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5" r:id="rId12"/>
    <p:sldId id="278" r:id="rId13"/>
    <p:sldId id="266" r:id="rId14"/>
    <p:sldId id="267" r:id="rId15"/>
    <p:sldId id="268" r:id="rId16"/>
    <p:sldId id="265" r:id="rId17"/>
    <p:sldId id="269" r:id="rId18"/>
    <p:sldId id="270" r:id="rId19"/>
    <p:sldId id="271" r:id="rId20"/>
    <p:sldId id="272" r:id="rId21"/>
    <p:sldId id="273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4EC4-8805-411A-92EC-3F7E1C8DF52A}" type="datetimeFigureOut">
              <a:rPr lang="cs-CZ" smtClean="0"/>
              <a:t>13.5.2014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6251BA6-A5AC-4AE5-A373-E2EE1AFBB9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4EC4-8805-411A-92EC-3F7E1C8DF52A}" type="datetimeFigureOut">
              <a:rPr lang="cs-CZ" smtClean="0"/>
              <a:t>13.5.2014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1BA6-A5AC-4AE5-A373-E2EE1AFBB9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4EC4-8805-411A-92EC-3F7E1C8DF52A}" type="datetimeFigureOut">
              <a:rPr lang="cs-CZ" smtClean="0"/>
              <a:t>13.5.2014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1BA6-A5AC-4AE5-A373-E2EE1AFBB9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4EC4-8805-411A-92EC-3F7E1C8DF52A}" type="datetimeFigureOut">
              <a:rPr lang="cs-CZ" smtClean="0"/>
              <a:t>13.5.2014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6251BA6-A5AC-4AE5-A373-E2EE1AFBB9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4EC4-8805-411A-92EC-3F7E1C8DF52A}" type="datetimeFigureOut">
              <a:rPr lang="cs-CZ" smtClean="0"/>
              <a:t>13.5.2014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1BA6-A5AC-4AE5-A373-E2EE1AFBB9B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4EC4-8805-411A-92EC-3F7E1C8DF52A}" type="datetimeFigureOut">
              <a:rPr lang="cs-CZ" smtClean="0"/>
              <a:t>13.5.2014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1BA6-A5AC-4AE5-A373-E2EE1AFBB9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4EC4-8805-411A-92EC-3F7E1C8DF52A}" type="datetimeFigureOut">
              <a:rPr lang="cs-CZ" smtClean="0"/>
              <a:t>13.5.2014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6251BA6-A5AC-4AE5-A373-E2EE1AFBB9B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4EC4-8805-411A-92EC-3F7E1C8DF52A}" type="datetimeFigureOut">
              <a:rPr lang="cs-CZ" smtClean="0"/>
              <a:t>13.5.2014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1BA6-A5AC-4AE5-A373-E2EE1AFBB9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4EC4-8805-411A-92EC-3F7E1C8DF52A}" type="datetimeFigureOut">
              <a:rPr lang="cs-CZ" smtClean="0"/>
              <a:t>13.5.2014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1BA6-A5AC-4AE5-A373-E2EE1AFBB9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4EC4-8805-411A-92EC-3F7E1C8DF52A}" type="datetimeFigureOut">
              <a:rPr lang="cs-CZ" smtClean="0"/>
              <a:t>13.5.2014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1BA6-A5AC-4AE5-A373-E2EE1AFBB9B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44EC4-8805-411A-92EC-3F7E1C8DF52A}" type="datetimeFigureOut">
              <a:rPr lang="cs-CZ" smtClean="0"/>
              <a:t>13.5.2014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51BA6-A5AC-4AE5-A373-E2EE1AFBB9BC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9C44EC4-8805-411A-92EC-3F7E1C8DF52A}" type="datetimeFigureOut">
              <a:rPr lang="cs-CZ" smtClean="0"/>
              <a:t>13.5.2014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6251BA6-A5AC-4AE5-A373-E2EE1AFBB9B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regionální geologie CR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 err="1" smtClean="0"/>
              <a:t>Voždová</a:t>
            </a:r>
            <a:r>
              <a:rPr lang="cs-CZ" sz="2000" dirty="0" smtClean="0"/>
              <a:t> </a:t>
            </a:r>
            <a:r>
              <a:rPr lang="cs-CZ" sz="2000" dirty="0" smtClean="0"/>
              <a:t>Lenka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9071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71220" y="210580"/>
            <a:ext cx="74606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	Vnější </a:t>
            </a:r>
            <a:r>
              <a:rPr lang="cs-CZ" sz="2400" dirty="0" err="1" smtClean="0"/>
              <a:t>krosněnsko</a:t>
            </a:r>
            <a:r>
              <a:rPr lang="cs-CZ" sz="2400" dirty="0" smtClean="0"/>
              <a:t>-menilitová skupina příkrovů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123772" y="980728"/>
            <a:ext cx="8928992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000" b="1" dirty="0">
                <a:latin typeface="Calibri" pitchFamily="34" charset="0"/>
              </a:rPr>
              <a:t>Menilitové souvrství</a:t>
            </a:r>
            <a:endParaRPr lang="cs-CZ" altLang="cs-CZ" sz="2000" dirty="0">
              <a:latin typeface="Calibri" pitchFamily="34" charset="0"/>
            </a:endParaRPr>
          </a:p>
          <a:p>
            <a:r>
              <a:rPr lang="cs-CZ" altLang="cs-CZ" sz="1400" dirty="0">
                <a:latin typeface="Calibri" pitchFamily="34" charset="0"/>
              </a:rPr>
              <a:t>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altLang="cs-CZ" sz="1600" dirty="0">
                <a:latin typeface="Calibri" pitchFamily="34" charset="0"/>
              </a:rPr>
              <a:t> významná </a:t>
            </a:r>
            <a:r>
              <a:rPr lang="cs-CZ" altLang="cs-CZ" sz="1600" dirty="0" err="1">
                <a:latin typeface="Calibri" pitchFamily="34" charset="0"/>
              </a:rPr>
              <a:t>litostratigrafická</a:t>
            </a:r>
            <a:r>
              <a:rPr lang="cs-CZ" altLang="cs-CZ" sz="1600" dirty="0">
                <a:latin typeface="Calibri" pitchFamily="34" charset="0"/>
              </a:rPr>
              <a:t> jednotka flyšového pásma Západních Karpat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altLang="cs-CZ" sz="1600" dirty="0">
                <a:latin typeface="Calibri" pitchFamily="34" charset="0"/>
              </a:rPr>
              <a:t> název odvozen od </a:t>
            </a:r>
            <a:r>
              <a:rPr lang="cs-CZ" altLang="cs-CZ" sz="1600" b="1" dirty="0">
                <a:latin typeface="Calibri" pitchFamily="34" charset="0"/>
              </a:rPr>
              <a:t>vrstevnatého šedohnědého opálu</a:t>
            </a:r>
            <a:r>
              <a:rPr lang="cs-CZ" altLang="cs-CZ" sz="1600" dirty="0">
                <a:latin typeface="Calibri" pitchFamily="34" charset="0"/>
              </a:rPr>
              <a:t>, který vznikl při diagenetických procesech koncentrací SiO</a:t>
            </a:r>
            <a:r>
              <a:rPr lang="cs-CZ" altLang="cs-CZ" sz="1600" baseline="-25000" dirty="0">
                <a:latin typeface="Calibri" pitchFamily="34" charset="0"/>
              </a:rPr>
              <a:t>2</a:t>
            </a:r>
            <a:r>
              <a:rPr lang="cs-CZ" altLang="cs-CZ" sz="1600" dirty="0">
                <a:latin typeface="Calibri" pitchFamily="34" charset="0"/>
              </a:rPr>
              <a:t> ze schránek rozsivek (</a:t>
            </a:r>
            <a:r>
              <a:rPr lang="cs-CZ" altLang="cs-CZ" sz="1600" b="1" dirty="0" err="1">
                <a:latin typeface="Calibri" pitchFamily="34" charset="0"/>
              </a:rPr>
              <a:t>diatomů</a:t>
            </a:r>
            <a:r>
              <a:rPr lang="cs-CZ" altLang="cs-CZ" sz="1600" dirty="0">
                <a:latin typeface="Calibri" pitchFamily="34" charset="0"/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altLang="cs-CZ" sz="1600" b="1" dirty="0">
                <a:latin typeface="Calibri" pitchFamily="34" charset="0"/>
              </a:rPr>
              <a:t> široké rozšíření</a:t>
            </a:r>
            <a:r>
              <a:rPr lang="cs-CZ" altLang="cs-CZ" sz="1600" dirty="0">
                <a:latin typeface="Calibri" pitchFamily="34" charset="0"/>
              </a:rPr>
              <a:t> v jednotkách vnější skupiny příkrovů (</a:t>
            </a:r>
            <a:r>
              <a:rPr lang="cs-CZ" altLang="cs-CZ" sz="1600" dirty="0" err="1">
                <a:latin typeface="Calibri" pitchFamily="34" charset="0"/>
              </a:rPr>
              <a:t>krosněnsko</a:t>
            </a:r>
            <a:r>
              <a:rPr lang="cs-CZ" altLang="cs-CZ" sz="1600" dirty="0">
                <a:latin typeface="Calibri" pitchFamily="34" charset="0"/>
              </a:rPr>
              <a:t>-menilitová skupina příkrovů), a ačkoliv mocnost nepřesahuje 100 m (na našem území 20 až 200 m), je základem stratigrafického dělení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altLang="cs-CZ" sz="1600" dirty="0">
                <a:latin typeface="Calibri" pitchFamily="34" charset="0"/>
              </a:rPr>
              <a:t> stáří spodní až svrchní oligocén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altLang="cs-CZ" sz="1600" dirty="0">
                <a:latin typeface="Calibri" pitchFamily="34" charset="0"/>
              </a:rPr>
              <a:t> hlubokovodní </a:t>
            </a:r>
            <a:r>
              <a:rPr lang="cs-CZ" altLang="cs-CZ" sz="1600" b="1" dirty="0">
                <a:latin typeface="Calibri" pitchFamily="34" charset="0"/>
              </a:rPr>
              <a:t>batyální uloženiny spodní části kontinentálního svahu</a:t>
            </a:r>
            <a:r>
              <a:rPr lang="cs-CZ" altLang="cs-CZ" sz="1600" dirty="0">
                <a:latin typeface="Calibri" pitchFamily="34" charset="0"/>
              </a:rPr>
              <a:t>, vzniklé za výrazného a rychlého snížení karbonátové kompenzační hladiny, patrně pod vlivem </a:t>
            </a:r>
            <a:r>
              <a:rPr lang="cs-CZ" altLang="cs-CZ" sz="1600" b="1" dirty="0">
                <a:latin typeface="Calibri" pitchFamily="34" charset="0"/>
              </a:rPr>
              <a:t>globálního ochlazení</a:t>
            </a:r>
            <a:r>
              <a:rPr lang="cs-CZ" altLang="cs-CZ" sz="1600" dirty="0">
                <a:latin typeface="Calibri" pitchFamily="34" charset="0"/>
              </a:rPr>
              <a:t>  při hranici </a:t>
            </a:r>
            <a:r>
              <a:rPr lang="cs-CZ" altLang="cs-CZ" sz="1600" b="1" dirty="0">
                <a:latin typeface="Calibri" pitchFamily="34" charset="0"/>
              </a:rPr>
              <a:t>eocén/oligocén</a:t>
            </a:r>
            <a:r>
              <a:rPr lang="cs-CZ" altLang="cs-CZ" sz="1600" dirty="0">
                <a:latin typeface="Calibri" pitchFamily="34" charset="0"/>
              </a:rPr>
              <a:t> (sedimentace menilitového souvrství odráží významnou událost v paleogenní historii flyšového pásma)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altLang="cs-CZ" sz="1600" dirty="0">
              <a:latin typeface="Calibri" pitchFamily="34" charset="0"/>
            </a:endParaRPr>
          </a:p>
          <a:p>
            <a:pPr lvl="1"/>
            <a:r>
              <a:rPr lang="cs-CZ" altLang="cs-CZ" sz="1600" b="1" dirty="0">
                <a:latin typeface="Calibri" pitchFamily="34" charset="0"/>
              </a:rPr>
              <a:t>Nejednotná  litologie:</a:t>
            </a:r>
          </a:p>
          <a:p>
            <a:pPr lvl="1"/>
            <a:endParaRPr lang="cs-CZ" altLang="cs-CZ" sz="1600" i="1" u="sng" dirty="0">
              <a:latin typeface="Calibri" pitchFamily="34" charset="0"/>
            </a:endParaRP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cs-CZ" altLang="cs-CZ" sz="1600" b="1" i="1" u="sng" dirty="0">
                <a:latin typeface="Calibri" pitchFamily="34" charset="0"/>
              </a:rPr>
              <a:t> </a:t>
            </a:r>
            <a:r>
              <a:rPr lang="cs-CZ" altLang="cs-CZ" sz="1600" b="1" i="1" dirty="0" err="1">
                <a:latin typeface="Calibri" pitchFamily="34" charset="0"/>
              </a:rPr>
              <a:t>podrohovcové</a:t>
            </a:r>
            <a:r>
              <a:rPr lang="cs-CZ" altLang="cs-CZ" sz="1600" b="1" i="1" dirty="0">
                <a:latin typeface="Calibri" pitchFamily="34" charset="0"/>
              </a:rPr>
              <a:t> vrstvy</a:t>
            </a:r>
          </a:p>
          <a:p>
            <a:pPr lvl="2"/>
            <a:endParaRPr lang="cs-CZ" altLang="cs-CZ" sz="1600" i="1" dirty="0">
              <a:latin typeface="Calibri" pitchFamily="34" charset="0"/>
            </a:endParaRP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cs-CZ" altLang="cs-CZ" sz="1600" b="1" i="1" dirty="0">
                <a:latin typeface="Calibri" pitchFamily="34" charset="0"/>
              </a:rPr>
              <a:t> rohovcové vrstvy</a:t>
            </a:r>
          </a:p>
          <a:p>
            <a:pPr lvl="2"/>
            <a:endParaRPr lang="cs-CZ" altLang="cs-CZ" sz="1600" i="1" dirty="0">
              <a:latin typeface="Calibri" pitchFamily="34" charset="0"/>
            </a:endParaRP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cs-CZ" altLang="cs-CZ" sz="1600" b="1" i="1" dirty="0">
                <a:latin typeface="Calibri" pitchFamily="34" charset="0"/>
              </a:rPr>
              <a:t> </a:t>
            </a:r>
            <a:r>
              <a:rPr lang="cs-CZ" altLang="cs-CZ" sz="1600" b="1" i="1" dirty="0" err="1">
                <a:latin typeface="Calibri" pitchFamily="34" charset="0"/>
              </a:rPr>
              <a:t>dynowské</a:t>
            </a:r>
            <a:r>
              <a:rPr lang="cs-CZ" altLang="cs-CZ" sz="1600" b="1" i="1" dirty="0">
                <a:latin typeface="Calibri" pitchFamily="34" charset="0"/>
              </a:rPr>
              <a:t> slínovce</a:t>
            </a:r>
          </a:p>
          <a:p>
            <a:pPr lvl="2"/>
            <a:endParaRPr lang="cs-CZ" altLang="cs-CZ" sz="1600" i="1" dirty="0">
              <a:latin typeface="Calibri" pitchFamily="34" charset="0"/>
            </a:endParaRP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cs-CZ" altLang="cs-CZ" sz="1600" b="1" i="1" dirty="0">
                <a:latin typeface="Calibri" pitchFamily="34" charset="0"/>
              </a:rPr>
              <a:t> </a:t>
            </a:r>
            <a:r>
              <a:rPr lang="cs-CZ" altLang="cs-CZ" sz="1600" b="1" i="1" dirty="0" err="1">
                <a:latin typeface="Calibri" pitchFamily="34" charset="0"/>
              </a:rPr>
              <a:t>šitbořické</a:t>
            </a:r>
            <a:r>
              <a:rPr lang="cs-CZ" altLang="cs-CZ" sz="1600" b="1" i="1" dirty="0">
                <a:latin typeface="Calibri" pitchFamily="34" charset="0"/>
              </a:rPr>
              <a:t> vrstvy</a:t>
            </a:r>
            <a:endParaRPr lang="cs-CZ" altLang="cs-CZ" sz="1600" i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46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476672"/>
            <a:ext cx="8352928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000" b="1" dirty="0" err="1" smtClean="0">
                <a:latin typeface="Calibri" pitchFamily="34" charset="0"/>
              </a:rPr>
              <a:t>Krosněnská</a:t>
            </a:r>
            <a:r>
              <a:rPr lang="cs-CZ" altLang="cs-CZ" sz="2000" b="1" dirty="0" smtClean="0">
                <a:latin typeface="Calibri" pitchFamily="34" charset="0"/>
              </a:rPr>
              <a:t> </a:t>
            </a:r>
            <a:r>
              <a:rPr lang="cs-CZ" altLang="cs-CZ" sz="2000" b="1" dirty="0" err="1" smtClean="0">
                <a:latin typeface="Calibri" pitchFamily="34" charset="0"/>
              </a:rPr>
              <a:t>litofacie</a:t>
            </a:r>
            <a:endParaRPr lang="cs-CZ" altLang="cs-CZ" sz="2000" dirty="0" smtClean="0">
              <a:latin typeface="Calibri" pitchFamily="34" charset="0"/>
            </a:endParaRPr>
          </a:p>
          <a:p>
            <a:r>
              <a:rPr lang="cs-CZ" altLang="cs-CZ" sz="1400" dirty="0" smtClean="0">
                <a:latin typeface="Calibri" pitchFamily="34" charset="0"/>
              </a:rPr>
              <a:t>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altLang="cs-CZ" sz="1600" dirty="0" smtClean="0">
                <a:latin typeface="Calibri" pitchFamily="34" charset="0"/>
              </a:rPr>
              <a:t> nejmladší součást flyšového pásma Západních Karpat (vyjma ždánické jednotky), stáří </a:t>
            </a:r>
            <a:r>
              <a:rPr lang="cs-CZ" altLang="cs-CZ" sz="1600" b="1" dirty="0" smtClean="0">
                <a:latin typeface="Calibri" pitchFamily="34" charset="0"/>
              </a:rPr>
              <a:t>svrchní oligocén až spodní miocén</a:t>
            </a:r>
            <a:endParaRPr lang="cs-CZ" altLang="cs-CZ" sz="1600" dirty="0" smtClean="0">
              <a:latin typeface="Calibri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altLang="cs-CZ" sz="1600" dirty="0" smtClean="0">
                <a:latin typeface="Calibri" pitchFamily="34" charset="0"/>
              </a:rPr>
              <a:t> odráží změnu v charakteru sedimentace (</a:t>
            </a:r>
            <a:r>
              <a:rPr lang="cs-CZ" altLang="cs-CZ" sz="1600" b="1" dirty="0" smtClean="0">
                <a:latin typeface="Calibri" pitchFamily="34" charset="0"/>
              </a:rPr>
              <a:t>pelagickou vystřídala flyšová</a:t>
            </a:r>
            <a:r>
              <a:rPr lang="cs-CZ" altLang="cs-CZ" sz="1600" dirty="0" smtClean="0">
                <a:latin typeface="Calibri" pitchFamily="34" charset="0"/>
              </a:rPr>
              <a:t>) v důsledku helvétských a sávských pohybů alpinské orogeneze, která se projevila v celém prostoru vnější (</a:t>
            </a:r>
            <a:r>
              <a:rPr lang="cs-CZ" altLang="cs-CZ" sz="1600" dirty="0" err="1" smtClean="0">
                <a:latin typeface="Calibri" pitchFamily="34" charset="0"/>
              </a:rPr>
              <a:t>krosněnsko</a:t>
            </a:r>
            <a:r>
              <a:rPr lang="cs-CZ" altLang="cs-CZ" sz="1600" dirty="0" smtClean="0">
                <a:latin typeface="Calibri" pitchFamily="34" charset="0"/>
              </a:rPr>
              <a:t>-menilitové) skupiny příkrovů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altLang="cs-CZ" sz="1600" dirty="0" smtClean="0">
              <a:latin typeface="Calibri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altLang="cs-CZ" sz="1600" b="1" u="sng" dirty="0" smtClean="0">
                <a:latin typeface="Calibri" pitchFamily="34" charset="0"/>
              </a:rPr>
              <a:t>vyskytuje se v </a:t>
            </a:r>
            <a:r>
              <a:rPr lang="cs-CZ" altLang="cs-CZ" sz="1600" dirty="0" smtClean="0">
                <a:latin typeface="Calibri" pitchFamily="34" charset="0"/>
              </a:rPr>
              <a:t>: </a:t>
            </a:r>
          </a:p>
          <a:p>
            <a:pPr lvl="3"/>
            <a:r>
              <a:rPr lang="cs-CZ" altLang="cs-CZ" sz="1600" dirty="0">
                <a:latin typeface="Calibri" pitchFamily="34" charset="0"/>
              </a:rPr>
              <a:t>	</a:t>
            </a:r>
            <a:r>
              <a:rPr lang="cs-CZ" altLang="cs-CZ" sz="1600" dirty="0" err="1" smtClean="0">
                <a:latin typeface="Calibri" pitchFamily="34" charset="0"/>
              </a:rPr>
              <a:t>předmagurske</a:t>
            </a:r>
            <a:r>
              <a:rPr lang="cs-CZ" altLang="cs-CZ" sz="1600" dirty="0" smtClean="0">
                <a:latin typeface="Calibri" pitchFamily="34" charset="0"/>
              </a:rPr>
              <a:t> jednotce – chvalčovské souvrství, </a:t>
            </a:r>
          </a:p>
          <a:p>
            <a:pPr lvl="1"/>
            <a:r>
              <a:rPr lang="cs-CZ" altLang="cs-CZ" sz="1600" dirty="0" smtClean="0">
                <a:latin typeface="Calibri" pitchFamily="34" charset="0"/>
              </a:rPr>
              <a:t>		slezské jednotce – </a:t>
            </a:r>
            <a:r>
              <a:rPr lang="cs-CZ" altLang="cs-CZ" sz="1600" i="1" dirty="0" err="1" smtClean="0">
                <a:latin typeface="Calibri" pitchFamily="34" charset="0"/>
              </a:rPr>
              <a:t>krosněnské</a:t>
            </a:r>
            <a:r>
              <a:rPr lang="cs-CZ" altLang="cs-CZ" sz="1600" i="1" dirty="0" smtClean="0">
                <a:latin typeface="Calibri" pitchFamily="34" charset="0"/>
              </a:rPr>
              <a:t> souvrství</a:t>
            </a:r>
            <a:r>
              <a:rPr lang="cs-CZ" altLang="cs-CZ" sz="1600" dirty="0" smtClean="0">
                <a:latin typeface="Calibri" pitchFamily="34" charset="0"/>
              </a:rPr>
              <a:t>, </a:t>
            </a:r>
          </a:p>
          <a:p>
            <a:pPr lvl="1"/>
            <a:r>
              <a:rPr lang="cs-CZ" altLang="cs-CZ" sz="1600" dirty="0" smtClean="0">
                <a:latin typeface="Calibri" pitchFamily="34" charset="0"/>
              </a:rPr>
              <a:t>		</a:t>
            </a:r>
            <a:r>
              <a:rPr lang="cs-CZ" altLang="cs-CZ" sz="1600" dirty="0" err="1" smtClean="0">
                <a:latin typeface="Calibri" pitchFamily="34" charset="0"/>
              </a:rPr>
              <a:t>podslezské</a:t>
            </a:r>
            <a:r>
              <a:rPr lang="cs-CZ" altLang="cs-CZ" sz="1600" dirty="0" smtClean="0">
                <a:latin typeface="Calibri" pitchFamily="34" charset="0"/>
              </a:rPr>
              <a:t> jednotce – </a:t>
            </a:r>
            <a:r>
              <a:rPr lang="cs-CZ" altLang="cs-CZ" sz="1600" i="1" dirty="0" err="1" smtClean="0">
                <a:latin typeface="Calibri" pitchFamily="34" charset="0"/>
              </a:rPr>
              <a:t>ženklavské</a:t>
            </a:r>
            <a:r>
              <a:rPr lang="cs-CZ" altLang="cs-CZ" sz="1600" i="1" dirty="0" smtClean="0">
                <a:latin typeface="Calibri" pitchFamily="34" charset="0"/>
              </a:rPr>
              <a:t> souvrství</a:t>
            </a:r>
            <a:endParaRPr lang="cs-CZ" altLang="cs-CZ" sz="1600" dirty="0" smtClean="0">
              <a:latin typeface="Calibri" pitchFamily="34" charset="0"/>
            </a:endParaRPr>
          </a:p>
          <a:p>
            <a:pPr lvl="1"/>
            <a:r>
              <a:rPr lang="cs-CZ" altLang="cs-CZ" sz="1600" dirty="0" smtClean="0">
                <a:latin typeface="Calibri" pitchFamily="34" charset="0"/>
              </a:rPr>
              <a:t>		ždánické jednotce – </a:t>
            </a:r>
            <a:r>
              <a:rPr lang="cs-CZ" altLang="cs-CZ" sz="1600" i="1" dirty="0" smtClean="0">
                <a:latin typeface="Calibri" pitchFamily="34" charset="0"/>
              </a:rPr>
              <a:t>ždánicko-hustopečské souvrství </a:t>
            </a:r>
          </a:p>
          <a:p>
            <a:pPr lvl="1"/>
            <a:r>
              <a:rPr lang="cs-CZ" altLang="cs-CZ" sz="1600" dirty="0" smtClean="0">
                <a:latin typeface="Calibri" pitchFamily="34" charset="0"/>
              </a:rPr>
              <a:t>		± </a:t>
            </a:r>
            <a:r>
              <a:rPr lang="cs-CZ" altLang="cs-CZ" sz="1600" dirty="0" err="1" smtClean="0">
                <a:latin typeface="Calibri" pitchFamily="34" charset="0"/>
              </a:rPr>
              <a:t>pouzdřanské</a:t>
            </a:r>
            <a:r>
              <a:rPr lang="cs-CZ" altLang="cs-CZ" sz="1600" dirty="0" smtClean="0">
                <a:latin typeface="Calibri" pitchFamily="34" charset="0"/>
              </a:rPr>
              <a:t> jednotce– </a:t>
            </a:r>
            <a:r>
              <a:rPr lang="cs-CZ" altLang="cs-CZ" sz="1600" i="1" dirty="0" err="1" smtClean="0">
                <a:latin typeface="Calibri" pitchFamily="34" charset="0"/>
              </a:rPr>
              <a:t>křepické</a:t>
            </a:r>
            <a:r>
              <a:rPr lang="cs-CZ" altLang="cs-CZ" sz="1600" i="1" dirty="0" smtClean="0">
                <a:latin typeface="Calibri" pitchFamily="34" charset="0"/>
              </a:rPr>
              <a:t> souvrství </a:t>
            </a:r>
          </a:p>
          <a:p>
            <a:pPr lvl="1"/>
            <a:endParaRPr lang="cs-CZ" altLang="cs-CZ" sz="1600" dirty="0" smtClean="0">
              <a:latin typeface="Calibri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altLang="cs-CZ" sz="1600" dirty="0" smtClean="0">
                <a:latin typeface="Calibri" pitchFamily="34" charset="0"/>
              </a:rPr>
              <a:t> ukládala se ve </a:t>
            </a:r>
            <a:r>
              <a:rPr lang="cs-CZ" altLang="cs-CZ" sz="1600" b="1" dirty="0" smtClean="0">
                <a:latin typeface="Calibri" pitchFamily="34" charset="0"/>
              </a:rPr>
              <a:t>spodních částech a na úpatích </a:t>
            </a:r>
            <a:r>
              <a:rPr lang="cs-CZ" altLang="cs-CZ" sz="1600" b="1" dirty="0" err="1" smtClean="0">
                <a:latin typeface="Calibri" pitchFamily="34" charset="0"/>
              </a:rPr>
              <a:t>intrapánevních</a:t>
            </a:r>
            <a:r>
              <a:rPr lang="cs-CZ" altLang="cs-CZ" sz="1600" b="1" dirty="0" smtClean="0">
                <a:latin typeface="Calibri" pitchFamily="34" charset="0"/>
              </a:rPr>
              <a:t> elevací</a:t>
            </a:r>
            <a:r>
              <a:rPr lang="cs-CZ" altLang="cs-CZ" sz="1600" dirty="0" smtClean="0">
                <a:latin typeface="Calibri" pitchFamily="34" charset="0"/>
              </a:rPr>
              <a:t> turbiditními proudy klastického materiálu (původem od JV, tj. karpatského orogenního pásma)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altLang="cs-CZ" sz="1600" dirty="0" smtClean="0">
                <a:latin typeface="Calibri" pitchFamily="34" charset="0"/>
              </a:rPr>
              <a:t> sedimentace probíhala rychle, byla kompenzována značnou </a:t>
            </a:r>
            <a:r>
              <a:rPr lang="cs-CZ" altLang="cs-CZ" sz="1600" dirty="0" err="1" smtClean="0">
                <a:latin typeface="Calibri" pitchFamily="34" charset="0"/>
              </a:rPr>
              <a:t>subsidencí</a:t>
            </a:r>
            <a:endParaRPr lang="cs-CZ" altLang="cs-CZ" sz="1600" dirty="0" smtClean="0">
              <a:latin typeface="Calibri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altLang="cs-CZ" sz="1600" dirty="0" smtClean="0">
                <a:latin typeface="Calibri" pitchFamily="34" charset="0"/>
              </a:rPr>
              <a:t> nástup </a:t>
            </a:r>
            <a:r>
              <a:rPr lang="cs-CZ" altLang="cs-CZ" sz="1600" dirty="0" err="1" smtClean="0">
                <a:latin typeface="Calibri" pitchFamily="34" charset="0"/>
              </a:rPr>
              <a:t>krosněnské</a:t>
            </a:r>
            <a:r>
              <a:rPr lang="cs-CZ" altLang="cs-CZ" sz="1600" dirty="0" smtClean="0">
                <a:latin typeface="Calibri" pitchFamily="34" charset="0"/>
              </a:rPr>
              <a:t> </a:t>
            </a:r>
            <a:r>
              <a:rPr lang="cs-CZ" altLang="cs-CZ" sz="1600" dirty="0" err="1" smtClean="0">
                <a:latin typeface="Calibri" pitchFamily="34" charset="0"/>
              </a:rPr>
              <a:t>litofacie</a:t>
            </a:r>
            <a:r>
              <a:rPr lang="cs-CZ" altLang="cs-CZ" sz="1600" dirty="0" smtClean="0">
                <a:latin typeface="Calibri" pitchFamily="34" charset="0"/>
              </a:rPr>
              <a:t> nebyl izochronní, postupoval od vnitřního k vnějšímu okraji flyšového pásma, stejně jako zaplňování sedimentačního prostoru flyšových </a:t>
            </a:r>
            <a:r>
              <a:rPr lang="cs-CZ" altLang="cs-CZ" sz="1600" dirty="0" err="1" smtClean="0">
                <a:latin typeface="Calibri" pitchFamily="34" charset="0"/>
              </a:rPr>
              <a:t>trogů</a:t>
            </a:r>
            <a:endParaRPr lang="cs-CZ" altLang="cs-CZ" sz="1600" dirty="0" smtClean="0">
              <a:latin typeface="Calibri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altLang="cs-CZ" sz="1600" dirty="0" smtClean="0">
                <a:latin typeface="Calibri" pitchFamily="34" charset="0"/>
              </a:rPr>
              <a:t> největší mocnost 1250 m je ve ždánické jednotce </a:t>
            </a:r>
            <a:endParaRPr lang="cs-CZ" altLang="cs-CZ" sz="1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68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47786" y="548680"/>
            <a:ext cx="8012645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cs-CZ" alt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Předmagurská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jednotka</a:t>
            </a:r>
          </a:p>
          <a:p>
            <a:endParaRPr lang="cs-CZ" alt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1400" dirty="0">
                <a:latin typeface="Calibri" pitchFamily="34" charset="0"/>
              </a:rPr>
              <a:t> </a:t>
            </a: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>
                <a:latin typeface="Calibri" pitchFamily="34" charset="0"/>
              </a:rPr>
              <a:t> </a:t>
            </a:r>
            <a:r>
              <a:rPr lang="cs-CZ" altLang="cs-CZ" sz="1600" b="1" dirty="0" err="1">
                <a:latin typeface="Calibri" pitchFamily="34" charset="0"/>
              </a:rPr>
              <a:t>Podmenilitové</a:t>
            </a:r>
            <a:r>
              <a:rPr lang="cs-CZ" altLang="cs-CZ" sz="1600" b="1" dirty="0">
                <a:latin typeface="Calibri" pitchFamily="34" charset="0"/>
              </a:rPr>
              <a:t> souvrství</a:t>
            </a:r>
            <a:r>
              <a:rPr lang="cs-CZ" altLang="cs-CZ" sz="1600" dirty="0">
                <a:latin typeface="Calibri" pitchFamily="34" charset="0"/>
              </a:rPr>
              <a:t> (sv. K – </a:t>
            </a:r>
            <a:r>
              <a:rPr lang="cs-CZ" altLang="cs-CZ" sz="1600" dirty="0" err="1">
                <a:latin typeface="Calibri" pitchFamily="34" charset="0"/>
              </a:rPr>
              <a:t>eoc</a:t>
            </a:r>
            <a:r>
              <a:rPr lang="cs-CZ" altLang="cs-CZ" sz="1600" dirty="0">
                <a:latin typeface="Calibri" pitchFamily="34" charset="0"/>
              </a:rPr>
              <a:t>.) - pelagická sedimentace jílových hornin, vápnité i 	</a:t>
            </a:r>
            <a:r>
              <a:rPr lang="cs-CZ" altLang="cs-CZ" sz="1600" dirty="0" err="1">
                <a:latin typeface="Calibri" pitchFamily="34" charset="0"/>
              </a:rPr>
              <a:t>nevápníté</a:t>
            </a:r>
            <a:r>
              <a:rPr lang="cs-CZ" altLang="cs-CZ" sz="1600" dirty="0">
                <a:latin typeface="Calibri" pitchFamily="34" charset="0"/>
              </a:rPr>
              <a:t> pestré jílovce</a:t>
            </a:r>
          </a:p>
          <a:p>
            <a:pPr>
              <a:buFont typeface="Arial" pitchFamily="34" charset="0"/>
              <a:buChar char="•"/>
            </a:pPr>
            <a:endParaRPr lang="cs-CZ" altLang="cs-CZ" sz="1600" dirty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>
                <a:latin typeface="Calibri" pitchFamily="34" charset="0"/>
              </a:rPr>
              <a:t> Menilitové souvrství</a:t>
            </a:r>
            <a:r>
              <a:rPr lang="cs-CZ" altLang="cs-CZ" sz="1600" dirty="0">
                <a:latin typeface="Calibri" pitchFamily="34" charset="0"/>
              </a:rPr>
              <a:t> (oligocén) - viz. níže</a:t>
            </a:r>
          </a:p>
          <a:p>
            <a:pPr>
              <a:buFont typeface="Arial" pitchFamily="34" charset="0"/>
              <a:buChar char="•"/>
            </a:pPr>
            <a:endParaRPr lang="cs-CZ" altLang="cs-CZ" sz="1600" dirty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>
                <a:latin typeface="Calibri" pitchFamily="34" charset="0"/>
              </a:rPr>
              <a:t> </a:t>
            </a:r>
            <a:r>
              <a:rPr lang="cs-CZ" altLang="cs-CZ" sz="1600" b="1" dirty="0" err="1">
                <a:latin typeface="Calibri" pitchFamily="34" charset="0"/>
              </a:rPr>
              <a:t>Krosněnské</a:t>
            </a:r>
            <a:r>
              <a:rPr lang="cs-CZ" altLang="cs-CZ" sz="1600" b="1" dirty="0">
                <a:latin typeface="Calibri" pitchFamily="34" charset="0"/>
              </a:rPr>
              <a:t> souvrství </a:t>
            </a:r>
            <a:r>
              <a:rPr lang="cs-CZ" altLang="cs-CZ" sz="1600" dirty="0">
                <a:latin typeface="Calibri" pitchFamily="34" charset="0"/>
              </a:rPr>
              <a:t>(sv. </a:t>
            </a:r>
            <a:r>
              <a:rPr lang="cs-CZ" altLang="cs-CZ" sz="1600" dirty="0" err="1">
                <a:latin typeface="Calibri" pitchFamily="34" charset="0"/>
              </a:rPr>
              <a:t>olig</a:t>
            </a:r>
            <a:r>
              <a:rPr lang="cs-CZ" altLang="cs-CZ" sz="1600" dirty="0">
                <a:latin typeface="Calibri" pitchFamily="34" charset="0"/>
              </a:rPr>
              <a:t>. – </a:t>
            </a:r>
            <a:r>
              <a:rPr lang="cs-CZ" altLang="cs-CZ" sz="1600" dirty="0" err="1">
                <a:latin typeface="Calibri" pitchFamily="34" charset="0"/>
              </a:rPr>
              <a:t>sp</a:t>
            </a:r>
            <a:r>
              <a:rPr lang="cs-CZ" altLang="cs-CZ" sz="1600" dirty="0">
                <a:latin typeface="Calibri" pitchFamily="34" charset="0"/>
              </a:rPr>
              <a:t>. </a:t>
            </a:r>
            <a:r>
              <a:rPr lang="cs-CZ" altLang="cs-CZ" sz="1600" dirty="0" err="1">
                <a:latin typeface="Calibri" pitchFamily="34" charset="0"/>
              </a:rPr>
              <a:t>mioc</a:t>
            </a:r>
            <a:r>
              <a:rPr lang="cs-CZ" altLang="cs-CZ" sz="1600" dirty="0">
                <a:latin typeface="Calibri" pitchFamily="34" charset="0"/>
              </a:rPr>
              <a:t>.) - různě rytmický flyš, člen </a:t>
            </a:r>
            <a:r>
              <a:rPr lang="cs-CZ" altLang="cs-CZ" sz="1600" dirty="0" err="1">
                <a:latin typeface="Calibri" pitchFamily="34" charset="0"/>
              </a:rPr>
              <a:t>krosněnské</a:t>
            </a:r>
            <a:r>
              <a:rPr lang="cs-CZ" altLang="cs-CZ" sz="1600" dirty="0">
                <a:latin typeface="Calibri" pitchFamily="34" charset="0"/>
              </a:rPr>
              <a:t> 	</a:t>
            </a:r>
            <a:r>
              <a:rPr lang="cs-CZ" altLang="cs-CZ" sz="1600" dirty="0" err="1">
                <a:latin typeface="Calibri" pitchFamily="34" charset="0"/>
              </a:rPr>
              <a:t>litofacie</a:t>
            </a:r>
            <a:r>
              <a:rPr lang="cs-CZ" altLang="cs-CZ" sz="1600" dirty="0">
                <a:latin typeface="Calibri" pitchFamily="34" charset="0"/>
              </a:rPr>
              <a:t>, viz. níže</a:t>
            </a:r>
          </a:p>
          <a:p>
            <a:pPr>
              <a:buFont typeface="Arial" pitchFamily="34" charset="0"/>
              <a:buChar char="•"/>
            </a:pPr>
            <a:endParaRPr lang="cs-CZ" altLang="cs-CZ" sz="1600" dirty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>
                <a:latin typeface="Calibri" pitchFamily="34" charset="0"/>
              </a:rPr>
              <a:t> Chvalčovské souvrství</a:t>
            </a:r>
            <a:r>
              <a:rPr lang="cs-CZ" altLang="cs-CZ" sz="1600" dirty="0">
                <a:latin typeface="Calibri" pitchFamily="34" charset="0"/>
              </a:rPr>
              <a:t> (sv. </a:t>
            </a:r>
            <a:r>
              <a:rPr lang="cs-CZ" altLang="cs-CZ" sz="1600" dirty="0" err="1">
                <a:latin typeface="Calibri" pitchFamily="34" charset="0"/>
              </a:rPr>
              <a:t>olig</a:t>
            </a:r>
            <a:r>
              <a:rPr lang="cs-CZ" altLang="cs-CZ" sz="1600" dirty="0">
                <a:latin typeface="Calibri" pitchFamily="34" charset="0"/>
              </a:rPr>
              <a:t>. – </a:t>
            </a:r>
            <a:r>
              <a:rPr lang="cs-CZ" altLang="cs-CZ" sz="1600" dirty="0" err="1">
                <a:latin typeface="Calibri" pitchFamily="34" charset="0"/>
              </a:rPr>
              <a:t>sp</a:t>
            </a:r>
            <a:r>
              <a:rPr lang="cs-CZ" altLang="cs-CZ" sz="1600" dirty="0">
                <a:latin typeface="Calibri" pitchFamily="34" charset="0"/>
              </a:rPr>
              <a:t>. </a:t>
            </a:r>
            <a:r>
              <a:rPr lang="cs-CZ" altLang="cs-CZ" sz="1600" dirty="0" err="1">
                <a:latin typeface="Calibri" pitchFamily="34" charset="0"/>
              </a:rPr>
              <a:t>mioc</a:t>
            </a:r>
            <a:r>
              <a:rPr lang="cs-CZ" altLang="cs-CZ" sz="1600" dirty="0">
                <a:latin typeface="Calibri" pitchFamily="34" charset="0"/>
              </a:rPr>
              <a:t>.) - výrazně cementované pískovce a jílovce, 	člen </a:t>
            </a:r>
            <a:r>
              <a:rPr lang="cs-CZ" altLang="cs-CZ" sz="1600" dirty="0" err="1">
                <a:latin typeface="Calibri" pitchFamily="34" charset="0"/>
              </a:rPr>
              <a:t>krosněnské</a:t>
            </a:r>
            <a:r>
              <a:rPr lang="cs-CZ" altLang="cs-CZ" sz="1600" dirty="0">
                <a:latin typeface="Calibri" pitchFamily="34" charset="0"/>
              </a:rPr>
              <a:t> </a:t>
            </a:r>
            <a:r>
              <a:rPr lang="cs-CZ" altLang="cs-CZ" sz="1600" dirty="0" err="1">
                <a:latin typeface="Calibri" pitchFamily="34" charset="0"/>
              </a:rPr>
              <a:t>litofacie</a:t>
            </a:r>
            <a:r>
              <a:rPr lang="cs-CZ" altLang="cs-CZ" sz="1600" dirty="0">
                <a:latin typeface="Calibri" pitchFamily="34" charset="0"/>
              </a:rPr>
              <a:t>, viz. níže</a:t>
            </a:r>
          </a:p>
        </p:txBody>
      </p:sp>
    </p:spTree>
    <p:extLst>
      <p:ext uri="{BB962C8B-B14F-4D97-AF65-F5344CB8AC3E}">
        <p14:creationId xmlns:p14="http://schemas.microsoft.com/office/powerpoint/2010/main" val="398316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47518" y="476672"/>
            <a:ext cx="820891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cs-CZ" alt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Pouzdřanská</a:t>
            </a:r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jednotka</a:t>
            </a:r>
          </a:p>
          <a:p>
            <a:endParaRPr lang="cs-CZ" alt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1400" dirty="0" smtClean="0">
                <a:latin typeface="Calibri" pitchFamily="34" charset="0"/>
              </a:rPr>
              <a:t> </a:t>
            </a:r>
          </a:p>
          <a:p>
            <a:endParaRPr lang="cs-CZ" altLang="cs-CZ" sz="14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b="1" dirty="0" err="1" smtClean="0">
                <a:latin typeface="Calibri" pitchFamily="34" charset="0"/>
              </a:rPr>
              <a:t>Pouzdřanské</a:t>
            </a:r>
            <a:r>
              <a:rPr lang="cs-CZ" altLang="cs-CZ" sz="1600" b="1" dirty="0" smtClean="0">
                <a:latin typeface="Calibri" pitchFamily="34" charset="0"/>
              </a:rPr>
              <a:t> slíny</a:t>
            </a:r>
            <a:r>
              <a:rPr lang="cs-CZ" altLang="cs-CZ" sz="1600" dirty="0" smtClean="0">
                <a:latin typeface="Calibri" pitchFamily="34" charset="0"/>
              </a:rPr>
              <a:t> - ekvivalent </a:t>
            </a:r>
            <a:r>
              <a:rPr lang="cs-CZ" altLang="cs-CZ" sz="1600" dirty="0" err="1" smtClean="0">
                <a:latin typeface="Calibri" pitchFamily="34" charset="0"/>
              </a:rPr>
              <a:t>šešorských</a:t>
            </a:r>
            <a:r>
              <a:rPr lang="cs-CZ" altLang="cs-CZ" sz="1600" dirty="0" smtClean="0">
                <a:latin typeface="Calibri" pitchFamily="34" charset="0"/>
              </a:rPr>
              <a:t> slínů ždánické jednotky, obsahují bohatou 	</a:t>
            </a:r>
            <a:r>
              <a:rPr lang="cs-CZ" altLang="cs-CZ" sz="1600" dirty="0" err="1" smtClean="0">
                <a:latin typeface="Calibri" pitchFamily="34" charset="0"/>
              </a:rPr>
              <a:t>svchnoeocénní</a:t>
            </a:r>
            <a:r>
              <a:rPr lang="cs-CZ" altLang="cs-CZ" sz="1600" dirty="0" smtClean="0">
                <a:latin typeface="Calibri" pitchFamily="34" charset="0"/>
              </a:rPr>
              <a:t> faunu s mlži</a:t>
            </a:r>
          </a:p>
          <a:p>
            <a:pPr lvl="1">
              <a:buFont typeface="Arial" pitchFamily="34" charset="0"/>
              <a:buChar char="•"/>
            </a:pPr>
            <a:endParaRPr lang="cs-CZ" altLang="cs-CZ" sz="1600" b="1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b="1" dirty="0" err="1" smtClean="0">
                <a:latin typeface="Calibri" pitchFamily="34" charset="0"/>
              </a:rPr>
              <a:t>Uherčické</a:t>
            </a:r>
            <a:r>
              <a:rPr lang="cs-CZ" altLang="cs-CZ" sz="1600" b="1" dirty="0" smtClean="0">
                <a:latin typeface="Calibri" pitchFamily="34" charset="0"/>
              </a:rPr>
              <a:t> souvrství</a:t>
            </a:r>
            <a:r>
              <a:rPr lang="cs-CZ" altLang="cs-CZ" sz="1600" dirty="0" smtClean="0">
                <a:latin typeface="Calibri" pitchFamily="34" charset="0"/>
              </a:rPr>
              <a:t>  (oligocén) - ekvivalent menilitového souvrství – viz. níže, hnědé a 	zelenošedé jílovce s konkrecemi pyritu, na bázi s páskovaným diatomitem, výše 	s tělesy pískovců se žraločími zuby</a:t>
            </a:r>
          </a:p>
          <a:p>
            <a:pPr lvl="1">
              <a:buFont typeface="Arial" pitchFamily="34" charset="0"/>
              <a:buChar char="•"/>
            </a:pPr>
            <a:endParaRPr lang="cs-CZ" altLang="cs-CZ" sz="1600" b="1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b="1" dirty="0" err="1" smtClean="0">
                <a:latin typeface="Calibri" pitchFamily="34" charset="0"/>
              </a:rPr>
              <a:t>Boudecké</a:t>
            </a:r>
            <a:r>
              <a:rPr lang="cs-CZ" altLang="cs-CZ" sz="1600" b="1" dirty="0" smtClean="0">
                <a:latin typeface="Calibri" pitchFamily="34" charset="0"/>
              </a:rPr>
              <a:t> slíny</a:t>
            </a:r>
            <a:r>
              <a:rPr lang="cs-CZ" altLang="cs-CZ" sz="1600" dirty="0" smtClean="0">
                <a:latin typeface="Calibri" pitchFamily="34" charset="0"/>
              </a:rPr>
              <a:t> (</a:t>
            </a:r>
            <a:r>
              <a:rPr lang="cs-CZ" altLang="cs-CZ" sz="1600" dirty="0" err="1" smtClean="0">
                <a:latin typeface="Calibri" pitchFamily="34" charset="0"/>
              </a:rPr>
              <a:t>sv.olig</a:t>
            </a:r>
            <a:r>
              <a:rPr lang="cs-CZ" altLang="cs-CZ" sz="1600" dirty="0" smtClean="0">
                <a:latin typeface="Calibri" pitchFamily="34" charset="0"/>
              </a:rPr>
              <a:t>. – </a:t>
            </a:r>
            <a:r>
              <a:rPr lang="cs-CZ" altLang="cs-CZ" sz="1600" dirty="0" err="1" smtClean="0">
                <a:latin typeface="Calibri" pitchFamily="34" charset="0"/>
              </a:rPr>
              <a:t>sp</a:t>
            </a:r>
            <a:r>
              <a:rPr lang="cs-CZ" altLang="cs-CZ" sz="1600" dirty="0" smtClean="0">
                <a:latin typeface="Calibri" pitchFamily="34" charset="0"/>
              </a:rPr>
              <a:t>. </a:t>
            </a:r>
            <a:r>
              <a:rPr lang="cs-CZ" altLang="cs-CZ" sz="1600" dirty="0" err="1" smtClean="0">
                <a:latin typeface="Calibri" pitchFamily="34" charset="0"/>
              </a:rPr>
              <a:t>mioc</a:t>
            </a:r>
            <a:r>
              <a:rPr lang="cs-CZ" altLang="cs-CZ" sz="1600" dirty="0" smtClean="0">
                <a:latin typeface="Calibri" pitchFamily="34" charset="0"/>
              </a:rPr>
              <a:t>.) -  nezřetelně zvrstvené, silně vápnité, při bázi 	nahnědlé, výše světle šedé jílovce a slínovce s konkrecemi a vložkami dolomitů</a:t>
            </a:r>
          </a:p>
          <a:p>
            <a:pPr lvl="1">
              <a:buFont typeface="Arial" pitchFamily="34" charset="0"/>
              <a:buChar char="•"/>
            </a:pPr>
            <a:endParaRPr lang="cs-CZ" altLang="cs-CZ" sz="1600" b="1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b="1" dirty="0" err="1" smtClean="0">
                <a:latin typeface="Calibri" pitchFamily="34" charset="0"/>
              </a:rPr>
              <a:t>Křepické</a:t>
            </a:r>
            <a:r>
              <a:rPr lang="cs-CZ" altLang="cs-CZ" sz="1600" b="1" dirty="0" smtClean="0">
                <a:latin typeface="Calibri" pitchFamily="34" charset="0"/>
              </a:rPr>
              <a:t> souvrství</a:t>
            </a:r>
            <a:r>
              <a:rPr lang="cs-CZ" altLang="cs-CZ" sz="1600" dirty="0" smtClean="0">
                <a:latin typeface="Calibri" pitchFamily="34" charset="0"/>
              </a:rPr>
              <a:t> - drobně až středně rytmický flyš, slabě zpevněné vápnité pískovce, 	prachovité jílovce, odráží </a:t>
            </a:r>
            <a:r>
              <a:rPr lang="cs-CZ" altLang="cs-CZ" sz="1600" dirty="0" err="1" smtClean="0">
                <a:latin typeface="Calibri" pitchFamily="34" charset="0"/>
              </a:rPr>
              <a:t>spodnomiocénní</a:t>
            </a:r>
            <a:r>
              <a:rPr lang="cs-CZ" altLang="cs-CZ" sz="1600" dirty="0" smtClean="0">
                <a:latin typeface="Calibri" pitchFamily="34" charset="0"/>
              </a:rPr>
              <a:t> transgresi</a:t>
            </a:r>
          </a:p>
          <a:p>
            <a:pPr lvl="1">
              <a:buFont typeface="Arial" pitchFamily="34" charset="0"/>
              <a:buChar char="•"/>
            </a:pPr>
            <a:endParaRPr lang="cs-CZ" altLang="cs-CZ" sz="1600" b="1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Šakvické slíny</a:t>
            </a:r>
            <a:r>
              <a:rPr lang="cs-CZ" altLang="cs-CZ" sz="1600" dirty="0" smtClean="0">
                <a:latin typeface="Calibri" pitchFamily="34" charset="0"/>
              </a:rPr>
              <a:t> (</a:t>
            </a:r>
            <a:r>
              <a:rPr lang="cs-CZ" altLang="cs-CZ" sz="1600" dirty="0" err="1" smtClean="0">
                <a:latin typeface="Calibri" pitchFamily="34" charset="0"/>
              </a:rPr>
              <a:t>sp</a:t>
            </a:r>
            <a:r>
              <a:rPr lang="cs-CZ" altLang="cs-CZ" sz="1600" dirty="0" smtClean="0">
                <a:latin typeface="Calibri" pitchFamily="34" charset="0"/>
              </a:rPr>
              <a:t>. </a:t>
            </a:r>
            <a:r>
              <a:rPr lang="cs-CZ" altLang="cs-CZ" sz="1600" dirty="0" err="1" smtClean="0">
                <a:latin typeface="Calibri" pitchFamily="34" charset="0"/>
              </a:rPr>
              <a:t>mioc</a:t>
            </a:r>
            <a:r>
              <a:rPr lang="cs-CZ" altLang="cs-CZ" sz="1600" dirty="0" smtClean="0">
                <a:latin typeface="Calibri" pitchFamily="34" charset="0"/>
              </a:rPr>
              <a:t>.) - představují konec sedimentace, viz. ždánická jednotka</a:t>
            </a:r>
            <a:endParaRPr lang="cs-CZ" altLang="cs-CZ" sz="1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60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7504" y="260647"/>
            <a:ext cx="8856984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800" b="1" dirty="0" smtClean="0">
                <a:latin typeface="Calibri" pitchFamily="34" charset="0"/>
              </a:rPr>
              <a:t>			</a:t>
            </a:r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Ždánická jednotka</a:t>
            </a:r>
          </a:p>
          <a:p>
            <a:endParaRPr lang="cs-CZ" altLang="cs-CZ" sz="14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dirty="0" smtClean="0">
                <a:latin typeface="Calibri" pitchFamily="34" charset="0"/>
              </a:rPr>
              <a:t> </a:t>
            </a:r>
            <a:r>
              <a:rPr lang="cs-CZ" altLang="cs-CZ" sz="1600" b="1" dirty="0" err="1" smtClean="0">
                <a:latin typeface="Calibri" pitchFamily="34" charset="0"/>
              </a:rPr>
              <a:t>Klentnické</a:t>
            </a:r>
            <a:r>
              <a:rPr lang="cs-CZ" altLang="cs-CZ" sz="1600" b="1" dirty="0" smtClean="0">
                <a:latin typeface="Calibri" pitchFamily="34" charset="0"/>
              </a:rPr>
              <a:t> souvrství</a:t>
            </a:r>
            <a:r>
              <a:rPr lang="cs-CZ" altLang="cs-CZ" sz="1600" dirty="0" smtClean="0">
                <a:latin typeface="Calibri" pitchFamily="34" charset="0"/>
              </a:rPr>
              <a:t> (sv. J)- tmavě šedé vápnité jílovce a slíny, výše čisté vápence, zastoupené nejlépe na Pálavě, přechází do </a:t>
            </a:r>
            <a:r>
              <a:rPr lang="cs-CZ" altLang="cs-CZ" sz="1600" dirty="0" err="1" smtClean="0">
                <a:latin typeface="Calibri" pitchFamily="34" charset="0"/>
              </a:rPr>
              <a:t>ernstburských</a:t>
            </a:r>
            <a:r>
              <a:rPr lang="cs-CZ" altLang="cs-CZ" sz="1600" dirty="0" smtClean="0">
                <a:latin typeface="Calibri" pitchFamily="34" charset="0"/>
              </a:rPr>
              <a:t> vápenců</a:t>
            </a:r>
          </a:p>
          <a:p>
            <a:pPr lvl="1">
              <a:buFont typeface="Arial" pitchFamily="34" charset="0"/>
              <a:buChar char="•"/>
            </a:pPr>
            <a:endParaRPr lang="cs-CZ" altLang="cs-CZ" sz="16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b="1" dirty="0" err="1" smtClean="0">
                <a:latin typeface="Calibri" pitchFamily="34" charset="0"/>
              </a:rPr>
              <a:t>Ernstbrunnský</a:t>
            </a:r>
            <a:r>
              <a:rPr lang="cs-CZ" altLang="cs-CZ" sz="1600" b="1" dirty="0" smtClean="0">
                <a:latin typeface="Calibri" pitchFamily="34" charset="0"/>
              </a:rPr>
              <a:t> vápenec</a:t>
            </a:r>
            <a:r>
              <a:rPr lang="cs-CZ" altLang="cs-CZ" sz="1600" dirty="0" smtClean="0">
                <a:latin typeface="Calibri" pitchFamily="34" charset="0"/>
              </a:rPr>
              <a:t> (konec J – začátek K) - </a:t>
            </a:r>
            <a:r>
              <a:rPr lang="cs-CZ" altLang="cs-CZ" sz="1600" dirty="0" err="1" smtClean="0">
                <a:latin typeface="Calibri" pitchFamily="34" charset="0"/>
              </a:rPr>
              <a:t>bioklastické</a:t>
            </a:r>
            <a:r>
              <a:rPr lang="cs-CZ" altLang="cs-CZ" sz="1600" dirty="0" smtClean="0">
                <a:latin typeface="Calibri" pitchFamily="34" charset="0"/>
              </a:rPr>
              <a:t> vápence, níže </a:t>
            </a:r>
            <a:r>
              <a:rPr lang="cs-CZ" altLang="cs-CZ" sz="1600" dirty="0" err="1" smtClean="0">
                <a:latin typeface="Calibri" pitchFamily="34" charset="0"/>
              </a:rPr>
              <a:t>brekciovité</a:t>
            </a:r>
            <a:endParaRPr lang="cs-CZ" altLang="cs-CZ" sz="16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cs-CZ" altLang="cs-CZ" sz="16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b="1" dirty="0" err="1" smtClean="0">
                <a:latin typeface="Calibri" pitchFamily="34" charset="0"/>
              </a:rPr>
              <a:t>Klementské</a:t>
            </a:r>
            <a:r>
              <a:rPr lang="cs-CZ" altLang="cs-CZ" sz="1600" b="1" dirty="0" smtClean="0">
                <a:latin typeface="Calibri" pitchFamily="34" charset="0"/>
              </a:rPr>
              <a:t> souvrství </a:t>
            </a:r>
            <a:r>
              <a:rPr lang="cs-CZ" altLang="cs-CZ" sz="1600" dirty="0" smtClean="0">
                <a:latin typeface="Calibri" pitchFamily="34" charset="0"/>
              </a:rPr>
              <a:t>(sv. </a:t>
            </a:r>
            <a:r>
              <a:rPr lang="cs-CZ" altLang="cs-CZ" sz="1600" dirty="0" err="1" smtClean="0">
                <a:latin typeface="Calibri" pitchFamily="34" charset="0"/>
              </a:rPr>
              <a:t>turon</a:t>
            </a:r>
            <a:r>
              <a:rPr lang="cs-CZ" altLang="cs-CZ" sz="1600" dirty="0" smtClean="0">
                <a:latin typeface="Calibri" pitchFamily="34" charset="0"/>
              </a:rPr>
              <a:t> – </a:t>
            </a:r>
            <a:r>
              <a:rPr lang="cs-CZ" altLang="cs-CZ" sz="1600" dirty="0" err="1" smtClean="0">
                <a:latin typeface="Calibri" pitchFamily="34" charset="0"/>
              </a:rPr>
              <a:t>stř</a:t>
            </a:r>
            <a:r>
              <a:rPr lang="cs-CZ" altLang="cs-CZ" sz="1600" dirty="0" smtClean="0">
                <a:latin typeface="Calibri" pitchFamily="34" charset="0"/>
              </a:rPr>
              <a:t>. </a:t>
            </a:r>
            <a:r>
              <a:rPr lang="cs-CZ" altLang="cs-CZ" sz="1600" dirty="0" err="1" smtClean="0">
                <a:latin typeface="Calibri" pitchFamily="34" charset="0"/>
              </a:rPr>
              <a:t>coniac</a:t>
            </a:r>
            <a:r>
              <a:rPr lang="cs-CZ" altLang="cs-CZ" sz="1600" dirty="0" smtClean="0">
                <a:latin typeface="Calibri" pitchFamily="34" charset="0"/>
              </a:rPr>
              <a:t>) - šedé vápnité jílovce, světlé vápnité pískovce a písčité pískovce s glaukonitem, spočívá </a:t>
            </a:r>
            <a:r>
              <a:rPr lang="cs-CZ" altLang="cs-CZ" sz="1600" b="1" dirty="0" smtClean="0">
                <a:latin typeface="Calibri" pitchFamily="34" charset="0"/>
              </a:rPr>
              <a:t>diskordantně na podložních </a:t>
            </a:r>
            <a:r>
              <a:rPr lang="cs-CZ" altLang="cs-CZ" sz="1600" b="1" dirty="0" err="1" smtClean="0">
                <a:latin typeface="Calibri" pitchFamily="34" charset="0"/>
              </a:rPr>
              <a:t>ernstbrunnských</a:t>
            </a: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dirty="0" smtClean="0">
                <a:latin typeface="Calibri" pitchFamily="34" charset="0"/>
              </a:rPr>
              <a:t>vápencích, nese společné znaky s březenským souvrstvím české křídové tabule, lokalita </a:t>
            </a:r>
            <a:r>
              <a:rPr lang="cs-CZ" altLang="cs-CZ" sz="1600" b="1" dirty="0" smtClean="0">
                <a:latin typeface="Calibri" pitchFamily="34" charset="0"/>
              </a:rPr>
              <a:t>lom </a:t>
            </a:r>
            <a:r>
              <a:rPr lang="cs-CZ" altLang="cs-CZ" sz="1600" b="1" dirty="0" err="1" smtClean="0">
                <a:latin typeface="Calibri" pitchFamily="34" charset="0"/>
              </a:rPr>
              <a:t>Turold</a:t>
            </a:r>
            <a:r>
              <a:rPr lang="cs-CZ" altLang="cs-CZ" sz="1600" b="1" dirty="0" smtClean="0">
                <a:latin typeface="Calibri" pitchFamily="34" charset="0"/>
              </a:rPr>
              <a:t> u Mikulova</a:t>
            </a:r>
          </a:p>
          <a:p>
            <a:pPr lvl="1">
              <a:buFont typeface="Arial" pitchFamily="34" charset="0"/>
              <a:buChar char="•"/>
            </a:pPr>
            <a:endParaRPr lang="cs-CZ" altLang="cs-CZ" sz="16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Pálavské souvrství </a:t>
            </a:r>
            <a:r>
              <a:rPr lang="cs-CZ" altLang="cs-CZ" sz="1600" dirty="0" smtClean="0">
                <a:latin typeface="Calibri" pitchFamily="34" charset="0"/>
              </a:rPr>
              <a:t>(</a:t>
            </a:r>
            <a:r>
              <a:rPr lang="cs-CZ" altLang="cs-CZ" sz="1600" dirty="0" err="1" smtClean="0">
                <a:latin typeface="Calibri" pitchFamily="34" charset="0"/>
              </a:rPr>
              <a:t>coniac</a:t>
            </a:r>
            <a:r>
              <a:rPr lang="cs-CZ" altLang="cs-CZ" sz="1600" dirty="0" smtClean="0">
                <a:latin typeface="Calibri" pitchFamily="34" charset="0"/>
              </a:rPr>
              <a:t> – </a:t>
            </a:r>
            <a:r>
              <a:rPr lang="cs-CZ" altLang="cs-CZ" sz="1600" dirty="0" err="1" smtClean="0">
                <a:latin typeface="Calibri" pitchFamily="34" charset="0"/>
              </a:rPr>
              <a:t>campan</a:t>
            </a:r>
            <a:r>
              <a:rPr lang="cs-CZ" altLang="cs-CZ" sz="1600" dirty="0" smtClean="0">
                <a:latin typeface="Calibri" pitchFamily="34" charset="0"/>
              </a:rPr>
              <a:t>) </a:t>
            </a:r>
            <a:r>
              <a:rPr lang="cs-CZ" altLang="cs-CZ" sz="1600" b="1" dirty="0" smtClean="0">
                <a:latin typeface="Calibri" pitchFamily="34" charset="0"/>
              </a:rPr>
              <a:t>- </a:t>
            </a:r>
            <a:r>
              <a:rPr lang="cs-CZ" altLang="cs-CZ" sz="1600" dirty="0" smtClean="0">
                <a:latin typeface="Calibri" pitchFamily="34" charset="0"/>
              </a:rPr>
              <a:t>šedé vápnité jílovce, během </a:t>
            </a:r>
            <a:r>
              <a:rPr lang="cs-CZ" altLang="cs-CZ" sz="1600" dirty="0" err="1" smtClean="0">
                <a:latin typeface="Calibri" pitchFamily="34" charset="0"/>
              </a:rPr>
              <a:t>campanu</a:t>
            </a:r>
            <a:r>
              <a:rPr lang="cs-CZ" altLang="cs-CZ" sz="1600" dirty="0" smtClean="0">
                <a:latin typeface="Calibri" pitchFamily="34" charset="0"/>
              </a:rPr>
              <a:t> došlo k maximálnímu prohloubení ždánického sedimentačního prostoru</a:t>
            </a:r>
          </a:p>
          <a:p>
            <a:pPr lvl="1"/>
            <a:r>
              <a:rPr lang="cs-CZ" altLang="cs-CZ" sz="1400" i="1" dirty="0" err="1">
                <a:latin typeface="Calibri" pitchFamily="34" charset="0"/>
              </a:rPr>
              <a:t>p</a:t>
            </a:r>
            <a:r>
              <a:rPr lang="cs-CZ" altLang="cs-CZ" sz="1400" i="1" dirty="0" err="1" smtClean="0">
                <a:latin typeface="Calibri" pitchFamily="34" charset="0"/>
              </a:rPr>
              <a:t>ozn</a:t>
            </a:r>
            <a:r>
              <a:rPr lang="cs-CZ" altLang="cs-CZ" sz="1400" i="1" dirty="0" smtClean="0">
                <a:latin typeface="Calibri" pitchFamily="34" charset="0"/>
              </a:rPr>
              <a:t>: bradla vystupují na </a:t>
            </a:r>
            <a:r>
              <a:rPr lang="cs-CZ" altLang="cs-CZ" sz="1400" i="1" dirty="0" err="1" smtClean="0">
                <a:latin typeface="Calibri" pitchFamily="34" charset="0"/>
              </a:rPr>
              <a:t>záp</a:t>
            </a:r>
            <a:r>
              <a:rPr lang="cs-CZ" altLang="cs-CZ" sz="1400" i="1" dirty="0" smtClean="0">
                <a:latin typeface="Calibri" pitchFamily="34" charset="0"/>
              </a:rPr>
              <a:t>. </a:t>
            </a:r>
            <a:r>
              <a:rPr lang="cs-CZ" altLang="cs-CZ" sz="1400" i="1" dirty="0">
                <a:latin typeface="Calibri" pitchFamily="34" charset="0"/>
              </a:rPr>
              <a:t>o</a:t>
            </a:r>
            <a:r>
              <a:rPr lang="cs-CZ" altLang="cs-CZ" sz="1400" i="1" dirty="0" smtClean="0">
                <a:latin typeface="Calibri" pitchFamily="34" charset="0"/>
              </a:rPr>
              <a:t>kraji jednotky  (Pálava) </a:t>
            </a:r>
            <a:r>
              <a:rPr lang="cs-CZ" altLang="cs-CZ" sz="1400" i="1" dirty="0" smtClean="0">
                <a:latin typeface="Calibri"/>
              </a:rPr>
              <a:t>→ vznik při </a:t>
            </a:r>
            <a:r>
              <a:rPr lang="cs-CZ" altLang="cs-CZ" sz="1400" i="1" dirty="0" err="1" smtClean="0">
                <a:latin typeface="Calibri"/>
              </a:rPr>
              <a:t>násunu</a:t>
            </a:r>
            <a:r>
              <a:rPr lang="cs-CZ" altLang="cs-CZ" sz="1400" i="1" dirty="0" smtClean="0">
                <a:latin typeface="Calibri"/>
              </a:rPr>
              <a:t> ždánické j. vytržením z podloží (bylo jich více, dnes rozpadlá, vystupují před čelem </a:t>
            </a:r>
            <a:r>
              <a:rPr lang="cs-CZ" altLang="cs-CZ" sz="1400" i="1" dirty="0" err="1" smtClean="0">
                <a:latin typeface="Calibri"/>
              </a:rPr>
              <a:t>žd</a:t>
            </a:r>
            <a:r>
              <a:rPr lang="cs-CZ" altLang="cs-CZ" sz="1400" i="1" dirty="0" smtClean="0">
                <a:latin typeface="Calibri"/>
              </a:rPr>
              <a:t>. </a:t>
            </a:r>
            <a:r>
              <a:rPr lang="cs-CZ" altLang="cs-CZ" sz="1400" i="1" dirty="0">
                <a:latin typeface="Calibri"/>
              </a:rPr>
              <a:t>j</a:t>
            </a:r>
            <a:r>
              <a:rPr lang="cs-CZ" altLang="cs-CZ" sz="1400" i="1" dirty="0" smtClean="0">
                <a:latin typeface="Calibri"/>
              </a:rPr>
              <a:t>. – tzv. kroměřížské souvrství</a:t>
            </a:r>
            <a:endParaRPr lang="cs-CZ" altLang="cs-CZ" sz="1400" i="1" dirty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cs-CZ" altLang="cs-CZ" sz="16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cs-CZ" altLang="cs-CZ" sz="16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Němčické souvrství</a:t>
            </a:r>
            <a:r>
              <a:rPr lang="cs-CZ" altLang="cs-CZ" sz="1600" dirty="0" smtClean="0">
                <a:latin typeface="Calibri" pitchFamily="34" charset="0"/>
              </a:rPr>
              <a:t> (sv. K - </a:t>
            </a:r>
            <a:r>
              <a:rPr lang="cs-CZ" altLang="cs-CZ" sz="1600" dirty="0" err="1" smtClean="0">
                <a:latin typeface="Calibri" pitchFamily="34" charset="0"/>
              </a:rPr>
              <a:t>eoc</a:t>
            </a:r>
            <a:r>
              <a:rPr lang="cs-CZ" altLang="cs-CZ" sz="1600" dirty="0" smtClean="0">
                <a:latin typeface="Calibri" pitchFamily="34" charset="0"/>
              </a:rPr>
              <a:t>.)- dříve </a:t>
            </a:r>
            <a:r>
              <a:rPr lang="cs-CZ" altLang="cs-CZ" sz="1600" dirty="0" err="1" smtClean="0">
                <a:latin typeface="Calibri" pitchFamily="34" charset="0"/>
              </a:rPr>
              <a:t>podmenilitové</a:t>
            </a:r>
            <a:r>
              <a:rPr lang="cs-CZ" altLang="cs-CZ" sz="1600" dirty="0" smtClean="0">
                <a:latin typeface="Calibri" pitchFamily="34" charset="0"/>
              </a:rPr>
              <a:t> souvrství, vápnité i </a:t>
            </a:r>
            <a:r>
              <a:rPr lang="cs-CZ" altLang="cs-CZ" sz="1600" dirty="0" err="1" smtClean="0">
                <a:latin typeface="Calibri" pitchFamily="34" charset="0"/>
              </a:rPr>
              <a:t>nevápníté</a:t>
            </a:r>
            <a:r>
              <a:rPr lang="cs-CZ" altLang="cs-CZ" sz="1600" dirty="0" smtClean="0">
                <a:latin typeface="Calibri" pitchFamily="34" charset="0"/>
              </a:rPr>
              <a:t> pestré jílovce</a:t>
            </a:r>
          </a:p>
          <a:p>
            <a:pPr lvl="1">
              <a:buFont typeface="Arial" pitchFamily="34" charset="0"/>
              <a:buChar char="•"/>
            </a:pPr>
            <a:endParaRPr lang="cs-CZ" altLang="cs-CZ" sz="1600" dirty="0" smtClean="0">
              <a:latin typeface="Calibri" pitchFamily="34" charset="0"/>
            </a:endParaRPr>
          </a:p>
          <a:p>
            <a:pPr lvl="1">
              <a:buFontTx/>
              <a:buChar char="-"/>
            </a:pPr>
            <a:r>
              <a:rPr lang="cs-CZ" altLang="cs-CZ" sz="1600" i="1" u="sng" dirty="0" err="1" smtClean="0">
                <a:latin typeface="Calibri" pitchFamily="34" charset="0"/>
              </a:rPr>
              <a:t>šešorské</a:t>
            </a:r>
            <a:r>
              <a:rPr lang="cs-CZ" altLang="cs-CZ" sz="1600" i="1" u="sng" dirty="0" smtClean="0">
                <a:latin typeface="Calibri" pitchFamily="34" charset="0"/>
              </a:rPr>
              <a:t> slíny </a:t>
            </a:r>
            <a:r>
              <a:rPr lang="cs-CZ" altLang="cs-CZ" sz="1600" dirty="0" smtClean="0">
                <a:latin typeface="Calibri" pitchFamily="34" charset="0"/>
              </a:rPr>
              <a:t>- dříve </a:t>
            </a:r>
            <a:r>
              <a:rPr lang="cs-CZ" altLang="cs-CZ" sz="1600" dirty="0" err="1" smtClean="0">
                <a:latin typeface="Calibri" pitchFamily="34" charset="0"/>
              </a:rPr>
              <a:t>globigerinové</a:t>
            </a:r>
            <a:r>
              <a:rPr lang="cs-CZ" altLang="cs-CZ" sz="1600" dirty="0" smtClean="0">
                <a:latin typeface="Calibri" pitchFamily="34" charset="0"/>
              </a:rPr>
              <a:t>, nejvyšší člen </a:t>
            </a:r>
            <a:r>
              <a:rPr lang="cs-CZ" altLang="cs-CZ" sz="1600" dirty="0" err="1" smtClean="0">
                <a:latin typeface="Calibri" pitchFamily="34" charset="0"/>
              </a:rPr>
              <a:t>podmenilitového</a:t>
            </a:r>
            <a:r>
              <a:rPr lang="cs-CZ" altLang="cs-CZ" sz="1600" dirty="0" smtClean="0">
                <a:latin typeface="Calibri" pitchFamily="34" charset="0"/>
              </a:rPr>
              <a:t> souvrství</a:t>
            </a:r>
          </a:p>
          <a:p>
            <a:pPr lvl="1">
              <a:buFontTx/>
              <a:buChar char="-"/>
            </a:pPr>
            <a:endParaRPr lang="cs-CZ" altLang="cs-CZ" sz="1600" dirty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Menilitové souvrství </a:t>
            </a:r>
            <a:r>
              <a:rPr lang="cs-CZ" altLang="cs-CZ" sz="1600" dirty="0" smtClean="0">
                <a:latin typeface="Calibri" pitchFamily="34" charset="0"/>
              </a:rPr>
              <a:t>(</a:t>
            </a:r>
            <a:r>
              <a:rPr lang="cs-CZ" altLang="cs-CZ" sz="1600" dirty="0" err="1" smtClean="0">
                <a:latin typeface="Calibri" pitchFamily="34" charset="0"/>
              </a:rPr>
              <a:t>olig</a:t>
            </a:r>
            <a:r>
              <a:rPr lang="cs-CZ" altLang="cs-CZ" sz="1600" dirty="0" smtClean="0">
                <a:latin typeface="Calibri" pitchFamily="34" charset="0"/>
              </a:rPr>
              <a:t>.) - viz. níže, litologicky nejednotné, název odvozen od vrstevnatého  šedohnědého opálu, vzniklého z rozsivek – </a:t>
            </a:r>
            <a:r>
              <a:rPr lang="cs-CZ" altLang="cs-CZ" sz="1600" dirty="0" err="1" smtClean="0">
                <a:latin typeface="Calibri" pitchFamily="34" charset="0"/>
              </a:rPr>
              <a:t>diatom</a:t>
            </a:r>
            <a:endParaRPr lang="cs-CZ" altLang="cs-CZ" sz="16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cs-CZ" altLang="cs-CZ" sz="1600" dirty="0" smtClean="0">
              <a:latin typeface="Calibri" pitchFamily="34" charset="0"/>
            </a:endParaRPr>
          </a:p>
          <a:p>
            <a:pPr lvl="1"/>
            <a:r>
              <a:rPr lang="cs-CZ" altLang="cs-CZ" sz="1600" b="1" dirty="0" smtClean="0">
                <a:latin typeface="Calibri" pitchFamily="34" charset="0"/>
              </a:rPr>
              <a:t> </a:t>
            </a:r>
            <a:endParaRPr lang="cs-CZ" altLang="cs-CZ" sz="1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00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79712" y="548680"/>
            <a:ext cx="40286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Ždánická jednotka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23528" y="1344055"/>
            <a:ext cx="828092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altLang="cs-CZ" sz="1600" b="1" dirty="0" err="1">
                <a:latin typeface="Calibri" pitchFamily="34" charset="0"/>
              </a:rPr>
              <a:t>Ždánicko</a:t>
            </a:r>
            <a:r>
              <a:rPr lang="cs-CZ" altLang="cs-CZ" sz="1600" b="1" dirty="0">
                <a:latin typeface="Calibri" pitchFamily="34" charset="0"/>
              </a:rPr>
              <a:t> – hustopečské souvrství </a:t>
            </a:r>
            <a:r>
              <a:rPr lang="cs-CZ" altLang="cs-CZ" sz="1600" dirty="0">
                <a:latin typeface="Calibri" pitchFamily="34" charset="0"/>
              </a:rPr>
              <a:t>(sv. </a:t>
            </a:r>
            <a:r>
              <a:rPr lang="cs-CZ" altLang="cs-CZ" sz="1600" dirty="0" err="1">
                <a:latin typeface="Calibri" pitchFamily="34" charset="0"/>
              </a:rPr>
              <a:t>olig</a:t>
            </a:r>
            <a:r>
              <a:rPr lang="cs-CZ" altLang="cs-CZ" sz="1600" dirty="0">
                <a:latin typeface="Calibri" pitchFamily="34" charset="0"/>
              </a:rPr>
              <a:t> – </a:t>
            </a:r>
            <a:r>
              <a:rPr lang="cs-CZ" altLang="cs-CZ" sz="1600" dirty="0" err="1">
                <a:latin typeface="Calibri" pitchFamily="34" charset="0"/>
              </a:rPr>
              <a:t>sp.mioc</a:t>
            </a:r>
            <a:r>
              <a:rPr lang="cs-CZ" altLang="cs-CZ" sz="1600" dirty="0">
                <a:latin typeface="Calibri" pitchFamily="34" charset="0"/>
              </a:rPr>
              <a:t>.) - člen </a:t>
            </a:r>
            <a:r>
              <a:rPr lang="cs-CZ" altLang="cs-CZ" sz="1600" dirty="0" err="1">
                <a:latin typeface="Calibri" pitchFamily="34" charset="0"/>
              </a:rPr>
              <a:t>krosněnské</a:t>
            </a:r>
            <a:r>
              <a:rPr lang="cs-CZ" altLang="cs-CZ" sz="1600" dirty="0">
                <a:latin typeface="Calibri" pitchFamily="34" charset="0"/>
              </a:rPr>
              <a:t> </a:t>
            </a:r>
            <a:r>
              <a:rPr lang="cs-CZ" altLang="cs-CZ" sz="1600" dirty="0" err="1">
                <a:latin typeface="Calibri" pitchFamily="34" charset="0"/>
              </a:rPr>
              <a:t>litofacie</a:t>
            </a:r>
            <a:r>
              <a:rPr lang="cs-CZ" altLang="cs-CZ" sz="1600" dirty="0">
                <a:latin typeface="Calibri" pitchFamily="34" charset="0"/>
              </a:rPr>
              <a:t> – viz. níže, střídání žlutavě šedých vápnitých pískovců a šedých vápnitých </a:t>
            </a:r>
            <a:r>
              <a:rPr lang="cs-CZ" altLang="cs-CZ" sz="1600" dirty="0" err="1">
                <a:latin typeface="Calibri" pitchFamily="34" charset="0"/>
              </a:rPr>
              <a:t>jílovů</a:t>
            </a:r>
            <a:r>
              <a:rPr lang="cs-CZ" altLang="cs-CZ" sz="1600" dirty="0">
                <a:latin typeface="Calibri" pitchFamily="34" charset="0"/>
              </a:rPr>
              <a:t>, </a:t>
            </a:r>
            <a:r>
              <a:rPr lang="cs-CZ" altLang="cs-CZ" sz="1600" i="1" dirty="0">
                <a:latin typeface="Calibri" pitchFamily="34" charset="0"/>
              </a:rPr>
              <a:t>sledy s pískovci – ždánické pískovce, sledy s jílovci – hustopečské slíny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altLang="cs-CZ" sz="1600" b="1" dirty="0" smtClean="0">
              <a:latin typeface="Calibri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altLang="cs-CZ" sz="1600" b="1" dirty="0">
              <a:latin typeface="Calibri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Šakvické slíny</a:t>
            </a:r>
            <a:r>
              <a:rPr lang="cs-CZ" altLang="cs-CZ" sz="1600" dirty="0" smtClean="0">
                <a:latin typeface="Calibri" pitchFamily="34" charset="0"/>
              </a:rPr>
              <a:t> (</a:t>
            </a:r>
            <a:r>
              <a:rPr lang="cs-CZ" altLang="cs-CZ" sz="1600" dirty="0" err="1" smtClean="0">
                <a:latin typeface="Calibri" pitchFamily="34" charset="0"/>
              </a:rPr>
              <a:t>sp</a:t>
            </a:r>
            <a:r>
              <a:rPr lang="cs-CZ" altLang="cs-CZ" sz="1600" dirty="0" smtClean="0">
                <a:latin typeface="Calibri" pitchFamily="34" charset="0"/>
              </a:rPr>
              <a:t>. </a:t>
            </a:r>
            <a:r>
              <a:rPr lang="cs-CZ" altLang="cs-CZ" sz="1600" dirty="0" err="1" smtClean="0">
                <a:latin typeface="Calibri" pitchFamily="34" charset="0"/>
              </a:rPr>
              <a:t>mioc</a:t>
            </a:r>
            <a:r>
              <a:rPr lang="cs-CZ" altLang="cs-CZ" sz="1600" dirty="0" smtClean="0">
                <a:latin typeface="Calibri" pitchFamily="34" charset="0"/>
              </a:rPr>
              <a:t>.) - světle šedé, nezřetelně zvrstvené s tenkými polohami vápnitých písků a dolomitů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altLang="cs-CZ" sz="1600" dirty="0" smtClean="0">
              <a:latin typeface="Calibri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Pavlovické souvrství</a:t>
            </a:r>
            <a:r>
              <a:rPr lang="cs-CZ" altLang="cs-CZ" sz="1600" dirty="0" smtClean="0">
                <a:latin typeface="Calibri" pitchFamily="34" charset="0"/>
              </a:rPr>
              <a:t> (</a:t>
            </a:r>
            <a:r>
              <a:rPr lang="cs-CZ" altLang="cs-CZ" sz="1600" dirty="0" err="1" smtClean="0">
                <a:latin typeface="Calibri" pitchFamily="34" charset="0"/>
              </a:rPr>
              <a:t>ottnang</a:t>
            </a:r>
            <a:r>
              <a:rPr lang="cs-CZ" altLang="cs-CZ" sz="1600" dirty="0" smtClean="0">
                <a:latin typeface="Calibri" pitchFamily="34" charset="0"/>
              </a:rPr>
              <a:t>) - vespod hnědé, vrstevnaté jílovce, výše šedé a zelenavé jíly se sideritem, tenké vložky tufitů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altLang="cs-CZ" sz="1600" dirty="0" smtClean="0">
              <a:latin typeface="Calibri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b="1" dirty="0" err="1" smtClean="0">
                <a:latin typeface="Calibri" pitchFamily="34" charset="0"/>
              </a:rPr>
              <a:t>Laaské</a:t>
            </a:r>
            <a:r>
              <a:rPr lang="cs-CZ" altLang="cs-CZ" sz="1600" b="1" dirty="0" smtClean="0">
                <a:latin typeface="Calibri" pitchFamily="34" charset="0"/>
              </a:rPr>
              <a:t> souvrství</a:t>
            </a:r>
            <a:r>
              <a:rPr lang="cs-CZ" altLang="cs-CZ" sz="1600" dirty="0" smtClean="0">
                <a:latin typeface="Calibri" pitchFamily="34" charset="0"/>
              </a:rPr>
              <a:t> (</a:t>
            </a:r>
            <a:r>
              <a:rPr lang="cs-CZ" altLang="cs-CZ" sz="1600" dirty="0" err="1" smtClean="0">
                <a:latin typeface="Calibri" pitchFamily="34" charset="0"/>
              </a:rPr>
              <a:t>karpat</a:t>
            </a:r>
            <a:r>
              <a:rPr lang="cs-CZ" altLang="cs-CZ" sz="1600" dirty="0" smtClean="0">
                <a:latin typeface="Calibri" pitchFamily="34" charset="0"/>
              </a:rPr>
              <a:t>) - šedé </a:t>
            </a:r>
            <a:r>
              <a:rPr lang="cs-CZ" altLang="cs-CZ" sz="1600" b="1" dirty="0" smtClean="0">
                <a:latin typeface="Calibri" pitchFamily="34" charset="0"/>
              </a:rPr>
              <a:t>vrstevnaté vápnité jíly</a:t>
            </a:r>
            <a:r>
              <a:rPr lang="cs-CZ" altLang="cs-CZ" sz="1600" dirty="0" smtClean="0">
                <a:latin typeface="Calibri" pitchFamily="34" charset="0"/>
              </a:rPr>
              <a:t> – „</a:t>
            </a:r>
            <a:r>
              <a:rPr lang="cs-CZ" altLang="cs-CZ" sz="1600" b="1" dirty="0" smtClean="0">
                <a:latin typeface="Calibri" pitchFamily="34" charset="0"/>
              </a:rPr>
              <a:t>šlíry</a:t>
            </a:r>
            <a:r>
              <a:rPr lang="cs-CZ" altLang="cs-CZ" sz="1600" dirty="0" smtClean="0">
                <a:latin typeface="Calibri" pitchFamily="34" charset="0"/>
              </a:rPr>
              <a:t>“,</a:t>
            </a:r>
          </a:p>
          <a:p>
            <a:pPr lvl="1"/>
            <a:r>
              <a:rPr lang="cs-CZ" altLang="cs-CZ" sz="1600" dirty="0">
                <a:latin typeface="Calibri" pitchFamily="34" charset="0"/>
              </a:rPr>
              <a:t>	</a:t>
            </a:r>
            <a:r>
              <a:rPr lang="cs-CZ" altLang="cs-CZ" sz="1600" dirty="0" smtClean="0">
                <a:latin typeface="Calibri" pitchFamily="34" charset="0"/>
              </a:rPr>
              <a:t>– </a:t>
            </a:r>
            <a:r>
              <a:rPr lang="cs-CZ" altLang="cs-CZ" sz="1600" i="1" dirty="0" smtClean="0">
                <a:latin typeface="Calibri" pitchFamily="34" charset="0"/>
              </a:rPr>
              <a:t>nejmladší člen flyšového pásma</a:t>
            </a:r>
            <a:endParaRPr lang="cs-CZ" altLang="cs-CZ" sz="1600" i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9512" y="476672"/>
            <a:ext cx="856895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cs-CZ" alt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Podslezská</a:t>
            </a:r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jednotka</a:t>
            </a:r>
          </a:p>
          <a:p>
            <a:endParaRPr lang="cs-CZ" alt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altLang="cs-CZ" sz="1400" dirty="0">
              <a:latin typeface="Calibri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Frýdecké souvrství </a:t>
            </a:r>
            <a:r>
              <a:rPr lang="cs-CZ" altLang="cs-CZ" sz="1600" dirty="0" smtClean="0">
                <a:latin typeface="Calibri" pitchFamily="34" charset="0"/>
              </a:rPr>
              <a:t>(sv. K – </a:t>
            </a:r>
            <a:r>
              <a:rPr lang="cs-CZ" altLang="cs-CZ" sz="1600" dirty="0" err="1" smtClean="0">
                <a:latin typeface="Calibri" pitchFamily="34" charset="0"/>
              </a:rPr>
              <a:t>nejsp</a:t>
            </a:r>
            <a:r>
              <a:rPr lang="cs-CZ" altLang="cs-CZ" sz="1600" dirty="0" smtClean="0">
                <a:latin typeface="Calibri" pitchFamily="34" charset="0"/>
              </a:rPr>
              <a:t>. Te) </a:t>
            </a:r>
            <a:r>
              <a:rPr lang="cs-CZ" altLang="cs-CZ" sz="1600" b="1" dirty="0" smtClean="0">
                <a:latin typeface="Calibri" pitchFamily="34" charset="0"/>
              </a:rPr>
              <a:t>- </a:t>
            </a:r>
            <a:r>
              <a:rPr lang="cs-CZ" altLang="cs-CZ" sz="1600" dirty="0" smtClean="0">
                <a:latin typeface="Calibri" pitchFamily="34" charset="0"/>
              </a:rPr>
              <a:t>šedé a hnědavé vápnité jílovce s lamelami drobovitých pískovců, místy s tělesy skluzových slepenců, hlubokovodní sedimenty otevřeného moře, materiál z </a:t>
            </a:r>
            <a:r>
              <a:rPr lang="cs-CZ" altLang="cs-CZ" sz="1600" dirty="0" err="1" smtClean="0">
                <a:latin typeface="Calibri" pitchFamily="34" charset="0"/>
              </a:rPr>
              <a:t>bašské</a:t>
            </a:r>
            <a:r>
              <a:rPr lang="cs-CZ" altLang="cs-CZ" sz="1600" dirty="0" smtClean="0">
                <a:latin typeface="Calibri" pitchFamily="34" charset="0"/>
              </a:rPr>
              <a:t> elevace</a:t>
            </a:r>
            <a:endParaRPr lang="cs-CZ" altLang="cs-CZ" sz="1600" b="1" dirty="0" smtClean="0">
              <a:latin typeface="Calibri" pitchFamily="34" charset="0"/>
            </a:endParaRPr>
          </a:p>
          <a:p>
            <a:pPr lvl="1"/>
            <a:r>
              <a:rPr lang="cs-CZ" altLang="cs-CZ" sz="1600" b="1" dirty="0" smtClean="0">
                <a:latin typeface="Calibri" pitchFamily="34" charset="0"/>
              </a:rPr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Frýdlantské souvrství </a:t>
            </a:r>
            <a:r>
              <a:rPr lang="cs-CZ" altLang="cs-CZ" sz="1600" dirty="0" smtClean="0">
                <a:latin typeface="Calibri" pitchFamily="34" charset="0"/>
              </a:rPr>
              <a:t>(sv. K – </a:t>
            </a:r>
            <a:r>
              <a:rPr lang="cs-CZ" altLang="cs-CZ" sz="1600" dirty="0" err="1" smtClean="0">
                <a:latin typeface="Calibri" pitchFamily="34" charset="0"/>
              </a:rPr>
              <a:t>eoc</a:t>
            </a:r>
            <a:r>
              <a:rPr lang="cs-CZ" altLang="cs-CZ" sz="1600" dirty="0" smtClean="0">
                <a:latin typeface="Calibri" pitchFamily="34" charset="0"/>
              </a:rPr>
              <a:t>.) - dříve </a:t>
            </a:r>
            <a:r>
              <a:rPr lang="cs-CZ" altLang="cs-CZ" sz="1600" dirty="0" err="1" smtClean="0">
                <a:latin typeface="Calibri" pitchFamily="34" charset="0"/>
              </a:rPr>
              <a:t>podmenilitové</a:t>
            </a:r>
            <a:r>
              <a:rPr lang="cs-CZ" altLang="cs-CZ" sz="1600" dirty="0" smtClean="0">
                <a:latin typeface="Calibri" pitchFamily="34" charset="0"/>
              </a:rPr>
              <a:t> souvrství, vápnité i </a:t>
            </a:r>
            <a:r>
              <a:rPr lang="cs-CZ" altLang="cs-CZ" sz="1600" dirty="0" err="1" smtClean="0">
                <a:latin typeface="Calibri" pitchFamily="34" charset="0"/>
              </a:rPr>
              <a:t>nevápníté</a:t>
            </a:r>
            <a:r>
              <a:rPr lang="cs-CZ" altLang="cs-CZ" sz="1600" dirty="0" smtClean="0">
                <a:latin typeface="Calibri" pitchFamily="34" charset="0"/>
              </a:rPr>
              <a:t> pestré jílovce</a:t>
            </a:r>
          </a:p>
          <a:p>
            <a:r>
              <a:rPr lang="cs-CZ" altLang="cs-CZ" sz="1600" dirty="0" smtClean="0">
                <a:latin typeface="Calibri" pitchFamily="34" charset="0"/>
              </a:rPr>
              <a:t>	</a:t>
            </a:r>
          </a:p>
          <a:p>
            <a:pPr lvl="1"/>
            <a:r>
              <a:rPr lang="cs-CZ" altLang="cs-CZ" sz="1600" i="1" dirty="0" smtClean="0">
                <a:latin typeface="Calibri" pitchFamily="34" charset="0"/>
              </a:rPr>
              <a:t>	- </a:t>
            </a:r>
            <a:r>
              <a:rPr lang="cs-CZ" altLang="cs-CZ" sz="1600" i="1" dirty="0" err="1" smtClean="0">
                <a:latin typeface="Calibri" pitchFamily="34" charset="0"/>
              </a:rPr>
              <a:t>šešorské</a:t>
            </a:r>
            <a:r>
              <a:rPr lang="cs-CZ" altLang="cs-CZ" sz="1600" i="1" dirty="0" smtClean="0">
                <a:latin typeface="Calibri" pitchFamily="34" charset="0"/>
              </a:rPr>
              <a:t> slíny</a:t>
            </a:r>
            <a:r>
              <a:rPr lang="cs-CZ" altLang="cs-CZ" sz="1600" dirty="0" smtClean="0">
                <a:latin typeface="Calibri" pitchFamily="34" charset="0"/>
              </a:rPr>
              <a:t> - dříve </a:t>
            </a:r>
            <a:r>
              <a:rPr lang="cs-CZ" altLang="cs-CZ" sz="1600" dirty="0" err="1" smtClean="0">
                <a:latin typeface="Calibri" pitchFamily="34" charset="0"/>
              </a:rPr>
              <a:t>globigerinové</a:t>
            </a:r>
            <a:r>
              <a:rPr lang="cs-CZ" altLang="cs-CZ" sz="1600" dirty="0" smtClean="0">
                <a:latin typeface="Calibri" pitchFamily="34" charset="0"/>
              </a:rPr>
              <a:t>, nejvyšší člen </a:t>
            </a:r>
            <a:r>
              <a:rPr lang="cs-CZ" altLang="cs-CZ" sz="1600" dirty="0" err="1" smtClean="0">
                <a:latin typeface="Calibri" pitchFamily="34" charset="0"/>
              </a:rPr>
              <a:t>podmenilitového</a:t>
            </a:r>
            <a:r>
              <a:rPr lang="cs-CZ" altLang="cs-CZ" sz="1600" dirty="0" smtClean="0">
                <a:latin typeface="Calibri" pitchFamily="34" charset="0"/>
              </a:rPr>
              <a:t> souvrství</a:t>
            </a:r>
          </a:p>
          <a:p>
            <a:endParaRPr lang="cs-CZ" altLang="cs-CZ" sz="1600" dirty="0" smtClean="0">
              <a:latin typeface="Calibri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Menilitové souvrství </a:t>
            </a:r>
            <a:r>
              <a:rPr lang="cs-CZ" altLang="cs-CZ" sz="1600" dirty="0" smtClean="0">
                <a:latin typeface="Calibri" pitchFamily="34" charset="0"/>
              </a:rPr>
              <a:t>(</a:t>
            </a:r>
            <a:r>
              <a:rPr lang="cs-CZ" altLang="cs-CZ" sz="1600" dirty="0" err="1" smtClean="0">
                <a:latin typeface="Calibri" pitchFamily="34" charset="0"/>
              </a:rPr>
              <a:t>olig</a:t>
            </a:r>
            <a:r>
              <a:rPr lang="cs-CZ" altLang="cs-CZ" sz="1600" dirty="0" smtClean="0">
                <a:latin typeface="Calibri" pitchFamily="34" charset="0"/>
              </a:rPr>
              <a:t>.) - viz. níže, litologicky nejednotné, název odvozen od vrstevnatého šedohnědého opálu, vzniklého z rozsivek – </a:t>
            </a:r>
            <a:r>
              <a:rPr lang="cs-CZ" altLang="cs-CZ" sz="1600" dirty="0" err="1" smtClean="0">
                <a:latin typeface="Calibri" pitchFamily="34" charset="0"/>
              </a:rPr>
              <a:t>diatom</a:t>
            </a:r>
            <a:endParaRPr lang="cs-CZ" altLang="cs-CZ" sz="1600" dirty="0" smtClean="0">
              <a:latin typeface="Calibri" pitchFamily="34" charset="0"/>
            </a:endParaRPr>
          </a:p>
          <a:p>
            <a:pPr lvl="1"/>
            <a:endParaRPr lang="cs-CZ" altLang="cs-CZ" sz="1600" dirty="0" smtClean="0">
              <a:latin typeface="Calibri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b="1" dirty="0" err="1" smtClean="0">
                <a:latin typeface="Calibri" pitchFamily="34" charset="0"/>
              </a:rPr>
              <a:t>Ženklavské</a:t>
            </a:r>
            <a:r>
              <a:rPr lang="cs-CZ" altLang="cs-CZ" sz="1600" b="1" dirty="0" smtClean="0">
                <a:latin typeface="Calibri" pitchFamily="34" charset="0"/>
              </a:rPr>
              <a:t> souvrství </a:t>
            </a:r>
            <a:r>
              <a:rPr lang="cs-CZ" altLang="cs-CZ" sz="1600" dirty="0" smtClean="0">
                <a:latin typeface="Calibri" pitchFamily="34" charset="0"/>
              </a:rPr>
              <a:t>(sv. </a:t>
            </a:r>
            <a:r>
              <a:rPr lang="cs-CZ" altLang="cs-CZ" sz="1600" dirty="0" err="1" smtClean="0">
                <a:latin typeface="Calibri" pitchFamily="34" charset="0"/>
              </a:rPr>
              <a:t>olig</a:t>
            </a:r>
            <a:r>
              <a:rPr lang="cs-CZ" altLang="cs-CZ" sz="1600" dirty="0" smtClean="0">
                <a:latin typeface="Calibri" pitchFamily="34" charset="0"/>
              </a:rPr>
              <a:t> – </a:t>
            </a:r>
            <a:r>
              <a:rPr lang="cs-CZ" altLang="cs-CZ" sz="1600" dirty="0" err="1" smtClean="0">
                <a:latin typeface="Calibri" pitchFamily="34" charset="0"/>
              </a:rPr>
              <a:t>sp</a:t>
            </a:r>
            <a:r>
              <a:rPr lang="cs-CZ" altLang="cs-CZ" sz="1600" dirty="0" smtClean="0">
                <a:latin typeface="Calibri" pitchFamily="34" charset="0"/>
              </a:rPr>
              <a:t>. </a:t>
            </a:r>
            <a:r>
              <a:rPr lang="cs-CZ" altLang="cs-CZ" sz="1600" dirty="0" err="1" smtClean="0">
                <a:latin typeface="Calibri" pitchFamily="34" charset="0"/>
              </a:rPr>
              <a:t>mioc</a:t>
            </a:r>
            <a:r>
              <a:rPr lang="cs-CZ" altLang="cs-CZ" sz="1600" dirty="0" smtClean="0">
                <a:latin typeface="Calibri" pitchFamily="34" charset="0"/>
              </a:rPr>
              <a:t>.) - člen </a:t>
            </a:r>
            <a:r>
              <a:rPr lang="cs-CZ" altLang="cs-CZ" sz="1600" dirty="0" err="1" smtClean="0">
                <a:latin typeface="Calibri" pitchFamily="34" charset="0"/>
              </a:rPr>
              <a:t>krosněnské</a:t>
            </a:r>
            <a:r>
              <a:rPr lang="cs-CZ" altLang="cs-CZ" sz="1600" dirty="0" smtClean="0">
                <a:latin typeface="Calibri" pitchFamily="34" charset="0"/>
              </a:rPr>
              <a:t> </a:t>
            </a:r>
            <a:r>
              <a:rPr lang="cs-CZ" altLang="cs-CZ" sz="1600" dirty="0" err="1" smtClean="0">
                <a:latin typeface="Calibri" pitchFamily="34" charset="0"/>
              </a:rPr>
              <a:t>litofacie</a:t>
            </a:r>
            <a:r>
              <a:rPr lang="cs-CZ" altLang="cs-CZ" sz="1600" dirty="0" smtClean="0">
                <a:latin typeface="Calibri" pitchFamily="34" charset="0"/>
              </a:rPr>
              <a:t> – viz. níže, střídání žlutavě šedých vápnitých pískovců a šedých vápnitých </a:t>
            </a:r>
            <a:r>
              <a:rPr lang="cs-CZ" altLang="cs-CZ" sz="1600" dirty="0" err="1" smtClean="0">
                <a:latin typeface="Calibri" pitchFamily="34" charset="0"/>
              </a:rPr>
              <a:t>jílovů</a:t>
            </a:r>
            <a:endParaRPr lang="cs-CZ" altLang="cs-CZ" sz="1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58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188640"/>
            <a:ext cx="84249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		Slezská jednotka</a:t>
            </a:r>
          </a:p>
          <a:p>
            <a:pPr lvl="1">
              <a:lnSpc>
                <a:spcPct val="150000"/>
              </a:lnSpc>
            </a:pPr>
            <a:r>
              <a:rPr lang="cs-CZ" altLang="cs-CZ" sz="1600" b="1" dirty="0" smtClean="0">
                <a:latin typeface="Calibri" pitchFamily="34" charset="0"/>
              </a:rPr>
              <a:t>Tři vývoje: </a:t>
            </a: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cs-CZ" altLang="cs-CZ" sz="1600" b="1" dirty="0" err="1" smtClean="0">
                <a:latin typeface="Calibri" pitchFamily="34" charset="0"/>
              </a:rPr>
              <a:t>Bašský</a:t>
            </a:r>
            <a:r>
              <a:rPr lang="cs-CZ" altLang="cs-CZ" sz="1600" b="1" dirty="0" smtClean="0">
                <a:latin typeface="Calibri" pitchFamily="34" charset="0"/>
              </a:rPr>
              <a:t>, 2. </a:t>
            </a:r>
            <a:r>
              <a:rPr lang="cs-CZ" altLang="cs-CZ" sz="1600" b="1" dirty="0" err="1" smtClean="0">
                <a:latin typeface="Calibri" pitchFamily="34" charset="0"/>
              </a:rPr>
              <a:t>Godulský</a:t>
            </a:r>
            <a:r>
              <a:rPr lang="cs-CZ" altLang="cs-CZ" sz="1600" b="1" dirty="0" smtClean="0">
                <a:latin typeface="Calibri" pitchFamily="34" charset="0"/>
              </a:rPr>
              <a:t>,  3. </a:t>
            </a:r>
            <a:r>
              <a:rPr lang="cs-CZ" altLang="cs-CZ" sz="1600" b="1" dirty="0" err="1" smtClean="0">
                <a:latin typeface="Calibri" pitchFamily="34" charset="0"/>
              </a:rPr>
              <a:t>Kelčský</a:t>
            </a:r>
            <a:endParaRPr lang="cs-CZ" altLang="cs-CZ" sz="1600" b="1" dirty="0" smtClean="0">
              <a:latin typeface="Calibri" pitchFamily="34" charset="0"/>
            </a:endParaRP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95536" y="1340768"/>
            <a:ext cx="842493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b="1" dirty="0" err="1" smtClean="0">
                <a:latin typeface="Calibri" pitchFamily="34" charset="0"/>
              </a:rPr>
              <a:t>Bašský</a:t>
            </a:r>
            <a:r>
              <a:rPr lang="cs-CZ" altLang="cs-CZ" b="1" dirty="0" smtClean="0">
                <a:latin typeface="Calibri" pitchFamily="34" charset="0"/>
              </a:rPr>
              <a:t> vývoj</a:t>
            </a:r>
          </a:p>
          <a:p>
            <a:endParaRPr lang="cs-CZ" altLang="cs-CZ" sz="1400" b="1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Těšínsko-hradišťské souvrství </a:t>
            </a:r>
            <a:r>
              <a:rPr lang="cs-CZ" altLang="cs-CZ" sz="1600" dirty="0" smtClean="0">
                <a:latin typeface="Calibri" pitchFamily="34" charset="0"/>
              </a:rPr>
              <a:t>(sv. J –</a:t>
            </a:r>
            <a:r>
              <a:rPr lang="cs-CZ" altLang="cs-CZ" sz="1600" dirty="0" err="1" smtClean="0">
                <a:latin typeface="Calibri" pitchFamily="34" charset="0"/>
              </a:rPr>
              <a:t>sp</a:t>
            </a:r>
            <a:r>
              <a:rPr lang="cs-CZ" altLang="cs-CZ" sz="1600" dirty="0" smtClean="0">
                <a:latin typeface="Calibri" pitchFamily="34" charset="0"/>
              </a:rPr>
              <a:t>. K) - uloženo na svahu a úpatí </a:t>
            </a:r>
            <a:r>
              <a:rPr lang="cs-CZ" altLang="cs-CZ" sz="1600" dirty="0" err="1" smtClean="0">
                <a:latin typeface="Calibri" pitchFamily="34" charset="0"/>
              </a:rPr>
              <a:t>bašské</a:t>
            </a:r>
            <a:r>
              <a:rPr lang="cs-CZ" altLang="cs-CZ" sz="1600" dirty="0" smtClean="0">
                <a:latin typeface="Calibri" pitchFamily="34" charset="0"/>
              </a:rPr>
              <a:t> elevace</a:t>
            </a:r>
          </a:p>
          <a:p>
            <a:r>
              <a:rPr lang="cs-CZ" altLang="cs-CZ" sz="1600" dirty="0" smtClean="0">
                <a:latin typeface="Calibri" pitchFamily="34" charset="0"/>
              </a:rPr>
              <a:t> 	-</a:t>
            </a:r>
            <a:r>
              <a:rPr lang="cs-CZ" altLang="cs-CZ" sz="1600" i="1" dirty="0" smtClean="0">
                <a:latin typeface="Calibri" pitchFamily="34" charset="0"/>
              </a:rPr>
              <a:t> </a:t>
            </a:r>
            <a:r>
              <a:rPr lang="cs-CZ" altLang="cs-CZ" sz="1600" i="1" dirty="0" err="1" smtClean="0">
                <a:latin typeface="Calibri" pitchFamily="34" charset="0"/>
              </a:rPr>
              <a:t>Kotoučská</a:t>
            </a:r>
            <a:r>
              <a:rPr lang="cs-CZ" altLang="cs-CZ" sz="1600" i="1" dirty="0" smtClean="0">
                <a:latin typeface="Calibri" pitchFamily="34" charset="0"/>
              </a:rPr>
              <a:t> facie -     </a:t>
            </a:r>
            <a:r>
              <a:rPr lang="cs-CZ" altLang="cs-CZ" sz="1600" dirty="0" smtClean="0">
                <a:latin typeface="Calibri" pitchFamily="34" charset="0"/>
              </a:rPr>
              <a:t>převažují tmavé vápnité jílovce, vázané na svah karbonátové 		  	                  plošiny v okolí </a:t>
            </a:r>
            <a:r>
              <a:rPr lang="cs-CZ" altLang="cs-CZ" sz="1600" dirty="0" err="1" smtClean="0">
                <a:latin typeface="Calibri" pitchFamily="34" charset="0"/>
              </a:rPr>
              <a:t>Štramberka</a:t>
            </a:r>
            <a:endParaRPr lang="cs-CZ" altLang="cs-CZ" sz="1600" dirty="0" smtClean="0">
              <a:latin typeface="Calibri" pitchFamily="34" charset="0"/>
            </a:endParaRPr>
          </a:p>
          <a:p>
            <a:r>
              <a:rPr lang="cs-CZ" altLang="cs-CZ" sz="1600" dirty="0" smtClean="0">
                <a:latin typeface="Calibri" pitchFamily="34" charset="0"/>
              </a:rPr>
              <a:t>	 - </a:t>
            </a:r>
            <a:r>
              <a:rPr lang="cs-CZ" altLang="cs-CZ" sz="1600" i="1" dirty="0" smtClean="0">
                <a:latin typeface="Calibri" pitchFamily="34" charset="0"/>
              </a:rPr>
              <a:t>Chlebovická facie</a:t>
            </a:r>
            <a:r>
              <a:rPr lang="cs-CZ" altLang="cs-CZ" sz="1600" dirty="0" smtClean="0">
                <a:latin typeface="Calibri" pitchFamily="34" charset="0"/>
              </a:rPr>
              <a:t> - tmavé jílovce, laminované pískovce, slepence, často skluzového 			                 charakteru, zvláštním </a:t>
            </a:r>
            <a:r>
              <a:rPr lang="cs-CZ" altLang="cs-CZ" sz="1600" dirty="0" err="1" smtClean="0">
                <a:latin typeface="Calibri" pitchFamily="34" charset="0"/>
              </a:rPr>
              <a:t>typen</a:t>
            </a:r>
            <a:r>
              <a:rPr lang="cs-CZ" altLang="cs-CZ" sz="1600" dirty="0" smtClean="0">
                <a:latin typeface="Calibri" pitchFamily="34" charset="0"/>
              </a:rPr>
              <a:t> jsou akumulace štramberských a 			                 kopřivnických vápenců</a:t>
            </a:r>
          </a:p>
          <a:p>
            <a:r>
              <a:rPr lang="cs-CZ" altLang="cs-CZ" sz="1600" dirty="0" smtClean="0">
                <a:latin typeface="Calibri" pitchFamily="34" charset="0"/>
              </a:rPr>
              <a:t> 	-</a:t>
            </a:r>
            <a:r>
              <a:rPr lang="cs-CZ" altLang="cs-CZ" sz="1600" i="1" dirty="0" smtClean="0">
                <a:latin typeface="Calibri" pitchFamily="34" charset="0"/>
              </a:rPr>
              <a:t> Štramberský vápenec - </a:t>
            </a:r>
            <a:r>
              <a:rPr lang="cs-CZ" altLang="cs-CZ" sz="1600" dirty="0" smtClean="0">
                <a:latin typeface="Calibri" pitchFamily="34" charset="0"/>
              </a:rPr>
              <a:t>klastické horniny s charakterem slepenců, osypy okolo 				     šelfových plošin</a:t>
            </a:r>
          </a:p>
          <a:p>
            <a:r>
              <a:rPr lang="cs-CZ" altLang="cs-CZ" sz="1600" dirty="0" smtClean="0">
                <a:latin typeface="Calibri" pitchFamily="34" charset="0"/>
              </a:rPr>
              <a:t>	- </a:t>
            </a:r>
            <a:r>
              <a:rPr lang="cs-CZ" altLang="cs-CZ" sz="1600" i="1" dirty="0" smtClean="0">
                <a:latin typeface="Calibri" pitchFamily="34" charset="0"/>
              </a:rPr>
              <a:t>Kopřivnické vápence</a:t>
            </a:r>
            <a:r>
              <a:rPr lang="cs-CZ" altLang="cs-CZ" sz="1600" dirty="0" smtClean="0">
                <a:latin typeface="Calibri" pitchFamily="34" charset="0"/>
              </a:rPr>
              <a:t> - světle šedé, zelenavé, nebo červenohnědé hlíznaté vápence, 				  vznikly rozrušování štramberského vápence</a:t>
            </a:r>
          </a:p>
          <a:p>
            <a:endParaRPr lang="cs-CZ" altLang="cs-CZ" sz="1600" b="1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b="1" dirty="0" err="1" smtClean="0">
                <a:latin typeface="Calibri" pitchFamily="34" charset="0"/>
              </a:rPr>
              <a:t>Bašské</a:t>
            </a:r>
            <a:r>
              <a:rPr lang="cs-CZ" altLang="cs-CZ" sz="1600" b="1" dirty="0" smtClean="0">
                <a:latin typeface="Calibri" pitchFamily="34" charset="0"/>
              </a:rPr>
              <a:t> souvrství</a:t>
            </a:r>
            <a:r>
              <a:rPr lang="cs-CZ" altLang="cs-CZ" sz="1600" dirty="0" smtClean="0">
                <a:latin typeface="Calibri" pitchFamily="34" charset="0"/>
              </a:rPr>
              <a:t> (sv. alb – </a:t>
            </a:r>
            <a:r>
              <a:rPr lang="cs-CZ" altLang="cs-CZ" sz="1600" dirty="0" err="1" smtClean="0">
                <a:latin typeface="Calibri" pitchFamily="34" charset="0"/>
              </a:rPr>
              <a:t>sp</a:t>
            </a:r>
            <a:r>
              <a:rPr lang="cs-CZ" altLang="cs-CZ" sz="1600" dirty="0" smtClean="0">
                <a:latin typeface="Calibri" pitchFamily="34" charset="0"/>
              </a:rPr>
              <a:t>. </a:t>
            </a:r>
            <a:r>
              <a:rPr lang="cs-CZ" altLang="cs-CZ" sz="1600" dirty="0" err="1" smtClean="0">
                <a:latin typeface="Calibri" pitchFamily="34" charset="0"/>
              </a:rPr>
              <a:t>cenoman</a:t>
            </a:r>
            <a:r>
              <a:rPr lang="cs-CZ" altLang="cs-CZ" sz="1600" dirty="0" smtClean="0">
                <a:latin typeface="Calibri" pitchFamily="34" charset="0"/>
              </a:rPr>
              <a:t>) - středně až hrubě rytmický flyš – opakuje se sukcese: vápnitý pískovec, </a:t>
            </a:r>
            <a:r>
              <a:rPr lang="cs-CZ" altLang="cs-CZ" sz="1600" dirty="0" err="1" smtClean="0">
                <a:latin typeface="Calibri" pitchFamily="34" charset="0"/>
              </a:rPr>
              <a:t>spongiový</a:t>
            </a:r>
            <a:r>
              <a:rPr lang="cs-CZ" altLang="cs-CZ" sz="1600" dirty="0" smtClean="0">
                <a:latin typeface="Calibri" pitchFamily="34" charset="0"/>
              </a:rPr>
              <a:t> rohovec, gradačně zvrstvený vápenec, zelenošedý vápnitý jílovec</a:t>
            </a:r>
          </a:p>
          <a:p>
            <a:pPr lvl="1">
              <a:buFont typeface="Arial" pitchFamily="34" charset="0"/>
              <a:buChar char="•"/>
            </a:pPr>
            <a:endParaRPr lang="cs-CZ" altLang="cs-CZ" sz="16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b="1" dirty="0" err="1" smtClean="0">
                <a:latin typeface="Calibri" pitchFamily="34" charset="0"/>
              </a:rPr>
              <a:t>Pálkovické</a:t>
            </a:r>
            <a:r>
              <a:rPr lang="cs-CZ" altLang="cs-CZ" sz="1600" b="1" dirty="0" smtClean="0">
                <a:latin typeface="Calibri" pitchFamily="34" charset="0"/>
              </a:rPr>
              <a:t> souvrství </a:t>
            </a:r>
            <a:r>
              <a:rPr lang="cs-CZ" altLang="cs-CZ" sz="1600" dirty="0" smtClean="0">
                <a:latin typeface="Calibri" pitchFamily="34" charset="0"/>
              </a:rPr>
              <a:t>(sv. K. – </a:t>
            </a:r>
            <a:r>
              <a:rPr lang="cs-CZ" altLang="cs-CZ" sz="1600" dirty="0" err="1" smtClean="0">
                <a:latin typeface="Calibri" pitchFamily="34" charset="0"/>
              </a:rPr>
              <a:t>sp</a:t>
            </a:r>
            <a:r>
              <a:rPr lang="cs-CZ" altLang="cs-CZ" sz="1600" dirty="0" smtClean="0">
                <a:latin typeface="Calibri" pitchFamily="34" charset="0"/>
              </a:rPr>
              <a:t>. paleocén) - je ekvivalentní </a:t>
            </a:r>
            <a:r>
              <a:rPr lang="cs-CZ" altLang="cs-CZ" sz="1600" dirty="0" err="1" smtClean="0">
                <a:latin typeface="Calibri" pitchFamily="34" charset="0"/>
              </a:rPr>
              <a:t>istebňanského</a:t>
            </a:r>
            <a:r>
              <a:rPr lang="cs-CZ" altLang="cs-CZ" sz="1600" dirty="0" smtClean="0">
                <a:latin typeface="Calibri" pitchFamily="34" charset="0"/>
              </a:rPr>
              <a:t> souvrství, střídání tmavošedých jílovců a pískovců se slepenci podmořských skluzů, zdrojem </a:t>
            </a:r>
            <a:r>
              <a:rPr lang="cs-CZ" altLang="cs-CZ" sz="1600" dirty="0" err="1" smtClean="0">
                <a:latin typeface="Calibri" pitchFamily="34" charset="0"/>
              </a:rPr>
              <a:t>bašská</a:t>
            </a:r>
            <a:r>
              <a:rPr lang="cs-CZ" altLang="cs-CZ" sz="1600" dirty="0" smtClean="0">
                <a:latin typeface="Calibri" pitchFamily="34" charset="0"/>
              </a:rPr>
              <a:t> elevace</a:t>
            </a:r>
            <a:endParaRPr lang="cs-CZ" altLang="cs-CZ" sz="1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30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9512" y="188640"/>
            <a:ext cx="8784976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b="1" dirty="0">
                <a:latin typeface="Calibri" pitchFamily="34" charset="0"/>
              </a:rPr>
              <a:t> </a:t>
            </a:r>
            <a:r>
              <a:rPr lang="cs-CZ" altLang="cs-CZ" b="1" dirty="0" smtClean="0">
                <a:latin typeface="Calibri" pitchFamily="34" charset="0"/>
              </a:rPr>
              <a:t>    </a:t>
            </a:r>
            <a:r>
              <a:rPr lang="cs-CZ" altLang="cs-CZ" b="1" dirty="0" err="1" smtClean="0">
                <a:latin typeface="Calibri" pitchFamily="34" charset="0"/>
              </a:rPr>
              <a:t>Godulský</a:t>
            </a:r>
            <a:r>
              <a:rPr lang="cs-CZ" altLang="cs-CZ" b="1" dirty="0" smtClean="0">
                <a:latin typeface="Calibri" pitchFamily="34" charset="0"/>
              </a:rPr>
              <a:t> vývoj</a:t>
            </a:r>
          </a:p>
          <a:p>
            <a:endParaRPr lang="cs-CZ" altLang="cs-CZ" sz="1600" b="1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Spodní těšínské souvrství</a:t>
            </a:r>
            <a:r>
              <a:rPr lang="cs-CZ" altLang="cs-CZ" sz="1600" dirty="0" smtClean="0">
                <a:latin typeface="Calibri" pitchFamily="34" charset="0"/>
              </a:rPr>
              <a:t> (</a:t>
            </a:r>
            <a:r>
              <a:rPr lang="cs-CZ" altLang="cs-CZ" sz="1600" dirty="0" err="1" smtClean="0">
                <a:latin typeface="Calibri" pitchFamily="34" charset="0"/>
              </a:rPr>
              <a:t>nejsv</a:t>
            </a:r>
            <a:r>
              <a:rPr lang="cs-CZ" altLang="cs-CZ" sz="1600" dirty="0" smtClean="0">
                <a:latin typeface="Calibri" pitchFamily="34" charset="0"/>
              </a:rPr>
              <a:t>. J – </a:t>
            </a:r>
            <a:r>
              <a:rPr lang="cs-CZ" altLang="cs-CZ" sz="1600" dirty="0" err="1" smtClean="0">
                <a:latin typeface="Calibri" pitchFamily="34" charset="0"/>
              </a:rPr>
              <a:t>sp</a:t>
            </a:r>
            <a:r>
              <a:rPr lang="cs-CZ" altLang="cs-CZ" sz="1600" dirty="0" smtClean="0">
                <a:latin typeface="Calibri" pitchFamily="34" charset="0"/>
              </a:rPr>
              <a:t>. K) - tmavohnědé silně vápnité jílovce s tenkými vložkami prachovců a </a:t>
            </a:r>
            <a:r>
              <a:rPr lang="cs-CZ" altLang="cs-CZ" sz="1600" dirty="0" err="1" smtClean="0">
                <a:latin typeface="Calibri" pitchFamily="34" charset="0"/>
              </a:rPr>
              <a:t>váp</a:t>
            </a:r>
            <a:r>
              <a:rPr lang="cs-CZ" altLang="cs-CZ" sz="1600" dirty="0" smtClean="0">
                <a:latin typeface="Calibri" pitchFamily="34" charset="0"/>
              </a:rPr>
              <a:t>.	</a:t>
            </a:r>
          </a:p>
          <a:p>
            <a:pPr lvl="1"/>
            <a:r>
              <a:rPr lang="cs-CZ" altLang="cs-CZ" sz="1600" i="1" dirty="0" smtClean="0">
                <a:latin typeface="Calibri" pitchFamily="34" charset="0"/>
              </a:rPr>
              <a:t> 	- těšínské vápence</a:t>
            </a:r>
            <a:r>
              <a:rPr lang="cs-CZ" altLang="cs-CZ" sz="1600" dirty="0" smtClean="0">
                <a:latin typeface="Calibri" pitchFamily="34" charset="0"/>
              </a:rPr>
              <a:t> - nejvyšší člen spodního těšínského souvrství</a:t>
            </a:r>
          </a:p>
          <a:p>
            <a:pPr lvl="1"/>
            <a:r>
              <a:rPr lang="cs-CZ" altLang="cs-CZ" sz="1600" dirty="0" smtClean="0">
                <a:latin typeface="Calibri" pitchFamily="34" charset="0"/>
              </a:rPr>
              <a:t> 	střídání světlých </a:t>
            </a:r>
            <a:r>
              <a:rPr lang="cs-CZ" altLang="cs-CZ" sz="1600" dirty="0" err="1" smtClean="0">
                <a:latin typeface="Calibri" pitchFamily="34" charset="0"/>
              </a:rPr>
              <a:t>mikritových</a:t>
            </a:r>
            <a:r>
              <a:rPr lang="cs-CZ" altLang="cs-CZ" sz="1600" dirty="0" smtClean="0">
                <a:latin typeface="Calibri" pitchFamily="34" charset="0"/>
              </a:rPr>
              <a:t> a </a:t>
            </a:r>
            <a:r>
              <a:rPr lang="cs-CZ" altLang="cs-CZ" sz="1600" dirty="0" err="1" smtClean="0">
                <a:latin typeface="Calibri" pitchFamily="34" charset="0"/>
              </a:rPr>
              <a:t>bioklastických</a:t>
            </a:r>
            <a:r>
              <a:rPr lang="cs-CZ" altLang="cs-CZ" sz="1600" dirty="0" smtClean="0">
                <a:latin typeface="Calibri" pitchFamily="34" charset="0"/>
              </a:rPr>
              <a:t> vápenců (místy s rohovci) se zelenošedými a 	šedými vápnitými jílovci</a:t>
            </a:r>
          </a:p>
          <a:p>
            <a:endParaRPr lang="cs-CZ" altLang="cs-CZ" sz="1600" b="1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Těšínsko-hradišťské souvrství </a:t>
            </a:r>
            <a:r>
              <a:rPr lang="cs-CZ" altLang="cs-CZ" sz="1600" dirty="0" smtClean="0">
                <a:latin typeface="Calibri" pitchFamily="34" charset="0"/>
              </a:rPr>
              <a:t>(</a:t>
            </a:r>
            <a:r>
              <a:rPr lang="cs-CZ" altLang="cs-CZ" sz="1600" dirty="0" err="1" smtClean="0">
                <a:latin typeface="Calibri" pitchFamily="34" charset="0"/>
              </a:rPr>
              <a:t>sp</a:t>
            </a:r>
            <a:r>
              <a:rPr lang="cs-CZ" altLang="cs-CZ" sz="1600" dirty="0" smtClean="0">
                <a:latin typeface="Calibri" pitchFamily="34" charset="0"/>
              </a:rPr>
              <a:t>. K) - od </a:t>
            </a:r>
            <a:r>
              <a:rPr lang="cs-CZ" altLang="cs-CZ" sz="1600" dirty="0" err="1" smtClean="0">
                <a:latin typeface="Calibri" pitchFamily="34" charset="0"/>
              </a:rPr>
              <a:t>valanginu</a:t>
            </a:r>
            <a:r>
              <a:rPr lang="cs-CZ" altLang="cs-CZ" sz="1600" dirty="0" smtClean="0">
                <a:latin typeface="Calibri" pitchFamily="34" charset="0"/>
              </a:rPr>
              <a:t> flyšová sedimentace svrchních těšínských a 	hradišťských vrstev</a:t>
            </a:r>
          </a:p>
          <a:p>
            <a:pPr lvl="1">
              <a:buFont typeface="Arial" pitchFamily="34" charset="0"/>
              <a:buChar char="•"/>
            </a:pPr>
            <a:endParaRPr lang="cs-CZ" altLang="cs-CZ" sz="1600" dirty="0" smtClean="0">
              <a:latin typeface="Calibri" pitchFamily="34" charset="0"/>
            </a:endParaRPr>
          </a:p>
          <a:p>
            <a:r>
              <a:rPr lang="cs-CZ" altLang="cs-CZ" sz="1600" dirty="0" smtClean="0">
                <a:latin typeface="Calibri" pitchFamily="34" charset="0"/>
              </a:rPr>
              <a:t>	 - </a:t>
            </a:r>
            <a:r>
              <a:rPr lang="cs-CZ" altLang="cs-CZ" sz="1600" b="1" i="1" dirty="0" smtClean="0">
                <a:latin typeface="Calibri" pitchFamily="34" charset="0"/>
              </a:rPr>
              <a:t>svrchní těšínské vrstvy</a:t>
            </a: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dirty="0" smtClean="0">
                <a:latin typeface="Calibri" pitchFamily="34" charset="0"/>
              </a:rPr>
              <a:t>- drobně rytmický flyš, střídání tmavých vápnitých jílovců a 	laminovaných pískovců, bohatá fauna amonitů</a:t>
            </a:r>
          </a:p>
          <a:p>
            <a:endParaRPr lang="cs-CZ" altLang="cs-CZ" sz="1600" dirty="0" smtClean="0">
              <a:latin typeface="Calibri" pitchFamily="34" charset="0"/>
            </a:endParaRPr>
          </a:p>
          <a:p>
            <a:r>
              <a:rPr lang="cs-CZ" altLang="cs-CZ" sz="1600" dirty="0" smtClean="0">
                <a:latin typeface="Calibri" pitchFamily="34" charset="0"/>
              </a:rPr>
              <a:t> 	</a:t>
            </a:r>
            <a:r>
              <a:rPr lang="cs-CZ" altLang="cs-CZ" sz="1600" i="1" dirty="0" smtClean="0">
                <a:latin typeface="Calibri" pitchFamily="34" charset="0"/>
              </a:rPr>
              <a:t>- </a:t>
            </a:r>
            <a:r>
              <a:rPr lang="cs-CZ" altLang="cs-CZ" sz="1600" b="1" i="1" dirty="0" smtClean="0">
                <a:latin typeface="Calibri" pitchFamily="34" charset="0"/>
              </a:rPr>
              <a:t>hradišťské vrstvy</a:t>
            </a: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dirty="0" smtClean="0">
                <a:latin typeface="Calibri" pitchFamily="34" charset="0"/>
              </a:rPr>
              <a:t>- odrážejí tektonickou aktivitu ve spodní křídě, silný přínos klastického 	materiálu, 	intenzivní poklesávání pánve, podmořský vulkanismus</a:t>
            </a:r>
          </a:p>
          <a:p>
            <a:endParaRPr lang="cs-CZ" altLang="cs-CZ" sz="1600" i="1" dirty="0" smtClean="0">
              <a:latin typeface="Calibri" pitchFamily="34" charset="0"/>
            </a:endParaRPr>
          </a:p>
          <a:p>
            <a:r>
              <a:rPr lang="cs-CZ" altLang="cs-CZ" sz="1600" dirty="0" smtClean="0">
                <a:latin typeface="Calibri" pitchFamily="34" charset="0"/>
              </a:rPr>
              <a:t>	- </a:t>
            </a:r>
            <a:r>
              <a:rPr lang="cs-CZ" alt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spodní hradišťské </a:t>
            </a:r>
            <a:r>
              <a:rPr lang="cs-CZ" altLang="cs-CZ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vr</a:t>
            </a:r>
            <a:r>
              <a:rPr lang="cs-CZ" altLang="cs-CZ" sz="1600" dirty="0" smtClean="0">
                <a:latin typeface="Calibri" pitchFamily="34" charset="0"/>
              </a:rPr>
              <a:t>.- pískovce a slepence se sdružují do několik desítek mocných poloh, 	materiál pochází ze Z a SZ z </a:t>
            </a:r>
            <a:r>
              <a:rPr lang="cs-CZ" altLang="cs-CZ" sz="1600" dirty="0" err="1" smtClean="0">
                <a:latin typeface="Calibri" pitchFamily="34" charset="0"/>
              </a:rPr>
              <a:t>bašské</a:t>
            </a:r>
            <a:r>
              <a:rPr lang="cs-CZ" altLang="cs-CZ" sz="1600" dirty="0" smtClean="0">
                <a:latin typeface="Calibri" pitchFamily="34" charset="0"/>
              </a:rPr>
              <a:t> elevace, která tvořila severní okraj slezského  	sedimentačního prostoru </a:t>
            </a:r>
          </a:p>
          <a:p>
            <a:r>
              <a:rPr lang="cs-CZ" altLang="cs-CZ" sz="1600" i="1" dirty="0">
                <a:latin typeface="Calibri" pitchFamily="34" charset="0"/>
                <a:cs typeface="Arial" panose="020B0604020202020204" pitchFamily="34" charset="0"/>
              </a:rPr>
              <a:t>	</a:t>
            </a:r>
            <a:r>
              <a:rPr lang="cs-CZ" altLang="cs-CZ" sz="1600" i="1" dirty="0" smtClean="0">
                <a:latin typeface="Calibri" panose="020F0502020204030204" pitchFamily="34" charset="0"/>
                <a:cs typeface="Arial" panose="020B0604020202020204" pitchFamily="34" charset="0"/>
              </a:rPr>
              <a:t>kulminuje podmořský vulkanismus </a:t>
            </a:r>
            <a:r>
              <a:rPr lang="cs-CZ" altLang="cs-CZ" sz="1600" b="1" i="1" dirty="0" err="1" smtClean="0">
                <a:latin typeface="Calibri" panose="020F0502020204030204" pitchFamily="34" charset="0"/>
                <a:cs typeface="Arial" panose="020B0604020202020204" pitchFamily="34" charset="0"/>
              </a:rPr>
              <a:t>těšínitové</a:t>
            </a:r>
            <a:r>
              <a:rPr lang="cs-CZ" altLang="cs-CZ" sz="1600" b="1" i="1" dirty="0" smtClean="0">
                <a:latin typeface="Calibri" panose="020F0502020204030204" pitchFamily="34" charset="0"/>
                <a:cs typeface="Arial" panose="020B0604020202020204" pitchFamily="34" charset="0"/>
              </a:rPr>
              <a:t> asociace</a:t>
            </a:r>
            <a:r>
              <a:rPr lang="cs-CZ" altLang="cs-CZ" sz="1600" i="1" dirty="0" smtClean="0">
                <a:latin typeface="Calibri" panose="020F0502020204030204" pitchFamily="34" charset="0"/>
                <a:cs typeface="Arial" panose="020B0604020202020204" pitchFamily="34" charset="0"/>
              </a:rPr>
              <a:t>, 	představující počínající krátkodobou 	tvorbu riftu v hluboké pánvi, materiál ze svrchního pláště – vulkanická činnost  nebyla spjata 	se </a:t>
            </a:r>
            <a:r>
              <a:rPr lang="cs-CZ" altLang="cs-CZ" sz="1600" i="1" dirty="0" err="1" smtClean="0">
                <a:latin typeface="Calibri" panose="020F0502020204030204" pitchFamily="34" charset="0"/>
                <a:cs typeface="Arial" panose="020B0604020202020204" pitchFamily="34" charset="0"/>
              </a:rPr>
              <a:t>subdukcí</a:t>
            </a:r>
            <a:endParaRPr lang="cs-CZ" altLang="cs-CZ" sz="1600" i="1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cs-CZ" altLang="cs-CZ" sz="1600" i="1" dirty="0" smtClean="0">
              <a:latin typeface="Calibri" pitchFamily="34" charset="0"/>
            </a:endParaRPr>
          </a:p>
          <a:p>
            <a:pPr lvl="2"/>
            <a:r>
              <a:rPr lang="cs-CZ" altLang="cs-CZ" sz="1600" dirty="0" smtClean="0">
                <a:latin typeface="Calibri" pitchFamily="34" charset="0"/>
              </a:rPr>
              <a:t>- </a:t>
            </a:r>
            <a:r>
              <a:rPr lang="cs-CZ" alt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svrchní hradišťské </a:t>
            </a:r>
            <a:r>
              <a:rPr lang="cs-CZ" altLang="cs-CZ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vr</a:t>
            </a:r>
            <a:r>
              <a:rPr lang="cs-CZ" altLang="cs-CZ" sz="1600" dirty="0" smtClean="0">
                <a:latin typeface="Calibri" pitchFamily="34" charset="0"/>
              </a:rPr>
              <a:t>. - rychlý nástup sedimentace tmavošedých slabě vápnitých jílovců, hojné vložky pelosideritů – těženy jako surovina ostravského hutního průmyslu</a:t>
            </a:r>
          </a:p>
          <a:p>
            <a:endParaRPr lang="cs-CZ" altLang="cs-CZ" sz="1600" b="1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6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1124744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b="1" dirty="0" err="1" smtClean="0">
                <a:latin typeface="Calibri" pitchFamily="34" charset="0"/>
              </a:rPr>
              <a:t>Veřovické</a:t>
            </a:r>
            <a:r>
              <a:rPr lang="cs-CZ" altLang="cs-CZ" sz="1600" b="1" dirty="0" smtClean="0">
                <a:latin typeface="Calibri" pitchFamily="34" charset="0"/>
              </a:rPr>
              <a:t> vrstvy</a:t>
            </a:r>
            <a:r>
              <a:rPr lang="cs-CZ" altLang="cs-CZ" sz="1600" dirty="0" smtClean="0">
                <a:latin typeface="Calibri" pitchFamily="34" charset="0"/>
              </a:rPr>
              <a:t>  (</a:t>
            </a:r>
            <a:r>
              <a:rPr lang="cs-CZ" altLang="cs-CZ" sz="1600" dirty="0" err="1" smtClean="0">
                <a:latin typeface="Calibri" pitchFamily="34" charset="0"/>
              </a:rPr>
              <a:t>apt</a:t>
            </a:r>
            <a:r>
              <a:rPr lang="cs-CZ" altLang="cs-CZ" sz="1600" dirty="0" smtClean="0">
                <a:latin typeface="Calibri" pitchFamily="34" charset="0"/>
              </a:rPr>
              <a:t>)- černé </a:t>
            </a:r>
            <a:r>
              <a:rPr lang="cs-CZ" altLang="cs-CZ" sz="1600" dirty="0" err="1" smtClean="0">
                <a:latin typeface="Calibri" pitchFamily="34" charset="0"/>
              </a:rPr>
              <a:t>prokřemenělé</a:t>
            </a:r>
            <a:r>
              <a:rPr lang="cs-CZ" altLang="cs-CZ" sz="1600" dirty="0" smtClean="0">
                <a:latin typeface="Calibri" pitchFamily="34" charset="0"/>
              </a:rPr>
              <a:t> na pyrit bohaté jílovce</a:t>
            </a:r>
          </a:p>
          <a:p>
            <a:pPr lvl="1">
              <a:buFont typeface="Arial" pitchFamily="34" charset="0"/>
              <a:buChar char="•"/>
            </a:pPr>
            <a:endParaRPr lang="cs-CZ" altLang="cs-CZ" sz="1600" dirty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Lhotecké souvrství</a:t>
            </a:r>
            <a:r>
              <a:rPr lang="cs-CZ" altLang="cs-CZ" sz="1600" dirty="0" smtClean="0">
                <a:latin typeface="Calibri" pitchFamily="34" charset="0"/>
              </a:rPr>
              <a:t> (</a:t>
            </a:r>
            <a:r>
              <a:rPr lang="cs-CZ" altLang="cs-CZ" sz="1600" dirty="0" err="1" smtClean="0">
                <a:latin typeface="Calibri" pitchFamily="34" charset="0"/>
              </a:rPr>
              <a:t>sp</a:t>
            </a:r>
            <a:r>
              <a:rPr lang="cs-CZ" altLang="cs-CZ" sz="1600" dirty="0" smtClean="0">
                <a:latin typeface="Calibri" pitchFamily="34" charset="0"/>
              </a:rPr>
              <a:t>. – sv. alb) - navazuje na sedimentaci </a:t>
            </a:r>
            <a:r>
              <a:rPr lang="cs-CZ" altLang="cs-CZ" sz="1600" dirty="0" err="1" smtClean="0">
                <a:latin typeface="Calibri" pitchFamily="34" charset="0"/>
              </a:rPr>
              <a:t>veřovických</a:t>
            </a:r>
            <a:r>
              <a:rPr lang="cs-CZ" altLang="cs-CZ" sz="1600" dirty="0" smtClean="0">
                <a:latin typeface="Calibri" pitchFamily="34" charset="0"/>
              </a:rPr>
              <a:t> vrstev tmavými jílovci, výše přibývá vápnitých jílovců s vložkami glaukonitických pískovců, místy s rohovci</a:t>
            </a:r>
          </a:p>
          <a:p>
            <a:endParaRPr lang="cs-CZ" altLang="cs-CZ" sz="1600" b="1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Mazácké souvrství </a:t>
            </a:r>
            <a:r>
              <a:rPr lang="cs-CZ" altLang="cs-CZ" sz="1600" dirty="0" smtClean="0">
                <a:latin typeface="Calibri" pitchFamily="34" charset="0"/>
              </a:rPr>
              <a:t>(</a:t>
            </a:r>
            <a:r>
              <a:rPr lang="cs-CZ" altLang="cs-CZ" sz="1600" dirty="0" err="1" smtClean="0">
                <a:latin typeface="Calibri" pitchFamily="34" charset="0"/>
              </a:rPr>
              <a:t>cenoman</a:t>
            </a:r>
            <a:r>
              <a:rPr lang="cs-CZ" altLang="cs-CZ" sz="1600" dirty="0" smtClean="0">
                <a:latin typeface="Calibri" pitchFamily="34" charset="0"/>
              </a:rPr>
              <a:t> – </a:t>
            </a:r>
            <a:r>
              <a:rPr lang="cs-CZ" altLang="cs-CZ" sz="1600" dirty="0" err="1" smtClean="0">
                <a:latin typeface="Calibri" pitchFamily="34" charset="0"/>
              </a:rPr>
              <a:t>sp</a:t>
            </a:r>
            <a:r>
              <a:rPr lang="cs-CZ" altLang="cs-CZ" sz="1600" dirty="0" smtClean="0">
                <a:latin typeface="Calibri" pitchFamily="34" charset="0"/>
              </a:rPr>
              <a:t>. </a:t>
            </a:r>
            <a:r>
              <a:rPr lang="cs-CZ" altLang="cs-CZ" sz="1600" dirty="0" err="1" smtClean="0">
                <a:latin typeface="Calibri" pitchFamily="34" charset="0"/>
              </a:rPr>
              <a:t>turon</a:t>
            </a:r>
            <a:r>
              <a:rPr lang="cs-CZ" altLang="cs-CZ" sz="1600" dirty="0" smtClean="0">
                <a:latin typeface="Calibri" pitchFamily="34" charset="0"/>
              </a:rPr>
              <a:t>) - hlubokovodní pestré jílovce</a:t>
            </a:r>
          </a:p>
          <a:p>
            <a:endParaRPr lang="cs-CZ" altLang="cs-CZ" sz="1600" b="1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b="1" dirty="0" err="1" smtClean="0">
                <a:latin typeface="Calibri" pitchFamily="34" charset="0"/>
              </a:rPr>
              <a:t>Godulské</a:t>
            </a:r>
            <a:r>
              <a:rPr lang="cs-CZ" altLang="cs-CZ" sz="1600" b="1" dirty="0" smtClean="0">
                <a:latin typeface="Calibri" pitchFamily="34" charset="0"/>
              </a:rPr>
              <a:t> souvrství</a:t>
            </a:r>
            <a:r>
              <a:rPr lang="cs-CZ" altLang="cs-CZ" sz="1600" dirty="0" smtClean="0">
                <a:latin typeface="Calibri" pitchFamily="34" charset="0"/>
              </a:rPr>
              <a:t> (vyšší </a:t>
            </a:r>
            <a:r>
              <a:rPr lang="cs-CZ" altLang="cs-CZ" sz="1600" dirty="0" err="1" smtClean="0">
                <a:latin typeface="Calibri" pitchFamily="34" charset="0"/>
              </a:rPr>
              <a:t>turon</a:t>
            </a:r>
            <a:r>
              <a:rPr lang="cs-CZ" altLang="cs-CZ" sz="1600" dirty="0" smtClean="0">
                <a:latin typeface="Calibri" pitchFamily="34" charset="0"/>
              </a:rPr>
              <a:t> – </a:t>
            </a:r>
            <a:r>
              <a:rPr lang="cs-CZ" altLang="cs-CZ" sz="1600" dirty="0" err="1" smtClean="0">
                <a:latin typeface="Calibri" pitchFamily="34" charset="0"/>
              </a:rPr>
              <a:t>santon</a:t>
            </a:r>
            <a:r>
              <a:rPr lang="cs-CZ" altLang="cs-CZ" sz="1600" dirty="0" smtClean="0">
                <a:latin typeface="Calibri" pitchFamily="34" charset="0"/>
              </a:rPr>
              <a:t>) - spodní a svrchní část tvořena drobně rytmický flyš – střídání jemnozrnného </a:t>
            </a:r>
            <a:r>
              <a:rPr lang="cs-CZ" altLang="cs-CZ" sz="1600" dirty="0" err="1" smtClean="0">
                <a:latin typeface="Calibri" pitchFamily="34" charset="0"/>
              </a:rPr>
              <a:t>glaukonického</a:t>
            </a:r>
            <a:r>
              <a:rPr lang="cs-CZ" altLang="cs-CZ" sz="1600" dirty="0" smtClean="0">
                <a:latin typeface="Calibri" pitchFamily="34" charset="0"/>
              </a:rPr>
              <a:t> pískovce a písčitého jílovce, střední část hrubě rytmický flyš glaukonitového pískovce</a:t>
            </a:r>
          </a:p>
          <a:p>
            <a:endParaRPr lang="cs-CZ" altLang="cs-CZ" sz="1600" b="1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b="1" dirty="0" err="1" smtClean="0">
                <a:latin typeface="Calibri" pitchFamily="34" charset="0"/>
              </a:rPr>
              <a:t>Istebňanské</a:t>
            </a:r>
            <a:r>
              <a:rPr lang="cs-CZ" altLang="cs-CZ" sz="1600" b="1" dirty="0" smtClean="0">
                <a:latin typeface="Calibri" pitchFamily="34" charset="0"/>
              </a:rPr>
              <a:t> souvrství</a:t>
            </a:r>
            <a:r>
              <a:rPr lang="cs-CZ" altLang="cs-CZ" sz="1600" dirty="0" smtClean="0">
                <a:latin typeface="Calibri" pitchFamily="34" charset="0"/>
              </a:rPr>
              <a:t> (</a:t>
            </a:r>
            <a:r>
              <a:rPr lang="cs-CZ" altLang="cs-CZ" sz="1600" dirty="0" err="1" smtClean="0">
                <a:latin typeface="Calibri" pitchFamily="34" charset="0"/>
              </a:rPr>
              <a:t>sp</a:t>
            </a:r>
            <a:r>
              <a:rPr lang="cs-CZ" altLang="cs-CZ" sz="1600" dirty="0" smtClean="0">
                <a:latin typeface="Calibri" pitchFamily="34" charset="0"/>
              </a:rPr>
              <a:t>. </a:t>
            </a:r>
            <a:r>
              <a:rPr lang="cs-CZ" altLang="cs-CZ" sz="1600" dirty="0" err="1" smtClean="0">
                <a:latin typeface="Calibri" pitchFamily="34" charset="0"/>
              </a:rPr>
              <a:t>campan</a:t>
            </a:r>
            <a:r>
              <a:rPr lang="cs-CZ" altLang="cs-CZ" sz="1600" dirty="0" smtClean="0">
                <a:latin typeface="Calibri" pitchFamily="34" charset="0"/>
              </a:rPr>
              <a:t>. – </a:t>
            </a:r>
            <a:r>
              <a:rPr lang="cs-CZ" altLang="cs-CZ" sz="1600" dirty="0" err="1" smtClean="0">
                <a:latin typeface="Calibri" pitchFamily="34" charset="0"/>
              </a:rPr>
              <a:t>sp</a:t>
            </a:r>
            <a:r>
              <a:rPr lang="cs-CZ" altLang="cs-CZ" sz="1600" dirty="0" smtClean="0">
                <a:latin typeface="Calibri" pitchFamily="34" charset="0"/>
              </a:rPr>
              <a:t>. </a:t>
            </a:r>
            <a:r>
              <a:rPr lang="cs-CZ" altLang="cs-CZ" sz="1600" dirty="0" err="1" smtClean="0">
                <a:latin typeface="Calibri" pitchFamily="34" charset="0"/>
              </a:rPr>
              <a:t>paleoc</a:t>
            </a:r>
            <a:r>
              <a:rPr lang="cs-CZ" altLang="cs-CZ" sz="1600" dirty="0" smtClean="0">
                <a:latin typeface="Calibri" pitchFamily="34" charset="0"/>
              </a:rPr>
              <a:t>.)- ostře nasedá na erodované </a:t>
            </a:r>
            <a:r>
              <a:rPr lang="cs-CZ" altLang="cs-CZ" sz="1600" dirty="0" err="1" smtClean="0">
                <a:latin typeface="Calibri" pitchFamily="34" charset="0"/>
              </a:rPr>
              <a:t>godulské</a:t>
            </a:r>
            <a:r>
              <a:rPr lang="cs-CZ" altLang="cs-CZ" sz="1600" dirty="0" smtClean="0">
                <a:latin typeface="Calibri" pitchFamily="34" charset="0"/>
              </a:rPr>
              <a:t> souvrství – odraz </a:t>
            </a:r>
            <a:r>
              <a:rPr lang="cs-CZ" altLang="cs-CZ" sz="1600" dirty="0" err="1" smtClean="0">
                <a:latin typeface="Calibri" pitchFamily="34" charset="0"/>
              </a:rPr>
              <a:t>subhercynské</a:t>
            </a:r>
            <a:r>
              <a:rPr lang="cs-CZ" altLang="cs-CZ" sz="1600" dirty="0" smtClean="0">
                <a:latin typeface="Calibri" pitchFamily="34" charset="0"/>
              </a:rPr>
              <a:t> fáze alpínské orogeneze, mocné polohy arkózových a drobovitých pískovců a skluzových vápenců, jež se střídají s polohami tmavých jílovců</a:t>
            </a:r>
          </a:p>
          <a:p>
            <a:endParaRPr lang="cs-CZ" altLang="cs-CZ" sz="1600" b="1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b="1" dirty="0" err="1" smtClean="0">
                <a:latin typeface="Calibri" pitchFamily="34" charset="0"/>
              </a:rPr>
              <a:t>Podmenilitové</a:t>
            </a:r>
            <a:r>
              <a:rPr lang="cs-CZ" altLang="cs-CZ" sz="1600" b="1" dirty="0" smtClean="0">
                <a:latin typeface="Calibri" pitchFamily="34" charset="0"/>
              </a:rPr>
              <a:t> souvrství </a:t>
            </a:r>
            <a:r>
              <a:rPr lang="cs-CZ" altLang="cs-CZ" sz="1600" dirty="0" smtClean="0">
                <a:latin typeface="Calibri" pitchFamily="34" charset="0"/>
              </a:rPr>
              <a:t>(sv. K – </a:t>
            </a:r>
            <a:r>
              <a:rPr lang="cs-CZ" altLang="cs-CZ" sz="1600" dirty="0" err="1" smtClean="0">
                <a:latin typeface="Calibri" pitchFamily="34" charset="0"/>
              </a:rPr>
              <a:t>eoc</a:t>
            </a:r>
            <a:r>
              <a:rPr lang="cs-CZ" altLang="cs-CZ" sz="1600" dirty="0" smtClean="0">
                <a:latin typeface="Calibri" pitchFamily="34" charset="0"/>
              </a:rPr>
              <a:t>.)  vápnité i </a:t>
            </a:r>
            <a:r>
              <a:rPr lang="cs-CZ" altLang="cs-CZ" sz="1600" dirty="0" err="1" smtClean="0">
                <a:latin typeface="Calibri" pitchFamily="34" charset="0"/>
              </a:rPr>
              <a:t>nevápníté</a:t>
            </a:r>
            <a:r>
              <a:rPr lang="cs-CZ" altLang="cs-CZ" sz="1600" dirty="0" smtClean="0">
                <a:latin typeface="Calibri" pitchFamily="34" charset="0"/>
              </a:rPr>
              <a:t> pestré jílovce</a:t>
            </a:r>
          </a:p>
          <a:p>
            <a:endParaRPr lang="cs-CZ" altLang="cs-CZ" sz="1600" b="1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Menilitové souvrství</a:t>
            </a:r>
            <a:r>
              <a:rPr lang="cs-CZ" altLang="cs-CZ" sz="1600" dirty="0" smtClean="0">
                <a:latin typeface="Calibri" pitchFamily="34" charset="0"/>
              </a:rPr>
              <a:t> (</a:t>
            </a:r>
            <a:r>
              <a:rPr lang="cs-CZ" altLang="cs-CZ" sz="1600" dirty="0" err="1" smtClean="0">
                <a:latin typeface="Calibri" pitchFamily="34" charset="0"/>
              </a:rPr>
              <a:t>olig</a:t>
            </a:r>
            <a:r>
              <a:rPr lang="cs-CZ" altLang="cs-CZ" sz="1600" dirty="0" smtClean="0">
                <a:latin typeface="Calibri" pitchFamily="34" charset="0"/>
              </a:rPr>
              <a:t>.)- litologicky nejednotné</a:t>
            </a:r>
          </a:p>
          <a:p>
            <a:endParaRPr lang="cs-CZ" altLang="cs-CZ" sz="1600" b="1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b="1" dirty="0" err="1" smtClean="0">
                <a:latin typeface="Calibri" pitchFamily="34" charset="0"/>
              </a:rPr>
              <a:t>Krosněnské</a:t>
            </a:r>
            <a:r>
              <a:rPr lang="cs-CZ" altLang="cs-CZ" sz="1600" b="1" dirty="0" smtClean="0">
                <a:latin typeface="Calibri" pitchFamily="34" charset="0"/>
              </a:rPr>
              <a:t> souvrství</a:t>
            </a:r>
            <a:r>
              <a:rPr lang="cs-CZ" altLang="cs-CZ" sz="1600" dirty="0" smtClean="0">
                <a:latin typeface="Calibri" pitchFamily="34" charset="0"/>
              </a:rPr>
              <a:t> (sv. </a:t>
            </a:r>
            <a:r>
              <a:rPr lang="cs-CZ" altLang="cs-CZ" sz="1600" dirty="0" err="1" smtClean="0">
                <a:latin typeface="Calibri" pitchFamily="34" charset="0"/>
              </a:rPr>
              <a:t>olig</a:t>
            </a:r>
            <a:r>
              <a:rPr lang="cs-CZ" altLang="cs-CZ" sz="1600" dirty="0" smtClean="0">
                <a:latin typeface="Calibri" pitchFamily="34" charset="0"/>
              </a:rPr>
              <a:t>. </a:t>
            </a:r>
            <a:r>
              <a:rPr lang="cs-CZ" altLang="cs-CZ" sz="1600" dirty="0" err="1" smtClean="0">
                <a:latin typeface="Calibri" pitchFamily="34" charset="0"/>
              </a:rPr>
              <a:t>Sp</a:t>
            </a:r>
            <a:r>
              <a:rPr lang="cs-CZ" altLang="cs-CZ" sz="1600" dirty="0" smtClean="0">
                <a:latin typeface="Calibri" pitchFamily="34" charset="0"/>
              </a:rPr>
              <a:t>. </a:t>
            </a:r>
            <a:r>
              <a:rPr lang="cs-CZ" altLang="cs-CZ" sz="1600" dirty="0" err="1" smtClean="0">
                <a:latin typeface="Calibri" pitchFamily="34" charset="0"/>
              </a:rPr>
              <a:t>mioc</a:t>
            </a:r>
            <a:r>
              <a:rPr lang="cs-CZ" altLang="cs-CZ" sz="1600" dirty="0" smtClean="0">
                <a:latin typeface="Calibri" pitchFamily="34" charset="0"/>
              </a:rPr>
              <a:t>.) - člen </a:t>
            </a:r>
            <a:r>
              <a:rPr lang="cs-CZ" altLang="cs-CZ" sz="1600" dirty="0" err="1" smtClean="0">
                <a:latin typeface="Calibri" pitchFamily="34" charset="0"/>
              </a:rPr>
              <a:t>krosněnské</a:t>
            </a:r>
            <a:r>
              <a:rPr lang="cs-CZ" altLang="cs-CZ" sz="1600" dirty="0" smtClean="0">
                <a:latin typeface="Calibri" pitchFamily="34" charset="0"/>
              </a:rPr>
              <a:t> </a:t>
            </a:r>
            <a:r>
              <a:rPr lang="cs-CZ" altLang="cs-CZ" sz="1600" dirty="0" err="1" smtClean="0">
                <a:latin typeface="Calibri" pitchFamily="34" charset="0"/>
              </a:rPr>
              <a:t>litofacie</a:t>
            </a:r>
            <a:endParaRPr lang="cs-CZ" altLang="cs-CZ" sz="16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cs-CZ" altLang="cs-CZ" sz="1600" dirty="0">
              <a:latin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39552" y="394079"/>
            <a:ext cx="1633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latin typeface="Calibri" panose="020F0502020204030204" pitchFamily="34" charset="0"/>
              </a:rPr>
              <a:t>Godulský</a:t>
            </a:r>
            <a:r>
              <a:rPr lang="cs-CZ" b="1" dirty="0" smtClean="0">
                <a:latin typeface="Calibri" panose="020F0502020204030204" pitchFamily="34" charset="0"/>
              </a:rPr>
              <a:t> vývoj</a:t>
            </a:r>
            <a:endParaRPr lang="cs-CZ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50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0"/>
            <a:ext cx="69167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7164288" y="476672"/>
            <a:ext cx="720080" cy="3672408"/>
          </a:xfrm>
          <a:prstGeom prst="rect">
            <a:avLst/>
          </a:prstGeom>
          <a:noFill/>
          <a:ln w="41275">
            <a:solidFill>
              <a:srgbClr val="29B2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8915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692696"/>
            <a:ext cx="828092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b="1" dirty="0" err="1" smtClean="0">
                <a:latin typeface="Calibri" pitchFamily="34" charset="0"/>
              </a:rPr>
              <a:t>Kelčský</a:t>
            </a:r>
            <a:r>
              <a:rPr lang="cs-CZ" altLang="cs-CZ" b="1" dirty="0" smtClean="0">
                <a:latin typeface="Calibri" pitchFamily="34" charset="0"/>
              </a:rPr>
              <a:t> vývoj</a:t>
            </a:r>
          </a:p>
          <a:p>
            <a:endParaRPr lang="cs-CZ" altLang="cs-CZ" sz="1600" b="1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Těšínsko-hradišťské souvrství</a:t>
            </a:r>
            <a:r>
              <a:rPr lang="cs-CZ" altLang="cs-CZ" sz="1600" dirty="0" smtClean="0">
                <a:latin typeface="Calibri" pitchFamily="34" charset="0"/>
              </a:rPr>
              <a:t> (společné s </a:t>
            </a:r>
            <a:r>
              <a:rPr lang="cs-CZ" altLang="cs-CZ" sz="1600" dirty="0" err="1" smtClean="0">
                <a:latin typeface="Calibri" pitchFamily="34" charset="0"/>
              </a:rPr>
              <a:t>bašský</a:t>
            </a:r>
            <a:r>
              <a:rPr lang="cs-CZ" altLang="cs-CZ" sz="1600" dirty="0" smtClean="0">
                <a:latin typeface="Calibri" pitchFamily="34" charset="0"/>
              </a:rPr>
              <a:t> vývojem)</a:t>
            </a:r>
          </a:p>
          <a:p>
            <a:pPr>
              <a:buFont typeface="Arial" pitchFamily="34" charset="0"/>
              <a:buChar char="•"/>
            </a:pPr>
            <a:endParaRPr lang="cs-CZ" altLang="cs-CZ" sz="1600" b="1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b="1" dirty="0" err="1" smtClean="0">
                <a:latin typeface="Calibri" pitchFamily="34" charset="0"/>
              </a:rPr>
              <a:t>Veřovické</a:t>
            </a:r>
            <a:r>
              <a:rPr lang="cs-CZ" altLang="cs-CZ" sz="1600" b="1" dirty="0" smtClean="0">
                <a:latin typeface="Calibri" pitchFamily="34" charset="0"/>
              </a:rPr>
              <a:t> vrstvy</a:t>
            </a:r>
            <a:r>
              <a:rPr lang="cs-CZ" altLang="cs-CZ" sz="1600" dirty="0" smtClean="0">
                <a:latin typeface="Calibri" pitchFamily="34" charset="0"/>
              </a:rPr>
              <a:t> (společné s </a:t>
            </a:r>
            <a:r>
              <a:rPr lang="cs-CZ" altLang="cs-CZ" sz="1600" dirty="0" err="1" smtClean="0">
                <a:latin typeface="Calibri" pitchFamily="34" charset="0"/>
              </a:rPr>
              <a:t>godulským</a:t>
            </a:r>
            <a:r>
              <a:rPr lang="cs-CZ" altLang="cs-CZ" sz="1600" dirty="0" smtClean="0">
                <a:latin typeface="Calibri" pitchFamily="34" charset="0"/>
              </a:rPr>
              <a:t> vývojem)</a:t>
            </a:r>
          </a:p>
          <a:p>
            <a:pPr>
              <a:buFont typeface="Arial" pitchFamily="34" charset="0"/>
              <a:buChar char="•"/>
            </a:pPr>
            <a:endParaRPr lang="cs-CZ" altLang="cs-CZ" sz="1600" b="1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Jasenické souvrství a </a:t>
            </a:r>
            <a:r>
              <a:rPr lang="cs-CZ" altLang="cs-CZ" sz="1600" b="1" dirty="0" err="1" smtClean="0">
                <a:latin typeface="Calibri" pitchFamily="34" charset="0"/>
              </a:rPr>
              <a:t>němetické</a:t>
            </a:r>
            <a:r>
              <a:rPr lang="cs-CZ" altLang="cs-CZ" sz="1600" b="1" dirty="0" smtClean="0">
                <a:latin typeface="Calibri" pitchFamily="34" charset="0"/>
              </a:rPr>
              <a:t> vrstvy</a:t>
            </a:r>
            <a:r>
              <a:rPr lang="cs-CZ" altLang="cs-CZ" sz="1600" dirty="0" smtClean="0">
                <a:latin typeface="Calibri" pitchFamily="34" charset="0"/>
              </a:rPr>
              <a:t> (alb – </a:t>
            </a:r>
            <a:r>
              <a:rPr lang="cs-CZ" altLang="cs-CZ" sz="1600" dirty="0" err="1" smtClean="0">
                <a:latin typeface="Calibri" pitchFamily="34" charset="0"/>
              </a:rPr>
              <a:t>cenoman</a:t>
            </a:r>
            <a:r>
              <a:rPr lang="cs-CZ" altLang="cs-CZ" sz="1600" dirty="0" smtClean="0">
                <a:latin typeface="Calibri" pitchFamily="34" charset="0"/>
              </a:rPr>
              <a:t>) - ekvivalent lhoteckého souvrství, 	případně </a:t>
            </a:r>
            <a:r>
              <a:rPr lang="cs-CZ" altLang="cs-CZ" sz="1600" dirty="0" err="1" smtClean="0">
                <a:latin typeface="Calibri" pitchFamily="34" charset="0"/>
              </a:rPr>
              <a:t>bašskému</a:t>
            </a:r>
            <a:r>
              <a:rPr lang="cs-CZ" altLang="cs-CZ" sz="1600" dirty="0" smtClean="0">
                <a:latin typeface="Calibri" pitchFamily="34" charset="0"/>
              </a:rPr>
              <a:t> a mazáckému souvrství</a:t>
            </a:r>
          </a:p>
          <a:p>
            <a:pPr>
              <a:buFont typeface="Arial" pitchFamily="34" charset="0"/>
              <a:buChar char="•"/>
            </a:pPr>
            <a:endParaRPr lang="cs-CZ" altLang="cs-CZ" sz="1600" b="1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Dubské vrstvy </a:t>
            </a:r>
            <a:r>
              <a:rPr lang="cs-CZ" altLang="cs-CZ" sz="1600" dirty="0" smtClean="0">
                <a:latin typeface="Calibri" pitchFamily="34" charset="0"/>
              </a:rPr>
              <a:t>(</a:t>
            </a:r>
            <a:r>
              <a:rPr lang="cs-CZ" altLang="cs-CZ" sz="1600" dirty="0" err="1" smtClean="0">
                <a:latin typeface="Calibri" pitchFamily="34" charset="0"/>
              </a:rPr>
              <a:t>cenoman</a:t>
            </a:r>
            <a:r>
              <a:rPr lang="cs-CZ" altLang="cs-CZ" sz="1600" dirty="0" smtClean="0">
                <a:latin typeface="Calibri" pitchFamily="34" charset="0"/>
              </a:rPr>
              <a:t>) -</a:t>
            </a: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dirty="0" smtClean="0">
                <a:latin typeface="Calibri" pitchFamily="34" charset="0"/>
              </a:rPr>
              <a:t>tmavošedé vápnité jílovce, pro </a:t>
            </a:r>
            <a:r>
              <a:rPr lang="cs-CZ" altLang="cs-CZ" sz="1600" dirty="0" err="1" smtClean="0">
                <a:latin typeface="Calibri" pitchFamily="34" charset="0"/>
              </a:rPr>
              <a:t>kelčský</a:t>
            </a:r>
            <a:r>
              <a:rPr lang="cs-CZ" altLang="cs-CZ" sz="1600" dirty="0" smtClean="0">
                <a:latin typeface="Calibri" pitchFamily="34" charset="0"/>
              </a:rPr>
              <a:t> vývoj neobvyklé </a:t>
            </a:r>
          </a:p>
          <a:p>
            <a:pPr>
              <a:buFont typeface="Arial" pitchFamily="34" charset="0"/>
              <a:buChar char="•"/>
            </a:pPr>
            <a:endParaRPr lang="cs-CZ" altLang="cs-CZ" sz="1600" b="1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b="1" dirty="0" err="1" smtClean="0">
                <a:latin typeface="Calibri" pitchFamily="34" charset="0"/>
              </a:rPr>
              <a:t>Milotické</a:t>
            </a:r>
            <a:r>
              <a:rPr lang="cs-CZ" altLang="cs-CZ" sz="1600" b="1" dirty="0" smtClean="0">
                <a:latin typeface="Calibri" pitchFamily="34" charset="0"/>
              </a:rPr>
              <a:t> souvrství </a:t>
            </a:r>
            <a:r>
              <a:rPr lang="cs-CZ" altLang="cs-CZ" sz="1600" dirty="0" smtClean="0">
                <a:latin typeface="Calibri" pitchFamily="34" charset="0"/>
              </a:rPr>
              <a:t>(</a:t>
            </a:r>
            <a:r>
              <a:rPr lang="cs-CZ" altLang="cs-CZ" sz="1600" dirty="0" err="1" smtClean="0">
                <a:latin typeface="Calibri" pitchFamily="34" charset="0"/>
              </a:rPr>
              <a:t>campan</a:t>
            </a:r>
            <a:r>
              <a:rPr lang="cs-CZ" altLang="cs-CZ" sz="1600" dirty="0" smtClean="0">
                <a:latin typeface="Calibri" pitchFamily="34" charset="0"/>
              </a:rPr>
              <a:t> – </a:t>
            </a:r>
            <a:r>
              <a:rPr lang="cs-CZ" altLang="cs-CZ" sz="1600" dirty="0" err="1" smtClean="0">
                <a:latin typeface="Calibri" pitchFamily="34" charset="0"/>
              </a:rPr>
              <a:t>maastricht</a:t>
            </a:r>
            <a:r>
              <a:rPr lang="cs-CZ" altLang="cs-CZ" sz="1600" dirty="0" smtClean="0">
                <a:latin typeface="Calibri" pitchFamily="34" charset="0"/>
              </a:rPr>
              <a:t>) - nejvyšší část </a:t>
            </a:r>
            <a:r>
              <a:rPr lang="cs-CZ" altLang="cs-CZ" sz="1600" dirty="0" err="1" smtClean="0">
                <a:latin typeface="Calibri" pitchFamily="34" charset="0"/>
              </a:rPr>
              <a:t>kelčského</a:t>
            </a:r>
            <a:r>
              <a:rPr lang="cs-CZ" altLang="cs-CZ" sz="1600" dirty="0" smtClean="0">
                <a:latin typeface="Calibri" pitchFamily="34" charset="0"/>
              </a:rPr>
              <a:t> vývoje, vápnité jílovce 	se skluzovými slepenci, obsahující valouny </a:t>
            </a:r>
            <a:r>
              <a:rPr lang="cs-CZ" altLang="cs-CZ" sz="1600" dirty="0" err="1" smtClean="0">
                <a:latin typeface="Calibri" pitchFamily="34" charset="0"/>
              </a:rPr>
              <a:t>těšínitů</a:t>
            </a:r>
            <a:r>
              <a:rPr lang="cs-CZ" altLang="cs-CZ" sz="1600" dirty="0" smtClean="0">
                <a:latin typeface="Calibri" pitchFamily="34" charset="0"/>
              </a:rPr>
              <a:t> a kopřivnických a štramberských 	vápenců</a:t>
            </a:r>
            <a:endParaRPr lang="cs-CZ" altLang="cs-CZ" sz="1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05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764704"/>
            <a:ext cx="799288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	 </a:t>
            </a:r>
            <a:r>
              <a:rPr lang="cs-CZ" alt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Zdounecká</a:t>
            </a:r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jednotka</a:t>
            </a:r>
          </a:p>
          <a:p>
            <a:endParaRPr lang="cs-CZ" alt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dirty="0"/>
              <a:t>vystupuje </a:t>
            </a:r>
            <a:r>
              <a:rPr lang="cs-CZ" sz="1600" dirty="0" smtClean="0"/>
              <a:t>v podobě tektonických útržků </a:t>
            </a:r>
            <a:r>
              <a:rPr lang="cs-CZ" sz="1600" dirty="0"/>
              <a:t>před </a:t>
            </a:r>
            <a:r>
              <a:rPr lang="cs-CZ" sz="1600" dirty="0" smtClean="0"/>
              <a:t>čelem </a:t>
            </a:r>
            <a:r>
              <a:rPr lang="cs-CZ" sz="1600" dirty="0"/>
              <a:t>okrajové části </a:t>
            </a:r>
            <a:r>
              <a:rPr lang="cs-CZ" sz="1600" dirty="0" err="1" smtClean="0"/>
              <a:t>magurské</a:t>
            </a:r>
            <a:r>
              <a:rPr lang="cs-CZ" sz="1600" dirty="0" smtClean="0"/>
              <a:t> skupiny </a:t>
            </a:r>
            <a:r>
              <a:rPr lang="cs-CZ" sz="1600" dirty="0"/>
              <a:t>příkrovu </a:t>
            </a:r>
            <a:r>
              <a:rPr lang="cs-CZ" sz="1600" dirty="0" smtClean="0"/>
              <a:t>ve Chřibech.</a:t>
            </a:r>
            <a:endParaRPr lang="cs-CZ" alt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1400" b="1" dirty="0" smtClean="0">
                <a:latin typeface="Calibri" pitchFamily="34" charset="0"/>
              </a:rPr>
              <a:t> </a:t>
            </a:r>
            <a:endParaRPr lang="cs-CZ" altLang="cs-CZ" sz="14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Spodní oddíl</a:t>
            </a:r>
            <a:r>
              <a:rPr lang="cs-CZ" altLang="cs-CZ" sz="1600" dirty="0" smtClean="0">
                <a:latin typeface="Calibri" pitchFamily="34" charset="0"/>
              </a:rPr>
              <a:t> (</a:t>
            </a:r>
            <a:r>
              <a:rPr lang="cs-CZ" altLang="cs-CZ" sz="1600" dirty="0" err="1" smtClean="0">
                <a:latin typeface="Calibri" pitchFamily="34" charset="0"/>
              </a:rPr>
              <a:t>sp</a:t>
            </a:r>
            <a:r>
              <a:rPr lang="cs-CZ" altLang="cs-CZ" sz="1600" dirty="0" smtClean="0">
                <a:latin typeface="Calibri" pitchFamily="34" charset="0"/>
              </a:rPr>
              <a:t>. K) - podobná </a:t>
            </a:r>
            <a:r>
              <a:rPr lang="cs-CZ" altLang="cs-CZ" sz="1600" dirty="0" err="1" smtClean="0">
                <a:latin typeface="Calibri" pitchFamily="34" charset="0"/>
              </a:rPr>
              <a:t>kelčskému</a:t>
            </a:r>
            <a:r>
              <a:rPr lang="cs-CZ" altLang="cs-CZ" sz="1600" dirty="0" smtClean="0">
                <a:latin typeface="Calibri" pitchFamily="34" charset="0"/>
              </a:rPr>
              <a:t> vývoji</a:t>
            </a:r>
          </a:p>
          <a:p>
            <a:pPr lvl="1"/>
            <a:r>
              <a:rPr lang="cs-CZ" altLang="cs-CZ" sz="1600" dirty="0">
                <a:latin typeface="Calibri" pitchFamily="34" charset="0"/>
              </a:rPr>
              <a:t> </a:t>
            </a:r>
            <a:r>
              <a:rPr lang="cs-CZ" altLang="cs-CZ" sz="1600" dirty="0" smtClean="0">
                <a:latin typeface="Calibri" pitchFamily="34" charset="0"/>
              </a:rPr>
              <a:t>  </a:t>
            </a: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Spodní oddíl</a:t>
            </a:r>
            <a:r>
              <a:rPr lang="cs-CZ" altLang="cs-CZ" sz="1600" dirty="0" smtClean="0">
                <a:latin typeface="Calibri" pitchFamily="34" charset="0"/>
              </a:rPr>
              <a:t> (sv. K – </a:t>
            </a:r>
            <a:r>
              <a:rPr lang="cs-CZ" altLang="cs-CZ" sz="1600" dirty="0" err="1" smtClean="0">
                <a:latin typeface="Calibri" pitchFamily="34" charset="0"/>
              </a:rPr>
              <a:t>Pg</a:t>
            </a:r>
            <a:r>
              <a:rPr lang="cs-CZ" altLang="cs-CZ" sz="1600" dirty="0" smtClean="0">
                <a:latin typeface="Calibri" pitchFamily="34" charset="0"/>
              </a:rPr>
              <a:t>.) - tmavé vápnité jílovce, podobné dubským vrstvám </a:t>
            </a:r>
            <a:r>
              <a:rPr lang="cs-CZ" altLang="cs-CZ" sz="1600" dirty="0" err="1" smtClean="0">
                <a:latin typeface="Calibri" pitchFamily="34" charset="0"/>
              </a:rPr>
              <a:t>kelčského</a:t>
            </a:r>
            <a:r>
              <a:rPr lang="cs-CZ" altLang="cs-CZ" sz="1600" dirty="0" smtClean="0">
                <a:latin typeface="Calibri" pitchFamily="34" charset="0"/>
              </a:rPr>
              <a:t> 	vývoje</a:t>
            </a:r>
          </a:p>
          <a:p>
            <a:pPr>
              <a:buFont typeface="Arial" pitchFamily="34" charset="0"/>
              <a:buChar char="•"/>
            </a:pPr>
            <a:endParaRPr lang="cs-CZ" altLang="cs-CZ" sz="1600" dirty="0" smtClean="0"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Svrchní oddíl</a:t>
            </a:r>
            <a:r>
              <a:rPr lang="cs-CZ" altLang="cs-CZ" sz="1600" dirty="0" smtClean="0">
                <a:latin typeface="Calibri" pitchFamily="34" charset="0"/>
              </a:rPr>
              <a:t> - </a:t>
            </a:r>
            <a:r>
              <a:rPr lang="cs-CZ" altLang="cs-CZ" sz="1600" dirty="0" err="1" smtClean="0">
                <a:latin typeface="Calibri" pitchFamily="34" charset="0"/>
              </a:rPr>
              <a:t>krosněnská</a:t>
            </a:r>
            <a:r>
              <a:rPr lang="cs-CZ" altLang="cs-CZ" sz="1600" dirty="0" smtClean="0">
                <a:latin typeface="Calibri" pitchFamily="34" charset="0"/>
              </a:rPr>
              <a:t> </a:t>
            </a:r>
            <a:r>
              <a:rPr lang="cs-CZ" altLang="cs-CZ" sz="1600" dirty="0" err="1" smtClean="0">
                <a:latin typeface="Calibri" pitchFamily="34" charset="0"/>
              </a:rPr>
              <a:t>litofacie</a:t>
            </a:r>
            <a:r>
              <a:rPr lang="cs-CZ" altLang="cs-CZ" sz="1600" dirty="0" smtClean="0">
                <a:latin typeface="Calibri" pitchFamily="34" charset="0"/>
              </a:rPr>
              <a:t> s </a:t>
            </a:r>
            <a:r>
              <a:rPr lang="cs-CZ" altLang="cs-CZ" sz="1600" dirty="0">
                <a:latin typeface="Calibri" pitchFamily="34" charset="0"/>
              </a:rPr>
              <a:t>pískovci, pro pískovce je typický  obsah </a:t>
            </a:r>
            <a:r>
              <a:rPr lang="cs-CZ" altLang="cs-CZ" sz="1600" dirty="0" err="1" smtClean="0">
                <a:latin typeface="Calibri" pitchFamily="34" charset="0"/>
              </a:rPr>
              <a:t>lithotamnií</a:t>
            </a:r>
            <a:r>
              <a:rPr lang="cs-CZ" altLang="cs-CZ" sz="1600" dirty="0" smtClean="0">
                <a:latin typeface="Calibri" pitchFamily="34" charset="0"/>
              </a:rPr>
              <a:t>.</a:t>
            </a:r>
            <a:endParaRPr lang="cs-CZ" altLang="cs-CZ" sz="1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83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843808" y="1833552"/>
            <a:ext cx="36343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Flyšové pásmo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03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915816" y="489320"/>
            <a:ext cx="29402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Flyšové pásmo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544" y="1985107"/>
            <a:ext cx="8430986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Slezsko-</a:t>
            </a:r>
            <a:r>
              <a:rPr lang="cs-CZ" sz="1600" b="1" dirty="0" err="1" smtClean="0"/>
              <a:t>krosněnská</a:t>
            </a:r>
            <a:r>
              <a:rPr lang="cs-CZ" sz="1600" b="1" dirty="0" smtClean="0"/>
              <a:t> (</a:t>
            </a:r>
            <a:r>
              <a:rPr lang="cs-CZ" sz="1600" b="1" dirty="0" err="1" smtClean="0"/>
              <a:t>krosněnsko</a:t>
            </a:r>
            <a:r>
              <a:rPr lang="cs-CZ" sz="1600" b="1" dirty="0" smtClean="0"/>
              <a:t>-menilitová) skupina příkrovů (vnější)</a:t>
            </a:r>
          </a:p>
          <a:p>
            <a:r>
              <a:rPr lang="cs-CZ" sz="1600" b="1" dirty="0"/>
              <a:t>	</a:t>
            </a:r>
            <a:r>
              <a:rPr lang="cs-CZ" sz="1600" b="1" dirty="0" smtClean="0"/>
              <a:t>		X</a:t>
            </a:r>
          </a:p>
          <a:p>
            <a:r>
              <a:rPr lang="cs-CZ" sz="1600" b="1" dirty="0" smtClean="0"/>
              <a:t>	        </a:t>
            </a:r>
            <a:r>
              <a:rPr lang="cs-CZ" sz="1600" b="1" dirty="0" err="1" smtClean="0"/>
              <a:t>Magurská</a:t>
            </a:r>
            <a:r>
              <a:rPr lang="cs-CZ" sz="1600" b="1" dirty="0" smtClean="0"/>
              <a:t> skupina příkrovů (vnitřní)</a:t>
            </a:r>
          </a:p>
          <a:p>
            <a:endParaRPr lang="cs-CZ" sz="1600" b="1" dirty="0"/>
          </a:p>
          <a:p>
            <a:pPr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sz="1600" dirty="0" smtClean="0">
                <a:cs typeface="Arial" charset="0"/>
              </a:rPr>
              <a:t> Sedimentace </a:t>
            </a:r>
            <a:r>
              <a:rPr lang="cs-CZ" sz="1600" dirty="0">
                <a:cs typeface="Arial" charset="0"/>
              </a:rPr>
              <a:t>v </a:t>
            </a:r>
            <a:r>
              <a:rPr lang="cs-CZ" sz="1600" dirty="0" err="1">
                <a:cs typeface="Arial" charset="0"/>
              </a:rPr>
              <a:t>magurské</a:t>
            </a:r>
            <a:r>
              <a:rPr lang="cs-CZ" sz="1600" dirty="0">
                <a:cs typeface="Arial" charset="0"/>
              </a:rPr>
              <a:t> skupině příkrovů končí v </a:t>
            </a:r>
            <a:r>
              <a:rPr lang="cs-CZ" sz="1600" b="1" dirty="0">
                <a:cs typeface="Arial" charset="0"/>
              </a:rPr>
              <a:t>eocénu</a:t>
            </a:r>
            <a:r>
              <a:rPr lang="cs-CZ" sz="1600" dirty="0">
                <a:cs typeface="Arial" charset="0"/>
              </a:rPr>
              <a:t>, </a:t>
            </a:r>
            <a:endParaRPr lang="cs-CZ" sz="1600" dirty="0" smtClean="0">
              <a:cs typeface="Arial" charset="0"/>
            </a:endParaRPr>
          </a:p>
          <a:p>
            <a:pPr>
              <a:lnSpc>
                <a:spcPct val="150000"/>
              </a:lnSpc>
              <a:defRPr/>
            </a:pPr>
            <a:r>
              <a:rPr lang="cs-CZ" sz="1600" dirty="0">
                <a:cs typeface="Arial" charset="0"/>
              </a:rPr>
              <a:t> </a:t>
            </a:r>
            <a:r>
              <a:rPr lang="cs-CZ" sz="1600" dirty="0" smtClean="0">
                <a:cs typeface="Arial" charset="0"/>
              </a:rPr>
              <a:t>  v </a:t>
            </a:r>
            <a:r>
              <a:rPr lang="cs-CZ" sz="1600" dirty="0" err="1" smtClean="0">
                <a:cs typeface="Arial" charset="0"/>
              </a:rPr>
              <a:t>krosněnsko</a:t>
            </a:r>
            <a:r>
              <a:rPr lang="cs-CZ" sz="1600" dirty="0" smtClean="0">
                <a:cs typeface="Arial" charset="0"/>
              </a:rPr>
              <a:t>-menilitové </a:t>
            </a:r>
            <a:r>
              <a:rPr lang="cs-CZ" sz="1600" dirty="0">
                <a:cs typeface="Arial" charset="0"/>
              </a:rPr>
              <a:t>skupině pokračuje až do </a:t>
            </a:r>
            <a:r>
              <a:rPr lang="cs-CZ" sz="1600" b="1" dirty="0">
                <a:cs typeface="Arial" charset="0"/>
              </a:rPr>
              <a:t>neogénu</a:t>
            </a:r>
          </a:p>
          <a:p>
            <a:pPr>
              <a:lnSpc>
                <a:spcPct val="150000"/>
              </a:lnSpc>
              <a:defRPr/>
            </a:pPr>
            <a:endParaRPr lang="cs-CZ" sz="1600" dirty="0">
              <a:cs typeface="Arial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cs-CZ" sz="1600" dirty="0">
                <a:cs typeface="Arial" charset="0"/>
              </a:rPr>
              <a:t> </a:t>
            </a:r>
            <a:r>
              <a:rPr lang="cs-CZ" sz="1600" dirty="0" smtClean="0">
                <a:cs typeface="Arial" charset="0"/>
              </a:rPr>
              <a:t>V </a:t>
            </a:r>
            <a:r>
              <a:rPr lang="cs-CZ" sz="1600" dirty="0" err="1">
                <a:cs typeface="Arial" charset="0"/>
              </a:rPr>
              <a:t>magurské</a:t>
            </a:r>
            <a:r>
              <a:rPr lang="cs-CZ" sz="1600" dirty="0">
                <a:cs typeface="Arial" charset="0"/>
              </a:rPr>
              <a:t> </a:t>
            </a:r>
            <a:r>
              <a:rPr lang="cs-CZ" sz="1600" dirty="0" smtClean="0">
                <a:cs typeface="Arial" charset="0"/>
              </a:rPr>
              <a:t>skupině příkrovů </a:t>
            </a:r>
            <a:r>
              <a:rPr lang="cs-CZ" sz="1600" b="1" dirty="0">
                <a:cs typeface="Arial" charset="0"/>
              </a:rPr>
              <a:t>dominují</a:t>
            </a:r>
            <a:r>
              <a:rPr lang="cs-CZ" sz="1600" dirty="0">
                <a:cs typeface="Arial" charset="0"/>
              </a:rPr>
              <a:t> mocné </a:t>
            </a:r>
            <a:r>
              <a:rPr lang="cs-CZ" sz="1600" b="1" dirty="0">
                <a:cs typeface="Arial" charset="0"/>
              </a:rPr>
              <a:t>sledy pískovců </a:t>
            </a:r>
            <a:r>
              <a:rPr lang="cs-CZ" sz="1600" dirty="0">
                <a:cs typeface="Arial" charset="0"/>
              </a:rPr>
              <a:t>(</a:t>
            </a:r>
            <a:r>
              <a:rPr lang="cs-CZ" sz="1600" dirty="0" err="1" smtClean="0">
                <a:cs typeface="Arial" charset="0"/>
              </a:rPr>
              <a:t>např.soláňské</a:t>
            </a:r>
            <a:r>
              <a:rPr lang="cs-CZ" sz="1600" dirty="0" smtClean="0">
                <a:cs typeface="Arial" charset="0"/>
              </a:rPr>
              <a:t> s.) </a:t>
            </a:r>
          </a:p>
          <a:p>
            <a:pPr>
              <a:lnSpc>
                <a:spcPct val="150000"/>
              </a:lnSpc>
              <a:defRPr/>
            </a:pPr>
            <a:r>
              <a:rPr lang="cs-CZ" sz="1600" dirty="0">
                <a:cs typeface="Arial" charset="0"/>
              </a:rPr>
              <a:t> </a:t>
            </a:r>
            <a:r>
              <a:rPr lang="cs-CZ" sz="1600" dirty="0" smtClean="0">
                <a:cs typeface="Arial" charset="0"/>
              </a:rPr>
              <a:t>  v </a:t>
            </a:r>
            <a:r>
              <a:rPr lang="cs-CZ" sz="1600" dirty="0" err="1" smtClean="0">
                <a:cs typeface="Arial" charset="0"/>
              </a:rPr>
              <a:t>krosněnsko</a:t>
            </a:r>
            <a:r>
              <a:rPr lang="cs-CZ" sz="1600" dirty="0" smtClean="0">
                <a:cs typeface="Arial" charset="0"/>
              </a:rPr>
              <a:t>-menilitové </a:t>
            </a:r>
            <a:r>
              <a:rPr lang="cs-CZ" sz="1600" dirty="0">
                <a:cs typeface="Arial" charset="0"/>
              </a:rPr>
              <a:t>skupině </a:t>
            </a:r>
            <a:r>
              <a:rPr lang="cs-CZ" sz="1600" b="1" dirty="0">
                <a:cs typeface="Arial" charset="0"/>
              </a:rPr>
              <a:t>převládají jílové uloženiny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62581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1340768"/>
            <a:ext cx="78488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b="1" dirty="0" err="1"/>
              <a:t>magurská</a:t>
            </a:r>
            <a:r>
              <a:rPr lang="cs-CZ" altLang="cs-CZ" b="1" dirty="0"/>
              <a:t> skupina </a:t>
            </a:r>
            <a:r>
              <a:rPr lang="cs-CZ" altLang="cs-CZ" b="1" dirty="0" smtClean="0"/>
              <a:t>příkrovů (vnitřní)</a:t>
            </a:r>
            <a:endParaRPr lang="cs-CZ" altLang="cs-CZ" b="1" dirty="0"/>
          </a:p>
          <a:p>
            <a:r>
              <a:rPr lang="cs-CZ" altLang="cs-CZ" dirty="0"/>
              <a:t>	- bělokarpatská jednotka</a:t>
            </a:r>
          </a:p>
          <a:p>
            <a:r>
              <a:rPr lang="cs-CZ" altLang="cs-CZ" dirty="0"/>
              <a:t>	- bystrická jednotka</a:t>
            </a:r>
          </a:p>
          <a:p>
            <a:r>
              <a:rPr lang="cs-CZ" altLang="cs-CZ" dirty="0"/>
              <a:t>	- </a:t>
            </a:r>
            <a:r>
              <a:rPr lang="cs-CZ" altLang="cs-CZ" dirty="0" err="1"/>
              <a:t>račanská</a:t>
            </a:r>
            <a:r>
              <a:rPr lang="cs-CZ" altLang="cs-CZ" dirty="0"/>
              <a:t> jednotka</a:t>
            </a:r>
          </a:p>
          <a:p>
            <a:endParaRPr lang="cs-CZ" altLang="cs-CZ" dirty="0"/>
          </a:p>
          <a:p>
            <a:r>
              <a:rPr lang="cs-CZ" altLang="cs-CZ" b="1" dirty="0" err="1"/>
              <a:t>krosněnsko</a:t>
            </a:r>
            <a:r>
              <a:rPr lang="cs-CZ" altLang="cs-CZ" b="1" dirty="0"/>
              <a:t>-menilitová skupina </a:t>
            </a:r>
            <a:r>
              <a:rPr lang="cs-CZ" altLang="cs-CZ" b="1" dirty="0" smtClean="0"/>
              <a:t>příkrovů (vnější)</a:t>
            </a:r>
            <a:endParaRPr lang="cs-CZ" altLang="cs-CZ" b="1" dirty="0"/>
          </a:p>
          <a:p>
            <a:r>
              <a:rPr lang="cs-CZ" altLang="cs-CZ" dirty="0"/>
              <a:t>	- </a:t>
            </a:r>
            <a:r>
              <a:rPr lang="cs-CZ" altLang="cs-CZ" dirty="0" err="1"/>
              <a:t>pouzdřanská</a:t>
            </a:r>
            <a:r>
              <a:rPr lang="cs-CZ" altLang="cs-CZ" dirty="0"/>
              <a:t> jednotka</a:t>
            </a:r>
          </a:p>
          <a:p>
            <a:r>
              <a:rPr lang="cs-CZ" altLang="cs-CZ" dirty="0"/>
              <a:t>	- ždánická jednotka</a:t>
            </a:r>
          </a:p>
          <a:p>
            <a:r>
              <a:rPr lang="cs-CZ" altLang="cs-CZ" dirty="0"/>
              <a:t>	- </a:t>
            </a:r>
            <a:r>
              <a:rPr lang="cs-CZ" altLang="cs-CZ" dirty="0" err="1"/>
              <a:t>podslezská</a:t>
            </a:r>
            <a:r>
              <a:rPr lang="cs-CZ" altLang="cs-CZ" dirty="0"/>
              <a:t> jednotka (severní ekvivalent ždánické jednotky)</a:t>
            </a:r>
          </a:p>
          <a:p>
            <a:r>
              <a:rPr lang="cs-CZ" altLang="cs-CZ" dirty="0"/>
              <a:t>	- slezská jednotka</a:t>
            </a:r>
          </a:p>
          <a:p>
            <a:r>
              <a:rPr lang="cs-CZ" altLang="cs-CZ" dirty="0"/>
              <a:t>		- </a:t>
            </a:r>
            <a:r>
              <a:rPr lang="cs-CZ" altLang="cs-CZ" dirty="0" err="1"/>
              <a:t>bašský</a:t>
            </a:r>
            <a:r>
              <a:rPr lang="cs-CZ" altLang="cs-CZ" dirty="0"/>
              <a:t> vývoj</a:t>
            </a:r>
          </a:p>
          <a:p>
            <a:r>
              <a:rPr lang="cs-CZ" altLang="cs-CZ" dirty="0"/>
              <a:t>		- </a:t>
            </a:r>
            <a:r>
              <a:rPr lang="cs-CZ" altLang="cs-CZ" dirty="0" err="1"/>
              <a:t>godulský</a:t>
            </a:r>
            <a:r>
              <a:rPr lang="cs-CZ" altLang="cs-CZ" dirty="0"/>
              <a:t> vývoj</a:t>
            </a:r>
          </a:p>
          <a:p>
            <a:r>
              <a:rPr lang="cs-CZ" altLang="cs-CZ" dirty="0"/>
              <a:t>		- </a:t>
            </a:r>
            <a:r>
              <a:rPr lang="cs-CZ" altLang="cs-CZ" dirty="0" err="1"/>
              <a:t>kelčský</a:t>
            </a:r>
            <a:r>
              <a:rPr lang="cs-CZ" altLang="cs-CZ" dirty="0"/>
              <a:t> </a:t>
            </a:r>
            <a:r>
              <a:rPr lang="cs-CZ" altLang="cs-CZ" dirty="0" smtClean="0"/>
              <a:t>vývoj</a:t>
            </a:r>
          </a:p>
          <a:p>
            <a:r>
              <a:rPr lang="cs-CZ" altLang="cs-CZ" dirty="0"/>
              <a:t>	</a:t>
            </a:r>
            <a:r>
              <a:rPr lang="cs-CZ" altLang="cs-CZ" dirty="0" smtClean="0"/>
              <a:t>- </a:t>
            </a:r>
            <a:r>
              <a:rPr lang="cs-CZ" altLang="cs-CZ" dirty="0" err="1"/>
              <a:t>z</a:t>
            </a:r>
            <a:r>
              <a:rPr lang="cs-CZ" altLang="cs-CZ" dirty="0" err="1" smtClean="0"/>
              <a:t>dounecká</a:t>
            </a:r>
            <a:r>
              <a:rPr lang="cs-CZ" altLang="cs-CZ" dirty="0" smtClean="0"/>
              <a:t> jednotka</a:t>
            </a:r>
            <a:endParaRPr lang="cs-CZ" altLang="cs-CZ" dirty="0"/>
          </a:p>
          <a:p>
            <a:r>
              <a:rPr lang="cs-CZ" altLang="cs-CZ" dirty="0"/>
              <a:t>	- </a:t>
            </a:r>
            <a:r>
              <a:rPr lang="cs-CZ" altLang="cs-CZ" dirty="0" err="1"/>
              <a:t>předmagurská</a:t>
            </a:r>
            <a:r>
              <a:rPr lang="cs-CZ" altLang="cs-CZ" dirty="0"/>
              <a:t> </a:t>
            </a:r>
            <a:r>
              <a:rPr lang="cs-CZ" altLang="cs-CZ" dirty="0" smtClean="0"/>
              <a:t>jednotka</a:t>
            </a:r>
          </a:p>
          <a:p>
            <a:r>
              <a:rPr lang="cs-CZ" altLang="cs-CZ" dirty="0"/>
              <a:t>	</a:t>
            </a:r>
            <a:r>
              <a:rPr lang="cs-CZ" altLang="cs-CZ" dirty="0" smtClean="0"/>
              <a:t>- dukelská jednotka (nevyskytuje se v ČR)</a:t>
            </a:r>
          </a:p>
          <a:p>
            <a:r>
              <a:rPr lang="cs-CZ" altLang="cs-CZ" dirty="0"/>
              <a:t>	</a:t>
            </a:r>
            <a:r>
              <a:rPr lang="cs-CZ" altLang="cs-CZ" dirty="0" smtClean="0"/>
              <a:t>	</a:t>
            </a:r>
            <a:r>
              <a:rPr lang="cs-CZ" altLang="cs-CZ" sz="1600" dirty="0" smtClean="0"/>
              <a:t>- </a:t>
            </a:r>
            <a:r>
              <a:rPr lang="cs-CZ" altLang="cs-CZ" sz="1400" dirty="0" smtClean="0"/>
              <a:t>na východním Slovensku na hranici s Polskem</a:t>
            </a:r>
            <a:endParaRPr lang="cs-CZ" altLang="cs-CZ" sz="1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55776" y="475672"/>
            <a:ext cx="26035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Flyšové pásmo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3679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347985"/>
            <a:ext cx="8964488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	    Bělokarpatská jednotka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dirty="0">
                <a:cs typeface="Arial" charset="0"/>
              </a:rPr>
              <a:t> 	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1400" dirty="0">
                <a:cs typeface="Arial" charset="0"/>
              </a:rPr>
              <a:t>    </a:t>
            </a:r>
            <a:r>
              <a:rPr lang="cs-CZ" sz="1400" dirty="0" smtClean="0">
                <a:cs typeface="Arial" charset="0"/>
              </a:rPr>
              <a:t> </a:t>
            </a:r>
            <a:r>
              <a:rPr lang="cs-CZ" sz="1600" b="1" dirty="0">
                <a:cs typeface="Arial" charset="0"/>
              </a:rPr>
              <a:t>Vlárský vývoj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cs typeface="Arial" charset="0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400" b="1" dirty="0">
                <a:cs typeface="Arial" charset="0"/>
              </a:rPr>
              <a:t> </a:t>
            </a:r>
            <a:r>
              <a:rPr lang="cs-CZ" sz="1400" b="1" dirty="0" err="1">
                <a:cs typeface="Arial" charset="0"/>
              </a:rPr>
              <a:t>Kaumbergské</a:t>
            </a:r>
            <a:r>
              <a:rPr lang="cs-CZ" sz="1400" b="1" dirty="0">
                <a:cs typeface="Arial" charset="0"/>
              </a:rPr>
              <a:t> souvrství</a:t>
            </a:r>
            <a:r>
              <a:rPr lang="cs-CZ" sz="1400" dirty="0">
                <a:cs typeface="Arial" charset="0"/>
              </a:rPr>
              <a:t> </a:t>
            </a:r>
            <a:r>
              <a:rPr lang="cs-CZ" sz="1400" dirty="0" smtClean="0">
                <a:cs typeface="Arial" charset="0"/>
              </a:rPr>
              <a:t>(</a:t>
            </a:r>
            <a:r>
              <a:rPr lang="cs-CZ" sz="1400" dirty="0" err="1" smtClean="0">
                <a:cs typeface="Arial" charset="0"/>
              </a:rPr>
              <a:t>cenoman-maastricht</a:t>
            </a:r>
            <a:r>
              <a:rPr lang="cs-CZ" sz="1400" dirty="0" smtClean="0">
                <a:cs typeface="Arial" charset="0"/>
              </a:rPr>
              <a:t>) - pestré </a:t>
            </a:r>
            <a:r>
              <a:rPr lang="cs-CZ" sz="1400" dirty="0">
                <a:cs typeface="Arial" charset="0"/>
              </a:rPr>
              <a:t>souvrství rudohnědých jílovců, </a:t>
            </a:r>
            <a:r>
              <a:rPr lang="cs-CZ" sz="1400" dirty="0" err="1" smtClean="0">
                <a:cs typeface="Arial" charset="0"/>
              </a:rPr>
              <a:t>pelagity</a:t>
            </a:r>
            <a:endParaRPr lang="cs-CZ" sz="1400" dirty="0">
              <a:cs typeface="Arial" charset="0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400" b="1" dirty="0">
                <a:cs typeface="Arial" charset="0"/>
              </a:rPr>
              <a:t> </a:t>
            </a:r>
            <a:r>
              <a:rPr lang="cs-CZ" sz="1400" b="1" dirty="0" err="1">
                <a:cs typeface="Arial" charset="0"/>
              </a:rPr>
              <a:t>Javorické</a:t>
            </a:r>
            <a:r>
              <a:rPr lang="cs-CZ" sz="1400" b="1" dirty="0">
                <a:cs typeface="Arial" charset="0"/>
              </a:rPr>
              <a:t> souvrství</a:t>
            </a:r>
            <a:r>
              <a:rPr lang="cs-CZ" sz="1400" dirty="0">
                <a:cs typeface="Arial" charset="0"/>
              </a:rPr>
              <a:t> </a:t>
            </a:r>
            <a:r>
              <a:rPr lang="cs-CZ" sz="1400" dirty="0" smtClean="0">
                <a:cs typeface="Arial" charset="0"/>
              </a:rPr>
              <a:t>(</a:t>
            </a:r>
            <a:r>
              <a:rPr lang="cs-CZ" sz="1400" dirty="0" err="1" smtClean="0">
                <a:cs typeface="Arial" charset="0"/>
              </a:rPr>
              <a:t>campan</a:t>
            </a:r>
            <a:r>
              <a:rPr lang="cs-CZ" sz="1400" dirty="0" smtClean="0">
                <a:cs typeface="Arial" charset="0"/>
              </a:rPr>
              <a:t>-paleocén) - </a:t>
            </a:r>
            <a:r>
              <a:rPr lang="cs-CZ" sz="1400" dirty="0">
                <a:cs typeface="Arial" charset="0"/>
              </a:rPr>
              <a:t>drobně až středně rytmický flyšový vývoj, drobové pískovce </a:t>
            </a:r>
            <a:r>
              <a:rPr lang="cs-CZ" sz="1400" dirty="0" smtClean="0">
                <a:cs typeface="Arial" charset="0"/>
              </a:rPr>
              <a:t> a </a:t>
            </a:r>
            <a:r>
              <a:rPr lang="cs-CZ" sz="1400" dirty="0">
                <a:cs typeface="Arial" charset="0"/>
              </a:rPr>
              <a:t>vložky vápenců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400" b="1" dirty="0">
                <a:cs typeface="Arial" charset="0"/>
              </a:rPr>
              <a:t> </a:t>
            </a:r>
            <a:r>
              <a:rPr lang="cs-CZ" sz="1400" b="1" dirty="0" err="1">
                <a:cs typeface="Arial" charset="0"/>
              </a:rPr>
              <a:t>Svodnické</a:t>
            </a:r>
            <a:r>
              <a:rPr lang="cs-CZ" sz="1400" b="1" dirty="0">
                <a:cs typeface="Arial" charset="0"/>
              </a:rPr>
              <a:t> </a:t>
            </a:r>
            <a:r>
              <a:rPr lang="cs-CZ" sz="1400" b="1" dirty="0" smtClean="0">
                <a:cs typeface="Arial" charset="0"/>
              </a:rPr>
              <a:t>souvrství </a:t>
            </a:r>
            <a:r>
              <a:rPr lang="cs-CZ" sz="1400" dirty="0" smtClean="0">
                <a:cs typeface="Arial" charset="0"/>
              </a:rPr>
              <a:t>(paleocén – apod. </a:t>
            </a:r>
            <a:r>
              <a:rPr lang="cs-CZ" sz="1400" dirty="0" err="1" smtClean="0">
                <a:cs typeface="Arial" charset="0"/>
              </a:rPr>
              <a:t>eoc</a:t>
            </a:r>
            <a:r>
              <a:rPr lang="cs-CZ" sz="1400" dirty="0" smtClean="0">
                <a:cs typeface="Arial" charset="0"/>
              </a:rPr>
              <a:t>) </a:t>
            </a:r>
            <a:r>
              <a:rPr lang="cs-CZ" sz="1400" dirty="0">
                <a:cs typeface="Arial" charset="0"/>
              </a:rPr>
              <a:t>- šedé jílovce, modrošedé pískovce, středně rytmický flyš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400" dirty="0">
              <a:cs typeface="Arial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1400" dirty="0">
                <a:cs typeface="Arial" charset="0"/>
              </a:rPr>
              <a:t>     </a:t>
            </a:r>
            <a:r>
              <a:rPr lang="cs-CZ" sz="1400" dirty="0" smtClean="0">
                <a:cs typeface="Arial" charset="0"/>
              </a:rPr>
              <a:t> </a:t>
            </a:r>
            <a:r>
              <a:rPr lang="cs-CZ" sz="1600" b="1" dirty="0" err="1">
                <a:cs typeface="Arial" charset="0"/>
              </a:rPr>
              <a:t>Hlucký</a:t>
            </a:r>
            <a:r>
              <a:rPr lang="cs-CZ" sz="1600" b="1" dirty="0">
                <a:cs typeface="Arial" charset="0"/>
              </a:rPr>
              <a:t> vývoj</a:t>
            </a:r>
            <a:endParaRPr lang="cs-CZ" sz="1400" b="1" dirty="0">
              <a:cs typeface="Arial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cs typeface="Arial" charset="0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400" b="1" dirty="0">
                <a:cs typeface="Arial" charset="0"/>
              </a:rPr>
              <a:t> </a:t>
            </a:r>
            <a:r>
              <a:rPr lang="cs-CZ" sz="1400" b="1" dirty="0" err="1">
                <a:cs typeface="Arial" charset="0"/>
              </a:rPr>
              <a:t>Hlucké</a:t>
            </a:r>
            <a:r>
              <a:rPr lang="cs-CZ" sz="1400" b="1" dirty="0">
                <a:cs typeface="Arial" charset="0"/>
              </a:rPr>
              <a:t> vrstvy</a:t>
            </a:r>
            <a:r>
              <a:rPr lang="cs-CZ" sz="1400" dirty="0">
                <a:cs typeface="Arial" charset="0"/>
              </a:rPr>
              <a:t> </a:t>
            </a:r>
            <a:r>
              <a:rPr lang="cs-CZ" sz="1400" dirty="0" smtClean="0">
                <a:cs typeface="Arial" charset="0"/>
              </a:rPr>
              <a:t>(</a:t>
            </a:r>
            <a:r>
              <a:rPr lang="cs-CZ" sz="1400" dirty="0" err="1" smtClean="0">
                <a:cs typeface="Arial" charset="0"/>
              </a:rPr>
              <a:t>sp.K</a:t>
            </a:r>
            <a:r>
              <a:rPr lang="cs-CZ" sz="1400" dirty="0" smtClean="0">
                <a:cs typeface="Arial" charset="0"/>
              </a:rPr>
              <a:t> - </a:t>
            </a:r>
            <a:r>
              <a:rPr lang="cs-CZ" sz="1400" dirty="0" err="1" smtClean="0">
                <a:cs typeface="Arial" charset="0"/>
              </a:rPr>
              <a:t>hauteriv</a:t>
            </a:r>
            <a:r>
              <a:rPr lang="cs-CZ" sz="1400" dirty="0" smtClean="0">
                <a:cs typeface="Arial" charset="0"/>
              </a:rPr>
              <a:t> až </a:t>
            </a:r>
            <a:r>
              <a:rPr lang="cs-CZ" sz="1400" dirty="0" err="1" smtClean="0">
                <a:cs typeface="Arial" charset="0"/>
              </a:rPr>
              <a:t>cenoman</a:t>
            </a:r>
            <a:r>
              <a:rPr lang="cs-CZ" sz="1400" dirty="0" smtClean="0">
                <a:cs typeface="Arial" charset="0"/>
              </a:rPr>
              <a:t>) </a:t>
            </a:r>
            <a:r>
              <a:rPr lang="cs-CZ" sz="1400" dirty="0">
                <a:cs typeface="Arial" charset="0"/>
              </a:rPr>
              <a:t>vespod tmavé vápnité pískovce, nahoře vápence a slíny, karbonátový flyš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400" b="1" dirty="0">
                <a:cs typeface="Arial" charset="0"/>
              </a:rPr>
              <a:t> </a:t>
            </a:r>
            <a:r>
              <a:rPr lang="cs-CZ" sz="1400" b="1" dirty="0" err="1">
                <a:cs typeface="Arial" charset="0"/>
              </a:rPr>
              <a:t>Kaumbergské</a:t>
            </a:r>
            <a:r>
              <a:rPr lang="cs-CZ" sz="1400" b="1" dirty="0">
                <a:cs typeface="Arial" charset="0"/>
              </a:rPr>
              <a:t> </a:t>
            </a:r>
            <a:r>
              <a:rPr lang="cs-CZ" sz="1400" b="1" dirty="0" smtClean="0">
                <a:cs typeface="Arial" charset="0"/>
              </a:rPr>
              <a:t>souvrství </a:t>
            </a:r>
            <a:r>
              <a:rPr lang="cs-CZ" sz="1400" dirty="0" smtClean="0">
                <a:cs typeface="Arial" charset="0"/>
              </a:rPr>
              <a:t>(</a:t>
            </a:r>
            <a:r>
              <a:rPr lang="cs-CZ" sz="1400" dirty="0" err="1" smtClean="0">
                <a:cs typeface="Arial" charset="0"/>
              </a:rPr>
              <a:t>maastr</a:t>
            </a:r>
            <a:r>
              <a:rPr lang="cs-CZ" sz="1400" dirty="0" smtClean="0">
                <a:cs typeface="Arial" charset="0"/>
              </a:rPr>
              <a:t>. – </a:t>
            </a:r>
            <a:r>
              <a:rPr lang="cs-CZ" sz="1400" dirty="0" err="1" smtClean="0">
                <a:cs typeface="Arial" charset="0"/>
              </a:rPr>
              <a:t>cenoman</a:t>
            </a:r>
            <a:r>
              <a:rPr lang="cs-CZ" sz="1400" dirty="0" smtClean="0">
                <a:cs typeface="Arial" charset="0"/>
              </a:rPr>
              <a:t>) - pestré </a:t>
            </a:r>
            <a:r>
              <a:rPr lang="cs-CZ" sz="1400" dirty="0">
                <a:cs typeface="Arial" charset="0"/>
              </a:rPr>
              <a:t>souvrství rudohnědých jílovců, </a:t>
            </a:r>
            <a:r>
              <a:rPr lang="cs-CZ" sz="1400" dirty="0" err="1" smtClean="0">
                <a:cs typeface="Arial" charset="0"/>
              </a:rPr>
              <a:t>pelagity</a:t>
            </a:r>
            <a:endParaRPr lang="cs-CZ" sz="1400" dirty="0">
              <a:cs typeface="Arial" charset="0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400" b="1" dirty="0">
                <a:cs typeface="Arial" charset="0"/>
              </a:rPr>
              <a:t> Antonínské souvrství a púchovské </a:t>
            </a:r>
            <a:r>
              <a:rPr lang="cs-CZ" sz="1400" b="1" dirty="0" smtClean="0">
                <a:cs typeface="Arial" charset="0"/>
              </a:rPr>
              <a:t>slíny </a:t>
            </a:r>
            <a:r>
              <a:rPr lang="cs-CZ" sz="1400" dirty="0" smtClean="0">
                <a:cs typeface="Arial" charset="0"/>
              </a:rPr>
              <a:t>(</a:t>
            </a:r>
            <a:r>
              <a:rPr lang="cs-CZ" sz="1400" dirty="0" err="1" smtClean="0">
                <a:cs typeface="Arial" charset="0"/>
              </a:rPr>
              <a:t>sv.K</a:t>
            </a:r>
            <a:r>
              <a:rPr lang="cs-CZ" sz="1400" dirty="0" smtClean="0">
                <a:cs typeface="Arial" charset="0"/>
              </a:rPr>
              <a:t>)  </a:t>
            </a:r>
            <a:r>
              <a:rPr lang="cs-CZ" sz="1400" dirty="0">
                <a:cs typeface="Arial" charset="0"/>
              </a:rPr>
              <a:t>- flyšové střídání šedých </a:t>
            </a:r>
            <a:r>
              <a:rPr lang="cs-CZ" sz="1400" dirty="0" err="1">
                <a:cs typeface="Arial" charset="0"/>
              </a:rPr>
              <a:t>vápnítých</a:t>
            </a:r>
            <a:r>
              <a:rPr lang="cs-CZ" sz="1400" dirty="0">
                <a:cs typeface="Arial" charset="0"/>
              </a:rPr>
              <a:t> jílovců, pískovců a písčitých vápenců, vystupuje v tektonických útržcích u Blatničky a Hluku u Uherského Brodu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400" b="1" dirty="0">
                <a:cs typeface="Arial" charset="0"/>
              </a:rPr>
              <a:t> </a:t>
            </a:r>
            <a:r>
              <a:rPr lang="cs-CZ" sz="1400" b="1" dirty="0" err="1">
                <a:cs typeface="Arial" charset="0"/>
              </a:rPr>
              <a:t>Svodnické</a:t>
            </a:r>
            <a:r>
              <a:rPr lang="cs-CZ" sz="1400" b="1" dirty="0">
                <a:cs typeface="Arial" charset="0"/>
              </a:rPr>
              <a:t> </a:t>
            </a:r>
            <a:r>
              <a:rPr lang="cs-CZ" sz="1400" b="1" dirty="0" smtClean="0">
                <a:cs typeface="Arial" charset="0"/>
              </a:rPr>
              <a:t>souvrství </a:t>
            </a:r>
            <a:r>
              <a:rPr lang="cs-CZ" sz="1400" dirty="0" smtClean="0">
                <a:cs typeface="Arial" charset="0"/>
              </a:rPr>
              <a:t>(</a:t>
            </a:r>
            <a:r>
              <a:rPr lang="cs-CZ" sz="1400" dirty="0" err="1" smtClean="0">
                <a:cs typeface="Arial" charset="0"/>
              </a:rPr>
              <a:t>maastr</a:t>
            </a:r>
            <a:r>
              <a:rPr lang="cs-CZ" sz="1400" dirty="0" smtClean="0">
                <a:cs typeface="Arial" charset="0"/>
              </a:rPr>
              <a:t>. – </a:t>
            </a:r>
            <a:r>
              <a:rPr lang="cs-CZ" sz="1400" dirty="0" err="1" smtClean="0">
                <a:cs typeface="Arial" charset="0"/>
              </a:rPr>
              <a:t>sp</a:t>
            </a:r>
            <a:r>
              <a:rPr lang="cs-CZ" sz="1400" dirty="0" smtClean="0">
                <a:cs typeface="Arial" charset="0"/>
              </a:rPr>
              <a:t>. </a:t>
            </a:r>
            <a:r>
              <a:rPr lang="cs-CZ" sz="1400" dirty="0" err="1" smtClean="0">
                <a:cs typeface="Arial" charset="0"/>
              </a:rPr>
              <a:t>eoc</a:t>
            </a:r>
            <a:r>
              <a:rPr lang="cs-CZ" sz="1400" dirty="0" smtClean="0">
                <a:cs typeface="Arial" charset="0"/>
              </a:rPr>
              <a:t>.) - shodné </a:t>
            </a:r>
            <a:r>
              <a:rPr lang="cs-CZ" sz="1400" dirty="0">
                <a:cs typeface="Arial" charset="0"/>
              </a:rPr>
              <a:t>se </a:t>
            </a:r>
            <a:r>
              <a:rPr lang="cs-CZ" sz="1400" dirty="0" err="1">
                <a:cs typeface="Arial" charset="0"/>
              </a:rPr>
              <a:t>svodnickým</a:t>
            </a:r>
            <a:r>
              <a:rPr lang="cs-CZ" sz="1400" dirty="0">
                <a:cs typeface="Arial" charset="0"/>
              </a:rPr>
              <a:t> souvrstvím vlárského vývoje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400" b="1" dirty="0">
                <a:cs typeface="Arial" charset="0"/>
              </a:rPr>
              <a:t> Nivnické souvrství</a:t>
            </a:r>
            <a:r>
              <a:rPr lang="cs-CZ" sz="1400" dirty="0">
                <a:cs typeface="Arial" charset="0"/>
              </a:rPr>
              <a:t> </a:t>
            </a:r>
            <a:r>
              <a:rPr lang="cs-CZ" sz="1400" dirty="0" smtClean="0">
                <a:cs typeface="Arial" charset="0"/>
              </a:rPr>
              <a:t>(paleocén – </a:t>
            </a:r>
            <a:r>
              <a:rPr lang="cs-CZ" sz="1400" dirty="0" err="1" smtClean="0">
                <a:cs typeface="Arial" charset="0"/>
              </a:rPr>
              <a:t>sp</a:t>
            </a:r>
            <a:r>
              <a:rPr lang="cs-CZ" sz="1400" dirty="0" smtClean="0">
                <a:cs typeface="Arial" charset="0"/>
              </a:rPr>
              <a:t>. </a:t>
            </a:r>
            <a:r>
              <a:rPr lang="cs-CZ" sz="1400" dirty="0" err="1" smtClean="0">
                <a:cs typeface="Arial" charset="0"/>
              </a:rPr>
              <a:t>eoc</a:t>
            </a:r>
            <a:r>
              <a:rPr lang="cs-CZ" sz="1400" dirty="0" smtClean="0">
                <a:cs typeface="Arial" charset="0"/>
              </a:rPr>
              <a:t>.) - </a:t>
            </a:r>
            <a:r>
              <a:rPr lang="cs-CZ" sz="1400" dirty="0">
                <a:cs typeface="Arial" charset="0"/>
              </a:rPr>
              <a:t>jílovce, drobně až středně rytmická flyš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400" b="1" dirty="0">
                <a:cs typeface="Arial" charset="0"/>
              </a:rPr>
              <a:t> </a:t>
            </a:r>
            <a:r>
              <a:rPr lang="cs-CZ" sz="1400" b="1" dirty="0" err="1">
                <a:cs typeface="Arial" charset="0"/>
              </a:rPr>
              <a:t>Kuželovské</a:t>
            </a:r>
            <a:r>
              <a:rPr lang="cs-CZ" sz="1400" b="1" dirty="0">
                <a:cs typeface="Arial" charset="0"/>
              </a:rPr>
              <a:t> souvrství</a:t>
            </a:r>
            <a:r>
              <a:rPr lang="cs-CZ" sz="1400" dirty="0">
                <a:cs typeface="Arial" charset="0"/>
              </a:rPr>
              <a:t> </a:t>
            </a:r>
            <a:r>
              <a:rPr lang="cs-CZ" sz="1400" dirty="0" smtClean="0">
                <a:cs typeface="Arial" charset="0"/>
              </a:rPr>
              <a:t>(</a:t>
            </a:r>
            <a:r>
              <a:rPr lang="cs-CZ" sz="1400" dirty="0">
                <a:cs typeface="Arial" charset="0"/>
              </a:rPr>
              <a:t>paleocén – </a:t>
            </a:r>
            <a:r>
              <a:rPr lang="cs-CZ" sz="1400" dirty="0" err="1">
                <a:cs typeface="Arial" charset="0"/>
              </a:rPr>
              <a:t>sp</a:t>
            </a:r>
            <a:r>
              <a:rPr lang="cs-CZ" sz="1400" dirty="0">
                <a:cs typeface="Arial" charset="0"/>
              </a:rPr>
              <a:t>. </a:t>
            </a:r>
            <a:r>
              <a:rPr lang="cs-CZ" sz="1400" dirty="0" err="1" smtClean="0">
                <a:cs typeface="Arial" charset="0"/>
              </a:rPr>
              <a:t>eoc</a:t>
            </a:r>
            <a:r>
              <a:rPr lang="cs-CZ" sz="1400" dirty="0" smtClean="0">
                <a:cs typeface="Arial" charset="0"/>
              </a:rPr>
              <a:t>) - </a:t>
            </a:r>
            <a:r>
              <a:rPr lang="cs-CZ" sz="1400" dirty="0">
                <a:cs typeface="Arial" charset="0"/>
              </a:rPr>
              <a:t>pestré vápnité jílovce</a:t>
            </a:r>
          </a:p>
        </p:txBody>
      </p:sp>
    </p:spTree>
    <p:extLst>
      <p:ext uri="{BB962C8B-B14F-4D97-AF65-F5344CB8AC3E}">
        <p14:creationId xmlns:p14="http://schemas.microsoft.com/office/powerpoint/2010/main" val="258016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260648"/>
            <a:ext cx="864096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400" b="1" dirty="0" smtClean="0">
                <a:latin typeface="Calibri" pitchFamily="34" charset="0"/>
              </a:rPr>
              <a:t>		      </a:t>
            </a:r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Račanská jednotka</a:t>
            </a:r>
          </a:p>
          <a:p>
            <a:endParaRPr lang="cs-CZ" altLang="cs-CZ" sz="16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altLang="cs-CZ" b="1" dirty="0" smtClean="0">
                <a:latin typeface="Calibri" pitchFamily="34" charset="0"/>
              </a:rPr>
              <a:t> </a:t>
            </a:r>
            <a:r>
              <a:rPr lang="cs-CZ" altLang="cs-CZ" sz="1600" b="1" dirty="0" err="1" smtClean="0">
                <a:latin typeface="Calibri" pitchFamily="34" charset="0"/>
              </a:rPr>
              <a:t>Kurovické</a:t>
            </a:r>
            <a:r>
              <a:rPr lang="cs-CZ" altLang="cs-CZ" sz="1600" b="1" dirty="0" smtClean="0">
                <a:latin typeface="Calibri" pitchFamily="34" charset="0"/>
              </a:rPr>
              <a:t> vápence </a:t>
            </a:r>
            <a:r>
              <a:rPr lang="cs-CZ" altLang="cs-CZ" sz="1600" dirty="0" smtClean="0">
                <a:latin typeface="Calibri" pitchFamily="34" charset="0"/>
              </a:rPr>
              <a:t>(sv. J – </a:t>
            </a:r>
            <a:r>
              <a:rPr lang="cs-CZ" altLang="cs-CZ" sz="1600" dirty="0" err="1" smtClean="0">
                <a:latin typeface="Calibri" pitchFamily="34" charset="0"/>
              </a:rPr>
              <a:t>sp</a:t>
            </a:r>
            <a:r>
              <a:rPr lang="cs-CZ" altLang="cs-CZ" sz="1600" dirty="0" smtClean="0">
                <a:latin typeface="Calibri" pitchFamily="34" charset="0"/>
              </a:rPr>
              <a:t>. K) - tektonické útržky na čele příkrovů ve Chřibech (u Cetechovic), na Hostýně, v Moravskoslezských Beskydech, neznámější u Kurovic</a:t>
            </a:r>
          </a:p>
          <a:p>
            <a:pPr>
              <a:buFont typeface="Arial" pitchFamily="34" charset="0"/>
              <a:buChar char="•"/>
            </a:pPr>
            <a:endParaRPr lang="cs-CZ" altLang="cs-CZ" sz="16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Tlumačovské slínovce</a:t>
            </a:r>
            <a:r>
              <a:rPr lang="cs-CZ" altLang="cs-CZ" sz="1600" dirty="0" smtClean="0">
                <a:latin typeface="Calibri" pitchFamily="34" charset="0"/>
              </a:rPr>
              <a:t> (</a:t>
            </a:r>
            <a:r>
              <a:rPr lang="cs-CZ" altLang="cs-CZ" sz="1600" dirty="0" err="1" smtClean="0">
                <a:latin typeface="Calibri" pitchFamily="34" charset="0"/>
              </a:rPr>
              <a:t>sp</a:t>
            </a:r>
            <a:r>
              <a:rPr lang="cs-CZ" altLang="cs-CZ" sz="1600" dirty="0" smtClean="0">
                <a:latin typeface="Calibri" pitchFamily="34" charset="0"/>
              </a:rPr>
              <a:t>. K) - vývoj z podložních </a:t>
            </a:r>
            <a:r>
              <a:rPr lang="cs-CZ" altLang="cs-CZ" sz="1600" dirty="0" err="1" smtClean="0">
                <a:latin typeface="Calibri" pitchFamily="34" charset="0"/>
              </a:rPr>
              <a:t>kurovických</a:t>
            </a:r>
            <a:r>
              <a:rPr lang="cs-CZ" altLang="cs-CZ" sz="1600" dirty="0" smtClean="0">
                <a:latin typeface="Calibri" pitchFamily="34" charset="0"/>
              </a:rPr>
              <a:t> vápenců jako karbonátový flyš, světle šedé slínovce, vápence, prachové slíny</a:t>
            </a:r>
          </a:p>
          <a:p>
            <a:pPr>
              <a:buFont typeface="Arial" pitchFamily="34" charset="0"/>
              <a:buChar char="•"/>
            </a:pPr>
            <a:endParaRPr lang="cs-CZ" altLang="cs-CZ" sz="16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b="1" dirty="0" err="1" smtClean="0">
                <a:latin typeface="Calibri" pitchFamily="34" charset="0"/>
              </a:rPr>
              <a:t>Gaultský</a:t>
            </a:r>
            <a:r>
              <a:rPr lang="cs-CZ" altLang="cs-CZ" sz="1600" b="1" dirty="0" smtClean="0">
                <a:latin typeface="Calibri" pitchFamily="34" charset="0"/>
              </a:rPr>
              <a:t> flyš</a:t>
            </a:r>
            <a:r>
              <a:rPr lang="cs-CZ" altLang="cs-CZ" sz="1600" dirty="0" smtClean="0">
                <a:latin typeface="Calibri" pitchFamily="34" charset="0"/>
              </a:rPr>
              <a:t> (</a:t>
            </a:r>
            <a:r>
              <a:rPr lang="cs-CZ" altLang="cs-CZ" sz="1600" dirty="0" err="1" smtClean="0">
                <a:latin typeface="Calibri" pitchFamily="34" charset="0"/>
              </a:rPr>
              <a:t>sp</a:t>
            </a:r>
            <a:r>
              <a:rPr lang="cs-CZ" altLang="cs-CZ" sz="1600" dirty="0" smtClean="0">
                <a:latin typeface="Calibri" pitchFamily="34" charset="0"/>
              </a:rPr>
              <a:t>. K - </a:t>
            </a:r>
            <a:r>
              <a:rPr lang="cs-CZ" altLang="cs-CZ" sz="1600" dirty="0" err="1" smtClean="0">
                <a:latin typeface="Calibri" pitchFamily="34" charset="0"/>
              </a:rPr>
              <a:t>hauteriv</a:t>
            </a:r>
            <a:r>
              <a:rPr lang="cs-CZ" altLang="cs-CZ" sz="1600" dirty="0" smtClean="0">
                <a:latin typeface="Calibri" pitchFamily="34" charset="0"/>
              </a:rPr>
              <a:t> až nižší alb) - drobně až středně zrnitý flyš, odpovídající vyšší části těšínsko-hradišťského souvrství, </a:t>
            </a:r>
            <a:r>
              <a:rPr lang="cs-CZ" altLang="cs-CZ" sz="1600" dirty="0" err="1" smtClean="0">
                <a:latin typeface="Calibri" pitchFamily="34" charset="0"/>
              </a:rPr>
              <a:t>veřovickým</a:t>
            </a:r>
            <a:r>
              <a:rPr lang="cs-CZ" altLang="cs-CZ" sz="1600" dirty="0" smtClean="0">
                <a:latin typeface="Calibri" pitchFamily="34" charset="0"/>
              </a:rPr>
              <a:t> vrstvám a spodní části lhoteckého souvrství slezské jednotky, „gault“ – označení podobných hornin ve </a:t>
            </a:r>
            <a:r>
              <a:rPr lang="cs-CZ" altLang="cs-CZ" sz="1600" dirty="0" err="1" smtClean="0">
                <a:latin typeface="Calibri" pitchFamily="34" charset="0"/>
              </a:rPr>
              <a:t>Vých</a:t>
            </a:r>
            <a:r>
              <a:rPr lang="cs-CZ" altLang="cs-CZ" sz="1600" dirty="0" smtClean="0">
                <a:latin typeface="Calibri" pitchFamily="34" charset="0"/>
              </a:rPr>
              <a:t>. </a:t>
            </a:r>
            <a:r>
              <a:rPr lang="cs-CZ" altLang="cs-CZ" sz="1600" dirty="0" err="1" smtClean="0">
                <a:latin typeface="Calibri" pitchFamily="34" charset="0"/>
              </a:rPr>
              <a:t>Aplách</a:t>
            </a:r>
            <a:endParaRPr lang="cs-CZ" altLang="cs-CZ" sz="16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altLang="cs-CZ" sz="16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b="1" dirty="0" err="1" smtClean="0">
                <a:latin typeface="Calibri" pitchFamily="34" charset="0"/>
              </a:rPr>
              <a:t>Kaumbergské</a:t>
            </a:r>
            <a:r>
              <a:rPr lang="cs-CZ" altLang="cs-CZ" sz="1600" b="1" dirty="0" smtClean="0">
                <a:latin typeface="Calibri" pitchFamily="34" charset="0"/>
              </a:rPr>
              <a:t> souvrství</a:t>
            </a:r>
            <a:r>
              <a:rPr lang="cs-CZ" altLang="cs-CZ" sz="1600" dirty="0" smtClean="0">
                <a:latin typeface="Calibri" pitchFamily="34" charset="0"/>
              </a:rPr>
              <a:t>  (</a:t>
            </a:r>
            <a:r>
              <a:rPr lang="cs-CZ" altLang="cs-CZ" sz="1600" dirty="0" err="1" smtClean="0">
                <a:latin typeface="Calibri" pitchFamily="34" charset="0"/>
              </a:rPr>
              <a:t>cenoman</a:t>
            </a:r>
            <a:r>
              <a:rPr lang="cs-CZ" altLang="cs-CZ" sz="1600" dirty="0" smtClean="0">
                <a:latin typeface="Calibri" pitchFamily="34" charset="0"/>
              </a:rPr>
              <a:t> – </a:t>
            </a:r>
            <a:r>
              <a:rPr lang="cs-CZ" altLang="cs-CZ" sz="1600" dirty="0" err="1" smtClean="0">
                <a:latin typeface="Calibri" pitchFamily="34" charset="0"/>
              </a:rPr>
              <a:t>maastr</a:t>
            </a:r>
            <a:r>
              <a:rPr lang="cs-CZ" altLang="cs-CZ" sz="1600" dirty="0" smtClean="0">
                <a:latin typeface="Calibri" pitchFamily="34" charset="0"/>
              </a:rPr>
              <a:t>.) - pestré souvrství rudohnědých jílovců, </a:t>
            </a:r>
            <a:r>
              <a:rPr lang="cs-CZ" altLang="cs-CZ" sz="1600" dirty="0" err="1" smtClean="0">
                <a:latin typeface="Calibri" pitchFamily="34" charset="0"/>
              </a:rPr>
              <a:t>pelagity</a:t>
            </a:r>
            <a:r>
              <a:rPr lang="cs-CZ" altLang="cs-CZ" sz="1600" dirty="0" smtClean="0">
                <a:latin typeface="Calibri" pitchFamily="34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endParaRPr lang="cs-CZ" altLang="cs-CZ" sz="16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b="1" dirty="0" err="1" smtClean="0">
                <a:latin typeface="Calibri" pitchFamily="34" charset="0"/>
              </a:rPr>
              <a:t>Soláňské</a:t>
            </a:r>
            <a:r>
              <a:rPr lang="cs-CZ" altLang="cs-CZ" sz="1600" b="1" dirty="0" smtClean="0">
                <a:latin typeface="Calibri" pitchFamily="34" charset="0"/>
              </a:rPr>
              <a:t> souvrství </a:t>
            </a:r>
            <a:r>
              <a:rPr lang="cs-CZ" altLang="cs-CZ" sz="1600" dirty="0" smtClean="0">
                <a:latin typeface="Calibri" pitchFamily="34" charset="0"/>
              </a:rPr>
              <a:t>(sv. K – </a:t>
            </a:r>
            <a:r>
              <a:rPr lang="cs-CZ" altLang="cs-CZ" sz="1600" dirty="0" err="1" smtClean="0">
                <a:latin typeface="Calibri" pitchFamily="34" charset="0"/>
              </a:rPr>
              <a:t>paleoc</a:t>
            </a:r>
            <a:r>
              <a:rPr lang="cs-CZ" altLang="cs-CZ" sz="1600" dirty="0" smtClean="0">
                <a:latin typeface="Calibri" pitchFamily="34" charset="0"/>
              </a:rPr>
              <a:t>.)</a:t>
            </a:r>
          </a:p>
          <a:p>
            <a:pPr>
              <a:buFont typeface="Arial" pitchFamily="34" charset="0"/>
              <a:buChar char="•"/>
            </a:pPr>
            <a:endParaRPr lang="cs-CZ" altLang="cs-CZ" sz="1600" dirty="0" smtClean="0">
              <a:latin typeface="Calibri" pitchFamily="34" charset="0"/>
            </a:endParaRPr>
          </a:p>
          <a:p>
            <a:r>
              <a:rPr lang="cs-CZ" altLang="cs-CZ" sz="1600" dirty="0" smtClean="0">
                <a:latin typeface="Calibri" pitchFamily="34" charset="0"/>
              </a:rPr>
              <a:t>       -</a:t>
            </a:r>
            <a:r>
              <a:rPr lang="cs-CZ" altLang="cs-CZ" sz="1600" b="1" i="1" dirty="0" err="1" smtClean="0">
                <a:latin typeface="Calibri" pitchFamily="34" charset="0"/>
              </a:rPr>
              <a:t>ráztocké</a:t>
            </a:r>
            <a:r>
              <a:rPr lang="cs-CZ" altLang="cs-CZ" sz="1600" b="1" i="1" dirty="0" smtClean="0">
                <a:latin typeface="Calibri" pitchFamily="34" charset="0"/>
              </a:rPr>
              <a:t> a hostýnské vrstvy </a:t>
            </a: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dirty="0" smtClean="0">
                <a:latin typeface="Calibri" pitchFamily="34" charset="0"/>
              </a:rPr>
              <a:t>– psefiticko-psamitická facie, středně rytmický flyš </a:t>
            </a:r>
          </a:p>
          <a:p>
            <a:endParaRPr lang="cs-CZ" altLang="cs-CZ" sz="1600" dirty="0" smtClean="0">
              <a:latin typeface="Calibri" pitchFamily="34" charset="0"/>
            </a:endParaRPr>
          </a:p>
          <a:p>
            <a:r>
              <a:rPr lang="cs-CZ" altLang="cs-CZ" sz="1600" dirty="0">
                <a:latin typeface="Calibri" pitchFamily="34" charset="0"/>
              </a:rPr>
              <a:t> </a:t>
            </a:r>
            <a:r>
              <a:rPr lang="cs-CZ" altLang="cs-CZ" sz="1600" dirty="0" smtClean="0">
                <a:latin typeface="Calibri" pitchFamily="34" charset="0"/>
              </a:rPr>
              <a:t>    - </a:t>
            </a:r>
            <a:r>
              <a:rPr lang="cs-CZ" altLang="cs-CZ" sz="1600" b="1" i="1" dirty="0" smtClean="0">
                <a:latin typeface="Calibri" pitchFamily="34" charset="0"/>
              </a:rPr>
              <a:t>lukovské vrstvy</a:t>
            </a: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dirty="0" smtClean="0">
                <a:latin typeface="Calibri" pitchFamily="34" charset="0"/>
              </a:rPr>
              <a:t>– psamitická facie, hrubě lavicovité drobovité a </a:t>
            </a:r>
            <a:r>
              <a:rPr lang="cs-CZ" altLang="cs-CZ" sz="1600" dirty="0" err="1" smtClean="0">
                <a:latin typeface="Calibri" pitchFamily="34" charset="0"/>
              </a:rPr>
              <a:t>arkózovité</a:t>
            </a:r>
            <a:r>
              <a:rPr lang="cs-CZ" altLang="cs-CZ" sz="1600" dirty="0" smtClean="0">
                <a:latin typeface="Calibri" pitchFamily="34" charset="0"/>
              </a:rPr>
              <a:t> pískovce a 	skluzné slepence s </a:t>
            </a:r>
            <a:r>
              <a:rPr lang="cs-CZ" altLang="cs-CZ" sz="1600" dirty="0" err="1" smtClean="0">
                <a:latin typeface="Calibri" pitchFamily="34" charset="0"/>
              </a:rPr>
              <a:t>olistolity</a:t>
            </a:r>
            <a:r>
              <a:rPr lang="cs-CZ" altLang="cs-CZ" sz="1600" dirty="0" smtClean="0">
                <a:latin typeface="Calibri" pitchFamily="34" charset="0"/>
              </a:rPr>
              <a:t> (sedimenty </a:t>
            </a:r>
            <a:r>
              <a:rPr lang="cs-CZ" altLang="cs-CZ" sz="1600" dirty="0" err="1" smtClean="0">
                <a:latin typeface="Calibri" pitchFamily="34" charset="0"/>
              </a:rPr>
              <a:t>jv</a:t>
            </a:r>
            <a:r>
              <a:rPr lang="cs-CZ" altLang="cs-CZ" sz="1600" dirty="0" smtClean="0">
                <a:latin typeface="Calibri" pitchFamily="34" charset="0"/>
              </a:rPr>
              <a:t>. svahu slezské elevace, která  oddělovala prostor 	</a:t>
            </a:r>
            <a:r>
              <a:rPr lang="cs-CZ" altLang="cs-CZ" sz="1600" dirty="0" err="1" smtClean="0">
                <a:latin typeface="Calibri" pitchFamily="34" charset="0"/>
              </a:rPr>
              <a:t>magurské</a:t>
            </a:r>
            <a:r>
              <a:rPr lang="cs-CZ" altLang="cs-CZ" sz="1600" dirty="0" smtClean="0">
                <a:latin typeface="Calibri" pitchFamily="34" charset="0"/>
              </a:rPr>
              <a:t> skupiny příkrovů a vnější </a:t>
            </a:r>
            <a:r>
              <a:rPr lang="cs-CZ" altLang="cs-CZ" sz="1600" dirty="0" err="1" smtClean="0">
                <a:latin typeface="Calibri" pitchFamily="34" charset="0"/>
              </a:rPr>
              <a:t>krosněnsko</a:t>
            </a:r>
            <a:r>
              <a:rPr lang="cs-CZ" altLang="cs-CZ" sz="1600" dirty="0" smtClean="0">
                <a:latin typeface="Calibri" pitchFamily="34" charset="0"/>
              </a:rPr>
              <a:t>-menilitové  skupiny </a:t>
            </a:r>
            <a:endParaRPr lang="cs-CZ" altLang="cs-CZ" sz="1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06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9512" y="332656"/>
            <a:ext cx="864096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400" b="1" dirty="0" smtClean="0">
                <a:latin typeface="Calibri" pitchFamily="34" charset="0"/>
              </a:rPr>
              <a:t>		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Račanská jednotka</a:t>
            </a:r>
          </a:p>
          <a:p>
            <a:endParaRPr lang="cs-CZ" altLang="cs-CZ" sz="1600" dirty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b="1" dirty="0" smtClean="0">
                <a:latin typeface="Calibri" pitchFamily="34" charset="0"/>
              </a:rPr>
              <a:t> </a:t>
            </a:r>
            <a:r>
              <a:rPr lang="cs-CZ" altLang="cs-CZ" sz="1600" b="1" dirty="0" err="1" smtClean="0">
                <a:latin typeface="Calibri" pitchFamily="34" charset="0"/>
              </a:rPr>
              <a:t>Bělovežské</a:t>
            </a:r>
            <a:r>
              <a:rPr lang="cs-CZ" altLang="cs-CZ" sz="1600" b="1" dirty="0" smtClean="0">
                <a:latin typeface="Calibri" pitchFamily="34" charset="0"/>
              </a:rPr>
              <a:t> souvrství</a:t>
            </a:r>
            <a:r>
              <a:rPr lang="cs-CZ" altLang="cs-CZ" sz="1600" dirty="0" smtClean="0">
                <a:latin typeface="Calibri" pitchFamily="34" charset="0"/>
              </a:rPr>
              <a:t> (sv. </a:t>
            </a:r>
            <a:r>
              <a:rPr lang="cs-CZ" altLang="cs-CZ" sz="1600" dirty="0" err="1" smtClean="0">
                <a:latin typeface="Calibri" pitchFamily="34" charset="0"/>
              </a:rPr>
              <a:t>paleoc</a:t>
            </a:r>
            <a:r>
              <a:rPr lang="cs-CZ" altLang="cs-CZ" sz="1600" dirty="0" smtClean="0">
                <a:latin typeface="Calibri" pitchFamily="34" charset="0"/>
              </a:rPr>
              <a:t>. – </a:t>
            </a:r>
            <a:r>
              <a:rPr lang="cs-CZ" altLang="cs-CZ" sz="1600" dirty="0" err="1" smtClean="0">
                <a:latin typeface="Calibri" pitchFamily="34" charset="0"/>
              </a:rPr>
              <a:t>stř</a:t>
            </a:r>
            <a:r>
              <a:rPr lang="cs-CZ" altLang="cs-CZ" sz="1600" dirty="0" smtClean="0">
                <a:latin typeface="Calibri" pitchFamily="34" charset="0"/>
              </a:rPr>
              <a:t>. </a:t>
            </a:r>
            <a:r>
              <a:rPr lang="cs-CZ" altLang="cs-CZ" sz="1600" dirty="0" err="1" smtClean="0">
                <a:latin typeface="Calibri" pitchFamily="34" charset="0"/>
              </a:rPr>
              <a:t>eoc</a:t>
            </a:r>
            <a:r>
              <a:rPr lang="cs-CZ" altLang="cs-CZ" sz="1600" dirty="0" smtClean="0">
                <a:latin typeface="Calibri" pitchFamily="34" charset="0"/>
              </a:rPr>
              <a:t>.) - drobně rytmický flyš s převahou pestrých jílovců s lokálně vyvinutými polohami pískovců a slepenců, odráží tektonický klid hlubokovodního prostředí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altLang="cs-CZ" sz="1600" dirty="0" smtClean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Zlínské souvrství</a:t>
            </a:r>
            <a:r>
              <a:rPr lang="cs-CZ" altLang="cs-CZ" sz="1600" dirty="0" smtClean="0">
                <a:latin typeface="Calibri" pitchFamily="34" charset="0"/>
              </a:rPr>
              <a:t> </a:t>
            </a:r>
          </a:p>
          <a:p>
            <a:r>
              <a:rPr lang="cs-CZ" altLang="cs-CZ" sz="1600" dirty="0" smtClean="0">
                <a:latin typeface="Calibri" pitchFamily="34" charset="0"/>
              </a:rPr>
              <a:t>	</a:t>
            </a:r>
            <a:r>
              <a:rPr lang="cs-CZ" altLang="cs-CZ" sz="1600" dirty="0" smtClean="0">
                <a:latin typeface="Calibri"/>
              </a:rPr>
              <a:t>▪ </a:t>
            </a:r>
            <a:r>
              <a:rPr lang="cs-CZ" altLang="cs-CZ" sz="1600" u="sng" dirty="0" smtClean="0">
                <a:latin typeface="Calibri" pitchFamily="34" charset="0"/>
              </a:rPr>
              <a:t>spodní část </a:t>
            </a:r>
            <a:r>
              <a:rPr lang="cs-CZ" altLang="cs-CZ" sz="1600" dirty="0" smtClean="0">
                <a:latin typeface="Calibri" pitchFamily="34" charset="0"/>
              </a:rPr>
              <a:t>(</a:t>
            </a:r>
            <a:r>
              <a:rPr lang="cs-CZ" altLang="cs-CZ" sz="1600" dirty="0" err="1" smtClean="0">
                <a:latin typeface="Calibri" pitchFamily="34" charset="0"/>
              </a:rPr>
              <a:t>stř</a:t>
            </a:r>
            <a:r>
              <a:rPr lang="cs-CZ" altLang="cs-CZ" sz="1600" dirty="0" smtClean="0">
                <a:latin typeface="Calibri" pitchFamily="34" charset="0"/>
              </a:rPr>
              <a:t>. </a:t>
            </a:r>
            <a:r>
              <a:rPr lang="cs-CZ" altLang="cs-CZ" sz="1600" dirty="0" err="1" smtClean="0">
                <a:latin typeface="Calibri" pitchFamily="34" charset="0"/>
              </a:rPr>
              <a:t>eoc</a:t>
            </a:r>
            <a:r>
              <a:rPr lang="cs-CZ" altLang="cs-CZ" sz="1600" dirty="0" smtClean="0">
                <a:latin typeface="Calibri" pitchFamily="34" charset="0"/>
              </a:rPr>
              <a:t>. – sv. </a:t>
            </a:r>
            <a:r>
              <a:rPr lang="cs-CZ" altLang="cs-CZ" sz="1600" dirty="0" err="1" smtClean="0">
                <a:latin typeface="Calibri" pitchFamily="34" charset="0"/>
              </a:rPr>
              <a:t>eoc</a:t>
            </a:r>
            <a:r>
              <a:rPr lang="cs-CZ" altLang="cs-CZ" sz="1600" dirty="0" smtClean="0">
                <a:latin typeface="Calibri" pitchFamily="34" charset="0"/>
              </a:rPr>
              <a:t>.)</a:t>
            </a:r>
          </a:p>
          <a:p>
            <a:r>
              <a:rPr lang="cs-CZ" altLang="cs-CZ" sz="1600" dirty="0" smtClean="0">
                <a:latin typeface="Calibri" pitchFamily="34" charset="0"/>
              </a:rPr>
              <a:t> 	- </a:t>
            </a:r>
            <a:r>
              <a:rPr lang="cs-CZ" altLang="cs-CZ" sz="1600" b="1" i="1" dirty="0" smtClean="0">
                <a:latin typeface="Calibri" pitchFamily="34" charset="0"/>
              </a:rPr>
              <a:t>luhačovické vrstvy</a:t>
            </a: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dirty="0" smtClean="0">
                <a:latin typeface="Calibri" pitchFamily="34" charset="0"/>
              </a:rPr>
              <a:t>(křemenné a výše i arkózové pískovce a slepence se slabými 	  			vložkami  jílovců s nummulity)</a:t>
            </a:r>
          </a:p>
          <a:p>
            <a:endParaRPr lang="cs-CZ" altLang="cs-CZ" sz="1600" dirty="0" smtClean="0">
              <a:latin typeface="Calibri" pitchFamily="34" charset="0"/>
            </a:endParaRPr>
          </a:p>
          <a:p>
            <a:r>
              <a:rPr lang="cs-CZ" altLang="cs-CZ" sz="1600" dirty="0" smtClean="0">
                <a:latin typeface="Calibri" pitchFamily="34" charset="0"/>
              </a:rPr>
              <a:t> 	- </a:t>
            </a:r>
            <a:r>
              <a:rPr lang="cs-CZ" altLang="cs-CZ" sz="1600" b="1" i="1" dirty="0" err="1" smtClean="0">
                <a:latin typeface="Calibri" pitchFamily="34" charset="0"/>
              </a:rPr>
              <a:t>rusavské</a:t>
            </a:r>
            <a:r>
              <a:rPr lang="cs-CZ" altLang="cs-CZ" sz="1600" b="1" i="1" dirty="0" smtClean="0">
                <a:latin typeface="Calibri" pitchFamily="34" charset="0"/>
              </a:rPr>
              <a:t> vrstvy</a:t>
            </a: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dirty="0" smtClean="0">
                <a:latin typeface="Calibri" pitchFamily="34" charset="0"/>
              </a:rPr>
              <a:t>(mohutný vývoj pískovců a slepenců, okraj Hostýnských vrchů a 	  			Chřibů)</a:t>
            </a:r>
          </a:p>
          <a:p>
            <a:endParaRPr lang="cs-CZ" altLang="cs-CZ" sz="1600" dirty="0" smtClean="0">
              <a:latin typeface="Calibri" pitchFamily="34" charset="0"/>
            </a:endParaRPr>
          </a:p>
          <a:p>
            <a:r>
              <a:rPr lang="cs-CZ" altLang="cs-CZ" sz="1600" dirty="0" smtClean="0">
                <a:latin typeface="Calibri" pitchFamily="34" charset="0"/>
              </a:rPr>
              <a:t> 	- </a:t>
            </a:r>
            <a:r>
              <a:rPr lang="cs-CZ" altLang="cs-CZ" sz="1600" b="1" i="1" dirty="0" smtClean="0">
                <a:latin typeface="Calibri" pitchFamily="34" charset="0"/>
              </a:rPr>
              <a:t>újezdské vrstvy</a:t>
            </a: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dirty="0" smtClean="0">
                <a:latin typeface="Calibri" pitchFamily="34" charset="0"/>
              </a:rPr>
              <a:t>(drobně až středně rytmický flyš, šedé vápnité jílovce)</a:t>
            </a:r>
          </a:p>
          <a:p>
            <a:endParaRPr lang="cs-CZ" altLang="cs-CZ" sz="1600" dirty="0" smtClean="0">
              <a:latin typeface="Calibri" pitchFamily="34" charset="0"/>
            </a:endParaRPr>
          </a:p>
          <a:p>
            <a:r>
              <a:rPr lang="cs-CZ" altLang="cs-CZ" sz="1600" dirty="0" smtClean="0">
                <a:latin typeface="Calibri" pitchFamily="34" charset="0"/>
              </a:rPr>
              <a:t>	</a:t>
            </a:r>
            <a:r>
              <a:rPr lang="cs-CZ" altLang="cs-CZ" sz="1600" dirty="0" smtClean="0">
                <a:latin typeface="Calibri"/>
              </a:rPr>
              <a:t> ▪ </a:t>
            </a:r>
            <a:r>
              <a:rPr lang="cs-CZ" altLang="cs-CZ" sz="1600" u="sng" dirty="0" smtClean="0">
                <a:latin typeface="Calibri" pitchFamily="34" charset="0"/>
              </a:rPr>
              <a:t>svrchní část </a:t>
            </a:r>
            <a:r>
              <a:rPr lang="cs-CZ" altLang="cs-CZ" sz="1600" dirty="0" smtClean="0">
                <a:latin typeface="Calibri" pitchFamily="34" charset="0"/>
              </a:rPr>
              <a:t>(</a:t>
            </a:r>
            <a:r>
              <a:rPr lang="cs-CZ" altLang="cs-CZ" sz="1600" dirty="0" err="1" smtClean="0">
                <a:latin typeface="Calibri" pitchFamily="34" charset="0"/>
              </a:rPr>
              <a:t>stř</a:t>
            </a:r>
            <a:r>
              <a:rPr lang="cs-CZ" altLang="cs-CZ" sz="1600" dirty="0" smtClean="0">
                <a:latin typeface="Calibri" pitchFamily="34" charset="0"/>
              </a:rPr>
              <a:t>. </a:t>
            </a:r>
            <a:r>
              <a:rPr lang="cs-CZ" altLang="cs-CZ" sz="1600" dirty="0" err="1" smtClean="0">
                <a:latin typeface="Calibri" pitchFamily="34" charset="0"/>
              </a:rPr>
              <a:t>eoc</a:t>
            </a:r>
            <a:r>
              <a:rPr lang="cs-CZ" altLang="cs-CZ" sz="1600" dirty="0" smtClean="0">
                <a:latin typeface="Calibri" pitchFamily="34" charset="0"/>
              </a:rPr>
              <a:t>. – oligocén)</a:t>
            </a:r>
          </a:p>
          <a:p>
            <a:r>
              <a:rPr lang="cs-CZ" altLang="cs-CZ" sz="1600" dirty="0" smtClean="0">
                <a:latin typeface="Calibri" pitchFamily="34" charset="0"/>
              </a:rPr>
              <a:t> 	- </a:t>
            </a:r>
            <a:r>
              <a:rPr lang="cs-CZ" altLang="cs-CZ" sz="1600" b="1" i="1" dirty="0" smtClean="0">
                <a:latin typeface="Calibri" pitchFamily="34" charset="0"/>
              </a:rPr>
              <a:t>vsetínské vrstvy</a:t>
            </a: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dirty="0" smtClean="0">
                <a:latin typeface="Calibri" pitchFamily="34" charset="0"/>
              </a:rPr>
              <a:t>(klasický flyš, olivově zelené vápnité jílovce, světle šedé vápnité 	   			pískovce s glaukonitem, hlubokovodní prostředí)</a:t>
            </a:r>
          </a:p>
          <a:p>
            <a:endParaRPr lang="cs-CZ" altLang="cs-CZ" sz="1600" dirty="0" smtClean="0">
              <a:latin typeface="Calibri" pitchFamily="34" charset="0"/>
            </a:endParaRPr>
          </a:p>
          <a:p>
            <a:r>
              <a:rPr lang="cs-CZ" altLang="cs-CZ" sz="1600" dirty="0" smtClean="0">
                <a:latin typeface="Calibri" pitchFamily="34" charset="0"/>
              </a:rPr>
              <a:t> 	- </a:t>
            </a:r>
            <a:r>
              <a:rPr lang="cs-CZ" altLang="cs-CZ" sz="1600" b="1" i="1" dirty="0" err="1" smtClean="0">
                <a:latin typeface="Calibri" pitchFamily="34" charset="0"/>
              </a:rPr>
              <a:t>kyčerské</a:t>
            </a:r>
            <a:r>
              <a:rPr lang="cs-CZ" altLang="cs-CZ" sz="1600" b="1" i="1" dirty="0" smtClean="0">
                <a:latin typeface="Calibri" pitchFamily="34" charset="0"/>
              </a:rPr>
              <a:t> vrstvy</a:t>
            </a: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dirty="0" smtClean="0">
                <a:latin typeface="Calibri" pitchFamily="34" charset="0"/>
              </a:rPr>
              <a:t>(světlé slídnaté pískovce, sv. Morava, směrem k JV se vytrácejí)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67717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592393"/>
            <a:ext cx="828092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000" b="1" dirty="0" smtClean="0">
                <a:latin typeface="Calibri" pitchFamily="34" charset="0"/>
              </a:rPr>
              <a:t>		</a:t>
            </a:r>
            <a:r>
              <a:rPr lang="cs-CZ" altLang="cs-CZ" sz="1600" b="1" dirty="0" smtClean="0">
                <a:latin typeface="Calibri" pitchFamily="34" charset="0"/>
              </a:rPr>
              <a:t>        </a:t>
            </a:r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Bystrická jednotka</a:t>
            </a:r>
          </a:p>
          <a:p>
            <a:pPr>
              <a:lnSpc>
                <a:spcPct val="150000"/>
              </a:lnSpc>
            </a:pPr>
            <a:endParaRPr lang="cs-CZ" altLang="cs-CZ" sz="1600" dirty="0" smtClean="0">
              <a:latin typeface="Calibri" pitchFamily="34" charset="0"/>
            </a:endParaRP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altLang="cs-CZ" sz="1600" dirty="0" smtClean="0">
                <a:latin typeface="Calibri" pitchFamily="34" charset="0"/>
              </a:rPr>
              <a:t> </a:t>
            </a:r>
            <a:r>
              <a:rPr lang="cs-CZ" altLang="cs-CZ" sz="1600" b="1" dirty="0" err="1" smtClean="0">
                <a:latin typeface="Calibri" pitchFamily="34" charset="0"/>
              </a:rPr>
              <a:t>Soláňské</a:t>
            </a:r>
            <a:r>
              <a:rPr lang="cs-CZ" altLang="cs-CZ" sz="1600" b="1" dirty="0" smtClean="0">
                <a:latin typeface="Calibri" pitchFamily="34" charset="0"/>
              </a:rPr>
              <a:t> souvrství </a:t>
            </a:r>
            <a:r>
              <a:rPr lang="cs-CZ" altLang="cs-CZ" sz="1600" dirty="0" smtClean="0">
                <a:latin typeface="Calibri" pitchFamily="34" charset="0"/>
              </a:rPr>
              <a:t>(sv. K – </a:t>
            </a:r>
            <a:r>
              <a:rPr lang="cs-CZ" altLang="cs-CZ" sz="1600" dirty="0" err="1" smtClean="0">
                <a:latin typeface="Calibri" pitchFamily="34" charset="0"/>
              </a:rPr>
              <a:t>paleoc</a:t>
            </a:r>
            <a:r>
              <a:rPr lang="cs-CZ" altLang="cs-CZ" sz="1600" dirty="0" smtClean="0">
                <a:latin typeface="Calibri" pitchFamily="34" charset="0"/>
              </a:rPr>
              <a:t>.)</a:t>
            </a:r>
            <a:r>
              <a:rPr lang="cs-CZ" altLang="cs-CZ" sz="1600" b="1" dirty="0" smtClean="0">
                <a:latin typeface="Calibri" pitchFamily="34" charset="0"/>
              </a:rPr>
              <a:t> -</a:t>
            </a:r>
            <a:r>
              <a:rPr lang="cs-CZ" altLang="cs-CZ" sz="1600" dirty="0" smtClean="0">
                <a:latin typeface="Calibri" pitchFamily="34" charset="0"/>
              </a:rPr>
              <a:t> vývoj shodný s </a:t>
            </a:r>
            <a:r>
              <a:rPr lang="cs-CZ" altLang="cs-CZ" sz="1600" dirty="0" err="1" smtClean="0">
                <a:latin typeface="Calibri" pitchFamily="34" charset="0"/>
              </a:rPr>
              <a:t>račanskou</a:t>
            </a:r>
            <a:r>
              <a:rPr lang="cs-CZ" altLang="cs-CZ" sz="1600" dirty="0" smtClean="0">
                <a:latin typeface="Calibri" pitchFamily="34" charset="0"/>
              </a:rPr>
              <a:t> jednotkou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endParaRPr lang="cs-CZ" altLang="cs-CZ" sz="1600" dirty="0" smtClean="0">
              <a:latin typeface="Calibri" pitchFamily="34" charset="0"/>
            </a:endParaRP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</a:t>
            </a:r>
            <a:r>
              <a:rPr lang="cs-CZ" altLang="cs-CZ" sz="1600" b="1" dirty="0" err="1" smtClean="0">
                <a:latin typeface="Calibri" pitchFamily="34" charset="0"/>
              </a:rPr>
              <a:t>Bělovežské</a:t>
            </a:r>
            <a:r>
              <a:rPr lang="cs-CZ" altLang="cs-CZ" sz="1600" b="1" dirty="0" smtClean="0">
                <a:latin typeface="Calibri" pitchFamily="34" charset="0"/>
              </a:rPr>
              <a:t> souvrství</a:t>
            </a:r>
            <a:r>
              <a:rPr lang="cs-CZ" altLang="cs-CZ" sz="1600" dirty="0" smtClean="0">
                <a:latin typeface="Calibri" pitchFamily="34" charset="0"/>
              </a:rPr>
              <a:t> (sv. </a:t>
            </a:r>
            <a:r>
              <a:rPr lang="cs-CZ" altLang="cs-CZ" sz="1600" dirty="0" err="1" smtClean="0">
                <a:latin typeface="Calibri" pitchFamily="34" charset="0"/>
              </a:rPr>
              <a:t>paleoc</a:t>
            </a:r>
            <a:r>
              <a:rPr lang="cs-CZ" altLang="cs-CZ" sz="1600" dirty="0" smtClean="0">
                <a:latin typeface="Calibri" pitchFamily="34" charset="0"/>
              </a:rPr>
              <a:t>. – </a:t>
            </a:r>
            <a:r>
              <a:rPr lang="cs-CZ" altLang="cs-CZ" sz="1600" dirty="0" err="1" smtClean="0">
                <a:latin typeface="Calibri" pitchFamily="34" charset="0"/>
              </a:rPr>
              <a:t>stř</a:t>
            </a:r>
            <a:r>
              <a:rPr lang="cs-CZ" altLang="cs-CZ" sz="1600" dirty="0" smtClean="0">
                <a:latin typeface="Calibri" pitchFamily="34" charset="0"/>
              </a:rPr>
              <a:t>. </a:t>
            </a:r>
            <a:r>
              <a:rPr lang="cs-CZ" altLang="cs-CZ" sz="1600" dirty="0" err="1" smtClean="0">
                <a:latin typeface="Calibri" pitchFamily="34" charset="0"/>
              </a:rPr>
              <a:t>eoc</a:t>
            </a:r>
            <a:r>
              <a:rPr lang="cs-CZ" altLang="cs-CZ" sz="1600" dirty="0" smtClean="0">
                <a:latin typeface="Calibri" pitchFamily="34" charset="0"/>
              </a:rPr>
              <a:t>.) - vývoj shodný s </a:t>
            </a:r>
            <a:r>
              <a:rPr lang="cs-CZ" altLang="cs-CZ" sz="1600" dirty="0" err="1" smtClean="0">
                <a:latin typeface="Calibri" pitchFamily="34" charset="0"/>
              </a:rPr>
              <a:t>račanskou</a:t>
            </a:r>
            <a:r>
              <a:rPr lang="cs-CZ" altLang="cs-CZ" sz="1600" dirty="0" smtClean="0">
                <a:latin typeface="Calibri" pitchFamily="34" charset="0"/>
              </a:rPr>
              <a:t> j. 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endParaRPr lang="cs-CZ" altLang="cs-CZ" sz="1600" dirty="0" smtClean="0">
              <a:latin typeface="Calibri" pitchFamily="34" charset="0"/>
            </a:endParaRP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altLang="cs-CZ" sz="1600" b="1" dirty="0" smtClean="0">
                <a:latin typeface="Calibri" pitchFamily="34" charset="0"/>
              </a:rPr>
              <a:t> Bystrické souvrství</a:t>
            </a:r>
            <a:r>
              <a:rPr lang="cs-CZ" altLang="cs-CZ" sz="1600" dirty="0" smtClean="0">
                <a:latin typeface="Calibri" pitchFamily="34" charset="0"/>
              </a:rPr>
              <a:t> ekvivalent zlínského souvrství </a:t>
            </a:r>
            <a:r>
              <a:rPr lang="cs-CZ" altLang="cs-CZ" sz="1600" dirty="0" err="1" smtClean="0">
                <a:latin typeface="Calibri" pitchFamily="34" charset="0"/>
              </a:rPr>
              <a:t>račanské</a:t>
            </a:r>
            <a:r>
              <a:rPr lang="cs-CZ" altLang="cs-CZ" sz="1600" dirty="0" smtClean="0">
                <a:latin typeface="Calibri" pitchFamily="34" charset="0"/>
              </a:rPr>
              <a:t> jednotky, šedé,  silně vápnité jílovce až slínovce s polohami vápenců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05755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198</TotalTime>
  <Words>154</Words>
  <Application>Microsoft Office PowerPoint</Application>
  <PresentationFormat>Předvádění na obrazovce (4:3)</PresentationFormat>
  <Paragraphs>249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Cesta</vt:lpstr>
      <vt:lpstr>regionální geologie CR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</dc:creator>
  <cp:lastModifiedBy>Lenka</cp:lastModifiedBy>
  <cp:revision>19</cp:revision>
  <dcterms:created xsi:type="dcterms:W3CDTF">2013-12-08T18:57:23Z</dcterms:created>
  <dcterms:modified xsi:type="dcterms:W3CDTF">2014-05-13T06:00:23Z</dcterms:modified>
</cp:coreProperties>
</file>