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04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71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83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4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3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48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0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07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1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5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1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9EDBF-DFDB-4DBB-85EF-07216C3A2E0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AF3B-CDE6-4430-A6DA-A6C8D5DF65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8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1"/>
            <a:ext cx="7772400" cy="1224136"/>
          </a:xfrm>
        </p:spPr>
        <p:txBody>
          <a:bodyPr>
            <a:normAutofit/>
          </a:bodyPr>
          <a:lstStyle/>
          <a:p>
            <a:r>
              <a:rPr lang="cs-CZ" sz="2000" b="1" dirty="0"/>
              <a:t>Popularizace vědy a výzkumu v přírodních vědách a </a:t>
            </a:r>
            <a:r>
              <a:rPr lang="cs-CZ" sz="2000" b="1" dirty="0" smtClean="0"/>
              <a:t>matematice</a:t>
            </a:r>
            <a:br>
              <a:rPr lang="cs-CZ" sz="2000" b="1" dirty="0" smtClean="0"/>
            </a:br>
            <a:r>
              <a:rPr lang="cs-CZ" sz="2000" b="1" dirty="0" smtClean="0"/>
              <a:t>s využitím potenciálu </a:t>
            </a:r>
            <a:r>
              <a:rPr lang="cs-CZ" sz="2000" b="1" dirty="0"/>
              <a:t>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272808" cy="4320480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 smtClean="0">
                <a:solidFill>
                  <a:schemeClr val="tx1"/>
                </a:solidFill>
              </a:rPr>
              <a:t>Cíl projektu: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podpořit </a:t>
            </a:r>
            <a:r>
              <a:rPr lang="cs-CZ" sz="1600" dirty="0">
                <a:solidFill>
                  <a:schemeClr val="tx1"/>
                </a:solidFill>
              </a:rPr>
              <a:t>zájem o vědecké bádání v přírodovědných a </a:t>
            </a:r>
            <a:r>
              <a:rPr lang="cs-CZ" sz="1600" dirty="0" smtClean="0">
                <a:solidFill>
                  <a:schemeClr val="tx1"/>
                </a:solidFill>
              </a:rPr>
              <a:t>technických oborech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vytvořit síť </a:t>
            </a:r>
            <a:r>
              <a:rPr lang="cs-CZ" sz="1600" dirty="0">
                <a:solidFill>
                  <a:schemeClr val="tx1"/>
                </a:solidFill>
              </a:rPr>
              <a:t>spolupracujících akademických pracovníků, studentů </a:t>
            </a:r>
            <a:r>
              <a:rPr lang="cs-CZ" sz="1600" dirty="0" smtClean="0">
                <a:solidFill>
                  <a:schemeClr val="tx1"/>
                </a:solidFill>
              </a:rPr>
              <a:t>vysoké školy</a:t>
            </a:r>
            <a:r>
              <a:rPr lang="cs-CZ" sz="1600" dirty="0">
                <a:solidFill>
                  <a:schemeClr val="tx1"/>
                </a:solidFill>
              </a:rPr>
              <a:t>, pedagogických pracovníků základních a středních škol a zájemců o vědu, která bude mít za cíl </a:t>
            </a:r>
            <a:r>
              <a:rPr lang="cs-CZ" sz="1600" dirty="0" smtClean="0">
                <a:solidFill>
                  <a:schemeClr val="tx1"/>
                </a:solidFill>
              </a:rPr>
              <a:t>vytvoření prostoru </a:t>
            </a:r>
            <a:r>
              <a:rPr lang="cs-CZ" sz="1600" dirty="0">
                <a:solidFill>
                  <a:schemeClr val="tx1"/>
                </a:solidFill>
              </a:rPr>
              <a:t>pro průnik vědy a vědeckých témat do výuky</a:t>
            </a:r>
            <a:r>
              <a:rPr lang="cs-CZ" sz="16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cs-CZ" sz="1600" dirty="0">
              <a:solidFill>
                <a:schemeClr val="tx1"/>
              </a:solidFill>
            </a:endParaRPr>
          </a:p>
          <a:p>
            <a:pPr algn="just"/>
            <a:r>
              <a:rPr lang="cs-CZ" sz="1600" b="1" dirty="0" smtClean="0">
                <a:solidFill>
                  <a:schemeClr val="tx1"/>
                </a:solidFill>
              </a:rPr>
              <a:t>Klíčové aktivity:</a:t>
            </a:r>
          </a:p>
          <a:p>
            <a:pPr marL="342900" indent="-342900" algn="just">
              <a:buAutoNum type="arabicPeriod"/>
            </a:pPr>
            <a:r>
              <a:rPr lang="cs-CZ" sz="1600" dirty="0" smtClean="0">
                <a:solidFill>
                  <a:schemeClr val="tx1"/>
                </a:solidFill>
              </a:rPr>
              <a:t>Vytvoření </a:t>
            </a:r>
            <a:r>
              <a:rPr lang="cs-CZ" sz="1600" dirty="0">
                <a:solidFill>
                  <a:schemeClr val="tx1"/>
                </a:solidFill>
              </a:rPr>
              <a:t>funkční </a:t>
            </a:r>
            <a:r>
              <a:rPr lang="cs-CZ" sz="1600" dirty="0" smtClean="0">
                <a:solidFill>
                  <a:schemeClr val="tx1"/>
                </a:solidFill>
              </a:rPr>
              <a:t>sítě spolupracujících </a:t>
            </a:r>
            <a:r>
              <a:rPr lang="cs-CZ" sz="1600" dirty="0">
                <a:solidFill>
                  <a:schemeClr val="tx1"/>
                </a:solidFill>
              </a:rPr>
              <a:t>odborníků na ZŠ, SŠ a VŠ prostřednictvím jejich setkávání a vzdělávání v odborné i </a:t>
            </a:r>
            <a:r>
              <a:rPr lang="cs-CZ" sz="1600" dirty="0" smtClean="0">
                <a:solidFill>
                  <a:schemeClr val="tx1"/>
                </a:solidFill>
              </a:rPr>
              <a:t>metodické rovině</a:t>
            </a:r>
            <a:r>
              <a:rPr lang="cs-CZ" sz="1600" dirty="0">
                <a:solidFill>
                  <a:schemeClr val="tx1"/>
                </a:solidFill>
              </a:rPr>
              <a:t>. 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cs-CZ" sz="1600" dirty="0" smtClean="0">
                <a:solidFill>
                  <a:schemeClr val="tx1"/>
                </a:solidFill>
              </a:rPr>
              <a:t>Motivace </a:t>
            </a:r>
            <a:r>
              <a:rPr lang="cs-CZ" sz="1600" dirty="0">
                <a:solidFill>
                  <a:schemeClr val="tx1"/>
                </a:solidFill>
              </a:rPr>
              <a:t>zájemců o vědu prostřednictvím zážitkových tematických </a:t>
            </a:r>
            <a:r>
              <a:rPr lang="cs-CZ" sz="1600" dirty="0" smtClean="0">
                <a:solidFill>
                  <a:schemeClr val="tx1"/>
                </a:solidFill>
              </a:rPr>
              <a:t>aktivit.</a:t>
            </a:r>
          </a:p>
          <a:p>
            <a:pPr marL="342900" indent="-342900" algn="just">
              <a:buAutoNum type="arabicPeriod"/>
            </a:pPr>
            <a:r>
              <a:rPr lang="cs-CZ" sz="1600" dirty="0" smtClean="0">
                <a:solidFill>
                  <a:schemeClr val="tx1"/>
                </a:solidFill>
              </a:rPr>
              <a:t>Tvorba </a:t>
            </a:r>
            <a:r>
              <a:rPr lang="cs-CZ" sz="1600" dirty="0">
                <a:solidFill>
                  <a:schemeClr val="tx1"/>
                </a:solidFill>
              </a:rPr>
              <a:t>a </a:t>
            </a:r>
            <a:r>
              <a:rPr lang="cs-CZ" sz="1600" dirty="0" smtClean="0">
                <a:solidFill>
                  <a:schemeClr val="tx1"/>
                </a:solidFill>
              </a:rPr>
              <a:t>distribuce </a:t>
            </a:r>
            <a:r>
              <a:rPr lang="cs-CZ" sz="1600" dirty="0">
                <a:solidFill>
                  <a:schemeClr val="tx1"/>
                </a:solidFill>
              </a:rPr>
              <a:t>podpůrných materiálů sloužících </a:t>
            </a:r>
            <a:r>
              <a:rPr lang="cs-CZ" sz="1600" dirty="0" err="1">
                <a:solidFill>
                  <a:schemeClr val="tx1"/>
                </a:solidFill>
              </a:rPr>
              <a:t>popularizačněedukativním</a:t>
            </a:r>
            <a:endParaRPr lang="cs-CZ" sz="1600" dirty="0">
              <a:solidFill>
                <a:schemeClr val="tx1"/>
              </a:solidFill>
            </a:endParaRP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	účelům </a:t>
            </a:r>
            <a:r>
              <a:rPr lang="cs-CZ" sz="1600" dirty="0">
                <a:solidFill>
                  <a:schemeClr val="tx1"/>
                </a:solidFill>
              </a:rPr>
              <a:t>a využitelným v badatelsky orientované výuce.</a:t>
            </a:r>
          </a:p>
        </p:txBody>
      </p:sp>
    </p:spTree>
    <p:extLst>
      <p:ext uri="{BB962C8B-B14F-4D97-AF65-F5344CB8AC3E}">
        <p14:creationId xmlns:p14="http://schemas.microsoft.com/office/powerpoint/2010/main" val="379081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272808" cy="5256584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 smtClean="0">
                <a:solidFill>
                  <a:schemeClr val="tx1"/>
                </a:solidFill>
              </a:rPr>
              <a:t>KA1</a:t>
            </a:r>
          </a:p>
          <a:p>
            <a:pPr algn="just"/>
            <a:r>
              <a:rPr lang="cs-CZ" sz="1600" b="1" dirty="0" smtClean="0">
                <a:solidFill>
                  <a:schemeClr val="tx1"/>
                </a:solidFill>
              </a:rPr>
              <a:t>Vytvoření </a:t>
            </a:r>
            <a:r>
              <a:rPr lang="cs-CZ" sz="1600" b="1" dirty="0">
                <a:solidFill>
                  <a:schemeClr val="tx1"/>
                </a:solidFill>
              </a:rPr>
              <a:t>funkční </a:t>
            </a:r>
            <a:r>
              <a:rPr lang="cs-CZ" sz="1600" b="1" dirty="0" smtClean="0">
                <a:solidFill>
                  <a:schemeClr val="tx1"/>
                </a:solidFill>
              </a:rPr>
              <a:t>sítě spolupracujících </a:t>
            </a:r>
            <a:r>
              <a:rPr lang="cs-CZ" sz="1600" b="1" dirty="0">
                <a:solidFill>
                  <a:schemeClr val="tx1"/>
                </a:solidFill>
              </a:rPr>
              <a:t>odborníků na ZŠ, SŠ a VŠ prostřednictvím jejich setkávání a vzdělávání v odborné i </a:t>
            </a:r>
            <a:r>
              <a:rPr lang="cs-CZ" sz="1600" b="1" dirty="0" smtClean="0">
                <a:solidFill>
                  <a:schemeClr val="tx1"/>
                </a:solidFill>
              </a:rPr>
              <a:t>metodické rovině</a:t>
            </a:r>
            <a:r>
              <a:rPr lang="cs-CZ" sz="1600" b="1" dirty="0">
                <a:solidFill>
                  <a:schemeClr val="tx1"/>
                </a:solidFill>
              </a:rPr>
              <a:t>. 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algn="just"/>
            <a:endParaRPr lang="cs-CZ" sz="1600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cs-CZ" sz="1600" b="1" dirty="0" smtClean="0">
                <a:solidFill>
                  <a:srgbClr val="FF0000"/>
                </a:solidFill>
              </a:rPr>
              <a:t>Vytvoření </a:t>
            </a:r>
            <a:r>
              <a:rPr lang="cs-CZ" sz="1600" b="1" dirty="0">
                <a:solidFill>
                  <a:srgbClr val="FF0000"/>
                </a:solidFill>
              </a:rPr>
              <a:t>databáze kontaktů na učitele přírodopisu a zeměpisu SŠ (ŽŠ</a:t>
            </a:r>
            <a:r>
              <a:rPr lang="cs-CZ" sz="1600" b="1" dirty="0" smtClean="0">
                <a:solidFill>
                  <a:srgbClr val="FF0000"/>
                </a:solidFill>
              </a:rPr>
              <a:t>) </a:t>
            </a:r>
            <a:r>
              <a:rPr lang="cs-CZ" sz="1600" dirty="0" smtClean="0">
                <a:solidFill>
                  <a:schemeClr val="tx1"/>
                </a:solidFill>
              </a:rPr>
              <a:t>– celá ČR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	(základ – databáze </a:t>
            </a:r>
            <a:r>
              <a:rPr lang="cs-CZ" sz="1600" dirty="0" err="1" smtClean="0">
                <a:solidFill>
                  <a:schemeClr val="tx1"/>
                </a:solidFill>
              </a:rPr>
              <a:t>PřF</a:t>
            </a:r>
            <a:r>
              <a:rPr lang="cs-CZ" sz="1600" dirty="0" smtClean="0">
                <a:solidFill>
                  <a:schemeClr val="tx1"/>
                </a:solidFill>
              </a:rPr>
              <a:t>, </a:t>
            </a:r>
            <a:r>
              <a:rPr lang="cs-CZ" sz="1600" dirty="0" smtClean="0">
                <a:solidFill>
                  <a:schemeClr val="tx1"/>
                </a:solidFill>
              </a:rPr>
              <a:t>odbor školství, kontakty </a:t>
            </a:r>
            <a:r>
              <a:rPr lang="cs-CZ" sz="1600" dirty="0" smtClean="0">
                <a:solidFill>
                  <a:schemeClr val="tx1"/>
                </a:solidFill>
              </a:rPr>
              <a:t>od kolegů a studentů )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>
                <a:solidFill>
                  <a:schemeClr val="tx1"/>
                </a:solidFill>
              </a:rPr>
              <a:t>Komunikace s učiteli: co by potřebovali do výuky – studijní materiály, pracovní listy, vzorky do sbírek, určení vzorků atd.</a:t>
            </a:r>
          </a:p>
          <a:p>
            <a:pPr algn="just"/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Akce pro učitele: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12. </a:t>
            </a:r>
            <a:r>
              <a:rPr lang="cs-CZ" sz="1600" dirty="0">
                <a:solidFill>
                  <a:schemeClr val="tx1"/>
                </a:solidFill>
              </a:rPr>
              <a:t>d</a:t>
            </a:r>
            <a:r>
              <a:rPr lang="cs-CZ" sz="1600" dirty="0" smtClean="0">
                <a:solidFill>
                  <a:schemeClr val="tx1"/>
                </a:solidFill>
              </a:rPr>
              <a:t>ubna – Cirkus vědy: konference pro </a:t>
            </a:r>
            <a:r>
              <a:rPr lang="cs-CZ" sz="1600" dirty="0" err="1" smtClean="0">
                <a:solidFill>
                  <a:schemeClr val="tx1"/>
                </a:solidFill>
              </a:rPr>
              <a:t>sš</a:t>
            </a:r>
            <a:r>
              <a:rPr lang="cs-CZ" sz="1600" dirty="0" smtClean="0">
                <a:solidFill>
                  <a:schemeClr val="tx1"/>
                </a:solidFill>
              </a:rPr>
              <a:t> učitele (představení oboru geologie, 	prezentace práce na ÚGV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Červenec – Letní škola pro učitele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Celoživotní vzdělávání - kurz</a:t>
            </a:r>
          </a:p>
          <a:p>
            <a:pPr algn="just"/>
            <a:endParaRPr lang="cs-CZ" sz="1600" dirty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endParaRPr lang="cs-CZ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7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272808" cy="5256584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 smtClean="0">
                <a:solidFill>
                  <a:schemeClr val="tx1"/>
                </a:solidFill>
              </a:rPr>
              <a:t>KA2</a:t>
            </a:r>
          </a:p>
          <a:p>
            <a:pPr algn="just"/>
            <a:r>
              <a:rPr lang="cs-CZ" sz="1600" b="1" dirty="0" smtClean="0">
                <a:solidFill>
                  <a:schemeClr val="tx1"/>
                </a:solidFill>
              </a:rPr>
              <a:t>Motivace </a:t>
            </a:r>
            <a:r>
              <a:rPr lang="cs-CZ" sz="1600" b="1" dirty="0">
                <a:solidFill>
                  <a:schemeClr val="tx1"/>
                </a:solidFill>
              </a:rPr>
              <a:t>zájemců o vědu prostřednictvím zážitkových tematických </a:t>
            </a:r>
            <a:r>
              <a:rPr lang="cs-CZ" sz="1600" b="1" dirty="0" smtClean="0">
                <a:solidFill>
                  <a:schemeClr val="tx1"/>
                </a:solidFill>
              </a:rPr>
              <a:t>aktivit.</a:t>
            </a:r>
          </a:p>
          <a:p>
            <a:pPr algn="just"/>
            <a:endParaRPr lang="cs-CZ" sz="1600" dirty="0">
              <a:solidFill>
                <a:schemeClr val="tx1"/>
              </a:solidFill>
            </a:endParaRPr>
          </a:p>
          <a:p>
            <a:pPr algn="just"/>
            <a:r>
              <a:rPr lang="cs-CZ" sz="1600" b="1" dirty="0">
                <a:solidFill>
                  <a:srgbClr val="FF0000"/>
                </a:solidFill>
              </a:rPr>
              <a:t>WWW stránky ústavu</a:t>
            </a:r>
            <a:endParaRPr lang="cs-CZ" sz="1600" dirty="0" smtClean="0">
              <a:solidFill>
                <a:srgbClr val="FF0000"/>
              </a:solidFill>
            </a:endParaRP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vkládání </a:t>
            </a:r>
            <a:r>
              <a:rPr lang="cs-CZ" sz="1600" dirty="0">
                <a:solidFill>
                  <a:schemeClr val="tx1"/>
                </a:solidFill>
              </a:rPr>
              <a:t>fotek, videí z akcí (exkurze ČR a zahraničí, </a:t>
            </a:r>
            <a:r>
              <a:rPr lang="cs-CZ" sz="1600" dirty="0" err="1">
                <a:solidFill>
                  <a:schemeClr val="tx1"/>
                </a:solidFill>
              </a:rPr>
              <a:t>mapák</a:t>
            </a:r>
            <a:r>
              <a:rPr lang="cs-CZ" sz="1600" dirty="0">
                <a:solidFill>
                  <a:schemeClr val="tx1"/>
                </a:solidFill>
              </a:rPr>
              <a:t>, expedice), odborné články, seznam firem, kde pracují naši absolventi s </a:t>
            </a:r>
            <a:r>
              <a:rPr lang="cs-CZ" sz="1600" dirty="0" err="1">
                <a:solidFill>
                  <a:schemeClr val="tx1"/>
                </a:solidFill>
              </a:rPr>
              <a:t>prolinkem</a:t>
            </a:r>
            <a:r>
              <a:rPr lang="cs-CZ" sz="1600" dirty="0">
                <a:solidFill>
                  <a:schemeClr val="tx1"/>
                </a:solidFill>
              </a:rPr>
              <a:t>, spolupráce s firmami, s MZM, s Planetáriem, projekty, výzkum, aktuality, konference, semináře, </a:t>
            </a:r>
            <a:r>
              <a:rPr lang="cs-CZ" sz="1600" dirty="0" err="1">
                <a:solidFill>
                  <a:schemeClr val="tx1"/>
                </a:solidFill>
              </a:rPr>
              <a:t>prolink</a:t>
            </a:r>
            <a:r>
              <a:rPr lang="cs-CZ" sz="1600" dirty="0">
                <a:solidFill>
                  <a:schemeClr val="tx1"/>
                </a:solidFill>
              </a:rPr>
              <a:t> na geology.cz a další 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endParaRPr lang="cs-CZ" sz="1600" dirty="0">
              <a:solidFill>
                <a:schemeClr val="tx1"/>
              </a:solidFill>
            </a:endParaRPr>
          </a:p>
          <a:p>
            <a:pPr algn="just"/>
            <a:r>
              <a:rPr lang="cs-CZ" sz="1600" b="1" dirty="0">
                <a:solidFill>
                  <a:srgbClr val="FF0000"/>
                </a:solidFill>
              </a:rPr>
              <a:t>Vytvoření profilu ÚGV na sociálních sítích: </a:t>
            </a:r>
            <a:r>
              <a:rPr lang="cs-CZ" sz="1600" b="1" dirty="0" err="1">
                <a:solidFill>
                  <a:srgbClr val="FF0000"/>
                </a:solidFill>
              </a:rPr>
              <a:t>Facebook</a:t>
            </a:r>
            <a:r>
              <a:rPr lang="cs-CZ" sz="1600" b="1" dirty="0">
                <a:solidFill>
                  <a:srgbClr val="FF0000"/>
                </a:solidFill>
              </a:rPr>
              <a:t>, </a:t>
            </a:r>
            <a:r>
              <a:rPr lang="cs-CZ" sz="1600" b="1" dirty="0" err="1">
                <a:solidFill>
                  <a:srgbClr val="FF0000"/>
                </a:solidFill>
              </a:rPr>
              <a:t>Twitter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komunikace </a:t>
            </a:r>
            <a:r>
              <a:rPr lang="cs-CZ" sz="1600" dirty="0">
                <a:solidFill>
                  <a:schemeClr val="tx1"/>
                </a:solidFill>
              </a:rPr>
              <a:t>s uživateli, vkládání aktualit, komunikace s </a:t>
            </a:r>
            <a:r>
              <a:rPr lang="cs-CZ" sz="1600" dirty="0" err="1">
                <a:solidFill>
                  <a:schemeClr val="tx1"/>
                </a:solidFill>
              </a:rPr>
              <a:t>facebookem</a:t>
            </a:r>
            <a:r>
              <a:rPr lang="cs-CZ" sz="1600" dirty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PřF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endParaRPr lang="cs-CZ" sz="1600" dirty="0">
              <a:solidFill>
                <a:schemeClr val="tx1"/>
              </a:solidFill>
            </a:endParaRP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Akce: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24. května – Den vědy:  v areálu </a:t>
            </a:r>
            <a:r>
              <a:rPr lang="cs-CZ" sz="1600" dirty="0" err="1" smtClean="0">
                <a:solidFill>
                  <a:schemeClr val="tx1"/>
                </a:solidFill>
              </a:rPr>
              <a:t>PřF</a:t>
            </a:r>
            <a:r>
              <a:rPr lang="cs-CZ" sz="1600" dirty="0" smtClean="0">
                <a:solidFill>
                  <a:schemeClr val="tx1"/>
                </a:solidFill>
              </a:rPr>
              <a:t>, </a:t>
            </a:r>
            <a:r>
              <a:rPr lang="cs-CZ" sz="1600" dirty="0" smtClean="0">
                <a:solidFill>
                  <a:schemeClr val="tx1"/>
                </a:solidFill>
              </a:rPr>
              <a:t>rýžování </a:t>
            </a:r>
            <a:r>
              <a:rPr lang="cs-CZ" sz="1600" dirty="0" smtClean="0">
                <a:solidFill>
                  <a:schemeClr val="tx1"/>
                </a:solidFill>
              </a:rPr>
              <a:t>zlata, výroba zkamenělin, poznávání 	nerostů, prohlídka sbírek s odborným výkladem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26. září – Noc vědců</a:t>
            </a:r>
          </a:p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Červenec/srpen: letní škola pro studenty </a:t>
            </a:r>
            <a:r>
              <a:rPr lang="cs-CZ" sz="1600" dirty="0" err="1" smtClean="0">
                <a:solidFill>
                  <a:schemeClr val="tx1"/>
                </a:solidFill>
              </a:rPr>
              <a:t>sš</a:t>
            </a:r>
            <a:r>
              <a:rPr lang="cs-CZ" sz="1600" dirty="0" smtClean="0">
                <a:solidFill>
                  <a:schemeClr val="tx1"/>
                </a:solidFill>
              </a:rPr>
              <a:t> formou příměstského tábora (téma + příprava geologického průvodce, pracovních listů, soutěž + motivace, atrakce)</a:t>
            </a:r>
          </a:p>
          <a:p>
            <a:pPr algn="just"/>
            <a:endParaRPr lang="cs-CZ" sz="1600" dirty="0">
              <a:solidFill>
                <a:schemeClr val="tx1"/>
              </a:solidFill>
            </a:endParaRPr>
          </a:p>
          <a:p>
            <a:pPr algn="just"/>
            <a:endParaRPr lang="cs-CZ" sz="1600" dirty="0" smtClean="0">
              <a:solidFill>
                <a:schemeClr val="tx1"/>
              </a:solidFill>
            </a:endParaRPr>
          </a:p>
          <a:p>
            <a:pPr algn="just"/>
            <a:endParaRPr lang="cs-CZ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9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971600" y="764704"/>
            <a:ext cx="7272808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smtClean="0"/>
              <a:t>KA2</a:t>
            </a:r>
          </a:p>
          <a:p>
            <a:pPr marL="0" indent="0" algn="just">
              <a:buNone/>
            </a:pPr>
            <a:r>
              <a:rPr lang="cs-CZ" sz="1600" b="1" dirty="0" smtClean="0"/>
              <a:t>Tvorba </a:t>
            </a:r>
            <a:r>
              <a:rPr lang="cs-CZ" sz="1600" b="1" dirty="0" smtClean="0"/>
              <a:t>a </a:t>
            </a:r>
            <a:r>
              <a:rPr lang="cs-CZ" sz="1600" b="1" dirty="0" smtClean="0"/>
              <a:t>distribuce </a:t>
            </a:r>
            <a:r>
              <a:rPr lang="cs-CZ" sz="1600" b="1" dirty="0" smtClean="0"/>
              <a:t>podpůrných materiálů sloužících </a:t>
            </a:r>
            <a:r>
              <a:rPr lang="cs-CZ" sz="1600" b="1" dirty="0" err="1" smtClean="0"/>
              <a:t>popularizačněedukativním</a:t>
            </a: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účelům a využitelným v badatelsky orientované výuce.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>
              <a:buFontTx/>
              <a:buChar char="-"/>
            </a:pPr>
            <a:r>
              <a:rPr lang="cs-CZ" sz="1600" dirty="0" smtClean="0"/>
              <a:t>Exkurzní průvodce (popis geologické stavby a zajímavých lokalit v okolí škol, v blízkém okolí: rekultivované lomy a naučné stezky, geoparky)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Tipy na výlety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Soutěže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Víkendové akce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Geologická olympiáda</a:t>
            </a:r>
          </a:p>
          <a:p>
            <a:pPr algn="just">
              <a:buFontTx/>
              <a:buChar char="-"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 smtClean="0"/>
              <a:t>Další propagace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Spolupráce s MZM, Planetáriem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Spolupráce s organizacemi: Lužánky, Rezekvítek, Lipka,…</a:t>
            </a:r>
          </a:p>
          <a:p>
            <a:pPr algn="just">
              <a:buFontTx/>
              <a:buChar char="-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976513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222</Words>
  <Application>Microsoft Office PowerPoint</Application>
  <PresentationFormat>Předvádění na obrazovce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Popularizace vědy a výzkumu v přírodních vědách a matematice s využitím potenciálu MU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Popularizace vědy a výzkumu v přírodních vědách a matematice s využitím potenciálu MU</dc:title>
  <dc:creator>Zachovalova</dc:creator>
  <cp:lastModifiedBy>Zachovalova</cp:lastModifiedBy>
  <cp:revision>13</cp:revision>
  <dcterms:created xsi:type="dcterms:W3CDTF">2014-02-18T09:49:39Z</dcterms:created>
  <dcterms:modified xsi:type="dcterms:W3CDTF">2014-02-19T13:02:13Z</dcterms:modified>
</cp:coreProperties>
</file>