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62" r:id="rId5"/>
    <p:sldId id="260" r:id="rId6"/>
    <p:sldId id="257" r:id="rId7"/>
    <p:sldId id="258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78629" y="571480"/>
            <a:ext cx="778674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Z0121 Terénní praktikum z fyzické geografie</a:t>
            </a:r>
          </a:p>
          <a:p>
            <a:pPr algn="ctr"/>
            <a:endParaRPr lang="pl-PL" sz="1200" b="1" dirty="0" smtClean="0"/>
          </a:p>
          <a:p>
            <a:pPr algn="ctr"/>
            <a:r>
              <a:rPr lang="cs-CZ" sz="3200" b="1" dirty="0" smtClean="0"/>
              <a:t>Z0123 Terénní cvičení z fyzické geografie</a:t>
            </a:r>
            <a:endParaRPr lang="cs-CZ" b="1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2357422" y="2357430"/>
            <a:ext cx="44291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19. – 23. 5. 2014</a:t>
            </a:r>
          </a:p>
          <a:p>
            <a:pPr algn="ctr"/>
            <a:endParaRPr lang="cs-CZ" sz="1200" b="1" dirty="0" smtClean="0"/>
          </a:p>
          <a:p>
            <a:pPr algn="ctr"/>
            <a:r>
              <a:rPr lang="cs-CZ" sz="3200" b="1" dirty="0" smtClean="0"/>
              <a:t>Skalice nad Svitavou</a:t>
            </a:r>
            <a:endParaRPr lang="cs-CZ" sz="3200" b="1" dirty="0"/>
          </a:p>
        </p:txBody>
      </p:sp>
      <p:pic>
        <p:nvPicPr>
          <p:cNvPr id="1028" name="Picture 4" descr="http://www.g4d.cz/gallery/foto/2014/big/mapovani-teren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1943"/>
            <a:ext cx="9076796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2844" y="285728"/>
            <a:ext cx="278608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LOKALITA</a:t>
            </a:r>
          </a:p>
          <a:p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b="1" dirty="0" smtClean="0"/>
              <a:t>Skalice nad Svitavou</a:t>
            </a:r>
          </a:p>
          <a:p>
            <a:pPr>
              <a:buFont typeface="Arial" pitchFamily="34" charset="0"/>
              <a:buChar char="•"/>
            </a:pP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(okres Boskovice)</a:t>
            </a:r>
          </a:p>
          <a:p>
            <a:endParaRPr lang="cs-CZ" sz="2000" dirty="0" smtClean="0"/>
          </a:p>
        </p:txBody>
      </p:sp>
      <p:pic>
        <p:nvPicPr>
          <p:cNvPr id="16386" name="Picture 2" descr="C:\Users\Eva\Desktop\FG_exkurze_2014\Mapove_podklady\docu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087329"/>
            <a:ext cx="6286512" cy="5770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23166" y="428604"/>
            <a:ext cx="6697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HARMONOGRAM TERÉNNÍHO CVIČENÍ</a:t>
            </a:r>
            <a:endParaRPr lang="cs-CZ" sz="2400" dirty="0" smtClean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785786" y="1643050"/>
            <a:ext cx="7572428" cy="2862322"/>
            <a:chOff x="785786" y="1643050"/>
            <a:chExt cx="7572428" cy="2862322"/>
          </a:xfrm>
        </p:grpSpPr>
        <p:sp>
          <p:nvSpPr>
            <p:cNvPr id="3" name="TextovéPole 2"/>
            <p:cNvSpPr txBox="1"/>
            <p:nvPr/>
          </p:nvSpPr>
          <p:spPr>
            <a:xfrm>
              <a:off x="785786" y="1643050"/>
              <a:ext cx="7572428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19. 5. 2014	Rekognoskace terénu</a:t>
              </a:r>
            </a:p>
            <a:p>
              <a:endParaRPr lang="cs-CZ" sz="2000" dirty="0" smtClean="0"/>
            </a:p>
            <a:p>
              <a:r>
                <a:rPr lang="cs-CZ" sz="2000" dirty="0" smtClean="0"/>
                <a:t>20. 5. 2014</a:t>
              </a:r>
            </a:p>
            <a:p>
              <a:endParaRPr lang="cs-CZ" sz="2000" dirty="0" smtClean="0"/>
            </a:p>
            <a:p>
              <a:r>
                <a:rPr lang="cs-CZ" sz="2000" dirty="0" smtClean="0"/>
                <a:t>21. 5. 2014	Terénní mapování</a:t>
              </a:r>
            </a:p>
            <a:p>
              <a:endParaRPr lang="cs-CZ" sz="2000" dirty="0" smtClean="0"/>
            </a:p>
            <a:p>
              <a:r>
                <a:rPr lang="cs-CZ" sz="2000" dirty="0" smtClean="0"/>
                <a:t>22. 5. 2014</a:t>
              </a:r>
            </a:p>
            <a:p>
              <a:endParaRPr lang="cs-CZ" sz="2000" dirty="0" smtClean="0"/>
            </a:p>
            <a:p>
              <a:r>
                <a:rPr lang="cs-CZ" sz="2000" dirty="0" smtClean="0"/>
                <a:t>23. 5. 2014	Prezentace výsledků v učebně Z5, udělení zápočtu</a:t>
              </a:r>
              <a:endParaRPr lang="cs-CZ" sz="2000" dirty="0"/>
            </a:p>
          </p:txBody>
        </p:sp>
        <p:grpSp>
          <p:nvGrpSpPr>
            <p:cNvPr id="15" name="Skupina 14"/>
            <p:cNvGrpSpPr/>
            <p:nvPr/>
          </p:nvGrpSpPr>
          <p:grpSpPr>
            <a:xfrm>
              <a:off x="2071670" y="2428868"/>
              <a:ext cx="500066" cy="1250165"/>
              <a:chOff x="2071670" y="2428868"/>
              <a:chExt cx="500066" cy="1250165"/>
            </a:xfrm>
          </p:grpSpPr>
          <p:cxnSp>
            <p:nvCxnSpPr>
              <p:cNvPr id="5" name="Přímá spojovací šipka 4"/>
              <p:cNvCxnSpPr/>
              <p:nvPr/>
            </p:nvCxnSpPr>
            <p:spPr>
              <a:xfrm rot="16200000" flipH="1">
                <a:off x="2035951" y="2464587"/>
                <a:ext cx="571504" cy="50006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Přímá spojovací šipka 5"/>
              <p:cNvCxnSpPr/>
              <p:nvPr/>
            </p:nvCxnSpPr>
            <p:spPr>
              <a:xfrm rot="5400000" flipH="1" flipV="1">
                <a:off x="2071670" y="3178967"/>
                <a:ext cx="500066" cy="50006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Přímá spojovací šipka 7"/>
              <p:cNvCxnSpPr/>
              <p:nvPr/>
            </p:nvCxnSpPr>
            <p:spPr>
              <a:xfrm>
                <a:off x="2071670" y="3071810"/>
                <a:ext cx="500066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6" y="428178"/>
            <a:ext cx="82868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DOPRAVA DO SKALICE N. S.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2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TAM:</a:t>
            </a:r>
          </a:p>
          <a:p>
            <a:pPr>
              <a:buFont typeface="Arial" pitchFamily="34" charset="0"/>
              <a:buChar char="•"/>
            </a:pPr>
            <a:endParaRPr lang="cs-CZ" sz="1200" dirty="0" smtClean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vlak </a:t>
            </a:r>
            <a:r>
              <a:rPr lang="cs-CZ" sz="2000" b="1" dirty="0" smtClean="0"/>
              <a:t>z hlavního nádraží v Brně v 6:57 hod. </a:t>
            </a:r>
            <a:r>
              <a:rPr lang="cs-CZ" sz="2000" dirty="0" smtClean="0"/>
              <a:t>(R 874 Josef Václav </a:t>
            </a:r>
            <a:r>
              <a:rPr lang="cs-CZ" sz="2000" dirty="0" err="1" smtClean="0"/>
              <a:t>Myslbek</a:t>
            </a:r>
            <a:r>
              <a:rPr lang="cs-CZ" sz="2000" dirty="0" smtClean="0"/>
              <a:t>), ve Skalici nad Svitavou v 7:28 hod.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sraz bude každý den </a:t>
            </a:r>
            <a:r>
              <a:rPr lang="cs-CZ" sz="2000" b="1" dirty="0" smtClean="0"/>
              <a:t>v 6:45 hod. v odjezdové hale 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jízdenky si hradí každý </a:t>
            </a:r>
            <a:r>
              <a:rPr lang="cs-CZ" sz="2000" b="1" dirty="0" smtClean="0"/>
              <a:t>individuálně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/>
          </a:p>
          <a:p>
            <a:pPr>
              <a:buFont typeface="Arial" pitchFamily="34" charset="0"/>
              <a:buChar char="•"/>
            </a:pPr>
            <a:endParaRPr lang="cs-CZ" sz="2000" dirty="0" smtClean="0"/>
          </a:p>
          <a:p>
            <a:r>
              <a:rPr lang="cs-CZ" sz="2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ZPĚT: </a:t>
            </a:r>
          </a:p>
          <a:p>
            <a:endParaRPr lang="cs-CZ" sz="1200" dirty="0" smtClean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podle aktuální situace (může se lišit podle denního programu, počasí atd.)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vlaky: R 867 </a:t>
            </a:r>
            <a:r>
              <a:rPr lang="cs-CZ" sz="2000" dirty="0" err="1" smtClean="0"/>
              <a:t>Špilberk</a:t>
            </a:r>
            <a:r>
              <a:rPr lang="cs-CZ" sz="2000" dirty="0" smtClean="0"/>
              <a:t> ve 14:30, Os 4749 ve 14:43, OS 4727 v 15:12, </a:t>
            </a:r>
            <a:r>
              <a:rPr lang="cs-CZ" sz="2000" dirty="0" err="1" smtClean="0"/>
              <a:t>Sp</a:t>
            </a:r>
            <a:r>
              <a:rPr lang="cs-CZ" sz="2000" dirty="0" smtClean="0"/>
              <a:t> 1977 Svojanov v 15:41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58" y="285728"/>
            <a:ext cx="84296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CO S SEBOU BUDU POTŘEBOVAT?</a:t>
            </a:r>
          </a:p>
          <a:p>
            <a:endParaRPr lang="cs-CZ" sz="12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 obuv a oblečení pro celodenní pohyb v terénu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 svačinu, pití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 mapy zkoumaného území (viz dále)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 terénní deník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 psací potřeby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 milimetrový papír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 dalekohled (kdo má možnost)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 buzola (pro snazší orientaci v terénu</a:t>
            </a:r>
            <a:r>
              <a:rPr lang="cs-CZ" sz="2000" dirty="0" smtClean="0"/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dirty="0" smtClean="0"/>
              <a:t>kladivo, </a:t>
            </a:r>
            <a:r>
              <a:rPr lang="cs-CZ" sz="2000" dirty="0" smtClean="0"/>
              <a:t>lopatka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dirty="0" smtClean="0"/>
              <a:t>lupa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dirty="0" err="1" smtClean="0"/>
              <a:t>HCl</a:t>
            </a:r>
            <a:r>
              <a:rPr lang="cs-CZ" sz="2000" dirty="0" smtClean="0"/>
              <a:t> (v lékovce např. od nosních kapek; domluvit se ve skupinkách)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dirty="0" smtClean="0"/>
              <a:t>fotoaparát </a:t>
            </a:r>
            <a:r>
              <a:rPr lang="cs-CZ" sz="2000" dirty="0" smtClean="0"/>
              <a:t>(kdo </a:t>
            </a:r>
            <a:r>
              <a:rPr lang="cs-CZ" sz="2000" dirty="0" smtClean="0"/>
              <a:t>má možnost)</a:t>
            </a:r>
            <a:endParaRPr lang="cs-CZ" sz="2000" dirty="0"/>
          </a:p>
        </p:txBody>
      </p:sp>
      <p:pic>
        <p:nvPicPr>
          <p:cNvPr id="3" name="Picture 2" descr="geologické mapován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142984"/>
            <a:ext cx="2304085" cy="1923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fykos.cz/rocnik18/fotky_jaro/2ne-168-mapov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000504"/>
            <a:ext cx="3415313" cy="2619967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464315" y="214290"/>
            <a:ext cx="821537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CO BUDE MÝM ÚKOLEM?</a:t>
            </a:r>
          </a:p>
          <a:p>
            <a:pPr algn="just"/>
            <a:endParaRPr lang="cs-CZ" sz="1400" dirty="0" smtClean="0"/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/>
              <a:t> podrobně zmapovat vymezené území</a:t>
            </a:r>
          </a:p>
          <a:p>
            <a:pPr algn="just">
              <a:buFont typeface="Arial" pitchFamily="34" charset="0"/>
              <a:buChar char="•"/>
            </a:pPr>
            <a:endParaRPr lang="cs-CZ" sz="1200" dirty="0" smtClean="0"/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/>
              <a:t> vytvořit vlastní </a:t>
            </a:r>
            <a:r>
              <a:rPr lang="cs-CZ" sz="2000" b="1" dirty="0" smtClean="0"/>
              <a:t>územní jednotky </a:t>
            </a:r>
            <a:r>
              <a:rPr lang="cs-CZ" sz="2000" dirty="0" smtClean="0"/>
              <a:t>a zakreslit je do mapy (</a:t>
            </a:r>
            <a:r>
              <a:rPr lang="cs-CZ" sz="2000" dirty="0" err="1" smtClean="0"/>
              <a:t>ArcGIS</a:t>
            </a:r>
            <a:r>
              <a:rPr lang="cs-CZ" sz="2000" dirty="0" smtClean="0"/>
              <a:t>/ ruční mapový náčrt)</a:t>
            </a:r>
          </a:p>
          <a:p>
            <a:pPr algn="just">
              <a:buFont typeface="Arial" pitchFamily="34" charset="0"/>
              <a:buChar char="•"/>
            </a:pPr>
            <a:endParaRPr lang="cs-CZ" sz="1400" dirty="0" smtClean="0"/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/>
              <a:t> vyplnit </a:t>
            </a:r>
            <a:r>
              <a:rPr lang="cs-CZ" sz="2000" b="1" dirty="0" smtClean="0"/>
              <a:t>tabulky</a:t>
            </a:r>
            <a:r>
              <a:rPr lang="cs-CZ" sz="2000" dirty="0" smtClean="0"/>
              <a:t> k územním jednotkám (k dispozici ve studijních materiálech)</a:t>
            </a:r>
          </a:p>
          <a:p>
            <a:pPr algn="just">
              <a:buFont typeface="Arial" pitchFamily="34" charset="0"/>
              <a:buChar char="•"/>
            </a:pPr>
            <a:endParaRPr lang="cs-CZ" sz="1400" dirty="0" smtClean="0"/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/>
              <a:t> vést si </a:t>
            </a:r>
            <a:r>
              <a:rPr lang="cs-CZ" sz="2000" b="1" dirty="0" smtClean="0"/>
              <a:t>terénní deník</a:t>
            </a:r>
            <a:endParaRPr lang="cs-CZ" sz="2000" dirty="0" smtClean="0"/>
          </a:p>
          <a:p>
            <a:pPr algn="just">
              <a:buFont typeface="Arial" pitchFamily="34" charset="0"/>
              <a:buChar char="•"/>
            </a:pPr>
            <a:endParaRPr lang="cs-CZ" sz="1400" dirty="0" smtClean="0"/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/>
              <a:t> po skončení praktika sepsat </a:t>
            </a:r>
            <a:r>
              <a:rPr lang="cs-CZ" sz="2000" b="1" dirty="0" smtClean="0"/>
              <a:t>souhrnnou terénní zprávu v rozsahu 5 normostran</a:t>
            </a:r>
            <a:r>
              <a:rPr lang="cs-CZ" sz="2000" dirty="0" smtClean="0"/>
              <a:t> (A4, </a:t>
            </a:r>
            <a:r>
              <a:rPr lang="cs-CZ" sz="2000" dirty="0" err="1" smtClean="0"/>
              <a:t>Times</a:t>
            </a:r>
            <a:r>
              <a:rPr lang="cs-CZ" sz="2000" dirty="0" smtClean="0"/>
              <a:t> New Roman, velikost písma 12, řádkování 1,5) </a:t>
            </a:r>
          </a:p>
          <a:p>
            <a:pPr algn="just">
              <a:buFont typeface="Arial" pitchFamily="34" charset="0"/>
              <a:buChar char="•"/>
            </a:pPr>
            <a:endParaRPr lang="cs-CZ" sz="2800" dirty="0" smtClean="0"/>
          </a:p>
          <a:p>
            <a:pPr algn="just"/>
            <a:r>
              <a:rPr lang="cs-CZ" sz="20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Podmínky</a:t>
            </a:r>
            <a:r>
              <a:rPr lang="cs-CZ" sz="2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cs-CZ" sz="20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k udělení zápočtu</a:t>
            </a:r>
            <a:r>
              <a:rPr lang="cs-CZ" sz="2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endParaRPr lang="cs-CZ" sz="800" dirty="0" smtClean="0"/>
          </a:p>
          <a:p>
            <a:pPr lvl="1" algn="just">
              <a:buFont typeface="Wingdings" pitchFamily="2" charset="2"/>
              <a:buChar char="ü"/>
            </a:pPr>
            <a:r>
              <a:rPr lang="cs-CZ" sz="2000" dirty="0" smtClean="0"/>
              <a:t> účast na týdenním praktiku</a:t>
            </a:r>
          </a:p>
          <a:p>
            <a:pPr lvl="1" algn="just">
              <a:buFont typeface="Wingdings" pitchFamily="2" charset="2"/>
              <a:buChar char="ü"/>
            </a:pPr>
            <a:r>
              <a:rPr lang="cs-CZ" sz="2000" dirty="0" smtClean="0"/>
              <a:t> vlastní terénní deník</a:t>
            </a:r>
          </a:p>
          <a:p>
            <a:pPr lvl="1" algn="just">
              <a:buFont typeface="Wingdings" pitchFamily="2" charset="2"/>
              <a:buChar char="ü"/>
            </a:pPr>
            <a:r>
              <a:rPr lang="cs-CZ" sz="2000" dirty="0" smtClean="0"/>
              <a:t> vlastní mapa s prostorovými jednotkami</a:t>
            </a:r>
          </a:p>
          <a:p>
            <a:pPr lvl="1" algn="just">
              <a:buFont typeface="Wingdings" pitchFamily="2" charset="2"/>
              <a:buChar char="ü"/>
            </a:pPr>
            <a:r>
              <a:rPr lang="cs-CZ" sz="2000" dirty="0" smtClean="0"/>
              <a:t> vyplněné tabulky</a:t>
            </a:r>
          </a:p>
          <a:p>
            <a:pPr lvl="1" algn="just">
              <a:buFont typeface="Wingdings" pitchFamily="2" charset="2"/>
              <a:buChar char="ü"/>
            </a:pPr>
            <a:r>
              <a:rPr lang="cs-CZ" sz="2000" dirty="0" smtClean="0"/>
              <a:t> souhrnná zpráva</a:t>
            </a:r>
          </a:p>
          <a:p>
            <a:pPr algn="just"/>
            <a:r>
              <a:rPr lang="cs-CZ" sz="2000" dirty="0" smtClean="0"/>
              <a:t>	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00034" y="285728"/>
            <a:ext cx="835824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KDE ZÍSKÁM POTŘEBNÉ MAPY?</a:t>
            </a:r>
          </a:p>
          <a:p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0000"/>
                </a:solidFill>
              </a:rPr>
              <a:t> Topografická mapa ČÚZK  1:10 000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Ortofotomapa</a:t>
            </a:r>
            <a:r>
              <a:rPr lang="cs-CZ" sz="2000" dirty="0" smtClean="0">
                <a:solidFill>
                  <a:srgbClr val="000000"/>
                </a:solidFill>
              </a:rPr>
              <a:t> ČÚZK 1:10 000 </a:t>
            </a:r>
            <a:r>
              <a:rPr lang="cs-CZ" sz="1400" i="1" dirty="0" smtClean="0">
                <a:solidFill>
                  <a:srgbClr val="000000"/>
                </a:solidFill>
              </a:rPr>
              <a:t>(http://geoportal.gov.cz/web/guest/map;jsessionid=2347EEAD621B0F0A459D057955E8C2D8/)</a:t>
            </a:r>
            <a:endParaRPr lang="cs-CZ" sz="2000" i="1" dirty="0" smtClean="0"/>
          </a:p>
          <a:p>
            <a:pPr>
              <a:buFont typeface="Arial" pitchFamily="34" charset="0"/>
              <a:buChar char="•"/>
            </a:pPr>
            <a:endParaRPr lang="cs-CZ" sz="20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0000"/>
                </a:solidFill>
              </a:rPr>
              <a:t> Půdní mapa 1:50 000 </a:t>
            </a:r>
          </a:p>
          <a:p>
            <a:r>
              <a:rPr lang="cs-CZ" sz="1400" i="1" dirty="0" smtClean="0">
                <a:solidFill>
                  <a:srgbClr val="000000"/>
                </a:solidFill>
              </a:rPr>
              <a:t>(http://mapy.geology.</a:t>
            </a:r>
            <a:r>
              <a:rPr lang="cs-CZ" sz="1400" i="1" dirty="0" err="1" smtClean="0">
                <a:solidFill>
                  <a:srgbClr val="000000"/>
                </a:solidFill>
              </a:rPr>
              <a:t>cz</a:t>
            </a:r>
            <a:r>
              <a:rPr lang="cs-CZ" sz="1400" i="1" dirty="0" smtClean="0">
                <a:solidFill>
                  <a:srgbClr val="000000"/>
                </a:solidFill>
              </a:rPr>
              <a:t>/pudy/)</a:t>
            </a:r>
            <a:endParaRPr lang="cs-CZ" sz="1400" i="1" dirty="0" smtClean="0"/>
          </a:p>
          <a:p>
            <a:pPr>
              <a:buFont typeface="Arial" pitchFamily="34" charset="0"/>
              <a:buChar char="•"/>
            </a:pPr>
            <a:endParaRPr lang="cs-CZ" sz="20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0000"/>
                </a:solidFill>
              </a:rPr>
              <a:t> Geologická </a:t>
            </a:r>
            <a:r>
              <a:rPr lang="cs-CZ" sz="2000" dirty="0" smtClean="0">
                <a:solidFill>
                  <a:srgbClr val="000000"/>
                </a:solidFill>
              </a:rPr>
              <a:t>mapa 1:50 000  </a:t>
            </a:r>
          </a:p>
          <a:p>
            <a:r>
              <a:rPr lang="cs-CZ" sz="1400" i="1" dirty="0" smtClean="0">
                <a:solidFill>
                  <a:srgbClr val="000000"/>
                </a:solidFill>
              </a:rPr>
              <a:t>(http://mapy.geology.</a:t>
            </a:r>
            <a:r>
              <a:rPr lang="cs-CZ" sz="1400" i="1" dirty="0" err="1" smtClean="0">
                <a:solidFill>
                  <a:srgbClr val="000000"/>
                </a:solidFill>
              </a:rPr>
              <a:t>cz</a:t>
            </a:r>
            <a:r>
              <a:rPr lang="cs-CZ" sz="1400" i="1" dirty="0" smtClean="0">
                <a:solidFill>
                  <a:srgbClr val="000000"/>
                </a:solidFill>
              </a:rPr>
              <a:t>/</a:t>
            </a:r>
            <a:r>
              <a:rPr lang="cs-CZ" sz="1400" i="1" dirty="0" err="1" smtClean="0">
                <a:solidFill>
                  <a:srgbClr val="000000"/>
                </a:solidFill>
              </a:rPr>
              <a:t>geocr</a:t>
            </a:r>
            <a:r>
              <a:rPr lang="cs-CZ" sz="1400" i="1" dirty="0" smtClean="0">
                <a:solidFill>
                  <a:srgbClr val="000000"/>
                </a:solidFill>
              </a:rPr>
              <a:t>_50/)</a:t>
            </a:r>
            <a:endParaRPr lang="cs-CZ" sz="1400" i="1" dirty="0" smtClean="0"/>
          </a:p>
          <a:p>
            <a:pPr>
              <a:buFont typeface="Arial" pitchFamily="34" charset="0"/>
              <a:buChar char="•"/>
            </a:pPr>
            <a:endParaRPr lang="cs-CZ" sz="20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0000"/>
                </a:solidFill>
              </a:rPr>
              <a:t> Typologická </a:t>
            </a:r>
            <a:r>
              <a:rPr lang="cs-CZ" sz="2000" dirty="0" smtClean="0">
                <a:solidFill>
                  <a:srgbClr val="000000"/>
                </a:solidFill>
              </a:rPr>
              <a:t>lesní mapa 1:10 000 </a:t>
            </a:r>
          </a:p>
          <a:p>
            <a:r>
              <a:rPr lang="cs-CZ" sz="1400" i="1" dirty="0" smtClean="0">
                <a:solidFill>
                  <a:srgbClr val="000000"/>
                </a:solidFill>
              </a:rPr>
              <a:t>(http://geoportal.uhul.cz/OprlMap</a:t>
            </a:r>
            <a:r>
              <a:rPr lang="cs-CZ" sz="1400" i="1" dirty="0" smtClean="0">
                <a:solidFill>
                  <a:srgbClr val="000000"/>
                </a:solidFill>
              </a:rPr>
              <a:t>/)</a:t>
            </a:r>
          </a:p>
          <a:p>
            <a:endParaRPr lang="cs-CZ" sz="2000" i="1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dirty="0" err="1" smtClean="0"/>
              <a:t>Topoklimatická</a:t>
            </a:r>
            <a:r>
              <a:rPr lang="cs-CZ" sz="2000" dirty="0" smtClean="0"/>
              <a:t> mapa (</a:t>
            </a:r>
            <a:r>
              <a:rPr lang="cs-CZ" sz="2000" dirty="0" err="1" smtClean="0"/>
              <a:t>Quitt</a:t>
            </a:r>
            <a:r>
              <a:rPr lang="cs-CZ" sz="2000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Vodohospodářská mapa</a:t>
            </a:r>
            <a:endParaRPr lang="cs-CZ" sz="2000" dirty="0" smtClean="0"/>
          </a:p>
          <a:p>
            <a:endParaRPr lang="cs-CZ" sz="20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4143372" y="2357430"/>
            <a:ext cx="5000628" cy="371475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2844" y="214290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ROZDĚLENÍ DO SKUPIN</a:t>
            </a:r>
            <a:endParaRPr lang="cs-CZ" sz="2000" dirty="0"/>
          </a:p>
        </p:txBody>
      </p:sp>
      <p:pic>
        <p:nvPicPr>
          <p:cNvPr id="17410" name="Picture 2" descr="C:\Users\Eva\Desktop\FG_exkurze_2014\Mapove_podklady\RapotinKotl.jpg"/>
          <p:cNvPicPr>
            <a:picLocks noChangeAspect="1" noChangeArrowheads="1"/>
          </p:cNvPicPr>
          <p:nvPr/>
        </p:nvPicPr>
        <p:blipFill>
          <a:blip r:embed="rId2"/>
          <a:srcRect l="12558" r="1590"/>
          <a:stretch>
            <a:fillRect/>
          </a:stretch>
        </p:blipFill>
        <p:spPr bwMode="auto">
          <a:xfrm>
            <a:off x="3214678" y="1928802"/>
            <a:ext cx="5929322" cy="4929198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571472" y="5643578"/>
            <a:ext cx="200026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000" dirty="0" smtClean="0"/>
              <a:t>A = dno kotliny</a:t>
            </a:r>
          </a:p>
          <a:p>
            <a:r>
              <a:rPr lang="cs-CZ" sz="2000" dirty="0" smtClean="0"/>
              <a:t>B = rozsocha</a:t>
            </a:r>
          </a:p>
          <a:p>
            <a:r>
              <a:rPr lang="cs-CZ" sz="2000" dirty="0" smtClean="0"/>
              <a:t>C = složitý svah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2844" y="785794"/>
            <a:ext cx="87154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/>
              <a:t> přihlášeno 29 studentů        rozdělení do 3 skupin (10, </a:t>
            </a:r>
            <a:r>
              <a:rPr lang="cs-CZ" sz="2000" dirty="0" err="1" smtClean="0"/>
              <a:t>10</a:t>
            </a:r>
            <a:r>
              <a:rPr lang="cs-CZ" sz="2000" dirty="0" smtClean="0"/>
              <a:t> a 9 studentů)</a:t>
            </a:r>
          </a:p>
          <a:p>
            <a:r>
              <a:rPr lang="cs-CZ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v rámci skupin práce ve dvojicích/trojicích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zájmové území rozděleno</a:t>
            </a:r>
          </a:p>
          <a:p>
            <a:r>
              <a:rPr lang="cs-CZ" sz="2000" dirty="0" smtClean="0"/>
              <a:t>na 3 díly (A, B, C)       každá</a:t>
            </a:r>
          </a:p>
          <a:p>
            <a:r>
              <a:rPr lang="cs-CZ" sz="2000" dirty="0" smtClean="0"/>
              <a:t>skupina začne výzkum</a:t>
            </a:r>
          </a:p>
          <a:p>
            <a:r>
              <a:rPr lang="cs-CZ" sz="2000" dirty="0" smtClean="0"/>
              <a:t>v jedné části území;</a:t>
            </a:r>
          </a:p>
          <a:p>
            <a:r>
              <a:rPr lang="cs-CZ" sz="2000" dirty="0" smtClean="0"/>
              <a:t>postupně se během týdne </a:t>
            </a:r>
          </a:p>
          <a:p>
            <a:r>
              <a:rPr lang="cs-CZ" sz="2000" dirty="0" smtClean="0"/>
              <a:t>všechny skupiny vystřídají</a:t>
            </a:r>
          </a:p>
          <a:p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na konci terénního praktika</a:t>
            </a:r>
          </a:p>
          <a:p>
            <a:r>
              <a:rPr lang="cs-CZ" sz="2000" dirty="0" smtClean="0"/>
              <a:t>bude mít každý zmapováno</a:t>
            </a:r>
          </a:p>
          <a:p>
            <a:r>
              <a:rPr lang="cs-CZ" sz="2000" dirty="0" smtClean="0"/>
              <a:t>území  A, B i C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/>
          </a:p>
        </p:txBody>
      </p:sp>
      <p:cxnSp>
        <p:nvCxnSpPr>
          <p:cNvPr id="7" name="Přímá spojovací šipka 6"/>
          <p:cNvCxnSpPr/>
          <p:nvPr/>
        </p:nvCxnSpPr>
        <p:spPr>
          <a:xfrm>
            <a:off x="2857488" y="1000108"/>
            <a:ext cx="28575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>
            <a:off x="2000232" y="2500306"/>
            <a:ext cx="28575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00034" y="357166"/>
            <a:ext cx="483228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DALŠÍ MATERIÁLY…</a:t>
            </a:r>
          </a:p>
          <a:p>
            <a:endParaRPr lang="cs-CZ" sz="2400" dirty="0" smtClean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cs typeface="Arial" pitchFamily="34" charset="0"/>
              </a:rPr>
              <a:t> sledujte studijní materiály k předmětu v </a:t>
            </a:r>
            <a:r>
              <a:rPr lang="cs-CZ" sz="2000" dirty="0" err="1" smtClean="0">
                <a:cs typeface="Arial" pitchFamily="34" charset="0"/>
              </a:rPr>
              <a:t>ISu</a:t>
            </a:r>
            <a:endParaRPr lang="cs-CZ" sz="20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cs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00034" y="1928802"/>
            <a:ext cx="4071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KONTAKTY: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00034" y="2571744"/>
            <a:ext cx="81439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/>
              <a:t> doc. Alois HYNEK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dirty="0" smtClean="0"/>
              <a:t>hynek@</a:t>
            </a:r>
            <a:r>
              <a:rPr lang="cs-CZ" sz="2000" dirty="0" err="1" smtClean="0"/>
              <a:t>sci.muni.cz</a:t>
            </a:r>
            <a:endParaRPr lang="cs-CZ" sz="2000" dirty="0" smtClean="0"/>
          </a:p>
          <a:p>
            <a:pPr>
              <a:buFont typeface="Arial" pitchFamily="34" charset="0"/>
              <a:buChar char="•"/>
            </a:pPr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Mgr. Milan SKOUPÝ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dirty="0" smtClean="0"/>
              <a:t>208313</a:t>
            </a:r>
            <a:r>
              <a:rPr lang="cs-CZ" sz="2000" dirty="0" smtClean="0"/>
              <a:t>@mail.</a:t>
            </a:r>
            <a:r>
              <a:rPr lang="cs-CZ" sz="2000" dirty="0" err="1" smtClean="0"/>
              <a:t>muni.cz</a:t>
            </a:r>
            <a:endParaRPr lang="cs-CZ" sz="2000" dirty="0" smtClean="0"/>
          </a:p>
          <a:p>
            <a:pPr lvl="1"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dirty="0" smtClean="0"/>
              <a:t>733 320 505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Mgr. Eva SVOBODOVÁ 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svobodova.e</a:t>
            </a:r>
            <a:r>
              <a:rPr lang="cs-CZ" dirty="0" smtClean="0"/>
              <a:t>@mail.</a:t>
            </a:r>
            <a:r>
              <a:rPr lang="cs-CZ" dirty="0" err="1" smtClean="0"/>
              <a:t>muni.cz</a:t>
            </a:r>
            <a:endParaRPr lang="cs-CZ" dirty="0" smtClean="0"/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776 750 755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499</Words>
  <PresentationFormat>Předvádění na obrazovce (4:3)</PresentationFormat>
  <Paragraphs>122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Eva</dc:creator>
  <cp:lastModifiedBy>Eva Svobodová</cp:lastModifiedBy>
  <cp:revision>41</cp:revision>
  <dcterms:created xsi:type="dcterms:W3CDTF">2014-04-24T08:45:35Z</dcterms:created>
  <dcterms:modified xsi:type="dcterms:W3CDTF">2014-04-29T09:25:04Z</dcterms:modified>
</cp:coreProperties>
</file>