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5" r:id="rId9"/>
    <p:sldId id="261" r:id="rId10"/>
    <p:sldId id="266" r:id="rId11"/>
    <p:sldId id="262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B2183C-4E5F-404C-83B7-919461524900}" type="datetimeFigureOut">
              <a:rPr lang="cs-CZ" smtClean="0"/>
              <a:pPr/>
              <a:t>13.2.2013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3B6218-3E54-499C-BA2A-B8295578B2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B2183C-4E5F-404C-83B7-919461524900}" type="datetimeFigureOut">
              <a:rPr lang="cs-CZ" smtClean="0"/>
              <a:pPr/>
              <a:t>13.2.2013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3B6218-3E54-499C-BA2A-B8295578B2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B2183C-4E5F-404C-83B7-919461524900}" type="datetimeFigureOut">
              <a:rPr lang="cs-CZ" smtClean="0"/>
              <a:pPr/>
              <a:t>13.2.2013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3B6218-3E54-499C-BA2A-B8295578B2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78581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cs-CZ" noProof="0" smtClean="0"/>
              <a:t>Klepnutím na ikonu přidáte tabulku.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B2183C-4E5F-404C-83B7-919461524900}" type="datetimeFigureOut">
              <a:rPr lang="cs-CZ" smtClean="0"/>
              <a:pPr/>
              <a:t>13.2.2013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3B6218-3E54-499C-BA2A-B8295578B2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B2183C-4E5F-404C-83B7-919461524900}" type="datetimeFigureOut">
              <a:rPr lang="cs-CZ" smtClean="0"/>
              <a:pPr/>
              <a:t>13.2.2013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3B6218-3E54-499C-BA2A-B8295578B2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0000" b="1" i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B2183C-4E5F-404C-83B7-919461524900}" type="datetimeFigureOut">
              <a:rPr lang="cs-CZ" smtClean="0"/>
              <a:pPr/>
              <a:t>13.2.2013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3B6218-3E54-499C-BA2A-B8295578B2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B2183C-4E5F-404C-83B7-919461524900}" type="datetimeFigureOut">
              <a:rPr lang="cs-CZ" smtClean="0"/>
              <a:pPr/>
              <a:t>13.2.2013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3B6218-3E54-499C-BA2A-B8295578B2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B2183C-4E5F-404C-83B7-919461524900}" type="datetimeFigureOut">
              <a:rPr lang="cs-CZ" smtClean="0"/>
              <a:pPr/>
              <a:t>13.2.2013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3B6218-3E54-499C-BA2A-B8295578B2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B2183C-4E5F-404C-83B7-919461524900}" type="datetimeFigureOut">
              <a:rPr lang="cs-CZ" smtClean="0"/>
              <a:pPr/>
              <a:t>13.2.2013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3B6218-3E54-499C-BA2A-B8295578B2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B2183C-4E5F-404C-83B7-919461524900}" type="datetimeFigureOut">
              <a:rPr lang="cs-CZ" smtClean="0"/>
              <a:pPr/>
              <a:t>13.2.2013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3B6218-3E54-499C-BA2A-B8295578B2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B2183C-4E5F-404C-83B7-919461524900}" type="datetimeFigureOut">
              <a:rPr lang="cs-CZ" smtClean="0"/>
              <a:pPr/>
              <a:t>13.2.2013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3B6218-3E54-499C-BA2A-B8295578B2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B2183C-4E5F-404C-83B7-919461524900}" type="datetimeFigureOut">
              <a:rPr lang="cs-CZ" smtClean="0"/>
              <a:pPr/>
              <a:t>13.2.2013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3B6218-3E54-499C-BA2A-B8295578B2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428625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CA" dirty="0" err="1" smtClean="0"/>
              <a:t>Klepnutím</a:t>
            </a:r>
            <a:r>
              <a:rPr lang="en-CA" dirty="0" smtClean="0"/>
              <a:t> </a:t>
            </a:r>
            <a:r>
              <a:rPr lang="en-CA" dirty="0" err="1" smtClean="0"/>
              <a:t>upravíte</a:t>
            </a:r>
            <a:r>
              <a:rPr lang="en-CA" dirty="0" smtClean="0"/>
              <a:t> </a:t>
            </a:r>
            <a:r>
              <a:rPr lang="en-CA" dirty="0" err="1" smtClean="0"/>
              <a:t>styl</a:t>
            </a:r>
            <a:r>
              <a:rPr lang="en-CA" dirty="0" smtClean="0"/>
              <a:t> </a:t>
            </a:r>
            <a:r>
              <a:rPr lang="en-CA" dirty="0" err="1" smtClean="0"/>
              <a:t>předlohy</a:t>
            </a:r>
            <a:r>
              <a:rPr lang="en-CA" dirty="0" smtClean="0"/>
              <a:t> </a:t>
            </a:r>
            <a:r>
              <a:rPr lang="en-CA" dirty="0" err="1" smtClean="0"/>
              <a:t>nadpisu</a:t>
            </a:r>
            <a:r>
              <a:rPr lang="en-CA" dirty="0" smtClean="0"/>
              <a:t>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596" y="1571625"/>
            <a:ext cx="828680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CA" dirty="0" err="1" smtClean="0"/>
              <a:t>Klepnutím</a:t>
            </a:r>
            <a:r>
              <a:rPr lang="en-CA" dirty="0" smtClean="0"/>
              <a:t> </a:t>
            </a:r>
            <a:r>
              <a:rPr lang="en-CA" dirty="0" err="1" smtClean="0"/>
              <a:t>upravíte</a:t>
            </a:r>
            <a:r>
              <a:rPr lang="en-CA" dirty="0" smtClean="0"/>
              <a:t> </a:t>
            </a:r>
            <a:r>
              <a:rPr lang="en-CA" dirty="0" err="1" smtClean="0"/>
              <a:t>styly</a:t>
            </a:r>
            <a:r>
              <a:rPr lang="en-CA" dirty="0" smtClean="0"/>
              <a:t> </a:t>
            </a:r>
            <a:r>
              <a:rPr lang="en-CA" dirty="0" err="1" smtClean="0"/>
              <a:t>předlohy</a:t>
            </a:r>
            <a:r>
              <a:rPr lang="en-CA" dirty="0" smtClean="0"/>
              <a:t> </a:t>
            </a:r>
            <a:r>
              <a:rPr lang="en-CA" dirty="0" err="1" smtClean="0"/>
              <a:t>textu</a:t>
            </a:r>
            <a:r>
              <a:rPr lang="en-CA" dirty="0" smtClean="0"/>
              <a:t>.</a:t>
            </a:r>
          </a:p>
          <a:p>
            <a:pPr lvl="1"/>
            <a:r>
              <a:rPr lang="en-CA" dirty="0" err="1" smtClean="0"/>
              <a:t>Druhá</a:t>
            </a:r>
            <a:r>
              <a:rPr lang="en-CA" dirty="0" smtClean="0"/>
              <a:t> </a:t>
            </a:r>
            <a:r>
              <a:rPr lang="en-CA" dirty="0" err="1" smtClean="0"/>
              <a:t>úroveň</a:t>
            </a:r>
            <a:endParaRPr lang="en-CA" dirty="0" smtClean="0"/>
          </a:p>
          <a:p>
            <a:pPr lvl="2"/>
            <a:r>
              <a:rPr lang="en-CA" dirty="0" err="1" smtClean="0"/>
              <a:t>Třetí</a:t>
            </a:r>
            <a:r>
              <a:rPr lang="en-CA" dirty="0" smtClean="0"/>
              <a:t> </a:t>
            </a:r>
            <a:r>
              <a:rPr lang="en-CA" dirty="0" err="1" smtClean="0"/>
              <a:t>úroveň</a:t>
            </a:r>
            <a:endParaRPr lang="en-CA" dirty="0" smtClean="0"/>
          </a:p>
          <a:p>
            <a:pPr lvl="3"/>
            <a:r>
              <a:rPr lang="en-CA" dirty="0" err="1" smtClean="0"/>
              <a:t>Čtvrtá</a:t>
            </a:r>
            <a:r>
              <a:rPr lang="en-CA" dirty="0" smtClean="0"/>
              <a:t> </a:t>
            </a:r>
            <a:r>
              <a:rPr lang="en-CA" dirty="0" err="1" smtClean="0"/>
              <a:t>úroveň</a:t>
            </a:r>
            <a:endParaRPr lang="en-CA" dirty="0" smtClean="0"/>
          </a:p>
          <a:p>
            <a:pPr lvl="4"/>
            <a:r>
              <a:rPr lang="en-CA" dirty="0" err="1" smtClean="0"/>
              <a:t>Pátá</a:t>
            </a:r>
            <a:r>
              <a:rPr lang="en-CA" dirty="0" smtClean="0"/>
              <a:t> </a:t>
            </a:r>
            <a:r>
              <a:rPr lang="en-CA" dirty="0" err="1" smtClean="0"/>
              <a:t>úroveň</a:t>
            </a:r>
            <a:endParaRPr lang="en-CA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 Unicode MS" pitchFamily="34" charset="-128"/>
              </a:defRPr>
            </a:lvl1pPr>
          </a:lstStyle>
          <a:p>
            <a:fld id="{F6B2183C-4E5F-404C-83B7-919461524900}" type="datetimeFigureOut">
              <a:rPr lang="cs-CZ" smtClean="0"/>
              <a:pPr/>
              <a:t>13.2.2013</a:t>
            </a:fld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 Unicode MS" pitchFamily="34" charset="-128"/>
              </a:defRPr>
            </a:lvl1pPr>
          </a:lstStyle>
          <a:p>
            <a:endParaRPr lang="en-GB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 Unicode MS" pitchFamily="34" charset="-128"/>
              </a:defRPr>
            </a:lvl1pPr>
          </a:lstStyle>
          <a:p>
            <a:fld id="{6D3B6218-3E54-499C-BA2A-B8295578B2A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57200"/>
          </a:xfrm>
          <a:prstGeom prst="rect">
            <a:avLst/>
          </a:prstGeom>
          <a:gradFill flip="none" rotWithShape="1">
            <a:gsLst>
              <a:gs pos="10000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0" scaled="0"/>
            <a:tileRect/>
          </a:gradFill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cs-CZ" sz="1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MATEMATICKÁ KARTOGRAFIE</a:t>
            </a:r>
            <a:endParaRPr lang="en-GB" sz="1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Matematická kartografie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Výběr a analýza zobrazení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Variační kritéria - </a:t>
            </a:r>
            <a:r>
              <a:rPr lang="cs-CZ" i="1" dirty="0" smtClean="0"/>
              <a:t>h</a:t>
            </a:r>
            <a:endParaRPr lang="en-GB" i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571625"/>
            <a:ext cx="4572032" cy="4929209"/>
          </a:xfrm>
        </p:spPr>
        <p:txBody>
          <a:bodyPr>
            <a:normAutofit fontScale="70000" lnSpcReduction="20000"/>
          </a:bodyPr>
          <a:lstStyle/>
          <a:p>
            <a:r>
              <a:rPr lang="cs-CZ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Airyho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kritérium </a:t>
            </a:r>
            <a:r>
              <a:rPr lang="cs-CZ" dirty="0" smtClean="0"/>
              <a:t>– kvadratické zkreslení délek</a:t>
            </a:r>
          </a:p>
          <a:p>
            <a:r>
              <a:rPr lang="cs-CZ" sz="31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Jordanovo</a:t>
            </a:r>
            <a:r>
              <a:rPr lang="cs-CZ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kritérium </a:t>
            </a:r>
            <a:r>
              <a:rPr lang="cs-CZ" dirty="0" smtClean="0"/>
              <a:t>– charakteristika zkreslení v určitém bodě</a:t>
            </a:r>
          </a:p>
          <a:p>
            <a:pPr marL="342900" lvl="1" indent="-342900">
              <a:buFontTx/>
              <a:buChar char="•"/>
            </a:pPr>
            <a:r>
              <a:rPr lang="cs-CZ" sz="31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Airy</a:t>
            </a:r>
            <a:r>
              <a:rPr lang="cs-CZ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-</a:t>
            </a:r>
            <a:r>
              <a:rPr lang="cs-CZ" sz="31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Kavrajského</a:t>
            </a:r>
            <a:r>
              <a:rPr lang="cs-CZ" sz="3200" dirty="0" smtClean="0"/>
              <a:t> kritérium</a:t>
            </a:r>
          </a:p>
          <a:p>
            <a:pPr marL="342900" lvl="1" indent="-342900">
              <a:buFontTx/>
              <a:buChar char="•"/>
            </a:pPr>
            <a:r>
              <a:rPr lang="cs-CZ" sz="31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Jordan</a:t>
            </a:r>
            <a:r>
              <a:rPr lang="cs-CZ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- </a:t>
            </a:r>
            <a:r>
              <a:rPr lang="cs-CZ" sz="31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Kavrajského</a:t>
            </a:r>
            <a:r>
              <a:rPr lang="cs-CZ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cs-CZ" sz="3200" dirty="0" smtClean="0"/>
              <a:t>kritérium</a:t>
            </a:r>
          </a:p>
          <a:p>
            <a:pPr marL="342900" lvl="1" indent="-342900">
              <a:buFontTx/>
              <a:buChar char="•"/>
            </a:pPr>
            <a:r>
              <a:rPr lang="cs-CZ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Celková charakteristická hodnota zobrazení  </a:t>
            </a:r>
            <a:r>
              <a:rPr lang="cs-CZ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I </a:t>
            </a:r>
            <a:r>
              <a:rPr lang="cs-CZ" sz="3200" dirty="0" smtClean="0"/>
              <a:t>z hlediska zkreslení pro celou zobrazovanou </a:t>
            </a:r>
            <a:r>
              <a:rPr lang="cs-CZ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 </a:t>
            </a:r>
            <a:r>
              <a:rPr lang="el-GR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cs-CZ" sz="3200" i="1" dirty="0" smtClean="0"/>
              <a:t> </a:t>
            </a:r>
            <a:r>
              <a:rPr lang="cs-CZ" sz="3200" dirty="0" smtClean="0"/>
              <a:t>je pro kouli </a:t>
            </a:r>
            <a:r>
              <a:rPr lang="cs-CZ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integrál </a:t>
            </a:r>
            <a:r>
              <a:rPr lang="cs-CZ" sz="3100" dirty="0" smtClean="0"/>
              <a:t>nebo</a:t>
            </a:r>
            <a:r>
              <a:rPr lang="cs-CZ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 pro n bodů aritmetický průměr</a:t>
            </a:r>
            <a:endParaRPr lang="cs-CZ" sz="3100" dirty="0" smtClean="0"/>
          </a:p>
          <a:p>
            <a:pPr marL="342900" lvl="1" indent="-342900">
              <a:buFontTx/>
              <a:buChar char="•"/>
            </a:pPr>
            <a:r>
              <a:rPr lang="cs-CZ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Kritéria</a:t>
            </a:r>
            <a:r>
              <a:rPr lang="cs-CZ" sz="3200" dirty="0" smtClean="0"/>
              <a:t> se využívají pro </a:t>
            </a:r>
            <a:r>
              <a:rPr lang="cs-CZ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porovnání</a:t>
            </a:r>
            <a:r>
              <a:rPr lang="cs-CZ" sz="3200" dirty="0" smtClean="0"/>
              <a:t> několika typů </a:t>
            </a:r>
            <a:r>
              <a:rPr lang="cs-CZ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zobrazení</a:t>
            </a:r>
            <a:r>
              <a:rPr lang="cs-CZ" sz="3200" dirty="0" smtClean="0"/>
              <a:t>  - vybírá se to, jehož kritérium má </a:t>
            </a:r>
            <a:r>
              <a:rPr lang="cs-CZ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nejnižší</a:t>
            </a:r>
            <a:r>
              <a:rPr lang="cs-CZ" sz="3200" dirty="0" smtClean="0"/>
              <a:t> </a:t>
            </a:r>
            <a:r>
              <a:rPr lang="cs-CZ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hodnotu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5518276" y="1428736"/>
          <a:ext cx="3372033" cy="791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Rovnice" r:id="rId3" imgW="1676160" imgH="393480" progId="Equation.3">
                  <p:embed/>
                </p:oleObj>
              </mc:Choice>
              <mc:Fallback>
                <p:oleObj name="Rovnice" r:id="rId3" imgW="16761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8276" y="1428736"/>
                        <a:ext cx="3372033" cy="79191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Rovnice" r:id="rId5" imgW="114120" imgH="215640" progId="Equation.3">
                  <p:embed/>
                </p:oleObj>
              </mc:Choice>
              <mc:Fallback>
                <p:oleObj name="Rovnice" r:id="rId5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5518276" y="2391595"/>
          <a:ext cx="2997092" cy="1054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Rovnice" r:id="rId7" imgW="1371600" imgH="482400" progId="Equation.3">
                  <p:embed/>
                </p:oleObj>
              </mc:Choice>
              <mc:Fallback>
                <p:oleObj name="Rovnice" r:id="rId7" imgW="1371600" imgH="482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8276" y="2391595"/>
                        <a:ext cx="2997092" cy="105453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5518276" y="3617070"/>
          <a:ext cx="2886664" cy="791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Rovnice" r:id="rId9" imgW="1434960" imgH="393480" progId="Equation.3">
                  <p:embed/>
                </p:oleObj>
              </mc:Choice>
              <mc:Fallback>
                <p:oleObj name="Rovnice" r:id="rId9" imgW="143496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8276" y="3617070"/>
                        <a:ext cx="2886664" cy="79191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5518276" y="4579938"/>
          <a:ext cx="2643188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Rovnice" r:id="rId11" imgW="1231560" imgH="482400" progId="Equation.3">
                  <p:embed/>
                </p:oleObj>
              </mc:Choice>
              <mc:Fallback>
                <p:oleObj name="Rovnice" r:id="rId11" imgW="123156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8276" y="4579938"/>
                        <a:ext cx="2643188" cy="10350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5000628" y="5786454"/>
          <a:ext cx="2488013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Rovnice" r:id="rId13" imgW="1282680" imgH="368280" progId="Equation.3">
                  <p:embed/>
                </p:oleObj>
              </mc:Choice>
              <mc:Fallback>
                <p:oleObj name="Rovnice" r:id="rId13" imgW="1282680" imgH="3682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5786454"/>
                        <a:ext cx="2488013" cy="71438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7572364" y="5572140"/>
          <a:ext cx="1571636" cy="937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Rovnice" r:id="rId15" imgW="723600" imgH="431640" progId="Equation.3">
                  <p:embed/>
                </p:oleObj>
              </mc:Choice>
              <mc:Fallback>
                <p:oleObj name="Rovnice" r:id="rId15" imgW="72360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64" y="5572140"/>
                        <a:ext cx="1571636" cy="93746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zobrazení na mapách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3.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analýzy zobrazení na mapách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výtisky map jsou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častým zdrojem informací </a:t>
            </a:r>
            <a:r>
              <a:rPr lang="cs-CZ" dirty="0" smtClean="0"/>
              <a:t>– často jsou digitalizovány nebo používány jako podklad pro odvozování jiných map</a:t>
            </a:r>
          </a:p>
          <a:p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přesnost</a:t>
            </a:r>
            <a:r>
              <a:rPr lang="cs-CZ" dirty="0" smtClean="0"/>
              <a:t>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určení</a:t>
            </a:r>
            <a:r>
              <a:rPr lang="cs-CZ" dirty="0" smtClean="0"/>
              <a:t>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polohy</a:t>
            </a:r>
            <a:r>
              <a:rPr lang="cs-CZ" dirty="0" smtClean="0"/>
              <a:t> objektů je dána:</a:t>
            </a:r>
          </a:p>
          <a:p>
            <a:pPr lvl="1"/>
            <a:r>
              <a:rPr lang="cs-CZ" dirty="0" smtClean="0"/>
              <a:t>stupněm generalizace obsahu,</a:t>
            </a:r>
          </a:p>
          <a:p>
            <a:pPr lvl="1"/>
            <a:r>
              <a:rPr lang="cs-CZ" dirty="0" smtClean="0"/>
              <a:t>použitým značkovým klíčem</a:t>
            </a:r>
          </a:p>
          <a:p>
            <a:pPr lvl="1"/>
            <a:r>
              <a:rPr lang="cs-CZ" dirty="0" smtClean="0"/>
              <a:t>přesností zákresu mapových znaků</a:t>
            </a:r>
          </a:p>
          <a:p>
            <a:pPr lvl="1"/>
            <a:r>
              <a:rPr lang="cs-CZ" dirty="0" smtClean="0"/>
              <a:t>fyzikálními vlastnostmi papíru (podložky) – srážka vlivem vlhkosti, deformace vlivem tisku atd.</a:t>
            </a:r>
          </a:p>
          <a:p>
            <a:pPr lvl="1"/>
            <a:r>
              <a:rPr lang="cs-CZ" dirty="0" smtClean="0"/>
              <a:t>použitým kartografickým zobrazením</a:t>
            </a:r>
          </a:p>
          <a:p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analýza</a:t>
            </a:r>
            <a:r>
              <a:rPr lang="cs-CZ" dirty="0" smtClean="0"/>
              <a:t> je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jednodušší</a:t>
            </a:r>
            <a:r>
              <a:rPr lang="cs-CZ" dirty="0" smtClean="0"/>
              <a:t> na mapách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malých</a:t>
            </a:r>
            <a:r>
              <a:rPr lang="cs-CZ" dirty="0" smtClean="0"/>
              <a:t>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měřítek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postup analýzy zobrazení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452437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Vyhledání a posouzení </a:t>
            </a:r>
            <a:r>
              <a:rPr lang="cs-CZ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informací o dané mapě</a:t>
            </a:r>
            <a:r>
              <a:rPr lang="cs-CZ" sz="2800" dirty="0" smtClean="0"/>
              <a:t> včetně informací o vydavateli mapy (např. obvyklá používaná zobrazení, používané standardy…)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Zhodnocení a využití </a:t>
            </a:r>
            <a:r>
              <a:rPr lang="cs-CZ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informací</a:t>
            </a:r>
            <a:r>
              <a:rPr lang="cs-CZ" sz="2800" dirty="0" smtClean="0"/>
              <a:t> v </a:t>
            </a:r>
            <a:r>
              <a:rPr lang="cs-CZ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rámových</a:t>
            </a:r>
            <a:r>
              <a:rPr lang="cs-CZ" sz="2800" dirty="0" smtClean="0"/>
              <a:t> a </a:t>
            </a:r>
            <a:r>
              <a:rPr lang="cs-CZ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mimorámových</a:t>
            </a:r>
            <a:r>
              <a:rPr lang="cs-CZ" sz="2800" dirty="0" smtClean="0"/>
              <a:t> </a:t>
            </a:r>
            <a:r>
              <a:rPr lang="cs-CZ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údajích</a:t>
            </a:r>
            <a:r>
              <a:rPr lang="cs-CZ" sz="2800" dirty="0" smtClean="0"/>
              <a:t> (informace o zobrazeních, rozbor číselných údajů u popisů zeměpisné, resp. rovinné pravoúhlé sítě atd.)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Odhad</a:t>
            </a:r>
            <a:r>
              <a:rPr lang="cs-CZ" sz="2800" dirty="0" smtClean="0"/>
              <a:t> na základě vizuálního zkoumání tvaru a změn zeměpisné sítě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Podrobné</a:t>
            </a:r>
            <a:r>
              <a:rPr lang="cs-CZ" sz="2800" dirty="0" smtClean="0"/>
              <a:t> </a:t>
            </a:r>
            <a:r>
              <a:rPr lang="cs-CZ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kartometrické</a:t>
            </a:r>
            <a:r>
              <a:rPr lang="cs-CZ" sz="2800" dirty="0" smtClean="0"/>
              <a:t> </a:t>
            </a:r>
            <a:r>
              <a:rPr lang="cs-CZ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proměřování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Stanovení pravděpodobných zobrazovacích rovnic</a:t>
            </a: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Odhad typu zobrazení – vlastnosti zeměpisné sítě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 křivek zobrazující poledníky a rovnoběžky</a:t>
            </a:r>
          </a:p>
          <a:p>
            <a:r>
              <a:rPr lang="cs-CZ" dirty="0" smtClean="0"/>
              <a:t>úhel mezi poledníky a rovnoběžkami</a:t>
            </a:r>
          </a:p>
          <a:p>
            <a:r>
              <a:rPr lang="cs-CZ" dirty="0" smtClean="0"/>
              <a:t>vzdálenost mezi jednotlivými poledníky a tendence její změny </a:t>
            </a:r>
          </a:p>
          <a:p>
            <a:r>
              <a:rPr lang="cs-CZ" dirty="0" smtClean="0"/>
              <a:t>vzdálenost mezi rovnoběžkami a tendence její změny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Odhad typu zobrazení – vlastnosti zeměpisné sítě </a:t>
            </a:r>
            <a:endParaRPr lang="en-GB" dirty="0"/>
          </a:p>
        </p:txBody>
      </p:sp>
      <p:graphicFrame>
        <p:nvGraphicFramePr>
          <p:cNvPr id="5" name="Zástupný symbol pro tabulku 4"/>
          <p:cNvGraphicFramePr>
            <a:graphicFrameLocks noGrp="1"/>
          </p:cNvGraphicFramePr>
          <p:nvPr>
            <p:ph type="tbl" idx="1"/>
          </p:nvPr>
        </p:nvGraphicFramePr>
        <p:xfrm>
          <a:off x="285720" y="1428736"/>
          <a:ext cx="8572560" cy="46837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2857520"/>
                <a:gridCol w="2857520"/>
                <a:gridCol w="2857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</a:rPr>
                        <a:t>Ověřovaný prvek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</a:rPr>
                        <a:t>Vyjádření prvku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</a:rPr>
                        <a:t>Skupina zobrazení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rowSpan="6"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Zeměpisné poledníky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Přímky rovnoběžné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Jednoduchá válcová v pólové poloze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Přímky sbíhající se do jednoho bodu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Calibri" pitchFamily="34" charset="0"/>
                        </a:rPr>
                        <a:t>Jednoduchá kuželová</a:t>
                      </a:r>
                      <a:r>
                        <a:rPr lang="cs-CZ" baseline="0" dirty="0" smtClean="0">
                          <a:latin typeface="Calibri" pitchFamily="34" charset="0"/>
                        </a:rPr>
                        <a:t> a azimutální </a:t>
                      </a:r>
                      <a:r>
                        <a:rPr lang="cs-CZ" dirty="0" smtClean="0">
                          <a:latin typeface="Calibri" pitchFamily="34" charset="0"/>
                        </a:rPr>
                        <a:t>v pólové poloze</a:t>
                      </a:r>
                      <a:endParaRPr lang="en-GB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Různé křivky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Jednoduchá v rovníkové a obecné poloze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Nepravá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Polykónické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Obecná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Zeměpisné rovnoběžky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Přímky rovnoběžné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Jednoduchá válcová v pólové poloze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Nepravá válcová v pólové poloze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Odhad typu zobrazení – vlastnosti zeměpisné sítě </a:t>
            </a:r>
            <a:endParaRPr lang="en-GB" dirty="0"/>
          </a:p>
        </p:txBody>
      </p:sp>
      <p:graphicFrame>
        <p:nvGraphicFramePr>
          <p:cNvPr id="5" name="Zástupný symbol pro tabulk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8554046"/>
              </p:ext>
            </p:extLst>
          </p:nvPr>
        </p:nvGraphicFramePr>
        <p:xfrm>
          <a:off x="285720" y="1428736"/>
          <a:ext cx="8572560" cy="4414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2857520"/>
                <a:gridCol w="2857520"/>
                <a:gridCol w="2857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</a:rPr>
                        <a:t>Ověřovaný prvek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</a:rPr>
                        <a:t>Vyjádření prvku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</a:rPr>
                        <a:t>Skupina zobrazení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row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Calibri" pitchFamily="34" charset="0"/>
                        </a:rPr>
                        <a:t>Zeměpisné rovnoběžky</a:t>
                      </a:r>
                      <a:endParaRPr lang="en-GB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Soustředné kružnice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Calibri" pitchFamily="34" charset="0"/>
                        </a:rPr>
                        <a:t>Jednoduchá kuželová</a:t>
                      </a:r>
                      <a:r>
                        <a:rPr lang="cs-CZ" baseline="0" dirty="0" smtClean="0">
                          <a:latin typeface="Calibri" pitchFamily="34" charset="0"/>
                        </a:rPr>
                        <a:t> a azimutální </a:t>
                      </a:r>
                      <a:r>
                        <a:rPr lang="cs-CZ" dirty="0" smtClean="0">
                          <a:latin typeface="Calibri" pitchFamily="34" charset="0"/>
                        </a:rPr>
                        <a:t>v pólové poloze</a:t>
                      </a:r>
                      <a:endParaRPr lang="en-GB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Calibri" pitchFamily="34" charset="0"/>
                        </a:rPr>
                        <a:t>Nepravá kuželová</a:t>
                      </a:r>
                      <a:r>
                        <a:rPr lang="cs-CZ" baseline="0" dirty="0" smtClean="0">
                          <a:latin typeface="Calibri" pitchFamily="34" charset="0"/>
                        </a:rPr>
                        <a:t> a azimutální </a:t>
                      </a:r>
                      <a:r>
                        <a:rPr lang="cs-CZ" dirty="0" smtClean="0">
                          <a:latin typeface="Calibri" pitchFamily="34" charset="0"/>
                        </a:rPr>
                        <a:t>v pólové poloze</a:t>
                      </a:r>
                      <a:endParaRPr lang="en-GB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Nesoustředné kružnice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Polykónické v pólové poloze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Calibri" pitchFamily="34" charset="0"/>
                        </a:rPr>
                        <a:t>Různé křivky</a:t>
                      </a:r>
                      <a:endParaRPr lang="en-GB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Calibri" pitchFamily="34" charset="0"/>
                        </a:rPr>
                        <a:t>Jednoduchá v rovníkové a obecné poloze</a:t>
                      </a:r>
                      <a:endParaRPr lang="en-GB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Nepravá v rovníkové a </a:t>
                      </a:r>
                      <a:r>
                        <a:rPr lang="cs-CZ" dirty="0" smtClean="0">
                          <a:latin typeface="Calibri" pitchFamily="34" charset="0"/>
                        </a:rPr>
                        <a:t>obecné poloze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Obecná 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Úhel mezi poledníky a rovnoběžkami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Pravý ve všech místech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Jednoduchá v pólové poloze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Konformní 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Odhad typu zobrazení – vlastnosti zeměpisné sítě </a:t>
            </a:r>
            <a:endParaRPr lang="en-GB" dirty="0"/>
          </a:p>
        </p:txBody>
      </p:sp>
      <p:graphicFrame>
        <p:nvGraphicFramePr>
          <p:cNvPr id="5" name="Zástupný symbol pro tabulku 4"/>
          <p:cNvGraphicFramePr>
            <a:graphicFrameLocks/>
          </p:cNvGraphicFramePr>
          <p:nvPr/>
        </p:nvGraphicFramePr>
        <p:xfrm>
          <a:off x="285720" y="1428736"/>
          <a:ext cx="8572560" cy="5156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2857520"/>
                <a:gridCol w="2857520"/>
                <a:gridCol w="2857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</a:rPr>
                        <a:t>Ověřovaný prvek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</a:rPr>
                        <a:t>Vyjádření prvku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</a:rPr>
                        <a:t>Skupina zobrazení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Calibri" pitchFamily="34" charset="0"/>
                        </a:rPr>
                        <a:t>Úhel mezi poledníky a rovnoběžkami</a:t>
                      </a:r>
                      <a:endParaRPr lang="en-GB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Pravý jen v některých místech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Jednoduchá nekonformní v rovníkové a obecné poloze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Calibri" pitchFamily="34" charset="0"/>
                        </a:rPr>
                        <a:t>Nepravá</a:t>
                      </a:r>
                      <a:endParaRPr lang="en-GB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Polykónické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Obecná nekonformní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rowSpan="6"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Vzdálenost mezi poledníky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Konstantní 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Jednoduchá válcová v pólové poloze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Konstantní na jednotlivých rovnoběžkách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Jednoduchá kuželová a azimutální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Calibri" pitchFamily="34" charset="0"/>
                        </a:rPr>
                        <a:t>Proměnlivá </a:t>
                      </a:r>
                      <a:endParaRPr lang="en-GB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Jednoduchá v rovníkové a obecné poloze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Nepravá 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Polykónické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Obecná 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Odhad typu zobrazení – vlastnosti zeměpisné sítě </a:t>
            </a:r>
            <a:endParaRPr lang="en-GB" dirty="0"/>
          </a:p>
        </p:txBody>
      </p:sp>
      <p:graphicFrame>
        <p:nvGraphicFramePr>
          <p:cNvPr id="5" name="Zástupný symbol pro tabulku 4"/>
          <p:cNvGraphicFramePr>
            <a:graphicFrameLocks/>
          </p:cNvGraphicFramePr>
          <p:nvPr/>
        </p:nvGraphicFramePr>
        <p:xfrm>
          <a:off x="285720" y="1428736"/>
          <a:ext cx="8572560" cy="4043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2857520"/>
                <a:gridCol w="2857520"/>
                <a:gridCol w="2857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</a:rPr>
                        <a:t>Ověřovaný prvek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</a:rPr>
                        <a:t>Vyjádření prvku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</a:rPr>
                        <a:t>Skupina zobrazení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rowSpan="7"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Vzdálenost mezi rovnoběžkami uvažovaná od středu nebo osové přímky nebo osové kružnice</a:t>
                      </a:r>
                      <a:r>
                        <a:rPr lang="cs-CZ" baseline="0" dirty="0" smtClean="0">
                          <a:latin typeface="Calibri" pitchFamily="34" charset="0"/>
                        </a:rPr>
                        <a:t> zobrazení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Konstantní</a:t>
                      </a:r>
                      <a:r>
                        <a:rPr lang="cs-CZ" baseline="0" dirty="0" smtClean="0">
                          <a:latin typeface="Calibri" pitchFamily="34" charset="0"/>
                        </a:rPr>
                        <a:t> 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Jednoduchá</a:t>
                      </a:r>
                      <a:r>
                        <a:rPr lang="cs-CZ" baseline="0" dirty="0" smtClean="0">
                          <a:latin typeface="Calibri" pitchFamily="34" charset="0"/>
                        </a:rPr>
                        <a:t> ekvidistantní v pólové poloze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Plynule se zmenšující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Calibri" pitchFamily="34" charset="0"/>
                        </a:rPr>
                        <a:t>Jednoduchá</a:t>
                      </a:r>
                      <a:r>
                        <a:rPr lang="cs-CZ" baseline="0" dirty="0" smtClean="0">
                          <a:latin typeface="Calibri" pitchFamily="34" charset="0"/>
                        </a:rPr>
                        <a:t> ekvivalentní v pólové poloze</a:t>
                      </a:r>
                      <a:endParaRPr lang="en-GB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Calibri" pitchFamily="34" charset="0"/>
                        </a:rPr>
                        <a:t>Plynule se zvětšující</a:t>
                      </a:r>
                      <a:endParaRPr lang="en-GB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Calibri" pitchFamily="34" charset="0"/>
                        </a:rPr>
                        <a:t>Jednoduchá</a:t>
                      </a:r>
                      <a:r>
                        <a:rPr lang="cs-CZ" baseline="0" dirty="0" smtClean="0">
                          <a:latin typeface="Calibri" pitchFamily="34" charset="0"/>
                        </a:rPr>
                        <a:t> konformní v pólové poloze</a:t>
                      </a:r>
                      <a:endParaRPr lang="en-GB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Proměnlivá 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Jednoduchá v rovníkové a obecné poloze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>
                        <a:latin typeface="Calibri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Nepravá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Polykónické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Obecná 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Výběr zobrazení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Metody hodnocení zobrazení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Analýza zobrazení na mapách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zobrazení</a:t>
            </a:r>
            <a:endParaRPr lang="en-GB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1.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výběru zobrazení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Výběr</a:t>
            </a:r>
            <a:r>
              <a:rPr lang="cs-CZ" dirty="0" smtClean="0"/>
              <a:t> vhodného zobrazení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nemá</a:t>
            </a:r>
            <a:r>
              <a:rPr lang="cs-CZ" dirty="0" smtClean="0"/>
              <a:t>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jednoznačné</a:t>
            </a:r>
            <a:r>
              <a:rPr lang="cs-CZ" dirty="0" smtClean="0"/>
              <a:t>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řešení</a:t>
            </a:r>
            <a:r>
              <a:rPr lang="cs-CZ" dirty="0" smtClean="0"/>
              <a:t>. Lze však výběr posuzovat podle různých hledisek –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kritérií</a:t>
            </a:r>
            <a:r>
              <a:rPr lang="cs-CZ" dirty="0" smtClean="0"/>
              <a:t>:</a:t>
            </a:r>
          </a:p>
          <a:p>
            <a:pPr marL="755650" lvl="1" indent="-355600"/>
            <a:r>
              <a:rPr lang="cs-CZ" dirty="0" smtClean="0"/>
              <a:t>tvar a velikost zobrazovaného území a jeho poloha na zemském povrchu</a:t>
            </a:r>
          </a:p>
          <a:p>
            <a:pPr marL="755650" lvl="1" indent="-355600"/>
            <a:r>
              <a:rPr lang="cs-CZ" dirty="0" smtClean="0"/>
              <a:t>účel mapy nebo mapového souboru</a:t>
            </a:r>
          </a:p>
          <a:p>
            <a:pPr marL="755650" lvl="1" indent="-355600"/>
            <a:r>
              <a:rPr lang="cs-CZ" dirty="0" smtClean="0"/>
              <a:t>požadavky na zkreslení</a:t>
            </a:r>
          </a:p>
          <a:p>
            <a:pPr marL="755650" lvl="1" indent="-355600"/>
            <a:r>
              <a:rPr lang="cs-CZ" dirty="0" smtClean="0"/>
              <a:t>apod.</a:t>
            </a:r>
          </a:p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úvahu</a:t>
            </a:r>
            <a:r>
              <a:rPr lang="cs-CZ" dirty="0" smtClean="0"/>
              <a:t> se berou i otázky případného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sjednocení</a:t>
            </a:r>
            <a:r>
              <a:rPr lang="cs-CZ" dirty="0" smtClean="0"/>
              <a:t>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zobrazení</a:t>
            </a:r>
            <a:r>
              <a:rPr lang="cs-CZ" dirty="0" smtClean="0"/>
              <a:t> v rámci vytvářeného mapového souboru, atlasu nebo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požadavky</a:t>
            </a:r>
            <a:r>
              <a:rPr lang="cs-CZ" dirty="0" smtClean="0"/>
              <a:t> dané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legislativou</a:t>
            </a:r>
            <a:r>
              <a:rPr lang="cs-CZ" dirty="0" smtClean="0"/>
              <a:t>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státu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Kritéria se uvažují vcelku.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Tvar a velikost zobrazovaného území</a:t>
            </a:r>
            <a:endParaRPr lang="en-GB" dirty="0"/>
          </a:p>
        </p:txBody>
      </p:sp>
      <p:graphicFrame>
        <p:nvGraphicFramePr>
          <p:cNvPr id="5" name="Zástupný symbol pro tabulku 4"/>
          <p:cNvGraphicFramePr>
            <a:graphicFrameLocks noGrp="1"/>
          </p:cNvGraphicFramePr>
          <p:nvPr>
            <p:ph type="tbl" idx="1"/>
          </p:nvPr>
        </p:nvGraphicFramePr>
        <p:xfrm>
          <a:off x="357160" y="1428735"/>
          <a:ext cx="8501120" cy="503241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1285882"/>
                <a:gridCol w="3429024"/>
                <a:gridCol w="1428760"/>
                <a:gridCol w="2357454"/>
              </a:tblGrid>
              <a:tr h="539754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Calibri" pitchFamily="34" charset="0"/>
                        </a:rPr>
                        <a:t>Tvar</a:t>
                      </a:r>
                      <a:r>
                        <a:rPr lang="cs-CZ" sz="2400" baseline="0" dirty="0" smtClean="0">
                          <a:latin typeface="Calibri" pitchFamily="34" charset="0"/>
                        </a:rPr>
                        <a:t> území</a:t>
                      </a:r>
                      <a:endParaRPr lang="en-GB" sz="2400" dirty="0">
                        <a:latin typeface="Calibri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latin typeface="Calibri" pitchFamily="34" charset="0"/>
                        </a:rPr>
                        <a:t>Zobrazení</a:t>
                      </a:r>
                      <a:endParaRPr lang="en-GB" sz="2400" dirty="0"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39754">
                <a:tc rowSpan="3">
                  <a:txBody>
                    <a:bodyPr/>
                    <a:lstStyle/>
                    <a:p>
                      <a:r>
                        <a:rPr lang="cs-CZ" b="1" dirty="0" smtClean="0">
                          <a:latin typeface="Calibri" pitchFamily="34" charset="0"/>
                        </a:rPr>
                        <a:t>Kruhový</a:t>
                      </a:r>
                      <a:endParaRPr lang="en-GB" b="1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Kolem zeměpisného pólu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Azimutální</a:t>
                      </a:r>
                      <a:endParaRPr lang="en-GB" sz="1800" b="1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V pólové poloze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53975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Kolem bodu na rovníku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V rovníkové</a:t>
                      </a:r>
                      <a:r>
                        <a:rPr lang="cs-CZ" baseline="0" dirty="0" smtClean="0">
                          <a:latin typeface="Calibri" pitchFamily="34" charset="0"/>
                        </a:rPr>
                        <a:t> poloze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60897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Kolem obecného bodu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V obecné poloze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539754">
                <a:tc rowSpan="5"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Protáhlý</a:t>
                      </a:r>
                      <a:endParaRPr lang="en-GB" sz="1800" b="1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Kolem rovníku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Válcové</a:t>
                      </a:r>
                      <a:endParaRPr lang="en-GB" sz="1800" b="1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V pólové poloze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444503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Ve směru zeměpisného poledníku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V rovníkové</a:t>
                      </a:r>
                      <a:r>
                        <a:rPr lang="cs-CZ" baseline="0" dirty="0" smtClean="0">
                          <a:latin typeface="Calibri" pitchFamily="34" charset="0"/>
                        </a:rPr>
                        <a:t> poloze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53975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Ve</a:t>
                      </a:r>
                      <a:r>
                        <a:rPr lang="cs-CZ" baseline="0" dirty="0" smtClean="0">
                          <a:latin typeface="Calibri" pitchFamily="34" charset="0"/>
                        </a:rPr>
                        <a:t> směru kartografického poledníku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V obecné poloze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53975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Ve směru zeměpisné rovnoběžky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Kuželové</a:t>
                      </a:r>
                      <a:r>
                        <a:rPr lang="cs-CZ" dirty="0" smtClean="0">
                          <a:latin typeface="Calibri" pitchFamily="34" charset="0"/>
                        </a:rPr>
                        <a:t> 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Calibri" pitchFamily="34" charset="0"/>
                        </a:rPr>
                        <a:t>V pólové poloze</a:t>
                      </a:r>
                      <a:endParaRPr lang="en-GB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53975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Ve směru kartografické rovnoběžky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Calibri" pitchFamily="34" charset="0"/>
                        </a:rPr>
                        <a:t>V obecné poloze</a:t>
                      </a:r>
                      <a:endParaRPr lang="en-GB" dirty="0" smtClean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zkreslení a účel mapy</a:t>
            </a:r>
            <a:endParaRPr lang="en-GB" dirty="0"/>
          </a:p>
        </p:txBody>
      </p:sp>
      <p:graphicFrame>
        <p:nvGraphicFramePr>
          <p:cNvPr id="4" name="Zástupný symbol pro tabulku 3"/>
          <p:cNvGraphicFramePr>
            <a:graphicFrameLocks noGrp="1"/>
          </p:cNvGraphicFramePr>
          <p:nvPr>
            <p:ph type="tbl" idx="1"/>
          </p:nvPr>
        </p:nvGraphicFramePr>
        <p:xfrm>
          <a:off x="357158" y="1142984"/>
          <a:ext cx="8643998" cy="55829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2614991"/>
                <a:gridCol w="1670689"/>
                <a:gridCol w="43583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Calibri" pitchFamily="34" charset="0"/>
                        </a:rPr>
                        <a:t>Požadavky na zkreslení</a:t>
                      </a:r>
                      <a:endParaRPr lang="en-GB" sz="1800" dirty="0">
                        <a:latin typeface="Calibri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Calibri" pitchFamily="34" charset="0"/>
                        </a:rPr>
                        <a:t>Zobrazení</a:t>
                      </a:r>
                      <a:endParaRPr lang="en-GB" sz="18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Calibri" pitchFamily="34" charset="0"/>
                        </a:rPr>
                        <a:t>Nejčastější účel mapy</a:t>
                      </a:r>
                      <a:endParaRPr lang="en-GB" sz="18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Zachování</a:t>
                      </a:r>
                      <a:r>
                        <a:rPr lang="cs-CZ" baseline="0" dirty="0" smtClean="0">
                          <a:latin typeface="Calibri" pitchFamily="34" charset="0"/>
                        </a:rPr>
                        <a:t> správných relací mezi plošnými rozměry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Ekvivalentní</a:t>
                      </a:r>
                      <a:endParaRPr lang="en-GB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Všeobecně zeměpisné mapy malých měřítek</a:t>
                      </a:r>
                    </a:p>
                    <a:p>
                      <a:r>
                        <a:rPr lang="cs-CZ" dirty="0" err="1" smtClean="0">
                          <a:latin typeface="Calibri" pitchFamily="34" charset="0"/>
                        </a:rPr>
                        <a:t>Politicko</a:t>
                      </a:r>
                      <a:r>
                        <a:rPr lang="cs-CZ" dirty="0" smtClean="0">
                          <a:latin typeface="Calibri" pitchFamily="34" charset="0"/>
                        </a:rPr>
                        <a:t> správní mapy</a:t>
                      </a:r>
                    </a:p>
                    <a:p>
                      <a:r>
                        <a:rPr lang="cs-CZ" dirty="0" smtClean="0">
                          <a:latin typeface="Calibri" pitchFamily="34" charset="0"/>
                        </a:rPr>
                        <a:t>Ekonomické a demografické  mapy</a:t>
                      </a:r>
                    </a:p>
                    <a:p>
                      <a:r>
                        <a:rPr lang="cs-CZ" dirty="0" smtClean="0">
                          <a:latin typeface="Calibri" pitchFamily="34" charset="0"/>
                        </a:rPr>
                        <a:t>Přehledné klimatické mapy</a:t>
                      </a:r>
                    </a:p>
                    <a:p>
                      <a:r>
                        <a:rPr lang="cs-CZ" dirty="0" smtClean="0">
                          <a:latin typeface="Calibri" pitchFamily="34" charset="0"/>
                        </a:rPr>
                        <a:t>….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Zachování představy o směrech různých dynamických jevů nebo tvarů</a:t>
                      </a:r>
                      <a:r>
                        <a:rPr lang="cs-CZ" baseline="0" dirty="0" smtClean="0">
                          <a:latin typeface="Calibri" pitchFamily="34" charset="0"/>
                        </a:rPr>
                        <a:t> objektů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Konformní </a:t>
                      </a:r>
                      <a:endParaRPr lang="en-GB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Státní mapové dílo</a:t>
                      </a:r>
                    </a:p>
                    <a:p>
                      <a:r>
                        <a:rPr lang="cs-CZ" dirty="0" smtClean="0">
                          <a:latin typeface="Calibri" pitchFamily="34" charset="0"/>
                        </a:rPr>
                        <a:t>Topografické a turistické mapy</a:t>
                      </a:r>
                    </a:p>
                    <a:p>
                      <a:r>
                        <a:rPr lang="cs-CZ" dirty="0" smtClean="0">
                          <a:latin typeface="Calibri" pitchFamily="34" charset="0"/>
                        </a:rPr>
                        <a:t>Navigační mapy</a:t>
                      </a:r>
                    </a:p>
                    <a:p>
                      <a:r>
                        <a:rPr lang="cs-CZ" dirty="0" smtClean="0">
                          <a:latin typeface="Calibri" pitchFamily="34" charset="0"/>
                        </a:rPr>
                        <a:t>Klimatické mapy – směry větrů, mořských proudů</a:t>
                      </a:r>
                    </a:p>
                    <a:p>
                      <a:r>
                        <a:rPr lang="cs-CZ" dirty="0" smtClean="0">
                          <a:latin typeface="Calibri" pitchFamily="34" charset="0"/>
                        </a:rPr>
                        <a:t>Hydrologické</a:t>
                      </a:r>
                      <a:r>
                        <a:rPr lang="cs-CZ" baseline="0" dirty="0" smtClean="0">
                          <a:latin typeface="Calibri" pitchFamily="34" charset="0"/>
                        </a:rPr>
                        <a:t> a hydrografické mapy</a:t>
                      </a:r>
                    </a:p>
                    <a:p>
                      <a:r>
                        <a:rPr lang="cs-CZ" baseline="0" dirty="0" smtClean="0">
                          <a:latin typeface="Calibri" pitchFamily="34" charset="0"/>
                        </a:rPr>
                        <a:t>…</a:t>
                      </a:r>
                      <a:endParaRPr lang="cs-CZ" dirty="0" smtClean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Zachování nezkreslených délek</a:t>
                      </a:r>
                      <a:r>
                        <a:rPr lang="cs-CZ" baseline="0" dirty="0" smtClean="0">
                          <a:latin typeface="Calibri" pitchFamily="34" charset="0"/>
                        </a:rPr>
                        <a:t> v určitém směru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</a:rPr>
                        <a:t>Ekvidistantní</a:t>
                      </a:r>
                      <a:r>
                        <a:rPr lang="cs-CZ" baseline="0" dirty="0" smtClean="0">
                          <a:latin typeface="Calibri" pitchFamily="34" charset="0"/>
                        </a:rPr>
                        <a:t> </a:t>
                      </a:r>
                      <a:endParaRPr lang="en-GB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Calibri" pitchFamily="34" charset="0"/>
                        </a:rPr>
                        <a:t>Všeobecně zeměpisné mapy středních měřítek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Calibri" pitchFamily="34" charset="0"/>
                        </a:rPr>
                        <a:t>Komunikační mapy se středem v určitém uzlu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Calibri" pitchFamily="34" charset="0"/>
                        </a:rPr>
                        <a:t>Historické mapy zobrazující pohyb (objevy, vojenská tažení apod.)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hodnocení zobrazení</a:t>
            </a:r>
            <a:endParaRPr lang="en-GB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2.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metod hodnocení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Základní způsoby hodnocení zobrazení:</a:t>
            </a:r>
          </a:p>
          <a:p>
            <a:r>
              <a:rPr lang="cs-CZ" dirty="0" smtClean="0"/>
              <a:t>použití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extrémních a </a:t>
            </a:r>
            <a:r>
              <a:rPr lang="cs-CZ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minimaximálních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kritérií </a:t>
            </a:r>
            <a:r>
              <a:rPr lang="cs-CZ" dirty="0" smtClean="0"/>
              <a:t>– uvažují se extrémní hodnoty zkreslení</a:t>
            </a:r>
          </a:p>
          <a:p>
            <a:pPr lvl="1"/>
            <a:r>
              <a:rPr lang="cs-CZ" dirty="0" err="1" smtClean="0"/>
              <a:t>Čebyšeův</a:t>
            </a:r>
            <a:r>
              <a:rPr lang="cs-CZ" dirty="0" smtClean="0"/>
              <a:t> </a:t>
            </a:r>
            <a:r>
              <a:rPr lang="cs-CZ" dirty="0" err="1" smtClean="0"/>
              <a:t>teorén</a:t>
            </a:r>
            <a:endParaRPr lang="cs-CZ" dirty="0" smtClean="0"/>
          </a:p>
          <a:p>
            <a:pPr lvl="1"/>
            <a:r>
              <a:rPr lang="cs-CZ" dirty="0" smtClean="0"/>
              <a:t>Eulerův </a:t>
            </a:r>
            <a:r>
              <a:rPr lang="cs-CZ" dirty="0" err="1" smtClean="0"/>
              <a:t>teorén</a:t>
            </a:r>
            <a:endParaRPr lang="cs-CZ" dirty="0" smtClean="0"/>
          </a:p>
          <a:p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použití variačních kritérií </a:t>
            </a:r>
            <a:r>
              <a:rPr lang="cs-CZ" dirty="0" smtClean="0"/>
              <a:t>– hodnocení jak velikosti zkreslením, tak jejich průběh v celé zobrazované oblasti</a:t>
            </a:r>
          </a:p>
          <a:p>
            <a:pPr lvl="1"/>
            <a:r>
              <a:rPr lang="cs-CZ" dirty="0" err="1" smtClean="0"/>
              <a:t>Airyho</a:t>
            </a:r>
            <a:r>
              <a:rPr lang="cs-CZ" dirty="0" smtClean="0"/>
              <a:t> kritérium</a:t>
            </a:r>
          </a:p>
          <a:p>
            <a:pPr lvl="1"/>
            <a:r>
              <a:rPr lang="cs-CZ" dirty="0" err="1" smtClean="0"/>
              <a:t>Jordanovo</a:t>
            </a:r>
            <a:r>
              <a:rPr lang="cs-CZ" dirty="0" smtClean="0"/>
              <a:t> kritérium</a:t>
            </a:r>
          </a:p>
          <a:p>
            <a:pPr lvl="1"/>
            <a:r>
              <a:rPr lang="cs-CZ" dirty="0" err="1" smtClean="0"/>
              <a:t>Airy</a:t>
            </a:r>
            <a:r>
              <a:rPr lang="cs-CZ" dirty="0" smtClean="0"/>
              <a:t>-</a:t>
            </a:r>
            <a:r>
              <a:rPr lang="cs-CZ" dirty="0" err="1" smtClean="0"/>
              <a:t>Kavrajského</a:t>
            </a:r>
            <a:r>
              <a:rPr lang="cs-CZ" dirty="0" smtClean="0"/>
              <a:t> kritérium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Extrémní a </a:t>
            </a:r>
            <a:r>
              <a:rPr lang="cs-CZ" dirty="0" err="1" smtClean="0"/>
              <a:t>minimaximální</a:t>
            </a:r>
            <a:r>
              <a:rPr lang="cs-CZ" dirty="0" smtClean="0"/>
              <a:t> kritéria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charakteristiky</a:t>
            </a:r>
            <a:r>
              <a:rPr lang="cs-CZ" dirty="0" smtClean="0"/>
              <a:t> se posuzují:</a:t>
            </a:r>
          </a:p>
          <a:p>
            <a:pPr lvl="1"/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extrémní zkreslení </a:t>
            </a:r>
            <a:r>
              <a:rPr lang="cs-CZ" dirty="0" smtClean="0"/>
              <a:t>(délková, plošné, úhlové – jejich absolutní hodnoty)</a:t>
            </a:r>
          </a:p>
          <a:p>
            <a:pPr lvl="1"/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variace</a:t>
            </a:r>
            <a:r>
              <a:rPr lang="cs-CZ" dirty="0" smtClean="0"/>
              <a:t> zkreslení (minimální versus maximální hodnoty)</a:t>
            </a:r>
          </a:p>
          <a:p>
            <a:pPr lvl="1"/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rozdíly</a:t>
            </a:r>
            <a:r>
              <a:rPr lang="cs-CZ" dirty="0" smtClean="0"/>
              <a:t>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nebo</a:t>
            </a:r>
            <a:r>
              <a:rPr lang="cs-CZ" dirty="0" smtClean="0"/>
              <a:t> 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podíly</a:t>
            </a:r>
            <a:r>
              <a:rPr lang="cs-CZ" dirty="0" smtClean="0"/>
              <a:t> minimálních a maximálních zkreslení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otyšsko okrová">
  <a:themeElements>
    <a:clrScheme name="Lotyšsko okrová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otyšsko okrová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C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CE" pitchFamily="34" charset="0"/>
          </a:defRPr>
        </a:defPPr>
      </a:lstStyle>
    </a:lnDef>
  </a:objectDefaults>
  <a:extraClrSchemeLst>
    <a:extraClrScheme>
      <a:clrScheme name="Lotyšsko okrová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tyšsko okrová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tyšsko okrová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tyšsko okrová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tyšsko okrová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tyšsko okrová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tyšsko okrová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Matematická kartografie</Template>
  <TotalTime>744</TotalTime>
  <Words>825</Words>
  <Application>Microsoft Office PowerPoint</Application>
  <PresentationFormat>Předvádění na obrazovce (4:3)</PresentationFormat>
  <Paragraphs>181</Paragraphs>
  <Slides>18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Lotyšsko okrová</vt:lpstr>
      <vt:lpstr>Rovnice</vt:lpstr>
      <vt:lpstr>Matematická kartografie</vt:lpstr>
      <vt:lpstr>Obsah</vt:lpstr>
      <vt:lpstr>Výběr zobrazení</vt:lpstr>
      <vt:lpstr>Kritéria výběru zobrazení</vt:lpstr>
      <vt:lpstr>Tvar a velikost zobrazovaného území</vt:lpstr>
      <vt:lpstr>Požadavky na zkreslení a účel mapy</vt:lpstr>
      <vt:lpstr>Metody hodnocení zobrazení</vt:lpstr>
      <vt:lpstr>Přehled metod hodnocení</vt:lpstr>
      <vt:lpstr>Extrémní a minimaximální kritéria</vt:lpstr>
      <vt:lpstr>Variační kritéria - h</vt:lpstr>
      <vt:lpstr>analýza zobrazení na mapách</vt:lpstr>
      <vt:lpstr>Důvody analýzy zobrazení na mapách</vt:lpstr>
      <vt:lpstr>Základní postup analýzy zobrazení</vt:lpstr>
      <vt:lpstr>Odhad typu zobrazení – vlastnosti zeměpisné sítě </vt:lpstr>
      <vt:lpstr>Odhad typu zobrazení – vlastnosti zeměpisné sítě </vt:lpstr>
      <vt:lpstr>Odhad typu zobrazení – vlastnosti zeměpisné sítě </vt:lpstr>
      <vt:lpstr>Odhad typu zobrazení – vlastnosti zeměpisné sítě </vt:lpstr>
      <vt:lpstr>Odhad typu zobrazení – vlastnosti zeměpisné sítě </vt:lpstr>
    </vt:vector>
  </TitlesOfParts>
  <Company>Univerzita obrany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Výběr a analýza zobrazení</dc:title>
  <dc:creator>K210tal</dc:creator>
  <cp:lastModifiedBy>K210tal</cp:lastModifiedBy>
  <cp:revision>75</cp:revision>
  <dcterms:created xsi:type="dcterms:W3CDTF">2010-05-30T08:27:47Z</dcterms:created>
  <dcterms:modified xsi:type="dcterms:W3CDTF">2013-02-13T07:33:09Z</dcterms:modified>
</cp:coreProperties>
</file>