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70" r:id="rId8"/>
    <p:sldId id="283" r:id="rId9"/>
    <p:sldId id="288" r:id="rId10"/>
    <p:sldId id="287" r:id="rId11"/>
    <p:sldId id="284" r:id="rId12"/>
    <p:sldId id="285" r:id="rId13"/>
    <p:sldId id="286" r:id="rId14"/>
    <p:sldId id="289" r:id="rId15"/>
    <p:sldId id="278" r:id="rId16"/>
    <p:sldId id="279" r:id="rId17"/>
    <p:sldId id="280" r:id="rId18"/>
    <p:sldId id="281" r:id="rId19"/>
    <p:sldId id="282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18" r:id="rId29"/>
    <p:sldId id="307" r:id="rId30"/>
    <p:sldId id="314" r:id="rId31"/>
    <p:sldId id="315" r:id="rId32"/>
    <p:sldId id="312" r:id="rId33"/>
    <p:sldId id="313" r:id="rId34"/>
    <p:sldId id="311" r:id="rId35"/>
    <p:sldId id="316" r:id="rId36"/>
    <p:sldId id="317" r:id="rId37"/>
    <p:sldId id="265" r:id="rId38"/>
    <p:sldId id="267" r:id="rId39"/>
    <p:sldId id="268" r:id="rId40"/>
    <p:sldId id="269" r:id="rId41"/>
    <p:sldId id="271" r:id="rId42"/>
    <p:sldId id="272" r:id="rId43"/>
    <p:sldId id="273" r:id="rId44"/>
    <p:sldId id="274" r:id="rId45"/>
    <p:sldId id="275" r:id="rId46"/>
    <p:sldId id="276" r:id="rId47"/>
    <p:sldId id="277" r:id="rId48"/>
    <p:sldId id="290" r:id="rId49"/>
    <p:sldId id="295" r:id="rId50"/>
    <p:sldId id="296" r:id="rId51"/>
    <p:sldId id="291" r:id="rId52"/>
    <p:sldId id="292" r:id="rId53"/>
    <p:sldId id="319" r:id="rId54"/>
    <p:sldId id="322" r:id="rId55"/>
    <p:sldId id="320" r:id="rId56"/>
    <p:sldId id="321" r:id="rId57"/>
    <p:sldId id="323" r:id="rId58"/>
    <p:sldId id="324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425B1-66C3-40ED-9D67-ED7E33028131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938EDD6-2CDA-4F61-8CE7-2EE47829ECD6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-chemnitz.de/phil/europastudien/geographie/download/BKR46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-chemnitz.de/phil/europastudien/geographie/download/BKR48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-chemnitz.de/phil/europastudien/geographie/download/BKR46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l-leipzig.de/index.php?eID=tx_cms_showpic&amp;file=uploads/tx_iflprojectdb/dreilaenderflaggen.jpg&amp;md5=1b327b5029d751d2d894f1fe30b60bc68e21b4fc&amp;parameters%5b0%5d=YTo0OntzOjU6IndpZHRoIjtzOjQ6IjgwMG0iO3M6NjoiaGVpZ2h0IjtzOjM6IjYw&amp;parameters%5b1%5d=MCI7czo3OiJib2R5VGFnIjtzOjQyOiI8Ym9keSBiZ0NvbG9yPSIjZmZmZmZmIiBz&amp;parameters%5b2%5d=dHlsZT0ibWFyZ2luOjA7Ij4iO3M6NDoid3JhcCI7czozNzoiPGEgaHJlZj0iamF2&amp;parameters%5b3%5d=YXNjcmlwdDpjbG9zZSgpOyI+IHwgPC9hPiI7fQ==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u-dresden.de/die_tu_dresden/fakultaeten/fakultaet_forst_geo_und_hydrowissenschaften/fachrichtung_geowissenschaften/ig/lehrstuehle/physgeo" TargetMode="External"/><Relationship Id="rId3" Type="http://schemas.openxmlformats.org/officeDocument/2006/relationships/hyperlink" Target="http://kartographie.geo.tu-dresden.de/" TargetMode="External"/><Relationship Id="rId7" Type="http://schemas.openxmlformats.org/officeDocument/2006/relationships/hyperlink" Target="http://tu-dresden.de/die_tu_dresden/fakultaeten/fakultaet_forst_geo_und_hydrowissenschaften/fachrichtung_geowissenschaften/ig/lehrstuehle/landoeko/index_html" TargetMode="External"/><Relationship Id="rId2" Type="http://schemas.openxmlformats.org/officeDocument/2006/relationships/hyperlink" Target="http://tu-dresden.de/die_tu_dresden/fakultaeten/fakultaet_forst_geo_und_hydrowissenschaften/fachrichtung_geowissenschaften/g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u-dresden.de/die_tu_dresden/fakultaeten/fakultaet_forst_geo_und_hydrowissenschaften/fachrichtung_geowissenschaften/ig/lehrstuehle/didaktik/" TargetMode="External"/><Relationship Id="rId11" Type="http://schemas.openxmlformats.org/officeDocument/2006/relationships/hyperlink" Target="http://tu-dresden.de/die_tu_dresden/fakultaeten/fakultaet_forst_geo_und_hydrowissenschaften/fachrichtung_geowissenschaften/ig/die_tu_dresden/fakultaeten/fakultaet_forst_geo_und_hydrowissenschaften/fachrichtung_geowissenschaften/ig/lehrstuehle/oeuropa/index_html" TargetMode="External"/><Relationship Id="rId5" Type="http://schemas.openxmlformats.org/officeDocument/2006/relationships/hyperlink" Target="http://tu-dresden.de/die_tu_dresden/fakultaeten/fakultaet_forst_geo_und_hydrowissenschaften/fachrichtung_geowissenschaften/ig/lehrstuehle/awisog" TargetMode="External"/><Relationship Id="rId10" Type="http://schemas.openxmlformats.org/officeDocument/2006/relationships/hyperlink" Target="http://tu-dresden.de/die_tu_dresden/fakultaeten/fakultaet_forst_geo_und_hydrowissenschaften/fachrichtung_geowissenschaften/ig/die_tu_dresden/fakultaeten/fakultaet_forst_geo_und_hydrowissenschaften/fachrichtung_geowissenschaften/ig/lehrstuehle/raumordnung/index_html" TargetMode="External"/><Relationship Id="rId4" Type="http://schemas.openxmlformats.org/officeDocument/2006/relationships/hyperlink" Target="http://tu-dresden.de/die_tu_dresden/fakultaeten/fakultaet_forst_geo_und_hydrowissenschaften/fachrichtung_geowissenschaften/ig" TargetMode="External"/><Relationship Id="rId9" Type="http://schemas.openxmlformats.org/officeDocument/2006/relationships/hyperlink" Target="http://tu-dresden.de/die_tu_dresden/fakultaeten/fakultaet_forst_geo_und_hydrowissenschaften/fachrichtung_geowissenschaften/ig/lehrstuehle/meuropa/index_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fa.uni-leipzig.de/fileadmin/user_upload/ZIW/Mitarbeiter/Bilder/Foto_Kunze_Kopie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u-dresden.de/die_tu_dresden/fakultaeten/fakultaet_forst_geo_und_hydrowissenschaften/fachrichtung_geowissenschaften/ig/lehrstuehle/oeuropa/downloads/publikationen/dresdner_geograph_beitraege_12.pdf" TargetMode="External"/><Relationship Id="rId2" Type="http://schemas.openxmlformats.org/officeDocument/2006/relationships/hyperlink" Target="http://tu-dresden.de/die_tu_dresden/fakultaeten/fakultaet_forst_geo_und_hydrowissenschaften/fachrichtung_geowissenschaften/ig/lehrstuehle/oeuropa/downloads/publikationen/atlas_II1ee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u-dresden.de/die_tu_dresden/fakultaeten/fakultaet_forst_geo_und_hydrowissenschaften/fachrichtung_geowissenschaften/ig/lehrstuehle/oeuropa/downloads/publikationen/Abschlussbericht_Grenzoeffnung_TUD.pdf" TargetMode="External"/><Relationship Id="rId4" Type="http://schemas.openxmlformats.org/officeDocument/2006/relationships/hyperlink" Target="http://tu-dresden.de/die_tu_dresden/fakultaeten/fakultaet_forst_geo_und_hydrowissenschaften/fachrichtung_geowissenschaften/ig/lehrstuehle/oeuropa/downloads/publikationen/dresdner_geographische_beitraege_14.pd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pes.upol.cz/vyucujici/7-pavel-saradin" TargetMode="External"/><Relationship Id="rId3" Type="http://schemas.openxmlformats.org/officeDocument/2006/relationships/hyperlink" Target="http://www.scipol.unipd.it/docenti.aspx?id=6&amp;idsub1=29&amp;iddoc=2" TargetMode="External"/><Relationship Id="rId7" Type="http://schemas.openxmlformats.org/officeDocument/2006/relationships/hyperlink" Target="http://www.lnu.edu.ua/faculty/Phil/kaf_polit.ht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ulu.fi/maantiede/henkilokunta/anssi-paasi" TargetMode="External"/><Relationship Id="rId5" Type="http://schemas.openxmlformats.org/officeDocument/2006/relationships/hyperlink" Target="http://internationale.politik.uni-mainz.de/arne-niemann/" TargetMode="External"/><Relationship Id="rId4" Type="http://schemas.openxmlformats.org/officeDocument/2006/relationships/hyperlink" Target="http://geography.ujep.cz/lide/11?lang=de&amp;lang=cs&amp;lang=en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u.edu.pl/index.php?moz=1" TargetMode="External"/><Relationship Id="rId2" Type="http://schemas.openxmlformats.org/officeDocument/2006/relationships/hyperlink" Target="http://www.geoinfo.amu.edu.pl/wngig/welcom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rr.amu.edu.pl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gruyter.com/view/j/quageo" TargetMode="External"/><Relationship Id="rId2" Type="http://schemas.openxmlformats.org/officeDocument/2006/relationships/hyperlink" Target="http://bogucki.istore.pl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u-chemnitz.de/phil/europastudien/geographie/publikationen/bkr.php#35" TargetMode="External"/><Relationship Id="rId13" Type="http://schemas.openxmlformats.org/officeDocument/2006/relationships/image" Target="../media/image4.png"/><Relationship Id="rId3" Type="http://schemas.openxmlformats.org/officeDocument/2006/relationships/hyperlink" Target="http://www.sthi.de/" TargetMode="External"/><Relationship Id="rId7" Type="http://schemas.openxmlformats.org/officeDocument/2006/relationships/hyperlink" Target="http://www.tu-chemnitz.de/phil/europastudien/geographie/publikationen/bkr.php#14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www.tu-chemnitz.de/phil/europastudien/geographie/sth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u-chemnitz.de/phil/europastudien/geographie/download/Krao17.pdf" TargetMode="External"/><Relationship Id="rId11" Type="http://schemas.openxmlformats.org/officeDocument/2006/relationships/hyperlink" Target="http://www.tu-chemnitz.de/phil/europastudien/geographie/publikationen/bkr.php#48" TargetMode="External"/><Relationship Id="rId5" Type="http://schemas.openxmlformats.org/officeDocument/2006/relationships/hyperlink" Target="http://www.tu-chemnitz.de/phil/europastudien/geographie/download/BKR46.pdf" TargetMode="External"/><Relationship Id="rId10" Type="http://schemas.openxmlformats.org/officeDocument/2006/relationships/hyperlink" Target="http://www.saechsisch-bayerisches-staedtenetz.de/" TargetMode="External"/><Relationship Id="rId4" Type="http://schemas.openxmlformats.org/officeDocument/2006/relationships/hyperlink" Target="http://www.tu-chemnitz.de/phil/europastudien/geographie/zukunftsstudie/index.php" TargetMode="External"/><Relationship Id="rId9" Type="http://schemas.openxmlformats.org/officeDocument/2006/relationships/hyperlink" Target="http://www.tu-chemnitz.de/phil/europastudien/geographie/publikationen/krao.php#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-chemnitz.de/phil/europastudien/geographie/sthz/foerderkuli.GIF" TargetMode="External"/><Relationship Id="rId2" Type="http://schemas.openxmlformats.org/officeDocument/2006/relationships/hyperlink" Target="http://opac.bibliothek.tu-chemnitz.de/cgi-bin/nph-mgwcgi?ACTION=SEARCH&amp;TERM_1=STHZ&amp;USE_1=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smtClean="0"/>
              <a:t>PŘES/ZA/HRANIČNÍ</a:t>
            </a:r>
            <a:br>
              <a:rPr lang="cs-CZ" dirty="0" smtClean="0"/>
            </a:br>
            <a:r>
              <a:rPr lang="cs-CZ" dirty="0" smtClean="0"/>
              <a:t>INSTITUCE VĚNUJÍCÍ SE HRANIČNÍ PROBLEMATICE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 smtClean="0"/>
              <a:t>VČP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7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669360"/>
          </a:xfrm>
        </p:spPr>
        <p:txBody>
          <a:bodyPr>
            <a:normAutofit fontScale="85000" lnSpcReduction="20000"/>
          </a:bodyPr>
          <a:lstStyle/>
          <a:p>
            <a:r>
              <a:rPr lang="de-DE" dirty="0" smtClean="0"/>
              <a:t>die </a:t>
            </a:r>
            <a:r>
              <a:rPr lang="de-DE" dirty="0"/>
              <a:t>Voraussetzungen zur Intensivierung der fachwissenschaftlichen Interaktionen zwischen Angehörigen sächsischer und tschechischer Hochschulen im Grenzgebiet. Dabei werden einerseits die fachspezifischen Kontakte der TU Chemnitz mit der partnerschaftlich verbundenen </a:t>
            </a:r>
            <a:r>
              <a:rPr lang="de-DE" b="1" dirty="0"/>
              <a:t>Westböhmischen Universität Pilsen (</a:t>
            </a:r>
            <a:r>
              <a:rPr lang="de-DE" b="1" dirty="0" err="1"/>
              <a:t>Západočeská</a:t>
            </a:r>
            <a:r>
              <a:rPr lang="de-DE" b="1" dirty="0"/>
              <a:t> </a:t>
            </a:r>
            <a:r>
              <a:rPr lang="de-DE" b="1" dirty="0" err="1"/>
              <a:t>univerzita</a:t>
            </a:r>
            <a:r>
              <a:rPr lang="de-DE" b="1" dirty="0"/>
              <a:t> v </a:t>
            </a:r>
            <a:r>
              <a:rPr lang="de-DE" b="1" dirty="0" err="1"/>
              <a:t>Plzni</a:t>
            </a:r>
            <a:r>
              <a:rPr lang="de-DE" b="1" dirty="0"/>
              <a:t>) </a:t>
            </a:r>
            <a:r>
              <a:rPr lang="de-DE" dirty="0"/>
              <a:t>erweitert. Andererseits werden weitere tschechische Universitäten einbezogen, die an einem Ausbau der grenzübergreifenden fachwissenschaftlichen Kommunikation interessiert sind</a:t>
            </a:r>
            <a:r>
              <a:rPr lang="de-DE" dirty="0" smtClean="0"/>
              <a:t>.</a:t>
            </a:r>
            <a:endParaRPr lang="cs-CZ" dirty="0" smtClean="0"/>
          </a:p>
          <a:p>
            <a:r>
              <a:rPr lang="de-DE" dirty="0" smtClean="0"/>
              <a:t>Außerdem </a:t>
            </a:r>
            <a:r>
              <a:rPr lang="de-DE" dirty="0"/>
              <a:t>soll die grenzüberschreitende Regionalentwicklung durch innovative Impulse </a:t>
            </a:r>
            <a:r>
              <a:rPr lang="de-DE" b="1" dirty="0"/>
              <a:t>in verschiedenen Arbeitsfeldern wie Wirtschaft, Verkehr, Umwelt, Kultur und Bildung </a:t>
            </a:r>
            <a:r>
              <a:rPr lang="de-DE" dirty="0"/>
              <a:t>gestärkt </a:t>
            </a:r>
            <a:r>
              <a:rPr lang="de-DE" dirty="0" smtClean="0"/>
              <a:t>werden.</a:t>
            </a:r>
            <a:r>
              <a:rPr lang="cs-CZ" dirty="0" smtClean="0"/>
              <a:t> </a:t>
            </a:r>
            <a:r>
              <a:rPr lang="de-DE" dirty="0" smtClean="0"/>
              <a:t>Dies </a:t>
            </a:r>
            <a:r>
              <a:rPr lang="de-DE" dirty="0"/>
              <a:t>erfolgt u.a. im Zusammenwirken mit den beiden regionalen Partnern, der Initiative Südwestsachsen e.V. sowie der Industrie- und Handelskammer Südwestsachsen</a:t>
            </a:r>
            <a:r>
              <a:rPr lang="de-DE" dirty="0" smtClean="0"/>
              <a:t>.</a:t>
            </a:r>
            <a:endParaRPr lang="de-DE" dirty="0"/>
          </a:p>
          <a:p>
            <a:r>
              <a:rPr lang="de-DE" dirty="0" smtClean="0"/>
              <a:t>Ziel </a:t>
            </a:r>
            <a:r>
              <a:rPr lang="de-DE" dirty="0"/>
              <a:t>des </a:t>
            </a:r>
            <a:r>
              <a:rPr lang="de-DE" dirty="0" smtClean="0"/>
              <a:t>STHZ </a:t>
            </a:r>
            <a:r>
              <a:rPr lang="de-DE" dirty="0"/>
              <a:t>ist der Aufbau einer </a:t>
            </a:r>
            <a:r>
              <a:rPr lang="de-DE" b="1" dirty="0"/>
              <a:t>langfristig angelegten wissenschaftlichen Kooperation von Hochschulen im sächsisch-tschechischen Grenzgebiet.</a:t>
            </a:r>
            <a:r>
              <a:rPr lang="de-DE" dirty="0"/>
              <a:t> </a:t>
            </a:r>
            <a:r>
              <a:rPr lang="de-DE" dirty="0" smtClean="0"/>
              <a:t>Die </a:t>
            </a:r>
            <a:r>
              <a:rPr lang="de-DE" dirty="0"/>
              <a:t>Koordination universitärer Einzelmaßnahmen mit Schlüsselfunktion steht dabei im Vordergrund. </a:t>
            </a:r>
            <a:endParaRPr lang="cs-CZ" dirty="0" smtClean="0"/>
          </a:p>
          <a:p>
            <a:r>
              <a:rPr lang="de-DE" dirty="0" smtClean="0"/>
              <a:t>Als </a:t>
            </a:r>
            <a:r>
              <a:rPr lang="de-DE" dirty="0"/>
              <a:t>Fernziel ist </a:t>
            </a:r>
            <a:r>
              <a:rPr lang="de-DE" b="1" dirty="0"/>
              <a:t>die Bildung eines nachhaltigen, grenzübergreifenden Forschungsnetzwerkes von Wissenschaftlern, Studierenden sowie sonstigen Experten </a:t>
            </a:r>
            <a:r>
              <a:rPr lang="de-DE" dirty="0"/>
              <a:t>unter vorrangiger Einbeziehung der im sächsisch-tschechischen Grenzraum agierenden Hochschulen </a:t>
            </a:r>
            <a:r>
              <a:rPr lang="de-DE" dirty="0" smtClean="0"/>
              <a:t>vorgesehen.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013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err="1"/>
              <a:t>Aschauer</a:t>
            </a:r>
            <a:r>
              <a:rPr lang="cs-CZ" b="1" dirty="0"/>
              <a:t>, Wolfgang</a:t>
            </a:r>
            <a:r>
              <a:rPr lang="cs-CZ" dirty="0"/>
              <a:t>; </a:t>
            </a:r>
            <a:r>
              <a:rPr lang="cs-CZ" dirty="0" err="1"/>
              <a:t>Hudabiunigg</a:t>
            </a:r>
            <a:r>
              <a:rPr lang="cs-CZ" dirty="0"/>
              <a:t>, Ingrid (</a:t>
            </a:r>
            <a:r>
              <a:rPr lang="cs-CZ" dirty="0" err="1"/>
              <a:t>eds</a:t>
            </a:r>
            <a:r>
              <a:rPr lang="cs-CZ" dirty="0" smtClean="0"/>
              <a:t>.): </a:t>
            </a:r>
            <a:r>
              <a:rPr lang="cs-CZ" dirty="0" err="1" smtClean="0"/>
              <a:t>Alteritätsdiskurse</a:t>
            </a:r>
            <a:r>
              <a:rPr lang="cs-CZ" dirty="0" smtClean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sächsisch-tschechischen</a:t>
            </a:r>
            <a:r>
              <a:rPr lang="cs-CZ" dirty="0"/>
              <a:t> </a:t>
            </a:r>
            <a:r>
              <a:rPr lang="cs-CZ" dirty="0" err="1" smtClean="0"/>
              <a:t>Grenzraum</a:t>
            </a:r>
            <a:r>
              <a:rPr lang="cs-CZ" dirty="0" smtClean="0"/>
              <a:t>. Chemnitz </a:t>
            </a:r>
            <a:r>
              <a:rPr lang="cs-CZ" dirty="0"/>
              <a:t>(</a:t>
            </a:r>
            <a:r>
              <a:rPr lang="cs-CZ" dirty="0" err="1"/>
              <a:t>Eigenverlag</a:t>
            </a:r>
            <a:r>
              <a:rPr lang="cs-CZ" dirty="0"/>
              <a:t>) </a:t>
            </a:r>
            <a:r>
              <a:rPr lang="cs-CZ" dirty="0" smtClean="0"/>
              <a:t>2005. ISSN  1861-5546</a:t>
            </a:r>
            <a:endParaRPr lang="cs-CZ" dirty="0"/>
          </a:p>
          <a:p>
            <a:r>
              <a:rPr lang="cs-CZ" b="1" dirty="0"/>
              <a:t>Řezník, Miloš (</a:t>
            </a:r>
            <a:r>
              <a:rPr lang="cs-CZ" b="1" dirty="0" err="1"/>
              <a:t>ed</a:t>
            </a:r>
            <a:r>
              <a:rPr lang="cs-CZ" b="1" dirty="0" smtClean="0"/>
              <a:t>.): </a:t>
            </a:r>
            <a:r>
              <a:rPr lang="cs-CZ" dirty="0" err="1" smtClean="0"/>
              <a:t>Grenzraum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smtClean="0"/>
              <a:t>Transfer. </a:t>
            </a:r>
            <a:r>
              <a:rPr lang="cs-CZ" dirty="0" err="1" smtClean="0"/>
              <a:t>Berlin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/>
              <a:t>Duncker</a:t>
            </a:r>
            <a:r>
              <a:rPr lang="cs-CZ" dirty="0"/>
              <a:t> &amp; </a:t>
            </a:r>
            <a:r>
              <a:rPr lang="cs-CZ" dirty="0" err="1"/>
              <a:t>Humblot</a:t>
            </a:r>
            <a:r>
              <a:rPr lang="cs-CZ" dirty="0"/>
              <a:t>) 2007 (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Erscheinen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b="1" dirty="0" err="1"/>
              <a:t>Mehnert</a:t>
            </a:r>
            <a:r>
              <a:rPr lang="cs-CZ" b="1" dirty="0"/>
              <a:t>, </a:t>
            </a:r>
            <a:r>
              <a:rPr lang="cs-CZ" b="1" dirty="0" err="1"/>
              <a:t>Elke</a:t>
            </a:r>
            <a:r>
              <a:rPr lang="cs-CZ" b="1" dirty="0"/>
              <a:t> (</a:t>
            </a:r>
            <a:r>
              <a:rPr lang="cs-CZ" b="1" dirty="0" err="1"/>
              <a:t>ed</a:t>
            </a:r>
            <a:r>
              <a:rPr lang="cs-CZ" b="1" dirty="0" smtClean="0"/>
              <a:t>.): </a:t>
            </a:r>
            <a:r>
              <a:rPr lang="cs-CZ" b="1" dirty="0" err="1" smtClean="0"/>
              <a:t>Erzgebirge</a:t>
            </a:r>
            <a:r>
              <a:rPr lang="cs-CZ" b="1" dirty="0" smtClean="0"/>
              <a:t> </a:t>
            </a:r>
            <a:r>
              <a:rPr lang="cs-CZ" b="1" dirty="0"/>
              <a:t>- </a:t>
            </a:r>
            <a:r>
              <a:rPr lang="cs-CZ" b="1" dirty="0" err="1"/>
              <a:t>Heimat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smtClean="0"/>
              <a:t>domov. </a:t>
            </a:r>
            <a:r>
              <a:rPr lang="cs-CZ" dirty="0" smtClean="0"/>
              <a:t>Frankfurt/M</a:t>
            </a:r>
            <a:r>
              <a:rPr lang="cs-CZ" dirty="0"/>
              <a:t>. (Peter Lang) </a:t>
            </a:r>
            <a:r>
              <a:rPr lang="cs-CZ" dirty="0" smtClean="0"/>
              <a:t>2006. ISBN 3-631-55027-8</a:t>
            </a:r>
            <a:endParaRPr lang="cs-CZ" dirty="0"/>
          </a:p>
          <a:p>
            <a:r>
              <a:rPr lang="cs-CZ" b="1" dirty="0"/>
              <a:t>Holečková, Radka</a:t>
            </a:r>
            <a:r>
              <a:rPr lang="cs-CZ" dirty="0"/>
              <a:t>; Neubert, Andreas; </a:t>
            </a:r>
            <a:r>
              <a:rPr lang="cs-CZ" dirty="0" err="1"/>
              <a:t>Steger</a:t>
            </a:r>
            <a:r>
              <a:rPr lang="cs-CZ" dirty="0"/>
              <a:t>, Thomas (</a:t>
            </a:r>
            <a:r>
              <a:rPr lang="cs-CZ" dirty="0" err="1"/>
              <a:t>eds</a:t>
            </a:r>
            <a:r>
              <a:rPr lang="cs-CZ" dirty="0" smtClean="0"/>
              <a:t>.): </a:t>
            </a:r>
            <a:r>
              <a:rPr lang="cs-CZ" dirty="0" err="1" smtClean="0"/>
              <a:t>Sächsisch-tschechische</a:t>
            </a:r>
            <a:r>
              <a:rPr lang="cs-CZ" dirty="0" smtClean="0"/>
              <a:t> </a:t>
            </a:r>
            <a:r>
              <a:rPr lang="cs-CZ" dirty="0" err="1" smtClean="0"/>
              <a:t>Unternehmenskooperation</a:t>
            </a:r>
            <a:r>
              <a:rPr lang="cs-CZ" dirty="0" smtClean="0"/>
              <a:t>. </a:t>
            </a:r>
            <a:r>
              <a:rPr lang="cs-CZ" dirty="0" err="1" smtClean="0"/>
              <a:t>München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Mering</a:t>
            </a:r>
            <a:r>
              <a:rPr lang="cs-CZ" dirty="0"/>
              <a:t> (Rainer </a:t>
            </a:r>
            <a:r>
              <a:rPr lang="cs-CZ" dirty="0" err="1"/>
              <a:t>Hampp</a:t>
            </a:r>
            <a:r>
              <a:rPr lang="cs-CZ" dirty="0"/>
              <a:t>) </a:t>
            </a:r>
            <a:r>
              <a:rPr lang="cs-CZ" dirty="0" smtClean="0"/>
              <a:t>2006. ISBN 3-86618-096-9</a:t>
            </a:r>
          </a:p>
          <a:p>
            <a:r>
              <a:rPr lang="de-DE" b="1" dirty="0" err="1"/>
              <a:t>Jurczek</a:t>
            </a:r>
            <a:r>
              <a:rPr lang="de-DE" b="1" dirty="0"/>
              <a:t>, Peter (</a:t>
            </a:r>
            <a:r>
              <a:rPr lang="de-DE" b="1" dirty="0" err="1"/>
              <a:t>ed</a:t>
            </a:r>
            <a:r>
              <a:rPr lang="de-DE" b="1" dirty="0"/>
              <a:t>.): </a:t>
            </a:r>
            <a:r>
              <a:rPr lang="de-DE" dirty="0" smtClean="0"/>
              <a:t>Sachsen </a:t>
            </a:r>
            <a:r>
              <a:rPr lang="de-DE" dirty="0"/>
              <a:t>und Tschechien - zwischen Konkurrenz und Zusammenarbeit aus geographischer Sicht. </a:t>
            </a:r>
            <a:r>
              <a:rPr lang="de-DE" dirty="0" smtClean="0"/>
              <a:t>Chemnitz </a:t>
            </a:r>
            <a:r>
              <a:rPr lang="de-DE" dirty="0"/>
              <a:t>(Eigenverlag) 2007 (im erscheinen). </a:t>
            </a:r>
            <a:r>
              <a:rPr lang="de-DE" i="1" dirty="0" smtClean="0"/>
              <a:t>ISSN </a:t>
            </a:r>
            <a:r>
              <a:rPr lang="de-DE" i="1" dirty="0"/>
              <a:t>0942-5934</a:t>
            </a:r>
            <a:endParaRPr lang="de-DE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8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28169796"/>
              </p:ext>
            </p:extLst>
          </p:nvPr>
        </p:nvGraphicFramePr>
        <p:xfrm>
          <a:off x="179512" y="1700808"/>
          <a:ext cx="8352928" cy="1834896"/>
        </p:xfrm>
        <a:graphic>
          <a:graphicData uri="http://schemas.openxmlformats.org/drawingml/2006/table">
            <a:tbl>
              <a:tblPr firstRow="1" firstCol="1" bandRow="1"/>
              <a:tblGrid>
                <a:gridCol w="8208770"/>
                <a:gridCol w="14415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Jurczek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 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Die „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Sächsisch-Tschechische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Hochschulinitiative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“ (STHI) –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grenzübergreifendes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Kooperationsvorhaben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zur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Intensivierung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der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Zusammenarbeit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sächsischer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tschechischer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Universitäten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2010,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23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Jurczek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Gaby Müller: 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Budoucí vývojové </a:t>
                      </a:r>
                      <a:r>
                        <a:rPr lang="cs-CZ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příležitosti 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probl</a:t>
                      </a:r>
                      <a:r>
                        <a:rPr lang="cs-CZ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my 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 </a:t>
                      </a:r>
                      <a:r>
                        <a:rPr lang="cs-CZ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esko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-n</a:t>
                      </a: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ě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meck</a:t>
                      </a: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é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 pohrani</a:t>
                      </a:r>
                      <a:r>
                        <a:rPr lang="cs-C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čí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(=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Tschechischsprachige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Kurzfassung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der Studie "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Zukünftige</a:t>
                      </a:r>
                      <a:r>
                        <a:rPr lang="cs-CZ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Entwicklungschancen</a:t>
                      </a:r>
                      <a:r>
                        <a:rPr lang="cs-CZ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und</a:t>
                      </a:r>
                      <a:r>
                        <a:rPr lang="cs-CZ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 -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probleme</a:t>
                      </a:r>
                      <a:r>
                        <a:rPr lang="cs-CZ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im</a:t>
                      </a:r>
                      <a:r>
                        <a:rPr lang="cs-CZ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deutsch-tschechischen</a:t>
                      </a:r>
                      <a:r>
                        <a:rPr lang="cs-CZ" sz="16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 </a:t>
                      </a:r>
                      <a:r>
                        <a:rPr lang="cs-CZ" sz="1600" u="sng" dirty="0" err="1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Grenzraum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"),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2008,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17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3528" y="54634"/>
            <a:ext cx="8352928" cy="187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 err="1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Kommunal</a:t>
            </a:r>
            <a:r>
              <a:rPr lang="cs-CZ" altLang="cs-CZ" sz="28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cs-CZ" altLang="cs-CZ" sz="2800" b="1" dirty="0" err="1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und</a:t>
            </a:r>
            <a:r>
              <a:rPr lang="cs-CZ" altLang="cs-CZ" sz="28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err="1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regionalwissenschaftliche</a:t>
            </a:r>
            <a:r>
              <a:rPr lang="cs-CZ" altLang="cs-CZ" sz="28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err="1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Arbeiten</a:t>
            </a:r>
            <a:r>
              <a:rPr lang="cs-CZ" altLang="cs-CZ" sz="28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online (</a:t>
            </a:r>
            <a:r>
              <a:rPr lang="cs-CZ" altLang="cs-CZ" sz="2800" b="1" dirty="0" err="1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KrAO</a:t>
            </a:r>
            <a:r>
              <a:rPr lang="cs-CZ" altLang="cs-CZ" sz="2800" b="1" dirty="0">
                <a:solidFill>
                  <a:srgbClr val="365F9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2800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Herausgeber</a:t>
            </a:r>
            <a:r>
              <a:rPr lang="cs-CZ" altLang="cs-CZ" sz="28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: Peter </a:t>
            </a:r>
            <a:r>
              <a:rPr lang="cs-CZ" altLang="cs-CZ" sz="2800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Jurczek</a:t>
            </a:r>
            <a:r>
              <a:rPr lang="cs-CZ" altLang="cs-CZ" sz="28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ISSN 1619-8603</a:t>
            </a:r>
            <a:endParaRPr lang="cs-CZ" altLang="cs-CZ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39859"/>
              </p:ext>
            </p:extLst>
          </p:nvPr>
        </p:nvGraphicFramePr>
        <p:xfrm>
          <a:off x="179512" y="3645024"/>
          <a:ext cx="8496944" cy="3184140"/>
        </p:xfrm>
        <a:graphic>
          <a:graphicData uri="http://schemas.openxmlformats.org/drawingml/2006/table">
            <a:tbl>
              <a:tblPr firstRow="1" firstCol="1" bandRow="1"/>
              <a:tblGrid>
                <a:gridCol w="8496944"/>
              </a:tblGrid>
              <a:tr h="4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Bernhard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Köppen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Attitudes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towards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Czech Republic 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eve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EU-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Enlargement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empiric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survey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among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citizens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city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Chemnitz,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2004,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10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8" marR="37998" marT="37998" marB="37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Vaclav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Postolka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Disappeared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Disappearing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Settlements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Environmental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Historical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Links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Consequences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Impacts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in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Chomutov Region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North-West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Bohemia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2004,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8" marR="37998" marT="37998" marB="37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Jurczek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Rezeption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der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grenzüberschreitenden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Entwicklung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Zusammenarbeit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im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sächsisch-böhmischen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Grenzgebiet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fachwissenschaftliche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Erkenntnisse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fachdidaktische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Umsetzungsmöglichkeiten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2003,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8" marR="37998" marT="37998" marB="37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Jurczek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Euroregionen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der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Grenze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zu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Polen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Tschechien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2002,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8" marR="37998" marT="37998" marB="37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Peter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Jurczek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und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Bernhard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Köppen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Cooperation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between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and Czech Republic in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Egrensis</a:t>
                      </a: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Euroregion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2001, </a:t>
                      </a:r>
                      <a:r>
                        <a:rPr lang="cs-CZ" sz="16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Nr</a:t>
                      </a:r>
                      <a:r>
                        <a:rPr lang="cs-C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4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98" marR="37998" marT="37998" marB="37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r>
              <a:rPr lang="de-DE" sz="2400" b="1" dirty="0"/>
              <a:t>Beiträge zur Kommunal- </a:t>
            </a:r>
            <a:r>
              <a:rPr lang="de-DE" sz="2400" b="1" dirty="0" smtClean="0"/>
              <a:t>und</a:t>
            </a:r>
            <a:r>
              <a:rPr lang="cs-CZ" sz="2400" b="1" dirty="0" smtClean="0"/>
              <a:t> </a:t>
            </a:r>
            <a:r>
              <a:rPr lang="de-DE" sz="2400" b="1" dirty="0" smtClean="0"/>
              <a:t>Regionalentwicklung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Herausgeber: Peter </a:t>
            </a:r>
            <a:r>
              <a:rPr lang="de-DE" sz="2400" dirty="0" err="1"/>
              <a:t>Jurczek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ISSN 0942-5934</a:t>
            </a:r>
            <a:endParaRPr lang="cs-CZ" sz="2400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46842"/>
              </p:ext>
            </p:extLst>
          </p:nvPr>
        </p:nvGraphicFramePr>
        <p:xfrm>
          <a:off x="323528" y="1600200"/>
          <a:ext cx="8208912" cy="5182116"/>
        </p:xfrm>
        <a:graphic>
          <a:graphicData uri="http://schemas.openxmlformats.org/drawingml/2006/table">
            <a:tbl>
              <a:tblPr firstRow="1" firstCol="1" bandRow="1"/>
              <a:tblGrid>
                <a:gridCol w="8208912"/>
              </a:tblGrid>
              <a:tr h="664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Hrsg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von Ilona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Scherm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Katja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Belgardt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Martin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Munke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unter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Mitarbeit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von Dita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Hommerová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Blanka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Pohadjová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Milan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Jeřabek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Hochschulkooperation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Sächsisch-tschechischen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Grenzraum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Die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Sächsisch-tschechische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Hochschulinitiative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(STHI) -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Bilanz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2012, 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Heft 49 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cs-C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Vysokoškolská spolupráce 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 </a:t>
                      </a:r>
                      <a:r>
                        <a:rPr lang="cs-C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česko-saském pohraničí. Česko-saská </a:t>
                      </a:r>
                      <a:r>
                        <a:rPr lang="cs-CZ" sz="18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vysokoškolska</a:t>
                      </a:r>
                      <a:r>
                        <a:rPr lang="cs-C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iniciativa </a:t>
                      </a:r>
                      <a:r>
                        <a:rPr lang="cs-CZ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(ČSVI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bilance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8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Tabea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Beyreuther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Rocco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Haustein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Peter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Wissenschaftliches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Potential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regionale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Verflechtungen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Universitäten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deutsch-tschechischen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Grenzraum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2010 </a:t>
                      </a:r>
                      <a:r>
                        <a:rPr lang="cs-CZ" sz="18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[</a:t>
                      </a:r>
                      <a:r>
                        <a:rPr lang="cs-CZ" sz="1800" b="1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Download</a:t>
                      </a:r>
                      <a:r>
                        <a:rPr lang="cs-CZ" sz="18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]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Heft 48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Tschechische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Übersetzung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Peter † /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Haustein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Rocco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/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Bayreuther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Tabea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(2012): 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Regionální vazby mezi univerzitami v česko-německém pohraničí a jejich vědecký potenciál 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(=Acta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Universitatis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Purkynianae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175, Studia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Geographica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). Ústí nad Labem.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Peter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u.a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Europäische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nationale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Metropolregionen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dargestellt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am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Beispiel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von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Sachsen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Tschechien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Ergebnisse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eines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sozial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wirtschaftsgeographischen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Workshops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des "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Sächsisch-Tschechischen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Hochschulkollegs</a:t>
                      </a:r>
                      <a:r>
                        <a:rPr lang="cs-CZ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 der TU Chemnitz, 2008, Heft 47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9412"/>
              </p:ext>
            </p:extLst>
          </p:nvPr>
        </p:nvGraphicFramePr>
        <p:xfrm>
          <a:off x="179512" y="260648"/>
          <a:ext cx="8856984" cy="6660666"/>
        </p:xfrm>
        <a:graphic>
          <a:graphicData uri="http://schemas.openxmlformats.org/drawingml/2006/table">
            <a:tbl>
              <a:tblPr firstRow="1" firstCol="1" bandRow="1"/>
              <a:tblGrid>
                <a:gridCol w="8856984"/>
              </a:tblGrid>
              <a:tr h="29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G.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Müller: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Zukünftige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Entwicklungschancen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probleme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deutsch-tschechischen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Grenzraum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2007 </a:t>
                      </a:r>
                      <a:r>
                        <a:rPr lang="cs-CZ" sz="17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[</a:t>
                      </a:r>
                      <a:r>
                        <a:rPr lang="cs-CZ" sz="1700" b="1" u="sng" dirty="0" err="1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Download</a:t>
                      </a:r>
                      <a:r>
                        <a:rPr lang="cs-CZ" sz="1700" b="1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]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Heft 46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u.a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Sachsen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Tschechien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zwischen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Konkurrenz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Zusammenarbeit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geographischer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Sicht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Ergebnisse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regionalwissenschaftlichen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Fachtagung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des "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Sächsisch-Tschechischen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Hochschulzentrums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 der TU Chemnitz, 2007, Heft 45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Callies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K. </a:t>
                      </a:r>
                      <a:r>
                        <a:rPr lang="cs-CZ" sz="17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Gladis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John: Die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Euregio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Egrensis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thematischen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Karten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Sozioökonomische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Strukturen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Entwicklungen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2005, Heft 43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Regionale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Wandlungsprozesse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Tschechien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Polen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Ungarn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Einschätzungen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Sicht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angehender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Europaexperten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2003, Heft 41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B.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John,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Callies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Datenatlas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für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das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Gebiet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Euregio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Egrensis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Sozioökonomische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Strukturen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Entwicklungen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1998, Heft 43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u.a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Einschätzung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Entwicklung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Zusammenarbeit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sächsisch-böhmischen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Grenzgebiet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Beurteilung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durch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Bewohner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Euroregionen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Egrensis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Erzgebirge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1997, Heft 29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u. a.: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Planungsvorschläge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für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Nordostbayern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Sicht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kommunaler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regionaler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Entscheidungsträger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Rahmen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des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Trilateralen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Entwicklunskonzeptes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1996, Heft 21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25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W.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Heller: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Klingenthal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quo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vadis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Auswirkungen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des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gesellschaftlichen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Umbruchs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in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einer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Kleinstadt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sächsisch-böhmischen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Grenze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1995, Heft 15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6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Jurczek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Mundil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I.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Roch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Trilaterales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Entwicklungskonzept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für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den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bayerisch-sächsisch-tschechischen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Grenzraum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Nordostbayern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Sächsisches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Vogtland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7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Nordwestböhmen</a:t>
                      </a:r>
                      <a:r>
                        <a:rPr lang="cs-CZ" sz="17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1995, Heft 14</a:t>
                      </a:r>
                      <a:endParaRPr lang="cs-CZ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438" marR="22438" marT="22438" marB="2243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32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Leipzig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/>
              <a:t>Mobilität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Arbeitsmarktverflechtungen</a:t>
            </a:r>
            <a:r>
              <a:rPr lang="cs-CZ" b="1" dirty="0"/>
              <a:t> in der EURES-</a:t>
            </a:r>
            <a:r>
              <a:rPr lang="cs-CZ" b="1" dirty="0" err="1"/>
              <a:t>TriRegio</a:t>
            </a:r>
            <a:r>
              <a:rPr lang="cs-CZ" b="1" dirty="0"/>
              <a:t>-Region</a:t>
            </a:r>
            <a:endParaRPr lang="cs-CZ" dirty="0"/>
          </a:p>
          <a:p>
            <a:pPr lvl="1"/>
            <a:r>
              <a:rPr lang="cs-CZ" dirty="0" err="1"/>
              <a:t>Im</a:t>
            </a:r>
            <a:r>
              <a:rPr lang="cs-CZ" dirty="0"/>
              <a:t> Fokus: Der 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Arbeitsmarkt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Dreiländereck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, Polen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 smtClean="0"/>
              <a:t>Tschechien</a:t>
            </a:r>
            <a:endParaRPr lang="cs-CZ" dirty="0" smtClean="0"/>
          </a:p>
          <a:p>
            <a:pPr lvl="2"/>
            <a:r>
              <a:rPr lang="cs-CZ" dirty="0" err="1" smtClean="0"/>
              <a:t>Direktionsbezirke</a:t>
            </a:r>
            <a:r>
              <a:rPr lang="cs-CZ" dirty="0" smtClean="0"/>
              <a:t> </a:t>
            </a:r>
            <a:r>
              <a:rPr lang="cs-CZ" dirty="0"/>
              <a:t>Chemnitz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Dresden</a:t>
            </a:r>
            <a:r>
              <a:rPr lang="cs-CZ" dirty="0"/>
              <a:t>,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Podregionen</a:t>
            </a:r>
            <a:r>
              <a:rPr lang="cs-CZ" dirty="0"/>
              <a:t> </a:t>
            </a:r>
            <a:r>
              <a:rPr lang="cs-CZ" dirty="0" err="1"/>
              <a:t>Jeleniogórski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Walbrzych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b="1" dirty="0" err="1" smtClean="0"/>
              <a:t>die</a:t>
            </a:r>
            <a:r>
              <a:rPr lang="cs-CZ" b="1" dirty="0" smtClean="0"/>
              <a:t> </a:t>
            </a:r>
            <a:r>
              <a:rPr lang="cs-CZ" b="1" dirty="0" err="1"/>
              <a:t>Bezirke</a:t>
            </a:r>
            <a:r>
              <a:rPr lang="cs-CZ" b="1" dirty="0"/>
              <a:t> Karlovy Vary, </a:t>
            </a:r>
            <a:r>
              <a:rPr lang="cs-CZ" b="1" dirty="0" err="1"/>
              <a:t>Ustí</a:t>
            </a:r>
            <a:r>
              <a:rPr lang="cs-CZ" b="1" dirty="0"/>
              <a:t> </a:t>
            </a:r>
            <a:r>
              <a:rPr lang="cs-CZ" b="1" dirty="0" err="1"/>
              <a:t>n.L.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Liberec</a:t>
            </a:r>
          </a:p>
          <a:p>
            <a:r>
              <a:rPr lang="cs-CZ" dirty="0" err="1" smtClean="0"/>
              <a:t>Bearbeitung</a:t>
            </a:r>
            <a:endParaRPr lang="cs-CZ" sz="2000" dirty="0"/>
          </a:p>
          <a:p>
            <a:pPr lvl="1"/>
            <a:r>
              <a:rPr lang="cs-CZ" b="1" dirty="0" err="1"/>
              <a:t>Annedore</a:t>
            </a:r>
            <a:r>
              <a:rPr lang="cs-CZ" b="1" dirty="0"/>
              <a:t> </a:t>
            </a:r>
            <a:r>
              <a:rPr lang="cs-CZ" b="1" dirty="0" err="1"/>
              <a:t>Bergfeld</a:t>
            </a:r>
            <a:r>
              <a:rPr lang="cs-CZ" dirty="0"/>
              <a:t>, </a:t>
            </a:r>
            <a:r>
              <a:rPr lang="cs-CZ" dirty="0" err="1"/>
              <a:t>Thilo</a:t>
            </a:r>
            <a:r>
              <a:rPr lang="cs-CZ" dirty="0"/>
              <a:t> Lang, Robert </a:t>
            </a:r>
            <a:r>
              <a:rPr lang="cs-CZ" dirty="0" err="1"/>
              <a:t>Nadler</a:t>
            </a:r>
            <a:r>
              <a:rPr lang="cs-CZ" dirty="0"/>
              <a:t>, Andreas </a:t>
            </a:r>
            <a:r>
              <a:rPr lang="cs-CZ" dirty="0" err="1"/>
              <a:t>Wust</a:t>
            </a:r>
            <a:endParaRPr lang="cs-CZ" sz="1700" dirty="0"/>
          </a:p>
          <a:p>
            <a:r>
              <a:rPr lang="cs-CZ" dirty="0" err="1"/>
              <a:t>Kooperation</a:t>
            </a:r>
            <a:r>
              <a:rPr lang="cs-CZ" dirty="0"/>
              <a:t>(en)</a:t>
            </a:r>
            <a:endParaRPr lang="cs-CZ" sz="2000" dirty="0"/>
          </a:p>
          <a:p>
            <a:pPr lvl="1"/>
            <a:r>
              <a:rPr lang="cs-CZ" b="1" dirty="0"/>
              <a:t>IREAS – Institut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Strukturpolitik</a:t>
            </a:r>
            <a:r>
              <a:rPr lang="cs-CZ" b="1" dirty="0"/>
              <a:t>, Prag (</a:t>
            </a:r>
            <a:r>
              <a:rPr lang="cs-CZ" b="1" dirty="0" err="1"/>
              <a:t>Tschechische</a:t>
            </a:r>
            <a:r>
              <a:rPr lang="cs-CZ" b="1" dirty="0"/>
              <a:t> Republik);</a:t>
            </a:r>
            <a:r>
              <a:rPr lang="cs-CZ" dirty="0"/>
              <a:t> </a:t>
            </a:r>
            <a:r>
              <a:rPr lang="cs-CZ" dirty="0" err="1"/>
              <a:t>Forschungsbereich</a:t>
            </a:r>
            <a:r>
              <a:rPr lang="cs-CZ" dirty="0"/>
              <a:t> </a:t>
            </a:r>
            <a:r>
              <a:rPr lang="cs-CZ" dirty="0" err="1"/>
              <a:t>Regionalpolitik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europäische</a:t>
            </a:r>
            <a:r>
              <a:rPr lang="cs-CZ" dirty="0"/>
              <a:t> </a:t>
            </a:r>
            <a:r>
              <a:rPr lang="cs-CZ" dirty="0" err="1"/>
              <a:t>Integration</a:t>
            </a:r>
            <a:r>
              <a:rPr lang="cs-CZ" dirty="0"/>
              <a:t>, Adam </a:t>
            </a:r>
            <a:r>
              <a:rPr lang="cs-CZ" dirty="0" err="1"/>
              <a:t>Mickiewicz</a:t>
            </a:r>
            <a:r>
              <a:rPr lang="cs-CZ" dirty="0"/>
              <a:t> </a:t>
            </a:r>
            <a:r>
              <a:rPr lang="cs-CZ" dirty="0" err="1"/>
              <a:t>Universität</a:t>
            </a:r>
            <a:r>
              <a:rPr lang="cs-CZ" dirty="0"/>
              <a:t>, </a:t>
            </a:r>
            <a:r>
              <a:rPr lang="cs-CZ" dirty="0" err="1"/>
              <a:t>Posen</a:t>
            </a:r>
            <a:r>
              <a:rPr lang="cs-CZ" dirty="0"/>
              <a:t> (Polen)</a:t>
            </a:r>
            <a:endParaRPr lang="cs-CZ" sz="1700" dirty="0"/>
          </a:p>
          <a:p>
            <a:r>
              <a:rPr lang="cs-CZ" dirty="0" err="1" smtClean="0"/>
              <a:t>Laufzeit</a:t>
            </a:r>
            <a:r>
              <a:rPr lang="cs-CZ" sz="2000" dirty="0" smtClean="0"/>
              <a:t>: </a:t>
            </a:r>
            <a:r>
              <a:rPr lang="cs-CZ" dirty="0" smtClean="0"/>
              <a:t>04/2013-03/2014</a:t>
            </a:r>
            <a:endParaRPr lang="cs-CZ" sz="2000" dirty="0"/>
          </a:p>
          <a:p>
            <a:r>
              <a:rPr lang="cs-CZ" dirty="0" err="1"/>
              <a:t>Projektförderung</a:t>
            </a:r>
            <a:endParaRPr lang="cs-CZ" sz="2000" dirty="0"/>
          </a:p>
          <a:p>
            <a:pPr lvl="1"/>
            <a:r>
              <a:rPr lang="cs-CZ" dirty="0" err="1"/>
              <a:t>Bundesagentur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Arbeit</a:t>
            </a:r>
            <a:r>
              <a:rPr lang="cs-CZ" dirty="0"/>
              <a:t>, </a:t>
            </a:r>
            <a:r>
              <a:rPr lang="cs-CZ" dirty="0" err="1"/>
              <a:t>Regionaldirektion</a:t>
            </a:r>
            <a:r>
              <a:rPr lang="cs-CZ" dirty="0"/>
              <a:t> </a:t>
            </a:r>
            <a:r>
              <a:rPr lang="cs-CZ" dirty="0" err="1" smtClean="0"/>
              <a:t>Sachsen</a:t>
            </a:r>
            <a:endParaRPr lang="cs-CZ" dirty="0" smtClean="0"/>
          </a:p>
        </p:txBody>
      </p:sp>
      <p:pic>
        <p:nvPicPr>
          <p:cNvPr id="4" name="Obrázek 3" descr="IF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6297"/>
            <a:ext cx="3168352" cy="1124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ifl-leipzig.de/typo3temp/pics/6acc4d9fae.jpg">
            <a:hlinkClick r:id="rId3" tgtFrame="&quot;thePicture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151112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8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363272" cy="6480720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Entwicklung</a:t>
            </a:r>
            <a:r>
              <a:rPr lang="cs-CZ" dirty="0"/>
              <a:t> der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Pendler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Migrationsbewegungen</a:t>
            </a:r>
            <a:r>
              <a:rPr lang="cs-CZ" dirty="0"/>
              <a:t> </a:t>
            </a:r>
            <a:r>
              <a:rPr lang="cs-CZ" dirty="0" err="1"/>
              <a:t>seit</a:t>
            </a:r>
            <a:r>
              <a:rPr lang="cs-CZ" dirty="0"/>
              <a:t> dem EU-</a:t>
            </a:r>
            <a:r>
              <a:rPr lang="cs-CZ" dirty="0" err="1"/>
              <a:t>Beitritt</a:t>
            </a:r>
            <a:r>
              <a:rPr lang="cs-CZ" dirty="0"/>
              <a:t>, </a:t>
            </a:r>
            <a:r>
              <a:rPr lang="cs-CZ" dirty="0" err="1"/>
              <a:t>insbesondere</a:t>
            </a:r>
            <a:r>
              <a:rPr lang="cs-CZ" dirty="0"/>
              <a:t> nach der </a:t>
            </a:r>
            <a:r>
              <a:rPr lang="cs-CZ" dirty="0" err="1"/>
              <a:t>vollständigen</a:t>
            </a:r>
            <a:r>
              <a:rPr lang="cs-CZ" dirty="0"/>
              <a:t> </a:t>
            </a:r>
            <a:r>
              <a:rPr lang="cs-CZ" dirty="0" err="1"/>
              <a:t>Arbeitnehmerfreizügigkeit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Jahr</a:t>
            </a:r>
            <a:r>
              <a:rPr lang="cs-CZ" dirty="0"/>
              <a:t> 2011. </a:t>
            </a:r>
            <a:endParaRPr lang="cs-CZ" dirty="0" smtClean="0"/>
          </a:p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/>
              <a:t>weiteres</a:t>
            </a:r>
            <a:r>
              <a:rPr lang="cs-CZ" dirty="0"/>
              <a:t> </a:t>
            </a:r>
            <a:r>
              <a:rPr lang="cs-CZ" dirty="0" err="1"/>
              <a:t>Ziel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bestehenden</a:t>
            </a:r>
            <a:r>
              <a:rPr lang="cs-CZ" dirty="0"/>
              <a:t> </a:t>
            </a:r>
            <a:r>
              <a:rPr lang="cs-CZ" dirty="0" err="1"/>
              <a:t>Hemmnisse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der </a:t>
            </a:r>
            <a:r>
              <a:rPr lang="cs-CZ" dirty="0" err="1"/>
              <a:t>Integration</a:t>
            </a:r>
            <a:r>
              <a:rPr lang="cs-CZ" dirty="0"/>
              <a:t> des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Arbeitsmarktes</a:t>
            </a:r>
            <a:r>
              <a:rPr lang="cs-CZ" dirty="0"/>
              <a:t> </a:t>
            </a:r>
            <a:r>
              <a:rPr lang="cs-CZ" dirty="0" err="1"/>
              <a:t>aufzuzeigen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Dabei</a:t>
            </a:r>
            <a:r>
              <a:rPr lang="cs-CZ" dirty="0" smtClean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folgende</a:t>
            </a:r>
            <a:r>
              <a:rPr lang="cs-CZ" dirty="0"/>
              <a:t> </a:t>
            </a:r>
            <a:r>
              <a:rPr lang="cs-CZ" dirty="0" err="1"/>
              <a:t>Fragen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Mittelpunkt</a:t>
            </a:r>
            <a:r>
              <a:rPr lang="cs-CZ" dirty="0"/>
              <a:t> stehen:</a:t>
            </a:r>
          </a:p>
          <a:p>
            <a:pPr lvl="1"/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Arbeitsangebots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Arbeitsnachfragestrukturen</a:t>
            </a:r>
            <a:r>
              <a:rPr lang="cs-CZ" dirty="0"/>
              <a:t> in den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Teilregionen</a:t>
            </a:r>
            <a:r>
              <a:rPr lang="cs-CZ" dirty="0"/>
              <a:t> der EURES-</a:t>
            </a:r>
            <a:r>
              <a:rPr lang="cs-CZ" dirty="0" err="1"/>
              <a:t>TriRegio</a:t>
            </a:r>
            <a:r>
              <a:rPr lang="cs-CZ" dirty="0"/>
              <a:t> </a:t>
            </a:r>
            <a:r>
              <a:rPr lang="cs-CZ" dirty="0" err="1"/>
              <a:t>entwickelt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Wie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Pendel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Migrationsbewegungen</a:t>
            </a:r>
            <a:r>
              <a:rPr lang="cs-CZ" dirty="0"/>
              <a:t> </a:t>
            </a:r>
            <a:r>
              <a:rPr lang="cs-CZ" dirty="0" err="1"/>
              <a:t>innerhalb</a:t>
            </a:r>
            <a:r>
              <a:rPr lang="cs-CZ" dirty="0"/>
              <a:t> der EURES-</a:t>
            </a:r>
            <a:r>
              <a:rPr lang="cs-CZ" dirty="0" err="1"/>
              <a:t>TriRegio</a:t>
            </a:r>
            <a:r>
              <a:rPr lang="cs-CZ" dirty="0"/>
              <a:t> vor </a:t>
            </a:r>
            <a:r>
              <a:rPr lang="cs-CZ" dirty="0" err="1"/>
              <a:t>und</a:t>
            </a:r>
            <a:r>
              <a:rPr lang="cs-CZ" dirty="0"/>
              <a:t> nach der </a:t>
            </a:r>
            <a:r>
              <a:rPr lang="cs-CZ" dirty="0" err="1"/>
              <a:t>Arbeitnehmerfreizügigkeit</a:t>
            </a:r>
            <a:r>
              <a:rPr lang="cs-CZ" dirty="0"/>
              <a:t> </a:t>
            </a:r>
            <a:r>
              <a:rPr lang="cs-CZ" dirty="0" err="1"/>
              <a:t>entwickelt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Mobilitätshemmnisse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-</a:t>
            </a:r>
            <a:r>
              <a:rPr lang="cs-CZ" dirty="0" err="1"/>
              <a:t>anreize</a:t>
            </a:r>
            <a:r>
              <a:rPr lang="cs-CZ" dirty="0"/>
              <a:t> (</a:t>
            </a:r>
            <a:r>
              <a:rPr lang="cs-CZ" dirty="0" err="1"/>
              <a:t>Einfluss</a:t>
            </a:r>
            <a:r>
              <a:rPr lang="cs-CZ" dirty="0"/>
              <a:t> </a:t>
            </a:r>
            <a:r>
              <a:rPr lang="cs-CZ" dirty="0" err="1"/>
              <a:t>harter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weicher</a:t>
            </a:r>
            <a:r>
              <a:rPr lang="cs-CZ" dirty="0"/>
              <a:t> </a:t>
            </a:r>
            <a:r>
              <a:rPr lang="cs-CZ" dirty="0" err="1"/>
              <a:t>Standortfaktoren</a:t>
            </a:r>
            <a:r>
              <a:rPr lang="cs-CZ" dirty="0"/>
              <a:t>) </a:t>
            </a:r>
            <a:r>
              <a:rPr lang="cs-CZ" dirty="0" err="1"/>
              <a:t>bestehen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Verflechtungen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Etablierung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durchlässigen</a:t>
            </a:r>
            <a:r>
              <a:rPr lang="cs-CZ" dirty="0"/>
              <a:t> </a:t>
            </a:r>
            <a:r>
              <a:rPr lang="cs-CZ" dirty="0" err="1"/>
              <a:t>Arbeitsmarktes</a:t>
            </a:r>
            <a:r>
              <a:rPr lang="cs-CZ" dirty="0"/>
              <a:t>?</a:t>
            </a:r>
          </a:p>
          <a:p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Rahmen</a:t>
            </a:r>
            <a:r>
              <a:rPr lang="cs-CZ" dirty="0"/>
              <a:t> des EURES-</a:t>
            </a:r>
            <a:r>
              <a:rPr lang="cs-CZ" dirty="0" err="1"/>
              <a:t>TriRegio</a:t>
            </a:r>
            <a:r>
              <a:rPr lang="cs-CZ" dirty="0"/>
              <a:t>-</a:t>
            </a:r>
            <a:r>
              <a:rPr lang="cs-CZ" dirty="0" err="1"/>
              <a:t>Projektes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neben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Auswertung</a:t>
            </a:r>
            <a:r>
              <a:rPr lang="cs-CZ" dirty="0"/>
              <a:t> </a:t>
            </a:r>
            <a:r>
              <a:rPr lang="cs-CZ" dirty="0" err="1"/>
              <a:t>statistischer</a:t>
            </a:r>
            <a:r>
              <a:rPr lang="cs-CZ" dirty="0"/>
              <a:t> </a:t>
            </a:r>
            <a:r>
              <a:rPr lang="cs-CZ" dirty="0" err="1"/>
              <a:t>Daten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Interviews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Arbeitsmarktexperten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allen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Teilregionen</a:t>
            </a:r>
            <a:r>
              <a:rPr lang="cs-CZ" dirty="0"/>
              <a:t> </a:t>
            </a:r>
            <a:r>
              <a:rPr lang="cs-CZ" dirty="0" err="1"/>
              <a:t>geführt</a:t>
            </a:r>
            <a:r>
              <a:rPr lang="cs-CZ" dirty="0"/>
              <a:t>. Die </a:t>
            </a:r>
            <a:r>
              <a:rPr lang="cs-CZ" dirty="0" err="1"/>
              <a:t>abschließenden</a:t>
            </a:r>
            <a:r>
              <a:rPr lang="cs-CZ" dirty="0"/>
              <a:t> </a:t>
            </a:r>
            <a:r>
              <a:rPr lang="cs-CZ" dirty="0" err="1"/>
              <a:t>Ergebnisse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Handlungsempfehlungen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gemeinsam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der </a:t>
            </a:r>
            <a:r>
              <a:rPr lang="cs-CZ" dirty="0" err="1"/>
              <a:t>Bundesagentur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Arbeit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regionalen</a:t>
            </a:r>
            <a:r>
              <a:rPr lang="cs-CZ" dirty="0"/>
              <a:t> </a:t>
            </a:r>
            <a:r>
              <a:rPr lang="cs-CZ" dirty="0" err="1"/>
              <a:t>Entscheidern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Expertenworkshop</a:t>
            </a:r>
            <a:r>
              <a:rPr lang="cs-CZ" dirty="0"/>
              <a:t> </a:t>
            </a:r>
            <a:r>
              <a:rPr lang="cs-CZ" dirty="0" err="1"/>
              <a:t>diskutiert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somit</a:t>
            </a:r>
            <a:r>
              <a:rPr lang="cs-CZ" dirty="0"/>
              <a:t> der </a:t>
            </a:r>
            <a:r>
              <a:rPr lang="cs-CZ" dirty="0" err="1"/>
              <a:t>Austausch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den </a:t>
            </a:r>
            <a:r>
              <a:rPr lang="cs-CZ" dirty="0" err="1"/>
              <a:t>Teilregionen</a:t>
            </a:r>
            <a:r>
              <a:rPr lang="cs-CZ" dirty="0"/>
              <a:t> </a:t>
            </a:r>
            <a:r>
              <a:rPr lang="cs-CZ" dirty="0" err="1"/>
              <a:t>angeregt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4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568952" cy="6624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b="1" dirty="0" err="1"/>
              <a:t>Grenzraumstudie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das</a:t>
            </a:r>
            <a:r>
              <a:rPr lang="cs-CZ" b="1" dirty="0"/>
              <a:t> </a:t>
            </a:r>
            <a:r>
              <a:rPr lang="cs-CZ" b="1" dirty="0" err="1"/>
              <a:t>Sächsisch-Tschechische</a:t>
            </a:r>
            <a:r>
              <a:rPr lang="cs-CZ" b="1" dirty="0"/>
              <a:t> </a:t>
            </a:r>
            <a:r>
              <a:rPr lang="cs-CZ" b="1" dirty="0" err="1"/>
              <a:t>Grenzgebiet</a:t>
            </a:r>
            <a:endParaRPr lang="cs-CZ" dirty="0"/>
          </a:p>
          <a:p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/>
              <a:t>der </a:t>
            </a:r>
            <a:r>
              <a:rPr lang="cs-CZ" dirty="0" err="1"/>
              <a:t>Grenzraumstudie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sächsisch-tschechische</a:t>
            </a:r>
            <a:r>
              <a:rPr lang="cs-CZ" dirty="0"/>
              <a:t> </a:t>
            </a:r>
            <a:r>
              <a:rPr lang="cs-CZ" dirty="0" err="1"/>
              <a:t>Grenzgebiet</a:t>
            </a:r>
            <a:r>
              <a:rPr lang="cs-CZ" dirty="0"/>
              <a:t> </a:t>
            </a:r>
            <a:r>
              <a:rPr lang="cs-CZ" dirty="0" err="1"/>
              <a:t>sollen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Leitung</a:t>
            </a:r>
            <a:r>
              <a:rPr lang="cs-CZ" dirty="0"/>
              <a:t> des </a:t>
            </a:r>
            <a:r>
              <a:rPr lang="cs-CZ" dirty="0" err="1"/>
              <a:t>IfL</a:t>
            </a:r>
            <a:r>
              <a:rPr lang="cs-CZ" dirty="0"/>
              <a:t> (</a:t>
            </a:r>
            <a:r>
              <a:rPr lang="cs-CZ" dirty="0" err="1"/>
              <a:t>Lead</a:t>
            </a:r>
            <a:r>
              <a:rPr lang="cs-CZ" dirty="0"/>
              <a:t>-Partner) </a:t>
            </a:r>
            <a:r>
              <a:rPr lang="cs-CZ" dirty="0" err="1"/>
              <a:t>Grundlagen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Landesplanung</a:t>
            </a:r>
            <a:r>
              <a:rPr lang="cs-CZ" dirty="0"/>
              <a:t>/</a:t>
            </a:r>
            <a:r>
              <a:rPr lang="cs-CZ" dirty="0" err="1"/>
              <a:t>Regionalplanung</a:t>
            </a:r>
            <a:r>
              <a:rPr lang="cs-CZ" dirty="0"/>
              <a:t> </a:t>
            </a:r>
            <a:r>
              <a:rPr lang="cs-CZ" dirty="0" err="1"/>
              <a:t>erarbeitet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Anstöße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Intensivierung</a:t>
            </a:r>
            <a:r>
              <a:rPr lang="cs-CZ" dirty="0"/>
              <a:t> der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regionalen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interkommunalen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gemacht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.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Forschungsvorhaben</a:t>
            </a:r>
            <a:r>
              <a:rPr lang="cs-CZ" dirty="0"/>
              <a:t> </a:t>
            </a:r>
            <a:r>
              <a:rPr lang="cs-CZ" dirty="0" err="1"/>
              <a:t>lässt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in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folgenden</a:t>
            </a:r>
            <a:r>
              <a:rPr lang="cs-CZ" dirty="0"/>
              <a:t> </a:t>
            </a:r>
            <a:r>
              <a:rPr lang="cs-CZ" dirty="0" err="1"/>
              <a:t>Aufgabenbereiche</a:t>
            </a:r>
            <a:r>
              <a:rPr lang="cs-CZ" dirty="0"/>
              <a:t> </a:t>
            </a:r>
            <a:r>
              <a:rPr lang="cs-CZ" dirty="0" err="1"/>
              <a:t>aufteilen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Erarbeitung</a:t>
            </a:r>
            <a:r>
              <a:rPr lang="cs-CZ" dirty="0"/>
              <a:t> von </a:t>
            </a:r>
            <a:r>
              <a:rPr lang="cs-CZ" dirty="0" err="1"/>
              <a:t>Zielvorgaben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Handlungsempfehlungen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den </a:t>
            </a:r>
            <a:r>
              <a:rPr lang="cs-CZ" dirty="0" err="1"/>
              <a:t>sächsisch-tschechischen</a:t>
            </a:r>
            <a:r>
              <a:rPr lang="cs-CZ" dirty="0"/>
              <a:t> </a:t>
            </a:r>
            <a:r>
              <a:rPr lang="cs-CZ" dirty="0" err="1"/>
              <a:t>Grenzraum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Grundlage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b="1" dirty="0" err="1"/>
              <a:t>Fortschreibung</a:t>
            </a:r>
            <a:r>
              <a:rPr lang="cs-CZ" b="1" dirty="0"/>
              <a:t> des </a:t>
            </a:r>
            <a:r>
              <a:rPr lang="cs-CZ" b="1" dirty="0" err="1"/>
              <a:t>Landesentwicklungsplans</a:t>
            </a:r>
            <a:r>
              <a:rPr lang="cs-CZ" b="1" dirty="0"/>
              <a:t> 2003</a:t>
            </a:r>
            <a:r>
              <a:rPr lang="cs-CZ" dirty="0"/>
              <a:t>; </a:t>
            </a:r>
          </a:p>
          <a:p>
            <a:pPr lvl="1"/>
            <a:r>
              <a:rPr lang="cs-CZ" dirty="0" err="1" smtClean="0"/>
              <a:t>Zusammenstellung</a:t>
            </a:r>
            <a:r>
              <a:rPr lang="cs-CZ" dirty="0" smtClean="0"/>
              <a:t> </a:t>
            </a:r>
            <a:r>
              <a:rPr lang="cs-CZ" dirty="0"/>
              <a:t>von </a:t>
            </a:r>
            <a:r>
              <a:rPr lang="cs-CZ" dirty="0" err="1"/>
              <a:t>Empfehlungen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Projekte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Maßnahmen</a:t>
            </a:r>
            <a:r>
              <a:rPr lang="cs-CZ" dirty="0"/>
              <a:t> </a:t>
            </a:r>
            <a:r>
              <a:rPr lang="cs-CZ" dirty="0" err="1"/>
              <a:t>bzw</a:t>
            </a:r>
            <a:r>
              <a:rPr lang="cs-CZ" dirty="0"/>
              <a:t>. </a:t>
            </a:r>
            <a:r>
              <a:rPr lang="cs-CZ" dirty="0" err="1"/>
              <a:t>Projektideen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Intensivierung</a:t>
            </a:r>
            <a:r>
              <a:rPr lang="cs-CZ" dirty="0"/>
              <a:t> der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sächsisch-tschechischen</a:t>
            </a:r>
            <a:r>
              <a:rPr lang="cs-CZ" dirty="0"/>
              <a:t> </a:t>
            </a:r>
            <a:r>
              <a:rPr lang="cs-CZ" dirty="0" err="1"/>
              <a:t>Grenzraum</a:t>
            </a:r>
            <a:r>
              <a:rPr lang="cs-CZ" dirty="0"/>
              <a:t>. </a:t>
            </a:r>
          </a:p>
          <a:p>
            <a:r>
              <a:rPr lang="cs-CZ" dirty="0" smtClean="0"/>
              <a:t>Die </a:t>
            </a:r>
            <a:r>
              <a:rPr lang="cs-CZ" dirty="0" err="1"/>
              <a:t>Erarbeitung</a:t>
            </a:r>
            <a:r>
              <a:rPr lang="cs-CZ" dirty="0"/>
              <a:t> </a:t>
            </a:r>
            <a:r>
              <a:rPr lang="cs-CZ" dirty="0" err="1"/>
              <a:t>erfolgt</a:t>
            </a:r>
            <a:r>
              <a:rPr lang="cs-CZ" dirty="0"/>
              <a:t> in </a:t>
            </a:r>
            <a:r>
              <a:rPr lang="cs-CZ" dirty="0" err="1"/>
              <a:t>einem</a:t>
            </a:r>
            <a:r>
              <a:rPr lang="cs-CZ" dirty="0"/>
              <a:t> </a:t>
            </a:r>
            <a:r>
              <a:rPr lang="cs-CZ" dirty="0" err="1"/>
              <a:t>engen</a:t>
            </a:r>
            <a:r>
              <a:rPr lang="cs-CZ" dirty="0"/>
              <a:t> </a:t>
            </a:r>
            <a:r>
              <a:rPr lang="cs-CZ" dirty="0" err="1"/>
              <a:t>Abstimmungsprozess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 </a:t>
            </a:r>
            <a:r>
              <a:rPr lang="cs-CZ" b="1" dirty="0"/>
              <a:t>Institut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Raumentwicklung</a:t>
            </a:r>
            <a:r>
              <a:rPr lang="cs-CZ" b="1" dirty="0"/>
              <a:t> (UUR) </a:t>
            </a:r>
            <a:r>
              <a:rPr lang="cs-CZ" b="1" dirty="0" err="1"/>
              <a:t>Brünn</a:t>
            </a:r>
            <a:r>
              <a:rPr lang="cs-CZ" b="1" dirty="0"/>
              <a:t> </a:t>
            </a:r>
            <a:r>
              <a:rPr lang="cs-CZ" dirty="0" err="1"/>
              <a:t>und</a:t>
            </a:r>
            <a:r>
              <a:rPr lang="cs-CZ" dirty="0"/>
              <a:t> dem </a:t>
            </a:r>
            <a:r>
              <a:rPr lang="cs-CZ" dirty="0" err="1"/>
              <a:t>Ministerium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Regionalentwicklung</a:t>
            </a:r>
            <a:r>
              <a:rPr lang="cs-CZ" dirty="0"/>
              <a:t> Prag.</a:t>
            </a:r>
          </a:p>
          <a:p>
            <a:r>
              <a:rPr lang="cs-CZ" dirty="0" err="1"/>
              <a:t>Bearbeitung</a:t>
            </a:r>
            <a:endParaRPr lang="cs-CZ" dirty="0"/>
          </a:p>
          <a:p>
            <a:pPr lvl="1"/>
            <a:r>
              <a:rPr lang="cs-CZ" b="1" dirty="0" err="1"/>
              <a:t>Annedore</a:t>
            </a:r>
            <a:r>
              <a:rPr lang="cs-CZ" b="1" dirty="0"/>
              <a:t> </a:t>
            </a:r>
            <a:r>
              <a:rPr lang="cs-CZ" b="1" dirty="0" err="1"/>
              <a:t>Bergfeld</a:t>
            </a:r>
            <a:endParaRPr lang="cs-CZ" b="1" dirty="0"/>
          </a:p>
          <a:p>
            <a:r>
              <a:rPr lang="cs-CZ" dirty="0" err="1"/>
              <a:t>Kooperation</a:t>
            </a:r>
            <a:r>
              <a:rPr lang="cs-CZ" dirty="0"/>
              <a:t>(en)</a:t>
            </a:r>
          </a:p>
          <a:p>
            <a:pPr lvl="1"/>
            <a:r>
              <a:rPr lang="cs-CZ" dirty="0"/>
              <a:t>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Wirtschafts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Regionalentwicklung</a:t>
            </a:r>
            <a:r>
              <a:rPr lang="cs-CZ" dirty="0"/>
              <a:t> –IWR, </a:t>
            </a:r>
            <a:r>
              <a:rPr lang="cs-CZ" dirty="0" err="1"/>
              <a:t>Leipzig</a:t>
            </a:r>
            <a:r>
              <a:rPr lang="cs-CZ" dirty="0"/>
              <a:t>; </a:t>
            </a:r>
            <a:r>
              <a:rPr lang="cs-CZ" b="1" dirty="0"/>
              <a:t>IREAS - Institut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Strukturpolitiken</a:t>
            </a:r>
            <a:r>
              <a:rPr lang="cs-CZ" b="1" dirty="0"/>
              <a:t>, Prag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2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859216" cy="606928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Laufzeit</a:t>
            </a:r>
            <a:r>
              <a:rPr lang="cs-CZ" dirty="0"/>
              <a:t>: 09/2010–08/2014 </a:t>
            </a:r>
          </a:p>
          <a:p>
            <a:r>
              <a:rPr lang="cs-CZ" dirty="0" err="1"/>
              <a:t>Projektförderung</a:t>
            </a:r>
            <a:endParaRPr lang="cs-CZ" dirty="0"/>
          </a:p>
          <a:p>
            <a:pPr lvl="1"/>
            <a:r>
              <a:rPr lang="cs-CZ" dirty="0" err="1"/>
              <a:t>Sächsisches</a:t>
            </a:r>
            <a:r>
              <a:rPr lang="cs-CZ" dirty="0"/>
              <a:t> </a:t>
            </a:r>
            <a:r>
              <a:rPr lang="cs-CZ" dirty="0" err="1"/>
              <a:t>Staatsministerium</a:t>
            </a:r>
            <a:r>
              <a:rPr lang="cs-CZ" dirty="0"/>
              <a:t> des </a:t>
            </a:r>
            <a:r>
              <a:rPr lang="cs-CZ" dirty="0" err="1"/>
              <a:t>Inneren</a:t>
            </a: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b="1" dirty="0" err="1" smtClean="0"/>
              <a:t>Erstellung</a:t>
            </a:r>
            <a:r>
              <a:rPr lang="cs-CZ" b="1" dirty="0" smtClean="0"/>
              <a:t> </a:t>
            </a:r>
            <a:r>
              <a:rPr lang="cs-CZ" b="1" dirty="0"/>
              <a:t>der </a:t>
            </a:r>
            <a:r>
              <a:rPr lang="cs-CZ" b="1" dirty="0" err="1"/>
              <a:t>Grenzraumstudie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den </a:t>
            </a:r>
            <a:r>
              <a:rPr lang="cs-CZ" b="1" dirty="0" err="1"/>
              <a:t>sächsischen</a:t>
            </a:r>
            <a:r>
              <a:rPr lang="cs-CZ" b="1" dirty="0"/>
              <a:t> </a:t>
            </a:r>
            <a:r>
              <a:rPr lang="cs-CZ" b="1" dirty="0" err="1"/>
              <a:t>Teil</a:t>
            </a:r>
            <a:r>
              <a:rPr lang="cs-CZ" b="1" dirty="0"/>
              <a:t> des </a:t>
            </a:r>
            <a:r>
              <a:rPr lang="cs-CZ" b="1" dirty="0" err="1"/>
              <a:t>sächsisch-tschechischen</a:t>
            </a:r>
            <a:r>
              <a:rPr lang="cs-CZ" b="1" dirty="0"/>
              <a:t> </a:t>
            </a:r>
            <a:r>
              <a:rPr lang="cs-CZ" b="1" dirty="0" err="1"/>
              <a:t>Grenzgebietes</a:t>
            </a:r>
            <a:r>
              <a:rPr lang="cs-CZ" b="1" dirty="0"/>
              <a:t> </a:t>
            </a:r>
            <a:r>
              <a:rPr lang="cs-CZ" b="1" dirty="0" err="1"/>
              <a:t>sowie</a:t>
            </a:r>
            <a:r>
              <a:rPr lang="cs-CZ" b="1" dirty="0"/>
              <a:t>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Einpassung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 </a:t>
            </a:r>
            <a:r>
              <a:rPr lang="cs-CZ" b="1" dirty="0" err="1"/>
              <a:t>bzw</a:t>
            </a:r>
            <a:r>
              <a:rPr lang="cs-CZ" b="1" dirty="0"/>
              <a:t>. in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tschechische</a:t>
            </a:r>
            <a:r>
              <a:rPr lang="cs-CZ" b="1" dirty="0"/>
              <a:t> </a:t>
            </a:r>
            <a:r>
              <a:rPr lang="cs-CZ" b="1" dirty="0" err="1"/>
              <a:t>Raumentwicklungsstudie</a:t>
            </a:r>
            <a:r>
              <a:rPr lang="cs-CZ" b="1" dirty="0"/>
              <a:t>;</a:t>
            </a:r>
          </a:p>
          <a:p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/>
              <a:t>Rahmen</a:t>
            </a:r>
            <a:r>
              <a:rPr lang="cs-CZ" dirty="0"/>
              <a:t> der </a:t>
            </a:r>
            <a:r>
              <a:rPr lang="cs-CZ" dirty="0" err="1"/>
              <a:t>Grenzraumstudie</a:t>
            </a:r>
            <a:r>
              <a:rPr lang="cs-CZ" dirty="0"/>
              <a:t> </a:t>
            </a:r>
            <a:r>
              <a:rPr lang="cs-CZ" dirty="0" err="1"/>
              <a:t>sollen</a:t>
            </a:r>
            <a:r>
              <a:rPr lang="cs-CZ" dirty="0"/>
              <a:t> </a:t>
            </a:r>
            <a:r>
              <a:rPr lang="cs-CZ" dirty="0" err="1"/>
              <a:t>aufbauend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kurzen</a:t>
            </a:r>
            <a:r>
              <a:rPr lang="cs-CZ" dirty="0"/>
              <a:t> Analyse </a:t>
            </a:r>
            <a:r>
              <a:rPr lang="cs-CZ" dirty="0" err="1"/>
              <a:t>Handlungsempfehlungen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nachfolgenden</a:t>
            </a:r>
            <a:r>
              <a:rPr lang="cs-CZ" dirty="0"/>
              <a:t> </a:t>
            </a:r>
            <a:r>
              <a:rPr lang="cs-CZ" dirty="0" err="1"/>
              <a:t>Handlungsfeldern</a:t>
            </a:r>
            <a:r>
              <a:rPr lang="cs-CZ" dirty="0"/>
              <a:t> </a:t>
            </a:r>
            <a:r>
              <a:rPr lang="cs-CZ" dirty="0" err="1"/>
              <a:t>erarbeitet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Demografischer</a:t>
            </a:r>
            <a:r>
              <a:rPr lang="cs-CZ" dirty="0"/>
              <a:t> </a:t>
            </a:r>
            <a:r>
              <a:rPr lang="cs-CZ" dirty="0" err="1"/>
              <a:t>Wandel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räumlichen</a:t>
            </a:r>
            <a:r>
              <a:rPr lang="cs-CZ" dirty="0"/>
              <a:t> </a:t>
            </a:r>
            <a:r>
              <a:rPr lang="cs-CZ" dirty="0" err="1"/>
              <a:t>Auswirkungen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Sicherung</a:t>
            </a:r>
            <a:r>
              <a:rPr lang="cs-CZ" dirty="0"/>
              <a:t> der </a:t>
            </a:r>
            <a:r>
              <a:rPr lang="cs-CZ" dirty="0" err="1"/>
              <a:t>Daseinsvorsorge</a:t>
            </a:r>
            <a:r>
              <a:rPr lang="cs-CZ" dirty="0"/>
              <a:t> (</a:t>
            </a:r>
            <a:r>
              <a:rPr lang="cs-CZ" dirty="0" err="1"/>
              <a:t>soziale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technische</a:t>
            </a:r>
            <a:r>
              <a:rPr lang="cs-CZ" dirty="0"/>
              <a:t> Infrastruktur)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Berücksichtigung</a:t>
            </a:r>
            <a:r>
              <a:rPr lang="cs-CZ" dirty="0"/>
              <a:t> der </a:t>
            </a:r>
            <a:r>
              <a:rPr lang="cs-CZ" dirty="0" err="1"/>
              <a:t>demografischen</a:t>
            </a:r>
            <a:r>
              <a:rPr lang="cs-CZ" dirty="0"/>
              <a:t> </a:t>
            </a:r>
            <a:r>
              <a:rPr lang="cs-CZ" dirty="0" err="1"/>
              <a:t>Veränderungen</a:t>
            </a:r>
            <a:endParaRPr lang="cs-CZ" dirty="0"/>
          </a:p>
          <a:p>
            <a:pPr lvl="1"/>
            <a:r>
              <a:rPr lang="cs-CZ" dirty="0" err="1"/>
              <a:t>Versorgungssituation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besonderer</a:t>
            </a:r>
            <a:r>
              <a:rPr lang="cs-CZ" dirty="0"/>
              <a:t> </a:t>
            </a:r>
            <a:r>
              <a:rPr lang="cs-CZ" dirty="0" err="1"/>
              <a:t>Berücksichtigung</a:t>
            </a:r>
            <a:r>
              <a:rPr lang="cs-CZ" dirty="0"/>
              <a:t> des </a:t>
            </a:r>
            <a:r>
              <a:rPr lang="cs-CZ" dirty="0" err="1"/>
              <a:t>großflächigen</a:t>
            </a:r>
            <a:r>
              <a:rPr lang="cs-CZ" dirty="0"/>
              <a:t> </a:t>
            </a:r>
            <a:r>
              <a:rPr lang="cs-CZ" dirty="0" err="1"/>
              <a:t>Einzelhandels</a:t>
            </a:r>
            <a:endParaRPr lang="cs-CZ" dirty="0"/>
          </a:p>
          <a:p>
            <a:pPr lvl="1"/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Verkehrsinfrastruktur</a:t>
            </a:r>
            <a:endParaRPr lang="cs-CZ" dirty="0"/>
          </a:p>
          <a:p>
            <a:pPr lvl="1"/>
            <a:r>
              <a:rPr lang="cs-CZ" dirty="0" err="1"/>
              <a:t>Regenerative</a:t>
            </a:r>
            <a:r>
              <a:rPr lang="cs-CZ" dirty="0"/>
              <a:t> </a:t>
            </a:r>
            <a:r>
              <a:rPr lang="cs-CZ" dirty="0" err="1"/>
              <a:t>Energien</a:t>
            </a:r>
            <a:endParaRPr lang="cs-CZ" dirty="0"/>
          </a:p>
          <a:p>
            <a:pPr lvl="1"/>
            <a:r>
              <a:rPr lang="cs-CZ" dirty="0" err="1"/>
              <a:t>Natur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</a:t>
            </a:r>
            <a:r>
              <a:rPr lang="cs-CZ" dirty="0"/>
              <a:t>, </a:t>
            </a:r>
            <a:r>
              <a:rPr lang="cs-CZ" dirty="0" err="1"/>
              <a:t>Kulturlandschaft</a:t>
            </a:r>
            <a:endParaRPr lang="cs-CZ" dirty="0"/>
          </a:p>
          <a:p>
            <a:pPr lvl="1"/>
            <a:r>
              <a:rPr lang="cs-CZ" dirty="0" err="1"/>
              <a:t>Brachflächen</a:t>
            </a:r>
            <a:r>
              <a:rPr lang="cs-CZ" dirty="0"/>
              <a:t> (u. a. </a:t>
            </a:r>
            <a:r>
              <a:rPr lang="cs-CZ" dirty="0" err="1"/>
              <a:t>militärische</a:t>
            </a:r>
            <a:r>
              <a:rPr lang="cs-CZ" dirty="0"/>
              <a:t>/ </a:t>
            </a:r>
            <a:r>
              <a:rPr lang="cs-CZ" dirty="0" err="1"/>
              <a:t>landwirtschaftliche</a:t>
            </a:r>
            <a:r>
              <a:rPr lang="cs-CZ" dirty="0"/>
              <a:t> </a:t>
            </a:r>
            <a:r>
              <a:rPr lang="cs-CZ" dirty="0" err="1"/>
              <a:t>Flächen</a:t>
            </a:r>
            <a:r>
              <a:rPr lang="cs-CZ" dirty="0"/>
              <a:t>, </a:t>
            </a:r>
            <a:r>
              <a:rPr lang="cs-CZ" dirty="0" err="1"/>
              <a:t>Grenzareale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Naherholung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Tourismus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Entwicklung</a:t>
            </a:r>
            <a:r>
              <a:rPr lang="cs-CZ" dirty="0"/>
              <a:t> von </a:t>
            </a:r>
            <a:r>
              <a:rPr lang="cs-CZ" dirty="0" err="1"/>
              <a:t>Grenzstädten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Grenzgemeinden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33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3526704"/>
            <a:ext cx="4690864" cy="3116960"/>
          </a:xfrm>
        </p:spPr>
        <p:txBody>
          <a:bodyPr>
            <a:normAutofit/>
          </a:bodyPr>
          <a:lstStyle/>
          <a:p>
            <a:r>
              <a:rPr lang="cs-CZ" dirty="0" err="1"/>
              <a:t>Jurczek</a:t>
            </a:r>
            <a:r>
              <a:rPr lang="cs-CZ" dirty="0"/>
              <a:t>, Peter </a:t>
            </a:r>
            <a:r>
              <a:rPr lang="cs-CZ" dirty="0" smtClean="0"/>
              <a:t>(</a:t>
            </a:r>
            <a:r>
              <a:rPr lang="cs-CZ" dirty="0"/>
              <a:t>2006) </a:t>
            </a:r>
          </a:p>
          <a:p>
            <a:r>
              <a:rPr lang="cs-CZ" dirty="0" err="1"/>
              <a:t>Grenzräume</a:t>
            </a:r>
            <a:r>
              <a:rPr lang="cs-CZ" dirty="0"/>
              <a:t> in </a:t>
            </a:r>
            <a:r>
              <a:rPr lang="cs-CZ" dirty="0" err="1"/>
              <a:t>Deutschland</a:t>
            </a:r>
            <a:r>
              <a:rPr lang="cs-CZ" dirty="0"/>
              <a:t> : 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grenzübergreifende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In: Europa </a:t>
            </a:r>
            <a:r>
              <a:rPr lang="cs-CZ" dirty="0" err="1"/>
              <a:t>regional</a:t>
            </a:r>
            <a:r>
              <a:rPr lang="cs-CZ" dirty="0"/>
              <a:t>, 14 (2006) 2, S. 50 - 60</a:t>
            </a:r>
          </a:p>
          <a:p>
            <a:endParaRPr lang="cs-CZ" dirty="0"/>
          </a:p>
        </p:txBody>
      </p:sp>
      <p:pic>
        <p:nvPicPr>
          <p:cNvPr id="4" name="Obrázek 3" descr="http://www.ifl-leipzig.de/typo3temp/pics/86aea167d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94"/>
            <a:ext cx="3877022" cy="5436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01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cs-CZ" dirty="0"/>
              <a:t>Tu </a:t>
            </a:r>
            <a:r>
              <a:rPr lang="cs-CZ" dirty="0" err="1" smtClean="0"/>
              <a:t>dresden</a:t>
            </a:r>
            <a:r>
              <a:rPr lang="cs-CZ" dirty="0" smtClean="0"/>
              <a:t>, </a:t>
            </a:r>
            <a:r>
              <a:rPr lang="cs-CZ" sz="1800" dirty="0" err="1" smtClean="0"/>
              <a:t>Exzellenzuniversitäten</a:t>
            </a:r>
            <a:r>
              <a:rPr lang="cs-CZ" sz="1800" dirty="0" smtClean="0"/>
              <a:t> </a:t>
            </a:r>
            <a:r>
              <a:rPr lang="cs-CZ" sz="1800" dirty="0" err="1"/>
              <a:t>Deutschlands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Fakultät</a:t>
            </a:r>
            <a:r>
              <a:rPr lang="cs-CZ" dirty="0" smtClean="0"/>
              <a:t> </a:t>
            </a:r>
            <a:r>
              <a:rPr lang="cs-CZ" dirty="0" err="1"/>
              <a:t>Umweltwissenschaften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Institute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Professuren</a:t>
            </a:r>
            <a:endParaRPr lang="cs-CZ" sz="2000" dirty="0"/>
          </a:p>
          <a:p>
            <a:pPr lvl="0"/>
            <a:r>
              <a:rPr lang="cs-CZ" i="1" u="sng" dirty="0" err="1">
                <a:hlinkClick r:id="rId2"/>
              </a:rPr>
              <a:t>Professur</a:t>
            </a:r>
            <a:r>
              <a:rPr lang="cs-CZ" i="1" u="sng" dirty="0">
                <a:hlinkClick r:id="rId2"/>
              </a:rPr>
              <a:t> </a:t>
            </a:r>
            <a:r>
              <a:rPr lang="cs-CZ" i="1" u="sng" dirty="0" err="1">
                <a:hlinkClick r:id="rId2"/>
              </a:rPr>
              <a:t>für</a:t>
            </a:r>
            <a:r>
              <a:rPr lang="cs-CZ" i="1" u="sng" dirty="0">
                <a:hlinkClick r:id="rId2"/>
              </a:rPr>
              <a:t> </a:t>
            </a:r>
            <a:r>
              <a:rPr lang="cs-CZ" i="1" u="sng" dirty="0" err="1" smtClean="0">
                <a:hlinkClick r:id="rId2"/>
              </a:rPr>
              <a:t>Geoinformationssysteme</a:t>
            </a:r>
            <a:endParaRPr lang="cs-CZ" sz="2000" dirty="0" smtClean="0"/>
          </a:p>
          <a:p>
            <a:pPr lvl="0"/>
            <a:r>
              <a:rPr lang="cs-CZ" u="sng" dirty="0" smtClean="0">
                <a:hlinkClick r:id="rId3" tooltip="Institut Kartographie"/>
              </a:rPr>
              <a:t>Institut </a:t>
            </a:r>
            <a:r>
              <a:rPr lang="cs-CZ" u="sng" dirty="0" err="1" smtClean="0">
                <a:hlinkClick r:id="rId3" tooltip="Institut Kartographie"/>
              </a:rPr>
              <a:t>für</a:t>
            </a:r>
            <a:r>
              <a:rPr lang="cs-CZ" u="sng" dirty="0" smtClean="0">
                <a:hlinkClick r:id="rId3" tooltip="Institut Kartographie"/>
              </a:rPr>
              <a:t> </a:t>
            </a:r>
            <a:r>
              <a:rPr lang="cs-CZ" u="sng" dirty="0" err="1" smtClean="0">
                <a:hlinkClick r:id="rId3" tooltip="Institut Kartographie"/>
              </a:rPr>
              <a:t>Kartographie</a:t>
            </a:r>
            <a:endParaRPr lang="cs-CZ" sz="2000" dirty="0" smtClean="0"/>
          </a:p>
          <a:p>
            <a:pPr lvl="1"/>
            <a:r>
              <a:rPr lang="cs-CZ" sz="2400" i="1" u="sng" dirty="0" err="1" smtClean="0">
                <a:hlinkClick r:id="rId3" tooltip="Institut Kartographie"/>
              </a:rPr>
              <a:t>Professur</a:t>
            </a:r>
            <a:r>
              <a:rPr lang="cs-CZ" sz="2400" i="1" u="sng" dirty="0" smtClean="0">
                <a:hlinkClick r:id="rId3" tooltip="Institut Kartographie"/>
              </a:rPr>
              <a:t> </a:t>
            </a:r>
            <a:r>
              <a:rPr lang="cs-CZ" sz="2400" i="1" u="sng" dirty="0" err="1" smtClean="0">
                <a:hlinkClick r:id="rId3" tooltip="Institut Kartographie"/>
              </a:rPr>
              <a:t>für</a:t>
            </a:r>
            <a:r>
              <a:rPr lang="cs-CZ" sz="2400" i="1" u="sng" dirty="0" smtClean="0">
                <a:hlinkClick r:id="rId3" tooltip="Institut Kartographie"/>
              </a:rPr>
              <a:t> </a:t>
            </a:r>
            <a:r>
              <a:rPr lang="cs-CZ" sz="2400" i="1" u="sng" dirty="0" err="1" smtClean="0">
                <a:hlinkClick r:id="rId3" tooltip="Institut Kartographie"/>
              </a:rPr>
              <a:t>Kartographie</a:t>
            </a:r>
            <a:endParaRPr lang="cs-CZ" sz="2400" i="1" u="sng" dirty="0" smtClean="0">
              <a:hlinkClick r:id="rId3" tooltip="Institut Kartographie"/>
            </a:endParaRPr>
          </a:p>
          <a:p>
            <a:pPr lvl="1"/>
            <a:r>
              <a:rPr lang="cs-CZ" sz="2400" i="1" u="sng" dirty="0" err="1" smtClean="0">
                <a:hlinkClick r:id="rId3" tooltip="Institut Kartographie"/>
              </a:rPr>
              <a:t>Professur</a:t>
            </a:r>
            <a:r>
              <a:rPr lang="cs-CZ" sz="2400" i="1" u="sng" dirty="0" smtClean="0">
                <a:hlinkClick r:id="rId3" tooltip="Institut Kartographie"/>
              </a:rPr>
              <a:t> </a:t>
            </a:r>
            <a:r>
              <a:rPr lang="cs-CZ" sz="2400" i="1" u="sng" dirty="0" err="1">
                <a:hlinkClick r:id="rId3" tooltip="Institut Kartographie"/>
              </a:rPr>
              <a:t>für</a:t>
            </a:r>
            <a:r>
              <a:rPr lang="cs-CZ" sz="2400" i="1" u="sng" dirty="0">
                <a:hlinkClick r:id="rId3" tooltip="Institut Kartographie"/>
              </a:rPr>
              <a:t> </a:t>
            </a:r>
            <a:r>
              <a:rPr lang="cs-CZ" sz="2400" i="1" u="sng" dirty="0" err="1">
                <a:hlinkClick r:id="rId3" tooltip="Institut Kartographie"/>
              </a:rPr>
              <a:t>Kartographische</a:t>
            </a:r>
            <a:r>
              <a:rPr lang="cs-CZ" sz="2400" i="1" u="sng" dirty="0">
                <a:hlinkClick r:id="rId3" tooltip="Institut Kartographie"/>
              </a:rPr>
              <a:t> </a:t>
            </a:r>
            <a:r>
              <a:rPr lang="cs-CZ" sz="2400" i="1" u="sng" dirty="0" err="1">
                <a:hlinkClick r:id="rId3" tooltip="Institut Kartographie"/>
              </a:rPr>
              <a:t>Kommunikation</a:t>
            </a:r>
            <a:r>
              <a:rPr lang="cs-CZ" sz="2400" i="1" u="sng" dirty="0">
                <a:hlinkClick r:id="rId3" tooltip="Institut Kartographie"/>
              </a:rPr>
              <a:t> </a:t>
            </a:r>
            <a:endParaRPr lang="cs-CZ" sz="2000" dirty="0"/>
          </a:p>
          <a:p>
            <a:pPr lvl="0"/>
            <a:r>
              <a:rPr lang="cs-CZ" u="sng" dirty="0">
                <a:hlinkClick r:id="rId4" tooltip="Institut für Geographie"/>
              </a:rPr>
              <a:t>Institut </a:t>
            </a:r>
            <a:r>
              <a:rPr lang="cs-CZ" u="sng" dirty="0" err="1">
                <a:hlinkClick r:id="rId4" tooltip="Institut für Geographie"/>
              </a:rPr>
              <a:t>für</a:t>
            </a:r>
            <a:r>
              <a:rPr lang="cs-CZ" u="sng" dirty="0">
                <a:hlinkClick r:id="rId4" tooltip="Institut für Geographie"/>
              </a:rPr>
              <a:t> </a:t>
            </a:r>
            <a:r>
              <a:rPr lang="cs-CZ" u="sng" dirty="0" err="1" smtClean="0">
                <a:hlinkClick r:id="rId4" tooltip="Institut für Geographie"/>
              </a:rPr>
              <a:t>Geographie</a:t>
            </a:r>
            <a:endParaRPr lang="cs-CZ" sz="2000" dirty="0"/>
          </a:p>
          <a:p>
            <a:pPr lvl="1"/>
            <a:r>
              <a:rPr lang="cs-CZ" sz="2400" i="1" u="sng" dirty="0" err="1">
                <a:hlinkClick r:id="rId5" tooltip="AWISOG"/>
              </a:rPr>
              <a:t>Allgemeine</a:t>
            </a:r>
            <a:r>
              <a:rPr lang="cs-CZ" sz="2400" i="1" u="sng" dirty="0">
                <a:hlinkClick r:id="rId5" tooltip="AWISOG"/>
              </a:rPr>
              <a:t> </a:t>
            </a:r>
            <a:r>
              <a:rPr lang="cs-CZ" sz="2400" i="1" u="sng" dirty="0" err="1">
                <a:hlinkClick r:id="rId5" tooltip="AWISOG"/>
              </a:rPr>
              <a:t>Wirtschafts</a:t>
            </a:r>
            <a:r>
              <a:rPr lang="cs-CZ" sz="2400" i="1" u="sng" dirty="0">
                <a:hlinkClick r:id="rId5" tooltip="AWISOG"/>
              </a:rPr>
              <a:t>- </a:t>
            </a:r>
            <a:r>
              <a:rPr lang="cs-CZ" sz="2400" i="1" u="sng" dirty="0" err="1">
                <a:hlinkClick r:id="rId5" tooltip="AWISOG"/>
              </a:rPr>
              <a:t>und</a:t>
            </a:r>
            <a:r>
              <a:rPr lang="cs-CZ" sz="2400" i="1" u="sng" dirty="0">
                <a:hlinkClick r:id="rId5" tooltip="AWISOG"/>
              </a:rPr>
              <a:t> </a:t>
            </a:r>
            <a:r>
              <a:rPr lang="cs-CZ" sz="2400" i="1" u="sng" dirty="0" err="1">
                <a:hlinkClick r:id="rId5" tooltip="AWISOG"/>
              </a:rPr>
              <a:t>Sozialgeographie</a:t>
            </a:r>
            <a:r>
              <a:rPr lang="cs-CZ" sz="2400" i="1" u="sng" dirty="0">
                <a:hlinkClick r:id="rId5" tooltip="AWISOG"/>
              </a:rPr>
              <a:t> (</a:t>
            </a:r>
            <a:r>
              <a:rPr lang="cs-CZ" sz="2400" i="1" u="sng" dirty="0" err="1">
                <a:hlinkClick r:id="rId5" tooltip="AWISOG"/>
              </a:rPr>
              <a:t>Vertretung</a:t>
            </a:r>
            <a:r>
              <a:rPr lang="cs-CZ" sz="2400" i="1" u="sng" dirty="0">
                <a:hlinkClick r:id="rId5" tooltip="AWISOG"/>
              </a:rPr>
              <a:t>: Dr. </a:t>
            </a:r>
            <a:r>
              <a:rPr lang="cs-CZ" sz="2400" i="1" u="sng" dirty="0" err="1">
                <a:hlinkClick r:id="rId5" tooltip="AWISOG"/>
              </a:rPr>
              <a:t>Annika</a:t>
            </a:r>
            <a:r>
              <a:rPr lang="cs-CZ" sz="2400" i="1" u="sng" dirty="0">
                <a:hlinkClick r:id="rId5" tooltip="AWISOG"/>
              </a:rPr>
              <a:t> </a:t>
            </a:r>
            <a:r>
              <a:rPr lang="cs-CZ" sz="2400" i="1" u="sng" dirty="0" err="1">
                <a:hlinkClick r:id="rId5" tooltip="AWISOG"/>
              </a:rPr>
              <a:t>Mattissek</a:t>
            </a:r>
            <a:r>
              <a:rPr lang="cs-CZ" sz="2400" i="1" u="sng" dirty="0">
                <a:hlinkClick r:id="rId5" tooltip="AWISOG"/>
              </a:rPr>
              <a:t>)</a:t>
            </a:r>
            <a:endParaRPr lang="cs-CZ" sz="2000" dirty="0"/>
          </a:p>
          <a:p>
            <a:pPr lvl="1"/>
            <a:r>
              <a:rPr lang="cs-CZ" sz="2400" i="1" u="sng" dirty="0">
                <a:hlinkClick r:id="rId6" tooltip="Didaktik"/>
              </a:rPr>
              <a:t>Didaktik der </a:t>
            </a:r>
            <a:r>
              <a:rPr lang="cs-CZ" sz="2400" i="1" u="sng" dirty="0" err="1">
                <a:hlinkClick r:id="rId6" tooltip="Didaktik"/>
              </a:rPr>
              <a:t>Geographie</a:t>
            </a:r>
            <a:r>
              <a:rPr lang="cs-CZ" sz="2400" i="1" u="sng" dirty="0">
                <a:hlinkClick r:id="rId6" tooltip="Didaktik"/>
              </a:rPr>
              <a:t> (Prof. Dr. </a:t>
            </a:r>
            <a:r>
              <a:rPr lang="cs-CZ" sz="2400" i="1" u="sng" dirty="0" err="1">
                <a:hlinkClick r:id="rId6" tooltip="Didaktik"/>
              </a:rPr>
              <a:t>habil</a:t>
            </a:r>
            <a:r>
              <a:rPr lang="cs-CZ" sz="2400" i="1" u="sng" dirty="0">
                <a:hlinkClick r:id="rId6" tooltip="Didaktik"/>
              </a:rPr>
              <a:t>. </a:t>
            </a:r>
            <a:r>
              <a:rPr lang="cs-CZ" sz="2400" i="1" u="sng" dirty="0" err="1">
                <a:hlinkClick r:id="rId6" tooltip="Didaktik"/>
              </a:rPr>
              <a:t>Friedhelm</a:t>
            </a:r>
            <a:r>
              <a:rPr lang="cs-CZ" sz="2400" i="1" u="sng" dirty="0">
                <a:hlinkClick r:id="rId6" tooltip="Didaktik"/>
              </a:rPr>
              <a:t> Frank)</a:t>
            </a:r>
            <a:endParaRPr lang="cs-CZ" sz="2000" dirty="0"/>
          </a:p>
          <a:p>
            <a:pPr lvl="1"/>
            <a:r>
              <a:rPr lang="cs-CZ" sz="2400" i="1" u="sng" dirty="0" err="1">
                <a:hlinkClick r:id="rId7" tooltip="Landschaftslehre/ Geoökologie"/>
              </a:rPr>
              <a:t>Landschaftslehre</a:t>
            </a:r>
            <a:r>
              <a:rPr lang="cs-CZ" sz="2400" i="1" u="sng" dirty="0">
                <a:hlinkClick r:id="rId7" tooltip="Landschaftslehre/ Geoökologie"/>
              </a:rPr>
              <a:t>/ </a:t>
            </a:r>
            <a:r>
              <a:rPr lang="cs-CZ" sz="2400" i="1" u="sng" dirty="0" err="1">
                <a:hlinkClick r:id="rId7" tooltip="Landschaftslehre/ Geoökologie"/>
              </a:rPr>
              <a:t>Geoökologie</a:t>
            </a:r>
            <a:r>
              <a:rPr lang="cs-CZ" sz="2400" i="1" u="sng" dirty="0">
                <a:hlinkClick r:id="rId7" tooltip="Landschaftslehre/ Geoökologie"/>
              </a:rPr>
              <a:t> (</a:t>
            </a:r>
            <a:r>
              <a:rPr lang="cs-CZ" sz="2400" i="1" u="sng" dirty="0" err="1">
                <a:hlinkClick r:id="rId7" tooltip="Landschaftslehre/ Geoökologie"/>
              </a:rPr>
              <a:t>Vertretung</a:t>
            </a:r>
            <a:r>
              <a:rPr lang="cs-CZ" sz="2400" i="1" u="sng" dirty="0">
                <a:hlinkClick r:id="rId7" tooltip="Landschaftslehre/ Geoökologie"/>
              </a:rPr>
              <a:t>: PD Dr. </a:t>
            </a:r>
            <a:r>
              <a:rPr lang="cs-CZ" sz="2400" i="1" u="sng" dirty="0" err="1">
                <a:hlinkClick r:id="rId7" tooltip="Landschaftslehre/ Geoökologie"/>
              </a:rPr>
              <a:t>rer</a:t>
            </a:r>
            <a:r>
              <a:rPr lang="cs-CZ" sz="2400" i="1" u="sng" dirty="0">
                <a:hlinkClick r:id="rId7" tooltip="Landschaftslehre/ Geoökologie"/>
              </a:rPr>
              <a:t>. </a:t>
            </a:r>
            <a:r>
              <a:rPr lang="cs-CZ" sz="2400" i="1" u="sng" dirty="0" err="1">
                <a:hlinkClick r:id="rId7" tooltip="Landschaftslehre/ Geoökologie"/>
              </a:rPr>
              <a:t>nat</a:t>
            </a:r>
            <a:r>
              <a:rPr lang="cs-CZ" sz="2400" i="1" u="sng" dirty="0">
                <a:hlinkClick r:id="rId7" tooltip="Landschaftslehre/ Geoökologie"/>
              </a:rPr>
              <a:t>. Daniela Sauer)</a:t>
            </a:r>
            <a:endParaRPr lang="cs-CZ" sz="2000" dirty="0"/>
          </a:p>
          <a:p>
            <a:pPr lvl="1"/>
            <a:r>
              <a:rPr lang="cs-CZ" sz="2400" i="1" u="sng" dirty="0" err="1">
                <a:hlinkClick r:id="rId8" tooltip="Physische Geographie"/>
              </a:rPr>
              <a:t>Physische</a:t>
            </a:r>
            <a:r>
              <a:rPr lang="cs-CZ" sz="2400" i="1" u="sng" dirty="0">
                <a:hlinkClick r:id="rId8" tooltip="Physische Geographie"/>
              </a:rPr>
              <a:t> </a:t>
            </a:r>
            <a:r>
              <a:rPr lang="cs-CZ" sz="2400" i="1" u="sng" dirty="0" err="1">
                <a:hlinkClick r:id="rId8" tooltip="Physische Geographie"/>
              </a:rPr>
              <a:t>Geographie</a:t>
            </a:r>
            <a:r>
              <a:rPr lang="cs-CZ" sz="2400" i="1" u="sng" dirty="0">
                <a:hlinkClick r:id="rId8" tooltip="Physische Geographie"/>
              </a:rPr>
              <a:t> (Prof. Dr. </a:t>
            </a:r>
            <a:r>
              <a:rPr lang="cs-CZ" sz="2400" i="1" u="sng" dirty="0" err="1">
                <a:hlinkClick r:id="rId8" tooltip="Physische Geographie"/>
              </a:rPr>
              <a:t>habil</a:t>
            </a:r>
            <a:r>
              <a:rPr lang="cs-CZ" sz="2400" i="1" u="sng" dirty="0">
                <a:hlinkClick r:id="rId8" tooltip="Physische Geographie"/>
              </a:rPr>
              <a:t>. D. Faust) </a:t>
            </a:r>
            <a:endParaRPr lang="cs-CZ" sz="2000" dirty="0"/>
          </a:p>
          <a:p>
            <a:pPr lvl="1"/>
            <a:r>
              <a:rPr lang="cs-CZ" sz="2400" i="1" u="sng" dirty="0" err="1">
                <a:hlinkClick r:id="rId9" tooltip="Physische Geographie/ Regionale Geogr. Mitteleuropas"/>
              </a:rPr>
              <a:t>Physische</a:t>
            </a:r>
            <a:r>
              <a:rPr lang="cs-CZ" sz="2400" i="1" u="sng" dirty="0">
                <a:hlinkClick r:id="rId9" tooltip="Physische Geographie/ Regionale Geogr. Mitteleuropas"/>
              </a:rPr>
              <a:t> </a:t>
            </a:r>
            <a:r>
              <a:rPr lang="cs-CZ" sz="2400" i="1" u="sng" dirty="0" err="1">
                <a:hlinkClick r:id="rId9" tooltip="Physische Geographie/ Regionale Geogr. Mitteleuropas"/>
              </a:rPr>
              <a:t>Geographie</a:t>
            </a:r>
            <a:r>
              <a:rPr lang="cs-CZ" sz="2400" i="1" u="sng" dirty="0">
                <a:hlinkClick r:id="rId9" tooltip="Physische Geographie/ Regionale Geogr. Mitteleuropas"/>
              </a:rPr>
              <a:t>/ </a:t>
            </a:r>
            <a:r>
              <a:rPr lang="cs-CZ" sz="2400" i="1" u="sng" dirty="0" err="1">
                <a:hlinkClick r:id="rId9" tooltip="Physische Geographie/ Regionale Geogr. Mitteleuropas"/>
              </a:rPr>
              <a:t>Regionale</a:t>
            </a:r>
            <a:r>
              <a:rPr lang="cs-CZ" sz="2400" i="1" u="sng" dirty="0">
                <a:hlinkClick r:id="rId9" tooltip="Physische Geographie/ Regionale Geogr. Mitteleuropas"/>
              </a:rPr>
              <a:t> </a:t>
            </a:r>
            <a:r>
              <a:rPr lang="cs-CZ" sz="2400" i="1" u="sng" dirty="0" err="1">
                <a:hlinkClick r:id="rId9" tooltip="Physische Geographie/ Regionale Geogr. Mitteleuropas"/>
              </a:rPr>
              <a:t>Geographie</a:t>
            </a:r>
            <a:r>
              <a:rPr lang="cs-CZ" sz="2400" i="1" u="sng" dirty="0">
                <a:hlinkClick r:id="rId9" tooltip="Physische Geographie/ Regionale Geogr. Mitteleuropas"/>
              </a:rPr>
              <a:t> </a:t>
            </a:r>
            <a:r>
              <a:rPr lang="cs-CZ" sz="2400" i="1" u="sng" dirty="0" err="1">
                <a:hlinkClick r:id="rId9" tooltip="Physische Geographie/ Regionale Geogr. Mitteleuropas"/>
              </a:rPr>
              <a:t>Mitteleuropas</a:t>
            </a:r>
            <a:r>
              <a:rPr lang="cs-CZ" sz="2400" i="1" u="sng" dirty="0">
                <a:hlinkClick r:id="rId9" tooltip="Physische Geographie/ Regionale Geogr. Mitteleuropas"/>
              </a:rPr>
              <a:t> (Prof. Dr. </a:t>
            </a:r>
            <a:r>
              <a:rPr lang="cs-CZ" sz="2400" i="1" u="sng" dirty="0" err="1">
                <a:hlinkClick r:id="rId9" tooltip="Physische Geographie/ Regionale Geogr. Mitteleuropas"/>
              </a:rPr>
              <a:t>habil</a:t>
            </a:r>
            <a:r>
              <a:rPr lang="cs-CZ" sz="2400" i="1" u="sng" dirty="0">
                <a:hlinkClick r:id="rId9" tooltip="Physische Geographie/ Regionale Geogr. Mitteleuropas"/>
              </a:rPr>
              <a:t>. </a:t>
            </a:r>
            <a:r>
              <a:rPr lang="cs-CZ" sz="2400" i="1" u="sng" dirty="0" err="1">
                <a:hlinkClick r:id="rId9" tooltip="Physische Geographie/ Regionale Geogr. Mitteleuropas"/>
              </a:rPr>
              <a:t>Arno</a:t>
            </a:r>
            <a:r>
              <a:rPr lang="cs-CZ" sz="2400" i="1" u="sng" dirty="0">
                <a:hlinkClick r:id="rId9" tooltip="Physische Geographie/ Regionale Geogr. Mitteleuropas"/>
              </a:rPr>
              <a:t> </a:t>
            </a:r>
            <a:r>
              <a:rPr lang="cs-CZ" sz="2400" i="1" u="sng" dirty="0" err="1">
                <a:hlinkClick r:id="rId9" tooltip="Physische Geographie/ Regionale Geogr. Mitteleuropas"/>
              </a:rPr>
              <a:t>Kleber</a:t>
            </a:r>
            <a:r>
              <a:rPr lang="cs-CZ" sz="2400" i="1" u="sng" dirty="0">
                <a:hlinkClick r:id="rId9" tooltip="Physische Geographie/ Regionale Geogr. Mitteleuropas"/>
              </a:rPr>
              <a:t>) </a:t>
            </a:r>
            <a:endParaRPr lang="cs-CZ" sz="2000" dirty="0"/>
          </a:p>
          <a:p>
            <a:pPr lvl="1"/>
            <a:r>
              <a:rPr lang="cs-CZ" sz="2400" b="1" i="1" u="sng" dirty="0" err="1">
                <a:hlinkClick r:id="rId10" tooltip="Raumordnung"/>
              </a:rPr>
              <a:t>Raumordnung</a:t>
            </a:r>
            <a:r>
              <a:rPr lang="cs-CZ" sz="2400" b="1" i="1" u="sng" dirty="0">
                <a:hlinkClick r:id="rId10" tooltip="Raumordnung"/>
              </a:rPr>
              <a:t> (Dr. Ing. Robert </a:t>
            </a:r>
            <a:r>
              <a:rPr lang="cs-CZ" sz="2400" b="1" i="1" u="sng" dirty="0" err="1">
                <a:hlinkClick r:id="rId10" tooltip="Raumordnung"/>
              </a:rPr>
              <a:t>Knippschild</a:t>
            </a:r>
            <a:r>
              <a:rPr lang="cs-CZ" sz="2400" b="1" i="1" u="sng" dirty="0">
                <a:hlinkClick r:id="rId10" tooltip="Raumordnung"/>
              </a:rPr>
              <a:t>) </a:t>
            </a:r>
            <a:endParaRPr lang="cs-CZ" sz="2000" b="1" dirty="0"/>
          </a:p>
          <a:p>
            <a:pPr lvl="1"/>
            <a:r>
              <a:rPr lang="cs-CZ" sz="2400" b="1" i="1" u="sng" dirty="0" err="1">
                <a:hlinkClick r:id="rId11" tooltip="Wirtschafts- und Sozialgeographie Ost- und Südosteuropas"/>
              </a:rPr>
              <a:t>Wirtschafts</a:t>
            </a:r>
            <a:r>
              <a:rPr lang="cs-CZ" sz="2400" b="1" i="1" u="sng" dirty="0">
                <a:hlinkClick r:id="rId11" tooltip="Wirtschafts- und Sozialgeographie Ost- und Südosteuropas"/>
              </a:rPr>
              <a:t>-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und</a:t>
            </a:r>
            <a:r>
              <a:rPr lang="cs-CZ" sz="2400" b="1" i="1" u="sng" dirty="0">
                <a:hlinkClick r:id="rId11" tooltip="Wirtschafts- und Sozialgeographie Ost- und Südosteuropas"/>
              </a:rPr>
              <a:t>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Sozialgeographie</a:t>
            </a:r>
            <a:r>
              <a:rPr lang="cs-CZ" sz="2400" b="1" i="1" u="sng" dirty="0">
                <a:hlinkClick r:id="rId11" tooltip="Wirtschafts- und Sozialgeographie Ost- und Südosteuropas"/>
              </a:rPr>
              <a:t>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Ost</a:t>
            </a:r>
            <a:r>
              <a:rPr lang="cs-CZ" sz="2400" b="1" i="1" u="sng" dirty="0">
                <a:hlinkClick r:id="rId11" tooltip="Wirtschafts- und Sozialgeographie Ost- und Südosteuropas"/>
              </a:rPr>
              <a:t>-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und</a:t>
            </a:r>
            <a:r>
              <a:rPr lang="cs-CZ" sz="2400" b="1" i="1" u="sng" dirty="0">
                <a:hlinkClick r:id="rId11" tooltip="Wirtschafts- und Sozialgeographie Ost- und Südosteuropas"/>
              </a:rPr>
              <a:t>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Südosteuropas</a:t>
            </a:r>
            <a:r>
              <a:rPr lang="cs-CZ" sz="2400" b="1" i="1" u="sng" dirty="0">
                <a:hlinkClick r:id="rId11" tooltip="Wirtschafts- und Sozialgeographie Ost- und Südosteuropas"/>
              </a:rPr>
              <a:t> (Prof. Dr.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habil</a:t>
            </a:r>
            <a:r>
              <a:rPr lang="cs-CZ" sz="2400" b="1" i="1" u="sng" dirty="0">
                <a:hlinkClick r:id="rId11" tooltip="Wirtschafts- und Sozialgeographie Ost- und Südosteuropas"/>
              </a:rPr>
              <a:t>. Hartmut </a:t>
            </a:r>
            <a:r>
              <a:rPr lang="cs-CZ" sz="2400" b="1" i="1" u="sng" dirty="0" err="1">
                <a:hlinkClick r:id="rId11" tooltip="Wirtschafts- und Sozialgeographie Ost- und Südosteuropas"/>
              </a:rPr>
              <a:t>Kowalke</a:t>
            </a:r>
            <a:r>
              <a:rPr lang="cs-CZ" sz="2400" b="1" i="1" u="sng" dirty="0">
                <a:hlinkClick r:id="rId11" tooltip="Wirtschafts- und Sozialgeographie Ost- und Südosteuropas"/>
              </a:rPr>
              <a:t>)</a:t>
            </a: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99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5313"/>
            <a:ext cx="5770984" cy="1143000"/>
          </a:xfrm>
        </p:spPr>
        <p:txBody>
          <a:bodyPr>
            <a:normAutofit/>
          </a:bodyPr>
          <a:lstStyle/>
          <a:p>
            <a:r>
              <a:rPr lang="cs-CZ" dirty="0" err="1"/>
              <a:t>Zentrum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 smtClean="0"/>
              <a:t>Wirtschaftsbeziehungen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 smtClean="0"/>
              <a:t>Ziel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Förderung</a:t>
            </a:r>
            <a:r>
              <a:rPr lang="cs-CZ" dirty="0"/>
              <a:t> der </a:t>
            </a:r>
            <a:r>
              <a:rPr lang="cs-CZ" dirty="0" err="1"/>
              <a:t>interdisziplinären</a:t>
            </a:r>
            <a:r>
              <a:rPr lang="cs-CZ" dirty="0"/>
              <a:t> </a:t>
            </a:r>
            <a:r>
              <a:rPr lang="cs-CZ" dirty="0" err="1"/>
              <a:t>Forschung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/>
              <a:t>Leipzig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wirtschaftlichen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sozialen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in den </a:t>
            </a:r>
            <a:r>
              <a:rPr lang="cs-CZ" dirty="0" err="1"/>
              <a:t>Ländern</a:t>
            </a:r>
            <a:r>
              <a:rPr lang="cs-CZ" dirty="0"/>
              <a:t> </a:t>
            </a:r>
            <a:r>
              <a:rPr lang="cs-CZ" dirty="0" err="1"/>
              <a:t>Mittel</a:t>
            </a:r>
            <a:r>
              <a:rPr lang="cs-CZ" dirty="0"/>
              <a:t>-, </a:t>
            </a:r>
            <a:r>
              <a:rPr lang="cs-CZ" dirty="0" err="1"/>
              <a:t>Ost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Südosteuropas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Rahmen</a:t>
            </a:r>
            <a:r>
              <a:rPr lang="cs-CZ" dirty="0"/>
              <a:t> des </a:t>
            </a:r>
            <a:r>
              <a:rPr lang="cs-CZ" dirty="0" err="1"/>
              <a:t>Europäischen</a:t>
            </a:r>
            <a:r>
              <a:rPr lang="cs-CZ" dirty="0"/>
              <a:t> </a:t>
            </a:r>
            <a:r>
              <a:rPr lang="cs-CZ" dirty="0" err="1"/>
              <a:t>Integrationsprozesses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 smtClean="0"/>
              <a:t>Globalisierung</a:t>
            </a:r>
            <a:r>
              <a:rPr lang="cs-CZ" dirty="0" smtClean="0"/>
              <a:t>.</a:t>
            </a:r>
          </a:p>
          <a:p>
            <a:r>
              <a:rPr lang="cs-CZ" b="1" dirty="0" err="1" smtClean="0"/>
              <a:t>Forschungsschwerpunkte</a:t>
            </a:r>
            <a:r>
              <a:rPr lang="cs-CZ" b="1" dirty="0" smtClean="0"/>
              <a:t>: </a:t>
            </a:r>
          </a:p>
          <a:p>
            <a:pPr lvl="1"/>
            <a:r>
              <a:rPr lang="cs-CZ" dirty="0" smtClean="0"/>
              <a:t>Der </a:t>
            </a:r>
            <a:r>
              <a:rPr lang="cs-CZ" dirty="0" err="1"/>
              <a:t>wirtschaftliche</a:t>
            </a:r>
            <a:r>
              <a:rPr lang="cs-CZ" dirty="0"/>
              <a:t> </a:t>
            </a:r>
            <a:r>
              <a:rPr lang="cs-CZ" dirty="0" err="1"/>
              <a:t>Aufholprozess</a:t>
            </a:r>
            <a:r>
              <a:rPr lang="cs-CZ" dirty="0"/>
              <a:t> der Region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gesellschaftlichen</a:t>
            </a:r>
            <a:r>
              <a:rPr lang="cs-CZ" dirty="0"/>
              <a:t> </a:t>
            </a:r>
            <a:r>
              <a:rPr lang="cs-CZ" dirty="0" err="1" smtClean="0"/>
              <a:t>Rahmenbedingungen</a:t>
            </a:r>
            <a:endParaRPr lang="cs-CZ" dirty="0" smtClean="0"/>
          </a:p>
          <a:p>
            <a:pPr lvl="1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/>
              <a:t>EU-</a:t>
            </a:r>
            <a:r>
              <a:rPr lang="cs-CZ" dirty="0" err="1"/>
              <a:t>Strukturpolitik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soziale</a:t>
            </a:r>
            <a:r>
              <a:rPr lang="cs-CZ" dirty="0"/>
              <a:t> </a:t>
            </a:r>
            <a:r>
              <a:rPr lang="cs-CZ" dirty="0" err="1"/>
              <a:t>Kohäsion</a:t>
            </a:r>
            <a:r>
              <a:rPr lang="cs-CZ" dirty="0"/>
              <a:t>, </a:t>
            </a:r>
            <a:r>
              <a:rPr lang="cs-CZ" dirty="0" err="1"/>
              <a:t>Regionalentwicklung</a:t>
            </a:r>
            <a:r>
              <a:rPr lang="cs-CZ" dirty="0"/>
              <a:t> in der </a:t>
            </a:r>
            <a:r>
              <a:rPr lang="cs-CZ" dirty="0" err="1"/>
              <a:t>erweiterten</a:t>
            </a:r>
            <a:r>
              <a:rPr lang="cs-CZ" dirty="0"/>
              <a:t> EU, </a:t>
            </a:r>
            <a:endParaRPr lang="cs-CZ" dirty="0" smtClean="0"/>
          </a:p>
          <a:p>
            <a:pPr lvl="1"/>
            <a:r>
              <a:rPr lang="cs-CZ" dirty="0" err="1" smtClean="0"/>
              <a:t>monetäre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finanzpolitische</a:t>
            </a:r>
            <a:r>
              <a:rPr lang="cs-CZ" dirty="0"/>
              <a:t> </a:t>
            </a:r>
            <a:r>
              <a:rPr lang="cs-CZ" dirty="0" err="1"/>
              <a:t>Fragestellungen</a:t>
            </a:r>
            <a:r>
              <a:rPr lang="cs-CZ" dirty="0"/>
              <a:t> der EU-</a:t>
            </a:r>
            <a:r>
              <a:rPr lang="cs-CZ" dirty="0" err="1"/>
              <a:t>Osterweiterung</a:t>
            </a:r>
            <a:r>
              <a:rPr lang="cs-CZ" dirty="0"/>
              <a:t>, </a:t>
            </a:r>
            <a:endParaRPr lang="cs-CZ" dirty="0" smtClean="0"/>
          </a:p>
          <a:p>
            <a:pPr lvl="1"/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Erweiterung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Vertiefung</a:t>
            </a:r>
            <a:r>
              <a:rPr lang="cs-CZ" dirty="0"/>
              <a:t> der </a:t>
            </a:r>
            <a:r>
              <a:rPr lang="cs-CZ" dirty="0" err="1"/>
              <a:t>Europäischen</a:t>
            </a:r>
            <a:r>
              <a:rPr lang="cs-CZ" dirty="0"/>
              <a:t> Union </a:t>
            </a:r>
            <a:endParaRPr lang="cs-CZ" dirty="0" smtClean="0"/>
          </a:p>
          <a:p>
            <a:pPr lvl="1"/>
            <a:r>
              <a:rPr lang="cs-CZ" dirty="0" err="1" smtClean="0"/>
              <a:t>sowie</a:t>
            </a:r>
            <a:r>
              <a:rPr lang="cs-CZ" dirty="0" smtClean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Beziehungen</a:t>
            </a:r>
            <a:r>
              <a:rPr lang="cs-CZ" dirty="0"/>
              <a:t> der MOE-</a:t>
            </a:r>
            <a:r>
              <a:rPr lang="cs-CZ" dirty="0" err="1"/>
              <a:t>Länder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ihren</a:t>
            </a:r>
            <a:r>
              <a:rPr lang="cs-CZ" dirty="0"/>
              <a:t> </a:t>
            </a:r>
            <a:r>
              <a:rPr lang="cs-CZ" dirty="0" err="1"/>
              <a:t>östlichen</a:t>
            </a:r>
            <a:r>
              <a:rPr lang="cs-CZ" dirty="0"/>
              <a:t> </a:t>
            </a:r>
            <a:r>
              <a:rPr lang="cs-CZ" dirty="0" err="1"/>
              <a:t>Nachbarn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wirtschaftliche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von </a:t>
            </a:r>
            <a:r>
              <a:rPr lang="cs-CZ" dirty="0" err="1"/>
              <a:t>Unternehmen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, </a:t>
            </a:r>
            <a:r>
              <a:rPr lang="cs-CZ" dirty="0" err="1"/>
              <a:t>insbesondere</a:t>
            </a:r>
            <a:r>
              <a:rPr lang="cs-CZ" dirty="0"/>
              <a:t> der Region </a:t>
            </a:r>
            <a:r>
              <a:rPr lang="cs-CZ" dirty="0" err="1"/>
              <a:t>Leipzig</a:t>
            </a:r>
            <a:r>
              <a:rPr lang="cs-CZ" dirty="0"/>
              <a:t> </a:t>
            </a:r>
            <a:r>
              <a:rPr lang="cs-CZ" dirty="0" err="1"/>
              <a:t>bzw</a:t>
            </a:r>
            <a:r>
              <a:rPr lang="cs-CZ" dirty="0"/>
              <a:t>. des </a:t>
            </a:r>
            <a:r>
              <a:rPr lang="cs-CZ" dirty="0" err="1"/>
              <a:t>Landes</a:t>
            </a:r>
            <a:r>
              <a:rPr lang="cs-CZ" dirty="0"/>
              <a:t> </a:t>
            </a:r>
            <a:r>
              <a:rPr lang="cs-CZ" dirty="0" err="1"/>
              <a:t>Sachsen</a:t>
            </a:r>
            <a:r>
              <a:rPr lang="cs-CZ" dirty="0"/>
              <a:t>,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Unternehmen</a:t>
            </a:r>
            <a:r>
              <a:rPr lang="cs-CZ" dirty="0"/>
              <a:t> in </a:t>
            </a:r>
            <a:r>
              <a:rPr lang="cs-CZ" b="1" dirty="0" err="1"/>
              <a:t>Mittel</a:t>
            </a:r>
            <a:r>
              <a:rPr lang="cs-CZ" b="1" dirty="0"/>
              <a:t>-, </a:t>
            </a:r>
            <a:r>
              <a:rPr lang="cs-CZ" b="1" dirty="0" err="1"/>
              <a:t>Ost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Südosteuropa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 descr="Link zur Startseite der Universitä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845218" cy="639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824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Forschungsprojekte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Großstädte</a:t>
            </a:r>
            <a:r>
              <a:rPr lang="cs-CZ" dirty="0" smtClean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Transformationsprozess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Polens</a:t>
            </a:r>
            <a:r>
              <a:rPr lang="cs-CZ" dirty="0" smtClean="0"/>
              <a:t> </a:t>
            </a:r>
            <a:r>
              <a:rPr lang="cs-CZ" dirty="0" err="1"/>
              <a:t>Wirtschaft</a:t>
            </a:r>
            <a:r>
              <a:rPr lang="cs-CZ" dirty="0"/>
              <a:t> nach </a:t>
            </a:r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globaler</a:t>
            </a:r>
            <a:r>
              <a:rPr lang="cs-CZ" dirty="0"/>
              <a:t> </a:t>
            </a:r>
            <a:r>
              <a:rPr lang="cs-CZ" dirty="0" err="1"/>
              <a:t>Wirtschafts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Finanzkrise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 err="1" smtClean="0"/>
              <a:t>Wirtschaftlicher</a:t>
            </a:r>
            <a:r>
              <a:rPr lang="cs-CZ" b="1" dirty="0" smtClean="0"/>
              <a:t> </a:t>
            </a:r>
            <a:r>
              <a:rPr lang="cs-CZ" b="1" dirty="0" err="1"/>
              <a:t>Aufholprozess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EU-</a:t>
            </a:r>
            <a:r>
              <a:rPr lang="cs-CZ" b="1" dirty="0" err="1"/>
              <a:t>Integration</a:t>
            </a:r>
            <a:r>
              <a:rPr lang="cs-CZ" b="1" dirty="0"/>
              <a:t> in </a:t>
            </a:r>
            <a:r>
              <a:rPr lang="cs-CZ" b="1" dirty="0" err="1"/>
              <a:t>Mittel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Osteuropa</a:t>
            </a:r>
            <a:endParaRPr lang="cs-CZ" b="1" dirty="0"/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Überinvestitionstheorien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Finanzkrise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dirty="0" smtClean="0"/>
              <a:t>Die </a:t>
            </a:r>
            <a:r>
              <a:rPr lang="cs-CZ" b="1" dirty="0" err="1"/>
              <a:t>Modernisierung</a:t>
            </a:r>
            <a:r>
              <a:rPr lang="cs-CZ" b="1" dirty="0"/>
              <a:t> </a:t>
            </a:r>
            <a:r>
              <a:rPr lang="cs-CZ" b="1" dirty="0" err="1"/>
              <a:t>kommunaler</a:t>
            </a:r>
            <a:r>
              <a:rPr lang="cs-CZ" b="1" dirty="0"/>
              <a:t> </a:t>
            </a:r>
            <a:r>
              <a:rPr lang="cs-CZ" b="1" dirty="0" err="1"/>
              <a:t>Infratruktur</a:t>
            </a:r>
            <a:r>
              <a:rPr lang="cs-CZ" b="1" dirty="0"/>
              <a:t> in </a:t>
            </a:r>
            <a:r>
              <a:rPr lang="cs-CZ" b="1" dirty="0" err="1"/>
              <a:t>Mittel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Osteuropa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Kontext der EU-</a:t>
            </a:r>
            <a:r>
              <a:rPr lang="cs-CZ" b="1" dirty="0" err="1"/>
              <a:t>Umweltpolitik</a:t>
            </a:r>
            <a:r>
              <a:rPr lang="cs-CZ" b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b="1" dirty="0" err="1" smtClean="0"/>
              <a:t>Wirkung</a:t>
            </a:r>
            <a:r>
              <a:rPr lang="cs-CZ" b="1" dirty="0" smtClean="0"/>
              <a:t> </a:t>
            </a:r>
            <a:r>
              <a:rPr lang="cs-CZ" b="1" dirty="0"/>
              <a:t>der EU-</a:t>
            </a:r>
            <a:r>
              <a:rPr lang="cs-CZ" b="1" dirty="0" err="1"/>
              <a:t>Kohäsionspolitik</a:t>
            </a:r>
            <a:r>
              <a:rPr lang="cs-CZ" b="1" dirty="0"/>
              <a:t> in den </a:t>
            </a:r>
            <a:r>
              <a:rPr lang="cs-CZ" b="1" dirty="0" err="1"/>
              <a:t>Visegrad-Ländern</a:t>
            </a:r>
            <a:r>
              <a:rPr lang="cs-CZ" b="1" dirty="0"/>
              <a:t>: </a:t>
            </a:r>
            <a:r>
              <a:rPr lang="cs-CZ" b="1" dirty="0" err="1"/>
              <a:t>Herausforderungen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die</a:t>
            </a:r>
            <a:r>
              <a:rPr lang="cs-CZ" b="1" dirty="0"/>
              <a:t> </a:t>
            </a:r>
            <a:r>
              <a:rPr lang="cs-CZ" b="1" dirty="0" err="1"/>
              <a:t>Zukunft</a:t>
            </a:r>
            <a:r>
              <a:rPr lang="cs-CZ" b="1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err="1" smtClean="0"/>
              <a:t>Revitalisierung</a:t>
            </a:r>
            <a:r>
              <a:rPr lang="cs-CZ" dirty="0" smtClean="0"/>
              <a:t> </a:t>
            </a:r>
            <a:r>
              <a:rPr lang="cs-CZ" dirty="0"/>
              <a:t>von </a:t>
            </a:r>
            <a:r>
              <a:rPr lang="cs-CZ" dirty="0" err="1"/>
              <a:t>gründerzeitlichen</a:t>
            </a:r>
            <a:r>
              <a:rPr lang="cs-CZ" dirty="0"/>
              <a:t> </a:t>
            </a:r>
            <a:r>
              <a:rPr lang="cs-CZ" dirty="0" err="1"/>
              <a:t>Altbauwohnquartieren</a:t>
            </a:r>
            <a:r>
              <a:rPr lang="cs-CZ" dirty="0"/>
              <a:t> in </a:t>
            </a:r>
            <a:r>
              <a:rPr lang="cs-CZ" dirty="0" err="1"/>
              <a:t>Budapest</a:t>
            </a:r>
            <a:r>
              <a:rPr lang="cs-CZ" dirty="0"/>
              <a:t> - </a:t>
            </a:r>
            <a:r>
              <a:rPr lang="cs-CZ" dirty="0" err="1"/>
              <a:t>Prozesse</a:t>
            </a:r>
            <a:r>
              <a:rPr lang="cs-CZ" dirty="0"/>
              <a:t>, </a:t>
            </a:r>
            <a:r>
              <a:rPr lang="cs-CZ" dirty="0" err="1"/>
              <a:t>Strategien</a:t>
            </a:r>
            <a:r>
              <a:rPr lang="cs-CZ" dirty="0"/>
              <a:t>, </a:t>
            </a:r>
            <a:r>
              <a:rPr lang="cs-CZ" dirty="0" err="1"/>
              <a:t>Perspektiven</a:t>
            </a:r>
            <a:r>
              <a:rPr lang="cs-CZ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Die </a:t>
            </a:r>
            <a:r>
              <a:rPr lang="cs-CZ" dirty="0" err="1"/>
              <a:t>Frage</a:t>
            </a:r>
            <a:r>
              <a:rPr lang="cs-CZ" dirty="0"/>
              <a:t> der </a:t>
            </a:r>
            <a:r>
              <a:rPr lang="cs-CZ" dirty="0" err="1"/>
              <a:t>Gentrification</a:t>
            </a:r>
            <a:r>
              <a:rPr lang="cs-CZ" dirty="0"/>
              <a:t> in post-</a:t>
            </a:r>
            <a:r>
              <a:rPr lang="cs-CZ" dirty="0" err="1"/>
              <a:t>sozialistischen</a:t>
            </a:r>
            <a:r>
              <a:rPr lang="cs-CZ" dirty="0"/>
              <a:t> </a:t>
            </a:r>
            <a:r>
              <a:rPr lang="cs-CZ" dirty="0" err="1"/>
              <a:t>Städten</a:t>
            </a:r>
            <a:r>
              <a:rPr lang="cs-CZ" dirty="0"/>
              <a:t> –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</a:t>
            </a:r>
            <a:r>
              <a:rPr lang="cs-CZ" dirty="0" err="1"/>
              <a:t>Budapest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07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Transformation</a:t>
            </a:r>
            <a:r>
              <a:rPr lang="cs-CZ" dirty="0"/>
              <a:t>. </a:t>
            </a:r>
            <a:r>
              <a:rPr lang="cs-CZ" dirty="0" err="1"/>
              <a:t>Leipziger</a:t>
            </a:r>
            <a:r>
              <a:rPr lang="cs-CZ" dirty="0"/>
              <a:t> </a:t>
            </a:r>
            <a:r>
              <a:rPr lang="cs-CZ" dirty="0" err="1"/>
              <a:t>Beiträge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Wirtschaft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 smtClean="0"/>
              <a:t>Gesellschaft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640960" cy="5904656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Mittelständische</a:t>
            </a:r>
            <a:r>
              <a:rPr lang="cs-CZ" b="1" dirty="0"/>
              <a:t> </a:t>
            </a:r>
            <a:r>
              <a:rPr lang="cs-CZ" b="1" dirty="0" err="1"/>
              <a:t>Dienstleister</a:t>
            </a:r>
            <a:r>
              <a:rPr lang="cs-CZ" b="1" dirty="0"/>
              <a:t> in der </a:t>
            </a:r>
            <a:r>
              <a:rPr lang="cs-CZ" b="1" dirty="0" err="1"/>
              <a:t>sächsisch-tschechischen</a:t>
            </a:r>
            <a:r>
              <a:rPr lang="cs-CZ" b="1" dirty="0"/>
              <a:t> </a:t>
            </a:r>
            <a:r>
              <a:rPr lang="cs-CZ" b="1" dirty="0" err="1" smtClean="0"/>
              <a:t>Grenzregion</a:t>
            </a:r>
            <a:r>
              <a:rPr lang="cs-CZ" b="1" dirty="0" smtClean="0"/>
              <a:t>, </a:t>
            </a:r>
            <a:r>
              <a:rPr lang="cs-CZ" b="1" dirty="0" err="1" smtClean="0"/>
              <a:t>Nr</a:t>
            </a:r>
            <a:r>
              <a:rPr lang="cs-CZ" b="1" dirty="0" smtClean="0"/>
              <a:t>. 20</a:t>
            </a:r>
            <a:endParaRPr lang="cs-CZ" b="1" dirty="0"/>
          </a:p>
          <a:p>
            <a:pPr lvl="1"/>
            <a:r>
              <a:rPr lang="cs-CZ" dirty="0" err="1" smtClean="0"/>
              <a:t>Hrsg</a:t>
            </a:r>
            <a:r>
              <a:rPr lang="cs-CZ" dirty="0"/>
              <a:t>. von Thomas </a:t>
            </a:r>
            <a:r>
              <a:rPr lang="cs-CZ" dirty="0" err="1"/>
              <a:t>Lenk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Cornelie Kunze (</a:t>
            </a:r>
            <a:r>
              <a:rPr lang="cs-CZ" dirty="0" smtClean="0"/>
              <a:t>2006), </a:t>
            </a:r>
            <a:r>
              <a:rPr lang="cs-CZ" dirty="0" err="1" smtClean="0"/>
              <a:t>Autoren</a:t>
            </a:r>
            <a:r>
              <a:rPr lang="cs-CZ" dirty="0"/>
              <a:t>: Thomas </a:t>
            </a:r>
            <a:r>
              <a:rPr lang="cs-CZ" dirty="0" err="1"/>
              <a:t>Lenk</a:t>
            </a:r>
            <a:r>
              <a:rPr lang="cs-CZ" dirty="0"/>
              <a:t> u. Mario Hesse</a:t>
            </a:r>
          </a:p>
          <a:p>
            <a:r>
              <a:rPr lang="cs-CZ" dirty="0" smtClean="0"/>
              <a:t>Die </a:t>
            </a:r>
            <a:r>
              <a:rPr lang="cs-CZ" dirty="0" err="1"/>
              <a:t>sächsisch-tschechische</a:t>
            </a:r>
            <a:r>
              <a:rPr lang="cs-CZ" dirty="0"/>
              <a:t> </a:t>
            </a:r>
            <a:r>
              <a:rPr lang="cs-CZ" dirty="0" err="1"/>
              <a:t>Grenzregion</a:t>
            </a:r>
            <a:r>
              <a:rPr lang="cs-CZ" dirty="0"/>
              <a:t> </a:t>
            </a:r>
            <a:r>
              <a:rPr lang="cs-CZ" dirty="0" err="1"/>
              <a:t>leidet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der </a:t>
            </a:r>
            <a:r>
              <a:rPr lang="cs-CZ" dirty="0" err="1"/>
              <a:t>peripheren</a:t>
            </a:r>
            <a:r>
              <a:rPr lang="cs-CZ" dirty="0"/>
              <a:t> </a:t>
            </a:r>
            <a:r>
              <a:rPr lang="cs-CZ" dirty="0" err="1"/>
              <a:t>Lage</a:t>
            </a:r>
            <a:r>
              <a:rPr lang="cs-CZ" dirty="0"/>
              <a:t>, </a:t>
            </a:r>
            <a:r>
              <a:rPr lang="cs-CZ" b="1" dirty="0" err="1"/>
              <a:t>unter</a:t>
            </a:r>
            <a:r>
              <a:rPr lang="cs-CZ" b="1" dirty="0"/>
              <a:t> </a:t>
            </a:r>
            <a:r>
              <a:rPr lang="cs-CZ" b="1" dirty="0" err="1"/>
              <a:t>hoher</a:t>
            </a:r>
            <a:r>
              <a:rPr lang="cs-CZ" b="1" dirty="0"/>
              <a:t> </a:t>
            </a:r>
            <a:r>
              <a:rPr lang="cs-CZ" b="1" dirty="0" err="1"/>
              <a:t>Arbeitslosigkeit</a:t>
            </a:r>
            <a:r>
              <a:rPr lang="cs-CZ" b="1" dirty="0"/>
              <a:t>, </a:t>
            </a:r>
            <a:r>
              <a:rPr lang="cs-CZ" b="1" dirty="0" err="1"/>
              <a:t>vergleichsweise</a:t>
            </a:r>
            <a:r>
              <a:rPr lang="cs-CZ" b="1" dirty="0"/>
              <a:t> </a:t>
            </a:r>
            <a:r>
              <a:rPr lang="cs-CZ" b="1" dirty="0" err="1"/>
              <a:t>geringen</a:t>
            </a:r>
            <a:r>
              <a:rPr lang="cs-CZ" b="1" dirty="0"/>
              <a:t> </a:t>
            </a:r>
            <a:r>
              <a:rPr lang="cs-CZ" b="1" dirty="0" err="1"/>
              <a:t>Einkommen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Migration</a:t>
            </a:r>
            <a:r>
              <a:rPr lang="cs-CZ" b="1" dirty="0"/>
              <a:t>. </a:t>
            </a:r>
            <a:r>
              <a:rPr lang="cs-CZ" dirty="0"/>
              <a:t>Die </a:t>
            </a:r>
            <a:r>
              <a:rPr lang="cs-CZ" b="1" dirty="0" err="1"/>
              <a:t>Wirtschaftsstruktur</a:t>
            </a:r>
            <a:r>
              <a:rPr lang="cs-CZ" dirty="0"/>
              <a:t> </a:t>
            </a:r>
            <a:r>
              <a:rPr lang="cs-CZ" dirty="0" err="1"/>
              <a:t>weist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den </a:t>
            </a:r>
            <a:r>
              <a:rPr lang="cs-CZ" dirty="0" err="1"/>
              <a:t>beiden</a:t>
            </a:r>
            <a:r>
              <a:rPr lang="cs-CZ" dirty="0"/>
              <a:t> </a:t>
            </a:r>
            <a:r>
              <a:rPr lang="cs-CZ" dirty="0" err="1"/>
              <a:t>Seiten</a:t>
            </a:r>
            <a:r>
              <a:rPr lang="cs-CZ" dirty="0"/>
              <a:t> der </a:t>
            </a:r>
            <a:r>
              <a:rPr lang="cs-CZ" dirty="0" err="1"/>
              <a:t>Grenze</a:t>
            </a:r>
            <a:r>
              <a:rPr lang="cs-CZ" dirty="0"/>
              <a:t> </a:t>
            </a:r>
            <a:r>
              <a:rPr lang="cs-CZ" dirty="0" err="1"/>
              <a:t>unterschiedliche</a:t>
            </a:r>
            <a:r>
              <a:rPr lang="cs-CZ" dirty="0"/>
              <a:t> </a:t>
            </a:r>
            <a:r>
              <a:rPr lang="cs-CZ" dirty="0" err="1"/>
              <a:t>Strukturen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: </a:t>
            </a:r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tschechischen</a:t>
            </a:r>
            <a:r>
              <a:rPr lang="cs-CZ" dirty="0"/>
              <a:t> </a:t>
            </a:r>
            <a:r>
              <a:rPr lang="cs-CZ" dirty="0" err="1"/>
              <a:t>Seite</a:t>
            </a:r>
            <a:r>
              <a:rPr lang="cs-CZ" dirty="0"/>
              <a:t> </a:t>
            </a:r>
            <a:r>
              <a:rPr lang="cs-CZ" dirty="0" err="1"/>
              <a:t>dominieren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Großbetriebe</a:t>
            </a:r>
            <a:r>
              <a:rPr lang="cs-CZ" dirty="0"/>
              <a:t> des </a:t>
            </a:r>
            <a:r>
              <a:rPr lang="cs-CZ" dirty="0" err="1"/>
              <a:t>Braunkohlenbergbaus</a:t>
            </a:r>
            <a:r>
              <a:rPr lang="cs-CZ" dirty="0"/>
              <a:t> (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Förderung</a:t>
            </a:r>
            <a:r>
              <a:rPr lang="cs-CZ" dirty="0"/>
              <a:t> </a:t>
            </a:r>
            <a:r>
              <a:rPr lang="cs-CZ" dirty="0" err="1"/>
              <a:t>wird</a:t>
            </a:r>
            <a:r>
              <a:rPr lang="cs-CZ" dirty="0"/>
              <a:t> in </a:t>
            </a:r>
            <a:r>
              <a:rPr lang="cs-CZ" dirty="0" err="1"/>
              <a:t>absehbarer</a:t>
            </a:r>
            <a:r>
              <a:rPr lang="cs-CZ" dirty="0"/>
              <a:t> </a:t>
            </a:r>
            <a:r>
              <a:rPr lang="cs-CZ" dirty="0" err="1"/>
              <a:t>Zukunft</a:t>
            </a:r>
            <a:r>
              <a:rPr lang="cs-CZ" dirty="0"/>
              <a:t> </a:t>
            </a:r>
            <a:r>
              <a:rPr lang="cs-CZ" dirty="0" err="1"/>
              <a:t>eingestellt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)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Chemischen</a:t>
            </a:r>
            <a:r>
              <a:rPr lang="cs-CZ" dirty="0"/>
              <a:t> Industrie,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sächsischer</a:t>
            </a:r>
            <a:r>
              <a:rPr lang="cs-CZ" dirty="0"/>
              <a:t> </a:t>
            </a:r>
            <a:r>
              <a:rPr lang="cs-CZ" dirty="0" err="1"/>
              <a:t>Seite</a:t>
            </a:r>
            <a:r>
              <a:rPr lang="cs-CZ" dirty="0"/>
              <a:t> </a:t>
            </a:r>
            <a:r>
              <a:rPr lang="cs-CZ" dirty="0" err="1"/>
              <a:t>erfolgte</a:t>
            </a:r>
            <a:r>
              <a:rPr lang="cs-CZ" dirty="0"/>
              <a:t> in den 90er </a:t>
            </a:r>
            <a:r>
              <a:rPr lang="cs-CZ" dirty="0" err="1"/>
              <a:t>Jahren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b="1" dirty="0" err="1"/>
              <a:t>Übergang</a:t>
            </a:r>
            <a:r>
              <a:rPr lang="cs-CZ" b="1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klein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mittelständisch</a:t>
            </a:r>
            <a:r>
              <a:rPr lang="cs-CZ" dirty="0"/>
              <a:t> </a:t>
            </a:r>
            <a:r>
              <a:rPr lang="cs-CZ" dirty="0" err="1"/>
              <a:t>geprägten</a:t>
            </a:r>
            <a:r>
              <a:rPr lang="cs-CZ" dirty="0"/>
              <a:t> Industrie.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Zukunft</a:t>
            </a:r>
            <a:r>
              <a:rPr lang="cs-CZ" dirty="0"/>
              <a:t> der Region </a:t>
            </a:r>
            <a:r>
              <a:rPr lang="cs-CZ" dirty="0" err="1"/>
              <a:t>wird</a:t>
            </a:r>
            <a:r>
              <a:rPr lang="cs-CZ" dirty="0"/>
              <a:t> der </a:t>
            </a:r>
            <a:r>
              <a:rPr lang="cs-CZ" dirty="0" err="1"/>
              <a:t>Dienstleistungsbereich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wichtige</a:t>
            </a:r>
            <a:r>
              <a:rPr lang="cs-CZ" dirty="0"/>
              <a:t> </a:t>
            </a:r>
            <a:r>
              <a:rPr lang="cs-CZ" dirty="0" err="1"/>
              <a:t>Rolle</a:t>
            </a:r>
            <a:r>
              <a:rPr lang="cs-CZ" dirty="0"/>
              <a:t> </a:t>
            </a:r>
            <a:r>
              <a:rPr lang="cs-CZ" dirty="0" err="1"/>
              <a:t>einnehmen</a:t>
            </a:r>
            <a:r>
              <a:rPr lang="cs-CZ" dirty="0"/>
              <a:t>. Die Studie </a:t>
            </a:r>
            <a:r>
              <a:rPr lang="cs-CZ" dirty="0" err="1"/>
              <a:t>analysiert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Ausgangsbedingungen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des </a:t>
            </a:r>
            <a:r>
              <a:rPr lang="cs-CZ" dirty="0" err="1"/>
              <a:t>Dienstleistungsbereichs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besonderer</a:t>
            </a:r>
            <a:r>
              <a:rPr lang="cs-CZ" dirty="0"/>
              <a:t> </a:t>
            </a:r>
            <a:r>
              <a:rPr lang="cs-CZ" dirty="0" err="1"/>
              <a:t>Berücksichtigung</a:t>
            </a:r>
            <a:r>
              <a:rPr lang="cs-CZ" dirty="0"/>
              <a:t> der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.</a:t>
            </a:r>
          </a:p>
          <a:p>
            <a:r>
              <a:rPr lang="cs-CZ" b="1" dirty="0"/>
              <a:t>Die </a:t>
            </a:r>
            <a:r>
              <a:rPr lang="cs-CZ" b="1" dirty="0" err="1"/>
              <a:t>Arbeitsmärkte</a:t>
            </a:r>
            <a:r>
              <a:rPr lang="cs-CZ" b="1" dirty="0"/>
              <a:t> in den </a:t>
            </a:r>
            <a:r>
              <a:rPr lang="cs-CZ" b="1" dirty="0" err="1"/>
              <a:t>mittel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osteuropäischen</a:t>
            </a:r>
            <a:r>
              <a:rPr lang="cs-CZ" b="1" dirty="0"/>
              <a:t> EU-</a:t>
            </a:r>
            <a:r>
              <a:rPr lang="cs-CZ" b="1" dirty="0" err="1"/>
              <a:t>Beitrittsländern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Spannungsfeld</a:t>
            </a:r>
            <a:r>
              <a:rPr lang="cs-CZ" b="1" dirty="0"/>
              <a:t> von </a:t>
            </a:r>
            <a:r>
              <a:rPr lang="cs-CZ" b="1" dirty="0" err="1"/>
              <a:t>Transformation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 smtClean="0"/>
              <a:t>Globalisierung</a:t>
            </a:r>
            <a:r>
              <a:rPr lang="cs-CZ" b="1" dirty="0" smtClean="0"/>
              <a:t>, </a:t>
            </a:r>
            <a:r>
              <a:rPr lang="cs-CZ" b="1" dirty="0" err="1" smtClean="0"/>
              <a:t>Nr</a:t>
            </a:r>
            <a:r>
              <a:rPr lang="cs-CZ" b="1" dirty="0" smtClean="0"/>
              <a:t>. 13</a:t>
            </a:r>
            <a:endParaRPr lang="cs-CZ" b="1" dirty="0"/>
          </a:p>
          <a:p>
            <a:pPr lvl="1"/>
            <a:r>
              <a:rPr lang="cs-CZ" dirty="0" err="1" smtClean="0"/>
              <a:t>Hrsg</a:t>
            </a:r>
            <a:r>
              <a:rPr lang="cs-CZ" dirty="0"/>
              <a:t>. von Rolf </a:t>
            </a:r>
            <a:r>
              <a:rPr lang="cs-CZ" dirty="0" err="1"/>
              <a:t>Hasse</a:t>
            </a:r>
            <a:r>
              <a:rPr lang="cs-CZ" dirty="0"/>
              <a:t> u. Cornelie Kunze (</a:t>
            </a:r>
            <a:r>
              <a:rPr lang="cs-CZ" dirty="0" smtClean="0"/>
              <a:t>2003)</a:t>
            </a:r>
          </a:p>
          <a:p>
            <a:pPr lvl="1"/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/>
              <a:t>Beiträgen</a:t>
            </a:r>
            <a:r>
              <a:rPr lang="cs-CZ" dirty="0"/>
              <a:t> von: </a:t>
            </a:r>
            <a:r>
              <a:rPr lang="cs-CZ" dirty="0" smtClean="0"/>
              <a:t>Klára </a:t>
            </a:r>
            <a:r>
              <a:rPr lang="cs-CZ" dirty="0" err="1"/>
              <a:t>Fóti</a:t>
            </a:r>
            <a:r>
              <a:rPr lang="cs-CZ" dirty="0"/>
              <a:t>, </a:t>
            </a:r>
            <a:r>
              <a:rPr lang="cs-CZ" dirty="0" err="1" smtClean="0"/>
              <a:t>Budapest</a:t>
            </a:r>
            <a:r>
              <a:rPr lang="cs-CZ" dirty="0" smtClean="0"/>
              <a:t>; Michael </a:t>
            </a:r>
            <a:r>
              <a:rPr lang="cs-CZ" dirty="0" err="1"/>
              <a:t>Knogler</a:t>
            </a:r>
            <a:r>
              <a:rPr lang="cs-CZ" dirty="0"/>
              <a:t>, </a:t>
            </a:r>
            <a:r>
              <a:rPr lang="cs-CZ" dirty="0" err="1" smtClean="0"/>
              <a:t>München</a:t>
            </a:r>
            <a:r>
              <a:rPr lang="cs-CZ" dirty="0" smtClean="0"/>
              <a:t>; Cornelie </a:t>
            </a:r>
            <a:r>
              <a:rPr lang="cs-CZ" dirty="0"/>
              <a:t>Kunze, </a:t>
            </a:r>
            <a:r>
              <a:rPr lang="cs-CZ" dirty="0" err="1" smtClean="0"/>
              <a:t>Leipzig</a:t>
            </a:r>
            <a:r>
              <a:rPr lang="cs-CZ" dirty="0" smtClean="0"/>
              <a:t>; Karl-Heinz </a:t>
            </a:r>
            <a:r>
              <a:rPr lang="cs-CZ" dirty="0" err="1"/>
              <a:t>Paqué</a:t>
            </a:r>
            <a:r>
              <a:rPr lang="cs-CZ" dirty="0"/>
              <a:t>, </a:t>
            </a:r>
            <a:r>
              <a:rPr lang="cs-CZ" dirty="0" smtClean="0"/>
              <a:t>Magdeburg; Joachim </a:t>
            </a:r>
            <a:r>
              <a:rPr lang="cs-CZ" dirty="0" err="1"/>
              <a:t>Ragnitz</a:t>
            </a:r>
            <a:r>
              <a:rPr lang="cs-CZ" dirty="0"/>
              <a:t>, </a:t>
            </a:r>
            <a:r>
              <a:rPr lang="cs-CZ" dirty="0" smtClean="0"/>
              <a:t>Halle; </a:t>
            </a:r>
            <a:r>
              <a:rPr lang="cs-CZ" dirty="0" err="1" smtClean="0"/>
              <a:t>Jüri</a:t>
            </a:r>
            <a:r>
              <a:rPr lang="cs-CZ" dirty="0" smtClean="0"/>
              <a:t> </a:t>
            </a:r>
            <a:r>
              <a:rPr lang="cs-CZ" dirty="0" err="1"/>
              <a:t>Sepp</a:t>
            </a:r>
            <a:r>
              <a:rPr lang="cs-CZ" dirty="0"/>
              <a:t>, </a:t>
            </a:r>
            <a:r>
              <a:rPr lang="cs-CZ" dirty="0" err="1" smtClean="0"/>
              <a:t>Tartu</a:t>
            </a:r>
            <a:r>
              <a:rPr lang="cs-CZ" dirty="0" smtClean="0"/>
              <a:t>; Ulrich </a:t>
            </a:r>
            <a:r>
              <a:rPr lang="cs-CZ" dirty="0"/>
              <a:t>van </a:t>
            </a:r>
            <a:r>
              <a:rPr lang="cs-CZ" dirty="0" err="1"/>
              <a:t>Suntum</a:t>
            </a:r>
            <a:r>
              <a:rPr lang="cs-CZ" dirty="0"/>
              <a:t>, </a:t>
            </a:r>
            <a:r>
              <a:rPr lang="cs-CZ" dirty="0" err="1" smtClean="0"/>
              <a:t>Münster</a:t>
            </a:r>
            <a:r>
              <a:rPr lang="cs-CZ" dirty="0" smtClean="0"/>
              <a:t>; Jana </a:t>
            </a:r>
            <a:r>
              <a:rPr lang="cs-CZ" dirty="0"/>
              <a:t>Vavrečkova, </a:t>
            </a:r>
            <a:r>
              <a:rPr lang="cs-CZ" dirty="0" smtClean="0"/>
              <a:t>Prag; Georg </a:t>
            </a:r>
            <a:r>
              <a:rPr lang="cs-CZ" dirty="0" err="1"/>
              <a:t>Vobruba</a:t>
            </a:r>
            <a:r>
              <a:rPr lang="cs-CZ" dirty="0"/>
              <a:t>, </a:t>
            </a:r>
            <a:r>
              <a:rPr lang="cs-CZ" dirty="0" err="1" smtClean="0"/>
              <a:t>Leipzig</a:t>
            </a:r>
            <a:r>
              <a:rPr lang="cs-CZ" dirty="0" smtClean="0"/>
              <a:t>; Zenon </a:t>
            </a:r>
            <a:r>
              <a:rPr lang="cs-CZ" dirty="0" err="1"/>
              <a:t>Wisniewski</a:t>
            </a:r>
            <a:r>
              <a:rPr lang="cs-CZ" dirty="0"/>
              <a:t>, </a:t>
            </a:r>
            <a:r>
              <a:rPr lang="cs-CZ" dirty="0" err="1" smtClean="0"/>
              <a:t>Torun</a:t>
            </a:r>
            <a:endParaRPr lang="cs-CZ" dirty="0" smtClean="0"/>
          </a:p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/>
              <a:t>sehr</a:t>
            </a:r>
            <a:r>
              <a:rPr lang="cs-CZ" dirty="0"/>
              <a:t> </a:t>
            </a:r>
            <a:r>
              <a:rPr lang="cs-CZ" dirty="0" err="1"/>
              <a:t>heterogenes</a:t>
            </a:r>
            <a:r>
              <a:rPr lang="cs-CZ" dirty="0"/>
              <a:t> </a:t>
            </a:r>
            <a:r>
              <a:rPr lang="cs-CZ" dirty="0" err="1"/>
              <a:t>Bild</a:t>
            </a:r>
            <a:r>
              <a:rPr lang="cs-CZ" dirty="0"/>
              <a:t>: </a:t>
            </a:r>
            <a:endParaRPr lang="cs-CZ" dirty="0" smtClean="0"/>
          </a:p>
          <a:p>
            <a:pPr lvl="1"/>
            <a:r>
              <a:rPr lang="cs-CZ" dirty="0" err="1" smtClean="0"/>
              <a:t>Beschäftigungsquoten</a:t>
            </a:r>
            <a:r>
              <a:rPr lang="cs-CZ" dirty="0" smtClean="0"/>
              <a:t>, </a:t>
            </a:r>
            <a:r>
              <a:rPr lang="cs-CZ" dirty="0" err="1" smtClean="0"/>
              <a:t>Frauenbeschäftigung</a:t>
            </a:r>
            <a:endParaRPr lang="cs-CZ" dirty="0" smtClean="0"/>
          </a:p>
          <a:p>
            <a:pPr lvl="1"/>
            <a:r>
              <a:rPr lang="cs-CZ" dirty="0" smtClean="0"/>
              <a:t>in </a:t>
            </a:r>
            <a:r>
              <a:rPr lang="cs-CZ" dirty="0" err="1"/>
              <a:t>einzelnen</a:t>
            </a:r>
            <a:r>
              <a:rPr lang="cs-CZ" dirty="0"/>
              <a:t> </a:t>
            </a:r>
            <a:r>
              <a:rPr lang="cs-CZ" dirty="0" err="1"/>
              <a:t>Beitrittsländern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Berücksichtigung</a:t>
            </a:r>
            <a:r>
              <a:rPr lang="cs-CZ" dirty="0"/>
              <a:t> </a:t>
            </a:r>
            <a:r>
              <a:rPr lang="cs-CZ" dirty="0" err="1"/>
              <a:t>wirtschaftsstruktureller</a:t>
            </a:r>
            <a:r>
              <a:rPr lang="cs-CZ" dirty="0"/>
              <a:t> Aspekte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Positionierung</a:t>
            </a:r>
            <a:r>
              <a:rPr lang="cs-CZ" dirty="0"/>
              <a:t> der </a:t>
            </a:r>
            <a:r>
              <a:rPr lang="cs-CZ" dirty="0" err="1"/>
              <a:t>einzelnen</a:t>
            </a:r>
            <a:r>
              <a:rPr lang="cs-CZ" dirty="0"/>
              <a:t> </a:t>
            </a:r>
            <a:r>
              <a:rPr lang="cs-CZ" dirty="0" err="1"/>
              <a:t>Volkswirtschaften</a:t>
            </a:r>
            <a:r>
              <a:rPr lang="cs-CZ" dirty="0"/>
              <a:t> in der </a:t>
            </a:r>
            <a:r>
              <a:rPr lang="cs-CZ" dirty="0" err="1"/>
              <a:t>internationalen</a:t>
            </a:r>
            <a:r>
              <a:rPr lang="cs-CZ" dirty="0"/>
              <a:t>/</a:t>
            </a:r>
            <a:r>
              <a:rPr lang="cs-CZ" dirty="0" err="1"/>
              <a:t>europäischen</a:t>
            </a:r>
            <a:r>
              <a:rPr lang="cs-CZ" dirty="0"/>
              <a:t> </a:t>
            </a:r>
            <a:r>
              <a:rPr lang="cs-CZ" dirty="0" err="1" smtClean="0"/>
              <a:t>Arbeitsteilung</a:t>
            </a:r>
            <a:r>
              <a:rPr lang="cs-CZ" dirty="0" smtClean="0"/>
              <a:t>, </a:t>
            </a:r>
            <a:r>
              <a:rPr lang="cs-CZ" dirty="0" err="1" smtClean="0"/>
              <a:t>Ostdeutschlands</a:t>
            </a:r>
            <a:r>
              <a:rPr lang="cs-CZ" dirty="0" smtClean="0"/>
              <a:t>  </a:t>
            </a:r>
          </a:p>
          <a:p>
            <a:r>
              <a:rPr lang="cs-CZ" dirty="0" err="1" smtClean="0"/>
              <a:t>auf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Integration</a:t>
            </a:r>
            <a:r>
              <a:rPr lang="cs-CZ" dirty="0" smtClean="0"/>
              <a:t> der MOE-</a:t>
            </a:r>
            <a:r>
              <a:rPr lang="cs-CZ" dirty="0" err="1" smtClean="0"/>
              <a:t>Arbeitsmärkte</a:t>
            </a:r>
            <a:r>
              <a:rPr lang="cs-CZ" dirty="0" smtClean="0"/>
              <a:t> in </a:t>
            </a:r>
            <a:r>
              <a:rPr lang="cs-CZ" dirty="0" err="1" smtClean="0"/>
              <a:t>die</a:t>
            </a:r>
            <a:r>
              <a:rPr lang="cs-CZ" dirty="0" smtClean="0"/>
              <a:t> EU </a:t>
            </a:r>
            <a:r>
              <a:rPr lang="cs-CZ" dirty="0" err="1" smtClean="0"/>
              <a:t>vorbereitet</a:t>
            </a:r>
            <a:r>
              <a:rPr lang="cs-CZ" dirty="0" smtClean="0"/>
              <a:t> </a:t>
            </a:r>
            <a:r>
              <a:rPr lang="cs-CZ" dirty="0" err="1" smtClean="0"/>
              <a:t>sind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51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Prof. Dr. Thomas </a:t>
            </a:r>
            <a:r>
              <a:rPr lang="cs-CZ" dirty="0" err="1"/>
              <a:t>Lenk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Dr. Cornelie Kunze</a:t>
            </a:r>
            <a:br>
              <a:rPr lang="cs-CZ" dirty="0"/>
            </a:br>
            <a:r>
              <a:rPr lang="cs-CZ" dirty="0"/>
              <a:t>Prof. Dr. </a:t>
            </a:r>
            <a:r>
              <a:rPr lang="cs-CZ" dirty="0" err="1"/>
              <a:t>rer</a:t>
            </a:r>
            <a:r>
              <a:rPr lang="cs-CZ" dirty="0"/>
              <a:t>. pol. Rolf </a:t>
            </a:r>
            <a:r>
              <a:rPr lang="cs-CZ" dirty="0" err="1" smtClean="0"/>
              <a:t>Hasse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199"/>
            <a:ext cx="7745288" cy="5135215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Institutsdirektor</a:t>
            </a:r>
            <a:r>
              <a:rPr lang="cs-CZ" b="1" dirty="0"/>
              <a:t> des </a:t>
            </a:r>
            <a:r>
              <a:rPr lang="cs-CZ" b="1" dirty="0" err="1"/>
              <a:t>Instituts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Öffentliche</a:t>
            </a:r>
            <a:r>
              <a:rPr lang="cs-CZ" b="1" dirty="0"/>
              <a:t> </a:t>
            </a:r>
            <a:r>
              <a:rPr lang="cs-CZ" b="1" dirty="0" err="1"/>
              <a:t>Finanzen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Public </a:t>
            </a:r>
            <a:r>
              <a:rPr lang="cs-CZ" b="1" dirty="0" smtClean="0"/>
              <a:t>Management </a:t>
            </a:r>
          </a:p>
          <a:p>
            <a:endParaRPr lang="cs-CZ" b="1" dirty="0" smtClean="0"/>
          </a:p>
          <a:p>
            <a:r>
              <a:rPr lang="cs-CZ" b="1" dirty="0" err="1" smtClean="0"/>
              <a:t>Grüttner</a:t>
            </a:r>
            <a:r>
              <a:rPr lang="cs-CZ" b="1" dirty="0"/>
              <a:t>, A., Hesse, M., Jeřábek, M., Kunze, C., </a:t>
            </a:r>
            <a:r>
              <a:rPr lang="cs-CZ" b="1" dirty="0" err="1"/>
              <a:t>Lehr</a:t>
            </a:r>
            <a:r>
              <a:rPr lang="cs-CZ" b="1" dirty="0"/>
              <a:t>, T., </a:t>
            </a:r>
            <a:r>
              <a:rPr lang="cs-CZ" b="1" dirty="0" err="1"/>
              <a:t>Lenk</a:t>
            </a:r>
            <a:r>
              <a:rPr lang="cs-CZ" b="1" dirty="0"/>
              <a:t>, T., </a:t>
            </a:r>
            <a:r>
              <a:rPr lang="cs-CZ" b="1" dirty="0" err="1"/>
              <a:t>Schick</a:t>
            </a:r>
            <a:r>
              <a:rPr lang="cs-CZ" b="1" dirty="0"/>
              <a:t>, P, </a:t>
            </a:r>
            <a:r>
              <a:rPr lang="cs-CZ" b="1" dirty="0" err="1"/>
              <a:t>Mittelständische</a:t>
            </a:r>
            <a:r>
              <a:rPr lang="cs-CZ" b="1" dirty="0"/>
              <a:t> </a:t>
            </a:r>
            <a:r>
              <a:rPr lang="cs-CZ" b="1" dirty="0" err="1"/>
              <a:t>Dienstleister</a:t>
            </a:r>
            <a:r>
              <a:rPr lang="cs-CZ" b="1" dirty="0"/>
              <a:t> in der Euroregion </a:t>
            </a:r>
            <a:r>
              <a:rPr lang="cs-CZ" b="1" dirty="0" err="1"/>
              <a:t>Erzgebirge</a:t>
            </a:r>
            <a:r>
              <a:rPr lang="cs-CZ" b="1" dirty="0"/>
              <a:t> – </a:t>
            </a:r>
            <a:r>
              <a:rPr lang="cs-CZ" b="1" dirty="0" err="1"/>
              <a:t>Situation</a:t>
            </a:r>
            <a:r>
              <a:rPr lang="cs-CZ" b="1" dirty="0"/>
              <a:t>, </a:t>
            </a:r>
            <a:r>
              <a:rPr lang="cs-CZ" b="1" dirty="0" err="1"/>
              <a:t>Herausforderungen</a:t>
            </a:r>
            <a:r>
              <a:rPr lang="cs-CZ" b="1" dirty="0"/>
              <a:t>, </a:t>
            </a:r>
            <a:r>
              <a:rPr lang="cs-CZ" b="1" dirty="0" err="1"/>
              <a:t>Potenziale</a:t>
            </a:r>
            <a:r>
              <a:rPr lang="cs-CZ" b="1" dirty="0"/>
              <a:t>, </a:t>
            </a:r>
            <a:r>
              <a:rPr lang="cs-CZ" b="1" dirty="0" err="1"/>
              <a:t>Leipzig</a:t>
            </a:r>
            <a:r>
              <a:rPr lang="cs-CZ" b="1" dirty="0"/>
              <a:t> (2009).</a:t>
            </a:r>
          </a:p>
          <a:p>
            <a:r>
              <a:rPr lang="cs-CZ" dirty="0" err="1"/>
              <a:t>Grüttner</a:t>
            </a:r>
            <a:r>
              <a:rPr lang="cs-CZ" dirty="0"/>
              <a:t>, A., Hesse, M. et al., 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Dienstleistungen</a:t>
            </a:r>
            <a:r>
              <a:rPr lang="cs-CZ" dirty="0"/>
              <a:t> in der Euroregion </a:t>
            </a:r>
            <a:r>
              <a:rPr lang="cs-CZ" dirty="0" err="1"/>
              <a:t>Erzgebirge</a:t>
            </a:r>
            <a:r>
              <a:rPr lang="cs-CZ" dirty="0"/>
              <a:t>: </a:t>
            </a:r>
            <a:r>
              <a:rPr lang="cs-CZ" dirty="0" err="1"/>
              <a:t>Situation</a:t>
            </a:r>
            <a:r>
              <a:rPr lang="cs-CZ" dirty="0"/>
              <a:t>, </a:t>
            </a:r>
            <a:r>
              <a:rPr lang="cs-CZ" dirty="0" err="1"/>
              <a:t>Herausforderungen</a:t>
            </a:r>
            <a:r>
              <a:rPr lang="cs-CZ" dirty="0"/>
              <a:t>, </a:t>
            </a:r>
            <a:r>
              <a:rPr lang="cs-CZ" dirty="0" err="1"/>
              <a:t>Potenziale</a:t>
            </a:r>
            <a:r>
              <a:rPr lang="cs-CZ" dirty="0"/>
              <a:t>, </a:t>
            </a:r>
            <a:r>
              <a:rPr lang="cs-CZ" dirty="0" err="1"/>
              <a:t>Leipzig</a:t>
            </a:r>
            <a:r>
              <a:rPr lang="cs-CZ" dirty="0"/>
              <a:t> 2008. </a:t>
            </a:r>
          </a:p>
          <a:p>
            <a:r>
              <a:rPr lang="cs-CZ" dirty="0" err="1" smtClean="0"/>
              <a:t>Grüttner</a:t>
            </a:r>
            <a:r>
              <a:rPr lang="cs-CZ" dirty="0"/>
              <a:t>, A. u. Hesse, M.,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Situation</a:t>
            </a:r>
            <a:r>
              <a:rPr lang="cs-CZ" dirty="0"/>
              <a:t> des </a:t>
            </a:r>
            <a:r>
              <a:rPr lang="cs-CZ" dirty="0" err="1"/>
              <a:t>Dienstleistungsgewerbes</a:t>
            </a:r>
            <a:r>
              <a:rPr lang="cs-CZ" dirty="0"/>
              <a:t> in der Euroregion </a:t>
            </a:r>
            <a:r>
              <a:rPr lang="cs-CZ" dirty="0" err="1"/>
              <a:t>Erzgebirge</a:t>
            </a:r>
            <a:r>
              <a:rPr lang="cs-CZ" dirty="0"/>
              <a:t>. </a:t>
            </a:r>
            <a:r>
              <a:rPr lang="cs-CZ" dirty="0" err="1"/>
              <a:t>Ergebnisse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Unternehmens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Kundenbefragung</a:t>
            </a:r>
            <a:r>
              <a:rPr lang="cs-CZ" dirty="0"/>
              <a:t> 2007, in: Kunze, Cornelie u. </a:t>
            </a:r>
            <a:r>
              <a:rPr lang="cs-CZ" dirty="0" err="1"/>
              <a:t>Lenk</a:t>
            </a:r>
            <a:r>
              <a:rPr lang="cs-CZ" dirty="0"/>
              <a:t>, Thomas [</a:t>
            </a:r>
            <a:r>
              <a:rPr lang="cs-CZ" dirty="0" err="1"/>
              <a:t>Hrsg</a:t>
            </a:r>
            <a:r>
              <a:rPr lang="cs-CZ" dirty="0"/>
              <a:t>.], </a:t>
            </a:r>
            <a:r>
              <a:rPr lang="cs-CZ" dirty="0" err="1"/>
              <a:t>Transformation</a:t>
            </a:r>
            <a:r>
              <a:rPr lang="cs-CZ" dirty="0"/>
              <a:t>. </a:t>
            </a:r>
            <a:r>
              <a:rPr lang="cs-CZ" dirty="0" err="1"/>
              <a:t>Leipziger</a:t>
            </a:r>
            <a:r>
              <a:rPr lang="cs-CZ" dirty="0"/>
              <a:t> </a:t>
            </a:r>
            <a:r>
              <a:rPr lang="cs-CZ" dirty="0" err="1"/>
              <a:t>Beiträge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Wirtschaft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Gesellschaft</a:t>
            </a:r>
            <a:r>
              <a:rPr lang="cs-CZ" dirty="0"/>
              <a:t>, </a:t>
            </a:r>
            <a:r>
              <a:rPr lang="cs-CZ" dirty="0" err="1"/>
              <a:t>Sonderband</a:t>
            </a:r>
            <a:r>
              <a:rPr lang="cs-CZ" dirty="0"/>
              <a:t>, </a:t>
            </a:r>
            <a:r>
              <a:rPr lang="cs-CZ" dirty="0" err="1"/>
              <a:t>Leipzig</a:t>
            </a:r>
            <a:r>
              <a:rPr lang="cs-CZ" dirty="0"/>
              <a:t> 2008. </a:t>
            </a:r>
          </a:p>
          <a:p>
            <a:r>
              <a:rPr lang="cs-CZ" dirty="0" err="1" smtClean="0"/>
              <a:t>Lenk</a:t>
            </a:r>
            <a:r>
              <a:rPr lang="cs-CZ" dirty="0"/>
              <a:t>, T., </a:t>
            </a:r>
            <a:r>
              <a:rPr lang="cs-CZ" dirty="0" err="1"/>
              <a:t>Vogelbusch</a:t>
            </a:r>
            <a:r>
              <a:rPr lang="cs-CZ" dirty="0"/>
              <a:t>, F. u. </a:t>
            </a:r>
            <a:r>
              <a:rPr lang="cs-CZ" dirty="0" err="1"/>
              <a:t>Falken</a:t>
            </a:r>
            <a:r>
              <a:rPr lang="cs-CZ" dirty="0"/>
              <a:t>, C., </a:t>
            </a:r>
            <a:r>
              <a:rPr lang="cs-CZ" dirty="0" err="1"/>
              <a:t>Zur</a:t>
            </a:r>
            <a:r>
              <a:rPr lang="cs-CZ" dirty="0"/>
              <a:t> Problematik </a:t>
            </a:r>
            <a:r>
              <a:rPr lang="cs-CZ" dirty="0" err="1"/>
              <a:t>unterschiedlicher</a:t>
            </a:r>
            <a:r>
              <a:rPr lang="cs-CZ" dirty="0"/>
              <a:t> </a:t>
            </a:r>
            <a:r>
              <a:rPr lang="cs-CZ" dirty="0" err="1"/>
              <a:t>Steuersätze</a:t>
            </a:r>
            <a:r>
              <a:rPr lang="cs-CZ" dirty="0"/>
              <a:t> in den </a:t>
            </a:r>
            <a:r>
              <a:rPr lang="cs-CZ" dirty="0" err="1"/>
              <a:t>Grenzregionen</a:t>
            </a:r>
            <a:r>
              <a:rPr lang="cs-CZ" dirty="0"/>
              <a:t> -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des </a:t>
            </a:r>
            <a:r>
              <a:rPr lang="cs-CZ" dirty="0" err="1"/>
              <a:t>deutschen</a:t>
            </a:r>
            <a:r>
              <a:rPr lang="cs-CZ" dirty="0"/>
              <a:t> </a:t>
            </a:r>
            <a:r>
              <a:rPr lang="cs-CZ" dirty="0" err="1"/>
              <a:t>Tanktourismus</a:t>
            </a:r>
            <a:r>
              <a:rPr lang="cs-CZ" dirty="0"/>
              <a:t>, in: </a:t>
            </a:r>
            <a:r>
              <a:rPr lang="cs-CZ" dirty="0" err="1"/>
              <a:t>Hasse</a:t>
            </a:r>
            <a:r>
              <a:rPr lang="cs-CZ" dirty="0"/>
              <a:t>, R. H. u. Kunze, C. (</a:t>
            </a:r>
            <a:r>
              <a:rPr lang="cs-CZ" dirty="0" err="1"/>
              <a:t>Hrsg</a:t>
            </a:r>
            <a:r>
              <a:rPr lang="cs-CZ" dirty="0"/>
              <a:t>.), Die </a:t>
            </a:r>
            <a:r>
              <a:rPr lang="cs-CZ" dirty="0" err="1"/>
              <a:t>erweiterte</a:t>
            </a:r>
            <a:r>
              <a:rPr lang="cs-CZ" dirty="0"/>
              <a:t> </a:t>
            </a:r>
            <a:r>
              <a:rPr lang="cs-CZ" dirty="0" err="1"/>
              <a:t>Europäische</a:t>
            </a:r>
            <a:r>
              <a:rPr lang="cs-CZ" dirty="0"/>
              <a:t> Union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Kohärenz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Divergenz</a:t>
            </a:r>
            <a:r>
              <a:rPr lang="cs-CZ" dirty="0"/>
              <a:t>, </a:t>
            </a:r>
            <a:r>
              <a:rPr lang="cs-CZ" dirty="0" err="1"/>
              <a:t>Leipzig</a:t>
            </a:r>
            <a:r>
              <a:rPr lang="cs-CZ" dirty="0"/>
              <a:t> 2006. </a:t>
            </a:r>
          </a:p>
          <a:p>
            <a:r>
              <a:rPr lang="cs-CZ" dirty="0"/>
              <a:t>Kunze, C.; </a:t>
            </a:r>
            <a:r>
              <a:rPr lang="cs-CZ" dirty="0" err="1"/>
              <a:t>Warunki</a:t>
            </a:r>
            <a:r>
              <a:rPr lang="cs-CZ" dirty="0"/>
              <a:t> </a:t>
            </a:r>
            <a:r>
              <a:rPr lang="cs-CZ" dirty="0" err="1"/>
              <a:t>ramove</a:t>
            </a:r>
            <a:r>
              <a:rPr lang="cs-CZ" dirty="0"/>
              <a:t> </a:t>
            </a:r>
            <a:r>
              <a:rPr lang="cs-CZ" dirty="0" err="1"/>
              <a:t>transgranicznej</a:t>
            </a:r>
            <a:r>
              <a:rPr lang="cs-CZ" dirty="0"/>
              <a:t> </a:t>
            </a:r>
            <a:r>
              <a:rPr lang="cs-CZ" dirty="0" err="1"/>
              <a:t>wspolpracy</a:t>
            </a:r>
            <a:r>
              <a:rPr lang="cs-CZ" dirty="0"/>
              <a:t> </a:t>
            </a:r>
            <a:r>
              <a:rPr lang="cs-CZ" dirty="0" err="1"/>
              <a:t>gospodarczej</a:t>
            </a:r>
            <a:r>
              <a:rPr lang="cs-CZ" dirty="0"/>
              <a:t> na </a:t>
            </a:r>
            <a:r>
              <a:rPr lang="cs-CZ" dirty="0" err="1"/>
              <a:t>pograniczach</a:t>
            </a:r>
            <a:r>
              <a:rPr lang="cs-CZ" dirty="0"/>
              <a:t> </a:t>
            </a:r>
            <a:r>
              <a:rPr lang="cs-CZ" dirty="0" err="1"/>
              <a:t>Polski</a:t>
            </a:r>
            <a:r>
              <a:rPr lang="cs-CZ" dirty="0"/>
              <a:t> i </a:t>
            </a:r>
            <a:r>
              <a:rPr lang="cs-CZ" dirty="0" err="1"/>
              <a:t>Niemec</a:t>
            </a:r>
            <a:r>
              <a:rPr lang="cs-CZ" dirty="0"/>
              <a:t>, in: </a:t>
            </a:r>
            <a:r>
              <a:rPr lang="cs-CZ" dirty="0" err="1"/>
              <a:t>Kurcz</a:t>
            </a:r>
            <a:r>
              <a:rPr lang="cs-CZ" dirty="0"/>
              <a:t>, Z.; </a:t>
            </a:r>
            <a:r>
              <a:rPr lang="cs-CZ" dirty="0" err="1"/>
              <a:t>Tutaj</a:t>
            </a:r>
            <a:r>
              <a:rPr lang="cs-CZ" dirty="0"/>
              <a:t>, J.; </a:t>
            </a:r>
            <a:r>
              <a:rPr lang="cs-CZ" dirty="0" err="1"/>
              <a:t>Problemy</a:t>
            </a:r>
            <a:r>
              <a:rPr lang="cs-CZ" dirty="0"/>
              <a:t> </a:t>
            </a:r>
            <a:r>
              <a:rPr lang="cs-CZ" dirty="0" err="1"/>
              <a:t>spoleczno-gospodarcze</a:t>
            </a:r>
            <a:r>
              <a:rPr lang="cs-CZ" dirty="0"/>
              <a:t> na </a:t>
            </a:r>
            <a:r>
              <a:rPr lang="cs-CZ" dirty="0" err="1"/>
              <a:t>pograniczach</a:t>
            </a:r>
            <a:r>
              <a:rPr lang="cs-CZ" dirty="0"/>
              <a:t>, </a:t>
            </a:r>
            <a:r>
              <a:rPr lang="cs-CZ" dirty="0" err="1"/>
              <a:t>Walbrzych</a:t>
            </a:r>
            <a:r>
              <a:rPr lang="cs-CZ" dirty="0"/>
              <a:t> 2001, S.121-133. 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/>
              <a:t>Fraunhofer</a:t>
            </a:r>
            <a:r>
              <a:rPr lang="cs-CZ" b="1" dirty="0" smtClean="0"/>
              <a:t> </a:t>
            </a:r>
            <a:r>
              <a:rPr lang="cs-CZ" b="1" dirty="0"/>
              <a:t>MOEZ</a:t>
            </a:r>
          </a:p>
          <a:p>
            <a:endParaRPr lang="cs-CZ" dirty="0"/>
          </a:p>
        </p:txBody>
      </p:sp>
      <p:pic>
        <p:nvPicPr>
          <p:cNvPr id="4" name="Obrázek 3" descr="Len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1377950" cy="183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Foto Kunze Kopi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8920"/>
            <a:ext cx="1571937" cy="1698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http://www.moez.fraunhofer.de/content/businesscards/moez_v/Fraunhofer_MOEZ/Prof_Hasse/_jcr_content/businesscard/image.img.jpg/RolfHasse.136724006956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301208"/>
            <a:ext cx="1267455" cy="1434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7118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cs-CZ" dirty="0"/>
              <a:t>Prof. Dr. Horst </a:t>
            </a:r>
            <a:r>
              <a:rPr lang="cs-CZ" dirty="0" err="1"/>
              <a:t>Brezinski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844824"/>
            <a:ext cx="8219256" cy="4873752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Allgemeine Volkswirtschaftslehre, insbesondere </a:t>
            </a:r>
            <a:r>
              <a:rPr lang="de-DE" dirty="0" smtClean="0"/>
              <a:t>Rohstoffökonomik</a:t>
            </a:r>
            <a:r>
              <a:rPr lang="cs-CZ" dirty="0" smtClean="0"/>
              <a:t>, </a:t>
            </a:r>
            <a:r>
              <a:rPr lang="de-DE" dirty="0" smtClean="0"/>
              <a:t>Lehrstuhlinhaber </a:t>
            </a:r>
            <a:endParaRPr lang="de-DE" dirty="0"/>
          </a:p>
          <a:p>
            <a:r>
              <a:rPr lang="cs-CZ" b="1" dirty="0" err="1"/>
              <a:t>mit</a:t>
            </a:r>
            <a:r>
              <a:rPr lang="cs-CZ" b="1" dirty="0"/>
              <a:t> </a:t>
            </a:r>
            <a:r>
              <a:rPr lang="cs-CZ" b="1" dirty="0" err="1"/>
              <a:t>Leick</a:t>
            </a:r>
            <a:r>
              <a:rPr lang="cs-CZ" b="1" dirty="0"/>
              <a:t>, </a:t>
            </a:r>
            <a:r>
              <a:rPr lang="cs-CZ" b="1" dirty="0" err="1"/>
              <a:t>Birgit</a:t>
            </a:r>
            <a:r>
              <a:rPr lang="cs-CZ" b="1" dirty="0"/>
              <a:t>, </a:t>
            </a:r>
            <a:r>
              <a:rPr lang="cs-CZ" b="1" dirty="0" err="1"/>
              <a:t>Kooperationsperspektiven</a:t>
            </a:r>
            <a:r>
              <a:rPr lang="cs-CZ" b="1" dirty="0"/>
              <a:t> </a:t>
            </a:r>
            <a:r>
              <a:rPr lang="cs-CZ" b="1" dirty="0" err="1"/>
              <a:t>südwestsächsischer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tschechischer</a:t>
            </a:r>
            <a:r>
              <a:rPr lang="cs-CZ" b="1" dirty="0"/>
              <a:t> </a:t>
            </a:r>
            <a:r>
              <a:rPr lang="cs-CZ" b="1" dirty="0" err="1"/>
              <a:t>Unternehmen</a:t>
            </a:r>
            <a:r>
              <a:rPr lang="cs-CZ" b="1" dirty="0"/>
              <a:t> – </a:t>
            </a:r>
            <a:r>
              <a:rPr lang="cs-CZ" b="1" dirty="0" err="1"/>
              <a:t>eine</a:t>
            </a:r>
            <a:r>
              <a:rPr lang="cs-CZ" b="1" dirty="0"/>
              <a:t> Analyse </a:t>
            </a:r>
            <a:r>
              <a:rPr lang="cs-CZ" b="1" dirty="0" err="1"/>
              <a:t>auf</a:t>
            </a:r>
            <a:r>
              <a:rPr lang="cs-CZ" b="1" dirty="0"/>
              <a:t> der </a:t>
            </a:r>
            <a:r>
              <a:rPr lang="cs-CZ" b="1" dirty="0" err="1"/>
              <a:t>Basis</a:t>
            </a:r>
            <a:r>
              <a:rPr lang="cs-CZ" b="1" dirty="0"/>
              <a:t> von </a:t>
            </a:r>
            <a:r>
              <a:rPr lang="cs-CZ" b="1" dirty="0" err="1"/>
              <a:t>Unternehmensbefragungen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erweiterten</a:t>
            </a:r>
            <a:r>
              <a:rPr lang="cs-CZ" b="1" dirty="0"/>
              <a:t> </a:t>
            </a:r>
            <a:r>
              <a:rPr lang="cs-CZ" b="1" dirty="0" err="1"/>
              <a:t>Binnenmarkt</a:t>
            </a:r>
            <a:r>
              <a:rPr lang="cs-CZ" b="1" dirty="0"/>
              <a:t>, </a:t>
            </a:r>
            <a:r>
              <a:rPr lang="cs-CZ" b="1" dirty="0" err="1"/>
              <a:t>Freiberg</a:t>
            </a:r>
            <a:r>
              <a:rPr lang="cs-CZ" b="1" dirty="0"/>
              <a:t> 2005</a:t>
            </a:r>
          </a:p>
          <a:p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Leick</a:t>
            </a:r>
            <a:r>
              <a:rPr lang="cs-CZ" dirty="0"/>
              <a:t>, B., </a:t>
            </a:r>
            <a:r>
              <a:rPr lang="cs-CZ" dirty="0" err="1"/>
              <a:t>Potenziale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Herausbildung</a:t>
            </a:r>
            <a:r>
              <a:rPr lang="cs-CZ" dirty="0"/>
              <a:t> von </a:t>
            </a:r>
            <a:r>
              <a:rPr lang="cs-CZ" dirty="0" err="1"/>
              <a:t>Unternehmensnetzwerken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 smtClean="0"/>
              <a:t>sächsisch-böhmischen</a:t>
            </a:r>
            <a:r>
              <a:rPr lang="cs-CZ" dirty="0" smtClean="0"/>
              <a:t> </a:t>
            </a:r>
            <a:r>
              <a:rPr lang="cs-CZ" dirty="0" err="1"/>
              <a:t>Grenzraum</a:t>
            </a:r>
            <a:r>
              <a:rPr lang="cs-CZ" dirty="0"/>
              <a:t> – </a:t>
            </a:r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err="1"/>
              <a:t>Befunde</a:t>
            </a:r>
            <a:r>
              <a:rPr lang="cs-CZ" dirty="0"/>
              <a:t>, in </a:t>
            </a:r>
            <a:r>
              <a:rPr lang="cs-CZ" dirty="0" err="1"/>
              <a:t>Brezinski</a:t>
            </a:r>
            <a:r>
              <a:rPr lang="cs-CZ" dirty="0"/>
              <a:t>, Horst, von </a:t>
            </a:r>
            <a:r>
              <a:rPr lang="cs-CZ" dirty="0" err="1"/>
              <a:t>Delhaes</a:t>
            </a:r>
            <a:r>
              <a:rPr lang="cs-CZ" dirty="0"/>
              <a:t>, Karl (</a:t>
            </a:r>
            <a:r>
              <a:rPr lang="cs-CZ" dirty="0" err="1"/>
              <a:t>Hrsg</a:t>
            </a:r>
            <a:r>
              <a:rPr lang="cs-CZ" dirty="0"/>
              <a:t>.), Die </a:t>
            </a:r>
            <a:r>
              <a:rPr lang="cs-CZ" dirty="0" err="1"/>
              <a:t>Entwicklung</a:t>
            </a:r>
            <a:r>
              <a:rPr lang="cs-CZ" dirty="0"/>
              <a:t> </a:t>
            </a:r>
            <a:r>
              <a:rPr lang="cs-CZ" dirty="0" err="1"/>
              <a:t>interregionaler</a:t>
            </a:r>
            <a:r>
              <a:rPr lang="cs-CZ" dirty="0"/>
              <a:t> </a:t>
            </a:r>
            <a:r>
              <a:rPr lang="cs-CZ" dirty="0" err="1"/>
              <a:t>Netzwerke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länderübergreifender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in </a:t>
            </a:r>
            <a:r>
              <a:rPr lang="cs-CZ" dirty="0" err="1"/>
              <a:t>Ostmitteleuropa</a:t>
            </a:r>
            <a:r>
              <a:rPr lang="cs-CZ" dirty="0"/>
              <a:t>, </a:t>
            </a:r>
            <a:r>
              <a:rPr lang="cs-CZ" dirty="0" err="1"/>
              <a:t>Freiberg</a:t>
            </a:r>
            <a:r>
              <a:rPr lang="cs-CZ" dirty="0"/>
              <a:t> 2005, S. 159-182.</a:t>
            </a:r>
          </a:p>
          <a:p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Leick</a:t>
            </a:r>
            <a:r>
              <a:rPr lang="cs-CZ" dirty="0"/>
              <a:t>, B., </a:t>
            </a:r>
            <a:r>
              <a:rPr lang="cs-CZ" dirty="0" err="1"/>
              <a:t>Kooperationspotenziale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südwestsächsischen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nordböhmischen</a:t>
            </a:r>
            <a:r>
              <a:rPr lang="cs-CZ" dirty="0"/>
              <a:t> </a:t>
            </a:r>
            <a:r>
              <a:rPr lang="cs-CZ" dirty="0" err="1"/>
              <a:t>Unternehmen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Zuge</a:t>
            </a:r>
            <a:r>
              <a:rPr lang="cs-CZ" dirty="0"/>
              <a:t> der EU-</a:t>
            </a:r>
            <a:r>
              <a:rPr lang="cs-CZ" dirty="0" err="1"/>
              <a:t>Osterweiterung</a:t>
            </a:r>
            <a:r>
              <a:rPr lang="cs-CZ" dirty="0"/>
              <a:t>: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vorläufige</a:t>
            </a:r>
            <a:r>
              <a:rPr lang="cs-CZ" dirty="0"/>
              <a:t> Analyse </a:t>
            </a:r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Basis</a:t>
            </a:r>
            <a:r>
              <a:rPr lang="cs-CZ" dirty="0"/>
              <a:t> von </a:t>
            </a:r>
            <a:r>
              <a:rPr lang="cs-CZ" dirty="0" err="1"/>
              <a:t>Unternehmensbefragungen</a:t>
            </a:r>
            <a:r>
              <a:rPr lang="cs-CZ" dirty="0"/>
              <a:t> in </a:t>
            </a:r>
            <a:r>
              <a:rPr lang="cs-CZ" dirty="0" err="1"/>
              <a:t>Südwestsachsen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Nordböhmen</a:t>
            </a:r>
            <a:r>
              <a:rPr lang="cs-CZ" dirty="0"/>
              <a:t>, S. 17-33.</a:t>
            </a:r>
          </a:p>
        </p:txBody>
      </p:sp>
      <p:pic>
        <p:nvPicPr>
          <p:cNvPr id="4" name="Obrázek 3" descr="Startsei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3168352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tu-freiberg.de/sites/default/files/media/internationale-wirtschaftsbeziehungen-3417/rtemagicc_horst_brezinski_01.gif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9"/>
            <a:ext cx="1702182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0104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Leibniz-Institut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ökologische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(IÖR) </a:t>
            </a:r>
            <a:r>
              <a:rPr lang="cs-CZ" dirty="0" err="1" smtClean="0"/>
              <a:t>Dresden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raumwissenschaftliche</a:t>
            </a:r>
            <a:r>
              <a:rPr lang="cs-CZ" dirty="0"/>
              <a:t> </a:t>
            </a:r>
            <a:r>
              <a:rPr lang="cs-CZ" dirty="0" err="1"/>
              <a:t>Forschungseinrichtung</a:t>
            </a:r>
            <a:r>
              <a:rPr lang="cs-CZ" dirty="0"/>
              <a:t> der Leibniz-</a:t>
            </a:r>
            <a:r>
              <a:rPr lang="cs-CZ" dirty="0" err="1"/>
              <a:t>Gemeinschaft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Ausrichtung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ökologische</a:t>
            </a:r>
            <a:r>
              <a:rPr lang="cs-CZ" dirty="0"/>
              <a:t> </a:t>
            </a:r>
            <a:r>
              <a:rPr lang="cs-CZ" dirty="0" err="1"/>
              <a:t>Fragen</a:t>
            </a:r>
            <a:r>
              <a:rPr lang="cs-CZ" dirty="0"/>
              <a:t> </a:t>
            </a:r>
            <a:r>
              <a:rPr lang="cs-CZ" dirty="0" err="1"/>
              <a:t>nachhaltiger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. Es </a:t>
            </a:r>
            <a:r>
              <a:rPr lang="cs-CZ" dirty="0" err="1"/>
              <a:t>wurde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1. </a:t>
            </a:r>
            <a:r>
              <a:rPr lang="cs-CZ" dirty="0" err="1"/>
              <a:t>Januar</a:t>
            </a:r>
            <a:r>
              <a:rPr lang="cs-CZ" dirty="0"/>
              <a:t> 1992 </a:t>
            </a:r>
            <a:r>
              <a:rPr lang="cs-CZ" dirty="0" err="1"/>
              <a:t>gegründet</a:t>
            </a:r>
            <a:r>
              <a:rPr lang="cs-CZ" dirty="0"/>
              <a:t>, </a:t>
            </a:r>
            <a:r>
              <a:rPr lang="cs-CZ" dirty="0" err="1"/>
              <a:t>wird</a:t>
            </a:r>
            <a:r>
              <a:rPr lang="cs-CZ" dirty="0"/>
              <a:t> von Bund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Freistaat</a:t>
            </a:r>
            <a:r>
              <a:rPr lang="cs-CZ" dirty="0"/>
              <a:t> </a:t>
            </a:r>
            <a:r>
              <a:rPr lang="cs-CZ" dirty="0" err="1"/>
              <a:t>Sachsen</a:t>
            </a:r>
            <a:r>
              <a:rPr lang="cs-CZ" dirty="0"/>
              <a:t> </a:t>
            </a:r>
            <a:r>
              <a:rPr lang="cs-CZ" dirty="0" err="1"/>
              <a:t>gemeinsam</a:t>
            </a:r>
            <a:r>
              <a:rPr lang="cs-CZ" dirty="0"/>
              <a:t> </a:t>
            </a:r>
            <a:r>
              <a:rPr lang="cs-CZ" dirty="0" err="1"/>
              <a:t>finanziert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Forschungseinrichtung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100 </a:t>
            </a:r>
            <a:r>
              <a:rPr lang="cs-CZ" dirty="0" err="1"/>
              <a:t>Mitarbeiterinnen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 smtClean="0"/>
              <a:t>Mitarbeitern</a:t>
            </a:r>
            <a:endParaRPr lang="cs-CZ" dirty="0"/>
          </a:p>
          <a:p>
            <a:r>
              <a:rPr lang="cs-CZ" b="1" dirty="0"/>
              <a:t>Bernhard </a:t>
            </a:r>
            <a:r>
              <a:rPr lang="cs-CZ" b="1" dirty="0" smtClean="0"/>
              <a:t>Müller, Prof</a:t>
            </a:r>
            <a:r>
              <a:rPr lang="cs-CZ" b="1" dirty="0"/>
              <a:t>. Dr. </a:t>
            </a:r>
            <a:r>
              <a:rPr lang="cs-CZ" b="1" dirty="0" err="1"/>
              <a:t>rer</a:t>
            </a:r>
            <a:r>
              <a:rPr lang="cs-CZ" b="1" dirty="0"/>
              <a:t>. </a:t>
            </a:r>
            <a:r>
              <a:rPr lang="cs-CZ" b="1" dirty="0" err="1"/>
              <a:t>nat</a:t>
            </a:r>
            <a:r>
              <a:rPr lang="cs-CZ" b="1" dirty="0"/>
              <a:t>. Dr. </a:t>
            </a:r>
            <a:r>
              <a:rPr lang="cs-CZ" b="1" dirty="0" err="1"/>
              <a:t>rer</a:t>
            </a:r>
            <a:r>
              <a:rPr lang="cs-CZ" b="1" dirty="0"/>
              <a:t>. </a:t>
            </a:r>
            <a:r>
              <a:rPr lang="cs-CZ" b="1" dirty="0" err="1"/>
              <a:t>hort</a:t>
            </a:r>
            <a:r>
              <a:rPr lang="cs-CZ" b="1" dirty="0"/>
              <a:t>. </a:t>
            </a:r>
            <a:r>
              <a:rPr lang="cs-CZ" b="1" dirty="0" err="1"/>
              <a:t>habil</a:t>
            </a:r>
            <a:r>
              <a:rPr lang="cs-CZ" b="1" dirty="0"/>
              <a:t>. Dr. h. c.</a:t>
            </a:r>
            <a:endParaRPr lang="cs-CZ" dirty="0"/>
          </a:p>
          <a:p>
            <a:pPr lvl="1"/>
            <a:r>
              <a:rPr lang="cs-CZ" dirty="0" err="1"/>
              <a:t>Raumplaner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Geograph</a:t>
            </a:r>
            <a:endParaRPr lang="cs-CZ" dirty="0"/>
          </a:p>
          <a:p>
            <a:pPr lvl="1"/>
            <a:r>
              <a:rPr lang="cs-CZ" dirty="0"/>
              <a:t>Direktor des Leibniz-</a:t>
            </a:r>
            <a:r>
              <a:rPr lang="cs-CZ" dirty="0" err="1"/>
              <a:t>Instituts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ökologische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e. V. (IÖR), </a:t>
            </a:r>
            <a:r>
              <a:rPr lang="cs-CZ" dirty="0" err="1"/>
              <a:t>Dresden</a:t>
            </a:r>
            <a:endParaRPr lang="cs-CZ" dirty="0"/>
          </a:p>
          <a:p>
            <a:pPr lvl="1"/>
            <a:r>
              <a:rPr lang="cs-CZ" dirty="0" err="1"/>
              <a:t>Universitätsprofessor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Leiter</a:t>
            </a:r>
            <a:r>
              <a:rPr lang="cs-CZ" dirty="0"/>
              <a:t> des </a:t>
            </a:r>
            <a:r>
              <a:rPr lang="cs-CZ" dirty="0" err="1"/>
              <a:t>Lehrstuhls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TU </a:t>
            </a:r>
            <a:r>
              <a:rPr lang="cs-CZ" dirty="0" err="1"/>
              <a:t>Dresden</a:t>
            </a:r>
            <a:endParaRPr lang="cs-CZ" dirty="0"/>
          </a:p>
          <a:p>
            <a:pPr lvl="1"/>
            <a:r>
              <a:rPr lang="cs-CZ" dirty="0" err="1"/>
              <a:t>Sprecher</a:t>
            </a:r>
            <a:r>
              <a:rPr lang="cs-CZ" dirty="0"/>
              <a:t> der </a:t>
            </a:r>
            <a:r>
              <a:rPr lang="cs-CZ" dirty="0" err="1"/>
              <a:t>Dresden</a:t>
            </a:r>
            <a:r>
              <a:rPr lang="cs-CZ" dirty="0"/>
              <a:t> Leibniz </a:t>
            </a:r>
            <a:r>
              <a:rPr lang="cs-CZ" dirty="0" err="1"/>
              <a:t>Graduate</a:t>
            </a:r>
            <a:r>
              <a:rPr lang="cs-CZ" dirty="0"/>
              <a:t> </a:t>
            </a:r>
            <a:r>
              <a:rPr lang="cs-CZ" dirty="0" err="1"/>
              <a:t>School</a:t>
            </a:r>
            <a:r>
              <a:rPr lang="cs-CZ" dirty="0"/>
              <a:t> (DLGS)</a:t>
            </a:r>
          </a:p>
          <a:p>
            <a:pPr lvl="1"/>
            <a:r>
              <a:rPr lang="cs-CZ" b="1" dirty="0" err="1"/>
              <a:t>Arbeitsfelder</a:t>
            </a:r>
            <a:endParaRPr lang="cs-CZ" b="1" dirty="0"/>
          </a:p>
          <a:p>
            <a:pPr lvl="2"/>
            <a:r>
              <a:rPr lang="cs-CZ" dirty="0" err="1"/>
              <a:t>Ökologische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endParaRPr lang="cs-CZ" dirty="0"/>
          </a:p>
          <a:p>
            <a:pPr lvl="2"/>
            <a:r>
              <a:rPr lang="cs-CZ" dirty="0" err="1"/>
              <a:t>Raumordnung</a:t>
            </a:r>
            <a:r>
              <a:rPr lang="cs-CZ" dirty="0"/>
              <a:t>, </a:t>
            </a:r>
            <a:r>
              <a:rPr lang="cs-CZ" dirty="0" err="1"/>
              <a:t>Regional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Stadtentwicklung</a:t>
            </a:r>
            <a:endParaRPr lang="cs-CZ" dirty="0"/>
          </a:p>
          <a:p>
            <a:pPr lvl="2"/>
            <a:r>
              <a:rPr lang="cs-CZ" dirty="0" err="1"/>
              <a:t>Umweltplanung</a:t>
            </a:r>
            <a:endParaRPr lang="cs-CZ" dirty="0"/>
          </a:p>
          <a:p>
            <a:pPr lvl="2"/>
            <a:r>
              <a:rPr lang="cs-CZ" dirty="0" err="1"/>
              <a:t>Governance</a:t>
            </a:r>
            <a:endParaRPr lang="cs-CZ" dirty="0"/>
          </a:p>
          <a:p>
            <a:pPr lvl="2"/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Prof. Dr. Dr. Bernhard Müll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763514" cy="1739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780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err="1"/>
              <a:t>Forschungsbereiche</a:t>
            </a:r>
            <a:r>
              <a:rPr lang="cs-CZ" dirty="0"/>
              <a:t> des IÖR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3" y="1412776"/>
            <a:ext cx="7776864" cy="5439965"/>
          </a:xfrm>
        </p:spPr>
        <p:txBody>
          <a:bodyPr>
            <a:normAutofit fontScale="92500"/>
          </a:bodyPr>
          <a:lstStyle/>
          <a:p>
            <a:r>
              <a:rPr lang="cs-CZ" dirty="0" err="1" smtClean="0"/>
              <a:t>Wandel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Management von </a:t>
            </a:r>
            <a:r>
              <a:rPr lang="cs-CZ" dirty="0" err="1"/>
              <a:t>Landschaften</a:t>
            </a:r>
            <a:endParaRPr lang="cs-CZ" dirty="0"/>
          </a:p>
          <a:p>
            <a:pPr lvl="1"/>
            <a:r>
              <a:rPr lang="cs-CZ" dirty="0" err="1"/>
              <a:t>Leitung</a:t>
            </a:r>
            <a:r>
              <a:rPr lang="cs-CZ" dirty="0"/>
              <a:t>: Univ.-Prof. Dr.-Ing. Wolfgang </a:t>
            </a:r>
            <a:r>
              <a:rPr lang="cs-CZ" dirty="0" err="1" smtClean="0"/>
              <a:t>Wende</a:t>
            </a:r>
            <a:endParaRPr lang="cs-CZ" dirty="0"/>
          </a:p>
          <a:p>
            <a:r>
              <a:rPr lang="cs-CZ" dirty="0" err="1"/>
              <a:t>Ressourceneffizienz</a:t>
            </a:r>
            <a:r>
              <a:rPr lang="cs-CZ" dirty="0"/>
              <a:t> von </a:t>
            </a:r>
            <a:r>
              <a:rPr lang="cs-CZ" dirty="0" err="1"/>
              <a:t>Siedlungsstrukturen</a:t>
            </a:r>
            <a:endParaRPr lang="cs-CZ" dirty="0"/>
          </a:p>
          <a:p>
            <a:pPr lvl="1"/>
            <a:r>
              <a:rPr lang="cs-CZ" dirty="0" err="1"/>
              <a:t>Leitung</a:t>
            </a:r>
            <a:r>
              <a:rPr lang="cs-CZ" dirty="0"/>
              <a:t>: Prof. </a:t>
            </a:r>
            <a:r>
              <a:rPr lang="cs-CZ" dirty="0" err="1"/>
              <a:t>Dipl</a:t>
            </a:r>
            <a:r>
              <a:rPr lang="cs-CZ" dirty="0"/>
              <a:t>.-Ing. Arch. </a:t>
            </a:r>
            <a:r>
              <a:rPr lang="cs-CZ" dirty="0" err="1"/>
              <a:t>Clemens</a:t>
            </a:r>
            <a:r>
              <a:rPr lang="cs-CZ" dirty="0"/>
              <a:t> </a:t>
            </a:r>
            <a:r>
              <a:rPr lang="cs-CZ" dirty="0" err="1" smtClean="0"/>
              <a:t>Deilmann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err="1"/>
              <a:t>Umweltrisiken</a:t>
            </a:r>
            <a:r>
              <a:rPr lang="cs-CZ" dirty="0"/>
              <a:t> in der </a:t>
            </a:r>
            <a:r>
              <a:rPr lang="cs-CZ" dirty="0" err="1"/>
              <a:t>Stadt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Regionalentwicklung</a:t>
            </a:r>
            <a:endParaRPr lang="cs-CZ" dirty="0"/>
          </a:p>
          <a:p>
            <a:pPr lvl="1"/>
            <a:r>
              <a:rPr lang="cs-CZ" dirty="0" err="1"/>
              <a:t>Leitung</a:t>
            </a:r>
            <a:r>
              <a:rPr lang="cs-CZ" dirty="0"/>
              <a:t>: Univ.-Prof. Dr. </a:t>
            </a:r>
            <a:r>
              <a:rPr lang="cs-CZ" dirty="0" err="1"/>
              <a:t>rer</a:t>
            </a:r>
            <a:r>
              <a:rPr lang="cs-CZ" dirty="0"/>
              <a:t>. </a:t>
            </a:r>
            <a:r>
              <a:rPr lang="cs-CZ" dirty="0" err="1"/>
              <a:t>nat</a:t>
            </a:r>
            <a:r>
              <a:rPr lang="cs-CZ" dirty="0"/>
              <a:t>. </a:t>
            </a:r>
            <a:r>
              <a:rPr lang="cs-CZ" dirty="0" err="1"/>
              <a:t>Jochen</a:t>
            </a:r>
            <a:r>
              <a:rPr lang="cs-CZ" dirty="0"/>
              <a:t> </a:t>
            </a:r>
            <a:r>
              <a:rPr lang="cs-CZ" dirty="0" err="1" smtClean="0"/>
              <a:t>Schanze</a:t>
            </a:r>
            <a:endParaRPr lang="cs-CZ" dirty="0"/>
          </a:p>
          <a:p>
            <a:r>
              <a:rPr lang="cs-CZ" dirty="0"/>
              <a:t>Monitoring der </a:t>
            </a:r>
            <a:r>
              <a:rPr lang="cs-CZ" dirty="0" err="1"/>
              <a:t>Siedlungs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Freiraumentwicklung</a:t>
            </a:r>
            <a:endParaRPr lang="cs-CZ" dirty="0"/>
          </a:p>
          <a:p>
            <a:pPr lvl="1"/>
            <a:r>
              <a:rPr lang="cs-CZ" dirty="0" err="1"/>
              <a:t>Leitung</a:t>
            </a:r>
            <a:r>
              <a:rPr lang="cs-CZ" dirty="0"/>
              <a:t>: Dr.-Ing. Gotthard </a:t>
            </a:r>
            <a:r>
              <a:rPr lang="cs-CZ" dirty="0" err="1" smtClean="0"/>
              <a:t>Meinel</a:t>
            </a:r>
            <a:endParaRPr lang="cs-CZ" dirty="0"/>
          </a:p>
          <a:p>
            <a:r>
              <a:rPr lang="cs-CZ" dirty="0" err="1"/>
              <a:t>Strategische</a:t>
            </a:r>
            <a:r>
              <a:rPr lang="cs-CZ" dirty="0"/>
              <a:t> </a:t>
            </a:r>
            <a:r>
              <a:rPr lang="cs-CZ" dirty="0" err="1"/>
              <a:t>Fragen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Perspektiven</a:t>
            </a:r>
            <a:endParaRPr lang="cs-CZ" dirty="0"/>
          </a:p>
          <a:p>
            <a:pPr lvl="1"/>
            <a:r>
              <a:rPr lang="cs-CZ" dirty="0" err="1"/>
              <a:t>kommissarische</a:t>
            </a:r>
            <a:r>
              <a:rPr lang="cs-CZ" dirty="0"/>
              <a:t> </a:t>
            </a:r>
            <a:r>
              <a:rPr lang="cs-CZ" dirty="0" err="1"/>
              <a:t>Leitung</a:t>
            </a:r>
            <a:r>
              <a:rPr lang="cs-CZ" dirty="0"/>
              <a:t>: Prof. Dr. jur. Gerold </a:t>
            </a:r>
            <a:r>
              <a:rPr lang="cs-CZ" dirty="0" err="1" smtClean="0"/>
              <a:t>Janssen</a:t>
            </a:r>
            <a:endParaRPr lang="cs-CZ" dirty="0"/>
          </a:p>
          <a:p>
            <a:r>
              <a:rPr lang="cs-CZ" dirty="0"/>
              <a:t>REGKLAM - </a:t>
            </a:r>
            <a:r>
              <a:rPr lang="cs-CZ" dirty="0" err="1"/>
              <a:t>Regionales</a:t>
            </a:r>
            <a:r>
              <a:rPr lang="cs-CZ" dirty="0"/>
              <a:t> </a:t>
            </a:r>
            <a:r>
              <a:rPr lang="cs-CZ" dirty="0" err="1"/>
              <a:t>Klimaanpassungsprogramm</a:t>
            </a:r>
            <a:r>
              <a:rPr lang="cs-CZ" dirty="0"/>
              <a:t> </a:t>
            </a:r>
            <a:r>
              <a:rPr lang="cs-CZ" dirty="0" err="1"/>
              <a:t>Modellregion</a:t>
            </a:r>
            <a:r>
              <a:rPr lang="cs-CZ" dirty="0"/>
              <a:t> </a:t>
            </a:r>
            <a:r>
              <a:rPr lang="cs-CZ" dirty="0" err="1"/>
              <a:t>Dresden</a:t>
            </a:r>
            <a:endParaRPr lang="cs-CZ" dirty="0"/>
          </a:p>
          <a:p>
            <a:pPr lvl="1"/>
            <a:r>
              <a:rPr lang="cs-CZ" dirty="0" err="1"/>
              <a:t>Leitung</a:t>
            </a:r>
            <a:r>
              <a:rPr lang="cs-CZ" dirty="0"/>
              <a:t>: Univ.-Prof. Dr. Dr. </a:t>
            </a:r>
            <a:r>
              <a:rPr lang="cs-CZ" dirty="0" err="1"/>
              <a:t>h.c</a:t>
            </a:r>
            <a:r>
              <a:rPr lang="cs-CZ" dirty="0"/>
              <a:t>. Bernhard Müller</a:t>
            </a:r>
          </a:p>
          <a:p>
            <a:endParaRPr lang="cs-CZ" dirty="0"/>
          </a:p>
        </p:txBody>
      </p:sp>
      <p:pic>
        <p:nvPicPr>
          <p:cNvPr id="4" name="Obrázek 3" descr="Fo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40" y="1412776"/>
            <a:ext cx="94869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ttp://www.ioer.de/uploads/pics/FB_E_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0" y="2196547"/>
            <a:ext cx="948690" cy="62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ElbeRiver_Flooding 2002_Cossebaud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84" y="3068960"/>
            <a:ext cx="948690" cy="71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ioer.de/uploads/pics/FB_M_3D_Bauvolumen_Gruenvolumen_kl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0" y="3933056"/>
            <a:ext cx="948690" cy="648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Foto: copyright schmuttel/pixelio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0" y="4766036"/>
            <a:ext cx="948690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Foto: Knoth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70" y="5542643"/>
            <a:ext cx="948690" cy="641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16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dirty="0" err="1"/>
              <a:t>Leibenath</a:t>
            </a:r>
            <a:r>
              <a:rPr lang="cs-CZ" dirty="0"/>
              <a:t>, Markus, Dr.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352928" cy="5472608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Leibenath</a:t>
            </a:r>
            <a:r>
              <a:rPr lang="cs-CZ" dirty="0"/>
              <a:t>, Markus; Blum, Andreas; </a:t>
            </a:r>
            <a:r>
              <a:rPr lang="cs-CZ" dirty="0" err="1"/>
              <a:t>Stutzriemer</a:t>
            </a:r>
            <a:r>
              <a:rPr lang="cs-CZ" dirty="0"/>
              <a:t>, </a:t>
            </a:r>
            <a:r>
              <a:rPr lang="cs-CZ" dirty="0" err="1"/>
              <a:t>Sylke</a:t>
            </a:r>
            <a:r>
              <a:rPr lang="cs-CZ" dirty="0"/>
              <a:t> </a:t>
            </a:r>
            <a:r>
              <a:rPr lang="cs-CZ" dirty="0" smtClean="0"/>
              <a:t>2011</a:t>
            </a:r>
            <a:endParaRPr lang="cs-CZ" dirty="0"/>
          </a:p>
          <a:p>
            <a:pPr lvl="1"/>
            <a:r>
              <a:rPr lang="cs-CZ" dirty="0" err="1"/>
              <a:t>Biotopverbund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 </a:t>
            </a:r>
            <a:r>
              <a:rPr lang="cs-CZ" dirty="0" err="1"/>
              <a:t>Außengrenze</a:t>
            </a:r>
            <a:r>
              <a:rPr lang="cs-CZ" dirty="0"/>
              <a:t>. </a:t>
            </a:r>
            <a:r>
              <a:rPr lang="cs-CZ" dirty="0" err="1"/>
              <a:t>Stand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Perspektiven</a:t>
            </a:r>
            <a:r>
              <a:rPr lang="cs-CZ" dirty="0"/>
              <a:t> </a:t>
            </a:r>
            <a:r>
              <a:rPr lang="cs-CZ" b="1" dirty="0" err="1"/>
              <a:t>grenzüberschreitender</a:t>
            </a:r>
            <a:r>
              <a:rPr lang="cs-CZ" b="1" dirty="0"/>
              <a:t> </a:t>
            </a:r>
            <a:r>
              <a:rPr lang="cs-CZ" b="1" dirty="0" err="1"/>
              <a:t>Kooperationen</a:t>
            </a:r>
            <a:r>
              <a:rPr lang="cs-CZ" dirty="0"/>
              <a:t>  </a:t>
            </a:r>
          </a:p>
          <a:p>
            <a:r>
              <a:rPr lang="cs-CZ" dirty="0" err="1" smtClean="0"/>
              <a:t>Leibenath</a:t>
            </a:r>
            <a:r>
              <a:rPr lang="cs-CZ" dirty="0"/>
              <a:t>, Markus; </a:t>
            </a:r>
            <a:r>
              <a:rPr lang="cs-CZ" dirty="0" err="1"/>
              <a:t>Darbi</a:t>
            </a:r>
            <a:r>
              <a:rPr lang="cs-CZ" dirty="0"/>
              <a:t>, </a:t>
            </a:r>
            <a:r>
              <a:rPr lang="cs-CZ" dirty="0" err="1"/>
              <a:t>Marianne</a:t>
            </a:r>
            <a:r>
              <a:rPr lang="cs-CZ" dirty="0"/>
              <a:t> </a:t>
            </a:r>
            <a:r>
              <a:rPr lang="cs-CZ" dirty="0" smtClean="0"/>
              <a:t>2007</a:t>
            </a:r>
            <a:endParaRPr lang="cs-CZ" dirty="0"/>
          </a:p>
          <a:p>
            <a:pPr lvl="1"/>
            <a:r>
              <a:rPr lang="cs-CZ" b="1" dirty="0" err="1"/>
              <a:t>Grenzüberschreitende</a:t>
            </a:r>
            <a:r>
              <a:rPr lang="cs-CZ" b="1" dirty="0"/>
              <a:t> </a:t>
            </a:r>
            <a:r>
              <a:rPr lang="cs-CZ" b="1" dirty="0" err="1"/>
              <a:t>Kulturlandschaft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?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empirische</a:t>
            </a:r>
            <a:r>
              <a:rPr lang="cs-CZ" dirty="0"/>
              <a:t> </a:t>
            </a:r>
            <a:r>
              <a:rPr lang="cs-CZ" dirty="0" err="1"/>
              <a:t>Untersuchung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regionaler</a:t>
            </a:r>
            <a:r>
              <a:rPr lang="cs-CZ" dirty="0"/>
              <a:t> </a:t>
            </a:r>
            <a:r>
              <a:rPr lang="cs-CZ" dirty="0" err="1"/>
              <a:t>Kulturlandschaftsinitiativen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Deutschlands</a:t>
            </a:r>
            <a:r>
              <a:rPr lang="cs-CZ" dirty="0"/>
              <a:t> </a:t>
            </a:r>
            <a:r>
              <a:rPr lang="cs-CZ" dirty="0" err="1"/>
              <a:t>Außengrenzen</a:t>
            </a:r>
            <a:r>
              <a:rPr lang="cs-CZ" dirty="0"/>
              <a:t> </a:t>
            </a:r>
            <a:r>
              <a:rPr lang="cs-CZ" dirty="0" err="1"/>
              <a:t>anhand</a:t>
            </a:r>
            <a:r>
              <a:rPr lang="cs-CZ" dirty="0"/>
              <a:t> von </a:t>
            </a:r>
            <a:r>
              <a:rPr lang="cs-CZ" dirty="0" err="1"/>
              <a:t>Internetseiten</a:t>
            </a:r>
            <a:r>
              <a:rPr lang="cs-CZ" dirty="0"/>
              <a:t> </a:t>
            </a:r>
          </a:p>
          <a:p>
            <a:r>
              <a:rPr lang="cs-CZ" dirty="0" err="1" smtClean="0"/>
              <a:t>Leibenath</a:t>
            </a:r>
            <a:r>
              <a:rPr lang="cs-CZ" dirty="0"/>
              <a:t>, Markus; Kochan, </a:t>
            </a:r>
            <a:r>
              <a:rPr lang="cs-CZ" dirty="0" err="1"/>
              <a:t>Birgit</a:t>
            </a:r>
            <a:r>
              <a:rPr lang="cs-CZ" dirty="0"/>
              <a:t>; </a:t>
            </a:r>
            <a:r>
              <a:rPr lang="cs-CZ" dirty="0" err="1"/>
              <a:t>Witschas</a:t>
            </a:r>
            <a:r>
              <a:rPr lang="cs-CZ" dirty="0"/>
              <a:t>, Sabine </a:t>
            </a:r>
            <a:r>
              <a:rPr lang="cs-CZ" dirty="0" smtClean="0"/>
              <a:t>2007</a:t>
            </a:r>
            <a:endParaRPr lang="cs-CZ" dirty="0"/>
          </a:p>
          <a:p>
            <a:pPr lvl="1"/>
            <a:r>
              <a:rPr lang="cs-CZ" dirty="0"/>
              <a:t>Natura 2000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Biotopverbund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polnisch-deutschen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tschechisch-deutschen</a:t>
            </a:r>
            <a:r>
              <a:rPr lang="cs-CZ" dirty="0"/>
              <a:t> </a:t>
            </a:r>
            <a:r>
              <a:rPr lang="cs-CZ" dirty="0" err="1"/>
              <a:t>Grenze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err="1"/>
              <a:t>Leibenath</a:t>
            </a:r>
            <a:r>
              <a:rPr lang="cs-CZ" dirty="0"/>
              <a:t>, Markus; </a:t>
            </a:r>
            <a:r>
              <a:rPr lang="cs-CZ" dirty="0" err="1"/>
              <a:t>Deppisch</a:t>
            </a:r>
            <a:r>
              <a:rPr lang="cs-CZ" dirty="0"/>
              <a:t>, </a:t>
            </a:r>
            <a:r>
              <a:rPr lang="cs-CZ" dirty="0" err="1"/>
              <a:t>Sonja</a:t>
            </a:r>
            <a:r>
              <a:rPr lang="cs-CZ" dirty="0"/>
              <a:t> 2005</a:t>
            </a:r>
          </a:p>
          <a:p>
            <a:pPr lvl="1"/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den </a:t>
            </a:r>
            <a:r>
              <a:rPr lang="cs-CZ" dirty="0" err="1"/>
              <a:t>neuen</a:t>
            </a:r>
            <a:r>
              <a:rPr lang="cs-CZ" dirty="0"/>
              <a:t> </a:t>
            </a:r>
            <a:r>
              <a:rPr lang="cs-CZ" dirty="0" err="1"/>
              <a:t>Binnengrenzen</a:t>
            </a:r>
            <a:r>
              <a:rPr lang="cs-CZ" dirty="0"/>
              <a:t> der </a:t>
            </a:r>
            <a:r>
              <a:rPr lang="cs-CZ" dirty="0" err="1"/>
              <a:t>Europäischen</a:t>
            </a:r>
            <a:r>
              <a:rPr lang="cs-CZ" dirty="0"/>
              <a:t> Union - </a:t>
            </a:r>
            <a:r>
              <a:rPr lang="cs-CZ" dirty="0" err="1"/>
              <a:t>Motivationen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Initiierung</a:t>
            </a:r>
            <a:r>
              <a:rPr lang="cs-CZ" dirty="0"/>
              <a:t> </a:t>
            </a:r>
            <a:r>
              <a:rPr lang="cs-CZ" dirty="0" err="1"/>
              <a:t>interkommunaler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regionaler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</a:t>
            </a:r>
            <a:r>
              <a:rPr lang="cs-CZ" b="1" dirty="0"/>
              <a:t>des </a:t>
            </a:r>
            <a:r>
              <a:rPr lang="cs-CZ" b="1" dirty="0" err="1"/>
              <a:t>deutsch-tschechisch-polnischen</a:t>
            </a:r>
            <a:r>
              <a:rPr lang="cs-CZ" b="1" dirty="0"/>
              <a:t> </a:t>
            </a:r>
            <a:r>
              <a:rPr lang="cs-CZ" b="1" dirty="0" err="1"/>
              <a:t>Projektes</a:t>
            </a:r>
            <a:r>
              <a:rPr lang="cs-CZ" b="1" dirty="0"/>
              <a:t> </a:t>
            </a:r>
            <a:r>
              <a:rPr lang="cs-CZ" b="1" dirty="0" err="1"/>
              <a:t>Enlarge</a:t>
            </a:r>
            <a:r>
              <a:rPr lang="cs-CZ" b="1" dirty="0"/>
              <a:t>-Net </a:t>
            </a:r>
          </a:p>
          <a:p>
            <a:r>
              <a:rPr lang="cs-CZ" dirty="0" err="1"/>
              <a:t>Leibenath</a:t>
            </a:r>
            <a:r>
              <a:rPr lang="cs-CZ" dirty="0"/>
              <a:t>, Markus; Hahn, </a:t>
            </a:r>
            <a:r>
              <a:rPr lang="cs-CZ" dirty="0" err="1"/>
              <a:t>Anke</a:t>
            </a:r>
            <a:r>
              <a:rPr lang="cs-CZ" dirty="0"/>
              <a:t>; </a:t>
            </a:r>
            <a:r>
              <a:rPr lang="cs-CZ" dirty="0" err="1"/>
              <a:t>Knippschild</a:t>
            </a:r>
            <a:r>
              <a:rPr lang="cs-CZ" dirty="0"/>
              <a:t>, Robert 2007</a:t>
            </a:r>
          </a:p>
          <a:p>
            <a:pPr lvl="1"/>
            <a:r>
              <a:rPr lang="cs-CZ" b="1" dirty="0"/>
              <a:t>Der ""</a:t>
            </a:r>
            <a:r>
              <a:rPr lang="cs-CZ" b="1" dirty="0" err="1"/>
              <a:t>Mitteleuropäische</a:t>
            </a:r>
            <a:r>
              <a:rPr lang="cs-CZ" b="1" dirty="0"/>
              <a:t> </a:t>
            </a:r>
            <a:r>
              <a:rPr lang="cs-CZ" b="1" dirty="0" err="1"/>
              <a:t>Kristall</a:t>
            </a:r>
            <a:r>
              <a:rPr lang="cs-CZ" b="1" dirty="0"/>
              <a:t>"" - </a:t>
            </a:r>
            <a:r>
              <a:rPr lang="cs-CZ" b="1" dirty="0" err="1"/>
              <a:t>zwischen</a:t>
            </a:r>
            <a:r>
              <a:rPr lang="cs-CZ" b="1" dirty="0"/>
              <a:t> ""</a:t>
            </a:r>
            <a:r>
              <a:rPr lang="cs-CZ" b="1" dirty="0" err="1"/>
              <a:t>Blauer</a:t>
            </a:r>
            <a:r>
              <a:rPr lang="cs-CZ" b="1" dirty="0"/>
              <a:t> </a:t>
            </a:r>
            <a:r>
              <a:rPr lang="cs-CZ" b="1" dirty="0" err="1"/>
              <a:t>Banane</a:t>
            </a:r>
            <a:r>
              <a:rPr lang="cs-CZ" b="1" dirty="0"/>
              <a:t>"" </a:t>
            </a:r>
            <a:r>
              <a:rPr lang="cs-CZ" b="1" dirty="0" err="1"/>
              <a:t>und</a:t>
            </a:r>
            <a:r>
              <a:rPr lang="cs-CZ" b="1" dirty="0"/>
              <a:t> ""</a:t>
            </a:r>
            <a:r>
              <a:rPr lang="cs-CZ" b="1" dirty="0" err="1"/>
              <a:t>osteuropäischem</a:t>
            </a:r>
            <a:r>
              <a:rPr lang="cs-CZ" b="1" dirty="0"/>
              <a:t> Pentagon"" </a:t>
            </a:r>
            <a:r>
              <a:rPr lang="cs-CZ" dirty="0"/>
              <a:t>- </a:t>
            </a:r>
            <a:r>
              <a:rPr lang="cs-CZ" dirty="0" err="1"/>
              <a:t>Perspektiven</a:t>
            </a:r>
            <a:r>
              <a:rPr lang="cs-CZ" dirty="0"/>
              <a:t> der </a:t>
            </a:r>
            <a:r>
              <a:rPr lang="cs-CZ" dirty="0" err="1"/>
              <a:t>neuen</a:t>
            </a:r>
            <a:r>
              <a:rPr lang="cs-CZ" dirty="0"/>
              <a:t> </a:t>
            </a:r>
            <a:r>
              <a:rPr lang="cs-CZ" dirty="0" err="1"/>
              <a:t>zwischenstaatlichen</a:t>
            </a:r>
            <a:r>
              <a:rPr lang="cs-CZ" dirty="0"/>
              <a:t> </a:t>
            </a:r>
            <a:r>
              <a:rPr lang="cs-CZ" dirty="0" err="1"/>
              <a:t>deutsch-tschechischen</a:t>
            </a:r>
            <a:r>
              <a:rPr lang="cs-CZ" dirty="0"/>
              <a:t> </a:t>
            </a:r>
            <a:r>
              <a:rPr lang="cs-CZ" dirty="0" err="1"/>
              <a:t>Arbeitsgruppe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8723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787208" cy="585326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Leibenath</a:t>
            </a:r>
            <a:r>
              <a:rPr lang="cs-CZ" dirty="0"/>
              <a:t>, Markus; </a:t>
            </a:r>
            <a:r>
              <a:rPr lang="cs-CZ" dirty="0" err="1"/>
              <a:t>Knippschild</a:t>
            </a:r>
            <a:r>
              <a:rPr lang="cs-CZ" dirty="0"/>
              <a:t>, Robert; Hahn, </a:t>
            </a:r>
            <a:r>
              <a:rPr lang="cs-CZ" dirty="0" err="1"/>
              <a:t>Anke</a:t>
            </a:r>
            <a:r>
              <a:rPr lang="cs-CZ" dirty="0"/>
              <a:t>; Kyselka, Igor; Veselý, Robert; </a:t>
            </a:r>
            <a:r>
              <a:rPr lang="cs-CZ" dirty="0" err="1"/>
              <a:t>Kurnol</a:t>
            </a:r>
            <a:r>
              <a:rPr lang="cs-CZ" dirty="0"/>
              <a:t>, </a:t>
            </a:r>
            <a:r>
              <a:rPr lang="cs-CZ" dirty="0" err="1"/>
              <a:t>Jens</a:t>
            </a:r>
            <a:r>
              <a:rPr lang="cs-CZ" dirty="0"/>
              <a:t> (</a:t>
            </a:r>
            <a:r>
              <a:rPr lang="cs-CZ" dirty="0" err="1"/>
              <a:t>Projektl</a:t>
            </a:r>
            <a:r>
              <a:rPr lang="cs-CZ" dirty="0"/>
              <a:t>.); Schmidt, Hans-</a:t>
            </a:r>
            <a:r>
              <a:rPr lang="cs-CZ" dirty="0" err="1"/>
              <a:t>Jürgen</a:t>
            </a:r>
            <a:r>
              <a:rPr lang="cs-CZ" dirty="0"/>
              <a:t> (</a:t>
            </a:r>
            <a:r>
              <a:rPr lang="cs-CZ" dirty="0" err="1"/>
              <a:t>Projektl</a:t>
            </a:r>
            <a:r>
              <a:rPr lang="cs-CZ" dirty="0"/>
              <a:t>.)  2007</a:t>
            </a:r>
          </a:p>
          <a:p>
            <a:pPr lvl="1"/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Tschechischen</a:t>
            </a:r>
            <a:r>
              <a:rPr lang="cs-CZ" dirty="0"/>
              <a:t> Republik. </a:t>
            </a:r>
            <a:r>
              <a:rPr lang="cs-CZ" b="1" dirty="0" err="1"/>
              <a:t>Preshranicní</a:t>
            </a:r>
            <a:r>
              <a:rPr lang="cs-CZ" b="1" dirty="0"/>
              <a:t> územní rozvoj: spolupráce mezi </a:t>
            </a:r>
            <a:r>
              <a:rPr lang="cs-CZ" b="1" dirty="0" err="1"/>
              <a:t>Nemeckem</a:t>
            </a:r>
            <a:r>
              <a:rPr lang="cs-CZ" b="1" dirty="0"/>
              <a:t> a </a:t>
            </a:r>
            <a:r>
              <a:rPr lang="cs-CZ" b="1" dirty="0" err="1"/>
              <a:t>Ceskou</a:t>
            </a:r>
            <a:r>
              <a:rPr lang="cs-CZ" b="1" dirty="0"/>
              <a:t> republikou. </a:t>
            </a:r>
            <a:endParaRPr lang="cs-CZ" b="1" dirty="0" smtClean="0"/>
          </a:p>
          <a:p>
            <a:pPr lvl="1"/>
            <a:r>
              <a:rPr lang="cs-CZ" dirty="0" err="1" smtClean="0"/>
              <a:t>Endbericht</a:t>
            </a:r>
            <a:r>
              <a:rPr lang="cs-CZ" dirty="0" smtClean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Forschungsprojekt</a:t>
            </a:r>
            <a:r>
              <a:rPr lang="cs-CZ" dirty="0"/>
              <a:t> ""</a:t>
            </a:r>
            <a:r>
              <a:rPr lang="cs-CZ" dirty="0" err="1"/>
              <a:t>Synthese</a:t>
            </a:r>
            <a:r>
              <a:rPr lang="cs-CZ" dirty="0"/>
              <a:t> </a:t>
            </a:r>
            <a:r>
              <a:rPr lang="cs-CZ" dirty="0" err="1"/>
              <a:t>gemeinsamer</a:t>
            </a:r>
            <a:r>
              <a:rPr lang="cs-CZ" dirty="0"/>
              <a:t> </a:t>
            </a:r>
            <a:r>
              <a:rPr lang="cs-CZ" dirty="0" err="1"/>
              <a:t>deutsch-tschechischer</a:t>
            </a:r>
            <a:r>
              <a:rPr lang="cs-CZ" dirty="0"/>
              <a:t> </a:t>
            </a:r>
            <a:r>
              <a:rPr lang="cs-CZ" dirty="0" err="1"/>
              <a:t>Raumordnungsvorhaben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Stärkung</a:t>
            </a:r>
            <a:r>
              <a:rPr lang="cs-CZ" dirty="0"/>
              <a:t> der </a:t>
            </a:r>
            <a:r>
              <a:rPr lang="cs-CZ" dirty="0" err="1"/>
              <a:t>territorialen</a:t>
            </a:r>
            <a:r>
              <a:rPr lang="cs-CZ" dirty="0"/>
              <a:t> </a:t>
            </a:r>
            <a:r>
              <a:rPr lang="cs-CZ" dirty="0" err="1"/>
              <a:t>Kohäsion</a:t>
            </a:r>
            <a:r>
              <a:rPr lang="cs-CZ" dirty="0"/>
              <a:t>""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Auftrag</a:t>
            </a:r>
            <a:r>
              <a:rPr lang="cs-CZ" dirty="0"/>
              <a:t> des </a:t>
            </a:r>
            <a:r>
              <a:rPr lang="cs-CZ" dirty="0" err="1"/>
              <a:t>Bundesamts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Bauwesen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Raumordnung</a:t>
            </a:r>
            <a:r>
              <a:rPr lang="cs-CZ" dirty="0"/>
              <a:t> </a:t>
            </a:r>
          </a:p>
          <a:p>
            <a:r>
              <a:rPr lang="cs-CZ" dirty="0" err="1"/>
              <a:t>Leibenath</a:t>
            </a:r>
            <a:r>
              <a:rPr lang="cs-CZ" dirty="0"/>
              <a:t>, Markus; Kochan, </a:t>
            </a:r>
            <a:r>
              <a:rPr lang="cs-CZ" dirty="0" err="1"/>
              <a:t>Birgit</a:t>
            </a:r>
            <a:r>
              <a:rPr lang="cs-CZ" dirty="0"/>
              <a:t>; </a:t>
            </a:r>
            <a:r>
              <a:rPr lang="cs-CZ" dirty="0" err="1"/>
              <a:t>Witschas</a:t>
            </a:r>
            <a:r>
              <a:rPr lang="cs-CZ" dirty="0"/>
              <a:t>, Sabine 2007</a:t>
            </a:r>
          </a:p>
          <a:p>
            <a:pPr lvl="1"/>
            <a:r>
              <a:rPr lang="cs-CZ" b="1" dirty="0"/>
              <a:t>Natura 2000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Biotopverbund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der </a:t>
            </a:r>
            <a:r>
              <a:rPr lang="cs-CZ" dirty="0" err="1"/>
              <a:t>polnisch-deutschen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tschechisch-deutschen</a:t>
            </a:r>
            <a:r>
              <a:rPr lang="cs-CZ" dirty="0"/>
              <a:t> </a:t>
            </a:r>
            <a:r>
              <a:rPr lang="cs-CZ" dirty="0" err="1"/>
              <a:t>Grenze</a:t>
            </a:r>
            <a:r>
              <a:rPr lang="cs-CZ" dirty="0"/>
              <a:t>  </a:t>
            </a:r>
          </a:p>
          <a:p>
            <a:r>
              <a:rPr lang="cs-CZ" dirty="0"/>
              <a:t>Klein-</a:t>
            </a:r>
            <a:r>
              <a:rPr lang="cs-CZ" dirty="0" err="1"/>
              <a:t>Hitpaß</a:t>
            </a:r>
            <a:r>
              <a:rPr lang="cs-CZ" dirty="0"/>
              <a:t>, Katrin; </a:t>
            </a:r>
            <a:r>
              <a:rPr lang="cs-CZ" dirty="0" err="1"/>
              <a:t>Leibenath</a:t>
            </a:r>
            <a:r>
              <a:rPr lang="cs-CZ" dirty="0"/>
              <a:t>, Markus; </a:t>
            </a:r>
            <a:r>
              <a:rPr lang="cs-CZ" dirty="0" err="1"/>
              <a:t>Knippschild</a:t>
            </a:r>
            <a:r>
              <a:rPr lang="cs-CZ" dirty="0"/>
              <a:t>, Robert 2006</a:t>
            </a:r>
          </a:p>
          <a:p>
            <a:pPr lvl="1"/>
            <a:r>
              <a:rPr lang="cs-CZ" dirty="0" err="1"/>
              <a:t>Vertrauen</a:t>
            </a:r>
            <a:r>
              <a:rPr lang="cs-CZ" dirty="0"/>
              <a:t> in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Akteursnetzwerken</a:t>
            </a:r>
            <a:r>
              <a:rPr lang="cs-CZ" dirty="0"/>
              <a:t>. </a:t>
            </a:r>
            <a:r>
              <a:rPr lang="cs-CZ" dirty="0" err="1"/>
              <a:t>Erkenntnisse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b="1" dirty="0" err="1"/>
              <a:t>deutsch-polnisch-tschechischen</a:t>
            </a:r>
            <a:r>
              <a:rPr lang="cs-CZ" b="1" dirty="0"/>
              <a:t> </a:t>
            </a:r>
            <a:r>
              <a:rPr lang="cs-CZ" b="1" dirty="0" err="1"/>
              <a:t>Kooperationsprojekt</a:t>
            </a:r>
            <a:r>
              <a:rPr lang="cs-CZ" b="1" dirty="0"/>
              <a:t> ENLARGE-NET</a:t>
            </a:r>
          </a:p>
        </p:txBody>
      </p:sp>
    </p:spTree>
    <p:extLst>
      <p:ext uri="{BB962C8B-B14F-4D97-AF65-F5344CB8AC3E}">
        <p14:creationId xmlns:p14="http://schemas.microsoft.com/office/powerpoint/2010/main" val="3568419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/>
              <a:t>Dr. Ing. Robert </a:t>
            </a:r>
            <a:r>
              <a:rPr lang="cs-CZ" dirty="0" err="1"/>
              <a:t>Knippschild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61662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Knippschild</a:t>
            </a:r>
            <a:r>
              <a:rPr lang="cs-CZ" dirty="0"/>
              <a:t>, Robert 2009</a:t>
            </a:r>
          </a:p>
          <a:p>
            <a:pPr lvl="1"/>
            <a:r>
              <a:rPr lang="cs-CZ" dirty="0" err="1"/>
              <a:t>Außer</a:t>
            </a:r>
            <a:r>
              <a:rPr lang="cs-CZ" dirty="0"/>
              <a:t> </a:t>
            </a:r>
            <a:r>
              <a:rPr lang="cs-CZ" dirty="0" err="1"/>
              <a:t>Spesen</a:t>
            </a:r>
            <a:r>
              <a:rPr lang="cs-CZ" dirty="0"/>
              <a:t> </a:t>
            </a:r>
            <a:r>
              <a:rPr lang="cs-CZ" dirty="0" err="1"/>
              <a:t>nichts</a:t>
            </a:r>
            <a:r>
              <a:rPr lang="cs-CZ" dirty="0"/>
              <a:t> </a:t>
            </a:r>
            <a:r>
              <a:rPr lang="cs-CZ" dirty="0" err="1"/>
              <a:t>gewesen</a:t>
            </a:r>
            <a:r>
              <a:rPr lang="cs-CZ" dirty="0"/>
              <a:t>? </a:t>
            </a:r>
            <a:r>
              <a:rPr lang="cs-CZ" dirty="0" err="1"/>
              <a:t>Nutzen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Erfolgsfaktoren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in der </a:t>
            </a:r>
            <a:r>
              <a:rPr lang="cs-CZ" dirty="0" err="1"/>
              <a:t>Stadt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Regionalentwicklung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deutsch-polnisch-tschechischen</a:t>
            </a:r>
            <a:r>
              <a:rPr lang="cs-CZ" dirty="0"/>
              <a:t> </a:t>
            </a:r>
            <a:r>
              <a:rPr lang="cs-CZ" dirty="0" err="1"/>
              <a:t>Dreiländereck</a:t>
            </a:r>
            <a:r>
              <a:rPr lang="cs-CZ" b="1" dirty="0"/>
              <a:t> </a:t>
            </a:r>
            <a:endParaRPr lang="cs-CZ" dirty="0"/>
          </a:p>
          <a:p>
            <a:r>
              <a:rPr lang="cs-CZ" dirty="0" err="1" smtClean="0"/>
              <a:t>Knippschild</a:t>
            </a:r>
            <a:r>
              <a:rPr lang="cs-CZ" dirty="0" smtClean="0"/>
              <a:t>, Robert 2008</a:t>
            </a:r>
          </a:p>
          <a:p>
            <a:pPr lvl="1"/>
            <a:r>
              <a:rPr lang="cs-CZ" dirty="0" err="1" smtClean="0"/>
              <a:t>Grenzüberschreitende</a:t>
            </a:r>
            <a:r>
              <a:rPr lang="cs-CZ" dirty="0" smtClean="0"/>
              <a:t> </a:t>
            </a:r>
            <a:r>
              <a:rPr lang="cs-CZ" dirty="0" err="1"/>
              <a:t>Kooperation</a:t>
            </a:r>
            <a:r>
              <a:rPr lang="cs-CZ" dirty="0"/>
              <a:t>: </a:t>
            </a:r>
            <a:r>
              <a:rPr lang="cs-CZ" dirty="0" err="1"/>
              <a:t>Gestaltung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Management von </a:t>
            </a:r>
            <a:r>
              <a:rPr lang="cs-CZ" dirty="0" err="1"/>
              <a:t>Kooperationsprozessen</a:t>
            </a:r>
            <a:r>
              <a:rPr lang="cs-CZ" dirty="0"/>
              <a:t> in der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b="1" dirty="0" err="1"/>
              <a:t>deutsch-polnisch-tschechischen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b="1" dirty="0"/>
              <a:t> </a:t>
            </a:r>
          </a:p>
          <a:p>
            <a:r>
              <a:rPr lang="cs-CZ" dirty="0" err="1" smtClean="0"/>
              <a:t>Bölitz</a:t>
            </a:r>
            <a:r>
              <a:rPr lang="cs-CZ" dirty="0" smtClean="0"/>
              <a:t>, </a:t>
            </a:r>
            <a:r>
              <a:rPr lang="cs-CZ" dirty="0" err="1" smtClean="0"/>
              <a:t>Dirk</a:t>
            </a:r>
            <a:r>
              <a:rPr lang="cs-CZ" dirty="0" smtClean="0"/>
              <a:t>; </a:t>
            </a:r>
            <a:r>
              <a:rPr lang="cs-CZ" dirty="0" err="1" smtClean="0"/>
              <a:t>Knippschild</a:t>
            </a:r>
            <a:r>
              <a:rPr lang="cs-CZ" dirty="0" smtClean="0"/>
              <a:t>, Robert 2007</a:t>
            </a:r>
          </a:p>
          <a:p>
            <a:pPr lvl="1"/>
            <a:r>
              <a:rPr lang="cs-CZ" dirty="0" err="1" smtClean="0"/>
              <a:t>Grenzüberschreitende</a:t>
            </a:r>
            <a:r>
              <a:rPr lang="cs-CZ" dirty="0" smtClean="0"/>
              <a:t> </a:t>
            </a:r>
            <a:r>
              <a:rPr lang="cs-CZ" dirty="0" err="1"/>
              <a:t>Koordinierung</a:t>
            </a:r>
            <a:r>
              <a:rPr lang="cs-CZ" dirty="0"/>
              <a:t> der </a:t>
            </a:r>
            <a:r>
              <a:rPr lang="cs-CZ" b="1" dirty="0" err="1"/>
              <a:t>kommunalen</a:t>
            </a:r>
            <a:r>
              <a:rPr lang="cs-CZ" b="1" dirty="0"/>
              <a:t> </a:t>
            </a:r>
            <a:r>
              <a:rPr lang="cs-CZ" b="1" dirty="0" err="1"/>
              <a:t>Flächennutzungsplanung</a:t>
            </a:r>
            <a:r>
              <a:rPr lang="cs-CZ" b="1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deutsch-tschechischen</a:t>
            </a:r>
            <a:r>
              <a:rPr lang="cs-CZ" dirty="0"/>
              <a:t> </a:t>
            </a:r>
            <a:r>
              <a:rPr lang="cs-CZ" dirty="0" err="1"/>
              <a:t>Grenzraum</a:t>
            </a:r>
            <a:r>
              <a:rPr lang="cs-CZ" dirty="0"/>
              <a:t> (Studie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Dokumentation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Auswertung</a:t>
            </a:r>
            <a:r>
              <a:rPr lang="cs-CZ" dirty="0"/>
              <a:t> des </a:t>
            </a:r>
            <a:r>
              <a:rPr lang="cs-CZ" dirty="0" err="1"/>
              <a:t>Projekts</a:t>
            </a:r>
            <a:r>
              <a:rPr lang="cs-CZ" dirty="0"/>
              <a:t> KOREG - </a:t>
            </a:r>
            <a:r>
              <a:rPr lang="cs-CZ" dirty="0" err="1"/>
              <a:t>deutsche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) </a:t>
            </a:r>
          </a:p>
          <a:p>
            <a:pPr lvl="1"/>
            <a:r>
              <a:rPr lang="cs-CZ" dirty="0" err="1" smtClean="0"/>
              <a:t>Preshranicní</a:t>
            </a:r>
            <a:r>
              <a:rPr lang="cs-CZ" dirty="0" smtClean="0"/>
              <a:t> </a:t>
            </a:r>
            <a:r>
              <a:rPr lang="cs-CZ" dirty="0"/>
              <a:t>koordinace komunálního územního plánování v </a:t>
            </a:r>
            <a:r>
              <a:rPr lang="cs-CZ" dirty="0" err="1"/>
              <a:t>cesko-nemeckém</a:t>
            </a:r>
            <a:r>
              <a:rPr lang="cs-CZ" dirty="0"/>
              <a:t> </a:t>
            </a:r>
            <a:r>
              <a:rPr lang="cs-CZ" dirty="0" err="1"/>
              <a:t>pohranicíe</a:t>
            </a:r>
            <a:r>
              <a:rPr lang="cs-CZ" dirty="0"/>
              <a:t> (Studie k dokumentaci a vyhodnocení projektu KOREG - </a:t>
            </a:r>
            <a:r>
              <a:rPr lang="cs-CZ" dirty="0" err="1"/>
              <a:t>ceská</a:t>
            </a:r>
            <a:r>
              <a:rPr lang="cs-CZ" dirty="0"/>
              <a:t> verze) </a:t>
            </a:r>
            <a:endParaRPr lang="cs-CZ" dirty="0" smtClean="0"/>
          </a:p>
          <a:p>
            <a:r>
              <a:rPr lang="cs-CZ" dirty="0" err="1"/>
              <a:t>Knippschild</a:t>
            </a:r>
            <a:r>
              <a:rPr lang="cs-CZ" dirty="0"/>
              <a:t>, Robert; </a:t>
            </a:r>
            <a:r>
              <a:rPr lang="cs-CZ" dirty="0" err="1"/>
              <a:t>Leibenath</a:t>
            </a:r>
            <a:r>
              <a:rPr lang="cs-CZ" dirty="0"/>
              <a:t>, Markus 2005</a:t>
            </a:r>
          </a:p>
          <a:p>
            <a:pPr lvl="1"/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grenzüberschreitende</a:t>
            </a:r>
            <a:r>
              <a:rPr lang="cs-CZ" dirty="0"/>
              <a:t> EU-</a:t>
            </a:r>
            <a:r>
              <a:rPr lang="cs-CZ" dirty="0" err="1"/>
              <a:t>Vernetzungsprojekt</a:t>
            </a:r>
            <a:r>
              <a:rPr lang="cs-CZ" dirty="0"/>
              <a:t> ""ENLARGE-NET"" -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kommunaler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regionaler</a:t>
            </a:r>
            <a:r>
              <a:rPr lang="cs-CZ" dirty="0"/>
              <a:t> </a:t>
            </a:r>
            <a:r>
              <a:rPr lang="cs-CZ" dirty="0" err="1"/>
              <a:t>Verwaltungen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neuen</a:t>
            </a:r>
            <a:r>
              <a:rPr lang="cs-CZ" dirty="0"/>
              <a:t> EU-</a:t>
            </a:r>
            <a:r>
              <a:rPr lang="cs-CZ" dirty="0" err="1"/>
              <a:t>Binnengrenze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198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/>
          <a:lstStyle/>
          <a:p>
            <a:r>
              <a:rPr lang="cs-CZ" dirty="0" err="1"/>
              <a:t>Kowalke</a:t>
            </a:r>
            <a:r>
              <a:rPr lang="cs-CZ" dirty="0"/>
              <a:t>, Hartmut; </a:t>
            </a:r>
            <a:r>
              <a:rPr lang="cs-CZ" dirty="0" smtClean="0"/>
              <a:t>Schmidt</a:t>
            </a:r>
            <a:r>
              <a:rPr lang="cs-CZ" dirty="0"/>
              <a:t>, Olaf; </a:t>
            </a:r>
            <a:r>
              <a:rPr lang="cs-CZ" dirty="0" err="1"/>
              <a:t>Lohse</a:t>
            </a:r>
            <a:r>
              <a:rPr lang="cs-CZ" dirty="0"/>
              <a:t>, Katja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51411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dirty="0"/>
              <a:t>Jeřábek, Milan; </a:t>
            </a:r>
            <a:r>
              <a:rPr lang="cs-CZ" dirty="0" err="1"/>
              <a:t>Kowalke</a:t>
            </a:r>
            <a:r>
              <a:rPr lang="cs-CZ" dirty="0"/>
              <a:t>, Hartmut; </a:t>
            </a:r>
            <a:r>
              <a:rPr lang="cs-CZ" dirty="0" err="1"/>
              <a:t>Oršulák</a:t>
            </a:r>
            <a:r>
              <a:rPr lang="cs-CZ" dirty="0"/>
              <a:t>, Tomáš et. al. (2005): Atlas Euroregionu ELBE/LABE: jako prostředek vzájemného přeshraničního poznávání. </a:t>
            </a:r>
            <a:r>
              <a:rPr lang="cs-CZ" b="1" u="sng" dirty="0">
                <a:hlinkClick r:id="rId2"/>
              </a:rPr>
              <a:t>Atlas der Euroregion ELBE/LABE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als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Mittel</a:t>
            </a:r>
            <a:r>
              <a:rPr lang="cs-CZ" u="sng" dirty="0">
                <a:hlinkClick r:id="rId2"/>
              </a:rPr>
              <a:t> des </a:t>
            </a:r>
            <a:r>
              <a:rPr lang="cs-CZ" u="sng" dirty="0" err="1">
                <a:hlinkClick r:id="rId2"/>
              </a:rPr>
              <a:t>gegenseitigen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grenzüberschreitenden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Kennenlernens</a:t>
            </a:r>
            <a:r>
              <a:rPr lang="cs-CZ" dirty="0"/>
              <a:t>. Ústí nad Labem. </a:t>
            </a:r>
            <a:endParaRPr lang="cs-CZ" i="1" dirty="0"/>
          </a:p>
          <a:p>
            <a:pPr lvl="0"/>
            <a:r>
              <a:rPr lang="cs-CZ" dirty="0" smtClean="0"/>
              <a:t>(</a:t>
            </a:r>
            <a:r>
              <a:rPr lang="cs-CZ" dirty="0"/>
              <a:t>2008): </a:t>
            </a:r>
            <a:r>
              <a:rPr lang="cs-CZ" u="sng" dirty="0" err="1">
                <a:hlinkClick r:id="rId3"/>
              </a:rPr>
              <a:t>Grenzüberschreitende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Beziehungen</a:t>
            </a:r>
            <a:r>
              <a:rPr lang="cs-CZ" u="sng" dirty="0">
                <a:hlinkClick r:id="rId3"/>
              </a:rPr>
              <a:t> von </a:t>
            </a:r>
            <a:r>
              <a:rPr lang="cs-CZ" b="1" u="sng" dirty="0" err="1">
                <a:hlinkClick r:id="rId3"/>
              </a:rPr>
              <a:t>klein</a:t>
            </a:r>
            <a:r>
              <a:rPr lang="cs-CZ" b="1" u="sng" dirty="0">
                <a:hlinkClick r:id="rId3"/>
              </a:rPr>
              <a:t>- </a:t>
            </a:r>
            <a:r>
              <a:rPr lang="cs-CZ" b="1" u="sng" dirty="0" err="1">
                <a:hlinkClick r:id="rId3"/>
              </a:rPr>
              <a:t>und</a:t>
            </a:r>
            <a:r>
              <a:rPr lang="cs-CZ" b="1" u="sng" dirty="0">
                <a:hlinkClick r:id="rId3"/>
              </a:rPr>
              <a:t> </a:t>
            </a:r>
            <a:r>
              <a:rPr lang="cs-CZ" b="1" u="sng" dirty="0" err="1">
                <a:hlinkClick r:id="rId3"/>
              </a:rPr>
              <a:t>mittelständischen</a:t>
            </a:r>
            <a:r>
              <a:rPr lang="cs-CZ" b="1" u="sng" dirty="0">
                <a:hlinkClick r:id="rId3"/>
              </a:rPr>
              <a:t> </a:t>
            </a:r>
            <a:r>
              <a:rPr lang="cs-CZ" b="1" u="sng" dirty="0" err="1">
                <a:hlinkClick r:id="rId3"/>
              </a:rPr>
              <a:t>Unternehmen</a:t>
            </a:r>
            <a:r>
              <a:rPr lang="cs-CZ" u="sng" dirty="0">
                <a:hlinkClick r:id="rId3"/>
              </a:rPr>
              <a:t> in der Euroregion Elbe/Labe</a:t>
            </a:r>
            <a:r>
              <a:rPr lang="cs-CZ" dirty="0"/>
              <a:t>. </a:t>
            </a:r>
            <a:r>
              <a:rPr lang="cs-CZ" b="1" dirty="0" err="1"/>
              <a:t>Dresdner</a:t>
            </a:r>
            <a:r>
              <a:rPr lang="cs-CZ" b="1" dirty="0"/>
              <a:t> </a:t>
            </a:r>
            <a:r>
              <a:rPr lang="cs-CZ" b="1" dirty="0" err="1"/>
              <a:t>Geographische</a:t>
            </a:r>
            <a:r>
              <a:rPr lang="cs-CZ" b="1" dirty="0"/>
              <a:t> </a:t>
            </a:r>
            <a:r>
              <a:rPr lang="cs-CZ" b="1" dirty="0" err="1"/>
              <a:t>Beiträge</a:t>
            </a:r>
            <a:r>
              <a:rPr lang="cs-CZ" b="1" dirty="0"/>
              <a:t> Heft 12. </a:t>
            </a:r>
            <a:r>
              <a:rPr lang="cs-CZ" dirty="0" err="1"/>
              <a:t>Dresden</a:t>
            </a:r>
            <a:r>
              <a:rPr lang="cs-CZ" dirty="0"/>
              <a:t>.</a:t>
            </a:r>
          </a:p>
          <a:p>
            <a:pPr lvl="0"/>
            <a:r>
              <a:rPr lang="cs-CZ" dirty="0" smtClean="0"/>
              <a:t>(</a:t>
            </a:r>
            <a:r>
              <a:rPr lang="cs-CZ" dirty="0"/>
              <a:t>2010): </a:t>
            </a:r>
            <a:r>
              <a:rPr lang="cs-CZ" b="1" u="sng" dirty="0">
                <a:hlinkClick r:id="rId4"/>
              </a:rPr>
              <a:t>Die </a:t>
            </a:r>
            <a:r>
              <a:rPr lang="cs-CZ" b="1" u="sng" dirty="0" err="1">
                <a:hlinkClick r:id="rId4"/>
              </a:rPr>
              <a:t>demographische</a:t>
            </a:r>
            <a:r>
              <a:rPr lang="cs-CZ" b="1" u="sng" dirty="0">
                <a:hlinkClick r:id="rId4"/>
              </a:rPr>
              <a:t> </a:t>
            </a:r>
            <a:r>
              <a:rPr lang="cs-CZ" b="1" u="sng" dirty="0" err="1">
                <a:hlinkClick r:id="rId4"/>
              </a:rPr>
              <a:t>Situation</a:t>
            </a:r>
            <a:r>
              <a:rPr lang="cs-CZ" b="1" u="sng" dirty="0">
                <a:hlinkClick r:id="rId4"/>
              </a:rPr>
              <a:t> </a:t>
            </a:r>
            <a:r>
              <a:rPr lang="cs-CZ" u="sng" dirty="0">
                <a:hlinkClick r:id="rId4"/>
              </a:rPr>
              <a:t>in der Euroregion Elbe/Labe - </a:t>
            </a:r>
            <a:r>
              <a:rPr lang="cs-CZ" u="sng" dirty="0" err="1">
                <a:hlinkClick r:id="rId4"/>
              </a:rPr>
              <a:t>Chancen</a:t>
            </a:r>
            <a:r>
              <a:rPr lang="cs-CZ" u="sng" dirty="0">
                <a:hlinkClick r:id="rId4"/>
              </a:rPr>
              <a:t> </a:t>
            </a:r>
            <a:r>
              <a:rPr lang="cs-CZ" u="sng" dirty="0" err="1">
                <a:hlinkClick r:id="rId4"/>
              </a:rPr>
              <a:t>und</a:t>
            </a:r>
            <a:r>
              <a:rPr lang="cs-CZ" u="sng" dirty="0">
                <a:hlinkClick r:id="rId4"/>
              </a:rPr>
              <a:t> </a:t>
            </a:r>
            <a:r>
              <a:rPr lang="cs-CZ" u="sng" dirty="0" err="1">
                <a:hlinkClick r:id="rId4"/>
              </a:rPr>
              <a:t>Probleme</a:t>
            </a:r>
            <a:r>
              <a:rPr lang="cs-CZ" u="sng" dirty="0">
                <a:hlinkClick r:id="rId4"/>
              </a:rPr>
              <a:t> </a:t>
            </a:r>
            <a:r>
              <a:rPr lang="cs-CZ" u="sng" dirty="0" err="1">
                <a:hlinkClick r:id="rId4"/>
              </a:rPr>
              <a:t>aus</a:t>
            </a:r>
            <a:r>
              <a:rPr lang="cs-CZ" u="sng" dirty="0">
                <a:hlinkClick r:id="rId4"/>
              </a:rPr>
              <a:t> der </a:t>
            </a:r>
            <a:r>
              <a:rPr lang="cs-CZ" u="sng" dirty="0" err="1">
                <a:hlinkClick r:id="rId4"/>
              </a:rPr>
              <a:t>Sicht</a:t>
            </a:r>
            <a:r>
              <a:rPr lang="cs-CZ" u="sng" dirty="0">
                <a:hlinkClick r:id="rId4"/>
              </a:rPr>
              <a:t> der </a:t>
            </a:r>
            <a:r>
              <a:rPr lang="cs-CZ" u="sng" dirty="0" err="1">
                <a:hlinkClick r:id="rId4"/>
              </a:rPr>
              <a:t>Jugend</a:t>
            </a:r>
            <a:r>
              <a:rPr lang="cs-CZ" u="sng" dirty="0">
                <a:hlinkClick r:id="rId4"/>
              </a:rPr>
              <a:t> der </a:t>
            </a:r>
            <a:r>
              <a:rPr lang="cs-CZ" u="sng" dirty="0" err="1">
                <a:hlinkClick r:id="rId4"/>
              </a:rPr>
              <a:t>sächsisch-böhmischen</a:t>
            </a:r>
            <a:r>
              <a:rPr lang="cs-CZ" u="sng" dirty="0">
                <a:hlinkClick r:id="rId4"/>
              </a:rPr>
              <a:t> </a:t>
            </a:r>
            <a:r>
              <a:rPr lang="cs-CZ" u="sng" dirty="0" err="1">
                <a:hlinkClick r:id="rId4"/>
              </a:rPr>
              <a:t>Grenzregion</a:t>
            </a:r>
            <a:r>
              <a:rPr lang="cs-CZ" dirty="0"/>
              <a:t>. </a:t>
            </a:r>
            <a:r>
              <a:rPr lang="cs-CZ" dirty="0" err="1"/>
              <a:t>Dresdner</a:t>
            </a:r>
            <a:r>
              <a:rPr lang="cs-CZ" dirty="0"/>
              <a:t> </a:t>
            </a:r>
            <a:r>
              <a:rPr lang="cs-CZ" dirty="0" err="1"/>
              <a:t>Geographische</a:t>
            </a:r>
            <a:r>
              <a:rPr lang="cs-CZ" dirty="0"/>
              <a:t> </a:t>
            </a:r>
            <a:r>
              <a:rPr lang="cs-CZ" dirty="0" err="1"/>
              <a:t>Beiträge</a:t>
            </a:r>
            <a:r>
              <a:rPr lang="cs-CZ" dirty="0"/>
              <a:t> Heft 14. </a:t>
            </a:r>
            <a:r>
              <a:rPr lang="cs-CZ" dirty="0" err="1"/>
              <a:t>Dresden</a:t>
            </a:r>
            <a:r>
              <a:rPr lang="cs-CZ" dirty="0"/>
              <a:t>.</a:t>
            </a:r>
          </a:p>
          <a:p>
            <a:pPr lvl="0"/>
            <a:r>
              <a:rPr lang="cs-CZ" dirty="0" smtClean="0"/>
              <a:t>(</a:t>
            </a:r>
            <a:r>
              <a:rPr lang="cs-CZ" dirty="0"/>
              <a:t>2010):</a:t>
            </a:r>
            <a:r>
              <a:rPr lang="cs-CZ" b="1" u="sng" dirty="0">
                <a:hlinkClick r:id="rId5"/>
              </a:rPr>
              <a:t>Die </a:t>
            </a:r>
            <a:r>
              <a:rPr lang="cs-CZ" b="1" u="sng" dirty="0" err="1">
                <a:hlinkClick r:id="rId5"/>
              </a:rPr>
              <a:t>Auswirkungen</a:t>
            </a:r>
            <a:r>
              <a:rPr lang="cs-CZ" b="1" u="sng" dirty="0">
                <a:hlinkClick r:id="rId5"/>
              </a:rPr>
              <a:t> der </a:t>
            </a:r>
            <a:r>
              <a:rPr lang="cs-CZ" b="1" u="sng" dirty="0" err="1">
                <a:hlinkClick r:id="rId5"/>
              </a:rPr>
              <a:t>Grenzöffnung</a:t>
            </a:r>
            <a:r>
              <a:rPr lang="cs-CZ" b="1" u="sng" dirty="0">
                <a:hlinkClick r:id="rId5"/>
              </a:rPr>
              <a:t> </a:t>
            </a:r>
            <a:r>
              <a:rPr lang="cs-CZ" u="sng" dirty="0" err="1">
                <a:hlinkClick r:id="rId5"/>
              </a:rPr>
              <a:t>auf</a:t>
            </a:r>
            <a:r>
              <a:rPr lang="cs-CZ" u="sng" dirty="0">
                <a:hlinkClick r:id="rId5"/>
              </a:rPr>
              <a:t> </a:t>
            </a:r>
            <a:r>
              <a:rPr lang="cs-CZ" u="sng" dirty="0" err="1">
                <a:hlinkClick r:id="rId5"/>
              </a:rPr>
              <a:t>die</a:t>
            </a:r>
            <a:r>
              <a:rPr lang="cs-CZ" u="sng" dirty="0">
                <a:hlinkClick r:id="rId5"/>
              </a:rPr>
              <a:t> </a:t>
            </a:r>
            <a:r>
              <a:rPr lang="cs-CZ" u="sng" dirty="0" err="1">
                <a:hlinkClick r:id="rId5"/>
              </a:rPr>
              <a:t>Städten</a:t>
            </a:r>
            <a:r>
              <a:rPr lang="cs-CZ" u="sng" dirty="0">
                <a:hlinkClick r:id="rId5"/>
              </a:rPr>
              <a:t> </a:t>
            </a:r>
            <a:r>
              <a:rPr lang="cs-CZ" u="sng" dirty="0" err="1">
                <a:hlinkClick r:id="rId5"/>
              </a:rPr>
              <a:t>und</a:t>
            </a:r>
            <a:r>
              <a:rPr lang="cs-CZ" u="sng" dirty="0">
                <a:hlinkClick r:id="rId5"/>
              </a:rPr>
              <a:t> </a:t>
            </a:r>
            <a:r>
              <a:rPr lang="cs-CZ" u="sng" dirty="0" err="1">
                <a:hlinkClick r:id="rId5"/>
              </a:rPr>
              <a:t>Gemeinden</a:t>
            </a:r>
            <a:r>
              <a:rPr lang="cs-CZ" u="sng" dirty="0">
                <a:hlinkClick r:id="rId5"/>
              </a:rPr>
              <a:t> Der Euroregion Elbe/Labe.</a:t>
            </a:r>
            <a:r>
              <a:rPr lang="cs-CZ" dirty="0"/>
              <a:t> </a:t>
            </a:r>
            <a:r>
              <a:rPr lang="cs-CZ" dirty="0" err="1"/>
              <a:t>Dresden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98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Prof. Dr. </a:t>
            </a:r>
            <a:r>
              <a:rPr lang="cs-CZ" dirty="0" err="1" smtClean="0"/>
              <a:t>Isolde</a:t>
            </a:r>
            <a:r>
              <a:rPr lang="cs-CZ" dirty="0" smtClean="0"/>
              <a:t> ROCH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616624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r>
              <a:rPr lang="cs-CZ" dirty="0"/>
              <a:t> 2009</a:t>
            </a:r>
          </a:p>
          <a:p>
            <a:pPr lvl="1"/>
            <a:r>
              <a:rPr lang="cs-CZ" dirty="0" err="1"/>
              <a:t>Möglichkeiten</a:t>
            </a:r>
            <a:r>
              <a:rPr lang="cs-CZ" dirty="0"/>
              <a:t> </a:t>
            </a:r>
            <a:r>
              <a:rPr lang="cs-CZ" dirty="0" err="1"/>
              <a:t>weiterer</a:t>
            </a:r>
            <a:r>
              <a:rPr lang="cs-CZ" dirty="0"/>
              <a:t> </a:t>
            </a:r>
            <a:r>
              <a:rPr lang="cs-CZ" dirty="0" err="1"/>
              <a:t>Annäherungen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deutsch-polnisch-tschechischen</a:t>
            </a:r>
            <a:r>
              <a:rPr lang="cs-CZ" dirty="0"/>
              <a:t> </a:t>
            </a:r>
            <a:r>
              <a:rPr lang="cs-CZ" b="1" dirty="0" err="1"/>
              <a:t>Dreiländereck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gemeinsamen</a:t>
            </a:r>
            <a:r>
              <a:rPr lang="cs-CZ" dirty="0"/>
              <a:t> </a:t>
            </a:r>
            <a:r>
              <a:rPr lang="cs-CZ" dirty="0" err="1"/>
              <a:t>Vorteil</a:t>
            </a:r>
            <a:r>
              <a:rPr lang="cs-CZ" dirty="0"/>
              <a:t> </a:t>
            </a:r>
          </a:p>
          <a:p>
            <a:r>
              <a:rPr lang="cs-CZ" b="1" dirty="0" err="1" smtClean="0"/>
              <a:t>Roch</a:t>
            </a:r>
            <a:r>
              <a:rPr lang="cs-CZ" b="1" dirty="0"/>
              <a:t>, </a:t>
            </a:r>
            <a:r>
              <a:rPr lang="cs-CZ" b="1" dirty="0" err="1"/>
              <a:t>Isolde</a:t>
            </a:r>
            <a:r>
              <a:rPr lang="cs-CZ" b="1" dirty="0"/>
              <a:t>; </a:t>
            </a:r>
            <a:r>
              <a:rPr lang="cs-CZ" b="1" dirty="0" err="1"/>
              <a:t>Petríková</a:t>
            </a:r>
            <a:r>
              <a:rPr lang="cs-CZ" b="1" dirty="0"/>
              <a:t>, Dagmar (</a:t>
            </a:r>
            <a:r>
              <a:rPr lang="cs-CZ" b="1" dirty="0" err="1"/>
              <a:t>Eds</a:t>
            </a:r>
            <a:r>
              <a:rPr lang="cs-CZ" b="1" dirty="0"/>
              <a:t>.) 2007</a:t>
            </a:r>
          </a:p>
          <a:p>
            <a:pPr lvl="1"/>
            <a:r>
              <a:rPr lang="cs-CZ" b="1" dirty="0" err="1"/>
              <a:t>Border</a:t>
            </a:r>
            <a:r>
              <a:rPr lang="cs-CZ" b="1" dirty="0"/>
              <a:t>-Free River </a:t>
            </a:r>
            <a:r>
              <a:rPr lang="cs-CZ" b="1" dirty="0" err="1"/>
              <a:t>Basins</a:t>
            </a:r>
            <a:r>
              <a:rPr lang="cs-CZ" b="1" dirty="0"/>
              <a:t>. </a:t>
            </a:r>
            <a:r>
              <a:rPr lang="cs-CZ" b="1" dirty="0" err="1"/>
              <a:t>Flusslandschaften</a:t>
            </a:r>
            <a:r>
              <a:rPr lang="cs-CZ" b="1" dirty="0"/>
              <a:t> ohne </a:t>
            </a:r>
            <a:r>
              <a:rPr lang="cs-CZ" b="1" dirty="0" err="1"/>
              <a:t>Grenzen</a:t>
            </a:r>
            <a:r>
              <a:rPr lang="cs-CZ" b="1" dirty="0"/>
              <a:t>. </a:t>
            </a:r>
            <a:r>
              <a:rPr lang="cs-CZ" b="1" dirty="0" err="1"/>
              <a:t>Mitteleuropäische</a:t>
            </a:r>
            <a:r>
              <a:rPr lang="cs-CZ" b="1" dirty="0"/>
              <a:t> </a:t>
            </a:r>
            <a:r>
              <a:rPr lang="cs-CZ" b="1" dirty="0" err="1"/>
              <a:t>Ansätze</a:t>
            </a:r>
            <a:r>
              <a:rPr lang="cs-CZ" b="1" dirty="0"/>
              <a:t> </a:t>
            </a:r>
            <a:r>
              <a:rPr lang="cs-CZ" b="1" dirty="0" err="1"/>
              <a:t>zur</a:t>
            </a:r>
            <a:r>
              <a:rPr lang="cs-CZ" b="1" dirty="0"/>
              <a:t> </a:t>
            </a:r>
            <a:r>
              <a:rPr lang="cs-CZ" b="1" dirty="0" err="1"/>
              <a:t>Entwicklung</a:t>
            </a:r>
            <a:r>
              <a:rPr lang="cs-CZ" b="1" dirty="0"/>
              <a:t> von </a:t>
            </a:r>
            <a:r>
              <a:rPr lang="cs-CZ" b="1" dirty="0" err="1"/>
              <a:t>Flusslandschaften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Förderung</a:t>
            </a:r>
            <a:r>
              <a:rPr lang="cs-CZ" b="1" dirty="0"/>
              <a:t> </a:t>
            </a:r>
            <a:r>
              <a:rPr lang="cs-CZ" b="1" dirty="0" err="1"/>
              <a:t>landschaftsbezogener</a:t>
            </a:r>
            <a:r>
              <a:rPr lang="cs-CZ" b="1" dirty="0"/>
              <a:t> </a:t>
            </a:r>
            <a:r>
              <a:rPr lang="cs-CZ" b="1" dirty="0" err="1"/>
              <a:t>Identität</a:t>
            </a:r>
            <a:r>
              <a:rPr lang="cs-CZ" dirty="0"/>
              <a:t> </a:t>
            </a:r>
          </a:p>
          <a:p>
            <a:r>
              <a:rPr lang="cs-CZ" dirty="0" err="1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r>
              <a:rPr lang="cs-CZ" dirty="0"/>
              <a:t> </a:t>
            </a:r>
            <a:r>
              <a:rPr lang="cs-CZ" dirty="0" smtClean="0"/>
              <a:t>2002</a:t>
            </a:r>
            <a:endParaRPr lang="cs-CZ" dirty="0"/>
          </a:p>
          <a:p>
            <a:pPr lvl="1"/>
            <a:r>
              <a:rPr lang="cs-CZ" dirty="0" err="1"/>
              <a:t>Nadeje</a:t>
            </a:r>
            <a:r>
              <a:rPr lang="cs-CZ" dirty="0"/>
              <a:t> mezinárodní spolupráce </a:t>
            </a:r>
            <a:r>
              <a:rPr lang="cs-CZ" dirty="0" err="1"/>
              <a:t>pri</a:t>
            </a:r>
            <a:r>
              <a:rPr lang="cs-CZ" dirty="0"/>
              <a:t> revitalizaci krajiny </a:t>
            </a:r>
            <a:r>
              <a:rPr lang="cs-CZ" b="1" dirty="0"/>
              <a:t>v </a:t>
            </a:r>
            <a:r>
              <a:rPr lang="cs-CZ" b="1" dirty="0" err="1"/>
              <a:t>Cesko</a:t>
            </a:r>
            <a:r>
              <a:rPr lang="cs-CZ" b="1" dirty="0"/>
              <a:t>-Saském </a:t>
            </a:r>
            <a:r>
              <a:rPr lang="cs-CZ" b="1" dirty="0" err="1"/>
              <a:t>Krusnohorí</a:t>
            </a:r>
            <a:r>
              <a:rPr lang="cs-CZ" b="1" dirty="0"/>
              <a:t> </a:t>
            </a:r>
            <a:r>
              <a:rPr lang="cs-CZ" dirty="0"/>
              <a:t>(kráceno). Die </a:t>
            </a:r>
            <a:r>
              <a:rPr lang="cs-CZ" dirty="0" err="1"/>
              <a:t>Chance</a:t>
            </a:r>
            <a:r>
              <a:rPr lang="cs-CZ" dirty="0"/>
              <a:t> der </a:t>
            </a:r>
            <a:r>
              <a:rPr lang="cs-CZ" dirty="0" err="1"/>
              <a:t>internationalen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der </a:t>
            </a:r>
            <a:r>
              <a:rPr lang="cs-CZ" dirty="0" err="1"/>
              <a:t>Revitalisierung</a:t>
            </a:r>
            <a:r>
              <a:rPr lang="cs-CZ" dirty="0"/>
              <a:t> der </a:t>
            </a:r>
            <a:r>
              <a:rPr lang="cs-CZ" dirty="0" err="1"/>
              <a:t>Landschaft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böhmisch-sächsischen</a:t>
            </a:r>
            <a:r>
              <a:rPr lang="cs-CZ" dirty="0"/>
              <a:t> </a:t>
            </a:r>
            <a:r>
              <a:rPr lang="cs-CZ" dirty="0" err="1"/>
              <a:t>Erzgebirge</a:t>
            </a:r>
            <a:r>
              <a:rPr lang="cs-CZ" dirty="0"/>
              <a:t> (</a:t>
            </a:r>
            <a:r>
              <a:rPr lang="cs-CZ" dirty="0" err="1"/>
              <a:t>Kurzfassung</a:t>
            </a:r>
            <a:r>
              <a:rPr lang="cs-CZ" dirty="0"/>
              <a:t>) </a:t>
            </a:r>
          </a:p>
          <a:p>
            <a:r>
              <a:rPr lang="cs-CZ" dirty="0" err="1" smtClean="0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r>
              <a:rPr lang="cs-CZ" dirty="0"/>
              <a:t> </a:t>
            </a:r>
          </a:p>
          <a:p>
            <a:pPr lvl="1"/>
            <a:r>
              <a:rPr lang="cs-CZ" b="1" dirty="0" err="1"/>
              <a:t>Aktueller</a:t>
            </a:r>
            <a:r>
              <a:rPr lang="cs-CZ" b="1" dirty="0"/>
              <a:t> </a:t>
            </a:r>
            <a:r>
              <a:rPr lang="cs-CZ" b="1" dirty="0" err="1"/>
              <a:t>Stand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Perspektiven</a:t>
            </a:r>
            <a:r>
              <a:rPr lang="cs-CZ" b="1" dirty="0"/>
              <a:t> der </a:t>
            </a:r>
            <a:r>
              <a:rPr lang="cs-CZ" b="1" dirty="0" err="1"/>
              <a:t>Raumentwicklung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sächsisch-böhmischen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b="1" dirty="0"/>
              <a:t> </a:t>
            </a:r>
          </a:p>
          <a:p>
            <a:pPr lvl="1"/>
            <a:r>
              <a:rPr lang="cs-CZ" b="1" dirty="0"/>
              <a:t>In: Balej, M.; </a:t>
            </a:r>
            <a:r>
              <a:rPr lang="cs-CZ" b="1" dirty="0" err="1"/>
              <a:t>Jerábek</a:t>
            </a:r>
            <a:r>
              <a:rPr lang="cs-CZ" b="1" dirty="0"/>
              <a:t>, Milan : Geografický pohled na </a:t>
            </a:r>
            <a:r>
              <a:rPr lang="cs-CZ" b="1" dirty="0" err="1"/>
              <a:t>soucasné</a:t>
            </a:r>
            <a:r>
              <a:rPr lang="cs-CZ" b="1" dirty="0"/>
              <a:t> </a:t>
            </a:r>
            <a:r>
              <a:rPr lang="cs-CZ" b="1" dirty="0" err="1"/>
              <a:t>Cesko</a:t>
            </a:r>
            <a:r>
              <a:rPr lang="cs-CZ" b="1" dirty="0"/>
              <a:t>. </a:t>
            </a:r>
            <a:r>
              <a:rPr lang="cs-CZ" b="1" dirty="0" err="1"/>
              <a:t>Usti</a:t>
            </a:r>
            <a:r>
              <a:rPr lang="cs-CZ" b="1" dirty="0"/>
              <a:t> nad Labem : Univerzita J. E. </a:t>
            </a:r>
            <a:r>
              <a:rPr lang="cs-CZ" b="1" dirty="0" err="1"/>
              <a:t>Purkyne</a:t>
            </a:r>
            <a:r>
              <a:rPr lang="cs-CZ" b="1" dirty="0"/>
              <a:t>, 2004, (Acta </a:t>
            </a:r>
            <a:r>
              <a:rPr lang="cs-CZ" b="1" dirty="0" err="1"/>
              <a:t>Universitatis</a:t>
            </a:r>
            <a:r>
              <a:rPr lang="cs-CZ" b="1" dirty="0"/>
              <a:t> </a:t>
            </a:r>
            <a:r>
              <a:rPr lang="cs-CZ" b="1" dirty="0" err="1"/>
              <a:t>Purkynianae</a:t>
            </a:r>
            <a:r>
              <a:rPr lang="cs-CZ" b="1" dirty="0"/>
              <a:t>; 100), S.167-173 </a:t>
            </a:r>
          </a:p>
        </p:txBody>
      </p:sp>
    </p:spTree>
    <p:extLst>
      <p:ext uri="{BB962C8B-B14F-4D97-AF65-F5344CB8AC3E}">
        <p14:creationId xmlns:p14="http://schemas.microsoft.com/office/powerpoint/2010/main" val="2104332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003232" cy="6408712"/>
          </a:xfrm>
        </p:spPr>
        <p:txBody>
          <a:bodyPr>
            <a:normAutofit lnSpcReduction="10000"/>
          </a:bodyPr>
          <a:lstStyle/>
          <a:p>
            <a:r>
              <a:rPr lang="cs-CZ" dirty="0" err="1" smtClean="0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endParaRPr lang="cs-CZ" dirty="0"/>
          </a:p>
          <a:p>
            <a:pPr lvl="1"/>
            <a:r>
              <a:rPr lang="cs-CZ" b="1" dirty="0" err="1"/>
              <a:t>Entwicklungsphasen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sächsisch-böhmisch-schlesischen</a:t>
            </a:r>
            <a:r>
              <a:rPr lang="cs-CZ" b="1" dirty="0"/>
              <a:t> </a:t>
            </a:r>
            <a:r>
              <a:rPr lang="cs-CZ" b="1" dirty="0" err="1"/>
              <a:t>Dreiländereck</a:t>
            </a:r>
            <a:r>
              <a:rPr lang="cs-CZ" b="1" dirty="0"/>
              <a:t> </a:t>
            </a:r>
          </a:p>
          <a:p>
            <a:pPr lvl="1"/>
            <a:r>
              <a:rPr lang="cs-CZ" b="1" dirty="0"/>
              <a:t>In: </a:t>
            </a:r>
            <a:r>
              <a:rPr lang="cs-CZ" b="1" dirty="0" err="1"/>
              <a:t>GeoScape</a:t>
            </a:r>
            <a:r>
              <a:rPr lang="cs-CZ" b="1" dirty="0"/>
              <a:t> 4 (2009) </a:t>
            </a:r>
            <a:r>
              <a:rPr lang="cs-CZ" b="1" dirty="0" err="1"/>
              <a:t>Suppl</a:t>
            </a:r>
            <a:r>
              <a:rPr lang="cs-CZ" b="1" dirty="0"/>
              <a:t>., S.9-36 </a:t>
            </a:r>
            <a:r>
              <a:rPr lang="cs-CZ" b="1" dirty="0" err="1" smtClean="0"/>
              <a:t>Roch</a:t>
            </a:r>
            <a:r>
              <a:rPr lang="cs-CZ" b="1" dirty="0"/>
              <a:t>, </a:t>
            </a:r>
            <a:r>
              <a:rPr lang="cs-CZ" b="1" dirty="0" err="1"/>
              <a:t>Isolde</a:t>
            </a:r>
            <a:r>
              <a:rPr lang="cs-CZ" b="1" dirty="0"/>
              <a:t>; </a:t>
            </a:r>
            <a:r>
              <a:rPr lang="cs-CZ" b="1" dirty="0" err="1"/>
              <a:t>Matthey</a:t>
            </a:r>
            <a:r>
              <a:rPr lang="cs-CZ" b="1" dirty="0"/>
              <a:t>, Matthias 2006</a:t>
            </a:r>
          </a:p>
          <a:p>
            <a:pPr lvl="1"/>
            <a:r>
              <a:rPr lang="cs-CZ" dirty="0" err="1"/>
              <a:t>Grundlagen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Perspektiven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den </a:t>
            </a:r>
            <a:r>
              <a:rPr lang="cs-CZ" dirty="0" err="1"/>
              <a:t>deutsch-tschechischen</a:t>
            </a:r>
            <a:r>
              <a:rPr lang="cs-CZ" dirty="0"/>
              <a:t> </a:t>
            </a:r>
            <a:r>
              <a:rPr lang="cs-CZ" dirty="0" err="1"/>
              <a:t>Grenzraum</a:t>
            </a:r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Neugebauer</a:t>
            </a:r>
            <a:r>
              <a:rPr lang="cs-CZ" b="1" dirty="0"/>
              <a:t>, Carola S.; </a:t>
            </a:r>
            <a:r>
              <a:rPr lang="cs-CZ" b="1" dirty="0" err="1"/>
              <a:t>Jerábek</a:t>
            </a:r>
            <a:r>
              <a:rPr lang="cs-CZ" b="1" dirty="0"/>
              <a:t>, Milan; </a:t>
            </a:r>
            <a:r>
              <a:rPr lang="cs-CZ" b="1" dirty="0" err="1"/>
              <a:t>Roch</a:t>
            </a:r>
            <a:r>
              <a:rPr lang="cs-CZ" b="1" dirty="0"/>
              <a:t>, </a:t>
            </a:r>
            <a:r>
              <a:rPr lang="cs-CZ" b="1" dirty="0" err="1"/>
              <a:t>Isolde</a:t>
            </a:r>
            <a:r>
              <a:rPr lang="cs-CZ" b="1" dirty="0"/>
              <a:t> </a:t>
            </a:r>
          </a:p>
          <a:p>
            <a:pPr lvl="1"/>
            <a:r>
              <a:rPr lang="cs-CZ" b="1" dirty="0" err="1"/>
              <a:t>Flusslandschaften</a:t>
            </a:r>
            <a:r>
              <a:rPr lang="cs-CZ" b="1" dirty="0"/>
              <a:t> </a:t>
            </a:r>
            <a:r>
              <a:rPr lang="cs-CZ" b="1" dirty="0" err="1"/>
              <a:t>als</a:t>
            </a:r>
            <a:r>
              <a:rPr lang="cs-CZ" b="1" dirty="0"/>
              <a:t> </a:t>
            </a:r>
            <a:r>
              <a:rPr lang="cs-CZ" b="1" dirty="0" err="1"/>
              <a:t>Identifikationsraum</a:t>
            </a:r>
            <a:r>
              <a:rPr lang="cs-CZ" b="1" dirty="0"/>
              <a:t>. </a:t>
            </a:r>
            <a:r>
              <a:rPr lang="cs-CZ" b="1" dirty="0" err="1"/>
              <a:t>Eine</a:t>
            </a:r>
            <a:r>
              <a:rPr lang="cs-CZ" b="1" dirty="0"/>
              <a:t> </a:t>
            </a:r>
            <a:r>
              <a:rPr lang="cs-CZ" b="1" dirty="0" err="1"/>
              <a:t>vergleichende</a:t>
            </a:r>
            <a:r>
              <a:rPr lang="cs-CZ" b="1" dirty="0"/>
              <a:t> </a:t>
            </a:r>
            <a:r>
              <a:rPr lang="cs-CZ" b="1" dirty="0" err="1"/>
              <a:t>Untersuchung</a:t>
            </a:r>
            <a:r>
              <a:rPr lang="cs-CZ" b="1" dirty="0"/>
              <a:t> </a:t>
            </a:r>
            <a:r>
              <a:rPr lang="cs-CZ" b="1" dirty="0" err="1"/>
              <a:t>an</a:t>
            </a:r>
            <a:r>
              <a:rPr lang="cs-CZ" b="1" dirty="0"/>
              <a:t> der </a:t>
            </a:r>
            <a:r>
              <a:rPr lang="cs-CZ" b="1" dirty="0" err="1"/>
              <a:t>Sächsischen</a:t>
            </a:r>
            <a:r>
              <a:rPr lang="cs-CZ" b="1" dirty="0"/>
              <a:t> Elbe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Böhmischen</a:t>
            </a:r>
            <a:r>
              <a:rPr lang="cs-CZ" b="1" dirty="0"/>
              <a:t> Labe </a:t>
            </a:r>
          </a:p>
          <a:p>
            <a:pPr lvl="1"/>
            <a:r>
              <a:rPr lang="cs-CZ" b="1" dirty="0"/>
              <a:t>In: </a:t>
            </a:r>
            <a:r>
              <a:rPr lang="cs-CZ" b="1" dirty="0" err="1"/>
              <a:t>GeoScape</a:t>
            </a:r>
            <a:r>
              <a:rPr lang="cs-CZ" b="1" dirty="0"/>
              <a:t> 5 (2010) </a:t>
            </a:r>
            <a:r>
              <a:rPr lang="cs-CZ" b="1" dirty="0" err="1"/>
              <a:t>Suppl</a:t>
            </a:r>
            <a:r>
              <a:rPr lang="cs-CZ" b="1" dirty="0"/>
              <a:t>., S.77-87 </a:t>
            </a:r>
            <a:endParaRPr lang="cs-CZ" b="1" dirty="0" smtClean="0"/>
          </a:p>
          <a:p>
            <a:r>
              <a:rPr lang="cs-CZ" b="1" dirty="0" err="1"/>
              <a:t>Banse</a:t>
            </a:r>
            <a:r>
              <a:rPr lang="cs-CZ" b="1" dirty="0"/>
              <a:t>, Juliane; </a:t>
            </a:r>
            <a:r>
              <a:rPr lang="cs-CZ" b="1" dirty="0" err="1"/>
              <a:t>Roch</a:t>
            </a:r>
            <a:r>
              <a:rPr lang="cs-CZ" b="1" dirty="0"/>
              <a:t>, </a:t>
            </a:r>
            <a:r>
              <a:rPr lang="cs-CZ" b="1" dirty="0" err="1"/>
              <a:t>Isolde</a:t>
            </a:r>
            <a:r>
              <a:rPr lang="cs-CZ" b="1" dirty="0"/>
              <a:t> </a:t>
            </a:r>
          </a:p>
          <a:p>
            <a:pPr lvl="1"/>
            <a:r>
              <a:rPr lang="cs-CZ" b="1" dirty="0" err="1"/>
              <a:t>Sanierung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Entwicklung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deutsch-polnisch-tschechischen</a:t>
            </a:r>
            <a:r>
              <a:rPr lang="cs-CZ" b="1" dirty="0"/>
              <a:t> </a:t>
            </a:r>
            <a:r>
              <a:rPr lang="cs-CZ" b="1" dirty="0" err="1"/>
              <a:t>Dreiländereck</a:t>
            </a:r>
            <a:r>
              <a:rPr lang="cs-CZ" b="1" dirty="0"/>
              <a:t> - </a:t>
            </a:r>
            <a:r>
              <a:rPr lang="cs-CZ" b="1" dirty="0" err="1"/>
              <a:t>ein</a:t>
            </a:r>
            <a:r>
              <a:rPr lang="cs-CZ" b="1" dirty="0"/>
              <a:t> </a:t>
            </a:r>
            <a:r>
              <a:rPr lang="cs-CZ" b="1" dirty="0" err="1"/>
              <a:t>grenzübergreifendes</a:t>
            </a:r>
            <a:r>
              <a:rPr lang="cs-CZ" b="1" dirty="0"/>
              <a:t> Projekt </a:t>
            </a:r>
            <a:endParaRPr lang="cs-CZ" b="1" dirty="0" smtClean="0"/>
          </a:p>
          <a:p>
            <a:pPr lvl="1"/>
            <a:r>
              <a:rPr lang="cs-CZ" b="1" dirty="0" smtClean="0"/>
              <a:t>In</a:t>
            </a:r>
            <a:r>
              <a:rPr lang="cs-CZ" b="1" dirty="0"/>
              <a:t>: </a:t>
            </a:r>
            <a:r>
              <a:rPr lang="cs-CZ" b="1" dirty="0" err="1"/>
              <a:t>GeoScape</a:t>
            </a:r>
            <a:r>
              <a:rPr lang="cs-CZ" b="1" dirty="0"/>
              <a:t> 5 (2010) </a:t>
            </a:r>
            <a:r>
              <a:rPr lang="cs-CZ" b="1" dirty="0" err="1"/>
              <a:t>Suppl</a:t>
            </a:r>
            <a:r>
              <a:rPr lang="cs-CZ" b="1" dirty="0"/>
              <a:t>., </a:t>
            </a:r>
            <a:r>
              <a:rPr lang="cs-CZ" b="1" dirty="0" smtClean="0"/>
              <a:t>S.67-76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61489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859216" cy="5853264"/>
          </a:xfrm>
        </p:spPr>
        <p:txBody>
          <a:bodyPr>
            <a:normAutofit fontScale="92500"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400" dirty="0" err="1" smtClean="0"/>
              <a:t>Roch</a:t>
            </a:r>
            <a:r>
              <a:rPr lang="cs-CZ" sz="2400" dirty="0"/>
              <a:t>, </a:t>
            </a:r>
            <a:r>
              <a:rPr lang="cs-CZ" sz="2400" dirty="0" err="1"/>
              <a:t>Isolde</a:t>
            </a:r>
            <a:r>
              <a:rPr lang="cs-CZ" sz="2400" dirty="0"/>
              <a:t>; </a:t>
            </a:r>
            <a:r>
              <a:rPr lang="cs-CZ" sz="2400" dirty="0" err="1"/>
              <a:t>Glöckner</a:t>
            </a:r>
            <a:r>
              <a:rPr lang="cs-CZ" sz="2400" dirty="0"/>
              <a:t>, </a:t>
            </a:r>
            <a:r>
              <a:rPr lang="cs-CZ" sz="2400" dirty="0" err="1"/>
              <a:t>Rick</a:t>
            </a:r>
            <a:r>
              <a:rPr lang="cs-CZ" sz="2400" dirty="0"/>
              <a:t> </a:t>
            </a:r>
            <a:r>
              <a:rPr lang="cs-CZ" sz="2400" dirty="0" smtClean="0"/>
              <a:t>2007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sz="2100" dirty="0" err="1" smtClean="0"/>
              <a:t>Sustainable</a:t>
            </a:r>
            <a:r>
              <a:rPr lang="cs-CZ" sz="2100" dirty="0" smtClean="0"/>
              <a:t> </a:t>
            </a:r>
            <a:r>
              <a:rPr lang="cs-CZ" sz="2100" dirty="0" err="1"/>
              <a:t>Development</a:t>
            </a:r>
            <a:r>
              <a:rPr lang="cs-CZ" sz="2100" dirty="0"/>
              <a:t> in </a:t>
            </a:r>
            <a:r>
              <a:rPr lang="cs-CZ" sz="2100" dirty="0" err="1"/>
              <a:t>the</a:t>
            </a:r>
            <a:r>
              <a:rPr lang="cs-CZ" sz="2100" dirty="0"/>
              <a:t> </a:t>
            </a:r>
            <a:r>
              <a:rPr lang="cs-CZ" sz="2100" b="1" dirty="0" err="1"/>
              <a:t>Saxonia</a:t>
            </a:r>
            <a:r>
              <a:rPr lang="cs-CZ" sz="2100" b="1" dirty="0"/>
              <a:t>-Bohemia </a:t>
            </a:r>
            <a:r>
              <a:rPr lang="cs-CZ" sz="2100" b="1" dirty="0" err="1"/>
              <a:t>Ore</a:t>
            </a:r>
            <a:r>
              <a:rPr lang="cs-CZ" sz="2100" b="1" dirty="0"/>
              <a:t> </a:t>
            </a:r>
            <a:r>
              <a:rPr lang="cs-CZ" sz="2100" b="1" dirty="0" err="1"/>
              <a:t>Mountains</a:t>
            </a:r>
            <a:r>
              <a:rPr lang="cs-CZ" sz="2100" b="1" dirty="0"/>
              <a:t> (</a:t>
            </a:r>
            <a:r>
              <a:rPr lang="cs-CZ" sz="2100" b="1" dirty="0" err="1"/>
              <a:t>Erzgebirge</a:t>
            </a:r>
            <a:r>
              <a:rPr lang="cs-CZ" sz="2100" b="1" dirty="0"/>
              <a:t>)</a:t>
            </a:r>
            <a:r>
              <a:rPr lang="cs-CZ" sz="2100" dirty="0"/>
              <a:t> - </a:t>
            </a:r>
            <a:r>
              <a:rPr lang="cs-CZ" sz="2100" dirty="0" err="1"/>
              <a:t>Intermediate</a:t>
            </a:r>
            <a:r>
              <a:rPr lang="cs-CZ" sz="2100" dirty="0"/>
              <a:t> </a:t>
            </a:r>
            <a:r>
              <a:rPr lang="cs-CZ" sz="2100" dirty="0" err="1"/>
              <a:t>Results</a:t>
            </a:r>
            <a:r>
              <a:rPr lang="cs-CZ" sz="2100" dirty="0"/>
              <a:t> </a:t>
            </a:r>
            <a:r>
              <a:rPr lang="cs-CZ" sz="2100" dirty="0" err="1"/>
              <a:t>of</a:t>
            </a:r>
            <a:r>
              <a:rPr lang="cs-CZ" sz="2100" dirty="0"/>
              <a:t> </a:t>
            </a:r>
            <a:r>
              <a:rPr lang="cs-CZ" sz="2100" dirty="0" err="1"/>
              <a:t>an</a:t>
            </a:r>
            <a:r>
              <a:rPr lang="cs-CZ" sz="2100" dirty="0"/>
              <a:t> </a:t>
            </a:r>
            <a:r>
              <a:rPr lang="cs-CZ" sz="2100" dirty="0" err="1"/>
              <a:t>Evaluation</a:t>
            </a:r>
            <a:r>
              <a:rPr lang="cs-CZ" sz="2100" dirty="0"/>
              <a:t> </a:t>
            </a:r>
            <a:r>
              <a:rPr lang="cs-CZ" sz="2100" dirty="0" err="1"/>
              <a:t>research</a:t>
            </a:r>
            <a:r>
              <a:rPr lang="cs-CZ" sz="2100" dirty="0"/>
              <a:t> Project. </a:t>
            </a:r>
            <a:r>
              <a:rPr lang="cs-CZ" sz="2100" dirty="0" err="1"/>
              <a:t>Nachhaltige</a:t>
            </a:r>
            <a:r>
              <a:rPr lang="cs-CZ" sz="2100" dirty="0"/>
              <a:t> </a:t>
            </a:r>
            <a:r>
              <a:rPr lang="cs-CZ" sz="2100" dirty="0" err="1"/>
              <a:t>Entwicklung</a:t>
            </a:r>
            <a:r>
              <a:rPr lang="cs-CZ" sz="2100" dirty="0"/>
              <a:t> </a:t>
            </a:r>
            <a:r>
              <a:rPr lang="cs-CZ" sz="2100" dirty="0" err="1"/>
              <a:t>im</a:t>
            </a:r>
            <a:r>
              <a:rPr lang="cs-CZ" sz="2100" dirty="0"/>
              <a:t> </a:t>
            </a:r>
            <a:r>
              <a:rPr lang="cs-CZ" sz="2100" dirty="0" err="1"/>
              <a:t>sächsisch-böhmischen</a:t>
            </a:r>
            <a:r>
              <a:rPr lang="cs-CZ" sz="2100" dirty="0"/>
              <a:t> </a:t>
            </a:r>
            <a:r>
              <a:rPr lang="cs-CZ" sz="2100" dirty="0" err="1"/>
              <a:t>Erzgebirge</a:t>
            </a:r>
            <a:r>
              <a:rPr lang="cs-CZ" sz="2100" dirty="0"/>
              <a:t> - </a:t>
            </a:r>
            <a:r>
              <a:rPr lang="cs-CZ" sz="2100" dirty="0" err="1"/>
              <a:t>Zwischenergebnisse</a:t>
            </a:r>
            <a:r>
              <a:rPr lang="cs-CZ" sz="2100" dirty="0"/>
              <a:t> </a:t>
            </a:r>
            <a:r>
              <a:rPr lang="cs-CZ" sz="2100" dirty="0" err="1"/>
              <a:t>einer</a:t>
            </a:r>
            <a:r>
              <a:rPr lang="cs-CZ" sz="2100" dirty="0"/>
              <a:t> </a:t>
            </a:r>
            <a:r>
              <a:rPr lang="cs-CZ" sz="2100" dirty="0" err="1"/>
              <a:t>Evaluation</a:t>
            </a:r>
            <a:endParaRPr lang="cs-CZ" sz="2100" dirty="0"/>
          </a:p>
          <a:p>
            <a:r>
              <a:rPr lang="cs-CZ" dirty="0" err="1" smtClean="0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r>
              <a:rPr lang="cs-CZ" dirty="0"/>
              <a:t>; </a:t>
            </a:r>
            <a:r>
              <a:rPr lang="cs-CZ" dirty="0" err="1"/>
              <a:t>Hübler</a:t>
            </a:r>
            <a:r>
              <a:rPr lang="cs-CZ" dirty="0"/>
              <a:t>, Karl-Hermann (</a:t>
            </a:r>
            <a:r>
              <a:rPr lang="cs-CZ" dirty="0" err="1"/>
              <a:t>Projektl</a:t>
            </a:r>
            <a:r>
              <a:rPr lang="cs-CZ" dirty="0"/>
              <a:t>.); Hana, </a:t>
            </a:r>
            <a:r>
              <a:rPr lang="cs-CZ" dirty="0" err="1"/>
              <a:t>Willi</a:t>
            </a:r>
            <a:r>
              <a:rPr lang="cs-CZ" dirty="0"/>
              <a:t> (</a:t>
            </a:r>
            <a:r>
              <a:rPr lang="cs-CZ" dirty="0" err="1"/>
              <a:t>Projektl</a:t>
            </a:r>
            <a:r>
              <a:rPr lang="cs-CZ" dirty="0"/>
              <a:t>.); </a:t>
            </a:r>
            <a:r>
              <a:rPr lang="cs-CZ" dirty="0" err="1"/>
              <a:t>Mundil</a:t>
            </a:r>
            <a:r>
              <a:rPr lang="cs-CZ" dirty="0"/>
              <a:t>, Richard (</a:t>
            </a:r>
            <a:r>
              <a:rPr lang="cs-CZ" dirty="0" err="1"/>
              <a:t>Projektl</a:t>
            </a:r>
            <a:r>
              <a:rPr lang="cs-CZ" dirty="0"/>
              <a:t>.) et al. </a:t>
            </a:r>
            <a:r>
              <a:rPr lang="cs-CZ" dirty="0" smtClean="0"/>
              <a:t>1995</a:t>
            </a:r>
          </a:p>
          <a:p>
            <a:pPr lvl="1"/>
            <a:r>
              <a:rPr lang="cs-CZ" dirty="0" err="1" smtClean="0"/>
              <a:t>Leitlinien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Entwicklungsziele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umweltschonenden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b="1" dirty="0"/>
              <a:t>des </a:t>
            </a:r>
            <a:r>
              <a:rPr lang="cs-CZ" b="1" dirty="0" err="1"/>
              <a:t>sächsisch-böhmischen</a:t>
            </a:r>
            <a:r>
              <a:rPr lang="cs-CZ" b="1" dirty="0"/>
              <a:t> </a:t>
            </a:r>
            <a:r>
              <a:rPr lang="cs-CZ" b="1" dirty="0" err="1"/>
              <a:t>Erzgebirges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Beitrag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Regionalplanung</a:t>
            </a:r>
            <a:r>
              <a:rPr lang="cs-CZ" dirty="0"/>
              <a:t>. </a:t>
            </a:r>
            <a:r>
              <a:rPr lang="cs-CZ" dirty="0" err="1"/>
              <a:t>Endbericht</a:t>
            </a:r>
            <a:r>
              <a:rPr lang="cs-CZ" dirty="0"/>
              <a:t>. Band A: </a:t>
            </a:r>
            <a:r>
              <a:rPr lang="cs-CZ" dirty="0" err="1"/>
              <a:t>Analysen</a:t>
            </a:r>
            <a:r>
              <a:rPr lang="cs-CZ" dirty="0"/>
              <a:t>, </a:t>
            </a:r>
            <a:r>
              <a:rPr lang="cs-CZ" dirty="0" err="1"/>
              <a:t>Szenarien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Prognosen</a:t>
            </a:r>
            <a:r>
              <a:rPr lang="cs-CZ" dirty="0"/>
              <a:t>; Band B: </a:t>
            </a:r>
            <a:r>
              <a:rPr lang="cs-CZ" dirty="0" err="1"/>
              <a:t>Leitlinien</a:t>
            </a:r>
            <a:r>
              <a:rPr lang="cs-CZ" dirty="0"/>
              <a:t>, </a:t>
            </a:r>
            <a:r>
              <a:rPr lang="cs-CZ" dirty="0" err="1"/>
              <a:t>Entwicklungsziele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Maßnahmeempfehlungen</a:t>
            </a:r>
            <a:r>
              <a:rPr lang="cs-CZ" dirty="0"/>
              <a:t>   </a:t>
            </a:r>
          </a:p>
          <a:p>
            <a:r>
              <a:rPr lang="cs-CZ" dirty="0" err="1" smtClean="0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r>
              <a:rPr lang="cs-CZ" dirty="0"/>
              <a:t> </a:t>
            </a:r>
            <a:r>
              <a:rPr lang="cs-CZ" dirty="0" smtClean="0"/>
              <a:t>1994</a:t>
            </a:r>
            <a:endParaRPr lang="cs-CZ" dirty="0"/>
          </a:p>
          <a:p>
            <a:pPr lvl="1"/>
            <a:r>
              <a:rPr lang="cs-CZ" dirty="0" err="1"/>
              <a:t>Leitlinien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Ziele</a:t>
            </a:r>
            <a:r>
              <a:rPr lang="cs-CZ" dirty="0"/>
              <a:t> der </a:t>
            </a:r>
            <a:r>
              <a:rPr lang="cs-CZ" dirty="0" err="1"/>
              <a:t>umweltschonenden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des </a:t>
            </a:r>
            <a:r>
              <a:rPr lang="cs-CZ" dirty="0" err="1"/>
              <a:t>sächsisch-böhmischen</a:t>
            </a:r>
            <a:r>
              <a:rPr lang="cs-CZ" dirty="0"/>
              <a:t> </a:t>
            </a:r>
            <a:r>
              <a:rPr lang="cs-CZ" dirty="0" err="1"/>
              <a:t>Erzgebirges</a:t>
            </a:r>
            <a:r>
              <a:rPr lang="cs-CZ" dirty="0"/>
              <a:t> </a:t>
            </a:r>
          </a:p>
          <a:p>
            <a:r>
              <a:rPr lang="cs-CZ" dirty="0" err="1" smtClean="0"/>
              <a:t>Roch</a:t>
            </a:r>
            <a:r>
              <a:rPr lang="cs-CZ" dirty="0"/>
              <a:t>, </a:t>
            </a:r>
            <a:r>
              <a:rPr lang="cs-CZ" dirty="0" err="1"/>
              <a:t>Isolde</a:t>
            </a:r>
            <a:r>
              <a:rPr lang="cs-CZ" dirty="0"/>
              <a:t> </a:t>
            </a:r>
            <a:r>
              <a:rPr lang="cs-CZ" dirty="0" smtClean="0"/>
              <a:t>1994</a:t>
            </a:r>
            <a:endParaRPr lang="cs-CZ" dirty="0"/>
          </a:p>
          <a:p>
            <a:pPr lvl="1"/>
            <a:r>
              <a:rPr lang="cs-CZ" dirty="0" err="1"/>
              <a:t>Leitbild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b="1" dirty="0" err="1"/>
              <a:t>Sächsische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Böhmische</a:t>
            </a:r>
            <a:r>
              <a:rPr lang="cs-CZ" b="1" dirty="0"/>
              <a:t> </a:t>
            </a:r>
            <a:r>
              <a:rPr lang="cs-CZ" b="1" dirty="0" err="1"/>
              <a:t>Erzgebirge</a:t>
            </a:r>
            <a:r>
              <a:rPr lang="cs-CZ" b="1" dirty="0"/>
              <a:t> 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18863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err="1" smtClean="0"/>
              <a:t>Grenzraum</a:t>
            </a:r>
            <a:r>
              <a:rPr lang="cs-CZ" dirty="0" smtClean="0"/>
              <a:t> </a:t>
            </a:r>
            <a:r>
              <a:rPr lang="cs-CZ" dirty="0" err="1" smtClean="0"/>
              <a:t>als</a:t>
            </a:r>
            <a:r>
              <a:rPr lang="cs-CZ" dirty="0" smtClean="0"/>
              <a:t> </a:t>
            </a:r>
            <a:r>
              <a:rPr lang="cs-CZ" dirty="0" err="1" smtClean="0"/>
              <a:t>vermittlungsraum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352928" cy="527720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Müller, Bernhard; </a:t>
            </a:r>
            <a:r>
              <a:rPr lang="cs-CZ" dirty="0" err="1"/>
              <a:t>Kucera</a:t>
            </a:r>
            <a:r>
              <a:rPr lang="cs-CZ" dirty="0"/>
              <a:t>, </a:t>
            </a:r>
            <a:r>
              <a:rPr lang="cs-CZ" dirty="0" err="1"/>
              <a:t>Katerina</a:t>
            </a:r>
            <a:r>
              <a:rPr lang="cs-CZ" dirty="0"/>
              <a:t>; </a:t>
            </a:r>
            <a:r>
              <a:rPr lang="cs-CZ" dirty="0" err="1"/>
              <a:t>Jerábek</a:t>
            </a:r>
            <a:r>
              <a:rPr lang="cs-CZ" dirty="0"/>
              <a:t>, Milan; </a:t>
            </a:r>
            <a:r>
              <a:rPr lang="cs-CZ" dirty="0" err="1"/>
              <a:t>Prikryl</a:t>
            </a:r>
            <a:r>
              <a:rPr lang="cs-CZ" dirty="0"/>
              <a:t>, Jan </a:t>
            </a:r>
          </a:p>
          <a:p>
            <a:pPr lvl="1"/>
            <a:r>
              <a:rPr lang="cs-CZ" b="1" dirty="0" err="1"/>
              <a:t>Interkommunale</a:t>
            </a:r>
            <a:r>
              <a:rPr lang="cs-CZ" b="1" dirty="0"/>
              <a:t> </a:t>
            </a:r>
            <a:r>
              <a:rPr lang="cs-CZ" b="1" dirty="0" err="1"/>
              <a:t>Zusammenarbeit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böhmisch-sächsischen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b="1" dirty="0"/>
              <a:t>. </a:t>
            </a:r>
            <a:r>
              <a:rPr lang="cs-CZ" b="1" dirty="0" err="1"/>
              <a:t>Befragung</a:t>
            </a:r>
            <a:r>
              <a:rPr lang="cs-CZ" b="1" dirty="0"/>
              <a:t> </a:t>
            </a:r>
            <a:r>
              <a:rPr lang="cs-CZ" b="1" dirty="0" err="1"/>
              <a:t>tschechischer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sächsischer</a:t>
            </a:r>
            <a:r>
              <a:rPr lang="cs-CZ" b="1" dirty="0"/>
              <a:t> </a:t>
            </a:r>
            <a:r>
              <a:rPr lang="cs-CZ" b="1" dirty="0" err="1"/>
              <a:t>Städte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Gemeinden</a:t>
            </a:r>
            <a:r>
              <a:rPr lang="cs-CZ" b="1" dirty="0"/>
              <a:t> </a:t>
            </a:r>
            <a:endParaRPr lang="cs-CZ" dirty="0"/>
          </a:p>
          <a:p>
            <a:pPr lvl="1"/>
            <a:r>
              <a:rPr lang="cs-CZ" dirty="0"/>
              <a:t>In: </a:t>
            </a:r>
            <a:r>
              <a:rPr lang="cs-CZ" dirty="0" err="1"/>
              <a:t>Mehnert</a:t>
            </a:r>
            <a:r>
              <a:rPr lang="cs-CZ" dirty="0"/>
              <a:t>, E. : Gute </a:t>
            </a:r>
            <a:r>
              <a:rPr lang="cs-CZ" dirty="0" err="1"/>
              <a:t>Nachbarn</a:t>
            </a:r>
            <a:r>
              <a:rPr lang="cs-CZ" dirty="0"/>
              <a:t> - </a:t>
            </a:r>
            <a:r>
              <a:rPr lang="cs-CZ" dirty="0" err="1"/>
              <a:t>schlechte</a:t>
            </a:r>
            <a:r>
              <a:rPr lang="cs-CZ" dirty="0"/>
              <a:t> </a:t>
            </a:r>
            <a:r>
              <a:rPr lang="cs-CZ" dirty="0" err="1"/>
              <a:t>Nachbarn</a:t>
            </a:r>
            <a:r>
              <a:rPr lang="cs-CZ" dirty="0"/>
              <a:t>. </a:t>
            </a:r>
            <a:r>
              <a:rPr lang="cs-CZ" dirty="0" err="1"/>
              <a:t>Deutsch-tschechisches</a:t>
            </a:r>
            <a:r>
              <a:rPr lang="cs-CZ" dirty="0"/>
              <a:t> </a:t>
            </a:r>
            <a:r>
              <a:rPr lang="cs-CZ" dirty="0" err="1"/>
              <a:t>Begegnungsseminar</a:t>
            </a:r>
            <a:r>
              <a:rPr lang="cs-CZ" dirty="0"/>
              <a:t> II. </a:t>
            </a:r>
            <a:r>
              <a:rPr lang="cs-CZ" dirty="0" err="1"/>
              <a:t>Kooperationsseminar</a:t>
            </a:r>
            <a:r>
              <a:rPr lang="cs-CZ" dirty="0"/>
              <a:t> d. Friedrich-</a:t>
            </a:r>
            <a:r>
              <a:rPr lang="cs-CZ" dirty="0" err="1"/>
              <a:t>Naumann</a:t>
            </a:r>
            <a:r>
              <a:rPr lang="cs-CZ" dirty="0"/>
              <a:t>-</a:t>
            </a:r>
            <a:r>
              <a:rPr lang="cs-CZ" dirty="0" err="1"/>
              <a:t>Stiftung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d. TU Chemnitz u. d. </a:t>
            </a:r>
            <a:r>
              <a:rPr lang="cs-CZ" dirty="0" err="1"/>
              <a:t>Westböhm</a:t>
            </a:r>
            <a:r>
              <a:rPr lang="cs-CZ" dirty="0"/>
              <a:t>. 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/>
              <a:t>Plzen</a:t>
            </a:r>
            <a:r>
              <a:rPr lang="cs-CZ" dirty="0"/>
              <a:t>. </a:t>
            </a:r>
            <a:r>
              <a:rPr lang="cs-CZ" dirty="0" err="1"/>
              <a:t>Königswinter</a:t>
            </a:r>
            <a:r>
              <a:rPr lang="cs-CZ" dirty="0"/>
              <a:t>, 2000, S.138-158 </a:t>
            </a:r>
          </a:p>
          <a:p>
            <a:r>
              <a:rPr lang="cs-CZ" dirty="0"/>
              <a:t>Müller, Bernhard; </a:t>
            </a:r>
            <a:r>
              <a:rPr lang="cs-CZ" dirty="0" err="1"/>
              <a:t>Kucera</a:t>
            </a:r>
            <a:r>
              <a:rPr lang="cs-CZ" dirty="0"/>
              <a:t>, </a:t>
            </a:r>
            <a:r>
              <a:rPr lang="cs-CZ" dirty="0" err="1"/>
              <a:t>Katerina</a:t>
            </a:r>
            <a:r>
              <a:rPr lang="cs-CZ" dirty="0"/>
              <a:t>; </a:t>
            </a:r>
            <a:r>
              <a:rPr lang="cs-CZ" dirty="0" err="1"/>
              <a:t>Holzweißig</a:t>
            </a:r>
            <a:r>
              <a:rPr lang="cs-CZ" dirty="0"/>
              <a:t>, Michael; </a:t>
            </a:r>
            <a:r>
              <a:rPr lang="cs-CZ" dirty="0" err="1"/>
              <a:t>Jerábek</a:t>
            </a:r>
            <a:r>
              <a:rPr lang="cs-CZ" dirty="0"/>
              <a:t>, Milan; </a:t>
            </a:r>
            <a:r>
              <a:rPr lang="cs-CZ" dirty="0" err="1"/>
              <a:t>Prikryl</a:t>
            </a:r>
            <a:r>
              <a:rPr lang="cs-CZ" dirty="0"/>
              <a:t>, Jan </a:t>
            </a:r>
          </a:p>
          <a:p>
            <a:pPr lvl="1"/>
            <a:r>
              <a:rPr lang="cs-CZ" b="1" dirty="0" err="1"/>
              <a:t>Interkommunale</a:t>
            </a:r>
            <a:r>
              <a:rPr lang="cs-CZ" b="1" dirty="0"/>
              <a:t> </a:t>
            </a:r>
            <a:r>
              <a:rPr lang="cs-CZ" b="1" dirty="0" err="1"/>
              <a:t>Zusammenarbeit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böhmisch-sächsischen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b="1" dirty="0"/>
              <a:t>. </a:t>
            </a:r>
            <a:r>
              <a:rPr lang="cs-CZ" b="1" dirty="0" err="1"/>
              <a:t>Zwischen</a:t>
            </a:r>
            <a:r>
              <a:rPr lang="cs-CZ" b="1" dirty="0"/>
              <a:t> </a:t>
            </a:r>
            <a:r>
              <a:rPr lang="cs-CZ" b="1" dirty="0" err="1"/>
              <a:t>erfolgreicher</a:t>
            </a:r>
            <a:r>
              <a:rPr lang="cs-CZ" b="1" dirty="0"/>
              <a:t> </a:t>
            </a:r>
            <a:r>
              <a:rPr lang="cs-CZ" b="1" dirty="0" err="1"/>
              <a:t>Projektumsetzung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fehlenden</a:t>
            </a:r>
            <a:r>
              <a:rPr lang="cs-CZ" b="1" dirty="0"/>
              <a:t> </a:t>
            </a:r>
            <a:r>
              <a:rPr lang="cs-CZ" b="1" dirty="0" err="1"/>
              <a:t>konzeptionellen</a:t>
            </a:r>
            <a:r>
              <a:rPr lang="cs-CZ" b="1" dirty="0"/>
              <a:t> </a:t>
            </a:r>
            <a:r>
              <a:rPr lang="cs-CZ" b="1" dirty="0" err="1"/>
              <a:t>Entwicklungsansätzen</a:t>
            </a:r>
            <a:r>
              <a:rPr lang="cs-CZ" b="1" dirty="0"/>
              <a:t>. </a:t>
            </a:r>
            <a:r>
              <a:rPr lang="cs-CZ" b="1" dirty="0" err="1"/>
              <a:t>Befragung</a:t>
            </a:r>
            <a:r>
              <a:rPr lang="cs-CZ" b="1" dirty="0"/>
              <a:t> </a:t>
            </a:r>
            <a:r>
              <a:rPr lang="cs-CZ" b="1" dirty="0" err="1"/>
              <a:t>tschechischer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sächsischer</a:t>
            </a:r>
            <a:r>
              <a:rPr lang="cs-CZ" b="1" dirty="0"/>
              <a:t> </a:t>
            </a:r>
            <a:r>
              <a:rPr lang="cs-CZ" b="1" dirty="0" err="1"/>
              <a:t>Städte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Gemeinden</a:t>
            </a:r>
            <a:r>
              <a:rPr lang="cs-CZ" b="1" dirty="0"/>
              <a:t> </a:t>
            </a:r>
            <a:endParaRPr lang="cs-CZ" dirty="0" smtClean="0"/>
          </a:p>
          <a:p>
            <a:pPr lvl="1"/>
            <a:r>
              <a:rPr lang="cs-CZ" dirty="0" err="1" smtClean="0"/>
              <a:t>Dresden</a:t>
            </a:r>
            <a:r>
              <a:rPr lang="cs-CZ" dirty="0" smtClean="0"/>
              <a:t> </a:t>
            </a:r>
            <a:r>
              <a:rPr lang="cs-CZ" dirty="0"/>
              <a:t>: IÖR, 1999, S.98 </a:t>
            </a:r>
            <a:br>
              <a:rPr lang="cs-CZ" dirty="0"/>
            </a:br>
            <a:r>
              <a:rPr lang="cs-CZ" dirty="0"/>
              <a:t>(IÖR-Texte; 131)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784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err="1"/>
              <a:t>Walz</a:t>
            </a:r>
            <a:r>
              <a:rPr lang="cs-CZ" dirty="0"/>
              <a:t>, Ulrich, Dr.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53344"/>
            <a:ext cx="8496944" cy="590465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Walz</a:t>
            </a:r>
            <a:r>
              <a:rPr lang="cs-CZ" dirty="0"/>
              <a:t>, Ulrich 2005</a:t>
            </a:r>
          </a:p>
          <a:p>
            <a:pPr lvl="1"/>
            <a:r>
              <a:rPr lang="cs-CZ" dirty="0" err="1"/>
              <a:t>Landschaftszerschneidung</a:t>
            </a:r>
            <a:r>
              <a:rPr lang="cs-CZ" dirty="0"/>
              <a:t> in </a:t>
            </a:r>
            <a:r>
              <a:rPr lang="cs-CZ" dirty="0" err="1"/>
              <a:t>Grenzräumen</a:t>
            </a:r>
            <a:r>
              <a:rPr lang="cs-CZ" dirty="0"/>
              <a:t> - </a:t>
            </a:r>
            <a:r>
              <a:rPr lang="cs-CZ" dirty="0" err="1"/>
              <a:t>Sachsen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b="1" dirty="0" err="1"/>
              <a:t>Sächsisch-Böhmische</a:t>
            </a:r>
            <a:r>
              <a:rPr lang="cs-CZ" b="1" dirty="0"/>
              <a:t> </a:t>
            </a:r>
            <a:r>
              <a:rPr lang="cs-CZ" b="1" dirty="0" err="1"/>
              <a:t>Schweiz</a:t>
            </a:r>
            <a:r>
              <a:rPr lang="cs-CZ" dirty="0"/>
              <a:t> </a:t>
            </a:r>
          </a:p>
          <a:p>
            <a:r>
              <a:rPr lang="cs-CZ" dirty="0"/>
              <a:t>Wolf, Sebastian; </a:t>
            </a:r>
            <a:r>
              <a:rPr lang="cs-CZ" dirty="0" err="1"/>
              <a:t>Walz</a:t>
            </a:r>
            <a:r>
              <a:rPr lang="cs-CZ" dirty="0"/>
              <a:t>, Ulrich 2005</a:t>
            </a:r>
          </a:p>
          <a:p>
            <a:pPr lvl="1"/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Untersuchung</a:t>
            </a:r>
            <a:r>
              <a:rPr lang="cs-CZ" dirty="0"/>
              <a:t> der </a:t>
            </a:r>
            <a:r>
              <a:rPr lang="cs-CZ" dirty="0" err="1"/>
              <a:t>Landschaftszerschneidung</a:t>
            </a:r>
            <a:r>
              <a:rPr lang="cs-CZ" dirty="0"/>
              <a:t> in der </a:t>
            </a:r>
            <a:r>
              <a:rPr lang="cs-CZ" dirty="0" err="1"/>
              <a:t>Sächsisch-Böhmischen</a:t>
            </a:r>
            <a:r>
              <a:rPr lang="cs-CZ" dirty="0"/>
              <a:t> </a:t>
            </a:r>
            <a:r>
              <a:rPr lang="cs-CZ" dirty="0" err="1"/>
              <a:t>Schweiz</a:t>
            </a:r>
            <a:r>
              <a:rPr lang="cs-CZ" dirty="0"/>
              <a:t> </a:t>
            </a:r>
          </a:p>
          <a:p>
            <a:r>
              <a:rPr lang="cs-CZ" dirty="0" err="1"/>
              <a:t>Walz</a:t>
            </a:r>
            <a:r>
              <a:rPr lang="cs-CZ" dirty="0"/>
              <a:t>, Ulrich 2003</a:t>
            </a:r>
          </a:p>
          <a:p>
            <a:pPr lvl="1"/>
            <a:r>
              <a:rPr lang="cs-CZ" dirty="0" err="1"/>
              <a:t>Erfassung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Bewertung</a:t>
            </a:r>
            <a:r>
              <a:rPr lang="cs-CZ" dirty="0"/>
              <a:t> von </a:t>
            </a:r>
            <a:r>
              <a:rPr lang="cs-CZ" dirty="0" err="1"/>
              <a:t>Veränderungen</a:t>
            </a:r>
            <a:r>
              <a:rPr lang="cs-CZ" dirty="0"/>
              <a:t> der </a:t>
            </a:r>
            <a:r>
              <a:rPr lang="cs-CZ" dirty="0" err="1"/>
              <a:t>Landschaft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ihrer</a:t>
            </a:r>
            <a:r>
              <a:rPr lang="cs-CZ" dirty="0"/>
              <a:t> Struktur -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der </a:t>
            </a:r>
            <a:r>
              <a:rPr lang="cs-CZ" b="1" dirty="0" err="1"/>
              <a:t>Nationalparkregion</a:t>
            </a:r>
            <a:r>
              <a:rPr lang="cs-CZ" dirty="0"/>
              <a:t> </a:t>
            </a:r>
            <a:r>
              <a:rPr lang="cs-CZ" dirty="0" err="1"/>
              <a:t>Sächsisch-Böhmische</a:t>
            </a:r>
            <a:r>
              <a:rPr lang="cs-CZ" dirty="0"/>
              <a:t> </a:t>
            </a:r>
            <a:r>
              <a:rPr lang="cs-CZ" dirty="0" err="1"/>
              <a:t>Schweiz</a:t>
            </a:r>
            <a:r>
              <a:rPr lang="cs-CZ" dirty="0"/>
              <a:t> </a:t>
            </a:r>
            <a:r>
              <a:rPr lang="cs-CZ" dirty="0" err="1" smtClean="0"/>
              <a:t>Walz</a:t>
            </a:r>
            <a:r>
              <a:rPr lang="cs-CZ" dirty="0"/>
              <a:t>, Ulrich; </a:t>
            </a:r>
            <a:r>
              <a:rPr lang="cs-CZ" dirty="0" err="1"/>
              <a:t>Leibenath</a:t>
            </a:r>
            <a:r>
              <a:rPr lang="cs-CZ" dirty="0"/>
              <a:t>, Markus </a:t>
            </a:r>
            <a:r>
              <a:rPr lang="cs-CZ" dirty="0" smtClean="0"/>
              <a:t>2003</a:t>
            </a:r>
            <a:endParaRPr lang="cs-CZ" dirty="0"/>
          </a:p>
          <a:p>
            <a:pPr lvl="1"/>
            <a:r>
              <a:rPr lang="cs-CZ" dirty="0"/>
              <a:t>GIS </a:t>
            </a:r>
            <a:r>
              <a:rPr lang="cs-CZ" dirty="0" err="1"/>
              <a:t>als</a:t>
            </a:r>
            <a:r>
              <a:rPr lang="cs-CZ" dirty="0"/>
              <a:t> Instrument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Entwicklung</a:t>
            </a:r>
            <a:r>
              <a:rPr lang="cs-CZ" dirty="0"/>
              <a:t> </a:t>
            </a:r>
            <a:r>
              <a:rPr lang="cs-CZ" b="1" dirty="0" err="1"/>
              <a:t>grenzüberschreitender</a:t>
            </a:r>
            <a:r>
              <a:rPr lang="cs-CZ" b="1" dirty="0"/>
              <a:t> </a:t>
            </a:r>
            <a:r>
              <a:rPr lang="cs-CZ" b="1" dirty="0" err="1"/>
              <a:t>Großschutzgebietsregionen</a:t>
            </a:r>
            <a:r>
              <a:rPr lang="cs-CZ" b="1" dirty="0"/>
              <a:t> in </a:t>
            </a:r>
            <a:r>
              <a:rPr lang="cs-CZ" b="1" dirty="0" err="1"/>
              <a:t>Mittel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Osteuropa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cs-CZ" dirty="0" err="1"/>
              <a:t>Ergebnisse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Modellvorhabens</a:t>
            </a:r>
            <a:r>
              <a:rPr lang="cs-CZ" dirty="0"/>
              <a:t> in der </a:t>
            </a:r>
            <a:r>
              <a:rPr lang="cs-CZ" dirty="0" err="1"/>
              <a:t>Sächsisch-Böhmischen</a:t>
            </a:r>
            <a:r>
              <a:rPr lang="cs-CZ" dirty="0"/>
              <a:t> </a:t>
            </a:r>
            <a:r>
              <a:rPr lang="cs-CZ" dirty="0" err="1"/>
              <a:t>Schweiz</a:t>
            </a:r>
            <a:r>
              <a:rPr lang="cs-CZ" dirty="0"/>
              <a:t> </a:t>
            </a:r>
          </a:p>
          <a:p>
            <a:r>
              <a:rPr lang="cs-CZ" dirty="0" err="1" smtClean="0"/>
              <a:t>Walz</a:t>
            </a:r>
            <a:r>
              <a:rPr lang="cs-CZ" dirty="0"/>
              <a:t>, Ulrich; </a:t>
            </a:r>
            <a:r>
              <a:rPr lang="cs-CZ" dirty="0" err="1"/>
              <a:t>Leibenath</a:t>
            </a:r>
            <a:r>
              <a:rPr lang="cs-CZ" dirty="0"/>
              <a:t>, Markus; </a:t>
            </a:r>
            <a:r>
              <a:rPr lang="cs-CZ" dirty="0" err="1"/>
              <a:t>Csaplovics</a:t>
            </a:r>
            <a:r>
              <a:rPr lang="cs-CZ" dirty="0"/>
              <a:t>, Elmar </a:t>
            </a:r>
            <a:r>
              <a:rPr lang="cs-CZ" dirty="0" smtClean="0"/>
              <a:t>2003</a:t>
            </a:r>
            <a:endParaRPr lang="cs-CZ" dirty="0"/>
          </a:p>
          <a:p>
            <a:pPr lvl="1"/>
            <a:r>
              <a:rPr lang="cs-CZ" dirty="0"/>
              <a:t>Der </a:t>
            </a:r>
            <a:r>
              <a:rPr lang="cs-CZ" dirty="0" err="1"/>
              <a:t>Aufwand</a:t>
            </a:r>
            <a:r>
              <a:rPr lang="cs-CZ" dirty="0"/>
              <a:t> </a:t>
            </a:r>
            <a:r>
              <a:rPr lang="cs-CZ" dirty="0" err="1"/>
              <a:t>lohnt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. </a:t>
            </a:r>
            <a:r>
              <a:rPr lang="cs-CZ" dirty="0" err="1"/>
              <a:t>Erfahrungen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b="1" dirty="0" err="1"/>
              <a:t>Geoinformationssystemen</a:t>
            </a:r>
            <a:r>
              <a:rPr lang="cs-CZ" dirty="0"/>
              <a:t> in der </a:t>
            </a:r>
            <a:r>
              <a:rPr lang="cs-CZ" dirty="0" err="1"/>
              <a:t>Nationalparkregion</a:t>
            </a:r>
            <a:r>
              <a:rPr lang="cs-CZ" dirty="0"/>
              <a:t> </a:t>
            </a:r>
            <a:r>
              <a:rPr lang="cs-CZ" dirty="0" err="1"/>
              <a:t>Sächsisch-Böhmische</a:t>
            </a:r>
            <a:r>
              <a:rPr lang="cs-CZ" dirty="0"/>
              <a:t> </a:t>
            </a:r>
            <a:r>
              <a:rPr lang="cs-CZ" dirty="0" err="1"/>
              <a:t>Schweiz</a:t>
            </a:r>
            <a:r>
              <a:rPr lang="cs-CZ" dirty="0"/>
              <a:t> </a:t>
            </a:r>
          </a:p>
          <a:p>
            <a:r>
              <a:rPr lang="cs-CZ" dirty="0" err="1" smtClean="0"/>
              <a:t>Walz</a:t>
            </a:r>
            <a:r>
              <a:rPr lang="cs-CZ" dirty="0"/>
              <a:t>, Ulrich; Neubert, Marco </a:t>
            </a:r>
            <a:r>
              <a:rPr lang="cs-CZ" dirty="0" smtClean="0"/>
              <a:t>2002</a:t>
            </a:r>
            <a:endParaRPr lang="cs-CZ" dirty="0"/>
          </a:p>
          <a:p>
            <a:pPr lvl="1"/>
            <a:r>
              <a:rPr lang="cs-CZ" dirty="0" err="1"/>
              <a:t>Erfassung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Bewertung</a:t>
            </a:r>
            <a:r>
              <a:rPr lang="cs-CZ" dirty="0"/>
              <a:t> von </a:t>
            </a:r>
            <a:r>
              <a:rPr lang="cs-CZ" dirty="0" err="1"/>
              <a:t>Veränderungen</a:t>
            </a:r>
            <a:r>
              <a:rPr lang="cs-CZ" dirty="0"/>
              <a:t> der </a:t>
            </a:r>
            <a:r>
              <a:rPr lang="cs-CZ" dirty="0" err="1"/>
              <a:t>Landschaft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ihrer</a:t>
            </a:r>
            <a:r>
              <a:rPr lang="cs-CZ" dirty="0"/>
              <a:t> Struktur -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der </a:t>
            </a:r>
            <a:r>
              <a:rPr lang="cs-CZ" dirty="0" err="1"/>
              <a:t>Nationalparkregion</a:t>
            </a:r>
            <a:r>
              <a:rPr lang="cs-CZ" dirty="0"/>
              <a:t> </a:t>
            </a:r>
            <a:r>
              <a:rPr lang="cs-CZ" dirty="0" err="1"/>
              <a:t>Sächsisch-Böhmische</a:t>
            </a:r>
            <a:r>
              <a:rPr lang="cs-CZ" dirty="0"/>
              <a:t> </a:t>
            </a:r>
            <a:r>
              <a:rPr lang="cs-CZ" dirty="0" err="1"/>
              <a:t>Schweiz</a:t>
            </a: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2632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6632"/>
            <a:ext cx="8424936" cy="6624736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Witschas</a:t>
            </a:r>
            <a:r>
              <a:rPr lang="cs-CZ" dirty="0" smtClean="0"/>
              <a:t>, Sabine 2005 </a:t>
            </a:r>
          </a:p>
          <a:p>
            <a:pPr lvl="1"/>
            <a:r>
              <a:rPr lang="cs-CZ" b="1" dirty="0" err="1" smtClean="0"/>
              <a:t>Cross-border</a:t>
            </a:r>
            <a:r>
              <a:rPr lang="cs-CZ" b="1" dirty="0" smtClean="0"/>
              <a:t> </a:t>
            </a:r>
            <a:r>
              <a:rPr lang="cs-CZ" b="1" dirty="0" err="1"/>
              <a:t>Mapping</a:t>
            </a:r>
            <a:r>
              <a:rPr lang="cs-CZ" b="1" dirty="0"/>
              <a:t> - </a:t>
            </a:r>
            <a:r>
              <a:rPr lang="cs-CZ" b="1" dirty="0" err="1"/>
              <a:t>Grenzerfahrungen</a:t>
            </a:r>
            <a:r>
              <a:rPr lang="cs-CZ" b="1" dirty="0"/>
              <a:t> </a:t>
            </a:r>
            <a:r>
              <a:rPr lang="cs-CZ" b="1" dirty="0" err="1"/>
              <a:t>kartographischer</a:t>
            </a:r>
            <a:r>
              <a:rPr lang="cs-CZ" b="1" dirty="0"/>
              <a:t> Art </a:t>
            </a:r>
            <a:endParaRPr lang="cs-CZ" dirty="0"/>
          </a:p>
          <a:p>
            <a:r>
              <a:rPr lang="cs-CZ" dirty="0" err="1"/>
              <a:t>Gedrange</a:t>
            </a:r>
            <a:r>
              <a:rPr lang="cs-CZ" dirty="0"/>
              <a:t>, Claudia; Neubert, Marco 2010</a:t>
            </a:r>
          </a:p>
          <a:p>
            <a:pPr lvl="1"/>
            <a:r>
              <a:rPr lang="cs-CZ" b="1" dirty="0" err="1"/>
              <a:t>Grenzüberschreitende</a:t>
            </a:r>
            <a:r>
              <a:rPr lang="cs-CZ" b="1" dirty="0"/>
              <a:t> </a:t>
            </a:r>
            <a:r>
              <a:rPr lang="cs-CZ" b="1" dirty="0" err="1"/>
              <a:t>Harmonisierung</a:t>
            </a:r>
            <a:r>
              <a:rPr lang="cs-CZ" b="1" dirty="0"/>
              <a:t> </a:t>
            </a:r>
            <a:r>
              <a:rPr lang="cs-CZ" b="1" dirty="0" err="1"/>
              <a:t>amtlicher</a:t>
            </a:r>
            <a:r>
              <a:rPr lang="cs-CZ" b="1" dirty="0"/>
              <a:t> </a:t>
            </a:r>
            <a:r>
              <a:rPr lang="cs-CZ" b="1" dirty="0" err="1"/>
              <a:t>Geobasisdaten</a:t>
            </a:r>
            <a:r>
              <a:rPr lang="cs-CZ" b="1" dirty="0"/>
              <a:t> </a:t>
            </a:r>
            <a:r>
              <a:rPr lang="cs-CZ" b="1" dirty="0" err="1"/>
              <a:t>Deutschlands</a:t>
            </a:r>
            <a:r>
              <a:rPr lang="cs-CZ" b="1" dirty="0"/>
              <a:t> (</a:t>
            </a:r>
            <a:r>
              <a:rPr lang="cs-CZ" b="1" dirty="0" err="1"/>
              <a:t>Sachsen</a:t>
            </a:r>
            <a:r>
              <a:rPr lang="cs-CZ" b="1" dirty="0"/>
              <a:t>) </a:t>
            </a:r>
            <a:r>
              <a:rPr lang="cs-CZ" b="1" dirty="0" err="1"/>
              <a:t>und</a:t>
            </a:r>
            <a:r>
              <a:rPr lang="cs-CZ" b="1" dirty="0"/>
              <a:t> der </a:t>
            </a:r>
            <a:r>
              <a:rPr lang="cs-CZ" b="1" dirty="0" err="1"/>
              <a:t>Tschechischen</a:t>
            </a:r>
            <a:r>
              <a:rPr lang="cs-CZ" b="1" dirty="0"/>
              <a:t> Republik </a:t>
            </a:r>
            <a:r>
              <a:rPr lang="cs-CZ" dirty="0" smtClean="0"/>
              <a:t>Schumacher, Ulrich 2008</a:t>
            </a:r>
          </a:p>
          <a:p>
            <a:pPr lvl="1"/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Entwicklung</a:t>
            </a:r>
            <a:r>
              <a:rPr lang="cs-CZ" dirty="0" smtClean="0"/>
              <a:t> des </a:t>
            </a:r>
            <a:r>
              <a:rPr lang="cs-CZ" b="1" dirty="0" err="1" smtClean="0"/>
              <a:t>sächsisch-böhmischen</a:t>
            </a:r>
            <a:r>
              <a:rPr lang="cs-CZ" b="1" dirty="0" smtClean="0"/>
              <a:t> </a:t>
            </a:r>
            <a:r>
              <a:rPr lang="cs-CZ" b="1" dirty="0" err="1" smtClean="0"/>
              <a:t>Elbgrenzgebietes</a:t>
            </a:r>
            <a:r>
              <a:rPr lang="cs-CZ" b="1" dirty="0" smtClean="0"/>
              <a:t> </a:t>
            </a:r>
            <a:r>
              <a:rPr lang="cs-CZ" b="1" dirty="0" err="1" smtClean="0"/>
              <a:t>im</a:t>
            </a:r>
            <a:r>
              <a:rPr lang="cs-CZ" b="1" dirty="0" smtClean="0"/>
              <a:t> </a:t>
            </a:r>
            <a:r>
              <a:rPr lang="cs-CZ" b="1" dirty="0" err="1" smtClean="0"/>
              <a:t>Spiegel</a:t>
            </a:r>
            <a:r>
              <a:rPr lang="cs-CZ" b="1" dirty="0" smtClean="0"/>
              <a:t> </a:t>
            </a:r>
            <a:r>
              <a:rPr lang="cs-CZ" b="1" dirty="0" err="1" smtClean="0"/>
              <a:t>historischer</a:t>
            </a:r>
            <a:r>
              <a:rPr lang="cs-CZ" b="1" dirty="0" smtClean="0"/>
              <a:t> </a:t>
            </a:r>
            <a:r>
              <a:rPr lang="cs-CZ" b="1" dirty="0" err="1" smtClean="0"/>
              <a:t>Karten</a:t>
            </a:r>
            <a:r>
              <a:rPr lang="cs-CZ" b="1" dirty="0" smtClean="0"/>
              <a:t>  </a:t>
            </a:r>
          </a:p>
          <a:p>
            <a:r>
              <a:rPr lang="cs-CZ" dirty="0" err="1" smtClean="0"/>
              <a:t>Egermann</a:t>
            </a:r>
            <a:r>
              <a:rPr lang="cs-CZ" dirty="0"/>
              <a:t>, Markus 2009</a:t>
            </a:r>
          </a:p>
          <a:p>
            <a:pPr lvl="1"/>
            <a:r>
              <a:rPr lang="cs-CZ" b="1" dirty="0" err="1"/>
              <a:t>Metropolregionen</a:t>
            </a:r>
            <a:r>
              <a:rPr lang="cs-CZ" dirty="0"/>
              <a:t> in den </a:t>
            </a:r>
            <a:r>
              <a:rPr lang="cs-CZ" dirty="0" err="1"/>
              <a:t>nationalen</a:t>
            </a:r>
            <a:r>
              <a:rPr lang="cs-CZ" dirty="0"/>
              <a:t> </a:t>
            </a:r>
            <a:r>
              <a:rPr lang="cs-CZ" dirty="0" err="1"/>
              <a:t>raumplanungspolitischen</a:t>
            </a:r>
            <a:r>
              <a:rPr lang="cs-CZ" dirty="0"/>
              <a:t> </a:t>
            </a:r>
            <a:r>
              <a:rPr lang="cs-CZ" dirty="0" err="1"/>
              <a:t>Diskursen</a:t>
            </a:r>
            <a:r>
              <a:rPr lang="cs-CZ" dirty="0"/>
              <a:t> in </a:t>
            </a:r>
            <a:r>
              <a:rPr lang="cs-CZ" dirty="0" err="1"/>
              <a:t>Deutschland</a:t>
            </a:r>
            <a:r>
              <a:rPr lang="cs-CZ" dirty="0"/>
              <a:t>, Polen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Tschechischen</a:t>
            </a:r>
            <a:r>
              <a:rPr lang="cs-CZ" dirty="0"/>
              <a:t> Republik </a:t>
            </a:r>
          </a:p>
          <a:p>
            <a:r>
              <a:rPr lang="cs-CZ" b="1" dirty="0" err="1"/>
              <a:t>Mathey</a:t>
            </a:r>
            <a:r>
              <a:rPr lang="cs-CZ" b="1" dirty="0"/>
              <a:t>, Juliane; </a:t>
            </a:r>
            <a:r>
              <a:rPr lang="cs-CZ" b="1" dirty="0" err="1"/>
              <a:t>Stutzriemer</a:t>
            </a:r>
            <a:r>
              <a:rPr lang="cs-CZ" b="1" dirty="0"/>
              <a:t>, </a:t>
            </a:r>
            <a:r>
              <a:rPr lang="cs-CZ" b="1" dirty="0" err="1"/>
              <a:t>Sylke</a:t>
            </a:r>
            <a:r>
              <a:rPr lang="cs-CZ" b="1" dirty="0"/>
              <a:t> </a:t>
            </a:r>
          </a:p>
          <a:p>
            <a:pPr lvl="1"/>
            <a:r>
              <a:rPr lang="cs-CZ" b="1" dirty="0" err="1"/>
              <a:t>Grenzüberschreitende</a:t>
            </a:r>
            <a:r>
              <a:rPr lang="cs-CZ" b="1" dirty="0"/>
              <a:t> </a:t>
            </a:r>
            <a:r>
              <a:rPr lang="cs-CZ" b="1" dirty="0" err="1"/>
              <a:t>Landschaftsentwicklung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tschechisch-polnisch-deutschen</a:t>
            </a:r>
            <a:r>
              <a:rPr lang="cs-CZ" b="1" dirty="0"/>
              <a:t> </a:t>
            </a:r>
            <a:r>
              <a:rPr lang="cs-CZ" b="1" dirty="0" err="1"/>
              <a:t>Dreiländereck</a:t>
            </a:r>
            <a:r>
              <a:rPr lang="cs-CZ" b="1" dirty="0"/>
              <a:t> - </a:t>
            </a:r>
            <a:r>
              <a:rPr lang="cs-CZ" b="1" dirty="0" err="1"/>
              <a:t>ein</a:t>
            </a:r>
            <a:r>
              <a:rPr lang="cs-CZ" b="1" dirty="0"/>
              <a:t> </a:t>
            </a:r>
            <a:r>
              <a:rPr lang="cs-CZ" b="1" dirty="0" err="1"/>
              <a:t>Rückblick</a:t>
            </a:r>
            <a:r>
              <a:rPr lang="cs-CZ" b="1" dirty="0"/>
              <a:t> </a:t>
            </a:r>
          </a:p>
          <a:p>
            <a:pPr lvl="1"/>
            <a:r>
              <a:rPr lang="cs-CZ" b="1" dirty="0"/>
              <a:t>In: </a:t>
            </a:r>
            <a:r>
              <a:rPr lang="cs-CZ" b="1" dirty="0" err="1"/>
              <a:t>GeoScape</a:t>
            </a:r>
            <a:r>
              <a:rPr lang="cs-CZ" b="1" dirty="0"/>
              <a:t> 4 (2009) </a:t>
            </a:r>
            <a:r>
              <a:rPr lang="cs-CZ" b="1" dirty="0" err="1"/>
              <a:t>Suppl</a:t>
            </a:r>
            <a:r>
              <a:rPr lang="cs-CZ" b="1" dirty="0"/>
              <a:t>., S.58-72</a:t>
            </a:r>
            <a:r>
              <a:rPr lang="cs-CZ" dirty="0"/>
              <a:t> </a:t>
            </a:r>
          </a:p>
          <a:p>
            <a:r>
              <a:rPr lang="cs-CZ" dirty="0"/>
              <a:t>Albrecht, Juliane 2008</a:t>
            </a:r>
          </a:p>
          <a:p>
            <a:pPr lvl="1"/>
            <a:r>
              <a:rPr lang="cs-CZ" b="1" dirty="0" err="1"/>
              <a:t>Deutsches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tschechisches</a:t>
            </a:r>
            <a:r>
              <a:rPr lang="cs-CZ" b="1" dirty="0"/>
              <a:t> </a:t>
            </a:r>
            <a:r>
              <a:rPr lang="cs-CZ" b="1" dirty="0" err="1"/>
              <a:t>Gewässerschutzrecht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Wandel</a:t>
            </a:r>
            <a:r>
              <a:rPr lang="cs-CZ" dirty="0"/>
              <a:t> </a:t>
            </a:r>
            <a:r>
              <a:rPr lang="cs-CZ" dirty="0" err="1"/>
              <a:t>europäischer</a:t>
            </a:r>
            <a:r>
              <a:rPr lang="cs-CZ" dirty="0"/>
              <a:t> </a:t>
            </a:r>
            <a:r>
              <a:rPr lang="cs-CZ" dirty="0" err="1"/>
              <a:t>Anforderungen</a:t>
            </a:r>
            <a:r>
              <a:rPr lang="cs-CZ" b="1" dirty="0"/>
              <a:t> </a:t>
            </a:r>
            <a:endParaRPr lang="cs-CZ" dirty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cs-CZ" sz="2500" dirty="0" err="1"/>
              <a:t>Stratmann</a:t>
            </a:r>
            <a:r>
              <a:rPr lang="cs-CZ" sz="2500" dirty="0"/>
              <a:t>, Lars </a:t>
            </a:r>
            <a:r>
              <a:rPr lang="cs-CZ" sz="2500" dirty="0" smtClean="0"/>
              <a:t>2007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sz="2100" dirty="0" err="1" smtClean="0"/>
              <a:t>Transgraniczne</a:t>
            </a:r>
            <a:r>
              <a:rPr lang="cs-CZ" sz="2100" dirty="0" smtClean="0"/>
              <a:t> </a:t>
            </a:r>
            <a:r>
              <a:rPr lang="cs-CZ" sz="2100" dirty="0" err="1"/>
              <a:t>oddzialywania</a:t>
            </a:r>
            <a:r>
              <a:rPr lang="cs-CZ" sz="2100" dirty="0"/>
              <a:t> na </a:t>
            </a:r>
            <a:r>
              <a:rPr lang="cs-CZ" sz="2100" dirty="0" err="1"/>
              <a:t>srodowisko</a:t>
            </a:r>
            <a:r>
              <a:rPr lang="cs-CZ" sz="2100" dirty="0"/>
              <a:t> w </a:t>
            </a:r>
            <a:r>
              <a:rPr lang="cs-CZ" sz="2100" dirty="0" err="1"/>
              <a:t>planowaniu</a:t>
            </a:r>
            <a:r>
              <a:rPr lang="cs-CZ" sz="2100" dirty="0"/>
              <a:t> </a:t>
            </a:r>
            <a:r>
              <a:rPr lang="cs-CZ" sz="2100" dirty="0" err="1"/>
              <a:t>regionalnym</a:t>
            </a:r>
            <a:r>
              <a:rPr lang="cs-CZ" sz="2100" dirty="0"/>
              <a:t> - </a:t>
            </a:r>
            <a:r>
              <a:rPr lang="cs-CZ" sz="2100" dirty="0" err="1"/>
              <a:t>doswiadczenia</a:t>
            </a:r>
            <a:r>
              <a:rPr lang="cs-CZ" sz="2100" dirty="0"/>
              <a:t> z </a:t>
            </a:r>
            <a:r>
              <a:rPr lang="cs-CZ" sz="2100" dirty="0" err="1"/>
              <a:t>niemiecko</a:t>
            </a:r>
            <a:r>
              <a:rPr lang="cs-CZ" sz="2100" dirty="0"/>
              <a:t> - </a:t>
            </a:r>
            <a:r>
              <a:rPr lang="cs-CZ" sz="2100" dirty="0" err="1"/>
              <a:t>polsko</a:t>
            </a:r>
            <a:r>
              <a:rPr lang="cs-CZ" sz="2100" dirty="0"/>
              <a:t> - </a:t>
            </a:r>
            <a:r>
              <a:rPr lang="cs-CZ" sz="2100" dirty="0" err="1"/>
              <a:t>czeskiego</a:t>
            </a:r>
            <a:r>
              <a:rPr lang="cs-CZ" sz="2100" dirty="0"/>
              <a:t> </a:t>
            </a:r>
            <a:r>
              <a:rPr lang="cs-CZ" sz="2100" dirty="0" err="1"/>
              <a:t>pogranicza</a:t>
            </a:r>
            <a:r>
              <a:rPr lang="cs-CZ" sz="2100" dirty="0"/>
              <a:t> (</a:t>
            </a:r>
            <a:r>
              <a:rPr lang="cs-CZ" sz="2100" dirty="0" err="1"/>
              <a:t>Grenzüberschreitende</a:t>
            </a:r>
            <a:r>
              <a:rPr lang="cs-CZ" sz="2100" dirty="0"/>
              <a:t> </a:t>
            </a:r>
            <a:r>
              <a:rPr lang="cs-CZ" sz="2100" b="1" dirty="0" err="1"/>
              <a:t>Umweltauswirkungen</a:t>
            </a:r>
            <a:r>
              <a:rPr lang="cs-CZ" sz="2100" b="1" dirty="0"/>
              <a:t> in der </a:t>
            </a:r>
            <a:r>
              <a:rPr lang="cs-CZ" sz="2100" b="1" dirty="0" err="1"/>
              <a:t>Regionalplanung</a:t>
            </a:r>
            <a:r>
              <a:rPr lang="cs-CZ" sz="2100" b="1" dirty="0"/>
              <a:t> -</a:t>
            </a:r>
            <a:r>
              <a:rPr lang="cs-CZ" sz="2100" dirty="0"/>
              <a:t> </a:t>
            </a:r>
            <a:r>
              <a:rPr lang="cs-CZ" sz="2100" dirty="0" err="1"/>
              <a:t>Erfahrungen</a:t>
            </a:r>
            <a:r>
              <a:rPr lang="cs-CZ" sz="2100" dirty="0"/>
              <a:t> </a:t>
            </a:r>
            <a:r>
              <a:rPr lang="cs-CZ" sz="2100" dirty="0" err="1"/>
              <a:t>aus</a:t>
            </a:r>
            <a:r>
              <a:rPr lang="cs-CZ" sz="2100" dirty="0"/>
              <a:t> dem </a:t>
            </a:r>
            <a:r>
              <a:rPr lang="cs-CZ" sz="2100" dirty="0" err="1"/>
              <a:t>deutsch-polnisch-tschechischen</a:t>
            </a:r>
            <a:r>
              <a:rPr lang="cs-CZ" sz="2100" dirty="0"/>
              <a:t> </a:t>
            </a:r>
            <a:r>
              <a:rPr lang="cs-CZ" sz="2100" dirty="0" err="1"/>
              <a:t>Grenzraum</a:t>
            </a:r>
            <a:r>
              <a:rPr lang="cs-CZ" sz="2100" dirty="0"/>
              <a:t>)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90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7931224" cy="585326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Bölitz</a:t>
            </a:r>
            <a:r>
              <a:rPr lang="cs-CZ" dirty="0"/>
              <a:t>, </a:t>
            </a:r>
            <a:r>
              <a:rPr lang="cs-CZ" dirty="0" err="1"/>
              <a:t>Dirk</a:t>
            </a:r>
            <a:r>
              <a:rPr lang="cs-CZ" dirty="0"/>
              <a:t>; </a:t>
            </a:r>
            <a:r>
              <a:rPr lang="cs-CZ" dirty="0" err="1"/>
              <a:t>Stratmann</a:t>
            </a:r>
            <a:r>
              <a:rPr lang="cs-CZ" dirty="0"/>
              <a:t>, Lars; </a:t>
            </a:r>
            <a:r>
              <a:rPr lang="cs-CZ" dirty="0" err="1"/>
              <a:t>Helbron</a:t>
            </a:r>
            <a:r>
              <a:rPr lang="cs-CZ" dirty="0"/>
              <a:t>, </a:t>
            </a:r>
            <a:r>
              <a:rPr lang="cs-CZ" dirty="0" err="1"/>
              <a:t>Hendrike</a:t>
            </a:r>
            <a:r>
              <a:rPr lang="cs-CZ" dirty="0"/>
              <a:t> 2006</a:t>
            </a:r>
          </a:p>
          <a:p>
            <a:pPr lvl="1"/>
            <a:r>
              <a:rPr lang="cs-CZ" dirty="0"/>
              <a:t>Územní plánování na regionální úrovní a SEA v </a:t>
            </a:r>
            <a:r>
              <a:rPr lang="cs-CZ" dirty="0" err="1"/>
              <a:t>Ceské</a:t>
            </a:r>
            <a:r>
              <a:rPr lang="cs-CZ" dirty="0"/>
              <a:t> republice, Svobodném státe Sasko a v Polské republice : Zkušenosti z projektu financovaného z programu </a:t>
            </a:r>
            <a:r>
              <a:rPr lang="cs-CZ" dirty="0" err="1"/>
              <a:t>Interreg</a:t>
            </a:r>
            <a:r>
              <a:rPr lang="cs-CZ" dirty="0"/>
              <a:t> III A (</a:t>
            </a:r>
            <a:r>
              <a:rPr lang="cs-CZ" dirty="0" err="1"/>
              <a:t>Gebietsplanung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regionaler</a:t>
            </a:r>
            <a:r>
              <a:rPr lang="cs-CZ" dirty="0"/>
              <a:t> Ebene </a:t>
            </a:r>
            <a:r>
              <a:rPr lang="cs-CZ" dirty="0" err="1"/>
              <a:t>und</a:t>
            </a:r>
            <a:r>
              <a:rPr lang="cs-CZ" dirty="0"/>
              <a:t> SUP in der </a:t>
            </a:r>
            <a:r>
              <a:rPr lang="cs-CZ" b="1" dirty="0" err="1"/>
              <a:t>Tschechischen</a:t>
            </a:r>
            <a:r>
              <a:rPr lang="cs-CZ" b="1" dirty="0"/>
              <a:t> Republik,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Freistaat</a:t>
            </a:r>
            <a:r>
              <a:rPr lang="cs-CZ" b="1" dirty="0"/>
              <a:t> </a:t>
            </a:r>
            <a:r>
              <a:rPr lang="cs-CZ" b="1" dirty="0" err="1"/>
              <a:t>Sachsen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in der Republik Polen </a:t>
            </a:r>
            <a:r>
              <a:rPr lang="cs-CZ" dirty="0"/>
              <a:t>: </a:t>
            </a:r>
            <a:r>
              <a:rPr lang="cs-CZ" dirty="0" err="1"/>
              <a:t>Erfahrungen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einem</a:t>
            </a:r>
            <a:r>
              <a:rPr lang="cs-CZ" dirty="0"/>
              <a:t> Projekt, </a:t>
            </a:r>
            <a:r>
              <a:rPr lang="cs-CZ" dirty="0" err="1"/>
              <a:t>finanziert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Interreg</a:t>
            </a:r>
            <a:r>
              <a:rPr lang="cs-CZ" dirty="0"/>
              <a:t> III A </a:t>
            </a:r>
            <a:r>
              <a:rPr lang="cs-CZ" dirty="0" err="1"/>
              <a:t>Programm</a:t>
            </a:r>
            <a:r>
              <a:rPr lang="cs-CZ" dirty="0"/>
              <a:t>) </a:t>
            </a:r>
          </a:p>
          <a:p>
            <a:pPr lvl="1"/>
            <a:r>
              <a:rPr lang="cs-CZ" dirty="0"/>
              <a:t>In: Urbanismus a územní rozvoj 9 (2006) 6, S.8-13 </a:t>
            </a:r>
          </a:p>
          <a:p>
            <a:r>
              <a:rPr lang="cs-CZ" dirty="0" err="1"/>
              <a:t>Janssen</a:t>
            </a:r>
            <a:r>
              <a:rPr lang="cs-CZ" dirty="0"/>
              <a:t>, Gerold; Albrecht, Juliane 2006</a:t>
            </a:r>
          </a:p>
          <a:p>
            <a:pPr lvl="1"/>
            <a:r>
              <a:rPr lang="cs-CZ" dirty="0" err="1"/>
              <a:t>Rechtliche</a:t>
            </a:r>
            <a:r>
              <a:rPr lang="cs-CZ" dirty="0"/>
              <a:t> </a:t>
            </a:r>
            <a:r>
              <a:rPr lang="cs-CZ" dirty="0" err="1"/>
              <a:t>Rahmenbedingungen</a:t>
            </a:r>
            <a:r>
              <a:rPr lang="cs-CZ" dirty="0"/>
              <a:t> des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Hochwasserschutzes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Einzugsgebiet</a:t>
            </a:r>
            <a:r>
              <a:rPr lang="cs-CZ" dirty="0"/>
              <a:t> der Elbe. </a:t>
            </a:r>
            <a:r>
              <a:rPr lang="cs-CZ" dirty="0" err="1"/>
              <a:t>Teil</a:t>
            </a:r>
            <a:r>
              <a:rPr lang="cs-CZ" dirty="0"/>
              <a:t> 1: </a:t>
            </a:r>
            <a:r>
              <a:rPr lang="cs-CZ" dirty="0" err="1"/>
              <a:t>Rechtsgrundlagen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der </a:t>
            </a:r>
            <a:r>
              <a:rPr lang="cs-CZ" dirty="0" err="1"/>
              <a:t>Bundesrepublik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Tschechischen</a:t>
            </a:r>
            <a:r>
              <a:rPr lang="cs-CZ" dirty="0"/>
              <a:t> Republik in den </a:t>
            </a:r>
            <a:r>
              <a:rPr lang="cs-CZ" dirty="0" err="1"/>
              <a:t>Bereichen</a:t>
            </a:r>
            <a:r>
              <a:rPr lang="cs-CZ" dirty="0"/>
              <a:t> </a:t>
            </a:r>
            <a:r>
              <a:rPr lang="cs-CZ" dirty="0" err="1"/>
              <a:t>Hochwasserschutz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Raumplanung</a:t>
            </a:r>
            <a:r>
              <a:rPr lang="cs-CZ" dirty="0"/>
              <a:t>; </a:t>
            </a:r>
            <a:r>
              <a:rPr lang="cs-CZ" dirty="0" err="1"/>
              <a:t>Teil</a:t>
            </a:r>
            <a:r>
              <a:rPr lang="cs-CZ" dirty="0"/>
              <a:t> 2: </a:t>
            </a:r>
            <a:r>
              <a:rPr lang="cs-CZ" dirty="0" err="1"/>
              <a:t>Rechtsvergleich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nationalen</a:t>
            </a:r>
            <a:r>
              <a:rPr lang="cs-CZ" dirty="0"/>
              <a:t> </a:t>
            </a:r>
            <a:r>
              <a:rPr lang="cs-CZ" dirty="0" err="1"/>
              <a:t>Hochwasserschutz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Raumplanungsregelungen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Einzugsgebiet</a:t>
            </a:r>
            <a:r>
              <a:rPr lang="cs-CZ" dirty="0"/>
              <a:t> der Elbe </a:t>
            </a:r>
          </a:p>
          <a:p>
            <a:r>
              <a:rPr lang="cs-CZ" b="1" dirty="0" err="1"/>
              <a:t>Banse</a:t>
            </a:r>
            <a:r>
              <a:rPr lang="cs-CZ" b="1" dirty="0"/>
              <a:t>, Juliane; </a:t>
            </a:r>
            <a:r>
              <a:rPr lang="cs-CZ" b="1" dirty="0" err="1"/>
              <a:t>Jerábek</a:t>
            </a:r>
            <a:r>
              <a:rPr lang="cs-CZ" b="1" dirty="0"/>
              <a:t>, Milan 2009</a:t>
            </a:r>
          </a:p>
          <a:p>
            <a:pPr lvl="1"/>
            <a:r>
              <a:rPr lang="cs-CZ" b="1" dirty="0" err="1"/>
              <a:t>Sozioökonomische</a:t>
            </a:r>
            <a:r>
              <a:rPr lang="cs-CZ" b="1" dirty="0"/>
              <a:t> </a:t>
            </a:r>
            <a:r>
              <a:rPr lang="cs-CZ" b="1" dirty="0" err="1"/>
              <a:t>Entwicklungsverläufe</a:t>
            </a:r>
            <a:r>
              <a:rPr lang="cs-CZ" b="1" dirty="0"/>
              <a:t> </a:t>
            </a:r>
            <a:r>
              <a:rPr lang="cs-CZ" b="1" dirty="0" err="1"/>
              <a:t>unter</a:t>
            </a:r>
            <a:r>
              <a:rPr lang="cs-CZ" b="1" dirty="0"/>
              <a:t> </a:t>
            </a:r>
            <a:r>
              <a:rPr lang="cs-CZ" b="1" dirty="0" err="1"/>
              <a:t>Berücksichtigung</a:t>
            </a:r>
            <a:r>
              <a:rPr lang="cs-CZ" b="1" dirty="0"/>
              <a:t> der </a:t>
            </a:r>
            <a:r>
              <a:rPr lang="cs-CZ" b="1" dirty="0" err="1"/>
              <a:t>Bevölkerungsentwicklung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des </a:t>
            </a:r>
            <a:r>
              <a:rPr lang="cs-CZ" b="1" dirty="0" err="1"/>
              <a:t>Arbeitsmarktes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sächsisch-böhmischen</a:t>
            </a:r>
            <a:r>
              <a:rPr lang="cs-CZ" b="1" dirty="0"/>
              <a:t> </a:t>
            </a:r>
            <a:r>
              <a:rPr lang="cs-CZ" b="1" dirty="0" err="1"/>
              <a:t>Teil</a:t>
            </a:r>
            <a:r>
              <a:rPr lang="cs-CZ" b="1" dirty="0"/>
              <a:t> des </a:t>
            </a:r>
            <a:r>
              <a:rPr lang="cs-CZ" b="1" dirty="0" err="1"/>
              <a:t>Grünen</a:t>
            </a:r>
            <a:r>
              <a:rPr lang="cs-CZ" b="1" dirty="0"/>
              <a:t> </a:t>
            </a:r>
            <a:r>
              <a:rPr lang="cs-CZ" b="1" dirty="0" err="1"/>
              <a:t>Dreiländerecks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der Euroregion Elbe-Labe. </a:t>
            </a:r>
            <a:endParaRPr lang="cs-CZ" b="1" dirty="0" smtClean="0"/>
          </a:p>
          <a:p>
            <a:pPr lvl="1"/>
            <a:r>
              <a:rPr lang="cs-CZ" b="1" dirty="0" smtClean="0"/>
              <a:t>In</a:t>
            </a:r>
            <a:r>
              <a:rPr lang="cs-CZ" b="1" dirty="0"/>
              <a:t>: </a:t>
            </a:r>
            <a:r>
              <a:rPr lang="cs-CZ" b="1" dirty="0" err="1"/>
              <a:t>GeoScape</a:t>
            </a:r>
            <a:r>
              <a:rPr lang="cs-CZ" b="1" dirty="0"/>
              <a:t> 4 (2009) </a:t>
            </a:r>
            <a:r>
              <a:rPr lang="cs-CZ" b="1" dirty="0" err="1"/>
              <a:t>Suppl</a:t>
            </a:r>
            <a:r>
              <a:rPr lang="cs-CZ" b="1" dirty="0"/>
              <a:t>., S.37-51</a:t>
            </a:r>
          </a:p>
        </p:txBody>
      </p:sp>
    </p:spTree>
    <p:extLst>
      <p:ext uri="{BB962C8B-B14F-4D97-AF65-F5344CB8AC3E}">
        <p14:creationId xmlns:p14="http://schemas.microsoft.com/office/powerpoint/2010/main" val="15548152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de-DE" dirty="0"/>
              <a:t>Dr. Birgit </a:t>
            </a:r>
            <a:r>
              <a:rPr lang="de-DE" dirty="0" err="1"/>
              <a:t>Leick</a:t>
            </a:r>
            <a:r>
              <a:rPr lang="de-DE" dirty="0"/>
              <a:t> Dipl.-</a:t>
            </a:r>
            <a:r>
              <a:rPr lang="de-DE" dirty="0" err="1"/>
              <a:t>Vw</a:t>
            </a:r>
            <a:r>
              <a:rPr lang="de-DE" dirty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err="1"/>
              <a:t>Regionale</a:t>
            </a:r>
            <a:r>
              <a:rPr lang="cs-CZ" b="1" dirty="0"/>
              <a:t> Cluster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Netzwerke</a:t>
            </a:r>
            <a:r>
              <a:rPr lang="cs-CZ" b="1" dirty="0"/>
              <a:t> in </a:t>
            </a:r>
            <a:r>
              <a:rPr lang="cs-CZ" b="1" dirty="0" err="1"/>
              <a:t>Grenzräumen</a:t>
            </a:r>
            <a:r>
              <a:rPr lang="cs-CZ" b="1" dirty="0"/>
              <a:t> - </a:t>
            </a:r>
            <a:r>
              <a:rPr lang="cs-CZ" b="1" dirty="0" err="1"/>
              <a:t>Das</a:t>
            </a:r>
            <a:r>
              <a:rPr lang="cs-CZ" b="1" dirty="0"/>
              <a:t> </a:t>
            </a:r>
            <a:r>
              <a:rPr lang="cs-CZ" b="1" dirty="0" err="1"/>
              <a:t>Beispiel</a:t>
            </a:r>
            <a:r>
              <a:rPr lang="cs-CZ" b="1" dirty="0"/>
              <a:t> des </a:t>
            </a:r>
            <a:r>
              <a:rPr lang="cs-CZ" b="1" dirty="0" err="1"/>
              <a:t>sächsischen</a:t>
            </a:r>
            <a:r>
              <a:rPr lang="cs-CZ" b="1" dirty="0"/>
              <a:t> </a:t>
            </a:r>
            <a:r>
              <a:rPr lang="cs-CZ" b="1" dirty="0" err="1"/>
              <a:t>Musiconvalley</a:t>
            </a:r>
            <a:endParaRPr lang="cs-CZ" dirty="0"/>
          </a:p>
          <a:p>
            <a:pPr lvl="1"/>
            <a:r>
              <a:rPr lang="cs-CZ" dirty="0" smtClean="0"/>
              <a:t>2009/2010 </a:t>
            </a:r>
          </a:p>
          <a:p>
            <a:pPr lvl="1"/>
            <a:r>
              <a:rPr lang="cs-CZ" dirty="0" err="1"/>
              <a:t>Leick</a:t>
            </a:r>
            <a:r>
              <a:rPr lang="cs-CZ" dirty="0"/>
              <a:t>, B. (2010): Cluster </a:t>
            </a:r>
            <a:r>
              <a:rPr lang="cs-CZ" dirty="0" err="1"/>
              <a:t>initatives</a:t>
            </a:r>
            <a:r>
              <a:rPr lang="cs-CZ" dirty="0"/>
              <a:t> in </a:t>
            </a:r>
            <a:r>
              <a:rPr lang="cs-CZ" dirty="0" err="1"/>
              <a:t>cross-border</a:t>
            </a:r>
            <a:r>
              <a:rPr lang="cs-CZ" dirty="0"/>
              <a:t> </a:t>
            </a:r>
            <a:r>
              <a:rPr lang="cs-CZ" dirty="0" err="1"/>
              <a:t>regions</a:t>
            </a:r>
            <a:r>
              <a:rPr lang="cs-CZ" dirty="0"/>
              <a:t>: a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musical </a:t>
            </a:r>
            <a:r>
              <a:rPr lang="cs-CZ" dirty="0" err="1"/>
              <a:t>instruments</a:t>
            </a:r>
            <a:r>
              <a:rPr lang="cs-CZ" dirty="0"/>
              <a:t> </a:t>
            </a:r>
            <a:r>
              <a:rPr lang="cs-CZ" dirty="0" err="1"/>
              <a:t>manufacturers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East </a:t>
            </a:r>
            <a:r>
              <a:rPr lang="cs-CZ" dirty="0" err="1"/>
              <a:t>Germany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Czech Republic to </a:t>
            </a:r>
            <a:r>
              <a:rPr lang="cs-CZ" dirty="0" err="1"/>
              <a:t>survive</a:t>
            </a:r>
            <a:r>
              <a:rPr lang="cs-CZ" dirty="0"/>
              <a:t> in a </a:t>
            </a:r>
            <a:r>
              <a:rPr lang="cs-CZ" dirty="0" err="1"/>
              <a:t>globalised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? In: </a:t>
            </a:r>
            <a:r>
              <a:rPr lang="cs-CZ" dirty="0" err="1"/>
              <a:t>GeoScape</a:t>
            </a:r>
            <a:r>
              <a:rPr lang="cs-CZ" dirty="0"/>
              <a:t> - </a:t>
            </a:r>
            <a:r>
              <a:rPr lang="cs-CZ" dirty="0" err="1"/>
              <a:t>Alternative</a:t>
            </a:r>
            <a:r>
              <a:rPr lang="cs-CZ" dirty="0"/>
              <a:t> </a:t>
            </a:r>
            <a:r>
              <a:rPr lang="cs-CZ" dirty="0" err="1"/>
              <a:t>Approaches</a:t>
            </a:r>
            <a:r>
              <a:rPr lang="cs-CZ" dirty="0"/>
              <a:t> to </a:t>
            </a:r>
            <a:r>
              <a:rPr lang="cs-CZ" dirty="0" err="1"/>
              <a:t>Middle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, 5 (2), S.2018-224.</a:t>
            </a:r>
          </a:p>
          <a:p>
            <a:r>
              <a:rPr lang="cs-CZ" b="1" dirty="0" smtClean="0"/>
              <a:t>EG </a:t>
            </a:r>
            <a:r>
              <a:rPr lang="cs-CZ" b="1" dirty="0"/>
              <a:t>INTERREG III A-Projekt „</a:t>
            </a:r>
            <a:r>
              <a:rPr lang="cs-CZ" b="1" dirty="0" err="1"/>
              <a:t>Kooperationsperspektiven</a:t>
            </a:r>
            <a:r>
              <a:rPr lang="cs-CZ" b="1" dirty="0"/>
              <a:t> </a:t>
            </a:r>
            <a:r>
              <a:rPr lang="cs-CZ" b="1" dirty="0" err="1"/>
              <a:t>südwestsächsischer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tschechischer</a:t>
            </a:r>
            <a:r>
              <a:rPr lang="cs-CZ" b="1" dirty="0"/>
              <a:t> </a:t>
            </a:r>
            <a:r>
              <a:rPr lang="cs-CZ" b="1" dirty="0" err="1"/>
              <a:t>Unternehmen</a:t>
            </a:r>
            <a:r>
              <a:rPr lang="cs-CZ" b="1" dirty="0" smtClean="0"/>
              <a:t>“</a:t>
            </a:r>
          </a:p>
          <a:p>
            <a:pPr lvl="1"/>
            <a:r>
              <a:rPr lang="cs-CZ" dirty="0" smtClean="0"/>
              <a:t>2005</a:t>
            </a:r>
          </a:p>
          <a:p>
            <a:pPr lvl="1"/>
            <a:r>
              <a:rPr lang="cs-CZ" b="1" dirty="0" err="1" smtClean="0"/>
              <a:t>Externe</a:t>
            </a:r>
            <a:r>
              <a:rPr lang="cs-CZ" b="1" dirty="0" smtClean="0"/>
              <a:t> </a:t>
            </a:r>
            <a:r>
              <a:rPr lang="cs-CZ" b="1" dirty="0"/>
              <a:t>Partner: </a:t>
            </a:r>
            <a:r>
              <a:rPr lang="cs-CZ" dirty="0"/>
              <a:t>Horst </a:t>
            </a:r>
            <a:r>
              <a:rPr lang="cs-CZ" dirty="0" err="1"/>
              <a:t>Brezinski</a:t>
            </a:r>
            <a:r>
              <a:rPr lang="cs-CZ" dirty="0"/>
              <a:t>, TU </a:t>
            </a:r>
            <a:r>
              <a:rPr lang="cs-CZ" dirty="0" err="1"/>
              <a:t>Bergakademie</a:t>
            </a:r>
            <a:r>
              <a:rPr lang="cs-CZ" dirty="0"/>
              <a:t> </a:t>
            </a:r>
            <a:r>
              <a:rPr lang="cs-CZ" dirty="0" err="1"/>
              <a:t>Freiberg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Milan </a:t>
            </a:r>
            <a:r>
              <a:rPr lang="cs-CZ" dirty="0" err="1"/>
              <a:t>Jerabek</a:t>
            </a:r>
            <a:r>
              <a:rPr lang="cs-CZ" dirty="0"/>
              <a:t>, 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 smtClean="0"/>
              <a:t>Geographie</a:t>
            </a:r>
            <a:r>
              <a:rPr lang="cs-CZ" dirty="0" smtClean="0"/>
              <a:t> </a:t>
            </a:r>
            <a:r>
              <a:rPr lang="cs-CZ" dirty="0"/>
              <a:t>der J. E. Purkyně Univerzita in Ústí nad Labem </a:t>
            </a:r>
            <a:endParaRPr lang="cs-CZ" dirty="0" smtClean="0"/>
          </a:p>
          <a:p>
            <a:r>
              <a:rPr lang="cs-CZ" b="1" dirty="0" err="1" smtClean="0"/>
              <a:t>Evaluation</a:t>
            </a:r>
            <a:r>
              <a:rPr lang="cs-CZ" b="1" dirty="0" smtClean="0"/>
              <a:t> </a:t>
            </a:r>
            <a:r>
              <a:rPr lang="cs-CZ" b="1" dirty="0"/>
              <a:t>der </a:t>
            </a:r>
            <a:r>
              <a:rPr lang="cs-CZ" b="1" dirty="0" err="1"/>
              <a:t>Kontaktzentren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sächsisch-tschechische</a:t>
            </a:r>
            <a:r>
              <a:rPr lang="cs-CZ" b="1" dirty="0"/>
              <a:t> </a:t>
            </a:r>
            <a:r>
              <a:rPr lang="cs-CZ" b="1" dirty="0" err="1"/>
              <a:t>Wirtschaftskooperation</a:t>
            </a:r>
            <a:r>
              <a:rPr lang="cs-CZ" b="1" dirty="0"/>
              <a:t> der IHK </a:t>
            </a:r>
            <a:r>
              <a:rPr lang="cs-CZ" b="1" dirty="0" err="1"/>
              <a:t>Südwestsachsen</a:t>
            </a:r>
            <a:r>
              <a:rPr lang="cs-CZ" b="1" dirty="0"/>
              <a:t> Chemnitz-</a:t>
            </a:r>
            <a:r>
              <a:rPr lang="cs-CZ" b="1" dirty="0" err="1"/>
              <a:t>Plauen</a:t>
            </a:r>
            <a:r>
              <a:rPr lang="cs-CZ" b="1" dirty="0"/>
              <a:t>-</a:t>
            </a:r>
            <a:r>
              <a:rPr lang="cs-CZ" b="1" dirty="0" err="1"/>
              <a:t>Zwickau</a:t>
            </a:r>
            <a:endParaRPr lang="cs-CZ" b="1" dirty="0"/>
          </a:p>
          <a:p>
            <a:pPr lvl="1"/>
            <a:r>
              <a:rPr lang="cs-CZ" dirty="0" smtClean="0"/>
              <a:t>2003/2004 </a:t>
            </a:r>
          </a:p>
          <a:p>
            <a:pPr lvl="1"/>
            <a:r>
              <a:rPr lang="cs-CZ" b="1" dirty="0" err="1" smtClean="0"/>
              <a:t>Externe</a:t>
            </a:r>
            <a:r>
              <a:rPr lang="cs-CZ" b="1" dirty="0" smtClean="0"/>
              <a:t> </a:t>
            </a:r>
            <a:r>
              <a:rPr lang="cs-CZ" b="1" dirty="0"/>
              <a:t>Partner: </a:t>
            </a:r>
            <a:r>
              <a:rPr lang="cs-CZ" dirty="0"/>
              <a:t>Horst </a:t>
            </a:r>
            <a:r>
              <a:rPr lang="cs-CZ" dirty="0" err="1"/>
              <a:t>Brezinski</a:t>
            </a:r>
            <a:r>
              <a:rPr lang="cs-CZ" dirty="0"/>
              <a:t>, </a:t>
            </a:r>
            <a:r>
              <a:rPr lang="cs-CZ" dirty="0" smtClean="0"/>
              <a:t>TUBA </a:t>
            </a:r>
            <a:r>
              <a:rPr lang="cs-CZ" dirty="0" err="1"/>
              <a:t>Freiberg</a:t>
            </a:r>
            <a:r>
              <a:rPr lang="cs-CZ" dirty="0"/>
              <a:t>, </a:t>
            </a:r>
            <a:r>
              <a:rPr lang="cs-CZ" dirty="0" err="1"/>
              <a:t>und</a:t>
            </a:r>
            <a:r>
              <a:rPr lang="cs-CZ" dirty="0"/>
              <a:t> der IHK </a:t>
            </a:r>
            <a:r>
              <a:rPr lang="cs-CZ" dirty="0" err="1"/>
              <a:t>Südwestsachsen</a:t>
            </a:r>
            <a:r>
              <a:rPr lang="cs-CZ" dirty="0"/>
              <a:t> in Chemnitz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Logo der Universität Bayreut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2808312" cy="116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Logo des Geographischen Instituts Bayreut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869182" cy="1166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9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300" dirty="0"/>
              <a:t>Dr. </a:t>
            </a:r>
            <a:r>
              <a:rPr lang="cs-CZ" sz="3300" dirty="0" err="1"/>
              <a:t>Jörg</a:t>
            </a:r>
            <a:r>
              <a:rPr lang="cs-CZ" sz="3300" dirty="0"/>
              <a:t> </a:t>
            </a:r>
            <a:r>
              <a:rPr lang="cs-CZ" sz="3300" dirty="0" err="1"/>
              <a:t>Scheffer</a:t>
            </a:r>
            <a:r>
              <a:rPr lang="cs-CZ" dirty="0"/>
              <a:t/>
            </a:r>
            <a:br>
              <a:rPr lang="cs-CZ" dirty="0"/>
            </a:br>
            <a:r>
              <a:rPr lang="cs-CZ" sz="2200" i="1" dirty="0" err="1" smtClean="0"/>
              <a:t>Akademischer</a:t>
            </a:r>
            <a:r>
              <a:rPr lang="cs-CZ" sz="2200" i="1" dirty="0" smtClean="0"/>
              <a:t> </a:t>
            </a:r>
            <a:r>
              <a:rPr lang="cs-CZ" sz="2200" i="1" dirty="0" err="1"/>
              <a:t>Beamter</a:t>
            </a:r>
            <a:r>
              <a:rPr lang="cs-CZ" sz="2200" dirty="0"/>
              <a:t> </a:t>
            </a:r>
            <a:br>
              <a:rPr lang="cs-CZ" sz="2200" dirty="0"/>
            </a:br>
            <a:r>
              <a:rPr lang="cs-CZ" sz="2200" dirty="0" err="1"/>
              <a:t>Lehrstuhl</a:t>
            </a:r>
            <a:r>
              <a:rPr lang="cs-CZ" sz="2200" dirty="0"/>
              <a:t> </a:t>
            </a:r>
            <a:r>
              <a:rPr lang="cs-CZ" sz="2200" dirty="0" err="1"/>
              <a:t>für</a:t>
            </a:r>
            <a:r>
              <a:rPr lang="cs-CZ" sz="2200" dirty="0"/>
              <a:t> </a:t>
            </a:r>
            <a:r>
              <a:rPr lang="cs-CZ" sz="2200" dirty="0" err="1" smtClean="0"/>
              <a:t>Anthropogeographie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141168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err="1"/>
              <a:t>Scheffer</a:t>
            </a:r>
            <a:r>
              <a:rPr lang="cs-CZ" b="1" dirty="0"/>
              <a:t>, J. </a:t>
            </a:r>
            <a:r>
              <a:rPr lang="cs-CZ" dirty="0"/>
              <a:t>(2010): </a:t>
            </a:r>
            <a:r>
              <a:rPr lang="cs-CZ" b="1" dirty="0" err="1"/>
              <a:t>Tschechien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 err="1"/>
              <a:t>Vom</a:t>
            </a:r>
            <a:r>
              <a:rPr lang="cs-CZ" dirty="0"/>
              <a:t> „</a:t>
            </a:r>
            <a:r>
              <a:rPr lang="cs-CZ" dirty="0" err="1"/>
              <a:t>fernen</a:t>
            </a:r>
            <a:r>
              <a:rPr lang="cs-CZ" dirty="0"/>
              <a:t> </a:t>
            </a:r>
            <a:r>
              <a:rPr lang="cs-CZ" dirty="0" err="1"/>
              <a:t>Nachbarn</a:t>
            </a:r>
            <a:r>
              <a:rPr lang="cs-CZ" dirty="0"/>
              <a:t>“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kulturellen</a:t>
            </a:r>
            <a:r>
              <a:rPr lang="cs-CZ" dirty="0"/>
              <a:t> </a:t>
            </a:r>
            <a:r>
              <a:rPr lang="cs-CZ" dirty="0" err="1"/>
              <a:t>Gemeinschaft</a:t>
            </a:r>
            <a:r>
              <a:rPr lang="cs-CZ" dirty="0"/>
              <a:t>. </a:t>
            </a:r>
            <a:r>
              <a:rPr lang="cs-CZ" dirty="0" err="1"/>
              <a:t>Zur</a:t>
            </a:r>
            <a:r>
              <a:rPr lang="cs-CZ" dirty="0"/>
              <a:t> Kritik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Überwindung</a:t>
            </a:r>
            <a:r>
              <a:rPr lang="cs-CZ" dirty="0"/>
              <a:t> </a:t>
            </a:r>
            <a:r>
              <a:rPr lang="cs-CZ" dirty="0" err="1"/>
              <a:t>nationaler</a:t>
            </a:r>
            <a:r>
              <a:rPr lang="cs-CZ" dirty="0"/>
              <a:t> </a:t>
            </a:r>
            <a:r>
              <a:rPr lang="cs-CZ" dirty="0" err="1"/>
              <a:t>Vergleichsmuster</a:t>
            </a:r>
            <a:r>
              <a:rPr lang="cs-CZ" dirty="0"/>
              <a:t> in der </a:t>
            </a:r>
            <a:r>
              <a:rPr lang="cs-CZ" dirty="0" err="1"/>
              <a:t>Interkulturellen</a:t>
            </a:r>
            <a:r>
              <a:rPr lang="cs-CZ" dirty="0"/>
              <a:t> </a:t>
            </a:r>
            <a:r>
              <a:rPr lang="cs-CZ" dirty="0" err="1"/>
              <a:t>Kommunikation</a:t>
            </a:r>
            <a:r>
              <a:rPr lang="cs-CZ" dirty="0"/>
              <a:t>. In: </a:t>
            </a:r>
            <a:r>
              <a:rPr lang="cs-CZ" dirty="0" err="1"/>
              <a:t>Barmeyer</a:t>
            </a:r>
            <a:r>
              <a:rPr lang="cs-CZ" dirty="0"/>
              <a:t>, Ch., </a:t>
            </a:r>
            <a:r>
              <a:rPr lang="cs-CZ" dirty="0" err="1"/>
              <a:t>Genkova</a:t>
            </a:r>
            <a:r>
              <a:rPr lang="cs-CZ" dirty="0"/>
              <a:t>, P. &amp; </a:t>
            </a:r>
            <a:r>
              <a:rPr lang="cs-CZ" dirty="0" err="1"/>
              <a:t>Scheffer</a:t>
            </a:r>
            <a:r>
              <a:rPr lang="cs-CZ" dirty="0"/>
              <a:t>, J. (</a:t>
            </a:r>
            <a:r>
              <a:rPr lang="cs-CZ" dirty="0" err="1"/>
              <a:t>Hrsg</a:t>
            </a:r>
            <a:r>
              <a:rPr lang="cs-CZ" dirty="0"/>
              <a:t>.): </a:t>
            </a:r>
            <a:r>
              <a:rPr lang="cs-CZ" dirty="0" err="1"/>
              <a:t>Interkulturelle</a:t>
            </a:r>
            <a:r>
              <a:rPr lang="cs-CZ" dirty="0"/>
              <a:t> </a:t>
            </a:r>
            <a:r>
              <a:rPr lang="cs-CZ" dirty="0" err="1"/>
              <a:t>Kommunikation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Kulturwissenschaft</a:t>
            </a:r>
            <a:r>
              <a:rPr lang="cs-CZ" dirty="0"/>
              <a:t>. </a:t>
            </a:r>
            <a:r>
              <a:rPr lang="cs-CZ" dirty="0" err="1"/>
              <a:t>Grundbegriffe</a:t>
            </a:r>
            <a:r>
              <a:rPr lang="cs-CZ" dirty="0"/>
              <a:t>, </a:t>
            </a:r>
            <a:r>
              <a:rPr lang="cs-CZ" dirty="0" err="1"/>
              <a:t>Wissenschaftsdisziplinen</a:t>
            </a:r>
            <a:r>
              <a:rPr lang="cs-CZ" dirty="0"/>
              <a:t>, </a:t>
            </a:r>
            <a:r>
              <a:rPr lang="cs-CZ" dirty="0" err="1"/>
              <a:t>Kulturräume</a:t>
            </a:r>
            <a:r>
              <a:rPr lang="cs-CZ" dirty="0"/>
              <a:t>. </a:t>
            </a:r>
            <a:r>
              <a:rPr lang="cs-CZ" dirty="0" err="1"/>
              <a:t>Passau</a:t>
            </a:r>
            <a:r>
              <a:rPr lang="cs-CZ" dirty="0"/>
              <a:t>, S. 399-410. </a:t>
            </a:r>
          </a:p>
          <a:p>
            <a:r>
              <a:rPr lang="cs-CZ" b="1" dirty="0" err="1" smtClean="0"/>
              <a:t>Scheffer</a:t>
            </a:r>
            <a:r>
              <a:rPr lang="cs-CZ" b="1" dirty="0"/>
              <a:t>, J.</a:t>
            </a:r>
            <a:r>
              <a:rPr lang="cs-CZ" dirty="0"/>
              <a:t> (2009): </a:t>
            </a:r>
            <a:r>
              <a:rPr lang="cs-CZ" dirty="0" err="1"/>
              <a:t>Aus</a:t>
            </a:r>
            <a:r>
              <a:rPr lang="cs-CZ" dirty="0"/>
              <a:t> dem </a:t>
            </a:r>
            <a:r>
              <a:rPr lang="cs-CZ" dirty="0" err="1"/>
              <a:t>Schatten</a:t>
            </a:r>
            <a:r>
              <a:rPr lang="cs-CZ" dirty="0"/>
              <a:t> des </a:t>
            </a:r>
            <a:r>
              <a:rPr lang="cs-CZ" dirty="0" err="1"/>
              <a:t>Eisernen</a:t>
            </a:r>
            <a:r>
              <a:rPr lang="cs-CZ" dirty="0"/>
              <a:t> </a:t>
            </a:r>
            <a:r>
              <a:rPr lang="cs-CZ" dirty="0" err="1"/>
              <a:t>Vorhangs</a:t>
            </a:r>
            <a:r>
              <a:rPr lang="cs-CZ" dirty="0"/>
              <a:t> - Der </a:t>
            </a:r>
            <a:r>
              <a:rPr lang="cs-CZ" b="1" dirty="0" err="1"/>
              <a:t>südböhmische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Prozess</a:t>
            </a:r>
            <a:r>
              <a:rPr lang="cs-CZ" dirty="0"/>
              <a:t> des </a:t>
            </a:r>
            <a:r>
              <a:rPr lang="cs-CZ" dirty="0" err="1"/>
              <a:t>wirtschaftlichen</a:t>
            </a:r>
            <a:r>
              <a:rPr lang="cs-CZ" dirty="0"/>
              <a:t> </a:t>
            </a:r>
            <a:r>
              <a:rPr lang="cs-CZ" dirty="0" err="1"/>
              <a:t>Wandels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nachbarschaftlichen</a:t>
            </a:r>
            <a:r>
              <a:rPr lang="cs-CZ" dirty="0"/>
              <a:t> </a:t>
            </a:r>
            <a:r>
              <a:rPr lang="cs-CZ" dirty="0" err="1"/>
              <a:t>Integration</a:t>
            </a:r>
            <a:r>
              <a:rPr lang="cs-CZ" dirty="0"/>
              <a:t>. In: </a:t>
            </a:r>
            <a:r>
              <a:rPr lang="cs-CZ" dirty="0" err="1"/>
              <a:t>Bauriegel</a:t>
            </a:r>
            <a:r>
              <a:rPr lang="cs-CZ" dirty="0"/>
              <a:t>, G. (</a:t>
            </a:r>
            <a:r>
              <a:rPr lang="cs-CZ" dirty="0" err="1"/>
              <a:t>Hrsg</a:t>
            </a:r>
            <a:r>
              <a:rPr lang="cs-CZ" dirty="0"/>
              <a:t>.): </a:t>
            </a:r>
            <a:r>
              <a:rPr lang="cs-CZ" dirty="0" err="1"/>
              <a:t>Ostbayern</a:t>
            </a:r>
            <a:r>
              <a:rPr lang="cs-CZ" dirty="0"/>
              <a:t>. </a:t>
            </a:r>
            <a:r>
              <a:rPr lang="cs-CZ" dirty="0" err="1"/>
              <a:t>Passau</a:t>
            </a:r>
            <a:r>
              <a:rPr lang="cs-CZ" dirty="0"/>
              <a:t>, S. 131-143 (</a:t>
            </a:r>
            <a:r>
              <a:rPr lang="cs-CZ" dirty="0" err="1"/>
              <a:t>Passauer</a:t>
            </a:r>
            <a:r>
              <a:rPr lang="cs-CZ" dirty="0"/>
              <a:t> </a:t>
            </a:r>
            <a:r>
              <a:rPr lang="cs-CZ" dirty="0" err="1"/>
              <a:t>Kontaktstudium</a:t>
            </a:r>
            <a:r>
              <a:rPr lang="cs-CZ" dirty="0"/>
              <a:t> </a:t>
            </a:r>
            <a:r>
              <a:rPr lang="cs-CZ" dirty="0" err="1"/>
              <a:t>Erdkunde</a:t>
            </a:r>
            <a:r>
              <a:rPr lang="cs-CZ" dirty="0"/>
              <a:t>, </a:t>
            </a:r>
            <a:r>
              <a:rPr lang="cs-CZ" dirty="0" err="1"/>
              <a:t>Bd</a:t>
            </a:r>
            <a:r>
              <a:rPr lang="cs-CZ" dirty="0"/>
              <a:t>. 10). </a:t>
            </a:r>
          </a:p>
          <a:p>
            <a:r>
              <a:rPr lang="cs-CZ" b="1" dirty="0" err="1"/>
              <a:t>Scheffer</a:t>
            </a:r>
            <a:r>
              <a:rPr lang="cs-CZ" b="1" dirty="0"/>
              <a:t>, J. </a:t>
            </a:r>
            <a:r>
              <a:rPr lang="cs-CZ" dirty="0"/>
              <a:t>(2009): </a:t>
            </a:r>
            <a:r>
              <a:rPr lang="cs-CZ" dirty="0" err="1"/>
              <a:t>Grenzraum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Interkulturalität</a:t>
            </a:r>
            <a:r>
              <a:rPr lang="cs-CZ" dirty="0"/>
              <a:t> – Die </a:t>
            </a:r>
            <a:r>
              <a:rPr lang="cs-CZ" dirty="0" err="1"/>
              <a:t>Defizite</a:t>
            </a:r>
            <a:r>
              <a:rPr lang="cs-CZ" dirty="0"/>
              <a:t>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staatenbezogenen</a:t>
            </a:r>
            <a:r>
              <a:rPr lang="cs-CZ" dirty="0"/>
              <a:t> </a:t>
            </a:r>
            <a:r>
              <a:rPr lang="cs-CZ" dirty="0" err="1"/>
              <a:t>Kulturvermittlung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</a:t>
            </a:r>
            <a:r>
              <a:rPr lang="cs-CZ" dirty="0" err="1"/>
              <a:t>Beispiel</a:t>
            </a:r>
            <a:r>
              <a:rPr lang="cs-CZ" dirty="0"/>
              <a:t> des </a:t>
            </a:r>
            <a:r>
              <a:rPr lang="cs-CZ" b="1" dirty="0" err="1"/>
              <a:t>deutsch-tschechisch-österreichischen</a:t>
            </a:r>
            <a:r>
              <a:rPr lang="cs-CZ" b="1" dirty="0"/>
              <a:t> </a:t>
            </a:r>
            <a:r>
              <a:rPr lang="cs-CZ" b="1" dirty="0" err="1"/>
              <a:t>Dreiländerecks</a:t>
            </a:r>
            <a:r>
              <a:rPr lang="cs-CZ" b="1" dirty="0"/>
              <a:t>. </a:t>
            </a:r>
            <a:r>
              <a:rPr lang="cs-CZ" dirty="0"/>
              <a:t>In: </a:t>
            </a:r>
            <a:r>
              <a:rPr lang="cs-CZ" dirty="0" err="1"/>
              <a:t>Köppen</a:t>
            </a:r>
            <a:r>
              <a:rPr lang="cs-CZ" dirty="0"/>
              <a:t>, B. &amp; Horn, M. (</a:t>
            </a:r>
            <a:r>
              <a:rPr lang="cs-CZ" dirty="0" err="1"/>
              <a:t>Hrsg</a:t>
            </a:r>
            <a:r>
              <a:rPr lang="cs-CZ" dirty="0"/>
              <a:t>.): </a:t>
            </a:r>
            <a:r>
              <a:rPr lang="cs-CZ" dirty="0" err="1"/>
              <a:t>Das</a:t>
            </a:r>
            <a:r>
              <a:rPr lang="cs-CZ" dirty="0"/>
              <a:t> Europa der EU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seinen</a:t>
            </a:r>
            <a:r>
              <a:rPr lang="cs-CZ" dirty="0"/>
              <a:t> </a:t>
            </a:r>
            <a:r>
              <a:rPr lang="cs-CZ" dirty="0" err="1"/>
              <a:t>Grenzen</a:t>
            </a:r>
            <a:r>
              <a:rPr lang="cs-CZ" dirty="0"/>
              <a:t>!? </a:t>
            </a:r>
            <a:r>
              <a:rPr lang="cs-CZ" dirty="0" err="1"/>
              <a:t>Konzepte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Erfahrungen</a:t>
            </a:r>
            <a:r>
              <a:rPr lang="cs-CZ" dirty="0"/>
              <a:t> der </a:t>
            </a:r>
            <a:r>
              <a:rPr lang="cs-CZ" dirty="0" err="1"/>
              <a:t>europäischen</a:t>
            </a:r>
            <a:r>
              <a:rPr lang="cs-CZ" dirty="0"/>
              <a:t> </a:t>
            </a:r>
            <a:r>
              <a:rPr lang="cs-CZ" dirty="0" err="1"/>
              <a:t>grenzüberschreitenden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. </a:t>
            </a:r>
            <a:r>
              <a:rPr lang="cs-CZ" dirty="0" err="1"/>
              <a:t>Berlin</a:t>
            </a:r>
            <a:r>
              <a:rPr lang="cs-CZ" dirty="0"/>
              <a:t>, S. 25-32. </a:t>
            </a:r>
          </a:p>
          <a:p>
            <a:r>
              <a:rPr lang="cs-CZ" dirty="0" err="1"/>
              <a:t>Passauer</a:t>
            </a:r>
            <a:r>
              <a:rPr lang="cs-CZ" dirty="0"/>
              <a:t> </a:t>
            </a:r>
            <a:r>
              <a:rPr lang="cs-CZ" dirty="0" err="1"/>
              <a:t>Kontaktstudium</a:t>
            </a:r>
            <a:r>
              <a:rPr lang="cs-CZ" dirty="0"/>
              <a:t> </a:t>
            </a:r>
            <a:r>
              <a:rPr lang="cs-CZ" dirty="0" err="1"/>
              <a:t>Geographie</a:t>
            </a:r>
            <a:r>
              <a:rPr lang="cs-CZ" dirty="0"/>
              <a:t> (bis Band 10: </a:t>
            </a:r>
            <a:r>
              <a:rPr lang="cs-CZ" dirty="0" err="1"/>
              <a:t>Passauer</a:t>
            </a:r>
            <a:r>
              <a:rPr lang="cs-CZ" dirty="0"/>
              <a:t> </a:t>
            </a:r>
            <a:r>
              <a:rPr lang="cs-CZ" dirty="0" err="1"/>
              <a:t>Kontaktstudium</a:t>
            </a:r>
            <a:r>
              <a:rPr lang="cs-CZ" dirty="0"/>
              <a:t> </a:t>
            </a:r>
            <a:r>
              <a:rPr lang="cs-CZ" dirty="0" err="1"/>
              <a:t>Erdkunde</a:t>
            </a:r>
            <a:r>
              <a:rPr lang="cs-CZ" dirty="0"/>
              <a:t>)</a:t>
            </a:r>
          </a:p>
          <a:p>
            <a:pPr lvl="1"/>
            <a:r>
              <a:rPr lang="cs-CZ" dirty="0" smtClean="0"/>
              <a:t>Gerd </a:t>
            </a:r>
            <a:r>
              <a:rPr lang="cs-CZ" dirty="0" err="1"/>
              <a:t>Bauriegel</a:t>
            </a:r>
            <a:r>
              <a:rPr lang="cs-CZ" dirty="0"/>
              <a:t> (</a:t>
            </a:r>
            <a:r>
              <a:rPr lang="cs-CZ" dirty="0" err="1"/>
              <a:t>Hrsg</a:t>
            </a:r>
            <a:r>
              <a:rPr lang="cs-CZ" dirty="0" smtClean="0"/>
              <a:t>.) </a:t>
            </a:r>
            <a:r>
              <a:rPr lang="cs-CZ" dirty="0" err="1" smtClean="0"/>
              <a:t>Ostbayern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seine</a:t>
            </a:r>
            <a:r>
              <a:rPr lang="cs-CZ" dirty="0"/>
              <a:t> </a:t>
            </a:r>
            <a:r>
              <a:rPr lang="cs-CZ" dirty="0" err="1"/>
              <a:t>Nachbarregionen</a:t>
            </a:r>
            <a:r>
              <a:rPr lang="cs-CZ" dirty="0"/>
              <a:t>	</a:t>
            </a:r>
          </a:p>
        </p:txBody>
      </p:sp>
      <p:pic>
        <p:nvPicPr>
          <p:cNvPr id="4" name="Obrázek 3" descr="Logo Universität Passa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952328" cy="1007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8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Siedlungsnamen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b="1" dirty="0"/>
              <a:t> </a:t>
            </a:r>
            <a:r>
              <a:rPr lang="cs-CZ" b="1" dirty="0" err="1"/>
              <a:t>Bayerischer</a:t>
            </a:r>
            <a:r>
              <a:rPr lang="cs-CZ" b="1" dirty="0"/>
              <a:t> </a:t>
            </a:r>
            <a:r>
              <a:rPr lang="cs-CZ" b="1" dirty="0" err="1"/>
              <a:t>Wald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Böhmerwald</a:t>
            </a:r>
            <a:r>
              <a:rPr lang="cs-CZ" b="1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352928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 smtClean="0"/>
              <a:t>Dieses</a:t>
            </a:r>
            <a:r>
              <a:rPr lang="cs-CZ" dirty="0"/>
              <a:t>,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gleichen</a:t>
            </a:r>
            <a:r>
              <a:rPr lang="cs-CZ" dirty="0"/>
              <a:t> </a:t>
            </a:r>
            <a:r>
              <a:rPr lang="cs-CZ" dirty="0" err="1"/>
              <a:t>Teilen</a:t>
            </a:r>
            <a:r>
              <a:rPr lang="cs-CZ" dirty="0"/>
              <a:t> </a:t>
            </a:r>
            <a:r>
              <a:rPr lang="cs-CZ" b="1" dirty="0"/>
              <a:t>durch </a:t>
            </a:r>
            <a:r>
              <a:rPr lang="cs-CZ" b="1" dirty="0" err="1"/>
              <a:t>die</a:t>
            </a:r>
            <a:r>
              <a:rPr lang="cs-CZ" b="1" dirty="0"/>
              <a:t> EU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/>
              <a:t>Passau</a:t>
            </a:r>
            <a:r>
              <a:rPr lang="cs-CZ" dirty="0"/>
              <a:t> </a:t>
            </a:r>
            <a:r>
              <a:rPr lang="cs-CZ" dirty="0" err="1"/>
              <a:t>geförderte</a:t>
            </a:r>
            <a:r>
              <a:rPr lang="cs-CZ" dirty="0"/>
              <a:t> Projekt, </a:t>
            </a:r>
            <a:r>
              <a:rPr lang="cs-CZ" dirty="0" err="1"/>
              <a:t>hatte</a:t>
            </a:r>
            <a:r>
              <a:rPr lang="cs-CZ" dirty="0"/>
              <a:t> </a:t>
            </a:r>
            <a:r>
              <a:rPr lang="cs-CZ" dirty="0" err="1"/>
              <a:t>zum</a:t>
            </a:r>
            <a:r>
              <a:rPr lang="cs-CZ" dirty="0"/>
              <a:t> </a:t>
            </a:r>
            <a:r>
              <a:rPr lang="cs-CZ" dirty="0" err="1"/>
              <a:t>Ziel</a:t>
            </a:r>
            <a:r>
              <a:rPr lang="cs-CZ" dirty="0"/>
              <a:t>,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Beschreibung</a:t>
            </a:r>
            <a:r>
              <a:rPr lang="cs-CZ" dirty="0"/>
              <a:t> von </a:t>
            </a:r>
            <a:r>
              <a:rPr lang="cs-CZ" dirty="0" err="1"/>
              <a:t>Siedlungsnamen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Grenzgebiet</a:t>
            </a:r>
            <a:r>
              <a:rPr lang="cs-CZ" dirty="0"/>
              <a:t> </a:t>
            </a:r>
            <a:r>
              <a:rPr lang="cs-CZ" dirty="0" err="1"/>
              <a:t>Bayerischer</a:t>
            </a:r>
            <a:r>
              <a:rPr lang="cs-CZ" dirty="0"/>
              <a:t> </a:t>
            </a:r>
            <a:r>
              <a:rPr lang="cs-CZ" dirty="0" err="1"/>
              <a:t>Wald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Böhmerwald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erstellen</a:t>
            </a:r>
            <a:r>
              <a:rPr lang="cs-CZ" dirty="0"/>
              <a:t>. </a:t>
            </a:r>
            <a:r>
              <a:rPr lang="cs-CZ" b="1" dirty="0" err="1"/>
              <a:t>Germanische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slawische</a:t>
            </a:r>
            <a:r>
              <a:rPr lang="cs-CZ" b="1" dirty="0"/>
              <a:t> </a:t>
            </a:r>
            <a:r>
              <a:rPr lang="cs-CZ" dirty="0" err="1"/>
              <a:t>Besiedlungswellen</a:t>
            </a:r>
            <a:r>
              <a:rPr lang="cs-CZ" dirty="0"/>
              <a:t> </a:t>
            </a:r>
            <a:r>
              <a:rPr lang="cs-CZ" dirty="0" err="1"/>
              <a:t>gingen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diesen</a:t>
            </a:r>
            <a:r>
              <a:rPr lang="cs-CZ" dirty="0"/>
              <a:t> </a:t>
            </a:r>
            <a:r>
              <a:rPr lang="cs-CZ" dirty="0" err="1"/>
              <a:t>Grenzraum</a:t>
            </a:r>
            <a:r>
              <a:rPr lang="cs-CZ" dirty="0"/>
              <a:t> </a:t>
            </a:r>
            <a:r>
              <a:rPr lang="cs-CZ" dirty="0" err="1"/>
              <a:t>hinweg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Siedler</a:t>
            </a:r>
            <a:r>
              <a:rPr lang="cs-CZ" dirty="0"/>
              <a:t> </a:t>
            </a:r>
            <a:r>
              <a:rPr lang="cs-CZ" dirty="0" err="1"/>
              <a:t>verwendeten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der </a:t>
            </a:r>
            <a:r>
              <a:rPr lang="cs-CZ" dirty="0" err="1"/>
              <a:t>Namengebung</a:t>
            </a:r>
            <a:r>
              <a:rPr lang="cs-CZ" dirty="0"/>
              <a:t> der von </a:t>
            </a:r>
            <a:r>
              <a:rPr lang="cs-CZ" dirty="0" err="1"/>
              <a:t>ihnen</a:t>
            </a:r>
            <a:r>
              <a:rPr lang="cs-CZ" dirty="0"/>
              <a:t> </a:t>
            </a:r>
            <a:r>
              <a:rPr lang="cs-CZ" dirty="0" err="1"/>
              <a:t>bewohnten</a:t>
            </a:r>
            <a:r>
              <a:rPr lang="cs-CZ" dirty="0"/>
              <a:t> </a:t>
            </a:r>
            <a:r>
              <a:rPr lang="cs-CZ" dirty="0" err="1"/>
              <a:t>Wohnstätten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-</a:t>
            </a:r>
            <a:r>
              <a:rPr lang="cs-CZ" dirty="0" err="1"/>
              <a:t>gegenden</a:t>
            </a:r>
            <a:r>
              <a:rPr lang="cs-CZ" dirty="0"/>
              <a:t> </a:t>
            </a:r>
            <a:r>
              <a:rPr lang="cs-CZ" dirty="0" err="1"/>
              <a:t>Bezeichnungen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ihrem</a:t>
            </a:r>
            <a:r>
              <a:rPr lang="cs-CZ" dirty="0"/>
              <a:t> </a:t>
            </a:r>
            <a:r>
              <a:rPr lang="cs-CZ" dirty="0" err="1"/>
              <a:t>mitgebrachten</a:t>
            </a:r>
            <a:r>
              <a:rPr lang="cs-CZ" dirty="0"/>
              <a:t> </a:t>
            </a:r>
            <a:r>
              <a:rPr lang="cs-CZ" b="1" dirty="0" err="1"/>
              <a:t>Sprachgut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hinterließen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dirty="0" err="1"/>
              <a:t>somit</a:t>
            </a:r>
            <a:r>
              <a:rPr lang="cs-CZ" dirty="0"/>
              <a:t> </a:t>
            </a:r>
            <a:r>
              <a:rPr lang="cs-CZ" dirty="0" err="1"/>
              <a:t>Zeugnisse</a:t>
            </a:r>
            <a:r>
              <a:rPr lang="cs-CZ" dirty="0"/>
              <a:t> </a:t>
            </a:r>
            <a:r>
              <a:rPr lang="cs-CZ" dirty="0" err="1"/>
              <a:t>ihrer</a:t>
            </a:r>
            <a:r>
              <a:rPr lang="cs-CZ" dirty="0"/>
              <a:t> </a:t>
            </a:r>
            <a:r>
              <a:rPr lang="cs-CZ" dirty="0" err="1"/>
              <a:t>Sprache</a:t>
            </a:r>
            <a:r>
              <a:rPr lang="cs-CZ" dirty="0"/>
              <a:t> der alt-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mittelhochdeutschen</a:t>
            </a:r>
            <a:r>
              <a:rPr lang="cs-CZ" dirty="0"/>
              <a:t> </a:t>
            </a:r>
            <a:r>
              <a:rPr lang="cs-CZ" dirty="0" err="1"/>
              <a:t>bzw</a:t>
            </a:r>
            <a:r>
              <a:rPr lang="cs-CZ" dirty="0"/>
              <a:t>. </a:t>
            </a:r>
            <a:r>
              <a:rPr lang="cs-CZ" dirty="0" err="1"/>
              <a:t>altslawischen</a:t>
            </a:r>
            <a:r>
              <a:rPr lang="cs-CZ" dirty="0"/>
              <a:t> </a:t>
            </a:r>
            <a:r>
              <a:rPr lang="cs-CZ" dirty="0" err="1"/>
              <a:t>Zeit</a:t>
            </a:r>
            <a:r>
              <a:rPr lang="cs-CZ" dirty="0"/>
              <a:t>. </a:t>
            </a:r>
          </a:p>
          <a:p>
            <a:r>
              <a:rPr lang="cs-CZ" dirty="0" err="1"/>
              <a:t>Gerade</a:t>
            </a:r>
            <a:r>
              <a:rPr lang="cs-CZ" dirty="0"/>
              <a:t> der </a:t>
            </a:r>
            <a:r>
              <a:rPr lang="cs-CZ" dirty="0" err="1"/>
              <a:t>Raum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Donau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Landesgrenze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Tschechien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deutscher</a:t>
            </a:r>
            <a:r>
              <a:rPr lang="cs-CZ" dirty="0"/>
              <a:t> </a:t>
            </a:r>
            <a:r>
              <a:rPr lang="cs-CZ" dirty="0" err="1"/>
              <a:t>Seite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Bereich</a:t>
            </a:r>
            <a:r>
              <a:rPr lang="cs-CZ" dirty="0"/>
              <a:t> </a:t>
            </a:r>
            <a:r>
              <a:rPr lang="cs-CZ" dirty="0" err="1"/>
              <a:t>Böhmerwald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tschechischer</a:t>
            </a:r>
            <a:r>
              <a:rPr lang="cs-CZ" dirty="0"/>
              <a:t> </a:t>
            </a:r>
            <a:r>
              <a:rPr lang="cs-CZ" dirty="0" err="1"/>
              <a:t>Seite</a:t>
            </a:r>
            <a:r>
              <a:rPr lang="cs-CZ" dirty="0"/>
              <a:t> </a:t>
            </a:r>
            <a:r>
              <a:rPr lang="cs-CZ" dirty="0" err="1"/>
              <a:t>hat</a:t>
            </a:r>
            <a:r>
              <a:rPr lang="cs-CZ" dirty="0"/>
              <a:t> in der </a:t>
            </a:r>
            <a:r>
              <a:rPr lang="cs-CZ" dirty="0" err="1"/>
              <a:t>bisherigen</a:t>
            </a:r>
            <a:r>
              <a:rPr lang="cs-CZ" dirty="0"/>
              <a:t> </a:t>
            </a:r>
            <a:r>
              <a:rPr lang="cs-CZ" dirty="0" err="1"/>
              <a:t>Dokumentation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Analyse der </a:t>
            </a:r>
            <a:r>
              <a:rPr lang="cs-CZ" dirty="0" err="1"/>
              <a:t>Siedlungsnamen</a:t>
            </a:r>
            <a:r>
              <a:rPr lang="cs-CZ" dirty="0"/>
              <a:t> </a:t>
            </a:r>
            <a:r>
              <a:rPr lang="cs-CZ" dirty="0" err="1"/>
              <a:t>wenig</a:t>
            </a:r>
            <a:r>
              <a:rPr lang="cs-CZ" dirty="0"/>
              <a:t> </a:t>
            </a:r>
            <a:r>
              <a:rPr lang="cs-CZ" dirty="0" err="1"/>
              <a:t>Beachtung</a:t>
            </a:r>
            <a:r>
              <a:rPr lang="cs-CZ" dirty="0"/>
              <a:t> </a:t>
            </a:r>
            <a:r>
              <a:rPr lang="cs-CZ" dirty="0" err="1"/>
              <a:t>gefunden</a:t>
            </a:r>
            <a:r>
              <a:rPr lang="cs-CZ" dirty="0"/>
              <a:t>,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Beschreibung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b="1" dirty="0" err="1"/>
              <a:t>etymologische</a:t>
            </a:r>
            <a:r>
              <a:rPr lang="cs-CZ" b="1" dirty="0"/>
              <a:t> </a:t>
            </a:r>
            <a:r>
              <a:rPr lang="cs-CZ" b="1" dirty="0" err="1"/>
              <a:t>Deutung</a:t>
            </a:r>
            <a:r>
              <a:rPr lang="cs-CZ" b="1" dirty="0"/>
              <a:t> </a:t>
            </a:r>
            <a:r>
              <a:rPr lang="cs-CZ" dirty="0"/>
              <a:t>der </a:t>
            </a:r>
            <a:r>
              <a:rPr lang="cs-CZ" dirty="0" err="1"/>
              <a:t>ältesten</a:t>
            </a:r>
            <a:r>
              <a:rPr lang="cs-CZ" dirty="0"/>
              <a:t> </a:t>
            </a:r>
            <a:r>
              <a:rPr lang="cs-CZ" dirty="0" err="1"/>
              <a:t>Siedlungsnamen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Desiderat.</a:t>
            </a:r>
            <a:br>
              <a:rPr lang="cs-CZ" dirty="0"/>
            </a:br>
            <a:r>
              <a:rPr lang="cs-CZ" dirty="0" err="1"/>
              <a:t>Mittels</a:t>
            </a:r>
            <a:r>
              <a:rPr lang="cs-CZ" dirty="0"/>
              <a:t> der </a:t>
            </a:r>
            <a:r>
              <a:rPr lang="cs-CZ" dirty="0" err="1"/>
              <a:t>gesammelten</a:t>
            </a:r>
            <a:r>
              <a:rPr lang="cs-CZ" dirty="0"/>
              <a:t> </a:t>
            </a:r>
            <a:r>
              <a:rPr lang="cs-CZ" dirty="0" err="1"/>
              <a:t>Daten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b="1" dirty="0"/>
              <a:t>dem '</a:t>
            </a:r>
            <a:r>
              <a:rPr lang="cs-CZ" b="1" dirty="0" err="1"/>
              <a:t>Sprachatlas</a:t>
            </a:r>
            <a:r>
              <a:rPr lang="cs-CZ" b="1" dirty="0"/>
              <a:t> von </a:t>
            </a:r>
            <a:r>
              <a:rPr lang="cs-CZ" b="1" dirty="0" err="1"/>
              <a:t>Niederbayern</a:t>
            </a:r>
            <a:r>
              <a:rPr lang="cs-CZ" b="1" dirty="0"/>
              <a:t>' </a:t>
            </a:r>
            <a:r>
              <a:rPr lang="cs-CZ" dirty="0"/>
              <a:t>kann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sprachhistorische</a:t>
            </a:r>
            <a:r>
              <a:rPr lang="cs-CZ" dirty="0"/>
              <a:t> Analyse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Herkunft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bayrischem</a:t>
            </a:r>
            <a:r>
              <a:rPr lang="cs-CZ" dirty="0"/>
              <a:t> </a:t>
            </a:r>
            <a:r>
              <a:rPr lang="cs-CZ" dirty="0" err="1"/>
              <a:t>Gebiet</a:t>
            </a:r>
            <a:r>
              <a:rPr lang="cs-CZ" dirty="0"/>
              <a:t> </a:t>
            </a:r>
            <a:r>
              <a:rPr lang="cs-CZ" dirty="0" err="1"/>
              <a:t>durchgeführt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, </a:t>
            </a:r>
            <a:r>
              <a:rPr lang="cs-CZ" dirty="0" err="1"/>
              <a:t>für</a:t>
            </a:r>
            <a:r>
              <a:rPr lang="cs-CZ" dirty="0"/>
              <a:t> den </a:t>
            </a:r>
            <a:r>
              <a:rPr lang="cs-CZ" dirty="0" err="1"/>
              <a:t>böhmischen</a:t>
            </a:r>
            <a:r>
              <a:rPr lang="cs-CZ" dirty="0"/>
              <a:t> </a:t>
            </a:r>
            <a:r>
              <a:rPr lang="cs-CZ" dirty="0" err="1"/>
              <a:t>Bereich</a:t>
            </a:r>
            <a:r>
              <a:rPr lang="cs-CZ" dirty="0"/>
              <a:t> </a:t>
            </a:r>
            <a:r>
              <a:rPr lang="cs-CZ" dirty="0" err="1"/>
              <a:t>wurden</a:t>
            </a:r>
            <a:r>
              <a:rPr lang="cs-CZ" dirty="0"/>
              <a:t> in </a:t>
            </a:r>
            <a:r>
              <a:rPr lang="cs-CZ" b="1" dirty="0"/>
              <a:t>den </a:t>
            </a:r>
            <a:r>
              <a:rPr lang="cs-CZ" b="1" dirty="0" err="1"/>
              <a:t>tschechischen</a:t>
            </a:r>
            <a:r>
              <a:rPr lang="cs-CZ" b="1" dirty="0"/>
              <a:t> Okresy (</a:t>
            </a:r>
            <a:r>
              <a:rPr lang="cs-CZ" b="1" dirty="0" err="1"/>
              <a:t>Kreisen</a:t>
            </a:r>
            <a:r>
              <a:rPr lang="cs-CZ" b="1" dirty="0"/>
              <a:t>) Prachatice (</a:t>
            </a:r>
            <a:r>
              <a:rPr lang="cs-CZ" b="1" dirty="0" err="1"/>
              <a:t>Prachatitz</a:t>
            </a:r>
            <a:r>
              <a:rPr lang="cs-CZ" b="1" dirty="0"/>
              <a:t>), Klatovy (</a:t>
            </a:r>
            <a:r>
              <a:rPr lang="cs-CZ" b="1" dirty="0" err="1"/>
              <a:t>Klattau</a:t>
            </a:r>
            <a:r>
              <a:rPr lang="cs-CZ" b="1" dirty="0"/>
              <a:t>) </a:t>
            </a:r>
            <a:r>
              <a:rPr lang="cs-CZ" b="1" dirty="0" err="1"/>
              <a:t>und</a:t>
            </a:r>
            <a:r>
              <a:rPr lang="cs-CZ" b="1" dirty="0"/>
              <a:t> Český Krumlov (</a:t>
            </a:r>
            <a:r>
              <a:rPr lang="cs-CZ" b="1" dirty="0" err="1"/>
              <a:t>Krummau</a:t>
            </a:r>
            <a:r>
              <a:rPr lang="cs-CZ" b="1" dirty="0"/>
              <a:t>) </a:t>
            </a:r>
            <a:r>
              <a:rPr lang="cs-CZ" dirty="0" err="1"/>
              <a:t>ebenso</a:t>
            </a:r>
            <a:r>
              <a:rPr lang="cs-CZ" dirty="0"/>
              <a:t> </a:t>
            </a:r>
            <a:r>
              <a:rPr lang="cs-CZ" dirty="0" err="1"/>
              <a:t>bei</a:t>
            </a:r>
            <a:r>
              <a:rPr lang="cs-CZ" dirty="0"/>
              <a:t> </a:t>
            </a:r>
            <a:r>
              <a:rPr lang="cs-CZ" dirty="0" err="1"/>
              <a:t>noch</a:t>
            </a:r>
            <a:r>
              <a:rPr lang="cs-CZ" dirty="0"/>
              <a:t> </a:t>
            </a:r>
            <a:r>
              <a:rPr lang="cs-CZ" dirty="0" err="1"/>
              <a:t>verbliebenen</a:t>
            </a:r>
            <a:r>
              <a:rPr lang="cs-CZ" dirty="0"/>
              <a:t> </a:t>
            </a:r>
            <a:r>
              <a:rPr lang="cs-CZ" dirty="0" err="1"/>
              <a:t>Sprechern</a:t>
            </a:r>
            <a:r>
              <a:rPr lang="cs-CZ" dirty="0"/>
              <a:t> des </a:t>
            </a:r>
            <a:r>
              <a:rPr lang="cs-CZ" dirty="0" err="1"/>
              <a:t>bairischen</a:t>
            </a:r>
            <a:r>
              <a:rPr lang="cs-CZ" dirty="0"/>
              <a:t> </a:t>
            </a:r>
            <a:r>
              <a:rPr lang="cs-CZ" dirty="0" err="1"/>
              <a:t>Dialekts</a:t>
            </a:r>
            <a:r>
              <a:rPr lang="cs-CZ" dirty="0"/>
              <a:t> </a:t>
            </a:r>
            <a:r>
              <a:rPr lang="cs-CZ" dirty="0" err="1"/>
              <a:t>Sprachaufnahmen</a:t>
            </a:r>
            <a:r>
              <a:rPr lang="cs-CZ" dirty="0"/>
              <a:t> </a:t>
            </a:r>
            <a:r>
              <a:rPr lang="cs-CZ" dirty="0" err="1"/>
              <a:t>gemacht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durch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nachfolgenden</a:t>
            </a:r>
            <a:r>
              <a:rPr lang="cs-CZ" dirty="0"/>
              <a:t> </a:t>
            </a:r>
            <a:r>
              <a:rPr lang="cs-CZ" dirty="0" err="1"/>
              <a:t>Erhebungen</a:t>
            </a:r>
            <a:r>
              <a:rPr lang="cs-CZ" dirty="0"/>
              <a:t> </a:t>
            </a:r>
            <a:r>
              <a:rPr lang="cs-CZ" dirty="0" err="1"/>
              <a:t>ergänzt</a:t>
            </a:r>
            <a:r>
              <a:rPr lang="cs-CZ" dirty="0"/>
              <a:t> </a:t>
            </a:r>
            <a:r>
              <a:rPr lang="cs-CZ" dirty="0" err="1"/>
              <a:t>wurden</a:t>
            </a:r>
            <a:r>
              <a:rPr lang="cs-CZ" dirty="0"/>
              <a:t>. </a:t>
            </a:r>
          </a:p>
          <a:p>
            <a:r>
              <a:rPr lang="cs-CZ" dirty="0"/>
              <a:t>In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Schritten</a:t>
            </a:r>
            <a:r>
              <a:rPr lang="cs-CZ" dirty="0"/>
              <a:t> </a:t>
            </a:r>
            <a:r>
              <a:rPr lang="cs-CZ" dirty="0" err="1"/>
              <a:t>erfolgt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Auswertung</a:t>
            </a:r>
            <a:r>
              <a:rPr lang="cs-CZ" dirty="0"/>
              <a:t>: </a:t>
            </a:r>
            <a:r>
              <a:rPr lang="cs-CZ" dirty="0" err="1"/>
              <a:t>Dazu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Archivarbeit</a:t>
            </a:r>
            <a:r>
              <a:rPr lang="cs-CZ" dirty="0"/>
              <a:t> </a:t>
            </a:r>
            <a:r>
              <a:rPr lang="cs-CZ" dirty="0" err="1"/>
              <a:t>unumgänglich</a:t>
            </a:r>
            <a:r>
              <a:rPr lang="cs-CZ" dirty="0"/>
              <a:t>, </a:t>
            </a:r>
            <a:r>
              <a:rPr lang="cs-CZ" dirty="0" err="1"/>
              <a:t>denn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erste</a:t>
            </a:r>
            <a:r>
              <a:rPr lang="cs-CZ" dirty="0"/>
              <a:t> </a:t>
            </a:r>
            <a:r>
              <a:rPr lang="cs-CZ" dirty="0" err="1"/>
              <a:t>Notierung</a:t>
            </a:r>
            <a:r>
              <a:rPr lang="cs-CZ" dirty="0"/>
              <a:t> </a:t>
            </a:r>
            <a:r>
              <a:rPr lang="cs-CZ" dirty="0" err="1"/>
              <a:t>eines</a:t>
            </a:r>
            <a:r>
              <a:rPr lang="cs-CZ" dirty="0"/>
              <a:t> </a:t>
            </a:r>
            <a:r>
              <a:rPr lang="cs-CZ" dirty="0" err="1"/>
              <a:t>Namens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nur</a:t>
            </a:r>
            <a:r>
              <a:rPr lang="cs-CZ" dirty="0"/>
              <a:t> in </a:t>
            </a:r>
            <a:r>
              <a:rPr lang="cs-CZ" dirty="0" err="1"/>
              <a:t>alten</a:t>
            </a:r>
            <a:r>
              <a:rPr lang="cs-CZ" dirty="0"/>
              <a:t> </a:t>
            </a:r>
            <a:r>
              <a:rPr lang="cs-CZ" dirty="0" err="1"/>
              <a:t>Quellen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finden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alle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Schreibungen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Jahrhunderte</a:t>
            </a:r>
            <a:r>
              <a:rPr lang="cs-CZ" dirty="0"/>
              <a:t> </a:t>
            </a:r>
            <a:r>
              <a:rPr lang="cs-CZ" dirty="0" err="1"/>
              <a:t>hin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verfolgen</a:t>
            </a:r>
            <a:r>
              <a:rPr lang="cs-CZ" dirty="0"/>
              <a:t>. </a:t>
            </a:r>
            <a:r>
              <a:rPr lang="cs-CZ" dirty="0" err="1"/>
              <a:t>Siedlungsnamen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Zeugnisse</a:t>
            </a:r>
            <a:r>
              <a:rPr lang="cs-CZ" dirty="0"/>
              <a:t> von </a:t>
            </a:r>
            <a:r>
              <a:rPr lang="cs-CZ" dirty="0" err="1"/>
              <a:t>Sprachwandel</a:t>
            </a:r>
            <a:r>
              <a:rPr lang="cs-CZ" dirty="0"/>
              <a:t> durch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Jahrhunderte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schriftlichen</a:t>
            </a:r>
            <a:r>
              <a:rPr lang="cs-CZ" dirty="0"/>
              <a:t> </a:t>
            </a:r>
            <a:r>
              <a:rPr lang="cs-CZ" dirty="0" err="1"/>
              <a:t>Varianten</a:t>
            </a:r>
            <a:r>
              <a:rPr lang="cs-CZ" dirty="0"/>
              <a:t> </a:t>
            </a:r>
            <a:r>
              <a:rPr lang="cs-CZ" dirty="0" err="1"/>
              <a:t>dokumentieren</a:t>
            </a:r>
            <a:r>
              <a:rPr lang="cs-CZ" dirty="0"/>
              <a:t> </a:t>
            </a:r>
            <a:r>
              <a:rPr lang="cs-CZ" dirty="0" err="1"/>
              <a:t>diesen</a:t>
            </a:r>
            <a:r>
              <a:rPr lang="cs-CZ" dirty="0"/>
              <a:t> in </a:t>
            </a:r>
            <a:r>
              <a:rPr lang="cs-CZ" dirty="0" err="1"/>
              <a:t>einer</a:t>
            </a:r>
            <a:r>
              <a:rPr lang="cs-CZ" dirty="0"/>
              <a:t> </a:t>
            </a:r>
            <a:r>
              <a:rPr lang="cs-CZ" dirty="0" err="1"/>
              <a:t>stringenten</a:t>
            </a:r>
            <a:r>
              <a:rPr lang="cs-CZ" dirty="0"/>
              <a:t> Linie, bis </a:t>
            </a:r>
            <a:r>
              <a:rPr lang="cs-CZ" dirty="0" err="1"/>
              <a:t>hin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der </a:t>
            </a:r>
            <a:r>
              <a:rPr lang="cs-CZ" dirty="0" err="1"/>
              <a:t>heute</a:t>
            </a:r>
            <a:r>
              <a:rPr lang="cs-CZ" dirty="0"/>
              <a:t> </a:t>
            </a:r>
            <a:r>
              <a:rPr lang="cs-CZ" dirty="0" err="1"/>
              <a:t>ortsüblichen</a:t>
            </a:r>
            <a:r>
              <a:rPr lang="cs-CZ" dirty="0"/>
              <a:t> </a:t>
            </a:r>
            <a:r>
              <a:rPr lang="cs-CZ" dirty="0" err="1"/>
              <a:t>dialektalen</a:t>
            </a:r>
            <a:r>
              <a:rPr lang="cs-CZ" dirty="0"/>
              <a:t> </a:t>
            </a:r>
            <a:r>
              <a:rPr lang="cs-CZ" dirty="0" err="1"/>
              <a:t>Aussprache</a:t>
            </a:r>
            <a:r>
              <a:rPr lang="cs-CZ" dirty="0"/>
              <a:t>. </a:t>
            </a:r>
            <a:r>
              <a:rPr lang="cs-CZ" b="1" dirty="0" err="1"/>
              <a:t>Historische</a:t>
            </a:r>
            <a:r>
              <a:rPr lang="cs-CZ" b="1" dirty="0"/>
              <a:t> </a:t>
            </a:r>
            <a:r>
              <a:rPr lang="cs-CZ" b="1" dirty="0" err="1"/>
              <a:t>Erkenntnisse</a:t>
            </a:r>
            <a:r>
              <a:rPr lang="cs-CZ" b="1" dirty="0"/>
              <a:t> </a:t>
            </a:r>
            <a:r>
              <a:rPr lang="cs-CZ" b="1" dirty="0" err="1"/>
              <a:t>bezüglich</a:t>
            </a:r>
            <a:r>
              <a:rPr lang="cs-CZ" b="1" dirty="0"/>
              <a:t> der </a:t>
            </a:r>
            <a:r>
              <a:rPr lang="cs-CZ" b="1" dirty="0" err="1"/>
              <a:t>Sprache</a:t>
            </a:r>
            <a:r>
              <a:rPr lang="cs-CZ" b="1" dirty="0"/>
              <a:t>, Kultur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Natur</a:t>
            </a:r>
            <a:r>
              <a:rPr lang="cs-CZ" b="1" dirty="0"/>
              <a:t>, </a:t>
            </a:r>
            <a:r>
              <a:rPr lang="cs-CZ" b="1" dirty="0" err="1"/>
              <a:t>Archäologie</a:t>
            </a:r>
            <a:r>
              <a:rPr lang="cs-CZ" b="1" dirty="0"/>
              <a:t>, der </a:t>
            </a:r>
            <a:r>
              <a:rPr lang="cs-CZ" b="1" dirty="0" err="1"/>
              <a:t>Siedlungsgeographie</a:t>
            </a:r>
            <a:r>
              <a:rPr lang="cs-CZ" b="1" dirty="0"/>
              <a:t>, </a:t>
            </a:r>
            <a:r>
              <a:rPr lang="cs-CZ" b="1" dirty="0" err="1"/>
              <a:t>Regionalgeschichte</a:t>
            </a:r>
            <a:r>
              <a:rPr lang="cs-CZ" b="1" dirty="0"/>
              <a:t> </a:t>
            </a:r>
            <a:r>
              <a:rPr lang="cs-CZ" b="1" dirty="0" err="1"/>
              <a:t>usw</a:t>
            </a:r>
            <a:r>
              <a:rPr lang="cs-CZ" b="1" dirty="0"/>
              <a:t>. </a:t>
            </a:r>
            <a:r>
              <a:rPr lang="cs-CZ" b="1" dirty="0" err="1"/>
              <a:t>erwachsen</a:t>
            </a:r>
            <a:r>
              <a:rPr lang="cs-CZ" b="1" dirty="0"/>
              <a:t> </a:t>
            </a:r>
            <a:r>
              <a:rPr lang="cs-CZ" b="1" dirty="0" err="1"/>
              <a:t>daraus</a:t>
            </a:r>
            <a:r>
              <a:rPr lang="cs-CZ" b="1" dirty="0"/>
              <a:t>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97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Lehrstuhl</a:t>
            </a:r>
            <a:r>
              <a:rPr lang="cs-CZ" b="1" dirty="0"/>
              <a:t> </a:t>
            </a:r>
            <a:r>
              <a:rPr lang="cs-CZ" b="1" dirty="0" err="1" smtClean="0"/>
              <a:t>Raumordnung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/>
              <a:t>Dr. Ing. Robert </a:t>
            </a:r>
            <a:r>
              <a:rPr lang="cs-CZ" dirty="0" err="1"/>
              <a:t>Knippschild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B/ORDERS IN MOTION</a:t>
            </a:r>
          </a:p>
          <a:p>
            <a:r>
              <a:rPr lang="cs-CZ" dirty="0"/>
              <a:t>Der </a:t>
            </a:r>
            <a:r>
              <a:rPr lang="cs-CZ" dirty="0" err="1"/>
              <a:t>Lehrstuhl</a:t>
            </a:r>
            <a:r>
              <a:rPr lang="cs-CZ" dirty="0"/>
              <a:t> </a:t>
            </a:r>
            <a:r>
              <a:rPr lang="cs-CZ" dirty="0" err="1"/>
              <a:t>Raumordnung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externer</a:t>
            </a:r>
            <a:r>
              <a:rPr lang="cs-CZ" dirty="0"/>
              <a:t> </a:t>
            </a:r>
            <a:r>
              <a:rPr lang="cs-CZ" dirty="0" err="1"/>
              <a:t>Kooperationspartners</a:t>
            </a:r>
            <a:r>
              <a:rPr lang="cs-CZ" dirty="0"/>
              <a:t> des </a:t>
            </a:r>
            <a:r>
              <a:rPr lang="cs-CZ" dirty="0" err="1"/>
              <a:t>Projektes</a:t>
            </a:r>
            <a:r>
              <a:rPr lang="cs-CZ" dirty="0"/>
              <a:t> „</a:t>
            </a:r>
            <a:r>
              <a:rPr lang="cs-CZ" dirty="0" err="1"/>
              <a:t>Entgrenzung</a:t>
            </a:r>
            <a:r>
              <a:rPr lang="cs-CZ" dirty="0"/>
              <a:t> von </a:t>
            </a:r>
            <a:r>
              <a:rPr lang="cs-CZ" dirty="0" err="1"/>
              <a:t>Grenzregionen</a:t>
            </a:r>
            <a:r>
              <a:rPr lang="cs-CZ" dirty="0"/>
              <a:t> – </a:t>
            </a:r>
            <a:r>
              <a:rPr lang="cs-CZ" b="1" dirty="0"/>
              <a:t>Der </a:t>
            </a:r>
            <a:r>
              <a:rPr lang="cs-CZ" b="1" dirty="0" err="1"/>
              <a:t>Europäische</a:t>
            </a:r>
            <a:r>
              <a:rPr lang="cs-CZ" b="1" dirty="0"/>
              <a:t> </a:t>
            </a:r>
            <a:r>
              <a:rPr lang="cs-CZ" b="1" dirty="0" err="1"/>
              <a:t>Verbund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territoriale</a:t>
            </a:r>
            <a:r>
              <a:rPr lang="cs-CZ" b="1" dirty="0"/>
              <a:t> </a:t>
            </a:r>
            <a:r>
              <a:rPr lang="cs-CZ" b="1" dirty="0" err="1"/>
              <a:t>Zusammenarbeit</a:t>
            </a:r>
            <a:r>
              <a:rPr lang="cs-CZ" b="1" dirty="0"/>
              <a:t> (EVTZ</a:t>
            </a:r>
            <a:r>
              <a:rPr lang="cs-CZ" dirty="0"/>
              <a:t>) </a:t>
            </a:r>
            <a:r>
              <a:rPr lang="cs-CZ" dirty="0" err="1"/>
              <a:t>als</a:t>
            </a:r>
            <a:r>
              <a:rPr lang="cs-CZ" dirty="0"/>
              <a:t> Instrument der </a:t>
            </a:r>
            <a:r>
              <a:rPr lang="cs-CZ" dirty="0" err="1"/>
              <a:t>territorialen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von </a:t>
            </a:r>
            <a:r>
              <a:rPr lang="cs-CZ" dirty="0" err="1"/>
              <a:t>Kommunen</a:t>
            </a:r>
            <a:r>
              <a:rPr lang="cs-CZ" dirty="0"/>
              <a:t> in Europa“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Rahmen</a:t>
            </a:r>
            <a:r>
              <a:rPr lang="cs-CZ" dirty="0"/>
              <a:t> des </a:t>
            </a:r>
            <a:r>
              <a:rPr lang="cs-CZ" dirty="0" err="1"/>
              <a:t>Viadrina</a:t>
            </a:r>
            <a:r>
              <a:rPr lang="cs-CZ" dirty="0"/>
              <a:t> Center </a:t>
            </a:r>
            <a:r>
              <a:rPr lang="cs-CZ" dirty="0" smtClean="0"/>
              <a:t>der </a:t>
            </a:r>
            <a:r>
              <a:rPr lang="cs-CZ" dirty="0"/>
              <a:t>Europa-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/>
              <a:t>Viadrina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/>
              <a:t>Ziel</a:t>
            </a:r>
            <a:r>
              <a:rPr lang="cs-CZ" dirty="0"/>
              <a:t> des </a:t>
            </a:r>
            <a:r>
              <a:rPr lang="cs-CZ" dirty="0" err="1"/>
              <a:t>Projektes</a:t>
            </a:r>
            <a:r>
              <a:rPr lang="cs-CZ" dirty="0"/>
              <a:t> </a:t>
            </a:r>
            <a:r>
              <a:rPr lang="cs-CZ" dirty="0" err="1"/>
              <a:t>besteht</a:t>
            </a:r>
            <a:r>
              <a:rPr lang="cs-CZ" dirty="0"/>
              <a:t> in der inter-</a:t>
            </a:r>
            <a:r>
              <a:rPr lang="cs-CZ" dirty="0" err="1"/>
              <a:t>disziplinären</a:t>
            </a:r>
            <a:r>
              <a:rPr lang="cs-CZ" dirty="0"/>
              <a:t> </a:t>
            </a:r>
            <a:r>
              <a:rPr lang="cs-CZ" dirty="0" err="1"/>
              <a:t>Erforschung</a:t>
            </a:r>
            <a:r>
              <a:rPr lang="cs-CZ" dirty="0"/>
              <a:t> des </a:t>
            </a:r>
            <a:r>
              <a:rPr lang="cs-CZ" dirty="0" err="1"/>
              <a:t>Europäischen</a:t>
            </a:r>
            <a:r>
              <a:rPr lang="cs-CZ" dirty="0"/>
              <a:t> </a:t>
            </a:r>
            <a:r>
              <a:rPr lang="cs-CZ" dirty="0" err="1"/>
              <a:t>Verbundes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territoriale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(EVTZ)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besonderes</a:t>
            </a:r>
            <a:r>
              <a:rPr lang="cs-CZ" dirty="0"/>
              <a:t> </a:t>
            </a:r>
            <a:r>
              <a:rPr lang="cs-CZ" dirty="0" err="1"/>
              <a:t>Rechtsinstruments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  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von </a:t>
            </a:r>
            <a:r>
              <a:rPr lang="cs-CZ" dirty="0" err="1"/>
              <a:t>öffentlichen</a:t>
            </a:r>
            <a:r>
              <a:rPr lang="cs-CZ" dirty="0"/>
              <a:t> </a:t>
            </a:r>
            <a:r>
              <a:rPr lang="cs-CZ" dirty="0" err="1"/>
              <a:t>Einrichtungen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Am</a:t>
            </a:r>
            <a:r>
              <a:rPr lang="cs-CZ" dirty="0" smtClean="0"/>
              <a:t> </a:t>
            </a:r>
            <a:r>
              <a:rPr lang="cs-CZ" dirty="0" err="1"/>
              <a:t>Beispiel</a:t>
            </a:r>
            <a:r>
              <a:rPr lang="cs-CZ" dirty="0"/>
              <a:t> des EVTZ </a:t>
            </a:r>
            <a:r>
              <a:rPr lang="cs-CZ" dirty="0" err="1"/>
              <a:t>sollen</a:t>
            </a:r>
            <a:r>
              <a:rPr lang="cs-CZ" dirty="0"/>
              <a:t> </a:t>
            </a:r>
            <a:r>
              <a:rPr lang="cs-CZ" dirty="0" err="1"/>
              <a:t>Zusammenhänge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Wechselwirkungen</a:t>
            </a:r>
            <a:r>
              <a:rPr lang="cs-CZ" dirty="0"/>
              <a:t> </a:t>
            </a:r>
            <a:r>
              <a:rPr lang="cs-CZ" dirty="0" err="1"/>
              <a:t>interkommunaler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</a:t>
            </a:r>
            <a:r>
              <a:rPr lang="cs-CZ" dirty="0" err="1"/>
              <a:t>unter</a:t>
            </a:r>
            <a:r>
              <a:rPr lang="cs-CZ" dirty="0"/>
              <a:t> </a:t>
            </a:r>
            <a:r>
              <a:rPr lang="cs-CZ" dirty="0" err="1"/>
              <a:t>juristischer</a:t>
            </a:r>
            <a:r>
              <a:rPr lang="cs-CZ" dirty="0"/>
              <a:t>, politik-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wirtschaftswissenschaftlicher</a:t>
            </a:r>
            <a:r>
              <a:rPr lang="cs-CZ" dirty="0"/>
              <a:t> </a:t>
            </a:r>
            <a:r>
              <a:rPr lang="cs-CZ" dirty="0" err="1"/>
              <a:t>Perspektive</a:t>
            </a:r>
            <a:r>
              <a:rPr lang="cs-CZ" dirty="0"/>
              <a:t> </a:t>
            </a:r>
            <a:r>
              <a:rPr lang="cs-CZ" dirty="0" err="1"/>
              <a:t>beleuchtet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.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weiterer</a:t>
            </a:r>
            <a:r>
              <a:rPr lang="cs-CZ" dirty="0"/>
              <a:t> </a:t>
            </a:r>
            <a:r>
              <a:rPr lang="cs-CZ" dirty="0" err="1"/>
              <a:t>externer</a:t>
            </a:r>
            <a:r>
              <a:rPr lang="cs-CZ" dirty="0"/>
              <a:t> </a:t>
            </a:r>
            <a:r>
              <a:rPr lang="cs-CZ" dirty="0" err="1"/>
              <a:t>Kooperationspartner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b="1" dirty="0" err="1"/>
              <a:t>Bundesinstitut</a:t>
            </a:r>
            <a:r>
              <a:rPr lang="cs-CZ" b="1" dirty="0"/>
              <a:t> </a:t>
            </a:r>
            <a:r>
              <a:rPr lang="cs-CZ" b="1" dirty="0" err="1"/>
              <a:t>für</a:t>
            </a:r>
            <a:r>
              <a:rPr lang="cs-CZ" b="1" dirty="0"/>
              <a:t> </a:t>
            </a:r>
            <a:r>
              <a:rPr lang="cs-CZ" b="1" dirty="0" err="1"/>
              <a:t>Bau</a:t>
            </a:r>
            <a:r>
              <a:rPr lang="cs-CZ" b="1" dirty="0"/>
              <a:t>-, </a:t>
            </a:r>
            <a:r>
              <a:rPr lang="cs-CZ" b="1" dirty="0" err="1"/>
              <a:t>Stadt</a:t>
            </a:r>
            <a:r>
              <a:rPr lang="cs-CZ" b="1" dirty="0"/>
              <a:t>-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Raumforschung</a:t>
            </a:r>
            <a:r>
              <a:rPr lang="cs-CZ" b="1" dirty="0"/>
              <a:t> (BBSR)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70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 descr="Powrót - Strona g&amp;lstrok;ówn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064896" cy="1099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245435" y="1484784"/>
            <a:ext cx="8363272" cy="5285184"/>
          </a:xfrm>
        </p:spPr>
        <p:txBody>
          <a:bodyPr>
            <a:normAutofit fontScale="70000" lnSpcReduction="20000"/>
          </a:bodyPr>
          <a:lstStyle/>
          <a:p>
            <a:r>
              <a:rPr lang="cs-CZ" sz="2900" dirty="0" smtClean="0"/>
              <a:t>to </a:t>
            </a:r>
            <a:r>
              <a:rPr lang="cs-CZ" sz="2900" dirty="0" err="1"/>
              <a:t>czasopismo</a:t>
            </a:r>
            <a:r>
              <a:rPr lang="cs-CZ" sz="2900" dirty="0"/>
              <a:t> </a:t>
            </a:r>
            <a:r>
              <a:rPr lang="cs-CZ" sz="2900" dirty="0" err="1"/>
              <a:t>naukowe</a:t>
            </a:r>
            <a:r>
              <a:rPr lang="cs-CZ" sz="2900" dirty="0"/>
              <a:t>, </a:t>
            </a:r>
            <a:r>
              <a:rPr lang="cs-CZ" sz="2900" dirty="0" err="1"/>
              <a:t>wydawane</a:t>
            </a:r>
            <a:r>
              <a:rPr lang="cs-CZ" sz="2900" dirty="0"/>
              <a:t> w </a:t>
            </a:r>
            <a:r>
              <a:rPr lang="cs-CZ" sz="2900" dirty="0" err="1"/>
              <a:t>Instytucie</a:t>
            </a:r>
            <a:r>
              <a:rPr lang="cs-CZ" sz="2900" dirty="0"/>
              <a:t> Politologii </a:t>
            </a:r>
            <a:r>
              <a:rPr lang="cs-CZ" sz="2900" dirty="0" err="1"/>
              <a:t>Uniwersytetu</a:t>
            </a:r>
            <a:r>
              <a:rPr lang="cs-CZ" sz="2900" dirty="0"/>
              <a:t> </a:t>
            </a:r>
            <a:r>
              <a:rPr lang="cs-CZ" sz="2900" dirty="0" err="1"/>
              <a:t>Opolskiego</a:t>
            </a:r>
            <a:r>
              <a:rPr lang="cs-CZ" sz="2900" dirty="0"/>
              <a:t>. </a:t>
            </a:r>
            <a:r>
              <a:rPr lang="cs-CZ" sz="2900" dirty="0" err="1"/>
              <a:t>Dwuczłonowa</a:t>
            </a:r>
            <a:r>
              <a:rPr lang="cs-CZ" sz="2900" dirty="0"/>
              <a:t> </a:t>
            </a:r>
            <a:r>
              <a:rPr lang="cs-CZ" sz="2900" dirty="0" err="1"/>
              <a:t>nazwa</a:t>
            </a:r>
            <a:r>
              <a:rPr lang="cs-CZ" sz="2900" dirty="0"/>
              <a:t> </a:t>
            </a:r>
            <a:r>
              <a:rPr lang="cs-CZ" sz="2900" dirty="0" err="1"/>
              <a:t>wskazuje</a:t>
            </a:r>
            <a:r>
              <a:rPr lang="cs-CZ" sz="2900" dirty="0"/>
              <a:t> na </a:t>
            </a:r>
            <a:r>
              <a:rPr lang="cs-CZ" sz="2900" dirty="0" err="1"/>
              <a:t>obszar</a:t>
            </a:r>
            <a:r>
              <a:rPr lang="cs-CZ" sz="2900" dirty="0"/>
              <a:t> </a:t>
            </a:r>
            <a:r>
              <a:rPr lang="cs-CZ" sz="2900" dirty="0" err="1"/>
              <a:t>zainteresowań</a:t>
            </a:r>
            <a:r>
              <a:rPr lang="cs-CZ" sz="2900" dirty="0"/>
              <a:t> </a:t>
            </a:r>
            <a:r>
              <a:rPr lang="cs-CZ" sz="2900" dirty="0" err="1"/>
              <a:t>redakcji</a:t>
            </a:r>
            <a:r>
              <a:rPr lang="cs-CZ" sz="2900" dirty="0"/>
              <a:t>. </a:t>
            </a:r>
            <a:r>
              <a:rPr lang="cs-CZ" sz="2900" dirty="0" err="1"/>
              <a:t>Pogranicze</a:t>
            </a:r>
            <a:r>
              <a:rPr lang="cs-CZ" sz="2900" dirty="0"/>
              <a:t> – </a:t>
            </a:r>
            <a:r>
              <a:rPr lang="cs-CZ" sz="2900" dirty="0" err="1"/>
              <a:t>bo</a:t>
            </a:r>
            <a:r>
              <a:rPr lang="cs-CZ" sz="2900" dirty="0"/>
              <a:t> </a:t>
            </a:r>
            <a:r>
              <a:rPr lang="cs-CZ" sz="2900" dirty="0" err="1"/>
              <a:t>trzonem</a:t>
            </a:r>
            <a:r>
              <a:rPr lang="cs-CZ" sz="2900" dirty="0"/>
              <a:t> </a:t>
            </a:r>
            <a:r>
              <a:rPr lang="cs-CZ" sz="2900" dirty="0" err="1"/>
              <a:t>tematyki</a:t>
            </a:r>
            <a:r>
              <a:rPr lang="cs-CZ" sz="2900" dirty="0"/>
              <a:t> </a:t>
            </a:r>
            <a:r>
              <a:rPr lang="cs-CZ" sz="2900" dirty="0" err="1"/>
              <a:t>mają</a:t>
            </a:r>
            <a:r>
              <a:rPr lang="cs-CZ" sz="2900" dirty="0"/>
              <a:t> </a:t>
            </a:r>
            <a:r>
              <a:rPr lang="cs-CZ" sz="2900" dirty="0" err="1"/>
              <a:t>być</a:t>
            </a:r>
            <a:r>
              <a:rPr lang="cs-CZ" sz="2900" dirty="0"/>
              <a:t> </a:t>
            </a:r>
            <a:r>
              <a:rPr lang="cs-CZ" sz="2900" dirty="0" err="1"/>
              <a:t>politologiczne</a:t>
            </a:r>
            <a:r>
              <a:rPr lang="cs-CZ" sz="2900" dirty="0"/>
              <a:t> </a:t>
            </a:r>
            <a:r>
              <a:rPr lang="cs-CZ" sz="2900" dirty="0" err="1"/>
              <a:t>konteksty</a:t>
            </a:r>
            <a:r>
              <a:rPr lang="cs-CZ" sz="2900" dirty="0"/>
              <a:t> </a:t>
            </a:r>
            <a:r>
              <a:rPr lang="cs-CZ" sz="2900" dirty="0" err="1"/>
              <a:t>pogranicza</a:t>
            </a:r>
            <a:r>
              <a:rPr lang="cs-CZ" sz="2900" dirty="0"/>
              <a:t>. </a:t>
            </a:r>
            <a:r>
              <a:rPr lang="cs-CZ" sz="2900" dirty="0" err="1"/>
              <a:t>Polish</a:t>
            </a:r>
            <a:r>
              <a:rPr lang="cs-CZ" sz="2900" dirty="0"/>
              <a:t> </a:t>
            </a:r>
            <a:r>
              <a:rPr lang="cs-CZ" sz="2900" dirty="0" err="1"/>
              <a:t>Borderlands</a:t>
            </a:r>
            <a:r>
              <a:rPr lang="cs-CZ" sz="2900" dirty="0"/>
              <a:t> </a:t>
            </a:r>
            <a:r>
              <a:rPr lang="cs-CZ" sz="2900" dirty="0" err="1"/>
              <a:t>Studies</a:t>
            </a:r>
            <a:r>
              <a:rPr lang="cs-CZ" sz="2900" dirty="0"/>
              <a:t> - </a:t>
            </a:r>
            <a:r>
              <a:rPr lang="cs-CZ" sz="2900" dirty="0" err="1"/>
              <a:t>bo</a:t>
            </a:r>
            <a:r>
              <a:rPr lang="cs-CZ" sz="2900" dirty="0"/>
              <a:t> na </a:t>
            </a:r>
            <a:r>
              <a:rPr lang="cs-CZ" sz="2900" dirty="0" err="1"/>
              <a:t>łamy</a:t>
            </a:r>
            <a:r>
              <a:rPr lang="cs-CZ" sz="2900" dirty="0"/>
              <a:t> </a:t>
            </a:r>
            <a:r>
              <a:rPr lang="cs-CZ" sz="2900" dirty="0" err="1"/>
              <a:t>czasopisma</a:t>
            </a:r>
            <a:r>
              <a:rPr lang="cs-CZ" sz="2900" dirty="0"/>
              <a:t> </a:t>
            </a:r>
            <a:r>
              <a:rPr lang="cs-CZ" sz="2900" dirty="0" err="1"/>
              <a:t>zapraszamy</a:t>
            </a:r>
            <a:r>
              <a:rPr lang="cs-CZ" sz="2900" dirty="0"/>
              <a:t> </a:t>
            </a:r>
            <a:r>
              <a:rPr lang="cs-CZ" sz="2900" dirty="0" err="1"/>
              <a:t>także</a:t>
            </a:r>
            <a:r>
              <a:rPr lang="cs-CZ" sz="2900" dirty="0"/>
              <a:t> </a:t>
            </a:r>
            <a:r>
              <a:rPr lang="cs-CZ" sz="2900" dirty="0" err="1"/>
              <a:t>zagranicznych</a:t>
            </a:r>
            <a:r>
              <a:rPr lang="cs-CZ" sz="2900" dirty="0"/>
              <a:t> </a:t>
            </a:r>
            <a:r>
              <a:rPr lang="cs-CZ" sz="2900" dirty="0" err="1"/>
              <a:t>naukowców</a:t>
            </a:r>
            <a:r>
              <a:rPr lang="cs-CZ" sz="2900" dirty="0"/>
              <a:t>, </a:t>
            </a:r>
            <a:r>
              <a:rPr lang="cs-CZ" sz="2900" dirty="0" err="1"/>
              <a:t>zajmujących</a:t>
            </a:r>
            <a:r>
              <a:rPr lang="cs-CZ" sz="2900" dirty="0"/>
              <a:t> </a:t>
            </a:r>
            <a:r>
              <a:rPr lang="cs-CZ" sz="2900" dirty="0" err="1"/>
              <a:t>się</a:t>
            </a:r>
            <a:r>
              <a:rPr lang="cs-CZ" sz="2900" dirty="0"/>
              <a:t> </a:t>
            </a:r>
            <a:r>
              <a:rPr lang="cs-CZ" sz="2900" dirty="0" err="1"/>
              <a:t>badaniami</a:t>
            </a:r>
            <a:r>
              <a:rPr lang="cs-CZ" sz="2900" dirty="0"/>
              <a:t> nad </a:t>
            </a:r>
            <a:r>
              <a:rPr lang="cs-CZ" sz="2900" dirty="0" err="1"/>
              <a:t>granicą</a:t>
            </a:r>
            <a:r>
              <a:rPr lang="cs-CZ" sz="2900" dirty="0"/>
              <a:t> i </a:t>
            </a:r>
            <a:r>
              <a:rPr lang="cs-CZ" sz="2900" dirty="0" err="1"/>
              <a:t>pograniczem</a:t>
            </a:r>
            <a:r>
              <a:rPr lang="cs-CZ" sz="2900" dirty="0"/>
              <a:t>. </a:t>
            </a:r>
          </a:p>
          <a:p>
            <a:r>
              <a:rPr lang="cs-CZ" sz="2900" dirty="0" err="1"/>
              <a:t>Chcemy</a:t>
            </a:r>
            <a:r>
              <a:rPr lang="cs-CZ" sz="2900" dirty="0"/>
              <a:t> </a:t>
            </a:r>
            <a:r>
              <a:rPr lang="cs-CZ" sz="2900" dirty="0" err="1"/>
              <a:t>także</a:t>
            </a:r>
            <a:r>
              <a:rPr lang="cs-CZ" sz="2900" dirty="0"/>
              <a:t>, aby </a:t>
            </a:r>
            <a:r>
              <a:rPr lang="cs-CZ" sz="2900" dirty="0" err="1"/>
              <a:t>nasz</a:t>
            </a:r>
            <a:r>
              <a:rPr lang="cs-CZ" sz="2900" dirty="0"/>
              <a:t> </a:t>
            </a:r>
            <a:r>
              <a:rPr lang="cs-CZ" sz="2900" dirty="0" err="1"/>
              <a:t>politologiczny</a:t>
            </a:r>
            <a:r>
              <a:rPr lang="cs-CZ" sz="2900" dirty="0"/>
              <a:t> punkt </a:t>
            </a:r>
            <a:r>
              <a:rPr lang="cs-CZ" sz="2900" dirty="0" err="1"/>
              <a:t>widzenia</a:t>
            </a:r>
            <a:r>
              <a:rPr lang="cs-CZ" sz="2900" dirty="0"/>
              <a:t> </a:t>
            </a:r>
            <a:r>
              <a:rPr lang="cs-CZ" sz="2900" dirty="0" err="1"/>
              <a:t>był</a:t>
            </a:r>
            <a:r>
              <a:rPr lang="cs-CZ" sz="2900" dirty="0"/>
              <a:t>  </a:t>
            </a:r>
            <a:r>
              <a:rPr lang="cs-CZ" sz="2900" dirty="0" err="1"/>
              <a:t>pretekstem</a:t>
            </a:r>
            <a:r>
              <a:rPr lang="cs-CZ" sz="2900" dirty="0"/>
              <a:t> do </a:t>
            </a:r>
            <a:r>
              <a:rPr lang="cs-CZ" sz="2900" dirty="0" err="1"/>
              <a:t>interdyscyplinarnej</a:t>
            </a:r>
            <a:r>
              <a:rPr lang="cs-CZ" sz="2900" dirty="0"/>
              <a:t> debaty z </a:t>
            </a:r>
            <a:r>
              <a:rPr lang="cs-CZ" sz="2900" dirty="0" err="1"/>
              <a:t>przedstawicielami</a:t>
            </a:r>
            <a:r>
              <a:rPr lang="cs-CZ" sz="2900" dirty="0"/>
              <a:t> </a:t>
            </a:r>
            <a:r>
              <a:rPr lang="cs-CZ" sz="2900" dirty="0" err="1"/>
              <a:t>innych</a:t>
            </a:r>
            <a:r>
              <a:rPr lang="cs-CZ" sz="2900" dirty="0"/>
              <a:t> nauk </a:t>
            </a:r>
            <a:r>
              <a:rPr lang="cs-CZ" sz="2900" dirty="0" err="1"/>
              <a:t>społecznych</a:t>
            </a:r>
            <a:r>
              <a:rPr lang="cs-CZ" sz="2900" dirty="0"/>
              <a:t>, </a:t>
            </a:r>
            <a:r>
              <a:rPr lang="cs-CZ" sz="2900" dirty="0" err="1"/>
              <a:t>których</a:t>
            </a:r>
            <a:r>
              <a:rPr lang="cs-CZ" sz="2900" dirty="0"/>
              <a:t> </a:t>
            </a:r>
            <a:r>
              <a:rPr lang="cs-CZ" sz="2900" dirty="0" err="1"/>
              <a:t>dorobek</a:t>
            </a:r>
            <a:r>
              <a:rPr lang="cs-CZ" sz="2900" dirty="0"/>
              <a:t> w </a:t>
            </a:r>
            <a:r>
              <a:rPr lang="cs-CZ" sz="2900" dirty="0" err="1"/>
              <a:t>zakresie</a:t>
            </a:r>
            <a:r>
              <a:rPr lang="cs-CZ" sz="2900" dirty="0"/>
              <a:t> </a:t>
            </a:r>
            <a:r>
              <a:rPr lang="cs-CZ" sz="2900" dirty="0" err="1"/>
              <a:t>badań</a:t>
            </a:r>
            <a:r>
              <a:rPr lang="cs-CZ" sz="2900" dirty="0"/>
              <a:t> </a:t>
            </a:r>
            <a:r>
              <a:rPr lang="cs-CZ" sz="2900" dirty="0" err="1"/>
              <a:t>pogranicza</a:t>
            </a:r>
            <a:r>
              <a:rPr lang="cs-CZ" sz="2900" dirty="0"/>
              <a:t> jest </a:t>
            </a:r>
            <a:r>
              <a:rPr lang="cs-CZ" sz="2900" dirty="0" err="1"/>
              <a:t>uznany</a:t>
            </a:r>
            <a:r>
              <a:rPr lang="cs-CZ" sz="2900" dirty="0"/>
              <a:t> i </a:t>
            </a:r>
            <a:r>
              <a:rPr lang="cs-CZ" sz="2900" dirty="0" err="1"/>
              <a:t>ceniony</a:t>
            </a:r>
            <a:r>
              <a:rPr lang="cs-CZ" sz="2900" dirty="0"/>
              <a:t> w </a:t>
            </a:r>
            <a:r>
              <a:rPr lang="cs-CZ" sz="2900" dirty="0" err="1"/>
              <a:t>kraju</a:t>
            </a:r>
            <a:r>
              <a:rPr lang="cs-CZ" sz="2900" dirty="0"/>
              <a:t> i na </a:t>
            </a:r>
            <a:r>
              <a:rPr lang="cs-CZ" sz="2900" dirty="0" err="1"/>
              <a:t>świecie</a:t>
            </a:r>
            <a:r>
              <a:rPr lang="cs-CZ" sz="2900" dirty="0"/>
              <a:t>.</a:t>
            </a:r>
          </a:p>
          <a:p>
            <a:r>
              <a:rPr lang="cs-CZ" sz="2900" dirty="0" err="1" smtClean="0"/>
              <a:t>Czasopismo</a:t>
            </a:r>
            <a:r>
              <a:rPr lang="cs-CZ" sz="2900" dirty="0" smtClean="0"/>
              <a:t> </a:t>
            </a:r>
            <a:r>
              <a:rPr lang="cs-CZ" sz="2900" dirty="0" err="1"/>
              <a:t>wydawane</a:t>
            </a:r>
            <a:r>
              <a:rPr lang="cs-CZ" sz="2900" dirty="0"/>
              <a:t> jest w </a:t>
            </a:r>
            <a:r>
              <a:rPr lang="cs-CZ" sz="2900" dirty="0" err="1"/>
              <a:t>wersji</a:t>
            </a:r>
            <a:r>
              <a:rPr lang="cs-CZ" sz="2900" dirty="0"/>
              <a:t> </a:t>
            </a:r>
            <a:r>
              <a:rPr lang="cs-CZ" sz="2900" dirty="0" err="1"/>
              <a:t>elektronicznej</a:t>
            </a:r>
            <a:r>
              <a:rPr lang="cs-CZ" sz="2900" dirty="0" smtClean="0"/>
              <a:t>.</a:t>
            </a:r>
          </a:p>
          <a:p>
            <a:pPr marL="0" indent="0">
              <a:buNone/>
            </a:pPr>
            <a:r>
              <a:rPr lang="cs-CZ" sz="2900" dirty="0"/>
              <a:t> </a:t>
            </a:r>
            <a:endParaRPr lang="cs-CZ" sz="2900" dirty="0" smtClean="0"/>
          </a:p>
          <a:p>
            <a:r>
              <a:rPr lang="cs-CZ" b="1" dirty="0" smtClean="0"/>
              <a:t>Rada </a:t>
            </a:r>
            <a:r>
              <a:rPr lang="cs-CZ" b="1" dirty="0" err="1"/>
              <a:t>naukowa</a:t>
            </a:r>
            <a:endParaRPr lang="cs-CZ" dirty="0"/>
          </a:p>
          <a:p>
            <a:pPr lvl="1"/>
            <a:r>
              <a:rPr lang="cs-CZ" u="sng" dirty="0" smtClean="0">
                <a:hlinkClick r:id="rId3"/>
              </a:rPr>
              <a:t>Prof</a:t>
            </a:r>
            <a:r>
              <a:rPr lang="cs-CZ" u="sng" dirty="0">
                <a:hlinkClick r:id="rId3"/>
              </a:rPr>
              <a:t>. </a:t>
            </a:r>
            <a:r>
              <a:rPr lang="cs-CZ" u="sng" dirty="0" err="1">
                <a:hlinkClick r:id="rId3"/>
              </a:rPr>
              <a:t>Filiberto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Agostini</a:t>
            </a:r>
            <a:r>
              <a:rPr lang="cs-CZ" dirty="0"/>
              <a:t> (</a:t>
            </a:r>
            <a:r>
              <a:rPr lang="cs-CZ" dirty="0" err="1"/>
              <a:t>Uniwersytet</a:t>
            </a:r>
            <a:r>
              <a:rPr lang="cs-CZ" dirty="0"/>
              <a:t> w </a:t>
            </a:r>
            <a:r>
              <a:rPr lang="cs-CZ" dirty="0" err="1"/>
              <a:t>Padwie</a:t>
            </a:r>
            <a:r>
              <a:rPr lang="cs-CZ" dirty="0"/>
              <a:t>)</a:t>
            </a:r>
          </a:p>
          <a:p>
            <a:pPr lvl="1"/>
            <a:r>
              <a:rPr lang="cs-CZ" u="sng" dirty="0" err="1" smtClean="0">
                <a:hlinkClick r:id="rId4"/>
              </a:rPr>
              <a:t>Dr</a:t>
            </a:r>
            <a:r>
              <a:rPr lang="cs-CZ" u="sng" dirty="0" smtClean="0">
                <a:hlinkClick r:id="rId4"/>
              </a:rPr>
              <a:t> </a:t>
            </a:r>
            <a:r>
              <a:rPr lang="cs-CZ" u="sng" dirty="0" err="1">
                <a:hlinkClick r:id="rId4"/>
              </a:rPr>
              <a:t>hab.Milan</a:t>
            </a:r>
            <a:r>
              <a:rPr lang="cs-CZ" u="sng" dirty="0">
                <a:hlinkClick r:id="rId4"/>
              </a:rPr>
              <a:t> Jeřábek</a:t>
            </a:r>
            <a:r>
              <a:rPr lang="cs-CZ" dirty="0"/>
              <a:t> (</a:t>
            </a:r>
            <a:r>
              <a:rPr lang="cs-CZ" dirty="0" err="1"/>
              <a:t>Uniwersytet</a:t>
            </a:r>
            <a:r>
              <a:rPr lang="cs-CZ" dirty="0"/>
              <a:t> w </a:t>
            </a:r>
            <a:r>
              <a:rPr lang="cs-CZ" dirty="0" err="1"/>
              <a:t>Uściu</a:t>
            </a:r>
            <a:r>
              <a:rPr lang="cs-CZ" dirty="0"/>
              <a:t> nad </a:t>
            </a:r>
            <a:r>
              <a:rPr lang="cs-CZ" dirty="0" err="1"/>
              <a:t>Łabą</a:t>
            </a:r>
            <a:r>
              <a:rPr lang="cs-CZ" dirty="0"/>
              <a:t>)</a:t>
            </a:r>
          </a:p>
          <a:p>
            <a:pPr lvl="1"/>
            <a:r>
              <a:rPr lang="cs-CZ" u="sng" dirty="0" smtClean="0">
                <a:hlinkClick r:id="rId5"/>
              </a:rPr>
              <a:t>Prof</a:t>
            </a:r>
            <a:r>
              <a:rPr lang="cs-CZ" u="sng" dirty="0">
                <a:hlinkClick r:id="rId5"/>
              </a:rPr>
              <a:t>. Arne </a:t>
            </a:r>
            <a:r>
              <a:rPr lang="cs-CZ" u="sng" dirty="0" err="1">
                <a:hlinkClick r:id="rId5"/>
              </a:rPr>
              <a:t>Niemann</a:t>
            </a:r>
            <a:r>
              <a:rPr lang="cs-CZ" dirty="0"/>
              <a:t> (</a:t>
            </a:r>
            <a:r>
              <a:rPr lang="cs-CZ" dirty="0" err="1"/>
              <a:t>Uniwersytet</a:t>
            </a:r>
            <a:r>
              <a:rPr lang="cs-CZ" dirty="0"/>
              <a:t> Jana </a:t>
            </a:r>
            <a:r>
              <a:rPr lang="cs-CZ" dirty="0" err="1"/>
              <a:t>Gutenberga</a:t>
            </a:r>
            <a:r>
              <a:rPr lang="cs-CZ" dirty="0"/>
              <a:t> w </a:t>
            </a:r>
            <a:r>
              <a:rPr lang="cs-CZ" dirty="0" err="1"/>
              <a:t>Moguncji</a:t>
            </a:r>
            <a:r>
              <a:rPr lang="cs-CZ" dirty="0"/>
              <a:t>)</a:t>
            </a:r>
          </a:p>
          <a:p>
            <a:pPr lvl="1"/>
            <a:r>
              <a:rPr lang="cs-CZ" u="sng" dirty="0" smtClean="0">
                <a:hlinkClick r:id="rId6"/>
              </a:rPr>
              <a:t>Prof</a:t>
            </a:r>
            <a:r>
              <a:rPr lang="cs-CZ" u="sng" dirty="0">
                <a:hlinkClick r:id="rId6"/>
              </a:rPr>
              <a:t>. </a:t>
            </a:r>
            <a:r>
              <a:rPr lang="cs-CZ" u="sng" dirty="0" err="1">
                <a:hlinkClick r:id="rId6"/>
              </a:rPr>
              <a:t>Anssi</a:t>
            </a:r>
            <a:r>
              <a:rPr lang="cs-CZ" u="sng" dirty="0">
                <a:hlinkClick r:id="rId6"/>
              </a:rPr>
              <a:t> </a:t>
            </a:r>
            <a:r>
              <a:rPr lang="cs-CZ" u="sng" dirty="0" err="1">
                <a:hlinkClick r:id="rId6"/>
              </a:rPr>
              <a:t>Paasi</a:t>
            </a:r>
            <a:r>
              <a:rPr lang="cs-CZ" dirty="0"/>
              <a:t> (</a:t>
            </a:r>
            <a:r>
              <a:rPr lang="cs-CZ" dirty="0" err="1"/>
              <a:t>Uniwersytet</a:t>
            </a:r>
            <a:r>
              <a:rPr lang="cs-CZ" dirty="0"/>
              <a:t> w </a:t>
            </a:r>
            <a:r>
              <a:rPr lang="cs-CZ" dirty="0" err="1"/>
              <a:t>Oulu</a:t>
            </a:r>
            <a:r>
              <a:rPr lang="cs-CZ" dirty="0"/>
              <a:t>)</a:t>
            </a:r>
          </a:p>
          <a:p>
            <a:pPr lvl="1"/>
            <a:r>
              <a:rPr lang="cs-CZ" u="sng" dirty="0" smtClean="0">
                <a:hlinkClick r:id="rId7"/>
              </a:rPr>
              <a:t>Prof</a:t>
            </a:r>
            <a:r>
              <a:rPr lang="cs-CZ" u="sng" dirty="0">
                <a:hlinkClick r:id="rId7"/>
              </a:rPr>
              <a:t>. </a:t>
            </a:r>
            <a:r>
              <a:rPr lang="cs-CZ" u="sng" dirty="0" err="1">
                <a:hlinkClick r:id="rId7"/>
              </a:rPr>
              <a:t>Anatoliy</a:t>
            </a:r>
            <a:r>
              <a:rPr lang="cs-CZ" u="sng" dirty="0">
                <a:hlinkClick r:id="rId7"/>
              </a:rPr>
              <a:t> </a:t>
            </a:r>
            <a:r>
              <a:rPr lang="cs-CZ" u="sng" dirty="0" err="1">
                <a:hlinkClick r:id="rId7"/>
              </a:rPr>
              <a:t>Romaniuk</a:t>
            </a:r>
            <a:r>
              <a:rPr lang="cs-CZ" dirty="0"/>
              <a:t> (</a:t>
            </a:r>
            <a:r>
              <a:rPr lang="cs-CZ" dirty="0" err="1"/>
              <a:t>Narodowy</a:t>
            </a:r>
            <a:r>
              <a:rPr lang="cs-CZ" dirty="0"/>
              <a:t> </a:t>
            </a:r>
            <a:r>
              <a:rPr lang="cs-CZ" dirty="0" err="1"/>
              <a:t>Uniwersytet</a:t>
            </a:r>
            <a:r>
              <a:rPr lang="cs-CZ" dirty="0"/>
              <a:t> </a:t>
            </a:r>
            <a:r>
              <a:rPr lang="cs-CZ" dirty="0" err="1"/>
              <a:t>Lwowski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. </a:t>
            </a:r>
            <a:r>
              <a:rPr lang="cs-CZ" dirty="0" err="1"/>
              <a:t>Iwana</a:t>
            </a:r>
            <a:r>
              <a:rPr lang="cs-CZ" dirty="0"/>
              <a:t> </a:t>
            </a:r>
            <a:r>
              <a:rPr lang="cs-CZ" dirty="0" err="1"/>
              <a:t>Franki</a:t>
            </a:r>
            <a:r>
              <a:rPr lang="cs-CZ" dirty="0"/>
              <a:t>)</a:t>
            </a:r>
          </a:p>
          <a:p>
            <a:pPr lvl="1"/>
            <a:r>
              <a:rPr lang="cs-CZ" u="sng" dirty="0" err="1" smtClean="0">
                <a:hlinkClick r:id="rId8"/>
              </a:rPr>
              <a:t>Dr</a:t>
            </a:r>
            <a:r>
              <a:rPr lang="cs-CZ" u="sng" dirty="0" smtClean="0">
                <a:hlinkClick r:id="rId8"/>
              </a:rPr>
              <a:t> </a:t>
            </a:r>
            <a:r>
              <a:rPr lang="cs-CZ" u="sng" dirty="0" err="1">
                <a:hlinkClick r:id="rId8"/>
              </a:rPr>
              <a:t>hab</a:t>
            </a:r>
            <a:r>
              <a:rPr lang="cs-CZ" u="sng" dirty="0">
                <a:hlinkClick r:id="rId8"/>
              </a:rPr>
              <a:t>. Pavel </a:t>
            </a:r>
            <a:r>
              <a:rPr lang="cs-CZ" u="sng" dirty="0" err="1">
                <a:hlinkClick r:id="rId8"/>
              </a:rPr>
              <a:t>Šaradín</a:t>
            </a:r>
            <a:r>
              <a:rPr lang="cs-CZ" dirty="0"/>
              <a:t> (</a:t>
            </a:r>
            <a:r>
              <a:rPr lang="cs-CZ" dirty="0" err="1"/>
              <a:t>Uniwersytet</a:t>
            </a:r>
            <a:r>
              <a:rPr lang="cs-CZ" dirty="0"/>
              <a:t> w </a:t>
            </a:r>
            <a:r>
              <a:rPr lang="cs-CZ" dirty="0" err="1"/>
              <a:t>Ołomuńcu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3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603"/>
            <a:ext cx="6192688" cy="1235157"/>
          </a:xfrm>
        </p:spPr>
        <p:txBody>
          <a:bodyPr>
            <a:normAutofit/>
          </a:bodyPr>
          <a:lstStyle/>
          <a:p>
            <a:r>
              <a:rPr lang="cs-CZ" dirty="0" err="1"/>
              <a:t>dr</a:t>
            </a:r>
            <a:r>
              <a:rPr lang="cs-CZ" dirty="0"/>
              <a:t> </a:t>
            </a:r>
            <a:r>
              <a:rPr lang="cs-CZ" dirty="0" err="1"/>
              <a:t>hab</a:t>
            </a:r>
            <a:r>
              <a:rPr lang="cs-CZ" dirty="0"/>
              <a:t>. Aleksandra </a:t>
            </a:r>
            <a:r>
              <a:rPr lang="cs-CZ" dirty="0" err="1"/>
              <a:t>Trzcielińska-Polus</a:t>
            </a:r>
            <a:r>
              <a:rPr lang="cs-CZ" dirty="0"/>
              <a:t>, prof. </a:t>
            </a:r>
            <a:r>
              <a:rPr lang="cs-CZ" dirty="0" smtClean="0"/>
              <a:t>UO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 err="1"/>
              <a:t>Kierownik</a:t>
            </a:r>
            <a:r>
              <a:rPr lang="cs-CZ" b="1" dirty="0"/>
              <a:t> - Katedry </a:t>
            </a:r>
            <a:r>
              <a:rPr lang="cs-CZ" b="1" dirty="0" err="1"/>
              <a:t>Stosunków</a:t>
            </a:r>
            <a:r>
              <a:rPr lang="cs-CZ" b="1" dirty="0"/>
              <a:t> </a:t>
            </a:r>
            <a:r>
              <a:rPr lang="cs-CZ" b="1" dirty="0" err="1"/>
              <a:t>Międzynarodowych</a:t>
            </a:r>
            <a:endParaRPr lang="cs-CZ" b="1" dirty="0"/>
          </a:p>
          <a:p>
            <a:r>
              <a:rPr lang="cs-CZ" dirty="0" err="1" smtClean="0"/>
              <a:t>Główny</a:t>
            </a:r>
            <a:r>
              <a:rPr lang="cs-CZ" dirty="0" smtClean="0"/>
              <a:t> </a:t>
            </a:r>
            <a:r>
              <a:rPr lang="cs-CZ" dirty="0" err="1"/>
              <a:t>temat</a:t>
            </a:r>
            <a:r>
              <a:rPr lang="cs-CZ" dirty="0"/>
              <a:t> </a:t>
            </a:r>
            <a:r>
              <a:rPr lang="cs-CZ" dirty="0" err="1"/>
              <a:t>badań</a:t>
            </a:r>
            <a:r>
              <a:rPr lang="cs-CZ" dirty="0"/>
              <a:t>: </a:t>
            </a:r>
            <a:r>
              <a:rPr lang="cs-CZ" dirty="0" err="1"/>
              <a:t>współczesne</a:t>
            </a:r>
            <a:r>
              <a:rPr lang="cs-CZ" dirty="0"/>
              <a:t> </a:t>
            </a:r>
            <a:r>
              <a:rPr lang="cs-CZ" dirty="0" err="1"/>
              <a:t>stosunki</a:t>
            </a:r>
            <a:r>
              <a:rPr lang="cs-CZ" dirty="0"/>
              <a:t> polsko-</a:t>
            </a:r>
            <a:r>
              <a:rPr lang="cs-CZ" dirty="0" err="1"/>
              <a:t>niemieckie</a:t>
            </a:r>
            <a:r>
              <a:rPr lang="cs-CZ" dirty="0"/>
              <a:t>.</a:t>
            </a:r>
          </a:p>
          <a:p>
            <a:r>
              <a:rPr lang="cs-CZ" dirty="0" err="1"/>
              <a:t>Zainteresowania</a:t>
            </a:r>
            <a:r>
              <a:rPr lang="cs-CZ" dirty="0"/>
              <a:t> </a:t>
            </a:r>
            <a:r>
              <a:rPr lang="cs-CZ" dirty="0" err="1"/>
              <a:t>badawcze</a:t>
            </a:r>
            <a:r>
              <a:rPr lang="cs-CZ" dirty="0"/>
              <a:t>: </a:t>
            </a:r>
            <a:r>
              <a:rPr lang="cs-CZ" dirty="0" err="1"/>
              <a:t>stosunki</a:t>
            </a:r>
            <a:r>
              <a:rPr lang="cs-CZ" dirty="0"/>
              <a:t> </a:t>
            </a:r>
            <a:r>
              <a:rPr lang="cs-CZ" dirty="0" err="1"/>
              <a:t>międzynarodowe</a:t>
            </a:r>
            <a:r>
              <a:rPr lang="cs-CZ" dirty="0"/>
              <a:t> (</a:t>
            </a:r>
            <a:r>
              <a:rPr lang="cs-CZ" dirty="0" err="1"/>
              <a:t>polityczne</a:t>
            </a:r>
            <a:r>
              <a:rPr lang="cs-CZ" dirty="0"/>
              <a:t> i </a:t>
            </a:r>
            <a:r>
              <a:rPr lang="cs-CZ" dirty="0" err="1"/>
              <a:t>gospodarcze</a:t>
            </a:r>
            <a:r>
              <a:rPr lang="cs-CZ" dirty="0"/>
              <a:t>) oraz </a:t>
            </a:r>
            <a:r>
              <a:rPr lang="cs-CZ" dirty="0" err="1"/>
              <a:t>swoistość</a:t>
            </a:r>
            <a:r>
              <a:rPr lang="cs-CZ" dirty="0"/>
              <a:t> </a:t>
            </a:r>
            <a:r>
              <a:rPr lang="cs-CZ" dirty="0" err="1"/>
              <a:t>przemian</a:t>
            </a:r>
            <a:r>
              <a:rPr lang="cs-CZ" dirty="0"/>
              <a:t> </a:t>
            </a:r>
            <a:r>
              <a:rPr lang="cs-CZ" dirty="0" err="1"/>
              <a:t>zachodzących</a:t>
            </a:r>
            <a:r>
              <a:rPr lang="cs-CZ" dirty="0"/>
              <a:t> w </a:t>
            </a:r>
            <a:r>
              <a:rPr lang="cs-CZ" dirty="0" err="1"/>
              <a:t>regionach</a:t>
            </a:r>
            <a:r>
              <a:rPr lang="cs-CZ" dirty="0"/>
              <a:t> </a:t>
            </a:r>
            <a:r>
              <a:rPr lang="cs-CZ" dirty="0" err="1"/>
              <a:t>pograniczy</a:t>
            </a:r>
            <a:r>
              <a:rPr lang="cs-CZ" dirty="0"/>
              <a:t>. </a:t>
            </a:r>
          </a:p>
          <a:p>
            <a:r>
              <a:rPr lang="cs-CZ" dirty="0"/>
              <a:t>Od 1997 r. do 2009 r. w PIN – </a:t>
            </a:r>
            <a:r>
              <a:rPr lang="cs-CZ" dirty="0" err="1"/>
              <a:t>Instytucie</a:t>
            </a:r>
            <a:r>
              <a:rPr lang="cs-CZ" dirty="0"/>
              <a:t> </a:t>
            </a:r>
            <a:r>
              <a:rPr lang="cs-CZ" dirty="0" err="1"/>
              <a:t>Śląskim</a:t>
            </a:r>
            <a:r>
              <a:rPr lang="cs-CZ" dirty="0"/>
              <a:t> w </a:t>
            </a:r>
            <a:r>
              <a:rPr lang="cs-CZ" dirty="0" err="1"/>
              <a:t>Opolu</a:t>
            </a:r>
            <a:r>
              <a:rPr lang="cs-CZ" dirty="0"/>
              <a:t> </a:t>
            </a:r>
            <a:r>
              <a:rPr lang="cs-CZ" dirty="0" err="1"/>
              <a:t>organizator</a:t>
            </a:r>
            <a:r>
              <a:rPr lang="cs-CZ" dirty="0"/>
              <a:t> i </a:t>
            </a:r>
            <a:r>
              <a:rPr lang="cs-CZ" dirty="0" err="1"/>
              <a:t>sekretarz</a:t>
            </a:r>
            <a:r>
              <a:rPr lang="cs-CZ" dirty="0"/>
              <a:t> </a:t>
            </a:r>
            <a:r>
              <a:rPr lang="cs-CZ" dirty="0" err="1"/>
              <a:t>naukowy</a:t>
            </a:r>
            <a:r>
              <a:rPr lang="cs-CZ" dirty="0"/>
              <a:t> </a:t>
            </a:r>
            <a:r>
              <a:rPr lang="cs-CZ" dirty="0" err="1"/>
              <a:t>dorocznej</a:t>
            </a:r>
            <a:r>
              <a:rPr lang="cs-CZ" dirty="0"/>
              <a:t> </a:t>
            </a:r>
            <a:r>
              <a:rPr lang="cs-CZ" dirty="0" err="1"/>
              <a:t>międzynarodowej</a:t>
            </a:r>
            <a:r>
              <a:rPr lang="cs-CZ" dirty="0"/>
              <a:t> </a:t>
            </a:r>
            <a:r>
              <a:rPr lang="cs-CZ" dirty="0" err="1"/>
              <a:t>konferencji</a:t>
            </a:r>
            <a:r>
              <a:rPr lang="cs-CZ" dirty="0"/>
              <a:t> </a:t>
            </a:r>
            <a:r>
              <a:rPr lang="cs-CZ" dirty="0" err="1"/>
              <a:t>naukowej</a:t>
            </a:r>
            <a:r>
              <a:rPr lang="cs-CZ" dirty="0"/>
              <a:t> z cyklu „</a:t>
            </a:r>
            <a:r>
              <a:rPr lang="cs-CZ" dirty="0" err="1"/>
              <a:t>Colloquium</a:t>
            </a:r>
            <a:r>
              <a:rPr lang="cs-CZ" dirty="0"/>
              <a:t> </a:t>
            </a:r>
            <a:r>
              <a:rPr lang="cs-CZ" dirty="0" err="1"/>
              <a:t>Opole</a:t>
            </a:r>
            <a:r>
              <a:rPr lang="cs-CZ" dirty="0"/>
              <a:t>. </a:t>
            </a:r>
            <a:r>
              <a:rPr lang="cs-CZ" dirty="0" err="1"/>
              <a:t>Polacy</a:t>
            </a:r>
            <a:r>
              <a:rPr lang="cs-CZ" dirty="0"/>
              <a:t> – </a:t>
            </a:r>
            <a:r>
              <a:rPr lang="cs-CZ" dirty="0" err="1"/>
              <a:t>Niemcy</a:t>
            </a:r>
            <a:r>
              <a:rPr lang="cs-CZ" dirty="0"/>
              <a:t> – </a:t>
            </a:r>
            <a:r>
              <a:rPr lang="cs-CZ" dirty="0" err="1"/>
              <a:t>Czesi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Redaktor </a:t>
            </a:r>
            <a:r>
              <a:rPr lang="cs-CZ" dirty="0" err="1"/>
              <a:t>naczelny</a:t>
            </a:r>
            <a:r>
              <a:rPr lang="cs-CZ" dirty="0"/>
              <a:t> </a:t>
            </a:r>
            <a:r>
              <a:rPr lang="cs-CZ" dirty="0" err="1"/>
              <a:t>czasopisma</a:t>
            </a:r>
            <a:r>
              <a:rPr lang="cs-CZ" dirty="0"/>
              <a:t> „</a:t>
            </a:r>
            <a:r>
              <a:rPr lang="cs-CZ" dirty="0" err="1"/>
              <a:t>Pogranicze</a:t>
            </a:r>
            <a:r>
              <a:rPr lang="cs-CZ" dirty="0"/>
              <a:t>. </a:t>
            </a:r>
            <a:r>
              <a:rPr lang="cs-CZ" dirty="0" err="1"/>
              <a:t>Polish</a:t>
            </a:r>
            <a:r>
              <a:rPr lang="cs-CZ" dirty="0"/>
              <a:t> </a:t>
            </a:r>
            <a:r>
              <a:rPr lang="cs-CZ" dirty="0" err="1"/>
              <a:t>Borderlands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”.</a:t>
            </a:r>
          </a:p>
          <a:p>
            <a:r>
              <a:rPr lang="cs-CZ" dirty="0"/>
              <a:t>Autorka ponad 150 </a:t>
            </a:r>
            <a:r>
              <a:rPr lang="cs-CZ" dirty="0" err="1"/>
              <a:t>opracowań</a:t>
            </a:r>
            <a:r>
              <a:rPr lang="cs-CZ" dirty="0"/>
              <a:t> i </a:t>
            </a:r>
            <a:r>
              <a:rPr lang="cs-CZ" dirty="0" err="1"/>
              <a:t>artykułów</a:t>
            </a:r>
            <a:r>
              <a:rPr lang="cs-CZ" dirty="0"/>
              <a:t>, w </a:t>
            </a:r>
            <a:r>
              <a:rPr lang="cs-CZ" dirty="0" err="1"/>
              <a:t>tym</a:t>
            </a:r>
            <a:r>
              <a:rPr lang="cs-CZ" dirty="0"/>
              <a:t> </a:t>
            </a:r>
            <a:r>
              <a:rPr lang="cs-CZ" dirty="0" err="1"/>
              <a:t>dwóch</a:t>
            </a:r>
            <a:r>
              <a:rPr lang="cs-CZ" dirty="0"/>
              <a:t> </a:t>
            </a:r>
            <a:r>
              <a:rPr lang="cs-CZ" dirty="0" err="1"/>
              <a:t>publikacji</a:t>
            </a:r>
            <a:r>
              <a:rPr lang="cs-CZ" dirty="0"/>
              <a:t> </a:t>
            </a:r>
            <a:r>
              <a:rPr lang="cs-CZ" dirty="0" err="1"/>
              <a:t>zwartych</a:t>
            </a:r>
            <a:r>
              <a:rPr lang="cs-CZ" dirty="0"/>
              <a:t> </a:t>
            </a:r>
            <a:r>
              <a:rPr lang="cs-CZ" dirty="0" err="1"/>
              <a:t>autorskich</a:t>
            </a:r>
            <a:r>
              <a:rPr lang="cs-CZ" dirty="0"/>
              <a:t>, jednej </a:t>
            </a:r>
            <a:r>
              <a:rPr lang="cs-CZ" dirty="0" err="1"/>
              <a:t>współautorskiej</a:t>
            </a:r>
            <a:r>
              <a:rPr lang="cs-CZ" dirty="0"/>
              <a:t> oraz </a:t>
            </a:r>
            <a:r>
              <a:rPr lang="cs-CZ" dirty="0" err="1"/>
              <a:t>współredaktor</a:t>
            </a:r>
            <a:r>
              <a:rPr lang="cs-CZ" dirty="0"/>
              <a:t> 16 </a:t>
            </a:r>
            <a:r>
              <a:rPr lang="cs-CZ" dirty="0" err="1"/>
              <a:t>książek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Obrázek 3" descr="http://www.politologia.uni.opole.pl/biblioteka/Sylwetki/ATP_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428750" cy="1838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04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280920" cy="659735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 err="1"/>
              <a:t>Colloquium</a:t>
            </a:r>
            <a:r>
              <a:rPr lang="cs-CZ" dirty="0"/>
              <a:t> </a:t>
            </a:r>
            <a:r>
              <a:rPr lang="cs-CZ" dirty="0" err="1"/>
              <a:t>Opole</a:t>
            </a:r>
            <a:r>
              <a:rPr lang="cs-CZ" dirty="0"/>
              <a:t> 2005. </a:t>
            </a:r>
            <a:r>
              <a:rPr lang="cs-CZ" b="1" dirty="0"/>
              <a:t>W </a:t>
            </a:r>
            <a:r>
              <a:rPr lang="cs-CZ" b="1" dirty="0" err="1"/>
              <a:t>zjednoczonej</a:t>
            </a:r>
            <a:r>
              <a:rPr lang="cs-CZ" b="1" dirty="0"/>
              <a:t> </a:t>
            </a:r>
            <a:r>
              <a:rPr lang="cs-CZ" b="1" dirty="0" err="1"/>
              <a:t>Europie</a:t>
            </a:r>
            <a:r>
              <a:rPr lang="cs-CZ" b="1" dirty="0"/>
              <a:t>. </a:t>
            </a:r>
            <a:r>
              <a:rPr lang="cs-CZ" b="1" dirty="0" err="1"/>
              <a:t>Perspektywy</a:t>
            </a:r>
            <a:r>
              <a:rPr lang="cs-CZ" b="1" dirty="0"/>
              <a:t> </a:t>
            </a:r>
            <a:r>
              <a:rPr lang="cs-CZ" b="1" dirty="0" err="1"/>
              <a:t>młodych</a:t>
            </a:r>
            <a:r>
              <a:rPr lang="cs-CZ" b="1" dirty="0"/>
              <a:t> </a:t>
            </a:r>
            <a:r>
              <a:rPr lang="cs-CZ" b="1" dirty="0" err="1"/>
              <a:t>Czechów</a:t>
            </a:r>
            <a:r>
              <a:rPr lang="cs-CZ" b="1" dirty="0"/>
              <a:t>,</a:t>
            </a:r>
            <a:r>
              <a:rPr lang="cs-CZ" dirty="0"/>
              <a:t> </a:t>
            </a:r>
            <a:r>
              <a:rPr lang="cs-CZ" dirty="0" err="1"/>
              <a:t>Polaków</a:t>
            </a:r>
            <a:r>
              <a:rPr lang="cs-CZ" dirty="0"/>
              <a:t> i </a:t>
            </a:r>
            <a:r>
              <a:rPr lang="cs-CZ" dirty="0" err="1"/>
              <a:t>Niemców</a:t>
            </a:r>
            <a:r>
              <a:rPr lang="cs-CZ" dirty="0"/>
              <a:t> ze </a:t>
            </a:r>
            <a:r>
              <a:rPr lang="cs-CZ" dirty="0" err="1"/>
              <a:t>wschodnich</a:t>
            </a:r>
            <a:r>
              <a:rPr lang="cs-CZ" dirty="0"/>
              <a:t> </a:t>
            </a:r>
            <a:r>
              <a:rPr lang="cs-CZ" dirty="0" err="1"/>
              <a:t>krajów</a:t>
            </a:r>
            <a:r>
              <a:rPr lang="cs-CZ" dirty="0"/>
              <a:t> </a:t>
            </a:r>
            <a:r>
              <a:rPr lang="cs-CZ" dirty="0" err="1"/>
              <a:t>federacji</a:t>
            </a:r>
            <a:r>
              <a:rPr lang="cs-CZ" dirty="0"/>
              <a:t>. Pod </a:t>
            </a:r>
            <a:r>
              <a:rPr lang="cs-CZ" dirty="0" err="1"/>
              <a:t>red</a:t>
            </a:r>
            <a:r>
              <a:rPr lang="cs-CZ" dirty="0"/>
              <a:t>. i </a:t>
            </a:r>
            <a:r>
              <a:rPr lang="cs-CZ" dirty="0" err="1"/>
              <a:t>Przedm</a:t>
            </a:r>
            <a:r>
              <a:rPr lang="cs-CZ" dirty="0"/>
              <a:t>. </a:t>
            </a:r>
            <a:r>
              <a:rPr lang="cs-CZ" dirty="0" err="1"/>
              <a:t>Stanisława</a:t>
            </a:r>
            <a:r>
              <a:rPr lang="cs-CZ" dirty="0"/>
              <a:t> Senfta i Aleksandry </a:t>
            </a:r>
            <a:r>
              <a:rPr lang="cs-CZ" dirty="0" err="1"/>
              <a:t>Trzcielińskiej-Polus</a:t>
            </a:r>
            <a:r>
              <a:rPr lang="cs-CZ" dirty="0"/>
              <a:t>, </a:t>
            </a:r>
            <a:r>
              <a:rPr lang="cs-CZ" dirty="0" err="1"/>
              <a:t>Opole</a:t>
            </a:r>
            <a:r>
              <a:rPr lang="cs-CZ" dirty="0"/>
              <a:t> 2006 – 175 s. </a:t>
            </a:r>
            <a:r>
              <a:rPr lang="cs-CZ" dirty="0" err="1"/>
              <a:t>Państwowy</a:t>
            </a:r>
            <a:r>
              <a:rPr lang="cs-CZ" dirty="0"/>
              <a:t> </a:t>
            </a:r>
            <a:r>
              <a:rPr lang="cs-CZ" dirty="0" err="1"/>
              <a:t>Instytut</a:t>
            </a:r>
            <a:r>
              <a:rPr lang="cs-CZ" dirty="0"/>
              <a:t> </a:t>
            </a:r>
            <a:r>
              <a:rPr lang="cs-CZ" dirty="0" err="1"/>
              <a:t>Naukowy</a:t>
            </a:r>
            <a:r>
              <a:rPr lang="cs-CZ" dirty="0"/>
              <a:t>. </a:t>
            </a:r>
            <a:r>
              <a:rPr lang="cs-CZ" dirty="0" err="1"/>
              <a:t>Instytut</a:t>
            </a:r>
            <a:r>
              <a:rPr lang="cs-CZ" dirty="0"/>
              <a:t> </a:t>
            </a:r>
            <a:r>
              <a:rPr lang="cs-CZ" dirty="0" err="1"/>
              <a:t>Śląski</a:t>
            </a:r>
            <a:r>
              <a:rPr lang="cs-CZ" dirty="0"/>
              <a:t> w </a:t>
            </a:r>
            <a:r>
              <a:rPr lang="cs-CZ" dirty="0" err="1"/>
              <a:t>Opolu</a:t>
            </a:r>
            <a:r>
              <a:rPr lang="cs-CZ" dirty="0"/>
              <a:t>. </a:t>
            </a:r>
            <a:r>
              <a:rPr lang="cs-CZ" dirty="0" err="1"/>
              <a:t>Wyższa</a:t>
            </a:r>
            <a:r>
              <a:rPr lang="cs-CZ" dirty="0"/>
              <a:t> </a:t>
            </a:r>
            <a:r>
              <a:rPr lang="cs-CZ" dirty="0" err="1"/>
              <a:t>Szkoła</a:t>
            </a:r>
            <a:r>
              <a:rPr lang="cs-CZ" dirty="0"/>
              <a:t> </a:t>
            </a:r>
            <a:r>
              <a:rPr lang="cs-CZ" dirty="0" err="1"/>
              <a:t>Zarządzania</a:t>
            </a:r>
            <a:r>
              <a:rPr lang="cs-CZ" dirty="0"/>
              <a:t> i </a:t>
            </a:r>
            <a:r>
              <a:rPr lang="cs-CZ" dirty="0" err="1"/>
              <a:t>Administracji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Colloquium</a:t>
            </a:r>
            <a:r>
              <a:rPr lang="cs-CZ" dirty="0"/>
              <a:t> </a:t>
            </a:r>
            <a:r>
              <a:rPr lang="cs-CZ" dirty="0" err="1"/>
              <a:t>Opole</a:t>
            </a:r>
            <a:r>
              <a:rPr lang="cs-CZ" dirty="0"/>
              <a:t> 2006. </a:t>
            </a:r>
            <a:r>
              <a:rPr lang="cs-CZ" dirty="0" err="1"/>
              <a:t>Mniejszości</a:t>
            </a:r>
            <a:r>
              <a:rPr lang="cs-CZ" dirty="0"/>
              <a:t> </a:t>
            </a:r>
            <a:r>
              <a:rPr lang="cs-CZ" b="1" dirty="0" err="1"/>
              <a:t>narodowe</a:t>
            </a:r>
            <a:r>
              <a:rPr lang="cs-CZ" b="1" dirty="0"/>
              <a:t> i </a:t>
            </a:r>
            <a:r>
              <a:rPr lang="cs-CZ" b="1" dirty="0" err="1"/>
              <a:t>etniczne</a:t>
            </a:r>
            <a:r>
              <a:rPr lang="cs-CZ" b="1" dirty="0"/>
              <a:t> w </a:t>
            </a:r>
            <a:r>
              <a:rPr lang="cs-CZ" dirty="0" err="1"/>
              <a:t>Polsce</a:t>
            </a:r>
            <a:r>
              <a:rPr lang="cs-CZ" dirty="0"/>
              <a:t>, </a:t>
            </a:r>
            <a:r>
              <a:rPr lang="cs-CZ" dirty="0" err="1"/>
              <a:t>Niemczech</a:t>
            </a:r>
            <a:r>
              <a:rPr lang="cs-CZ" dirty="0"/>
              <a:t> </a:t>
            </a:r>
            <a:r>
              <a:rPr lang="cs-CZ" b="1" dirty="0"/>
              <a:t>i Republice </a:t>
            </a:r>
            <a:r>
              <a:rPr lang="cs-CZ" b="1" dirty="0" err="1"/>
              <a:t>Czeskiej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tożsamość</a:t>
            </a:r>
            <a:r>
              <a:rPr lang="cs-CZ" dirty="0"/>
              <a:t> i </a:t>
            </a:r>
            <a:r>
              <a:rPr lang="cs-CZ" dirty="0" err="1"/>
              <a:t>perspektywy</a:t>
            </a:r>
            <a:r>
              <a:rPr lang="cs-CZ" dirty="0"/>
              <a:t> w </a:t>
            </a:r>
            <a:r>
              <a:rPr lang="cs-CZ" dirty="0" err="1"/>
              <a:t>jednoczącej</a:t>
            </a:r>
            <a:r>
              <a:rPr lang="cs-CZ" dirty="0"/>
              <a:t> </a:t>
            </a:r>
            <a:r>
              <a:rPr lang="cs-CZ" dirty="0" err="1"/>
              <a:t>się</a:t>
            </a:r>
            <a:r>
              <a:rPr lang="cs-CZ" dirty="0"/>
              <a:t> </a:t>
            </a:r>
            <a:r>
              <a:rPr lang="cs-CZ" dirty="0" err="1"/>
              <a:t>Europie</a:t>
            </a:r>
            <a:r>
              <a:rPr lang="cs-CZ" dirty="0"/>
              <a:t>. Pod </a:t>
            </a:r>
            <a:r>
              <a:rPr lang="cs-CZ" dirty="0" err="1"/>
              <a:t>red</a:t>
            </a:r>
            <a:r>
              <a:rPr lang="cs-CZ" dirty="0"/>
              <a:t>. </a:t>
            </a:r>
            <a:r>
              <a:rPr lang="cs-CZ" dirty="0" err="1"/>
              <a:t>Stanisława</a:t>
            </a:r>
            <a:r>
              <a:rPr lang="cs-CZ" dirty="0"/>
              <a:t> Senfta i Aleksandry </a:t>
            </a:r>
            <a:r>
              <a:rPr lang="cs-CZ" dirty="0" err="1"/>
              <a:t>Trzcielińskiej-Polus</a:t>
            </a:r>
            <a:r>
              <a:rPr lang="cs-CZ" dirty="0"/>
              <a:t>, </a:t>
            </a:r>
            <a:r>
              <a:rPr lang="cs-CZ" dirty="0" err="1"/>
              <a:t>Opole</a:t>
            </a:r>
            <a:r>
              <a:rPr lang="cs-CZ" dirty="0"/>
              <a:t> 2007- 120 s. </a:t>
            </a:r>
            <a:r>
              <a:rPr lang="cs-CZ" dirty="0" err="1"/>
              <a:t>Państwowy</a:t>
            </a:r>
            <a:r>
              <a:rPr lang="cs-CZ" dirty="0"/>
              <a:t> </a:t>
            </a:r>
            <a:r>
              <a:rPr lang="cs-CZ" dirty="0" err="1"/>
              <a:t>Instytut</a:t>
            </a:r>
            <a:r>
              <a:rPr lang="cs-CZ" dirty="0"/>
              <a:t> </a:t>
            </a:r>
            <a:r>
              <a:rPr lang="cs-CZ" dirty="0" err="1"/>
              <a:t>Naukowy</a:t>
            </a:r>
            <a:r>
              <a:rPr lang="cs-CZ" dirty="0"/>
              <a:t>. </a:t>
            </a:r>
            <a:r>
              <a:rPr lang="cs-CZ" dirty="0" err="1"/>
              <a:t>Instytut</a:t>
            </a:r>
            <a:r>
              <a:rPr lang="cs-CZ" dirty="0"/>
              <a:t> </a:t>
            </a:r>
            <a:r>
              <a:rPr lang="cs-CZ" dirty="0" err="1"/>
              <a:t>Śląski</a:t>
            </a:r>
            <a:r>
              <a:rPr lang="cs-CZ" dirty="0"/>
              <a:t> w </a:t>
            </a:r>
            <a:r>
              <a:rPr lang="cs-CZ" dirty="0" err="1"/>
              <a:t>Opolu</a:t>
            </a:r>
            <a:r>
              <a:rPr lang="cs-CZ" dirty="0"/>
              <a:t>. </a:t>
            </a:r>
            <a:r>
              <a:rPr lang="cs-CZ" dirty="0" err="1"/>
              <a:t>Uniwersytet</a:t>
            </a:r>
            <a:r>
              <a:rPr lang="cs-CZ" dirty="0"/>
              <a:t> </a:t>
            </a:r>
            <a:r>
              <a:rPr lang="cs-CZ" dirty="0" err="1"/>
              <a:t>Opolski</a:t>
            </a:r>
            <a:r>
              <a:rPr lang="cs-CZ" dirty="0"/>
              <a:t>. </a:t>
            </a:r>
            <a:r>
              <a:rPr lang="cs-CZ" dirty="0" err="1"/>
              <a:t>Wyższa</a:t>
            </a:r>
            <a:r>
              <a:rPr lang="cs-CZ" dirty="0"/>
              <a:t> </a:t>
            </a:r>
            <a:r>
              <a:rPr lang="cs-CZ" dirty="0" err="1"/>
              <a:t>Szkoła</a:t>
            </a:r>
            <a:r>
              <a:rPr lang="cs-CZ" dirty="0"/>
              <a:t> </a:t>
            </a:r>
            <a:r>
              <a:rPr lang="cs-CZ" dirty="0" err="1"/>
              <a:t>Zarządzania</a:t>
            </a:r>
            <a:r>
              <a:rPr lang="cs-CZ" dirty="0"/>
              <a:t> i </a:t>
            </a:r>
            <a:r>
              <a:rPr lang="cs-CZ" dirty="0" err="1"/>
              <a:t>Administracji</a:t>
            </a:r>
            <a:r>
              <a:rPr lang="cs-CZ" dirty="0"/>
              <a:t>.</a:t>
            </a:r>
          </a:p>
          <a:p>
            <a:pPr lvl="0"/>
            <a:r>
              <a:rPr lang="cs-CZ" dirty="0" err="1"/>
              <a:t>Colloquium</a:t>
            </a:r>
            <a:r>
              <a:rPr lang="cs-CZ" dirty="0"/>
              <a:t> </a:t>
            </a:r>
            <a:r>
              <a:rPr lang="cs-CZ" dirty="0" err="1"/>
              <a:t>Opole</a:t>
            </a:r>
            <a:r>
              <a:rPr lang="cs-CZ" dirty="0"/>
              <a:t> 2009. Od </a:t>
            </a:r>
            <a:r>
              <a:rPr lang="cs-CZ" dirty="0" err="1"/>
              <a:t>Okrągłego</a:t>
            </a:r>
            <a:r>
              <a:rPr lang="cs-CZ" dirty="0"/>
              <a:t> </a:t>
            </a:r>
            <a:r>
              <a:rPr lang="cs-CZ" dirty="0" err="1"/>
              <a:t>stołu</a:t>
            </a:r>
            <a:r>
              <a:rPr lang="cs-CZ" dirty="0"/>
              <a:t> do </a:t>
            </a:r>
            <a:r>
              <a:rPr lang="cs-CZ" dirty="0" err="1"/>
              <a:t>obalenia</a:t>
            </a:r>
            <a:r>
              <a:rPr lang="cs-CZ" dirty="0"/>
              <a:t> Muru </a:t>
            </a:r>
            <a:r>
              <a:rPr lang="cs-CZ" dirty="0" err="1"/>
              <a:t>Berlińskiego</a:t>
            </a:r>
            <a:r>
              <a:rPr lang="cs-CZ" dirty="0"/>
              <a:t> i </a:t>
            </a:r>
            <a:r>
              <a:rPr lang="cs-CZ" b="1" dirty="0" err="1"/>
              <a:t>Aksamitnej</a:t>
            </a:r>
            <a:r>
              <a:rPr lang="cs-CZ" b="1" dirty="0"/>
              <a:t> </a:t>
            </a:r>
            <a:r>
              <a:rPr lang="cs-CZ" b="1" dirty="0" err="1"/>
              <a:t>Rewolucji</a:t>
            </a:r>
            <a:r>
              <a:rPr lang="cs-CZ" b="1" dirty="0"/>
              <a:t>.</a:t>
            </a:r>
            <a:r>
              <a:rPr lang="cs-CZ" dirty="0"/>
              <a:t> </a:t>
            </a:r>
            <a:r>
              <a:rPr lang="cs-CZ" dirty="0" err="1"/>
              <a:t>Polacy</a:t>
            </a:r>
            <a:r>
              <a:rPr lang="cs-CZ" dirty="0"/>
              <a:t> – </a:t>
            </a:r>
            <a:r>
              <a:rPr lang="cs-CZ" dirty="0" err="1"/>
              <a:t>Niemcy</a:t>
            </a:r>
            <a:r>
              <a:rPr lang="cs-CZ" dirty="0"/>
              <a:t> – </a:t>
            </a:r>
            <a:r>
              <a:rPr lang="cs-CZ" dirty="0" err="1"/>
              <a:t>Czesi</a:t>
            </a:r>
            <a:r>
              <a:rPr lang="cs-CZ" dirty="0"/>
              <a:t> – </a:t>
            </a:r>
            <a:r>
              <a:rPr lang="cs-CZ" dirty="0" err="1"/>
              <a:t>nowe</a:t>
            </a:r>
            <a:r>
              <a:rPr lang="cs-CZ" dirty="0"/>
              <a:t> </a:t>
            </a:r>
            <a:r>
              <a:rPr lang="cs-CZ" dirty="0" err="1"/>
              <a:t>wartości</a:t>
            </a:r>
            <a:r>
              <a:rPr lang="cs-CZ" dirty="0"/>
              <a:t>, </a:t>
            </a:r>
            <a:r>
              <a:rPr lang="cs-CZ" dirty="0" err="1"/>
              <a:t>nowe</a:t>
            </a:r>
            <a:r>
              <a:rPr lang="cs-CZ" dirty="0"/>
              <a:t> </a:t>
            </a:r>
            <a:r>
              <a:rPr lang="cs-CZ" dirty="0" err="1"/>
              <a:t>relacje</a:t>
            </a:r>
            <a:r>
              <a:rPr lang="cs-CZ" dirty="0"/>
              <a:t>, pod </a:t>
            </a:r>
            <a:r>
              <a:rPr lang="cs-CZ" dirty="0" err="1"/>
              <a:t>red</a:t>
            </a:r>
            <a:r>
              <a:rPr lang="cs-CZ" dirty="0"/>
              <a:t>. M. Lisa, A. </a:t>
            </a:r>
            <a:r>
              <a:rPr lang="cs-CZ" dirty="0" err="1"/>
              <a:t>Trzcielińskiej-Polus</a:t>
            </a:r>
            <a:r>
              <a:rPr lang="cs-CZ" dirty="0"/>
              <a:t>, </a:t>
            </a:r>
            <a:r>
              <a:rPr lang="cs-CZ" dirty="0" err="1"/>
              <a:t>Opole</a:t>
            </a:r>
            <a:r>
              <a:rPr lang="cs-CZ" dirty="0"/>
              <a:t> 2010.</a:t>
            </a:r>
          </a:p>
          <a:p>
            <a:pPr lvl="0"/>
            <a:r>
              <a:rPr lang="cs-CZ" dirty="0"/>
              <a:t>Euroregion „</a:t>
            </a:r>
            <a:r>
              <a:rPr lang="cs-CZ" dirty="0" err="1"/>
              <a:t>Pradziad</a:t>
            </a:r>
            <a:r>
              <a:rPr lang="cs-CZ" dirty="0"/>
              <a:t>”. </a:t>
            </a:r>
            <a:r>
              <a:rPr lang="cs-CZ" dirty="0" err="1"/>
              <a:t>Pierwszy</a:t>
            </a:r>
            <a:r>
              <a:rPr lang="cs-CZ" dirty="0"/>
              <a:t> etap </a:t>
            </a:r>
            <a:r>
              <a:rPr lang="cs-CZ" dirty="0" err="1"/>
              <a:t>nowej</a:t>
            </a:r>
            <a:r>
              <a:rPr lang="cs-CZ" dirty="0"/>
              <a:t> formy </a:t>
            </a:r>
            <a:r>
              <a:rPr lang="cs-CZ" dirty="0" err="1"/>
              <a:t>współpracy</a:t>
            </a:r>
            <a:r>
              <a:rPr lang="cs-CZ" dirty="0"/>
              <a:t> </a:t>
            </a:r>
            <a:r>
              <a:rPr lang="cs-CZ" dirty="0" err="1"/>
              <a:t>transgranicznej</a:t>
            </a:r>
            <a:r>
              <a:rPr lang="cs-CZ" dirty="0"/>
              <a:t>. W: Opolské a </a:t>
            </a:r>
            <a:r>
              <a:rPr lang="cs-CZ" b="1" dirty="0"/>
              <a:t>Opavské Slezsko</a:t>
            </a:r>
            <a:r>
              <a:rPr lang="cs-CZ" dirty="0"/>
              <a:t> ve </a:t>
            </a:r>
            <a:r>
              <a:rPr lang="cs-CZ" dirty="0" err="1"/>
              <a:t>smĕru</a:t>
            </a:r>
            <a:r>
              <a:rPr lang="cs-CZ" dirty="0"/>
              <a:t> evropských standardů. Sborník referátů z polsko-české konference konané ve dnech 25. – 26. 11. 1999 na Ústavu společenských </a:t>
            </a:r>
            <a:r>
              <a:rPr lang="cs-CZ" dirty="0" err="1"/>
              <a:t>vĕd</a:t>
            </a:r>
            <a:r>
              <a:rPr lang="cs-CZ" dirty="0"/>
              <a:t> Opolské univerzity. Opava: Slezská univerzita. Filozoficko-přírodovědecká fakulta. Ústav společenských věd 1999 s. 94-103, sum. </a:t>
            </a:r>
            <a:r>
              <a:rPr lang="cs-CZ" dirty="0" err="1"/>
              <a:t>bibliogr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0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Euroregiony „</a:t>
            </a:r>
            <a:r>
              <a:rPr lang="cs-CZ" b="1" dirty="0" err="1"/>
              <a:t>Pradziad</a:t>
            </a:r>
            <a:r>
              <a:rPr lang="cs-CZ" b="1" dirty="0"/>
              <a:t>” i „</a:t>
            </a:r>
            <a:r>
              <a:rPr lang="cs-CZ" b="1" dirty="0" err="1"/>
              <a:t>Silesia</a:t>
            </a:r>
            <a:r>
              <a:rPr lang="cs-CZ" b="1" dirty="0"/>
              <a:t>”. </a:t>
            </a:r>
            <a:r>
              <a:rPr lang="cs-CZ" dirty="0"/>
              <a:t>Studium </a:t>
            </a:r>
            <a:r>
              <a:rPr lang="cs-CZ" dirty="0" err="1"/>
              <a:t>porównawcze</a:t>
            </a:r>
            <a:r>
              <a:rPr lang="cs-CZ" dirty="0"/>
              <a:t>. W: Opavské a Opolské Slezsko ve </a:t>
            </a:r>
            <a:r>
              <a:rPr lang="cs-CZ" dirty="0" err="1"/>
              <a:t>smĕru</a:t>
            </a:r>
            <a:r>
              <a:rPr lang="cs-CZ" dirty="0"/>
              <a:t> evropských standardů. Překonávání bariér. Pod </a:t>
            </a:r>
            <a:r>
              <a:rPr lang="cs-CZ" dirty="0" err="1"/>
              <a:t>red</a:t>
            </a:r>
            <a:r>
              <a:rPr lang="cs-CZ" dirty="0"/>
              <a:t>. </a:t>
            </a:r>
            <a:r>
              <a:rPr lang="cs-CZ" dirty="0" err="1"/>
              <a:t>Bartłomieja</a:t>
            </a:r>
            <a:r>
              <a:rPr lang="cs-CZ" dirty="0"/>
              <a:t> </a:t>
            </a:r>
            <a:r>
              <a:rPr lang="cs-CZ" dirty="0" err="1"/>
              <a:t>Kozery</a:t>
            </a:r>
            <a:r>
              <a:rPr lang="cs-CZ" dirty="0"/>
              <a:t>, </a:t>
            </a:r>
            <a:r>
              <a:rPr lang="cs-CZ" dirty="0" err="1"/>
              <a:t>Michała</a:t>
            </a:r>
            <a:r>
              <a:rPr lang="cs-CZ" dirty="0"/>
              <a:t> Lisa. </a:t>
            </a:r>
            <a:r>
              <a:rPr lang="cs-CZ" dirty="0" err="1"/>
              <a:t>Opole</a:t>
            </a:r>
            <a:r>
              <a:rPr lang="cs-CZ" dirty="0"/>
              <a:t> 2001 s. 147-161, sum. </a:t>
            </a:r>
            <a:r>
              <a:rPr lang="cs-CZ" dirty="0" err="1"/>
              <a:t>bibliogr</a:t>
            </a:r>
            <a:r>
              <a:rPr lang="cs-CZ" dirty="0"/>
              <a:t>. </a:t>
            </a:r>
            <a:r>
              <a:rPr lang="cs-CZ" dirty="0" err="1"/>
              <a:t>Uniwersytet</a:t>
            </a:r>
            <a:r>
              <a:rPr lang="cs-CZ" dirty="0"/>
              <a:t> </a:t>
            </a:r>
            <a:r>
              <a:rPr lang="cs-CZ" dirty="0" err="1"/>
              <a:t>Opolski</a:t>
            </a:r>
            <a:endParaRPr lang="cs-CZ" dirty="0"/>
          </a:p>
          <a:p>
            <a:pPr lvl="0"/>
            <a:r>
              <a:rPr lang="cs-CZ" dirty="0" err="1"/>
              <a:t>Border</a:t>
            </a:r>
            <a:r>
              <a:rPr lang="cs-CZ" dirty="0"/>
              <a:t> region – </a:t>
            </a:r>
            <a:r>
              <a:rPr lang="cs-CZ" dirty="0" err="1"/>
              <a:t>united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separated</a:t>
            </a:r>
            <a:r>
              <a:rPr lang="cs-CZ" dirty="0"/>
              <a:t>? </a:t>
            </a:r>
            <a:r>
              <a:rPr lang="cs-CZ" b="1" dirty="0" err="1"/>
              <a:t>Comparison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Polish</a:t>
            </a:r>
            <a:r>
              <a:rPr lang="cs-CZ" b="1" dirty="0"/>
              <a:t>-Czech and </a:t>
            </a:r>
            <a:r>
              <a:rPr lang="cs-CZ" b="1" dirty="0" err="1"/>
              <a:t>Polish-German</a:t>
            </a:r>
            <a:r>
              <a:rPr lang="cs-CZ" b="1" dirty="0"/>
              <a:t> </a:t>
            </a:r>
            <a:r>
              <a:rPr lang="cs-CZ" dirty="0" err="1"/>
              <a:t>borderlands</a:t>
            </a:r>
            <a:r>
              <a:rPr lang="cs-CZ" dirty="0"/>
              <a:t>. [Aut.: E. </a:t>
            </a:r>
            <a:r>
              <a:rPr lang="cs-CZ" dirty="0" err="1"/>
              <a:t>Dawidejt-Jastrzębska</a:t>
            </a:r>
            <a:r>
              <a:rPr lang="cs-CZ" dirty="0"/>
              <a:t>, A. </a:t>
            </a:r>
            <a:r>
              <a:rPr lang="cs-CZ" dirty="0" err="1"/>
              <a:t>Trzcielińska-Polus</a:t>
            </a:r>
            <a:r>
              <a:rPr lang="cs-CZ" dirty="0"/>
              <a:t>], W: </a:t>
            </a:r>
            <a:r>
              <a:rPr lang="cs-CZ" dirty="0" err="1"/>
              <a:t>The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borderlands</a:t>
            </a:r>
            <a:r>
              <a:rPr lang="cs-CZ" dirty="0"/>
              <a:t> in United </a:t>
            </a:r>
            <a:r>
              <a:rPr lang="cs-CZ" dirty="0" err="1"/>
              <a:t>Europe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borderlands</a:t>
            </a:r>
            <a:r>
              <a:rPr lang="cs-CZ" dirty="0"/>
              <a:t> and </a:t>
            </a:r>
            <a:r>
              <a:rPr lang="cs-CZ" dirty="0" err="1"/>
              <a:t>integration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. Ed. M. </a:t>
            </a:r>
            <a:r>
              <a:rPr lang="cs-CZ" dirty="0" err="1"/>
              <a:t>Koter</a:t>
            </a:r>
            <a:r>
              <a:rPr lang="cs-CZ" dirty="0"/>
              <a:t>, M. </a:t>
            </a:r>
            <a:r>
              <a:rPr lang="cs-CZ" dirty="0" err="1"/>
              <a:t>Sobczyński</a:t>
            </a:r>
            <a:r>
              <a:rPr lang="cs-CZ" dirty="0"/>
              <a:t>, </a:t>
            </a:r>
            <a:r>
              <a:rPr lang="cs-CZ" dirty="0" err="1"/>
              <a:t>Łódź</a:t>
            </a:r>
            <a:r>
              <a:rPr lang="cs-CZ" dirty="0"/>
              <a:t>, „Region and </a:t>
            </a:r>
            <a:r>
              <a:rPr lang="cs-CZ" dirty="0" err="1"/>
              <a:t>Regionalism</a:t>
            </a:r>
            <a:r>
              <a:rPr lang="cs-CZ" dirty="0"/>
              <a:t>”, </a:t>
            </a:r>
            <a:r>
              <a:rPr lang="cs-CZ" dirty="0" err="1"/>
              <a:t>Opole</a:t>
            </a:r>
            <a:r>
              <a:rPr lang="cs-CZ" dirty="0"/>
              <a:t> 2005, No. 7. Vol.1, s. 161-167.</a:t>
            </a:r>
          </a:p>
          <a:p>
            <a:pPr lvl="0"/>
            <a:r>
              <a:rPr lang="cs-CZ" dirty="0"/>
              <a:t>Polsko-</a:t>
            </a:r>
            <a:r>
              <a:rPr lang="cs-CZ" dirty="0" err="1"/>
              <a:t>czeskie</a:t>
            </a:r>
            <a:r>
              <a:rPr lang="cs-CZ" dirty="0"/>
              <a:t> i polsko-</a:t>
            </a:r>
            <a:r>
              <a:rPr lang="cs-CZ" dirty="0" err="1"/>
              <a:t>niemieckie</a:t>
            </a:r>
            <a:r>
              <a:rPr lang="cs-CZ" dirty="0"/>
              <a:t> </a:t>
            </a:r>
            <a:r>
              <a:rPr lang="cs-CZ" dirty="0" err="1"/>
              <a:t>pogranicza</a:t>
            </a:r>
            <a:r>
              <a:rPr lang="cs-CZ" dirty="0"/>
              <a:t> po </a:t>
            </a:r>
            <a:r>
              <a:rPr lang="cs-CZ" dirty="0" err="1"/>
              <a:t>przystąpieniu</a:t>
            </a:r>
            <a:r>
              <a:rPr lang="cs-CZ" dirty="0"/>
              <a:t> do Unii </a:t>
            </a:r>
            <a:r>
              <a:rPr lang="cs-CZ" dirty="0" err="1"/>
              <a:t>Europejskiej</a:t>
            </a:r>
            <a:r>
              <a:rPr lang="cs-CZ" dirty="0"/>
              <a:t>. </a:t>
            </a:r>
            <a:r>
              <a:rPr lang="cs-CZ" dirty="0" err="1"/>
              <a:t>Wybrane</a:t>
            </a:r>
            <a:r>
              <a:rPr lang="cs-CZ" dirty="0"/>
              <a:t> aspekty </a:t>
            </a:r>
            <a:r>
              <a:rPr lang="cs-CZ" dirty="0" err="1"/>
              <a:t>analizy</a:t>
            </a:r>
            <a:r>
              <a:rPr lang="cs-CZ" dirty="0"/>
              <a:t> </a:t>
            </a:r>
            <a:r>
              <a:rPr lang="cs-CZ" dirty="0" err="1"/>
              <a:t>porównawczej</a:t>
            </a:r>
            <a:r>
              <a:rPr lang="cs-CZ" dirty="0"/>
              <a:t>, W: </a:t>
            </a:r>
            <a:r>
              <a:rPr lang="cs-CZ" dirty="0" err="1"/>
              <a:t>Śląsk</a:t>
            </a:r>
            <a:r>
              <a:rPr lang="cs-CZ" dirty="0"/>
              <a:t> </a:t>
            </a:r>
            <a:r>
              <a:rPr lang="cs-CZ" dirty="0" err="1"/>
              <a:t>Opolski</a:t>
            </a:r>
            <a:r>
              <a:rPr lang="cs-CZ" dirty="0"/>
              <a:t> i </a:t>
            </a:r>
            <a:r>
              <a:rPr lang="cs-CZ" dirty="0" err="1"/>
              <a:t>Opawski</a:t>
            </a:r>
            <a:r>
              <a:rPr lang="cs-CZ" dirty="0"/>
              <a:t> w Unii </a:t>
            </a:r>
            <a:r>
              <a:rPr lang="cs-CZ" dirty="0" err="1"/>
              <a:t>Europejskiej</a:t>
            </a:r>
            <a:r>
              <a:rPr lang="cs-CZ" dirty="0"/>
              <a:t>. </a:t>
            </a:r>
            <a:r>
              <a:rPr lang="cs-CZ" dirty="0" err="1"/>
              <a:t>Problemy</a:t>
            </a:r>
            <a:r>
              <a:rPr lang="cs-CZ" dirty="0"/>
              <a:t> </a:t>
            </a:r>
            <a:r>
              <a:rPr lang="cs-CZ" dirty="0" err="1"/>
              <a:t>pierwszych</a:t>
            </a:r>
            <a:r>
              <a:rPr lang="cs-CZ" dirty="0"/>
              <a:t> lat </a:t>
            </a:r>
            <a:r>
              <a:rPr lang="cs-CZ" dirty="0" err="1"/>
              <a:t>członkostwa</a:t>
            </a:r>
            <a:r>
              <a:rPr lang="cs-CZ" dirty="0"/>
              <a:t> w </a:t>
            </a:r>
            <a:r>
              <a:rPr lang="cs-CZ" dirty="0" err="1"/>
              <a:t>stosunku</a:t>
            </a:r>
            <a:r>
              <a:rPr lang="cs-CZ" dirty="0"/>
              <a:t> do </a:t>
            </a:r>
            <a:r>
              <a:rPr lang="cs-CZ" dirty="0" err="1"/>
              <a:t>przemian</a:t>
            </a:r>
            <a:r>
              <a:rPr lang="cs-CZ" dirty="0"/>
              <a:t> </a:t>
            </a:r>
            <a:r>
              <a:rPr lang="cs-CZ" dirty="0" err="1"/>
              <a:t>społecznych</a:t>
            </a:r>
            <a:r>
              <a:rPr lang="cs-CZ" dirty="0"/>
              <a:t>, </a:t>
            </a:r>
            <a:r>
              <a:rPr lang="cs-CZ" dirty="0" err="1"/>
              <a:t>Opawa</a:t>
            </a:r>
            <a:r>
              <a:rPr lang="cs-CZ" dirty="0"/>
              <a:t> 2007, s. 13-22.</a:t>
            </a:r>
          </a:p>
          <a:p>
            <a:pPr lvl="0"/>
            <a:r>
              <a:rPr lang="cs-CZ" b="1" dirty="0" err="1"/>
              <a:t>Changes</a:t>
            </a:r>
            <a:r>
              <a:rPr lang="cs-CZ" b="1" dirty="0"/>
              <a:t> in </a:t>
            </a:r>
            <a:r>
              <a:rPr lang="cs-CZ" b="1" dirty="0" err="1"/>
              <a:t>the</a:t>
            </a:r>
            <a:r>
              <a:rPr lang="cs-CZ" b="1" dirty="0"/>
              <a:t> trans-</a:t>
            </a:r>
            <a:r>
              <a:rPr lang="cs-CZ" b="1" dirty="0" err="1"/>
              <a:t>border</a:t>
            </a:r>
            <a:r>
              <a:rPr lang="cs-CZ" b="1" dirty="0"/>
              <a:t> </a:t>
            </a:r>
            <a:r>
              <a:rPr lang="cs-CZ" b="1" dirty="0" err="1"/>
              <a:t>cooperation</a:t>
            </a:r>
            <a:r>
              <a:rPr lang="cs-CZ" b="1" dirty="0"/>
              <a:t> </a:t>
            </a:r>
            <a:r>
              <a:rPr lang="cs-CZ" b="1" dirty="0" err="1"/>
              <a:t>between</a:t>
            </a:r>
            <a:r>
              <a:rPr lang="cs-CZ" b="1" dirty="0"/>
              <a:t> </a:t>
            </a:r>
            <a:r>
              <a:rPr lang="cs-CZ" b="1" dirty="0" err="1"/>
              <a:t>Poland</a:t>
            </a:r>
            <a:r>
              <a:rPr lang="cs-CZ" b="1" dirty="0"/>
              <a:t> and </a:t>
            </a:r>
            <a:r>
              <a:rPr lang="cs-CZ" b="1" dirty="0" err="1"/>
              <a:t>the</a:t>
            </a:r>
            <a:r>
              <a:rPr lang="cs-CZ" b="1" dirty="0"/>
              <a:t> Czech Republic </a:t>
            </a:r>
            <a:r>
              <a:rPr lang="cs-CZ" b="1" dirty="0" err="1"/>
              <a:t>after</a:t>
            </a:r>
            <a:r>
              <a:rPr lang="cs-CZ" b="1" dirty="0"/>
              <a:t> 1989</a:t>
            </a:r>
            <a:r>
              <a:rPr lang="cs-CZ" dirty="0"/>
              <a:t>, w: Obnova demokracie v Československu po roce 1989, </a:t>
            </a:r>
            <a:r>
              <a:rPr lang="cs-CZ" dirty="0" err="1"/>
              <a:t>red</a:t>
            </a:r>
            <a:r>
              <a:rPr lang="cs-CZ" dirty="0"/>
              <a:t>. Pavel </a:t>
            </a:r>
            <a:r>
              <a:rPr lang="cs-CZ" dirty="0" err="1"/>
              <a:t>Krakora</a:t>
            </a:r>
            <a:r>
              <a:rPr lang="cs-CZ" dirty="0"/>
              <a:t>, Praha 2010, s. 269-283.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4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Uniwersytetu im.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Adama </a:t>
            </a:r>
            <a:r>
              <a:rPr lang="pl-PL" dirty="0"/>
              <a:t>Mickiewicza w </a:t>
            </a:r>
            <a:r>
              <a:rPr lang="pl-PL" dirty="0" smtClean="0"/>
              <a:t>Poznaniu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87208" cy="4873752"/>
          </a:xfrm>
        </p:spPr>
        <p:txBody>
          <a:bodyPr>
            <a:normAutofit fontScale="85000" lnSpcReduction="10000"/>
          </a:bodyPr>
          <a:lstStyle/>
          <a:p>
            <a:r>
              <a:rPr lang="cs-CZ" dirty="0" err="1"/>
              <a:t>Instytut</a:t>
            </a:r>
            <a:r>
              <a:rPr lang="cs-CZ" dirty="0"/>
              <a:t> Geografii </a:t>
            </a:r>
            <a:r>
              <a:rPr lang="cs-CZ" dirty="0" err="1"/>
              <a:t>Społeczno-Ekonomicznej</a:t>
            </a:r>
            <a:r>
              <a:rPr lang="cs-CZ" dirty="0"/>
              <a:t> i </a:t>
            </a:r>
            <a:r>
              <a:rPr lang="cs-CZ" dirty="0" err="1"/>
              <a:t>Gospodarki</a:t>
            </a:r>
            <a:r>
              <a:rPr lang="cs-CZ" dirty="0"/>
              <a:t> </a:t>
            </a:r>
            <a:r>
              <a:rPr lang="cs-CZ" dirty="0" err="1"/>
              <a:t>Przestrzennej</a:t>
            </a:r>
            <a:r>
              <a:rPr lang="cs-CZ" dirty="0"/>
              <a:t> </a:t>
            </a:r>
            <a:r>
              <a:rPr lang="cs-CZ" dirty="0" err="1"/>
              <a:t>powstał</a:t>
            </a:r>
            <a:r>
              <a:rPr lang="cs-CZ" dirty="0"/>
              <a:t> w 1984 r. Jest </a:t>
            </a:r>
            <a:r>
              <a:rPr lang="cs-CZ" dirty="0" err="1"/>
              <a:t>jednostką</a:t>
            </a:r>
            <a:r>
              <a:rPr lang="cs-CZ" dirty="0"/>
              <a:t> </a:t>
            </a:r>
            <a:r>
              <a:rPr lang="cs-CZ" dirty="0" err="1"/>
              <a:t>organizacyjną</a:t>
            </a:r>
            <a:r>
              <a:rPr lang="cs-CZ" dirty="0"/>
              <a:t> </a:t>
            </a:r>
            <a:r>
              <a:rPr lang="cs-CZ" i="1" u="sng" dirty="0" err="1">
                <a:hlinkClick r:id="rId2"/>
              </a:rPr>
              <a:t>Wydziału</a:t>
            </a:r>
            <a:r>
              <a:rPr lang="cs-CZ" i="1" u="sng" dirty="0">
                <a:hlinkClick r:id="rId2"/>
              </a:rPr>
              <a:t> Nauk </a:t>
            </a:r>
            <a:r>
              <a:rPr lang="cs-CZ" i="1" u="sng" dirty="0" err="1">
                <a:hlinkClick r:id="rId2"/>
              </a:rPr>
              <a:t>Geograficznych</a:t>
            </a:r>
            <a:r>
              <a:rPr lang="cs-CZ" i="1" u="sng" dirty="0">
                <a:hlinkClick r:id="rId2"/>
              </a:rPr>
              <a:t> i </a:t>
            </a:r>
            <a:r>
              <a:rPr lang="cs-CZ" i="1" u="sng" dirty="0" err="1">
                <a:hlinkClick r:id="rId2"/>
              </a:rPr>
              <a:t>Geologicznych</a:t>
            </a:r>
            <a:r>
              <a:rPr lang="cs-CZ" dirty="0"/>
              <a:t> </a:t>
            </a:r>
            <a:r>
              <a:rPr lang="cs-CZ" i="1" u="sng" dirty="0" err="1">
                <a:hlinkClick r:id="rId3"/>
              </a:rPr>
              <a:t>Uniwersytetu</a:t>
            </a:r>
            <a:r>
              <a:rPr lang="cs-CZ" i="1" u="sng" dirty="0">
                <a:hlinkClick r:id="rId3"/>
              </a:rPr>
              <a:t> </a:t>
            </a:r>
            <a:r>
              <a:rPr lang="cs-CZ" i="1" u="sng" dirty="0" err="1">
                <a:hlinkClick r:id="rId3"/>
              </a:rPr>
              <a:t>im</a:t>
            </a:r>
            <a:r>
              <a:rPr lang="cs-CZ" i="1" u="sng" dirty="0">
                <a:hlinkClick r:id="rId3"/>
              </a:rPr>
              <a:t>. Adama </a:t>
            </a:r>
            <a:r>
              <a:rPr lang="cs-CZ" i="1" u="sng" dirty="0" err="1">
                <a:hlinkClick r:id="rId3"/>
              </a:rPr>
              <a:t>Mickiewicza</a:t>
            </a:r>
            <a:r>
              <a:rPr lang="cs-CZ" dirty="0"/>
              <a:t> w </a:t>
            </a:r>
            <a:r>
              <a:rPr lang="cs-CZ" dirty="0" err="1"/>
              <a:t>Poznaniu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Instytut</a:t>
            </a:r>
            <a:r>
              <a:rPr lang="cs-CZ" dirty="0" smtClean="0"/>
              <a:t> </a:t>
            </a:r>
            <a:r>
              <a:rPr lang="cs-CZ" dirty="0" err="1"/>
              <a:t>prowadzi</a:t>
            </a:r>
            <a:r>
              <a:rPr lang="cs-CZ" dirty="0"/>
              <a:t> </a:t>
            </a:r>
            <a:r>
              <a:rPr lang="cs-CZ" dirty="0" err="1"/>
              <a:t>działalność</a:t>
            </a:r>
            <a:r>
              <a:rPr lang="cs-CZ" dirty="0"/>
              <a:t> </a:t>
            </a:r>
            <a:r>
              <a:rPr lang="cs-CZ" dirty="0" err="1"/>
              <a:t>dydaktyczną</a:t>
            </a:r>
            <a:r>
              <a:rPr lang="cs-CZ" dirty="0"/>
              <a:t> i </a:t>
            </a:r>
            <a:r>
              <a:rPr lang="cs-CZ" dirty="0" err="1"/>
              <a:t>naukowo-badawczą</a:t>
            </a:r>
            <a:r>
              <a:rPr lang="cs-CZ" dirty="0"/>
              <a:t>. </a:t>
            </a:r>
            <a:r>
              <a:rPr lang="cs-CZ" dirty="0" err="1"/>
              <a:t>Działalność</a:t>
            </a:r>
            <a:r>
              <a:rPr lang="cs-CZ" dirty="0"/>
              <a:t> </a:t>
            </a:r>
            <a:r>
              <a:rPr lang="cs-CZ" dirty="0" err="1"/>
              <a:t>dydaktyczna</a:t>
            </a:r>
            <a:r>
              <a:rPr lang="cs-CZ" dirty="0"/>
              <a:t> </a:t>
            </a:r>
            <a:r>
              <a:rPr lang="cs-CZ" dirty="0" err="1"/>
              <a:t>obejmuje</a:t>
            </a:r>
            <a:r>
              <a:rPr lang="cs-CZ" dirty="0"/>
              <a:t> </a:t>
            </a:r>
            <a:r>
              <a:rPr lang="cs-CZ" dirty="0" err="1"/>
              <a:t>wykłady</a:t>
            </a:r>
            <a:r>
              <a:rPr lang="cs-CZ" dirty="0"/>
              <a:t>, </a:t>
            </a:r>
            <a:r>
              <a:rPr lang="cs-CZ" dirty="0" err="1"/>
              <a:t>ćwiczenia</a:t>
            </a:r>
            <a:r>
              <a:rPr lang="cs-CZ" dirty="0"/>
              <a:t> i </a:t>
            </a:r>
            <a:r>
              <a:rPr lang="cs-CZ" dirty="0" err="1"/>
              <a:t>seminaria</a:t>
            </a:r>
            <a:r>
              <a:rPr lang="cs-CZ" dirty="0"/>
              <a:t> </a:t>
            </a:r>
            <a:r>
              <a:rPr lang="cs-CZ" dirty="0" err="1"/>
              <a:t>magisterskie</a:t>
            </a:r>
            <a:r>
              <a:rPr lang="cs-CZ" dirty="0"/>
              <a:t> </a:t>
            </a:r>
            <a:r>
              <a:rPr lang="cs-CZ" dirty="0" err="1"/>
              <a:t>dla</a:t>
            </a:r>
            <a:r>
              <a:rPr lang="cs-CZ" dirty="0"/>
              <a:t> </a:t>
            </a:r>
            <a:r>
              <a:rPr lang="cs-CZ" dirty="0" err="1"/>
              <a:t>studentów</a:t>
            </a:r>
            <a:r>
              <a:rPr lang="cs-CZ" dirty="0"/>
              <a:t> </a:t>
            </a:r>
            <a:r>
              <a:rPr lang="cs-CZ" dirty="0" err="1"/>
              <a:t>gospodarki</a:t>
            </a:r>
            <a:r>
              <a:rPr lang="cs-CZ" dirty="0"/>
              <a:t> </a:t>
            </a:r>
            <a:r>
              <a:rPr lang="cs-CZ" dirty="0" err="1"/>
              <a:t>przestrzennej</a:t>
            </a:r>
            <a:r>
              <a:rPr lang="cs-CZ" dirty="0"/>
              <a:t>, geografii, </a:t>
            </a:r>
            <a:r>
              <a:rPr lang="cs-CZ" dirty="0" err="1"/>
              <a:t>turystyki</a:t>
            </a:r>
            <a:r>
              <a:rPr lang="cs-CZ" dirty="0"/>
              <a:t> i </a:t>
            </a:r>
            <a:r>
              <a:rPr lang="cs-CZ" dirty="0" err="1"/>
              <a:t>rekreacji</a:t>
            </a:r>
            <a:r>
              <a:rPr lang="cs-CZ" dirty="0"/>
              <a:t>, </a:t>
            </a:r>
            <a:r>
              <a:rPr lang="cs-CZ" dirty="0" err="1"/>
              <a:t>kształtowania</a:t>
            </a:r>
            <a:r>
              <a:rPr lang="cs-CZ" dirty="0"/>
              <a:t> i </a:t>
            </a:r>
            <a:r>
              <a:rPr lang="cs-CZ" dirty="0" err="1"/>
              <a:t>ochrony</a:t>
            </a:r>
            <a:r>
              <a:rPr lang="cs-CZ" dirty="0"/>
              <a:t> </a:t>
            </a:r>
            <a:r>
              <a:rPr lang="cs-CZ" dirty="0" err="1"/>
              <a:t>środowiska</a:t>
            </a:r>
            <a:r>
              <a:rPr lang="cs-CZ" dirty="0"/>
              <a:t>, </a:t>
            </a:r>
            <a:r>
              <a:rPr lang="cs-CZ" dirty="0" err="1"/>
              <a:t>geoinformacji</a:t>
            </a:r>
            <a:r>
              <a:rPr lang="cs-CZ" dirty="0"/>
              <a:t>, </a:t>
            </a:r>
            <a:r>
              <a:rPr lang="cs-CZ" dirty="0" err="1"/>
              <a:t>gospodarki</a:t>
            </a:r>
            <a:r>
              <a:rPr lang="cs-CZ" dirty="0"/>
              <a:t> </a:t>
            </a:r>
            <a:r>
              <a:rPr lang="cs-CZ" dirty="0" err="1"/>
              <a:t>zasobami</a:t>
            </a:r>
            <a:r>
              <a:rPr lang="cs-CZ" dirty="0"/>
              <a:t> </a:t>
            </a:r>
            <a:r>
              <a:rPr lang="cs-CZ" dirty="0" err="1"/>
              <a:t>wodnymi</a:t>
            </a:r>
            <a:r>
              <a:rPr lang="cs-CZ" dirty="0"/>
              <a:t> i </a:t>
            </a:r>
            <a:r>
              <a:rPr lang="cs-CZ" dirty="0" err="1"/>
              <a:t>mineralnymi</a:t>
            </a:r>
            <a:r>
              <a:rPr lang="cs-CZ" dirty="0"/>
              <a:t> i </a:t>
            </a:r>
            <a:r>
              <a:rPr lang="cs-CZ" dirty="0" err="1"/>
              <a:t>europeistyki</a:t>
            </a:r>
            <a:r>
              <a:rPr lang="cs-CZ" dirty="0" smtClean="0"/>
              <a:t>.</a:t>
            </a:r>
          </a:p>
          <a:p>
            <a:r>
              <a:rPr lang="cs-CZ" dirty="0" smtClean="0"/>
              <a:t> W </a:t>
            </a:r>
            <a:r>
              <a:rPr lang="cs-CZ" dirty="0" err="1"/>
              <a:t>ramach</a:t>
            </a:r>
            <a:r>
              <a:rPr lang="cs-CZ" dirty="0"/>
              <a:t> </a:t>
            </a:r>
            <a:r>
              <a:rPr lang="cs-CZ" dirty="0" err="1"/>
              <a:t>kierunku</a:t>
            </a:r>
            <a:r>
              <a:rPr lang="cs-CZ" dirty="0"/>
              <a:t> </a:t>
            </a:r>
            <a:r>
              <a:rPr lang="cs-CZ" dirty="0" err="1"/>
              <a:t>gospodarka</a:t>
            </a:r>
            <a:r>
              <a:rPr lang="cs-CZ" dirty="0"/>
              <a:t> </a:t>
            </a:r>
            <a:r>
              <a:rPr lang="cs-CZ" dirty="0" err="1"/>
              <a:t>przestrzenna</a:t>
            </a:r>
            <a:r>
              <a:rPr lang="cs-CZ" dirty="0"/>
              <a:t> </a:t>
            </a:r>
            <a:r>
              <a:rPr lang="cs-CZ" dirty="0" err="1"/>
              <a:t>Instytut</a:t>
            </a:r>
            <a:r>
              <a:rPr lang="cs-CZ" dirty="0"/>
              <a:t> </a:t>
            </a:r>
            <a:r>
              <a:rPr lang="cs-CZ" dirty="0" err="1"/>
              <a:t>prowadzi</a:t>
            </a:r>
            <a:r>
              <a:rPr lang="cs-CZ" dirty="0"/>
              <a:t> </a:t>
            </a:r>
            <a:r>
              <a:rPr lang="cs-CZ" dirty="0" err="1"/>
              <a:t>również</a:t>
            </a:r>
            <a:r>
              <a:rPr lang="cs-CZ" dirty="0"/>
              <a:t> - jako </a:t>
            </a:r>
            <a:r>
              <a:rPr lang="cs-CZ" dirty="0" err="1"/>
              <a:t>jedyny</a:t>
            </a:r>
            <a:r>
              <a:rPr lang="cs-CZ" dirty="0"/>
              <a:t> w </a:t>
            </a:r>
            <a:r>
              <a:rPr lang="cs-CZ" dirty="0" err="1"/>
              <a:t>Polsce</a:t>
            </a:r>
            <a:r>
              <a:rPr lang="cs-CZ" dirty="0"/>
              <a:t> - studia </a:t>
            </a:r>
            <a:r>
              <a:rPr lang="cs-CZ" dirty="0" err="1"/>
              <a:t>magisterskie</a:t>
            </a:r>
            <a:r>
              <a:rPr lang="cs-CZ" dirty="0"/>
              <a:t> na </a:t>
            </a:r>
            <a:r>
              <a:rPr lang="cs-CZ" dirty="0" err="1"/>
              <a:t>specjalności</a:t>
            </a:r>
            <a:r>
              <a:rPr lang="cs-CZ" dirty="0"/>
              <a:t> "</a:t>
            </a:r>
            <a:r>
              <a:rPr lang="cs-CZ" dirty="0" err="1"/>
              <a:t>Rozwój</a:t>
            </a:r>
            <a:r>
              <a:rPr lang="cs-CZ" dirty="0"/>
              <a:t> i </a:t>
            </a:r>
            <a:r>
              <a:rPr lang="cs-CZ" dirty="0" err="1"/>
              <a:t>rewitalizacja</a:t>
            </a:r>
            <a:r>
              <a:rPr lang="cs-CZ" dirty="0"/>
              <a:t> </a:t>
            </a:r>
            <a:r>
              <a:rPr lang="cs-CZ" dirty="0" err="1"/>
              <a:t>miast</a:t>
            </a:r>
            <a:r>
              <a:rPr lang="cs-CZ" dirty="0"/>
              <a:t> i </a:t>
            </a:r>
            <a:r>
              <a:rPr lang="cs-CZ" dirty="0" err="1"/>
              <a:t>obszarów</a:t>
            </a:r>
            <a:r>
              <a:rPr lang="cs-CZ" dirty="0"/>
              <a:t> </a:t>
            </a:r>
            <a:r>
              <a:rPr lang="cs-CZ" dirty="0" err="1"/>
              <a:t>wiejskich</a:t>
            </a:r>
            <a:r>
              <a:rPr lang="cs-CZ" dirty="0"/>
              <a:t>" w </a:t>
            </a:r>
            <a:r>
              <a:rPr lang="cs-CZ" dirty="0" err="1"/>
              <a:t>Collegium</a:t>
            </a:r>
            <a:r>
              <a:rPr lang="cs-CZ" dirty="0"/>
              <a:t> </a:t>
            </a:r>
            <a:r>
              <a:rPr lang="cs-CZ" dirty="0" err="1"/>
              <a:t>Polonicum</a:t>
            </a:r>
            <a:r>
              <a:rPr lang="cs-CZ" dirty="0"/>
              <a:t> w </a:t>
            </a:r>
            <a:r>
              <a:rPr lang="cs-CZ" dirty="0" err="1"/>
              <a:t>Słubicach</a:t>
            </a:r>
            <a:r>
              <a:rPr lang="cs-CZ" dirty="0"/>
              <a:t> oraz studia II </a:t>
            </a:r>
            <a:r>
              <a:rPr lang="cs-CZ" dirty="0" err="1"/>
              <a:t>stopnia</a:t>
            </a:r>
            <a:r>
              <a:rPr lang="cs-CZ" dirty="0"/>
              <a:t> na </a:t>
            </a:r>
            <a:r>
              <a:rPr lang="cs-CZ" dirty="0" err="1"/>
              <a:t>specjalności</a:t>
            </a:r>
            <a:r>
              <a:rPr lang="cs-CZ" dirty="0"/>
              <a:t> </a:t>
            </a:r>
            <a:r>
              <a:rPr lang="cs-CZ" i="1" u="sng" dirty="0">
                <a:hlinkClick r:id="rId4"/>
              </a:rPr>
              <a:t>"ROZWÓJ REGIONALNY"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4" name="Obrázek 3" descr="http://www.igsegp.amu.edu.pl/grafika/lugouam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946150" cy="116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22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cs-CZ" sz="3300" dirty="0"/>
              <a:t>prof. </a:t>
            </a:r>
            <a:r>
              <a:rPr lang="cs-CZ" sz="3300" dirty="0" err="1"/>
              <a:t>dr</a:t>
            </a:r>
            <a:r>
              <a:rPr lang="cs-CZ" sz="3300" dirty="0"/>
              <a:t> </a:t>
            </a:r>
            <a:r>
              <a:rPr lang="cs-CZ" sz="3300" dirty="0" err="1"/>
              <a:t>hab</a:t>
            </a:r>
            <a:r>
              <a:rPr lang="cs-CZ" sz="3300" dirty="0"/>
              <a:t>. Tomasz </a:t>
            </a:r>
            <a:r>
              <a:rPr lang="cs-CZ" sz="3300" dirty="0" err="1"/>
              <a:t>Kaczmarek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5760640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Kaczmarek T., </a:t>
            </a:r>
            <a:r>
              <a:rPr lang="de-DE" dirty="0" err="1"/>
              <a:t>Stryjakiewicz</a:t>
            </a:r>
            <a:r>
              <a:rPr lang="de-DE" dirty="0"/>
              <a:t> T. 2006. Grenzüberschreitende Entwicklung und Kooperation im deutsch-polnischen Grenzraum aus polnischer Sicht. Grenzüberschreitende Entwicklung und Kooperation. Europa Regional, H. 2. s. 61-71.</a:t>
            </a:r>
            <a:endParaRPr lang="cs-CZ" dirty="0"/>
          </a:p>
          <a:p>
            <a:r>
              <a:rPr lang="de-DE" dirty="0"/>
              <a:t>Kaczmarek T. 2006 - Die Zusammenarbeit der polnischen Städten und Gemeinden mit Deutschland und anderen europäischen Länder. [W:] Polen und Deutschland - von Nachbarschaft zur Partnerschaft, Kaczmarek T., Edin-Kroll M. (</a:t>
            </a:r>
            <a:r>
              <a:rPr lang="de-DE" dirty="0" err="1"/>
              <a:t>hrg</a:t>
            </a:r>
            <a:r>
              <a:rPr lang="de-DE" dirty="0"/>
              <a:t>.), Adam Mickiewicz Universität Poznań, Georg von Vollmar, Akademie München, </a:t>
            </a:r>
            <a:r>
              <a:rPr lang="de-DE" dirty="0" err="1"/>
              <a:t>Bogucki</a:t>
            </a:r>
            <a:r>
              <a:rPr lang="de-DE" dirty="0"/>
              <a:t> </a:t>
            </a:r>
            <a:r>
              <a:rPr lang="de-DE" dirty="0" err="1"/>
              <a:t>Wydawnictwo</a:t>
            </a:r>
            <a:r>
              <a:rPr lang="de-DE" dirty="0"/>
              <a:t> </a:t>
            </a:r>
            <a:r>
              <a:rPr lang="de-DE" dirty="0" err="1"/>
              <a:t>Naukowe</a:t>
            </a:r>
            <a:r>
              <a:rPr lang="de-DE" dirty="0"/>
              <a:t>, Poznań,  s. 105-116.</a:t>
            </a:r>
            <a:endParaRPr lang="cs-CZ" dirty="0"/>
          </a:p>
          <a:p>
            <a:r>
              <a:rPr lang="cs-CZ" dirty="0" err="1"/>
              <a:t>Kaczmarek</a:t>
            </a:r>
            <a:r>
              <a:rPr lang="cs-CZ" dirty="0"/>
              <a:t> T. 1999. Frankfurt n/O – </a:t>
            </a:r>
            <a:r>
              <a:rPr lang="cs-CZ" dirty="0" err="1"/>
              <a:t>Słubice</a:t>
            </a:r>
            <a:r>
              <a:rPr lang="cs-CZ" dirty="0"/>
              <a:t>, formy </a:t>
            </a:r>
            <a:r>
              <a:rPr lang="cs-CZ" dirty="0" err="1"/>
              <a:t>symbiozy</a:t>
            </a:r>
            <a:r>
              <a:rPr lang="cs-CZ" dirty="0"/>
              <a:t> </a:t>
            </a:r>
            <a:r>
              <a:rPr lang="cs-CZ" dirty="0" err="1"/>
              <a:t>miast</a:t>
            </a:r>
            <a:r>
              <a:rPr lang="cs-CZ" dirty="0"/>
              <a:t> </a:t>
            </a:r>
            <a:r>
              <a:rPr lang="cs-CZ" dirty="0" err="1"/>
              <a:t>przygranicznych</a:t>
            </a:r>
            <a:r>
              <a:rPr lang="cs-CZ" dirty="0"/>
              <a:t>. W: XII </a:t>
            </a:r>
            <a:r>
              <a:rPr lang="cs-CZ" dirty="0" err="1"/>
              <a:t>Konwersatorium</a:t>
            </a:r>
            <a:r>
              <a:rPr lang="cs-CZ" dirty="0"/>
              <a:t> </a:t>
            </a:r>
            <a:r>
              <a:rPr lang="cs-CZ" dirty="0" err="1"/>
              <a:t>wiedzy</a:t>
            </a:r>
            <a:r>
              <a:rPr lang="cs-CZ" dirty="0"/>
              <a:t> o </a:t>
            </a:r>
            <a:r>
              <a:rPr lang="cs-CZ" dirty="0" err="1"/>
              <a:t>mieście</a:t>
            </a:r>
            <a:r>
              <a:rPr lang="cs-CZ" dirty="0"/>
              <a:t>. </a:t>
            </a:r>
            <a:r>
              <a:rPr lang="cs-CZ" dirty="0" err="1"/>
              <a:t>Przestrzeń</a:t>
            </a:r>
            <a:r>
              <a:rPr lang="cs-CZ" dirty="0"/>
              <a:t> </a:t>
            </a:r>
            <a:r>
              <a:rPr lang="cs-CZ" dirty="0" err="1"/>
              <a:t>miejska</a:t>
            </a:r>
            <a:r>
              <a:rPr lang="cs-CZ" dirty="0"/>
              <a:t>. Jej </a:t>
            </a:r>
            <a:r>
              <a:rPr lang="cs-CZ" dirty="0" err="1"/>
              <a:t>organizacja</a:t>
            </a:r>
            <a:r>
              <a:rPr lang="cs-CZ" dirty="0"/>
              <a:t> i </a:t>
            </a:r>
            <a:r>
              <a:rPr lang="cs-CZ" dirty="0" err="1"/>
              <a:t>przemiany</a:t>
            </a:r>
            <a:r>
              <a:rPr lang="cs-CZ" dirty="0"/>
              <a:t>. (</a:t>
            </a:r>
            <a:r>
              <a:rPr lang="cs-CZ" dirty="0" err="1"/>
              <a:t>red</a:t>
            </a:r>
            <a:r>
              <a:rPr lang="cs-CZ" dirty="0"/>
              <a:t>. J. </a:t>
            </a:r>
            <a:r>
              <a:rPr lang="cs-CZ" dirty="0" err="1"/>
              <a:t>Kaczmarek</a:t>
            </a:r>
            <a:r>
              <a:rPr lang="cs-CZ" dirty="0"/>
              <a:t>). Katedra Geografii </a:t>
            </a:r>
            <a:r>
              <a:rPr lang="cs-CZ" dirty="0" err="1"/>
              <a:t>Miast</a:t>
            </a:r>
            <a:r>
              <a:rPr lang="cs-CZ" dirty="0"/>
              <a:t> i </a:t>
            </a:r>
            <a:r>
              <a:rPr lang="cs-CZ" dirty="0" err="1"/>
              <a:t>Turyzmu</a:t>
            </a:r>
            <a:r>
              <a:rPr lang="cs-CZ" dirty="0"/>
              <a:t>.  </a:t>
            </a:r>
            <a:r>
              <a:rPr lang="cs-CZ" dirty="0" err="1"/>
              <a:t>Uniwersytet</a:t>
            </a:r>
            <a:r>
              <a:rPr lang="cs-CZ" dirty="0"/>
              <a:t> </a:t>
            </a:r>
            <a:r>
              <a:rPr lang="cs-CZ" dirty="0" err="1"/>
              <a:t>Łódzki</a:t>
            </a:r>
            <a:r>
              <a:rPr lang="cs-CZ" dirty="0"/>
              <a:t>. </a:t>
            </a:r>
            <a:r>
              <a:rPr lang="cs-CZ" dirty="0" err="1"/>
              <a:t>Łódzkie</a:t>
            </a:r>
            <a:r>
              <a:rPr lang="cs-CZ" dirty="0"/>
              <a:t> </a:t>
            </a:r>
            <a:r>
              <a:rPr lang="cs-CZ" dirty="0" err="1"/>
              <a:t>Towarzystwo</a:t>
            </a:r>
            <a:r>
              <a:rPr lang="cs-CZ" dirty="0"/>
              <a:t> </a:t>
            </a:r>
            <a:r>
              <a:rPr lang="cs-CZ" dirty="0" err="1"/>
              <a:t>Naukowe</a:t>
            </a:r>
            <a:r>
              <a:rPr lang="cs-CZ" dirty="0"/>
              <a:t>. </a:t>
            </a:r>
            <a:r>
              <a:rPr lang="cs-CZ" dirty="0" err="1"/>
              <a:t>Łódź</a:t>
            </a:r>
            <a:r>
              <a:rPr lang="cs-CZ" dirty="0"/>
              <a:t>, s. 133-142.</a:t>
            </a:r>
          </a:p>
          <a:p>
            <a:r>
              <a:rPr lang="en-US" dirty="0" err="1"/>
              <a:t>Kaczmarek</a:t>
            </a:r>
            <a:r>
              <a:rPr lang="en-US" dirty="0"/>
              <a:t> T., </a:t>
            </a:r>
            <a:r>
              <a:rPr lang="en-US" dirty="0" err="1"/>
              <a:t>Stryjakiewicz</a:t>
            </a:r>
            <a:r>
              <a:rPr lang="en-US" dirty="0"/>
              <a:t> T. 1997. </a:t>
            </a:r>
            <a:r>
              <a:rPr lang="en-US" dirty="0" err="1"/>
              <a:t>Transborder</a:t>
            </a:r>
            <a:r>
              <a:rPr lang="en-US" dirty="0"/>
              <a:t> co-operation and development in the conditions of great socio-economic disparities: the case of the polish-</a:t>
            </a:r>
            <a:r>
              <a:rPr lang="en-US" dirty="0" err="1"/>
              <a:t>german</a:t>
            </a:r>
            <a:r>
              <a:rPr lang="en-US" dirty="0"/>
              <a:t> border region. W: Regional Frontiers. Conference Abstract Book. Regional Studies Association-EURRN and European University </a:t>
            </a:r>
            <a:r>
              <a:rPr lang="en-US" dirty="0" err="1"/>
              <a:t>Viadrina</a:t>
            </a:r>
            <a:r>
              <a:rPr lang="en-US" dirty="0"/>
              <a:t>. </a:t>
            </a:r>
            <a:r>
              <a:rPr lang="de-DE" dirty="0"/>
              <a:t>Frankfurt (Oder). London, s.60.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40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Autofit/>
          </a:bodyPr>
          <a:lstStyle/>
          <a:p>
            <a:r>
              <a:rPr lang="cs-CZ" dirty="0"/>
              <a:t>prof. </a:t>
            </a:r>
            <a:r>
              <a:rPr lang="cs-CZ" dirty="0" err="1"/>
              <a:t>zw</a:t>
            </a:r>
            <a:r>
              <a:rPr lang="cs-CZ" dirty="0"/>
              <a:t>. </a:t>
            </a:r>
            <a:r>
              <a:rPr lang="cs-CZ" dirty="0" err="1"/>
              <a:t>dr</a:t>
            </a:r>
            <a:r>
              <a:rPr lang="cs-CZ" dirty="0"/>
              <a:t> </a:t>
            </a:r>
            <a:r>
              <a:rPr lang="cs-CZ" dirty="0" err="1"/>
              <a:t>hab</a:t>
            </a:r>
            <a:r>
              <a:rPr lang="cs-CZ" dirty="0"/>
              <a:t>. Tadeusz </a:t>
            </a:r>
            <a:r>
              <a:rPr lang="cs-CZ" dirty="0" err="1"/>
              <a:t>Stryjakiewicz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T. </a:t>
            </a:r>
            <a:r>
              <a:rPr lang="en-US" dirty="0" err="1"/>
              <a:t>Stryjakiewicz</a:t>
            </a:r>
            <a:r>
              <a:rPr lang="en-US" dirty="0"/>
              <a:t>, 1998, The changing role of border zones in the transforming economies of East-Central Europe: the case of Poland. </a:t>
            </a:r>
            <a:r>
              <a:rPr lang="en-US" dirty="0" err="1"/>
              <a:t>GeoJournal</a:t>
            </a:r>
            <a:r>
              <a:rPr lang="en-US" dirty="0"/>
              <a:t>, vol. 44, no. 3, pp. 202-213.</a:t>
            </a:r>
            <a:endParaRPr lang="cs-CZ" dirty="0"/>
          </a:p>
          <a:p>
            <a:r>
              <a:rPr lang="de-DE" dirty="0"/>
              <a:t>T. </a:t>
            </a:r>
            <a:r>
              <a:rPr lang="de-DE" dirty="0" err="1"/>
              <a:t>Stryjakiewicz</a:t>
            </a:r>
            <a:r>
              <a:rPr lang="de-DE" dirty="0"/>
              <a:t>, 2002, Das polnisch-deutsche Grenzgebiet - eine Herausforderung für den europäischen Integrationsprozess. (w:) G. Stöber (red.), Polen, Deutschland und die Osterweiterung der EU aus geographischen Perspektiven. </a:t>
            </a:r>
            <a:r>
              <a:rPr lang="cs-CZ" dirty="0" err="1"/>
              <a:t>Verlag</a:t>
            </a:r>
            <a:r>
              <a:rPr lang="cs-CZ" dirty="0"/>
              <a:t> </a:t>
            </a:r>
            <a:r>
              <a:rPr lang="cs-CZ" dirty="0" err="1"/>
              <a:t>Hahnsche</a:t>
            </a:r>
            <a:r>
              <a:rPr lang="cs-CZ" dirty="0"/>
              <a:t> </a:t>
            </a:r>
            <a:r>
              <a:rPr lang="cs-CZ" dirty="0" err="1"/>
              <a:t>Buchhandlung</a:t>
            </a:r>
            <a:r>
              <a:rPr lang="cs-CZ" dirty="0"/>
              <a:t>, Hannover, 104-119.</a:t>
            </a:r>
          </a:p>
          <a:p>
            <a:r>
              <a:rPr lang="en-US" dirty="0" err="1"/>
              <a:t>Stryjakiewicz</a:t>
            </a:r>
            <a:r>
              <a:rPr lang="en-US" dirty="0"/>
              <a:t> T., 2007. Cross-Border </a:t>
            </a:r>
            <a:r>
              <a:rPr lang="en-US" dirty="0" err="1"/>
              <a:t>Enviromental</a:t>
            </a:r>
            <a:r>
              <a:rPr lang="en-US" dirty="0"/>
              <a:t> Co-operation in the Polish-German Border Region. </a:t>
            </a:r>
            <a:r>
              <a:rPr lang="de-DE" dirty="0"/>
              <a:t>Ein anderes Europa, Innovation – </a:t>
            </a:r>
            <a:r>
              <a:rPr lang="de-DE" dirty="0" err="1"/>
              <a:t>Anstö</a:t>
            </a:r>
            <a:r>
              <a:rPr lang="en-US" dirty="0"/>
              <a:t>β</a:t>
            </a:r>
            <a:r>
              <a:rPr lang="de-DE" dirty="0"/>
              <a:t>e – Tradition in Mittel – und Osteuropa. Herausgegeben von Walter Schmitz, Universitätsverlag &amp; </a:t>
            </a:r>
            <a:r>
              <a:rPr lang="de-DE" dirty="0" err="1"/>
              <a:t>Buchhsndel</a:t>
            </a:r>
            <a:r>
              <a:rPr lang="de-DE" dirty="0"/>
              <a:t>, Dresden, 2007. </a:t>
            </a:r>
            <a:r>
              <a:rPr lang="de-DE" dirty="0" smtClean="0"/>
              <a:t>p.95-102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Churski</a:t>
            </a:r>
            <a:r>
              <a:rPr lang="cs-CZ" dirty="0"/>
              <a:t> P., </a:t>
            </a:r>
            <a:r>
              <a:rPr lang="cs-CZ" dirty="0" err="1"/>
              <a:t>Matykowski</a:t>
            </a:r>
            <a:r>
              <a:rPr lang="cs-CZ" dirty="0"/>
              <a:t> R., 1994. </a:t>
            </a:r>
            <a:r>
              <a:rPr lang="cs-CZ" dirty="0" err="1"/>
              <a:t>Zachodnie</a:t>
            </a:r>
            <a:r>
              <a:rPr lang="cs-CZ" dirty="0"/>
              <a:t> i </a:t>
            </a:r>
            <a:r>
              <a:rPr lang="cs-CZ" dirty="0" err="1"/>
              <a:t>wschodnie</a:t>
            </a:r>
            <a:r>
              <a:rPr lang="cs-CZ" dirty="0"/>
              <a:t> </a:t>
            </a:r>
            <a:r>
              <a:rPr lang="cs-CZ" dirty="0" err="1"/>
              <a:t>pogranicze</a:t>
            </a:r>
            <a:r>
              <a:rPr lang="cs-CZ" dirty="0"/>
              <a:t> </a:t>
            </a:r>
            <a:r>
              <a:rPr lang="cs-CZ" dirty="0" err="1"/>
              <a:t>Polski</a:t>
            </a:r>
            <a:r>
              <a:rPr lang="cs-CZ" dirty="0"/>
              <a:t> - </a:t>
            </a:r>
            <a:r>
              <a:rPr lang="cs-CZ" dirty="0" err="1"/>
              <a:t>podobieństwa</a:t>
            </a:r>
            <a:r>
              <a:rPr lang="cs-CZ" dirty="0"/>
              <a:t> i </a:t>
            </a:r>
            <a:r>
              <a:rPr lang="cs-CZ" dirty="0" err="1"/>
              <a:t>różnice</a:t>
            </a:r>
            <a:r>
              <a:rPr lang="cs-CZ" dirty="0"/>
              <a:t> </a:t>
            </a:r>
            <a:r>
              <a:rPr lang="cs-CZ" dirty="0" err="1"/>
              <a:t>makrostrukturalne</a:t>
            </a:r>
            <a:r>
              <a:rPr lang="cs-CZ" dirty="0"/>
              <a:t>. W: </a:t>
            </a:r>
            <a:r>
              <a:rPr lang="cs-CZ" dirty="0" err="1"/>
              <a:t>Referaty</a:t>
            </a:r>
            <a:r>
              <a:rPr lang="cs-CZ" dirty="0"/>
              <a:t> i postery </a:t>
            </a:r>
            <a:r>
              <a:rPr lang="cs-CZ" dirty="0" err="1"/>
              <a:t>Ogólnopolskiego</a:t>
            </a:r>
            <a:r>
              <a:rPr lang="cs-CZ" dirty="0"/>
              <a:t> </a:t>
            </a:r>
            <a:r>
              <a:rPr lang="cs-CZ" dirty="0" err="1"/>
              <a:t>Zjazdu</a:t>
            </a:r>
            <a:r>
              <a:rPr lang="cs-CZ" dirty="0"/>
              <a:t> PTG w </a:t>
            </a:r>
            <a:r>
              <a:rPr lang="cs-CZ" dirty="0" err="1"/>
              <a:t>Lublinie</a:t>
            </a:r>
            <a:r>
              <a:rPr lang="cs-CZ" dirty="0"/>
              <a:t>. PTG </a:t>
            </a:r>
            <a:r>
              <a:rPr lang="cs-CZ" dirty="0" err="1"/>
              <a:t>Oddz</a:t>
            </a:r>
            <a:r>
              <a:rPr lang="cs-CZ" dirty="0"/>
              <a:t>. Lublin. </a:t>
            </a:r>
            <a:r>
              <a:rPr lang="cs-CZ" dirty="0" err="1"/>
              <a:t>Uniwersytet</a:t>
            </a:r>
            <a:r>
              <a:rPr lang="cs-CZ" dirty="0"/>
              <a:t> MCS. Lublin. s.180.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36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err="1"/>
              <a:t>Quaestiones</a:t>
            </a:r>
            <a:r>
              <a:rPr lang="cs-CZ" dirty="0"/>
              <a:t> </a:t>
            </a:r>
            <a:r>
              <a:rPr lang="cs-CZ" dirty="0" err="1"/>
              <a:t>Geographicae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931224" cy="5328592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established</a:t>
            </a:r>
            <a:r>
              <a:rPr lang="cs-CZ" dirty="0"/>
              <a:t> in 1974 as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, Adam </a:t>
            </a:r>
            <a:r>
              <a:rPr lang="cs-CZ" dirty="0" err="1"/>
              <a:t>Mickiewicz</a:t>
            </a:r>
            <a:r>
              <a:rPr lang="cs-CZ" dirty="0"/>
              <a:t> University, </a:t>
            </a:r>
            <a:r>
              <a:rPr lang="cs-CZ" dirty="0" err="1"/>
              <a:t>Poznań</a:t>
            </a:r>
            <a:r>
              <a:rPr lang="cs-CZ" dirty="0"/>
              <a:t>, </a:t>
            </a:r>
            <a:r>
              <a:rPr lang="cs-CZ" dirty="0" err="1"/>
              <a:t>Poland</a:t>
            </a:r>
            <a:r>
              <a:rPr lang="cs-CZ" dirty="0"/>
              <a:t>.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founder</a:t>
            </a:r>
            <a:r>
              <a:rPr lang="cs-CZ" dirty="0"/>
              <a:t> and </a:t>
            </a:r>
            <a:r>
              <a:rPr lang="cs-CZ" dirty="0" err="1"/>
              <a:t>first</a:t>
            </a:r>
            <a:r>
              <a:rPr lang="cs-CZ" dirty="0"/>
              <a:t> editor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Professor</a:t>
            </a:r>
            <a:r>
              <a:rPr lang="cs-CZ" dirty="0"/>
              <a:t> Stefan </a:t>
            </a:r>
            <a:r>
              <a:rPr lang="cs-CZ" dirty="0" err="1"/>
              <a:t>Kozarski</a:t>
            </a:r>
            <a:r>
              <a:rPr lang="cs-CZ" dirty="0" smtClean="0"/>
              <a:t>.</a:t>
            </a:r>
          </a:p>
          <a:p>
            <a:r>
              <a:rPr lang="cs-CZ" dirty="0" err="1"/>
              <a:t>i</a:t>
            </a:r>
            <a:r>
              <a:rPr lang="cs-CZ" dirty="0" err="1" smtClean="0"/>
              <a:t>t</a:t>
            </a:r>
            <a:r>
              <a:rPr lang="cs-CZ" dirty="0" smtClean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</a:t>
            </a:r>
            <a:r>
              <a:rPr lang="cs-CZ" dirty="0" err="1"/>
              <a:t>quarterly</a:t>
            </a:r>
            <a:r>
              <a:rPr lang="cs-CZ" dirty="0"/>
              <a:t> in </a:t>
            </a:r>
            <a:r>
              <a:rPr lang="cs-CZ" u="sng" dirty="0" err="1">
                <a:hlinkClick r:id="rId2"/>
              </a:rPr>
              <a:t>print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version</a:t>
            </a:r>
            <a:r>
              <a:rPr lang="cs-CZ" u="sng" dirty="0">
                <a:hlinkClick r:id="rId2"/>
              </a:rPr>
              <a:t> by </a:t>
            </a:r>
            <a:r>
              <a:rPr lang="cs-CZ" u="sng" dirty="0" err="1">
                <a:hlinkClick r:id="rId2"/>
              </a:rPr>
              <a:t>Bogucki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Wydawnictwo</a:t>
            </a:r>
            <a:r>
              <a:rPr lang="cs-CZ" u="sng" dirty="0">
                <a:hlinkClick r:id="rId2"/>
              </a:rPr>
              <a:t> </a:t>
            </a:r>
            <a:r>
              <a:rPr lang="cs-CZ" u="sng" dirty="0" err="1">
                <a:hlinkClick r:id="rId2"/>
              </a:rPr>
              <a:t>Naukowe</a:t>
            </a:r>
            <a:r>
              <a:rPr lang="cs-CZ" dirty="0"/>
              <a:t> and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u="sng" dirty="0" err="1">
                <a:hlinkClick r:id="rId3"/>
              </a:rPr>
              <a:t>electronic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version</a:t>
            </a:r>
            <a:r>
              <a:rPr lang="cs-CZ" u="sng" dirty="0">
                <a:hlinkClick r:id="rId3"/>
              </a:rPr>
              <a:t> on de </a:t>
            </a:r>
            <a:r>
              <a:rPr lang="cs-CZ" u="sng" dirty="0" err="1">
                <a:hlinkClick r:id="rId3"/>
              </a:rPr>
              <a:t>Gruyter</a:t>
            </a:r>
            <a:r>
              <a:rPr lang="cs-CZ" u="sng" dirty="0">
                <a:hlinkClick r:id="rId3"/>
              </a:rPr>
              <a:t> </a:t>
            </a:r>
            <a:r>
              <a:rPr lang="cs-CZ" u="sng" dirty="0" err="1">
                <a:hlinkClick r:id="rId3"/>
              </a:rPr>
              <a:t>platform</a:t>
            </a:r>
            <a:r>
              <a:rPr lang="cs-CZ" dirty="0"/>
              <a:t>. </a:t>
            </a:r>
            <a:r>
              <a:rPr lang="cs-CZ" dirty="0" smtClean="0"/>
              <a:t> </a:t>
            </a:r>
          </a:p>
          <a:p>
            <a:r>
              <a:rPr lang="cs-CZ" dirty="0" err="1"/>
              <a:t>publishes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</a:t>
            </a:r>
            <a:r>
              <a:rPr lang="cs-CZ" dirty="0" err="1"/>
              <a:t>interest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following</a:t>
            </a:r>
            <a:r>
              <a:rPr lang="cs-CZ" dirty="0"/>
              <a:t> </a:t>
            </a:r>
            <a:r>
              <a:rPr lang="cs-CZ" dirty="0" err="1"/>
              <a:t>fields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/>
              <a:t>physical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, </a:t>
            </a:r>
            <a:endParaRPr lang="cs-CZ" sz="1700" dirty="0"/>
          </a:p>
          <a:p>
            <a:pPr lvl="1"/>
            <a:r>
              <a:rPr lang="cs-CZ" dirty="0" err="1"/>
              <a:t>economic</a:t>
            </a:r>
            <a:r>
              <a:rPr lang="cs-CZ" dirty="0"/>
              <a:t> and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, </a:t>
            </a:r>
            <a:endParaRPr lang="cs-CZ" sz="1700" dirty="0"/>
          </a:p>
          <a:p>
            <a:pPr lvl="1"/>
            <a:r>
              <a:rPr lang="cs-CZ" dirty="0" err="1"/>
              <a:t>spatial</a:t>
            </a:r>
            <a:r>
              <a:rPr lang="cs-CZ" dirty="0"/>
              <a:t> management and </a:t>
            </a:r>
            <a:r>
              <a:rPr lang="cs-CZ" dirty="0" err="1"/>
              <a:t>planning</a:t>
            </a:r>
            <a:r>
              <a:rPr lang="cs-CZ" dirty="0"/>
              <a:t>, </a:t>
            </a:r>
            <a:endParaRPr lang="cs-CZ" sz="1700" dirty="0"/>
          </a:p>
          <a:p>
            <a:pPr lvl="1"/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(</a:t>
            </a:r>
            <a:r>
              <a:rPr lang="cs-CZ" dirty="0" err="1"/>
              <a:t>including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and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), </a:t>
            </a:r>
            <a:endParaRPr lang="cs-CZ" sz="1700" dirty="0"/>
          </a:p>
          <a:p>
            <a:pPr lvl="1"/>
            <a:r>
              <a:rPr lang="cs-CZ" dirty="0" err="1"/>
              <a:t>environmental</a:t>
            </a:r>
            <a:r>
              <a:rPr lang="cs-CZ" dirty="0"/>
              <a:t> science, </a:t>
            </a:r>
            <a:endParaRPr lang="cs-CZ" sz="1700" dirty="0"/>
          </a:p>
          <a:p>
            <a:pPr lvl="1"/>
            <a:r>
              <a:rPr lang="cs-CZ" dirty="0"/>
              <a:t>GIS and </a:t>
            </a:r>
            <a:r>
              <a:rPr lang="cs-CZ" dirty="0" err="1"/>
              <a:t>geoinformation</a:t>
            </a:r>
            <a:r>
              <a:rPr lang="cs-CZ" dirty="0"/>
              <a:t>, and </a:t>
            </a:r>
            <a:endParaRPr lang="cs-CZ" sz="1700" dirty="0"/>
          </a:p>
          <a:p>
            <a:pPr lvl="1"/>
            <a:r>
              <a:rPr lang="cs-CZ" dirty="0" err="1"/>
              <a:t>tourism</a:t>
            </a:r>
            <a:r>
              <a:rPr lang="cs-CZ" dirty="0"/>
              <a:t> and </a:t>
            </a:r>
            <a:r>
              <a:rPr lang="cs-CZ" dirty="0" err="1"/>
              <a:t>recreation</a:t>
            </a:r>
            <a:r>
              <a:rPr lang="cs-CZ" dirty="0"/>
              <a:t>. </a:t>
            </a:r>
            <a:endParaRPr lang="cs-CZ" sz="1700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809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424936" cy="52565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err="1"/>
              <a:t>Medzinárodné</a:t>
            </a:r>
            <a:r>
              <a:rPr lang="en-US" u="sng" dirty="0"/>
              <a:t> </a:t>
            </a:r>
            <a:r>
              <a:rPr lang="en-US" u="sng" dirty="0" err="1"/>
              <a:t>projekty</a:t>
            </a:r>
            <a:endParaRPr lang="en-US" dirty="0"/>
          </a:p>
          <a:p>
            <a:r>
              <a:rPr lang="en-US" dirty="0" smtClean="0"/>
              <a:t>IVF </a:t>
            </a:r>
            <a:r>
              <a:rPr lang="en-US" dirty="0"/>
              <a:t>– Cross-border research of the </a:t>
            </a:r>
            <a:r>
              <a:rPr lang="en-US" b="1" dirty="0"/>
              <a:t>Great Morava </a:t>
            </a:r>
            <a:r>
              <a:rPr lang="en-US" dirty="0" smtClean="0"/>
              <a:t>core</a:t>
            </a:r>
            <a:endParaRPr lang="cs-CZ" dirty="0" smtClean="0"/>
          </a:p>
          <a:p>
            <a:pPr lvl="1"/>
            <a:r>
              <a:rPr lang="en-US" dirty="0" smtClean="0"/>
              <a:t>2013-2014</a:t>
            </a:r>
            <a:endParaRPr lang="en-US" dirty="0"/>
          </a:p>
          <a:p>
            <a:r>
              <a:rPr lang="en-US" dirty="0" smtClean="0"/>
              <a:t>IVF </a:t>
            </a:r>
            <a:r>
              <a:rPr lang="en-US" dirty="0"/>
              <a:t>– State border reflection by border region population of </a:t>
            </a:r>
            <a:r>
              <a:rPr lang="en-US" b="1" dirty="0"/>
              <a:t>V4 </a:t>
            </a:r>
            <a:r>
              <a:rPr lang="en-US" b="1" dirty="0" smtClean="0"/>
              <a:t>states</a:t>
            </a:r>
            <a:endParaRPr lang="cs-CZ" dirty="0" smtClean="0"/>
          </a:p>
          <a:p>
            <a:pPr lvl="1"/>
            <a:r>
              <a:rPr lang="cs-CZ" dirty="0" smtClean="0"/>
              <a:t>Doc</a:t>
            </a:r>
            <a:r>
              <a:rPr lang="cs-CZ" dirty="0"/>
              <a:t>. RNDr. Alena DUBCOVÁ, CSc.</a:t>
            </a:r>
            <a:endParaRPr lang="cs-CZ" b="1" dirty="0" smtClean="0"/>
          </a:p>
          <a:p>
            <a:pPr lvl="1"/>
            <a:r>
              <a:rPr lang="en-US" dirty="0" smtClean="0"/>
              <a:t>2001</a:t>
            </a:r>
            <a:r>
              <a:rPr lang="en-US" dirty="0"/>
              <a:t>    </a:t>
            </a:r>
          </a:p>
          <a:p>
            <a:pPr marL="0" indent="0">
              <a:buNone/>
            </a:pPr>
            <a:r>
              <a:rPr lang="sk-SK" u="sng" dirty="0"/>
              <a:t>Projekty VEGA</a:t>
            </a:r>
            <a:endParaRPr lang="sk-SK" dirty="0"/>
          </a:p>
          <a:p>
            <a:r>
              <a:rPr lang="sk-SK" dirty="0" smtClean="0"/>
              <a:t>Pohraničné </a:t>
            </a:r>
            <a:r>
              <a:rPr lang="sk-SK" dirty="0"/>
              <a:t>územia v kontexte ich transformačných </a:t>
            </a:r>
            <a:r>
              <a:rPr lang="sk-SK" dirty="0" smtClean="0"/>
              <a:t>procesov</a:t>
            </a:r>
          </a:p>
          <a:p>
            <a:pPr lvl="1"/>
            <a:r>
              <a:rPr lang="sk-SK" dirty="0" smtClean="0"/>
              <a:t>2003-2005</a:t>
            </a:r>
            <a:endParaRPr lang="sk-SK" dirty="0"/>
          </a:p>
          <a:p>
            <a:pPr marL="0" indent="0">
              <a:buNone/>
            </a:pPr>
            <a:r>
              <a:rPr lang="cs-CZ" u="sng" dirty="0"/>
              <a:t>Projekty CGA (UKF)</a:t>
            </a:r>
            <a:endParaRPr lang="cs-CZ" dirty="0"/>
          </a:p>
          <a:p>
            <a:r>
              <a:rPr lang="sk-SK" dirty="0" smtClean="0"/>
              <a:t>Regionálny </a:t>
            </a:r>
            <a:r>
              <a:rPr lang="sk-SK" dirty="0"/>
              <a:t>rozvoj pohraničných území </a:t>
            </a:r>
            <a:r>
              <a:rPr lang="sk-SK" b="1" dirty="0"/>
              <a:t>Slovenska a </a:t>
            </a:r>
            <a:r>
              <a:rPr lang="sk-SK" b="1" dirty="0" smtClean="0"/>
              <a:t>Maďarska</a:t>
            </a:r>
          </a:p>
          <a:p>
            <a:pPr lvl="1"/>
            <a:r>
              <a:rPr lang="cs-CZ" dirty="0" smtClean="0"/>
              <a:t>Doc</a:t>
            </a:r>
            <a:r>
              <a:rPr lang="cs-CZ" dirty="0"/>
              <a:t>. RNDr. Alena DUBCOVÁ, CSc.</a:t>
            </a:r>
            <a:endParaRPr lang="sk-SK" b="1" dirty="0" smtClean="0"/>
          </a:p>
          <a:p>
            <a:pPr lvl="1"/>
            <a:r>
              <a:rPr lang="cs-CZ" dirty="0" smtClean="0"/>
              <a:t>2000-2002</a:t>
            </a:r>
            <a:r>
              <a:rPr lang="sk-SK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 descr="http://www.kgrr.fpv.ukf.sk/images/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6200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922114"/>
          </a:xfrm>
        </p:spPr>
        <p:txBody>
          <a:bodyPr/>
          <a:lstStyle/>
          <a:p>
            <a:r>
              <a:rPr lang="nb-NO" dirty="0"/>
              <a:t>Doc. RNDr. Alfred KROGMANN, PhD.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GAM 37/2003/FPV </a:t>
            </a:r>
            <a:r>
              <a:rPr lang="cs-CZ" dirty="0" err="1"/>
              <a:t>Cestovný</a:t>
            </a:r>
            <a:r>
              <a:rPr lang="cs-CZ" dirty="0"/>
              <a:t> ruch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alternatíva</a:t>
            </a:r>
            <a:r>
              <a:rPr lang="cs-CZ" dirty="0"/>
              <a:t> </a:t>
            </a:r>
            <a:r>
              <a:rPr lang="cs-CZ" dirty="0" err="1" smtClean="0"/>
              <a:t>cezhraničnej</a:t>
            </a:r>
            <a:r>
              <a:rPr lang="cs-CZ" dirty="0" smtClean="0"/>
              <a:t> </a:t>
            </a:r>
            <a:r>
              <a:rPr lang="cs-CZ" dirty="0"/>
              <a:t>spolupráce v </a:t>
            </a:r>
            <a:r>
              <a:rPr lang="cs-CZ" dirty="0" err="1"/>
              <a:t>euroregiónoch</a:t>
            </a:r>
            <a:r>
              <a:rPr lang="cs-CZ" dirty="0"/>
              <a:t> (na </a:t>
            </a:r>
            <a:r>
              <a:rPr lang="cs-CZ" dirty="0" err="1" smtClean="0"/>
              <a:t>príklade</a:t>
            </a:r>
            <a:r>
              <a:rPr lang="cs-CZ" dirty="0" smtClean="0"/>
              <a:t> </a:t>
            </a:r>
            <a:r>
              <a:rPr lang="cs-CZ" b="1" dirty="0" err="1"/>
              <a:t>euroregiónov</a:t>
            </a:r>
            <a:r>
              <a:rPr lang="cs-CZ" b="1" dirty="0"/>
              <a:t> Váh – Dunaj – </a:t>
            </a:r>
            <a:r>
              <a:rPr lang="cs-CZ" b="1" dirty="0" err="1" smtClean="0"/>
              <a:t>Ipeľ</a:t>
            </a:r>
            <a:r>
              <a:rPr lang="cs-CZ" b="1" dirty="0" smtClean="0"/>
              <a:t> a </a:t>
            </a:r>
            <a:r>
              <a:rPr lang="cs-CZ" b="1" dirty="0"/>
              <a:t>Beskydy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KROGMANN, A. – PUPLITLOVÁ, M. 2002. </a:t>
            </a:r>
            <a:r>
              <a:rPr lang="cs-CZ" dirty="0" err="1"/>
              <a:t>Humánno</a:t>
            </a:r>
            <a:r>
              <a:rPr lang="cs-CZ" dirty="0"/>
              <a:t>-geografický </a:t>
            </a:r>
            <a:r>
              <a:rPr lang="cs-CZ" dirty="0" err="1"/>
              <a:t>výskum</a:t>
            </a:r>
            <a:r>
              <a:rPr lang="cs-CZ" dirty="0"/>
              <a:t> </a:t>
            </a:r>
            <a:r>
              <a:rPr lang="cs-CZ" b="1" dirty="0" err="1" smtClean="0"/>
              <a:t>pohraničného</a:t>
            </a:r>
            <a:r>
              <a:rPr lang="cs-CZ" b="1" dirty="0" smtClean="0"/>
              <a:t> </a:t>
            </a:r>
            <a:r>
              <a:rPr lang="cs-CZ" b="1" dirty="0" err="1"/>
              <a:t>územia</a:t>
            </a:r>
            <a:r>
              <a:rPr lang="cs-CZ" b="1" dirty="0"/>
              <a:t> okresu Levice a </a:t>
            </a:r>
            <a:r>
              <a:rPr lang="cs-CZ" b="1" dirty="0" err="1"/>
              <a:t>priľahlej</a:t>
            </a:r>
            <a:r>
              <a:rPr lang="cs-CZ" b="1" dirty="0"/>
              <a:t> župy </a:t>
            </a:r>
            <a:r>
              <a:rPr lang="cs-CZ" dirty="0" err="1"/>
              <a:t>Peštianskej</a:t>
            </a:r>
            <a:r>
              <a:rPr lang="cs-CZ" dirty="0"/>
              <a:t> a </a:t>
            </a:r>
            <a:r>
              <a:rPr lang="cs-CZ" dirty="0" err="1"/>
              <a:t>Novohradskej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KROGMANN, A. 2005. </a:t>
            </a:r>
            <a:r>
              <a:rPr lang="cs-CZ" dirty="0" err="1"/>
              <a:t>Využitie</a:t>
            </a:r>
            <a:r>
              <a:rPr lang="cs-CZ" dirty="0"/>
              <a:t> </a:t>
            </a:r>
            <a:r>
              <a:rPr lang="cs-CZ" dirty="0" err="1"/>
              <a:t>modelov</a:t>
            </a:r>
            <a:r>
              <a:rPr lang="cs-CZ" dirty="0"/>
              <a:t> v geografii cestovného ruchu na </a:t>
            </a:r>
            <a:r>
              <a:rPr lang="cs-CZ" b="1" dirty="0" err="1"/>
              <a:t>príklade</a:t>
            </a:r>
            <a:r>
              <a:rPr lang="cs-CZ" b="1" dirty="0"/>
              <a:t> </a:t>
            </a:r>
            <a:r>
              <a:rPr lang="cs-CZ" b="1" dirty="0" err="1"/>
              <a:t>pohraničných</a:t>
            </a:r>
            <a:r>
              <a:rPr lang="cs-CZ" b="1" dirty="0"/>
              <a:t> </a:t>
            </a:r>
            <a:r>
              <a:rPr lang="cs-CZ" b="1" dirty="0" err="1"/>
              <a:t>miest</a:t>
            </a:r>
            <a:r>
              <a:rPr lang="cs-CZ" b="1" dirty="0"/>
              <a:t> </a:t>
            </a:r>
            <a:r>
              <a:rPr lang="cs-CZ" b="1" dirty="0" smtClean="0"/>
              <a:t>Komárno </a:t>
            </a:r>
            <a:r>
              <a:rPr lang="cs-CZ" b="1" dirty="0"/>
              <a:t>a Štúrovo.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24936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„LEBENSQUALITÄT IM GRENZRAUM – STÄRKUNG GRENZÜBERSCHREITENDER VERFLECHTUNGEN FÜR EINE NACHHALTIGE REGIONALENTWICKLUNG UND –PLANUNG“</a:t>
            </a:r>
          </a:p>
          <a:p>
            <a:r>
              <a:rPr lang="cs-CZ" dirty="0" err="1" smtClean="0"/>
              <a:t>Kooperation</a:t>
            </a:r>
            <a:r>
              <a:rPr lang="cs-CZ" dirty="0" smtClean="0"/>
              <a:t>:</a:t>
            </a:r>
          </a:p>
          <a:p>
            <a:pPr lvl="1"/>
            <a:r>
              <a:rPr lang="cs-CZ" dirty="0" err="1" smtClean="0"/>
              <a:t>Lehrstuhls</a:t>
            </a:r>
            <a:r>
              <a:rPr lang="cs-CZ" dirty="0" smtClean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Qualitäts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Umweltmanagement</a:t>
            </a:r>
            <a:r>
              <a:rPr lang="cs-CZ" dirty="0"/>
              <a:t> der </a:t>
            </a:r>
            <a:r>
              <a:rPr lang="cs-CZ" dirty="0" err="1"/>
              <a:t>Wirtschaftsuniversität</a:t>
            </a:r>
            <a:r>
              <a:rPr lang="cs-CZ" dirty="0"/>
              <a:t> </a:t>
            </a:r>
            <a:r>
              <a:rPr lang="cs-CZ" dirty="0" err="1"/>
              <a:t>Wrocław</a:t>
            </a:r>
            <a:r>
              <a:rPr lang="cs-CZ" dirty="0"/>
              <a:t> (</a:t>
            </a:r>
            <a:r>
              <a:rPr lang="cs-CZ" dirty="0" err="1"/>
              <a:t>Breslau</a:t>
            </a:r>
            <a:r>
              <a:rPr lang="cs-CZ" dirty="0"/>
              <a:t>) </a:t>
            </a:r>
            <a:r>
              <a:rPr lang="cs-CZ" b="1" dirty="0"/>
              <a:t>(</a:t>
            </a:r>
            <a:r>
              <a:rPr lang="cs-CZ" b="1" dirty="0" err="1"/>
              <a:t>Uniwersytet</a:t>
            </a:r>
            <a:r>
              <a:rPr lang="cs-CZ" b="1" dirty="0"/>
              <a:t> </a:t>
            </a:r>
            <a:r>
              <a:rPr lang="cs-CZ" b="1" dirty="0" err="1"/>
              <a:t>Ekonomiczny</a:t>
            </a:r>
            <a:r>
              <a:rPr lang="cs-CZ" b="1" dirty="0"/>
              <a:t> </a:t>
            </a:r>
            <a:r>
              <a:rPr lang="cs-CZ" b="1" dirty="0" err="1"/>
              <a:t>we</a:t>
            </a:r>
            <a:r>
              <a:rPr lang="cs-CZ" b="1" dirty="0"/>
              <a:t> </a:t>
            </a:r>
            <a:r>
              <a:rPr lang="cs-CZ" b="1" dirty="0" err="1"/>
              <a:t>Wrocławiu</a:t>
            </a:r>
            <a:r>
              <a:rPr lang="cs-CZ" b="1" dirty="0"/>
              <a:t>)</a:t>
            </a:r>
          </a:p>
          <a:p>
            <a:r>
              <a:rPr lang="cs-CZ" dirty="0" err="1" smtClean="0"/>
              <a:t>Projektlaufzeit</a:t>
            </a:r>
            <a:r>
              <a:rPr lang="cs-CZ" dirty="0"/>
              <a:t>: </a:t>
            </a:r>
            <a:r>
              <a:rPr lang="cs-CZ" dirty="0" err="1"/>
              <a:t>April</a:t>
            </a:r>
            <a:r>
              <a:rPr lang="cs-CZ" dirty="0"/>
              <a:t> 2012 – </a:t>
            </a:r>
            <a:r>
              <a:rPr lang="cs-CZ" dirty="0" err="1"/>
              <a:t>März</a:t>
            </a:r>
            <a:r>
              <a:rPr lang="cs-CZ" dirty="0"/>
              <a:t> 2014</a:t>
            </a:r>
          </a:p>
          <a:p>
            <a:r>
              <a:rPr lang="cs-CZ" dirty="0" err="1" smtClean="0"/>
              <a:t>Drittmittelgeber</a:t>
            </a:r>
            <a:r>
              <a:rPr lang="cs-CZ" dirty="0"/>
              <a:t>: </a:t>
            </a:r>
            <a:r>
              <a:rPr lang="cs-CZ" dirty="0" err="1"/>
              <a:t>Europäische</a:t>
            </a:r>
            <a:r>
              <a:rPr lang="cs-CZ" dirty="0"/>
              <a:t> Union, EFRE/ </a:t>
            </a:r>
            <a:r>
              <a:rPr lang="cs-CZ" dirty="0" err="1"/>
              <a:t>Ziel</a:t>
            </a:r>
            <a:r>
              <a:rPr lang="cs-CZ" dirty="0"/>
              <a:t> 3</a:t>
            </a:r>
          </a:p>
          <a:p>
            <a:pPr lvl="1"/>
            <a:r>
              <a:rPr lang="cs-CZ" dirty="0" err="1" smtClean="0"/>
              <a:t>grenzübergreifende</a:t>
            </a:r>
            <a:r>
              <a:rPr lang="cs-CZ" dirty="0" smtClean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 smtClean="0"/>
              <a:t>Sachsen</a:t>
            </a:r>
            <a:r>
              <a:rPr lang="cs-CZ" dirty="0" smtClean="0"/>
              <a:t>-Polen</a:t>
            </a:r>
          </a:p>
          <a:p>
            <a:r>
              <a:rPr lang="cs-CZ" dirty="0" err="1" smtClean="0"/>
              <a:t>Ansprechpartner</a:t>
            </a:r>
            <a:r>
              <a:rPr lang="cs-CZ" dirty="0" smtClean="0"/>
              <a:t>:  Dr. Robert </a:t>
            </a:r>
            <a:r>
              <a:rPr lang="cs-CZ" dirty="0" err="1" smtClean="0"/>
              <a:t>Knippschild</a:t>
            </a:r>
            <a:endParaRPr lang="cs-CZ" dirty="0" smtClean="0"/>
          </a:p>
          <a:p>
            <a:pPr lvl="1"/>
            <a:r>
              <a:rPr lang="cs-CZ" dirty="0" err="1" smtClean="0"/>
              <a:t>Projektmitarbeiter</a:t>
            </a:r>
            <a:r>
              <a:rPr lang="cs-CZ" dirty="0" smtClean="0"/>
              <a:t>/</a:t>
            </a:r>
            <a:r>
              <a:rPr lang="cs-CZ" dirty="0" err="1" smtClean="0"/>
              <a:t>innen</a:t>
            </a:r>
            <a:r>
              <a:rPr lang="cs-CZ" dirty="0"/>
              <a:t>: Dr. Olaf Schmidt, Anja </a:t>
            </a:r>
            <a:r>
              <a:rPr lang="cs-CZ" dirty="0" err="1"/>
              <a:t>Schmotz</a:t>
            </a:r>
            <a:r>
              <a:rPr lang="cs-CZ" dirty="0"/>
              <a:t>, Daniel </a:t>
            </a:r>
            <a:r>
              <a:rPr lang="cs-CZ" dirty="0" err="1"/>
              <a:t>Wätzig</a:t>
            </a:r>
            <a:endParaRPr lang="cs-CZ" dirty="0"/>
          </a:p>
          <a:p>
            <a:r>
              <a:rPr lang="cs-CZ" dirty="0" smtClean="0"/>
              <a:t>Der </a:t>
            </a:r>
            <a:r>
              <a:rPr lang="cs-CZ" dirty="0"/>
              <a:t>Film </a:t>
            </a:r>
            <a:r>
              <a:rPr lang="cs-CZ" dirty="0" err="1"/>
              <a:t>zum</a:t>
            </a:r>
            <a:r>
              <a:rPr lang="cs-CZ" dirty="0"/>
              <a:t> Projekt "</a:t>
            </a:r>
            <a:r>
              <a:rPr lang="cs-CZ" dirty="0" err="1"/>
              <a:t>Lebensqualität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Grenzraum</a:t>
            </a:r>
            <a:r>
              <a:rPr lang="cs-CZ" dirty="0"/>
              <a:t>"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 descr="http://tu-dresden.de/die_tu_dresden/fakultaeten/fakultaet_forst_geo_und_hydrowissenschaften/fachrichtung_geowissenschaften/ig/lehrstuehle/raumordnung/images/logo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205"/>
            <a:ext cx="8352928" cy="618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04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RNDr. </a:t>
            </a:r>
            <a:r>
              <a:rPr lang="cs-CZ" dirty="0"/>
              <a:t>Hilda </a:t>
            </a:r>
            <a:r>
              <a:rPr lang="cs-CZ" dirty="0" err="1" smtClean="0"/>
              <a:t>Kramáreková</a:t>
            </a:r>
            <a:r>
              <a:rPr lang="cs-CZ" dirty="0" smtClean="0"/>
              <a:t>, </a:t>
            </a:r>
            <a:r>
              <a:rPr lang="cs-CZ" dirty="0"/>
              <a:t>PhD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/>
          </a:bodyPr>
          <a:lstStyle/>
          <a:p>
            <a:r>
              <a:rPr lang="cs-CZ" dirty="0" smtClean="0"/>
              <a:t>VEGA </a:t>
            </a:r>
            <a:r>
              <a:rPr lang="cs-CZ" dirty="0"/>
              <a:t>1/0202/2003 </a:t>
            </a:r>
            <a:r>
              <a:rPr lang="cs-CZ" dirty="0" err="1" smtClean="0"/>
              <a:t>Pohraničné</a:t>
            </a:r>
            <a:r>
              <a:rPr lang="cs-CZ" dirty="0" smtClean="0"/>
              <a:t> </a:t>
            </a:r>
            <a:r>
              <a:rPr lang="cs-CZ" dirty="0" err="1"/>
              <a:t>územia</a:t>
            </a:r>
            <a:r>
              <a:rPr lang="cs-CZ" dirty="0"/>
              <a:t> </a:t>
            </a:r>
            <a:r>
              <a:rPr lang="cs-CZ" dirty="0" smtClean="0"/>
              <a:t>v kontexte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b="1" dirty="0" err="1" smtClean="0"/>
              <a:t>transformačných</a:t>
            </a:r>
            <a:r>
              <a:rPr lang="cs-CZ" b="1" dirty="0" smtClean="0"/>
              <a:t> </a:t>
            </a:r>
            <a:r>
              <a:rPr lang="cs-CZ" b="1" dirty="0" err="1" smtClean="0"/>
              <a:t>procesov</a:t>
            </a:r>
            <a:endParaRPr lang="cs-CZ" b="1" dirty="0" smtClean="0"/>
          </a:p>
          <a:p>
            <a:pPr lvl="1"/>
            <a:r>
              <a:rPr lang="cs-CZ" dirty="0" smtClean="0"/>
              <a:t>2003-2005</a:t>
            </a:r>
          </a:p>
          <a:p>
            <a:pPr lvl="1"/>
            <a:r>
              <a:rPr lang="cs-CZ" dirty="0"/>
              <a:t>Hilda </a:t>
            </a:r>
            <a:r>
              <a:rPr lang="cs-CZ" dirty="0" err="1"/>
              <a:t>Kramáreková</a:t>
            </a:r>
            <a:r>
              <a:rPr lang="cs-CZ" dirty="0"/>
              <a:t>, Dáša </a:t>
            </a:r>
            <a:r>
              <a:rPr lang="cs-CZ" dirty="0" err="1"/>
              <a:t>Záhoráková</a:t>
            </a:r>
            <a:r>
              <a:rPr lang="cs-CZ" dirty="0"/>
              <a:t> : Geografické </a:t>
            </a:r>
            <a:r>
              <a:rPr lang="cs-CZ" dirty="0" err="1"/>
              <a:t>dimenzie</a:t>
            </a:r>
            <a:r>
              <a:rPr lang="cs-CZ" dirty="0"/>
              <a:t> </a:t>
            </a:r>
            <a:r>
              <a:rPr lang="cs-CZ" dirty="0" err="1"/>
              <a:t>regionálneho</a:t>
            </a:r>
            <a:r>
              <a:rPr lang="cs-CZ" dirty="0"/>
              <a:t> </a:t>
            </a:r>
            <a:r>
              <a:rPr lang="cs-CZ" dirty="0" err="1" smtClean="0"/>
              <a:t>rozvoja</a:t>
            </a:r>
            <a:r>
              <a:rPr lang="cs-CZ" dirty="0"/>
              <a:t> </a:t>
            </a:r>
            <a:r>
              <a:rPr lang="cs-CZ" dirty="0" err="1" smtClean="0"/>
              <a:t>pohraničného</a:t>
            </a:r>
            <a:r>
              <a:rPr lang="cs-CZ" dirty="0" smtClean="0"/>
              <a:t> </a:t>
            </a:r>
            <a:r>
              <a:rPr lang="cs-CZ" dirty="0" err="1"/>
              <a:t>územia</a:t>
            </a:r>
            <a:r>
              <a:rPr lang="cs-CZ" dirty="0"/>
              <a:t> okresu Levice a </a:t>
            </a:r>
            <a:r>
              <a:rPr lang="cs-CZ" dirty="0" err="1"/>
              <a:t>priľahlej</a:t>
            </a:r>
            <a:r>
              <a:rPr lang="cs-CZ" dirty="0"/>
              <a:t> časti župy </a:t>
            </a:r>
            <a:r>
              <a:rPr lang="cs-CZ" dirty="0" err="1"/>
              <a:t>Peštianskej</a:t>
            </a:r>
            <a:r>
              <a:rPr lang="cs-CZ" dirty="0"/>
              <a:t> a </a:t>
            </a:r>
            <a:r>
              <a:rPr lang="cs-CZ" dirty="0" err="1"/>
              <a:t>Novohradskej</a:t>
            </a:r>
            <a:r>
              <a:rPr lang="cs-CZ" dirty="0"/>
              <a:t>. Plzeň : ZČU, </a:t>
            </a:r>
            <a:r>
              <a:rPr lang="cs-CZ" dirty="0" smtClean="0"/>
              <a:t>2001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dirty="0"/>
              <a:t>Hilda </a:t>
            </a:r>
            <a:r>
              <a:rPr lang="cs-CZ" dirty="0" err="1"/>
              <a:t>Kramáreková</a:t>
            </a:r>
            <a:r>
              <a:rPr lang="cs-CZ" dirty="0"/>
              <a:t>, </a:t>
            </a:r>
            <a:r>
              <a:rPr lang="cs-CZ" dirty="0" err="1"/>
              <a:t>Daša</a:t>
            </a:r>
            <a:r>
              <a:rPr lang="cs-CZ" dirty="0"/>
              <a:t> </a:t>
            </a:r>
            <a:r>
              <a:rPr lang="cs-CZ" dirty="0" err="1"/>
              <a:t>Záhoráková</a:t>
            </a:r>
            <a:r>
              <a:rPr lang="cs-CZ" dirty="0"/>
              <a:t> : Natural </a:t>
            </a:r>
            <a:r>
              <a:rPr lang="cs-CZ" dirty="0" err="1"/>
              <a:t>landscape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danubian</a:t>
            </a:r>
            <a:r>
              <a:rPr lang="cs-CZ" b="1" dirty="0"/>
              <a:t> </a:t>
            </a:r>
            <a:r>
              <a:rPr lang="cs-CZ" b="1" dirty="0" err="1"/>
              <a:t>euroregions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 smtClean="0"/>
              <a:t>slovak-hungarian</a:t>
            </a:r>
            <a:r>
              <a:rPr lang="cs-CZ" b="1" dirty="0" smtClean="0"/>
              <a:t> </a:t>
            </a:r>
            <a:r>
              <a:rPr lang="cs-CZ" b="1" dirty="0" err="1" smtClean="0"/>
              <a:t>borderland</a:t>
            </a:r>
            <a:r>
              <a:rPr lang="cs-CZ" b="1" dirty="0" smtClean="0"/>
              <a:t> </a:t>
            </a:r>
            <a:r>
              <a:rPr lang="cs-CZ" dirty="0" smtClean="0"/>
              <a:t>and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protection</a:t>
            </a:r>
            <a:r>
              <a:rPr lang="cs-CZ" dirty="0" smtClean="0"/>
              <a:t>. Nitra: UKF, 2002.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74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u="sng" dirty="0"/>
              <a:t>Projekty GAM mladých </a:t>
            </a:r>
            <a:r>
              <a:rPr lang="cs-CZ" u="sng" dirty="0" err="1"/>
              <a:t>vedeckých</a:t>
            </a:r>
            <a:r>
              <a:rPr lang="cs-CZ" u="sng" dirty="0"/>
              <a:t> </a:t>
            </a:r>
            <a:r>
              <a:rPr lang="cs-CZ" u="sng" dirty="0" err="1"/>
              <a:t>pracovníkov</a:t>
            </a:r>
            <a:r>
              <a:rPr lang="cs-CZ" u="sng" dirty="0"/>
              <a:t> (UKF)</a:t>
            </a:r>
            <a:endParaRPr lang="cs-CZ" dirty="0"/>
          </a:p>
          <a:p>
            <a:r>
              <a:rPr lang="cs-CZ" dirty="0" smtClean="0"/>
              <a:t>Návrhy </a:t>
            </a:r>
            <a:r>
              <a:rPr lang="cs-CZ" dirty="0"/>
              <a:t>na rozvoj </a:t>
            </a:r>
            <a:r>
              <a:rPr lang="cs-CZ" b="1" dirty="0"/>
              <a:t>cestovného ruchu v území Euroregiónu </a:t>
            </a:r>
            <a:r>
              <a:rPr lang="cs-CZ" b="1" dirty="0" smtClean="0"/>
              <a:t>Beskydy</a:t>
            </a:r>
          </a:p>
          <a:p>
            <a:pPr lvl="1"/>
            <a:r>
              <a:rPr lang="cs-CZ" dirty="0" smtClean="0"/>
              <a:t>2004</a:t>
            </a:r>
            <a:r>
              <a:rPr lang="cs-CZ" dirty="0"/>
              <a:t>   </a:t>
            </a:r>
          </a:p>
          <a:p>
            <a:r>
              <a:rPr lang="cs-CZ" dirty="0" err="1" smtClean="0"/>
              <a:t>Cestovný</a:t>
            </a:r>
            <a:r>
              <a:rPr lang="cs-CZ" dirty="0" smtClean="0"/>
              <a:t> </a:t>
            </a:r>
            <a:r>
              <a:rPr lang="cs-CZ" dirty="0"/>
              <a:t>ruch </a:t>
            </a:r>
            <a:r>
              <a:rPr lang="cs-CZ" dirty="0" err="1"/>
              <a:t>ako</a:t>
            </a:r>
            <a:r>
              <a:rPr lang="cs-CZ" dirty="0"/>
              <a:t> </a:t>
            </a:r>
            <a:r>
              <a:rPr lang="cs-CZ" dirty="0" err="1"/>
              <a:t>alternatíva</a:t>
            </a:r>
            <a:r>
              <a:rPr lang="cs-CZ" dirty="0"/>
              <a:t> </a:t>
            </a:r>
            <a:r>
              <a:rPr lang="cs-CZ" dirty="0" err="1"/>
              <a:t>cezhraničnej</a:t>
            </a:r>
            <a:r>
              <a:rPr lang="cs-CZ" dirty="0"/>
              <a:t> spolupráce v </a:t>
            </a:r>
            <a:r>
              <a:rPr lang="cs-CZ" dirty="0" err="1"/>
              <a:t>euroregiónoch</a:t>
            </a:r>
            <a:r>
              <a:rPr lang="cs-CZ" dirty="0"/>
              <a:t> (na </a:t>
            </a:r>
            <a:r>
              <a:rPr lang="cs-CZ" dirty="0" err="1"/>
              <a:t>príklade</a:t>
            </a:r>
            <a:r>
              <a:rPr lang="cs-CZ" dirty="0"/>
              <a:t> </a:t>
            </a:r>
            <a:r>
              <a:rPr lang="cs-CZ" dirty="0" err="1"/>
              <a:t>euroregiónov</a:t>
            </a:r>
            <a:r>
              <a:rPr lang="cs-CZ" dirty="0"/>
              <a:t> Váh-Dunaj-</a:t>
            </a:r>
            <a:r>
              <a:rPr lang="cs-CZ" dirty="0" err="1"/>
              <a:t>Ipeľ</a:t>
            </a:r>
            <a:r>
              <a:rPr lang="cs-CZ" dirty="0"/>
              <a:t> a Beskydy</a:t>
            </a:r>
            <a:r>
              <a:rPr lang="cs-CZ" dirty="0" smtClean="0"/>
              <a:t>)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2003</a:t>
            </a:r>
            <a:r>
              <a:rPr lang="cs-CZ" dirty="0"/>
              <a:t>   </a:t>
            </a:r>
          </a:p>
          <a:p>
            <a:r>
              <a:rPr lang="cs-CZ" dirty="0" smtClean="0"/>
              <a:t>Vybrané </a:t>
            </a:r>
            <a:r>
              <a:rPr lang="cs-CZ" dirty="0" err="1"/>
              <a:t>humánnogeografické</a:t>
            </a:r>
            <a:r>
              <a:rPr lang="cs-CZ" dirty="0"/>
              <a:t> aktivity, </a:t>
            </a:r>
            <a:r>
              <a:rPr lang="cs-CZ" dirty="0" err="1"/>
              <a:t>ich</a:t>
            </a:r>
            <a:r>
              <a:rPr lang="cs-CZ" dirty="0"/>
              <a:t> význam v </a:t>
            </a:r>
            <a:r>
              <a:rPr lang="cs-CZ" dirty="0" err="1"/>
              <a:t>regionálnom</a:t>
            </a:r>
            <a:r>
              <a:rPr lang="cs-CZ" dirty="0"/>
              <a:t> rozvoji </a:t>
            </a:r>
            <a:r>
              <a:rPr lang="cs-CZ" dirty="0" err="1"/>
              <a:t>severnej</a:t>
            </a:r>
            <a:r>
              <a:rPr lang="cs-CZ" dirty="0"/>
              <a:t> časti Euroregiónu </a:t>
            </a:r>
            <a:r>
              <a:rPr lang="cs-CZ" dirty="0" smtClean="0"/>
              <a:t>Váh-Dunaj-</a:t>
            </a:r>
            <a:r>
              <a:rPr lang="cs-CZ" dirty="0" err="1" smtClean="0"/>
              <a:t>Ipeľ</a:t>
            </a:r>
            <a:endParaRPr lang="cs-CZ" dirty="0" smtClean="0"/>
          </a:p>
          <a:p>
            <a:pPr lvl="1"/>
            <a:r>
              <a:rPr lang="cs-CZ" dirty="0" smtClean="0"/>
              <a:t>2002</a:t>
            </a:r>
            <a:r>
              <a:rPr lang="cs-CZ" dirty="0"/>
              <a:t>  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09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Geografické </a:t>
            </a:r>
            <a:r>
              <a:rPr lang="cs-CZ" dirty="0" err="1"/>
              <a:t>štúdie</a:t>
            </a:r>
            <a:r>
              <a:rPr lang="cs-CZ" dirty="0"/>
              <a:t> a Geografické </a:t>
            </a:r>
            <a:r>
              <a:rPr lang="cs-CZ" dirty="0" err="1"/>
              <a:t>informácie</a:t>
            </a:r>
            <a:r>
              <a:rPr lang="cs-CZ" dirty="0"/>
              <a:t> v spolupráci s PF MU </a:t>
            </a:r>
            <a:r>
              <a:rPr lang="cs-CZ" dirty="0" smtClean="0"/>
              <a:t>Brno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b="1" dirty="0"/>
              <a:t>Geografické štúdie 7 – 2000</a:t>
            </a:r>
            <a:endParaRPr lang="sk-SK" dirty="0"/>
          </a:p>
          <a:p>
            <a:r>
              <a:rPr lang="sk-SK" dirty="0"/>
              <a:t>Stredoeurópsky priestor – geografia v kontexte nového regionálneho rozvoja. </a:t>
            </a:r>
            <a:r>
              <a:rPr lang="sk-SK" dirty="0" err="1"/>
              <a:t>Central</a:t>
            </a:r>
            <a:r>
              <a:rPr lang="sk-SK" dirty="0"/>
              <a:t>  </a:t>
            </a:r>
            <a:r>
              <a:rPr lang="sk-SK" dirty="0" err="1"/>
              <a:t>European</a:t>
            </a:r>
            <a:r>
              <a:rPr lang="sk-SK" dirty="0"/>
              <a:t> </a:t>
            </a:r>
            <a:r>
              <a:rPr lang="sk-SK" dirty="0" err="1"/>
              <a:t>area</a:t>
            </a:r>
            <a:r>
              <a:rPr lang="sk-SK" dirty="0"/>
              <a:t> – </a:t>
            </a:r>
            <a:r>
              <a:rPr lang="sk-SK" dirty="0" err="1"/>
              <a:t>geography</a:t>
            </a:r>
            <a:r>
              <a:rPr lang="sk-SK" dirty="0"/>
              <a:t> in </a:t>
            </a:r>
            <a:r>
              <a:rPr lang="sk-SK" dirty="0" err="1"/>
              <a:t>context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new </a:t>
            </a:r>
            <a:r>
              <a:rPr lang="sk-SK" dirty="0" err="1"/>
              <a:t>regional</a:t>
            </a:r>
            <a:r>
              <a:rPr lang="sk-SK" dirty="0"/>
              <a:t> </a:t>
            </a:r>
            <a:r>
              <a:rPr lang="sk-SK" dirty="0" err="1"/>
              <a:t>development</a:t>
            </a:r>
            <a:r>
              <a:rPr lang="sk-SK" dirty="0"/>
              <a:t>. Nitra, 2000, </a:t>
            </a:r>
            <a:r>
              <a:rPr lang="sk-SK" dirty="0" err="1"/>
              <a:t>pp</a:t>
            </a:r>
            <a:r>
              <a:rPr lang="sk-SK" dirty="0"/>
              <a:t>. 462. ISBN  </a:t>
            </a:r>
            <a:r>
              <a:rPr lang="sk-SK" dirty="0" smtClean="0"/>
              <a:t>80-8050-349-4</a:t>
            </a:r>
          </a:p>
          <a:p>
            <a:endParaRPr lang="sk-SK" dirty="0"/>
          </a:p>
          <a:p>
            <a:r>
              <a:rPr lang="cs-CZ" dirty="0" smtClean="0"/>
              <a:t>DUBCOVÁ</a:t>
            </a:r>
            <a:r>
              <a:rPr lang="cs-CZ" dirty="0"/>
              <a:t>, A. KRAMÁREKOVÁ, H. </a:t>
            </a:r>
            <a:r>
              <a:rPr lang="cs-CZ" dirty="0" smtClean="0"/>
              <a:t>2006. </a:t>
            </a:r>
            <a:r>
              <a:rPr lang="cs-CZ" dirty="0" err="1" smtClean="0"/>
              <a:t>Cestovný</a:t>
            </a:r>
            <a:r>
              <a:rPr lang="cs-CZ" dirty="0" smtClean="0"/>
              <a:t> </a:t>
            </a:r>
            <a:r>
              <a:rPr lang="cs-CZ" dirty="0"/>
              <a:t>ruch </a:t>
            </a:r>
            <a:r>
              <a:rPr lang="cs-CZ" dirty="0" err="1"/>
              <a:t>ako</a:t>
            </a:r>
            <a:r>
              <a:rPr lang="cs-CZ" dirty="0"/>
              <a:t> impulz </a:t>
            </a:r>
            <a:r>
              <a:rPr lang="cs-CZ" dirty="0" err="1"/>
              <a:t>regionálneho</a:t>
            </a:r>
            <a:r>
              <a:rPr lang="cs-CZ" dirty="0"/>
              <a:t> </a:t>
            </a:r>
            <a:r>
              <a:rPr lang="cs-CZ" dirty="0" err="1"/>
              <a:t>rozvoja</a:t>
            </a:r>
            <a:r>
              <a:rPr lang="cs-CZ" dirty="0"/>
              <a:t> </a:t>
            </a:r>
            <a:r>
              <a:rPr lang="cs-CZ" dirty="0" err="1" smtClean="0"/>
              <a:t>slovensko</a:t>
            </a:r>
            <a:r>
              <a:rPr lang="cs-CZ" dirty="0" smtClean="0"/>
              <a:t> </a:t>
            </a:r>
            <a:r>
              <a:rPr lang="cs-CZ" dirty="0"/>
              <a:t>– maďarského </a:t>
            </a:r>
            <a:r>
              <a:rPr lang="cs-CZ" dirty="0" err="1"/>
              <a:t>pohraničia</a:t>
            </a:r>
            <a:r>
              <a:rPr lang="cs-CZ" dirty="0"/>
              <a:t> okresu Komárno</a:t>
            </a:r>
            <a:r>
              <a:rPr lang="cs-CZ" dirty="0" smtClean="0"/>
              <a:t>.</a:t>
            </a:r>
          </a:p>
          <a:p>
            <a:r>
              <a:rPr lang="cs-CZ" dirty="0"/>
              <a:t>KRAMÁREKOVÁ, H., DUBCOVÁ, A., BAGITOVÁ, J. </a:t>
            </a:r>
            <a:r>
              <a:rPr lang="cs-CZ" dirty="0" smtClean="0"/>
              <a:t>2006. </a:t>
            </a:r>
            <a:r>
              <a:rPr lang="cs-CZ" dirty="0" err="1" smtClean="0"/>
              <a:t>Aktuálne</a:t>
            </a:r>
            <a:r>
              <a:rPr lang="cs-CZ" dirty="0" smtClean="0"/>
              <a:t> </a:t>
            </a:r>
            <a:r>
              <a:rPr lang="cs-CZ" dirty="0"/>
              <a:t>problémy regionálního </a:t>
            </a:r>
            <a:r>
              <a:rPr lang="cs-CZ" dirty="0" err="1"/>
              <a:t>rozvoja</a:t>
            </a:r>
            <a:r>
              <a:rPr lang="cs-CZ" dirty="0"/>
              <a:t> </a:t>
            </a:r>
            <a:r>
              <a:rPr lang="cs-CZ" dirty="0" err="1"/>
              <a:t>pohraničného</a:t>
            </a:r>
            <a:r>
              <a:rPr lang="cs-CZ" dirty="0"/>
              <a:t> regiónu okresu Komárno a </a:t>
            </a:r>
            <a:r>
              <a:rPr lang="cs-CZ" dirty="0" err="1"/>
              <a:t>priľahlej</a:t>
            </a:r>
            <a:r>
              <a:rPr lang="cs-CZ" dirty="0"/>
              <a:t> časti župy </a:t>
            </a:r>
            <a:r>
              <a:rPr lang="cs-CZ" dirty="0" err="1"/>
              <a:t>Komárom-Esztergom</a:t>
            </a:r>
            <a:r>
              <a:rPr lang="cs-CZ" dirty="0"/>
              <a:t>.</a:t>
            </a:r>
          </a:p>
          <a:p>
            <a:r>
              <a:rPr lang="cs-CZ" dirty="0"/>
              <a:t>DUBCOVÁ, A. </a:t>
            </a:r>
            <a:r>
              <a:rPr lang="cs-CZ" dirty="0" smtClean="0"/>
              <a:t>2002. </a:t>
            </a:r>
            <a:r>
              <a:rPr lang="cs-CZ" dirty="0" err="1" smtClean="0"/>
              <a:t>Perception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border</a:t>
            </a:r>
            <a:r>
              <a:rPr lang="cs-CZ" dirty="0"/>
              <a:t> line by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Danubian</a:t>
            </a:r>
            <a:r>
              <a:rPr lang="cs-CZ" dirty="0"/>
              <a:t> </a:t>
            </a:r>
            <a:r>
              <a:rPr lang="cs-CZ" dirty="0" err="1"/>
              <a:t>Euroregions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Slovak-Hungarian</a:t>
            </a:r>
            <a:r>
              <a:rPr lang="cs-CZ" dirty="0"/>
              <a:t> </a:t>
            </a:r>
            <a:r>
              <a:rPr lang="cs-CZ" dirty="0" err="1"/>
              <a:t>borderland</a:t>
            </a:r>
            <a:r>
              <a:rPr lang="cs-CZ" dirty="0"/>
              <a:t>.</a:t>
            </a:r>
          </a:p>
          <a:p>
            <a:endParaRPr lang="sk-SK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57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1080120"/>
          </a:xfrm>
        </p:spPr>
        <p:txBody>
          <a:bodyPr>
            <a:normAutofit/>
          </a:bodyPr>
          <a:lstStyle/>
          <a:p>
            <a:r>
              <a:rPr lang="cs-CZ" dirty="0" smtClean="0"/>
              <a:t>Univerzita </a:t>
            </a:r>
            <a:r>
              <a:rPr lang="cs-CZ" dirty="0" err="1" smtClean="0"/>
              <a:t>komenského</a:t>
            </a:r>
            <a:r>
              <a:rPr lang="cs-CZ" dirty="0" smtClean="0"/>
              <a:t> </a:t>
            </a:r>
            <a:r>
              <a:rPr lang="cs-CZ" dirty="0" err="1" smtClean="0"/>
              <a:t>bratislava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prírodovedecká</a:t>
            </a:r>
            <a:r>
              <a:rPr lang="cs-CZ" dirty="0" smtClean="0"/>
              <a:t> fakulta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568952" cy="5400600"/>
          </a:xfrm>
        </p:spPr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Faktor </a:t>
            </a:r>
            <a:r>
              <a:rPr lang="cs-CZ" b="1" dirty="0" err="1"/>
              <a:t>sídelnej</a:t>
            </a:r>
            <a:r>
              <a:rPr lang="cs-CZ" b="1" dirty="0"/>
              <a:t> hierarchie, </a:t>
            </a:r>
            <a:r>
              <a:rPr lang="cs-CZ" b="1" dirty="0" err="1"/>
              <a:t>komunálna</a:t>
            </a:r>
            <a:r>
              <a:rPr lang="cs-CZ" b="1" dirty="0"/>
              <a:t> politika a procesy </a:t>
            </a:r>
            <a:r>
              <a:rPr lang="cs-CZ" b="1" dirty="0" err="1"/>
              <a:t>integrácie</a:t>
            </a:r>
            <a:r>
              <a:rPr lang="cs-CZ" b="1" dirty="0"/>
              <a:t> v kontexte </a:t>
            </a:r>
            <a:r>
              <a:rPr lang="cs-CZ" b="1" dirty="0" err="1"/>
              <a:t>vývoja</a:t>
            </a:r>
            <a:r>
              <a:rPr lang="cs-CZ" b="1" dirty="0"/>
              <a:t> </a:t>
            </a:r>
            <a:r>
              <a:rPr lang="cs-CZ" b="1" dirty="0" err="1"/>
              <a:t>štruktúry</a:t>
            </a:r>
            <a:r>
              <a:rPr lang="cs-CZ" b="1" dirty="0"/>
              <a:t> </a:t>
            </a:r>
            <a:r>
              <a:rPr lang="cs-CZ" b="1" dirty="0" err="1"/>
              <a:t>krajín</a:t>
            </a:r>
            <a:r>
              <a:rPr lang="cs-CZ" b="1" dirty="0"/>
              <a:t> </a:t>
            </a:r>
            <a:r>
              <a:rPr lang="cs-CZ" b="1" dirty="0" err="1"/>
              <a:t>strednej</a:t>
            </a:r>
            <a:r>
              <a:rPr lang="cs-CZ" b="1" dirty="0"/>
              <a:t> a </a:t>
            </a:r>
            <a:r>
              <a:rPr lang="cs-CZ" b="1" dirty="0" err="1"/>
              <a:t>východnej</a:t>
            </a:r>
            <a:r>
              <a:rPr lang="cs-CZ" b="1" dirty="0"/>
              <a:t> </a:t>
            </a:r>
            <a:r>
              <a:rPr lang="cs-CZ" b="1" dirty="0" err="1" smtClean="0"/>
              <a:t>Európy</a:t>
            </a:r>
            <a:endParaRPr lang="cs-CZ" dirty="0"/>
          </a:p>
          <a:p>
            <a:pPr lvl="1"/>
            <a:r>
              <a:rPr lang="cs-CZ" dirty="0" err="1" smtClean="0"/>
              <a:t>Obdobie</a:t>
            </a:r>
            <a:r>
              <a:rPr lang="cs-CZ" dirty="0" smtClean="0"/>
              <a:t> </a:t>
            </a:r>
            <a:r>
              <a:rPr lang="cs-CZ" dirty="0" err="1"/>
              <a:t>realizácie</a:t>
            </a:r>
            <a:r>
              <a:rPr lang="cs-CZ" dirty="0"/>
              <a:t>: </a:t>
            </a:r>
            <a:r>
              <a:rPr lang="cs-CZ" dirty="0" smtClean="0"/>
              <a:t>2005-2007 / Typ</a:t>
            </a:r>
            <a:r>
              <a:rPr lang="cs-CZ" dirty="0"/>
              <a:t>: VEGA </a:t>
            </a:r>
            <a:br>
              <a:rPr lang="cs-CZ" dirty="0"/>
            </a:br>
            <a:r>
              <a:rPr lang="cs-CZ" dirty="0" err="1"/>
              <a:t>Zodpovedný</a:t>
            </a:r>
            <a:r>
              <a:rPr lang="cs-CZ" dirty="0"/>
              <a:t> </a:t>
            </a:r>
            <a:r>
              <a:rPr lang="cs-CZ" dirty="0" err="1"/>
              <a:t>riešiteľ</a:t>
            </a:r>
            <a:r>
              <a:rPr lang="cs-CZ" dirty="0"/>
              <a:t>: </a:t>
            </a:r>
            <a:r>
              <a:rPr lang="cs-CZ" b="1" dirty="0"/>
              <a:t>Korec Pavol, doc. RNDr. CSc.</a:t>
            </a:r>
          </a:p>
          <a:p>
            <a:r>
              <a:rPr lang="cs-CZ" b="1" dirty="0" err="1" smtClean="0"/>
              <a:t>Suburbanizácia</a:t>
            </a:r>
            <a:r>
              <a:rPr lang="cs-CZ" b="1" dirty="0" smtClean="0"/>
              <a:t> </a:t>
            </a:r>
            <a:r>
              <a:rPr lang="cs-CZ" b="1" dirty="0" err="1"/>
              <a:t>najväčších</a:t>
            </a:r>
            <a:r>
              <a:rPr lang="cs-CZ" b="1" dirty="0"/>
              <a:t> </a:t>
            </a:r>
            <a:r>
              <a:rPr lang="cs-CZ" b="1" dirty="0" err="1"/>
              <a:t>miest</a:t>
            </a:r>
            <a:r>
              <a:rPr lang="cs-CZ" b="1" dirty="0"/>
              <a:t> SR </a:t>
            </a:r>
            <a:r>
              <a:rPr lang="cs-CZ" b="1" dirty="0" err="1"/>
              <a:t>ako</a:t>
            </a:r>
            <a:r>
              <a:rPr lang="cs-CZ" b="1" dirty="0"/>
              <a:t> </a:t>
            </a:r>
            <a:r>
              <a:rPr lang="cs-CZ" b="1" dirty="0" err="1"/>
              <a:t>súčasť</a:t>
            </a:r>
            <a:r>
              <a:rPr lang="cs-CZ" b="1" dirty="0"/>
              <a:t> </a:t>
            </a:r>
            <a:r>
              <a:rPr lang="cs-CZ" b="1" dirty="0" err="1"/>
              <a:t>suburbanizačného</a:t>
            </a:r>
            <a:r>
              <a:rPr lang="cs-CZ" b="1" dirty="0"/>
              <a:t> procesu v </a:t>
            </a:r>
            <a:r>
              <a:rPr lang="cs-CZ" b="1" dirty="0" err="1"/>
              <a:t>strednej</a:t>
            </a:r>
            <a:r>
              <a:rPr lang="cs-CZ" b="1" dirty="0"/>
              <a:t> </a:t>
            </a:r>
            <a:r>
              <a:rPr lang="cs-CZ" b="1" dirty="0" err="1" smtClean="0"/>
              <a:t>Európe</a:t>
            </a:r>
            <a:endParaRPr lang="cs-CZ" dirty="0"/>
          </a:p>
          <a:p>
            <a:pPr lvl="1"/>
            <a:r>
              <a:rPr lang="cs-CZ" dirty="0" err="1" smtClean="0"/>
              <a:t>Obdobie</a:t>
            </a:r>
            <a:r>
              <a:rPr lang="cs-CZ" dirty="0" smtClean="0"/>
              <a:t> </a:t>
            </a:r>
            <a:r>
              <a:rPr lang="cs-CZ" dirty="0" err="1"/>
              <a:t>realizácie</a:t>
            </a:r>
            <a:r>
              <a:rPr lang="cs-CZ" dirty="0"/>
              <a:t>: </a:t>
            </a:r>
            <a:r>
              <a:rPr lang="cs-CZ" dirty="0" smtClean="0"/>
              <a:t>2006-2008 / Typ</a:t>
            </a:r>
            <a:r>
              <a:rPr lang="cs-CZ" dirty="0"/>
              <a:t>: VEGA </a:t>
            </a:r>
            <a:br>
              <a:rPr lang="cs-CZ" dirty="0"/>
            </a:br>
            <a:r>
              <a:rPr lang="cs-CZ" dirty="0" err="1"/>
              <a:t>Zodpovedný</a:t>
            </a:r>
            <a:r>
              <a:rPr lang="cs-CZ" dirty="0"/>
              <a:t> </a:t>
            </a:r>
            <a:r>
              <a:rPr lang="cs-CZ" dirty="0" err="1"/>
              <a:t>riešiteľ</a:t>
            </a:r>
            <a:r>
              <a:rPr lang="cs-CZ" dirty="0"/>
              <a:t>: </a:t>
            </a:r>
            <a:r>
              <a:rPr lang="cs-CZ" b="1" dirty="0"/>
              <a:t>Slavík Vladimír, doc. RNDr., CSc.</a:t>
            </a:r>
          </a:p>
          <a:p>
            <a:r>
              <a:rPr lang="cs-CZ" b="1" dirty="0" smtClean="0"/>
              <a:t>Nové </a:t>
            </a:r>
            <a:r>
              <a:rPr lang="cs-CZ" b="1" dirty="0"/>
              <a:t>podoby </a:t>
            </a:r>
            <a:r>
              <a:rPr lang="cs-CZ" b="1" dirty="0" err="1"/>
              <a:t>priestorovej</a:t>
            </a:r>
            <a:r>
              <a:rPr lang="cs-CZ" b="1" dirty="0"/>
              <a:t> </a:t>
            </a:r>
            <a:r>
              <a:rPr lang="cs-CZ" b="1" dirty="0" err="1"/>
              <a:t>organizácie</a:t>
            </a:r>
            <a:r>
              <a:rPr lang="cs-CZ" b="1" dirty="0"/>
              <a:t> ekonomických, </a:t>
            </a:r>
            <a:r>
              <a:rPr lang="cs-CZ" b="1" dirty="0" err="1"/>
              <a:t>sociálnych</a:t>
            </a:r>
            <a:r>
              <a:rPr lang="cs-CZ" b="1" dirty="0"/>
              <a:t> a politických </a:t>
            </a:r>
            <a:r>
              <a:rPr lang="cs-CZ" b="1" dirty="0" err="1"/>
              <a:t>javov</a:t>
            </a:r>
            <a:r>
              <a:rPr lang="cs-CZ" b="1" dirty="0"/>
              <a:t> na Slovensku po vstupe do </a:t>
            </a:r>
            <a:r>
              <a:rPr lang="cs-CZ" b="1" dirty="0" err="1"/>
              <a:t>Európskej</a:t>
            </a:r>
            <a:r>
              <a:rPr lang="cs-CZ" b="1" dirty="0"/>
              <a:t> </a:t>
            </a:r>
            <a:r>
              <a:rPr lang="cs-CZ" b="1" dirty="0" err="1" smtClean="0"/>
              <a:t>Únie</a:t>
            </a:r>
            <a:endParaRPr lang="cs-CZ" dirty="0"/>
          </a:p>
          <a:p>
            <a:pPr lvl="1"/>
            <a:r>
              <a:rPr lang="cs-CZ" dirty="0" err="1" smtClean="0"/>
              <a:t>Obdobie</a:t>
            </a:r>
            <a:r>
              <a:rPr lang="cs-CZ" dirty="0" smtClean="0"/>
              <a:t> </a:t>
            </a:r>
            <a:r>
              <a:rPr lang="cs-CZ" dirty="0" err="1"/>
              <a:t>realizácie</a:t>
            </a:r>
            <a:r>
              <a:rPr lang="cs-CZ" dirty="0"/>
              <a:t>: </a:t>
            </a:r>
            <a:r>
              <a:rPr lang="cs-CZ" dirty="0" smtClean="0"/>
              <a:t>2008-2010 / Typ</a:t>
            </a:r>
            <a:r>
              <a:rPr lang="cs-CZ" dirty="0"/>
              <a:t>: VEGA</a:t>
            </a:r>
            <a:br>
              <a:rPr lang="cs-CZ" dirty="0"/>
            </a:br>
            <a:r>
              <a:rPr lang="cs-CZ" dirty="0" err="1"/>
              <a:t>Zodpovedný</a:t>
            </a:r>
            <a:r>
              <a:rPr lang="cs-CZ" dirty="0"/>
              <a:t> </a:t>
            </a:r>
            <a:r>
              <a:rPr lang="cs-CZ" dirty="0" err="1"/>
              <a:t>riešiteľ</a:t>
            </a:r>
            <a:r>
              <a:rPr lang="cs-CZ" dirty="0"/>
              <a:t>: </a:t>
            </a:r>
            <a:r>
              <a:rPr lang="cs-CZ" b="1" dirty="0"/>
              <a:t>Buček Ján, doc. RNDr.,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6548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Marginalita</a:t>
            </a:r>
            <a:r>
              <a:rPr lang="cs-CZ" b="1" dirty="0"/>
              <a:t> </a:t>
            </a:r>
            <a:r>
              <a:rPr lang="cs-CZ" b="1" dirty="0" err="1"/>
              <a:t>ako</a:t>
            </a:r>
            <a:r>
              <a:rPr lang="cs-CZ" b="1" dirty="0"/>
              <a:t> </a:t>
            </a:r>
            <a:r>
              <a:rPr lang="cs-CZ" b="1" dirty="0" err="1"/>
              <a:t>dôsledok</a:t>
            </a:r>
            <a:r>
              <a:rPr lang="cs-CZ" b="1" dirty="0"/>
              <a:t> </a:t>
            </a:r>
            <a:r>
              <a:rPr lang="cs-CZ" b="1" dirty="0" err="1"/>
              <a:t>priestorovo</a:t>
            </a:r>
            <a:r>
              <a:rPr lang="cs-CZ" b="1" dirty="0"/>
              <a:t> diferencovaného </a:t>
            </a:r>
            <a:r>
              <a:rPr lang="cs-CZ" b="1" dirty="0" err="1"/>
              <a:t>socio</a:t>
            </a:r>
            <a:r>
              <a:rPr lang="cs-CZ" b="1" dirty="0"/>
              <a:t>-ekonomického </a:t>
            </a:r>
            <a:r>
              <a:rPr lang="cs-CZ" b="1" dirty="0" err="1"/>
              <a:t>vývoja</a:t>
            </a:r>
            <a:r>
              <a:rPr lang="cs-CZ" b="1" dirty="0"/>
              <a:t> a </a:t>
            </a:r>
            <a:r>
              <a:rPr lang="cs-CZ" b="1" dirty="0" err="1"/>
              <a:t>regionálny</a:t>
            </a:r>
            <a:r>
              <a:rPr lang="cs-CZ" b="1" dirty="0"/>
              <a:t> rozvoj na Slovensku v </a:t>
            </a:r>
            <a:r>
              <a:rPr lang="cs-CZ" b="1" dirty="0" err="1"/>
              <a:t>podmienkach</a:t>
            </a:r>
            <a:r>
              <a:rPr lang="cs-CZ" b="1" dirty="0"/>
              <a:t> </a:t>
            </a:r>
            <a:r>
              <a:rPr lang="cs-CZ" b="1" dirty="0" err="1"/>
              <a:t>integrácie</a:t>
            </a:r>
            <a:r>
              <a:rPr lang="cs-CZ" b="1" dirty="0"/>
              <a:t> do EÚ</a:t>
            </a:r>
            <a:endParaRPr lang="cs-CZ" dirty="0"/>
          </a:p>
          <a:p>
            <a:pPr lvl="1"/>
            <a:r>
              <a:rPr lang="cs-CZ" dirty="0" err="1"/>
              <a:t>Obdobie</a:t>
            </a:r>
            <a:r>
              <a:rPr lang="cs-CZ" dirty="0"/>
              <a:t> </a:t>
            </a:r>
            <a:r>
              <a:rPr lang="cs-CZ" dirty="0" err="1"/>
              <a:t>realizácie</a:t>
            </a:r>
            <a:r>
              <a:rPr lang="cs-CZ" dirty="0"/>
              <a:t>: 2005-2007 / Typ: APVV </a:t>
            </a:r>
            <a:br>
              <a:rPr lang="cs-CZ" dirty="0"/>
            </a:br>
            <a:r>
              <a:rPr lang="cs-CZ" dirty="0" err="1"/>
              <a:t>Zodpovedný</a:t>
            </a:r>
            <a:r>
              <a:rPr lang="cs-CZ" dirty="0"/>
              <a:t> </a:t>
            </a:r>
            <a:r>
              <a:rPr lang="cs-CZ" dirty="0" err="1"/>
              <a:t>riešiteľ</a:t>
            </a:r>
            <a:r>
              <a:rPr lang="cs-CZ" dirty="0"/>
              <a:t>: </a:t>
            </a:r>
            <a:r>
              <a:rPr lang="cs-CZ" b="1" dirty="0"/>
              <a:t>Horňák Marcel, Mgr. Ph.D.</a:t>
            </a:r>
          </a:p>
          <a:p>
            <a:r>
              <a:rPr lang="cs-CZ" b="1" dirty="0"/>
              <a:t>Vplyv </a:t>
            </a:r>
            <a:r>
              <a:rPr lang="cs-CZ" b="1" dirty="0" err="1"/>
              <a:t>cezhraničnej</a:t>
            </a:r>
            <a:r>
              <a:rPr lang="cs-CZ" b="1" dirty="0"/>
              <a:t> spolupráce na </a:t>
            </a:r>
            <a:r>
              <a:rPr lang="cs-CZ" b="1" dirty="0" err="1"/>
              <a:t>regionálny</a:t>
            </a:r>
            <a:r>
              <a:rPr lang="cs-CZ" b="1" dirty="0"/>
              <a:t> rozvoj </a:t>
            </a:r>
            <a:r>
              <a:rPr lang="cs-CZ" b="1" dirty="0" err="1"/>
              <a:t>pohraničných</a:t>
            </a:r>
            <a:r>
              <a:rPr lang="cs-CZ" b="1" dirty="0"/>
              <a:t> </a:t>
            </a:r>
            <a:r>
              <a:rPr lang="cs-CZ" b="1" dirty="0" err="1"/>
              <a:t>rakúsko</a:t>
            </a:r>
            <a:r>
              <a:rPr lang="cs-CZ" b="1" dirty="0"/>
              <a:t>-slovenských oblastí.</a:t>
            </a:r>
          </a:p>
          <a:p>
            <a:pPr lvl="1"/>
            <a:r>
              <a:rPr lang="cs-CZ" dirty="0"/>
              <a:t>Rok: 2003 / Grant UK </a:t>
            </a:r>
          </a:p>
          <a:p>
            <a:pPr lvl="1"/>
            <a:r>
              <a:rPr lang="cs-CZ" dirty="0" err="1"/>
              <a:t>Zodpovedný</a:t>
            </a:r>
            <a:r>
              <a:rPr lang="cs-CZ" dirty="0"/>
              <a:t> </a:t>
            </a:r>
            <a:r>
              <a:rPr lang="cs-CZ" dirty="0" err="1"/>
              <a:t>riešiteľ</a:t>
            </a:r>
            <a:r>
              <a:rPr lang="cs-CZ" dirty="0"/>
              <a:t>: </a:t>
            </a:r>
            <a:r>
              <a:rPr lang="cs-CZ" b="1" dirty="0"/>
              <a:t>Mgr. </a:t>
            </a:r>
            <a:r>
              <a:rPr lang="cs-CZ" b="1" dirty="0" err="1"/>
              <a:t>Gajdošech</a:t>
            </a:r>
            <a:r>
              <a:rPr lang="cs-CZ" b="1" dirty="0"/>
              <a:t> Vít </a:t>
            </a:r>
          </a:p>
          <a:p>
            <a:r>
              <a:rPr lang="cs-CZ" b="1" dirty="0" err="1"/>
              <a:t>Koncepcia</a:t>
            </a:r>
            <a:r>
              <a:rPr lang="cs-CZ" b="1" dirty="0"/>
              <a:t> </a:t>
            </a:r>
            <a:r>
              <a:rPr lang="cs-CZ" b="1" dirty="0" err="1"/>
              <a:t>rozvoja</a:t>
            </a:r>
            <a:r>
              <a:rPr lang="cs-CZ" b="1" dirty="0"/>
              <a:t> </a:t>
            </a:r>
            <a:r>
              <a:rPr lang="cs-CZ" b="1" dirty="0" err="1"/>
              <a:t>trvaloudržateľnej</a:t>
            </a:r>
            <a:r>
              <a:rPr lang="cs-CZ" b="1" dirty="0"/>
              <a:t> </a:t>
            </a:r>
            <a:r>
              <a:rPr lang="cs-CZ" b="1" dirty="0" err="1"/>
              <a:t>regionálnej</a:t>
            </a:r>
            <a:r>
              <a:rPr lang="cs-CZ" b="1" dirty="0"/>
              <a:t> </a:t>
            </a:r>
            <a:r>
              <a:rPr lang="cs-CZ" b="1" dirty="0" err="1"/>
              <a:t>dopravnej</a:t>
            </a:r>
            <a:r>
              <a:rPr lang="cs-CZ" b="1" dirty="0"/>
              <a:t> </a:t>
            </a:r>
            <a:r>
              <a:rPr lang="cs-CZ" b="1" dirty="0" err="1"/>
              <a:t>infraštruktúry</a:t>
            </a:r>
            <a:r>
              <a:rPr lang="cs-CZ" b="1" dirty="0"/>
              <a:t> a </a:t>
            </a:r>
            <a:r>
              <a:rPr lang="cs-CZ" b="1" dirty="0" err="1"/>
              <a:t>intermodálnej</a:t>
            </a:r>
            <a:r>
              <a:rPr lang="cs-CZ" b="1" dirty="0"/>
              <a:t> dopravy na podporu </a:t>
            </a:r>
            <a:r>
              <a:rPr lang="cs-CZ" b="1" dirty="0" err="1"/>
              <a:t>rozvoja</a:t>
            </a:r>
            <a:r>
              <a:rPr lang="cs-CZ" b="1" dirty="0"/>
              <a:t> </a:t>
            </a:r>
            <a:r>
              <a:rPr lang="cs-CZ" b="1" dirty="0" err="1"/>
              <a:t>prihraničných</a:t>
            </a:r>
            <a:r>
              <a:rPr lang="cs-CZ" b="1" dirty="0"/>
              <a:t> oblastí Slovenska, </a:t>
            </a:r>
            <a:r>
              <a:rPr lang="cs-CZ" b="1" dirty="0" err="1"/>
              <a:t>Rakúska</a:t>
            </a:r>
            <a:r>
              <a:rPr lang="cs-CZ" b="1" dirty="0"/>
              <a:t> a Maďarska.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2000-2002 / SUSTRAIN SK, PHARE ? </a:t>
            </a:r>
            <a:r>
              <a:rPr lang="cs-CZ" dirty="0" err="1"/>
              <a:t>CBCSlovenská</a:t>
            </a:r>
            <a:r>
              <a:rPr lang="cs-CZ" dirty="0"/>
              <a:t> </a:t>
            </a:r>
            <a:r>
              <a:rPr lang="cs-CZ" dirty="0" err="1"/>
              <a:t>agentúra</a:t>
            </a:r>
            <a:r>
              <a:rPr lang="cs-CZ" dirty="0"/>
              <a:t> životného </a:t>
            </a:r>
            <a:r>
              <a:rPr lang="cs-CZ" dirty="0" err="1"/>
              <a:t>prostredia</a:t>
            </a:r>
            <a:r>
              <a:rPr lang="cs-CZ" dirty="0"/>
              <a:t> </a:t>
            </a:r>
          </a:p>
          <a:p>
            <a:pPr lvl="1"/>
            <a:r>
              <a:rPr lang="cs-CZ" dirty="0" err="1"/>
              <a:t>Zodpovedný</a:t>
            </a:r>
            <a:r>
              <a:rPr lang="cs-CZ" dirty="0"/>
              <a:t> </a:t>
            </a:r>
            <a:r>
              <a:rPr lang="cs-CZ" dirty="0" err="1"/>
              <a:t>riešiteľ</a:t>
            </a:r>
            <a:r>
              <a:rPr lang="cs-CZ" dirty="0"/>
              <a:t>: </a:t>
            </a:r>
            <a:r>
              <a:rPr lang="cs-CZ" b="1" dirty="0"/>
              <a:t>prof. RNDr. </a:t>
            </a:r>
            <a:r>
              <a:rPr lang="cs-CZ" b="1" dirty="0" err="1"/>
              <a:t>Lauko</a:t>
            </a:r>
            <a:r>
              <a:rPr lang="cs-CZ" b="1" dirty="0"/>
              <a:t> Viliam,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1509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19256" cy="6480720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Spišiak</a:t>
            </a:r>
            <a:r>
              <a:rPr lang="cs-CZ" dirty="0"/>
              <a:t>, Peter: Geografické aspekty </a:t>
            </a:r>
            <a:r>
              <a:rPr lang="cs-CZ" b="1" dirty="0" err="1"/>
              <a:t>euroregiónov</a:t>
            </a:r>
            <a:r>
              <a:rPr lang="cs-CZ" b="1" dirty="0"/>
              <a:t> Slovenska</a:t>
            </a:r>
            <a:r>
              <a:rPr lang="cs-CZ" dirty="0"/>
              <a:t>, </a:t>
            </a:r>
            <a:r>
              <a:rPr lang="cs-CZ" dirty="0" err="1"/>
              <a:t>Miscellanea</a:t>
            </a:r>
            <a:r>
              <a:rPr lang="cs-CZ" dirty="0"/>
              <a:t> </a:t>
            </a:r>
            <a:r>
              <a:rPr lang="cs-CZ" dirty="0" err="1"/>
              <a:t>Geographica</a:t>
            </a:r>
            <a:r>
              <a:rPr lang="cs-CZ" dirty="0"/>
              <a:t> 9, </a:t>
            </a:r>
            <a:r>
              <a:rPr lang="cs-CZ" dirty="0" err="1"/>
              <a:t>Universitatist</a:t>
            </a:r>
            <a:r>
              <a:rPr lang="cs-CZ" dirty="0"/>
              <a:t> </a:t>
            </a:r>
            <a:r>
              <a:rPr lang="cs-CZ" dirty="0" err="1"/>
              <a:t>Bohemiae</a:t>
            </a:r>
            <a:r>
              <a:rPr lang="cs-CZ" dirty="0"/>
              <a:t> </a:t>
            </a:r>
            <a:r>
              <a:rPr lang="cs-CZ" dirty="0" err="1"/>
              <a:t>Occidentalis</a:t>
            </a:r>
            <a:r>
              <a:rPr lang="cs-CZ" dirty="0"/>
              <a:t>, vydal. ZČU Plzeň, 2001, pp..243-254, [ISBN 80-7082-805-6].</a:t>
            </a:r>
          </a:p>
          <a:p>
            <a:r>
              <a:rPr lang="cs-CZ" dirty="0" err="1" smtClean="0"/>
              <a:t>Zemko</a:t>
            </a:r>
            <a:r>
              <a:rPr lang="cs-CZ" dirty="0"/>
              <a:t>, Ivan - Buček, Ján, 2000. Problémy </a:t>
            </a:r>
            <a:r>
              <a:rPr lang="cs-CZ" b="1" dirty="0" err="1"/>
              <a:t>cezhraničnej</a:t>
            </a:r>
            <a:r>
              <a:rPr lang="cs-CZ" b="1" dirty="0"/>
              <a:t> spolupráce </a:t>
            </a:r>
            <a:r>
              <a:rPr lang="cs-CZ" dirty="0"/>
              <a:t>a jej </a:t>
            </a:r>
            <a:r>
              <a:rPr lang="cs-CZ" dirty="0" err="1"/>
              <a:t>inštitucionálneho</a:t>
            </a:r>
            <a:r>
              <a:rPr lang="cs-CZ" dirty="0"/>
              <a:t> </a:t>
            </a:r>
            <a:r>
              <a:rPr lang="cs-CZ" dirty="0" err="1"/>
              <a:t>rámca</a:t>
            </a:r>
            <a:r>
              <a:rPr lang="cs-CZ" dirty="0"/>
              <a:t> na </a:t>
            </a:r>
            <a:r>
              <a:rPr lang="cs-CZ" dirty="0" err="1"/>
              <a:t>príklade</a:t>
            </a:r>
            <a:r>
              <a:rPr lang="cs-CZ" dirty="0"/>
              <a:t> </a:t>
            </a:r>
            <a:r>
              <a:rPr lang="cs-CZ" b="1" dirty="0"/>
              <a:t>regiónu Bratislavy</a:t>
            </a:r>
            <a:r>
              <a:rPr lang="cs-CZ" dirty="0"/>
              <a:t>. Geografické Spektrum, č. 2. Pp.43-54.</a:t>
            </a:r>
          </a:p>
          <a:p>
            <a:r>
              <a:rPr lang="cs-CZ" dirty="0" smtClean="0"/>
              <a:t>Buček</a:t>
            </a:r>
            <a:r>
              <a:rPr lang="cs-CZ" dirty="0"/>
              <a:t>, Ján, 1999. Význam a </a:t>
            </a:r>
            <a:r>
              <a:rPr lang="cs-CZ" dirty="0" err="1"/>
              <a:t>priestorové</a:t>
            </a:r>
            <a:r>
              <a:rPr lang="cs-CZ" dirty="0"/>
              <a:t> </a:t>
            </a:r>
            <a:r>
              <a:rPr lang="cs-CZ" dirty="0" err="1"/>
              <a:t>súvislosti</a:t>
            </a:r>
            <a:r>
              <a:rPr lang="cs-CZ" dirty="0"/>
              <a:t> </a:t>
            </a:r>
            <a:r>
              <a:rPr lang="cs-CZ" dirty="0" err="1"/>
              <a:t>medzinárodných</a:t>
            </a:r>
            <a:r>
              <a:rPr lang="cs-CZ" dirty="0"/>
              <a:t> </a:t>
            </a:r>
            <a:r>
              <a:rPr lang="cs-CZ" dirty="0" err="1"/>
              <a:t>vzťahov</a:t>
            </a:r>
            <a:r>
              <a:rPr lang="cs-CZ" dirty="0"/>
              <a:t> </a:t>
            </a:r>
            <a:r>
              <a:rPr lang="cs-CZ" dirty="0" err="1"/>
              <a:t>miest</a:t>
            </a:r>
            <a:r>
              <a:rPr lang="cs-CZ" dirty="0"/>
              <a:t>. Acta </a:t>
            </a:r>
            <a:r>
              <a:rPr lang="cs-CZ" dirty="0" err="1"/>
              <a:t>Facultatis</a:t>
            </a:r>
            <a:r>
              <a:rPr lang="cs-CZ" dirty="0"/>
              <a:t> </a:t>
            </a:r>
            <a:r>
              <a:rPr lang="cs-CZ" dirty="0" err="1"/>
              <a:t>Studiorum</a:t>
            </a:r>
            <a:r>
              <a:rPr lang="cs-CZ" dirty="0"/>
              <a:t> </a:t>
            </a:r>
            <a:r>
              <a:rPr lang="cs-CZ" dirty="0" err="1"/>
              <a:t>Humanitatis</a:t>
            </a:r>
            <a:r>
              <a:rPr lang="cs-CZ" dirty="0"/>
              <a:t> et </a:t>
            </a:r>
            <a:r>
              <a:rPr lang="cs-CZ" dirty="0" err="1"/>
              <a:t>Naturae</a:t>
            </a:r>
            <a:r>
              <a:rPr lang="cs-CZ" dirty="0"/>
              <a:t>, </a:t>
            </a:r>
            <a:r>
              <a:rPr lang="cs-CZ" dirty="0" err="1"/>
              <a:t>Universitatis</a:t>
            </a:r>
            <a:r>
              <a:rPr lang="cs-CZ" dirty="0"/>
              <a:t> </a:t>
            </a:r>
            <a:r>
              <a:rPr lang="cs-CZ" dirty="0" err="1"/>
              <a:t>Prešoviensis</a:t>
            </a:r>
            <a:r>
              <a:rPr lang="cs-CZ" dirty="0"/>
              <a:t>, Folia </a:t>
            </a:r>
            <a:r>
              <a:rPr lang="cs-CZ" dirty="0" err="1"/>
              <a:t>Geographica</a:t>
            </a:r>
            <a:r>
              <a:rPr lang="cs-CZ" dirty="0"/>
              <a:t> 3, </a:t>
            </a:r>
            <a:r>
              <a:rPr lang="cs-CZ" dirty="0" err="1"/>
              <a:t>Prírodné</a:t>
            </a:r>
            <a:r>
              <a:rPr lang="cs-CZ" dirty="0"/>
              <a:t> </a:t>
            </a:r>
            <a:r>
              <a:rPr lang="cs-CZ" dirty="0" err="1"/>
              <a:t>vedy</a:t>
            </a:r>
            <a:r>
              <a:rPr lang="cs-CZ" dirty="0"/>
              <a:t>, pp.13-18.</a:t>
            </a:r>
          </a:p>
          <a:p>
            <a:r>
              <a:rPr lang="cs-CZ" dirty="0" smtClean="0"/>
              <a:t>SLAVÍK</a:t>
            </a:r>
            <a:r>
              <a:rPr lang="cs-CZ" dirty="0"/>
              <a:t>, V., HALÁS, M. (1998): </a:t>
            </a:r>
            <a:r>
              <a:rPr lang="cs-CZ" dirty="0" err="1"/>
              <a:t>Cezhraničné</a:t>
            </a:r>
            <a:r>
              <a:rPr lang="cs-CZ" dirty="0"/>
              <a:t> </a:t>
            </a:r>
            <a:r>
              <a:rPr lang="cs-CZ" dirty="0" err="1"/>
              <a:t>väzby</a:t>
            </a:r>
            <a:r>
              <a:rPr lang="cs-CZ" dirty="0"/>
              <a:t> a </a:t>
            </a:r>
            <a:r>
              <a:rPr lang="cs-CZ" dirty="0" err="1"/>
              <a:t>cezhraničná</a:t>
            </a:r>
            <a:r>
              <a:rPr lang="cs-CZ" dirty="0"/>
              <a:t> </a:t>
            </a:r>
            <a:r>
              <a:rPr lang="cs-CZ" dirty="0" err="1"/>
              <a:t>spolupráca</a:t>
            </a:r>
            <a:r>
              <a:rPr lang="cs-CZ" dirty="0"/>
              <a:t> SR a ČR na </a:t>
            </a:r>
            <a:r>
              <a:rPr lang="cs-CZ" dirty="0" err="1"/>
              <a:t>príklade</a:t>
            </a:r>
            <a:r>
              <a:rPr lang="cs-CZ" dirty="0"/>
              <a:t> </a:t>
            </a:r>
            <a:r>
              <a:rPr lang="cs-CZ" b="1" dirty="0"/>
              <a:t>okresu </a:t>
            </a:r>
            <a:r>
              <a:rPr lang="cs-CZ" b="1" dirty="0" err="1"/>
              <a:t>Skalica</a:t>
            </a:r>
            <a:r>
              <a:rPr lang="cs-CZ" dirty="0"/>
              <a:t>. Geografické </a:t>
            </a:r>
            <a:r>
              <a:rPr lang="cs-CZ" dirty="0" err="1"/>
              <a:t>informácie</a:t>
            </a:r>
            <a:r>
              <a:rPr lang="cs-CZ" dirty="0"/>
              <a:t> 5. Nitra, Katedra geografie Fakulty </a:t>
            </a:r>
            <a:r>
              <a:rPr lang="cs-CZ" dirty="0" err="1"/>
              <a:t>prírodných</a:t>
            </a:r>
            <a:r>
              <a:rPr lang="cs-CZ" dirty="0"/>
              <a:t> </a:t>
            </a:r>
            <a:r>
              <a:rPr lang="cs-CZ" dirty="0" err="1"/>
              <a:t>vied</a:t>
            </a:r>
            <a:r>
              <a:rPr lang="cs-CZ" dirty="0"/>
              <a:t> UKF v </a:t>
            </a:r>
            <a:r>
              <a:rPr lang="cs-CZ" dirty="0" err="1"/>
              <a:t>Nitre</a:t>
            </a:r>
            <a:r>
              <a:rPr lang="cs-CZ" dirty="0"/>
              <a:t>, Katedra geografie </a:t>
            </a:r>
            <a:r>
              <a:rPr lang="cs-CZ" dirty="0" err="1"/>
              <a:t>Pedagogickej</a:t>
            </a:r>
            <a:r>
              <a:rPr lang="cs-CZ" dirty="0"/>
              <a:t> fakulty MU v </a:t>
            </a:r>
            <a:r>
              <a:rPr lang="cs-CZ" dirty="0" err="1"/>
              <a:t>Brne</a:t>
            </a:r>
            <a:r>
              <a:rPr lang="cs-CZ" dirty="0"/>
              <a:t>, </a:t>
            </a:r>
            <a:r>
              <a:rPr lang="cs-CZ" dirty="0" err="1"/>
              <a:t>Unesco</a:t>
            </a:r>
            <a:r>
              <a:rPr lang="cs-CZ" dirty="0"/>
              <a:t> Katedra IRIE </a:t>
            </a:r>
            <a:r>
              <a:rPr lang="cs-CZ" dirty="0" err="1"/>
              <a:t>Pedagogickej</a:t>
            </a:r>
            <a:r>
              <a:rPr lang="cs-CZ" dirty="0"/>
              <a:t> fakulty UKF v </a:t>
            </a:r>
            <a:r>
              <a:rPr lang="cs-CZ" dirty="0" err="1"/>
              <a:t>Nitre</a:t>
            </a:r>
            <a:r>
              <a:rPr lang="cs-CZ" dirty="0"/>
              <a:t>, s. 64-70. </a:t>
            </a:r>
          </a:p>
          <a:p>
            <a:r>
              <a:rPr lang="cs-CZ" dirty="0"/>
              <a:t>Horňák, M., </a:t>
            </a:r>
            <a:r>
              <a:rPr lang="cs-CZ" dirty="0" err="1"/>
              <a:t>Džupinová</a:t>
            </a:r>
            <a:r>
              <a:rPr lang="cs-CZ" dirty="0"/>
              <a:t>, E. (2009): </a:t>
            </a:r>
            <a:r>
              <a:rPr lang="cs-CZ" dirty="0" err="1"/>
              <a:t>Aspects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marginality</a:t>
            </a: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border</a:t>
            </a:r>
            <a:r>
              <a:rPr lang="cs-CZ" b="1" dirty="0"/>
              <a:t> </a:t>
            </a:r>
            <a:r>
              <a:rPr lang="cs-CZ" b="1" dirty="0" err="1"/>
              <a:t>regions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Slovakia</a:t>
            </a:r>
            <a:r>
              <a:rPr lang="cs-CZ" dirty="0"/>
              <a:t> - a case study. </a:t>
            </a:r>
            <a:r>
              <a:rPr lang="cs-CZ" dirty="0" err="1"/>
              <a:t>Global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: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regional</a:t>
            </a:r>
            <a:r>
              <a:rPr lang="cs-CZ" dirty="0"/>
              <a:t> and </a:t>
            </a:r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aspects</a:t>
            </a:r>
            <a:r>
              <a:rPr lang="cs-CZ" dirty="0"/>
              <a:t>., </a:t>
            </a:r>
            <a:r>
              <a:rPr lang="cs-CZ" dirty="0" err="1"/>
              <a:t>Warszawa</a:t>
            </a:r>
            <a:r>
              <a:rPr lang="cs-CZ" dirty="0"/>
              <a:t> :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Warszaw</a:t>
            </a:r>
            <a:r>
              <a:rPr lang="cs-CZ" dirty="0"/>
              <a:t>, 2009 S. 123-129</a:t>
            </a:r>
          </a:p>
          <a:p>
            <a:r>
              <a:rPr lang="cs-CZ" dirty="0" smtClean="0"/>
              <a:t>HORŇÁK</a:t>
            </a:r>
            <a:r>
              <a:rPr lang="cs-CZ" dirty="0"/>
              <a:t>, M. (2001): </a:t>
            </a:r>
            <a:r>
              <a:rPr lang="cs-CZ" dirty="0" err="1"/>
              <a:t>Dopravná</a:t>
            </a:r>
            <a:r>
              <a:rPr lang="cs-CZ" dirty="0"/>
              <a:t> </a:t>
            </a:r>
            <a:r>
              <a:rPr lang="cs-CZ" dirty="0" err="1"/>
              <a:t>integrácia</a:t>
            </a:r>
            <a:r>
              <a:rPr lang="cs-CZ" dirty="0"/>
              <a:t> </a:t>
            </a:r>
            <a:r>
              <a:rPr lang="cs-CZ" dirty="0" err="1"/>
              <a:t>Európy</a:t>
            </a:r>
            <a:r>
              <a:rPr lang="cs-CZ" dirty="0"/>
              <a:t> - </a:t>
            </a:r>
            <a:r>
              <a:rPr lang="cs-CZ" dirty="0" err="1"/>
              <a:t>pozícia</a:t>
            </a:r>
            <a:r>
              <a:rPr lang="cs-CZ" dirty="0"/>
              <a:t> </a:t>
            </a:r>
            <a:r>
              <a:rPr lang="cs-CZ" b="1" dirty="0"/>
              <a:t>Slovenska a Bratislavy</a:t>
            </a:r>
            <a:r>
              <a:rPr lang="cs-CZ" dirty="0"/>
              <a:t>. In: Novák, S. (</a:t>
            </a:r>
            <a:r>
              <a:rPr lang="cs-CZ" dirty="0" err="1"/>
              <a:t>ed</a:t>
            </a:r>
            <a:r>
              <a:rPr lang="cs-CZ" dirty="0"/>
              <a:t>.), Geografické aspekty středoevropského prostoru. Sborník příspěvků z IX. ročníku konference, MU Brno, pp. 48-52.</a:t>
            </a:r>
          </a:p>
        </p:txBody>
      </p:sp>
    </p:spTree>
    <p:extLst>
      <p:ext uri="{BB962C8B-B14F-4D97-AF65-F5344CB8AC3E}">
        <p14:creationId xmlns:p14="http://schemas.microsoft.com/office/powerpoint/2010/main" val="1642015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cs-CZ" dirty="0"/>
              <a:t>Geografický ústav </a:t>
            </a:r>
            <a:r>
              <a:rPr lang="cs-CZ" dirty="0" smtClean="0"/>
              <a:t>SAV </a:t>
            </a:r>
            <a:r>
              <a:rPr lang="cs-CZ" dirty="0" err="1" smtClean="0"/>
              <a:t>bratislava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875736" cy="4873752"/>
          </a:xfrm>
        </p:spPr>
        <p:txBody>
          <a:bodyPr>
            <a:normAutofit/>
          </a:bodyPr>
          <a:lstStyle/>
          <a:p>
            <a:pPr lvl="0"/>
            <a:r>
              <a:rPr lang="cs-CZ" b="1" dirty="0" err="1"/>
              <a:t>Alternatívy</a:t>
            </a:r>
            <a:r>
              <a:rPr lang="cs-CZ" b="1" dirty="0"/>
              <a:t> </a:t>
            </a:r>
            <a:r>
              <a:rPr lang="cs-CZ" b="1" dirty="0" err="1"/>
              <a:t>rozvoja</a:t>
            </a:r>
            <a:r>
              <a:rPr lang="cs-CZ" b="1" dirty="0"/>
              <a:t> </a:t>
            </a:r>
            <a:r>
              <a:rPr lang="cs-CZ" b="1" dirty="0" err="1"/>
              <a:t>podmalokarpatskej</a:t>
            </a:r>
            <a:r>
              <a:rPr lang="cs-CZ" b="1" dirty="0"/>
              <a:t> </a:t>
            </a:r>
            <a:r>
              <a:rPr lang="cs-CZ" b="1" dirty="0" err="1"/>
              <a:t>kultúrnej</a:t>
            </a:r>
            <a:r>
              <a:rPr lang="cs-CZ" b="1" dirty="0"/>
              <a:t> krajiny </a:t>
            </a:r>
            <a:r>
              <a:rPr lang="cs-CZ" b="1" dirty="0" smtClean="0"/>
              <a:t>(</a:t>
            </a:r>
            <a:r>
              <a:rPr lang="cs-CZ" dirty="0" smtClean="0"/>
              <a:t>PMKK)</a:t>
            </a:r>
            <a:endParaRPr lang="cs-CZ" dirty="0"/>
          </a:p>
          <a:p>
            <a:pPr lvl="1"/>
            <a:r>
              <a:rPr lang="cs-CZ" dirty="0" smtClean="0"/>
              <a:t>2010/2013 / Koordinátor pilotního projektu</a:t>
            </a:r>
            <a:r>
              <a:rPr lang="cs-CZ" dirty="0"/>
              <a:t>: Ján </a:t>
            </a:r>
            <a:r>
              <a:rPr lang="cs-CZ" dirty="0" err="1"/>
              <a:t>Hanušin</a:t>
            </a:r>
            <a:endParaRPr lang="cs-CZ" dirty="0"/>
          </a:p>
          <a:p>
            <a:r>
              <a:rPr lang="cs-CZ" dirty="0" err="1" smtClean="0"/>
              <a:t>European</a:t>
            </a:r>
            <a:r>
              <a:rPr lang="cs-CZ" dirty="0" smtClean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Objective</a:t>
            </a:r>
            <a:r>
              <a:rPr lang="cs-CZ" dirty="0"/>
              <a:t>, CENTRAL EUROPE </a:t>
            </a:r>
            <a:r>
              <a:rPr lang="cs-CZ" dirty="0" err="1"/>
              <a:t>Programme</a:t>
            </a:r>
            <a:r>
              <a:rPr lang="cs-CZ" dirty="0"/>
              <a:t> - </a:t>
            </a:r>
            <a:r>
              <a:rPr lang="cs-CZ" dirty="0" err="1"/>
              <a:t>Hodnotenie</a:t>
            </a:r>
            <a:r>
              <a:rPr lang="cs-CZ" dirty="0"/>
              <a:t> a </a:t>
            </a:r>
            <a:r>
              <a:rPr lang="cs-CZ" dirty="0" err="1"/>
              <a:t>udržateľný</a:t>
            </a:r>
            <a:r>
              <a:rPr lang="cs-CZ" dirty="0"/>
              <a:t> rozvoj </a:t>
            </a:r>
            <a:r>
              <a:rPr lang="cs-CZ" dirty="0" err="1"/>
              <a:t>kultúrnej</a:t>
            </a:r>
            <a:r>
              <a:rPr lang="cs-CZ" dirty="0"/>
              <a:t> krajiny </a:t>
            </a:r>
            <a:r>
              <a:rPr lang="cs-CZ" dirty="0" err="1"/>
              <a:t>pomocou</a:t>
            </a:r>
            <a:r>
              <a:rPr lang="cs-CZ" dirty="0"/>
              <a:t> </a:t>
            </a:r>
            <a:r>
              <a:rPr lang="cs-CZ" dirty="0" err="1"/>
              <a:t>využitia</a:t>
            </a:r>
            <a:r>
              <a:rPr lang="cs-CZ" dirty="0"/>
              <a:t> </a:t>
            </a:r>
            <a:r>
              <a:rPr lang="cs-CZ" dirty="0" err="1"/>
              <a:t>inovatívnych</a:t>
            </a:r>
            <a:r>
              <a:rPr lang="cs-CZ" dirty="0"/>
              <a:t> </a:t>
            </a:r>
            <a:r>
              <a:rPr lang="cs-CZ" dirty="0" err="1"/>
              <a:t>participačných</a:t>
            </a:r>
            <a:r>
              <a:rPr lang="cs-CZ" dirty="0"/>
              <a:t> a </a:t>
            </a:r>
            <a:r>
              <a:rPr lang="cs-CZ" dirty="0" err="1"/>
              <a:t>vizualizačných</a:t>
            </a:r>
            <a:r>
              <a:rPr lang="cs-CZ" dirty="0"/>
              <a:t> </a:t>
            </a:r>
            <a:r>
              <a:rPr lang="cs-CZ" dirty="0" err="1" smtClean="0"/>
              <a:t>nástrojov</a:t>
            </a:r>
            <a:r>
              <a:rPr lang="cs-CZ" dirty="0" smtClean="0"/>
              <a:t> (</a:t>
            </a:r>
            <a:r>
              <a:rPr lang="cs-CZ" b="1" dirty="0" smtClean="0"/>
              <a:t>VITAL </a:t>
            </a:r>
            <a:r>
              <a:rPr lang="cs-CZ" b="1" dirty="0"/>
              <a:t>LANDSCAPES)</a:t>
            </a:r>
            <a:endParaRPr lang="cs-CZ" dirty="0" smtClean="0"/>
          </a:p>
          <a:p>
            <a:pPr lvl="1"/>
            <a:r>
              <a:rPr lang="cs-CZ" dirty="0" smtClean="0"/>
              <a:t>okrem </a:t>
            </a:r>
            <a:r>
              <a:rPr lang="cs-CZ" dirty="0" err="1"/>
              <a:t>GgÚ</a:t>
            </a:r>
            <a:r>
              <a:rPr lang="cs-CZ" dirty="0"/>
              <a:t> SAV zapojených </a:t>
            </a:r>
            <a:r>
              <a:rPr lang="cs-CZ" dirty="0" err="1"/>
              <a:t>ďalších</a:t>
            </a:r>
            <a:r>
              <a:rPr lang="cs-CZ" dirty="0"/>
              <a:t> 7 akademických a </a:t>
            </a:r>
            <a:r>
              <a:rPr lang="cs-CZ" dirty="0" err="1"/>
              <a:t>konzultačných</a:t>
            </a:r>
            <a:r>
              <a:rPr lang="cs-CZ" dirty="0"/>
              <a:t> </a:t>
            </a:r>
            <a:r>
              <a:rPr lang="cs-CZ" dirty="0" err="1"/>
              <a:t>pracovísk</a:t>
            </a:r>
            <a:r>
              <a:rPr lang="cs-CZ" dirty="0"/>
              <a:t> z ČR, Maďarska, </a:t>
            </a:r>
            <a:r>
              <a:rPr lang="cs-CZ" dirty="0" err="1"/>
              <a:t>Nemecka</a:t>
            </a:r>
            <a:r>
              <a:rPr lang="cs-CZ" dirty="0"/>
              <a:t>, </a:t>
            </a:r>
            <a:r>
              <a:rPr lang="cs-CZ" dirty="0" err="1"/>
              <a:t>Poľska</a:t>
            </a:r>
            <a:r>
              <a:rPr lang="cs-CZ" dirty="0"/>
              <a:t>, </a:t>
            </a:r>
            <a:r>
              <a:rPr lang="cs-CZ" dirty="0" err="1"/>
              <a:t>Rakúska</a:t>
            </a:r>
            <a:r>
              <a:rPr lang="cs-CZ" dirty="0"/>
              <a:t> a Slovinska. </a:t>
            </a:r>
          </a:p>
        </p:txBody>
      </p:sp>
      <p:pic>
        <p:nvPicPr>
          <p:cNvPr id="4" name="Obrázek 3" descr="projekty_hanusin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05264"/>
            <a:ext cx="1584176" cy="6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rojekty_hanusin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4"/>
            <a:ext cx="1656184" cy="62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projekty_hanusin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05264"/>
            <a:ext cx="1800200" cy="61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8000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47248" cy="1143000"/>
          </a:xfrm>
        </p:spPr>
        <p:txBody>
          <a:bodyPr>
            <a:noAutofit/>
          </a:bodyPr>
          <a:lstStyle/>
          <a:p>
            <a:pPr lvl="0"/>
            <a:r>
              <a:rPr lang="cs-CZ" sz="2400" b="1" dirty="0" err="1"/>
              <a:t>Infraštrukturálne</a:t>
            </a:r>
            <a:r>
              <a:rPr lang="cs-CZ" sz="2400" b="1" dirty="0"/>
              <a:t> a organizačné možnosti </a:t>
            </a:r>
            <a:r>
              <a:rPr lang="cs-CZ" sz="2400" b="1" dirty="0" err="1"/>
              <a:t>zlepšenia</a:t>
            </a:r>
            <a:r>
              <a:rPr lang="cs-CZ" sz="2400" b="1" dirty="0"/>
              <a:t> </a:t>
            </a:r>
            <a:r>
              <a:rPr lang="cs-CZ" sz="2400" b="1" dirty="0" err="1"/>
              <a:t>priestorovej</a:t>
            </a:r>
            <a:r>
              <a:rPr lang="cs-CZ" sz="2400" b="1" dirty="0"/>
              <a:t> dostupnosti </a:t>
            </a:r>
            <a:r>
              <a:rPr lang="cs-CZ" sz="2400" b="1" dirty="0" err="1"/>
              <a:t>ako</a:t>
            </a:r>
            <a:r>
              <a:rPr lang="cs-CZ" sz="2400" b="1" dirty="0"/>
              <a:t> </a:t>
            </a:r>
            <a:r>
              <a:rPr lang="cs-CZ" sz="2400" b="1" dirty="0" err="1"/>
              <a:t>činiteľ</a:t>
            </a:r>
            <a:r>
              <a:rPr lang="cs-CZ" sz="2400" b="1" dirty="0"/>
              <a:t> </a:t>
            </a:r>
            <a:r>
              <a:rPr lang="cs-CZ" sz="2400" b="1" dirty="0" err="1"/>
              <a:t>rozvoja</a:t>
            </a:r>
            <a:r>
              <a:rPr lang="cs-CZ" sz="2400" b="1" dirty="0"/>
              <a:t> </a:t>
            </a:r>
            <a:r>
              <a:rPr lang="cs-CZ" sz="2400" b="1" dirty="0" err="1"/>
              <a:t>poľsko</a:t>
            </a:r>
            <a:r>
              <a:rPr lang="cs-CZ" sz="2400" b="1" dirty="0"/>
              <a:t>-slovenských </a:t>
            </a:r>
            <a:r>
              <a:rPr lang="cs-CZ" sz="2400" b="1" dirty="0" err="1"/>
              <a:t>regiónov</a:t>
            </a:r>
            <a:r>
              <a:rPr lang="cs-CZ" sz="2400" b="1" dirty="0"/>
              <a:t> cestovného ruchu (INFRAREGTUR</a:t>
            </a:r>
            <a:r>
              <a:rPr lang="cs-CZ" sz="2400" b="1" dirty="0" smtClean="0"/>
              <a:t>)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dirty="0" smtClean="0"/>
              <a:t>Koordinátor </a:t>
            </a:r>
            <a:r>
              <a:rPr lang="cs-CZ" dirty="0"/>
              <a:t>projektu: Marek </a:t>
            </a:r>
            <a:r>
              <a:rPr lang="cs-CZ" dirty="0" err="1"/>
              <a:t>Więckowski</a:t>
            </a:r>
            <a:r>
              <a:rPr lang="cs-CZ" dirty="0"/>
              <a:t> (</a:t>
            </a:r>
            <a:r>
              <a:rPr lang="cs-CZ" dirty="0" err="1"/>
              <a:t>Instytut</a:t>
            </a:r>
            <a:r>
              <a:rPr lang="cs-CZ" dirty="0"/>
              <a:t> Geografii i </a:t>
            </a:r>
            <a:r>
              <a:rPr lang="cs-CZ" dirty="0" err="1"/>
              <a:t>Przestrzennego</a:t>
            </a:r>
            <a:r>
              <a:rPr lang="cs-CZ" dirty="0"/>
              <a:t> </a:t>
            </a:r>
            <a:r>
              <a:rPr lang="cs-CZ" dirty="0" err="1"/>
              <a:t>Zagospodarowania</a:t>
            </a:r>
            <a:r>
              <a:rPr lang="cs-CZ" dirty="0"/>
              <a:t> </a:t>
            </a:r>
            <a:r>
              <a:rPr lang="cs-CZ" dirty="0" err="1"/>
              <a:t>Polskiej</a:t>
            </a:r>
            <a:r>
              <a:rPr lang="cs-CZ" dirty="0"/>
              <a:t> Akademii Nauk, </a:t>
            </a:r>
            <a:r>
              <a:rPr lang="cs-CZ" dirty="0" err="1"/>
              <a:t>Warszawa</a:t>
            </a:r>
            <a:r>
              <a:rPr lang="cs-CZ" dirty="0"/>
              <a:t>)</a:t>
            </a:r>
            <a:br>
              <a:rPr lang="cs-CZ" dirty="0"/>
            </a:br>
            <a:r>
              <a:rPr lang="cs-CZ" dirty="0"/>
              <a:t>Koordinátor projektu za </a:t>
            </a:r>
            <a:r>
              <a:rPr lang="cs-CZ" dirty="0" err="1"/>
              <a:t>GgÚ</a:t>
            </a:r>
            <a:r>
              <a:rPr lang="cs-CZ" dirty="0"/>
              <a:t> SAV: Daniel </a:t>
            </a:r>
            <a:r>
              <a:rPr lang="cs-CZ" dirty="0" err="1"/>
              <a:t>Michniak</a:t>
            </a:r>
            <a:endParaRPr lang="cs-CZ" dirty="0"/>
          </a:p>
          <a:p>
            <a:r>
              <a:rPr lang="cs-CZ" dirty="0" err="1" smtClean="0"/>
              <a:t>Hlavným</a:t>
            </a:r>
            <a:r>
              <a:rPr lang="cs-CZ" dirty="0" smtClean="0"/>
              <a:t> </a:t>
            </a:r>
            <a:r>
              <a:rPr lang="cs-CZ" dirty="0" err="1" smtClean="0"/>
              <a:t>cieľom</a:t>
            </a:r>
            <a:r>
              <a:rPr lang="cs-CZ" dirty="0" smtClean="0"/>
              <a:t> projektu je </a:t>
            </a:r>
            <a:r>
              <a:rPr lang="cs-CZ" dirty="0" err="1" smtClean="0"/>
              <a:t>určenie</a:t>
            </a:r>
            <a:r>
              <a:rPr lang="cs-CZ" dirty="0" smtClean="0"/>
              <a:t> </a:t>
            </a:r>
            <a:r>
              <a:rPr lang="cs-CZ" dirty="0"/>
              <a:t>možnosti </a:t>
            </a:r>
            <a:r>
              <a:rPr lang="cs-CZ" dirty="0" err="1"/>
              <a:t>zlepšenia</a:t>
            </a:r>
            <a:r>
              <a:rPr lang="cs-CZ" dirty="0"/>
              <a:t> potenciálu cestovného ruchu v </a:t>
            </a:r>
            <a:r>
              <a:rPr lang="cs-CZ" dirty="0" err="1"/>
              <a:t>dôsledku</a:t>
            </a:r>
            <a:r>
              <a:rPr lang="cs-CZ" dirty="0"/>
              <a:t> </a:t>
            </a:r>
            <a:r>
              <a:rPr lang="cs-CZ" dirty="0" err="1"/>
              <a:t>zlepšenia</a:t>
            </a:r>
            <a:r>
              <a:rPr lang="cs-CZ" dirty="0"/>
              <a:t> </a:t>
            </a:r>
            <a:r>
              <a:rPr lang="cs-CZ" dirty="0" err="1"/>
              <a:t>priestorovej</a:t>
            </a:r>
            <a:r>
              <a:rPr lang="cs-CZ" dirty="0"/>
              <a:t> dostupnosti v </a:t>
            </a:r>
            <a:r>
              <a:rPr lang="cs-CZ" dirty="0" err="1"/>
              <a:t>rôznych</a:t>
            </a:r>
            <a:r>
              <a:rPr lang="cs-CZ" dirty="0"/>
              <a:t> </a:t>
            </a:r>
            <a:r>
              <a:rPr lang="cs-CZ" dirty="0" err="1"/>
              <a:t>mierkach</a:t>
            </a:r>
            <a:r>
              <a:rPr lang="cs-CZ" dirty="0"/>
              <a:t> </a:t>
            </a:r>
            <a:r>
              <a:rPr lang="cs-CZ" dirty="0" err="1"/>
              <a:t>ako</a:t>
            </a:r>
            <a:r>
              <a:rPr lang="cs-CZ" dirty="0"/>
              <a:t> aj transfer </a:t>
            </a:r>
            <a:r>
              <a:rPr lang="cs-CZ" dirty="0" err="1"/>
              <a:t>poznatkov</a:t>
            </a:r>
            <a:r>
              <a:rPr lang="cs-CZ" dirty="0"/>
              <a:t> a </a:t>
            </a:r>
            <a:r>
              <a:rPr lang="cs-CZ" dirty="0" err="1"/>
              <a:t>skúseností</a:t>
            </a:r>
            <a:r>
              <a:rPr lang="cs-CZ" dirty="0"/>
              <a:t> z oblasti </a:t>
            </a:r>
            <a:r>
              <a:rPr lang="cs-CZ" dirty="0" err="1"/>
              <a:t>vedy</a:t>
            </a:r>
            <a:r>
              <a:rPr lang="cs-CZ" dirty="0"/>
              <a:t> do oblasti </a:t>
            </a:r>
            <a:r>
              <a:rPr lang="cs-CZ" dirty="0" err="1"/>
              <a:t>administratívy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Cieľom</a:t>
            </a:r>
            <a:r>
              <a:rPr lang="cs-CZ" dirty="0" smtClean="0"/>
              <a:t> </a:t>
            </a:r>
            <a:r>
              <a:rPr lang="cs-CZ" dirty="0" err="1"/>
              <a:t>aktivít</a:t>
            </a:r>
            <a:r>
              <a:rPr lang="cs-CZ" dirty="0"/>
              <a:t> realizovaných v rámci projektu je </a:t>
            </a:r>
            <a:r>
              <a:rPr lang="cs-CZ" dirty="0" err="1"/>
              <a:t>určenie</a:t>
            </a:r>
            <a:r>
              <a:rPr lang="cs-CZ" dirty="0"/>
              <a:t> </a:t>
            </a:r>
            <a:r>
              <a:rPr lang="cs-CZ" dirty="0" err="1"/>
              <a:t>konkrétnych</a:t>
            </a:r>
            <a:r>
              <a:rPr lang="cs-CZ" dirty="0"/>
              <a:t> možností a </a:t>
            </a:r>
            <a:r>
              <a:rPr lang="cs-CZ" dirty="0" err="1"/>
              <a:t>rizík</a:t>
            </a:r>
            <a:r>
              <a:rPr lang="cs-CZ" dirty="0"/>
              <a:t> </a:t>
            </a:r>
            <a:r>
              <a:rPr lang="cs-CZ" dirty="0" err="1"/>
              <a:t>rozvoja</a:t>
            </a:r>
            <a:r>
              <a:rPr lang="cs-CZ" dirty="0"/>
              <a:t> potenciálu cestovného ruchu </a:t>
            </a:r>
            <a:r>
              <a:rPr lang="cs-CZ" dirty="0" err="1"/>
              <a:t>prostredníctvom</a:t>
            </a:r>
            <a:r>
              <a:rPr lang="cs-CZ" dirty="0"/>
              <a:t> </a:t>
            </a:r>
            <a:r>
              <a:rPr lang="cs-CZ" dirty="0" err="1"/>
              <a:t>zlepšenia</a:t>
            </a:r>
            <a:r>
              <a:rPr lang="cs-CZ" dirty="0"/>
              <a:t> </a:t>
            </a:r>
            <a:r>
              <a:rPr lang="cs-CZ" dirty="0" err="1"/>
              <a:t>dopravnej</a:t>
            </a:r>
            <a:r>
              <a:rPr lang="cs-CZ" dirty="0"/>
              <a:t> </a:t>
            </a:r>
            <a:r>
              <a:rPr lang="cs-CZ" dirty="0" smtClean="0"/>
              <a:t>dostupnosti.</a:t>
            </a:r>
          </a:p>
          <a:p>
            <a:r>
              <a:rPr lang="cs-CZ" dirty="0" err="1" smtClean="0"/>
              <a:t>Konkrétnymi</a:t>
            </a:r>
            <a:r>
              <a:rPr lang="cs-CZ" dirty="0" smtClean="0"/>
              <a:t> </a:t>
            </a:r>
            <a:r>
              <a:rPr lang="cs-CZ" dirty="0" err="1"/>
              <a:t>najdôležitejšími</a:t>
            </a:r>
            <a:r>
              <a:rPr lang="cs-CZ" dirty="0"/>
              <a:t> aktivitami </a:t>
            </a:r>
            <a:r>
              <a:rPr lang="cs-CZ" dirty="0" err="1"/>
              <a:t>budú</a:t>
            </a:r>
            <a:r>
              <a:rPr lang="cs-CZ" dirty="0"/>
              <a:t>: </a:t>
            </a:r>
            <a:r>
              <a:rPr lang="cs-CZ" dirty="0" err="1"/>
              <a:t>spolupráca</a:t>
            </a:r>
            <a:r>
              <a:rPr lang="cs-CZ" dirty="0"/>
              <a:t>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vedeckými</a:t>
            </a:r>
            <a:r>
              <a:rPr lang="cs-CZ" dirty="0"/>
              <a:t> </a:t>
            </a:r>
            <a:r>
              <a:rPr lang="cs-CZ" dirty="0" err="1"/>
              <a:t>inštitúciami</a:t>
            </a:r>
            <a:r>
              <a:rPr lang="cs-CZ" dirty="0"/>
              <a:t> </a:t>
            </a:r>
            <a:r>
              <a:rPr lang="cs-CZ" dirty="0" err="1"/>
              <a:t>obidvoch</a:t>
            </a:r>
            <a:r>
              <a:rPr lang="cs-CZ" dirty="0"/>
              <a:t> </a:t>
            </a:r>
            <a:r>
              <a:rPr lang="cs-CZ" dirty="0" err="1"/>
              <a:t>krajín</a:t>
            </a:r>
            <a:r>
              <a:rPr lang="cs-CZ" dirty="0"/>
              <a:t>, </a:t>
            </a:r>
            <a:r>
              <a:rPr lang="cs-CZ" dirty="0" err="1"/>
              <a:t>iniciácia</a:t>
            </a:r>
            <a:r>
              <a:rPr lang="cs-CZ" dirty="0"/>
              <a:t> spolupráce </a:t>
            </a:r>
            <a:r>
              <a:rPr lang="cs-CZ" dirty="0" err="1"/>
              <a:t>medzi</a:t>
            </a:r>
            <a:r>
              <a:rPr lang="cs-CZ" dirty="0"/>
              <a:t> </a:t>
            </a:r>
            <a:r>
              <a:rPr lang="cs-CZ" dirty="0" err="1"/>
              <a:t>organizáciami</a:t>
            </a:r>
            <a:r>
              <a:rPr lang="cs-CZ" dirty="0"/>
              <a:t> </a:t>
            </a:r>
            <a:r>
              <a:rPr lang="cs-CZ" dirty="0" err="1"/>
              <a:t>verejnej</a:t>
            </a:r>
            <a:r>
              <a:rPr lang="cs-CZ" dirty="0"/>
              <a:t> správy z oblasti </a:t>
            </a:r>
            <a:r>
              <a:rPr lang="cs-CZ" dirty="0" err="1"/>
              <a:t>pohraničia</a:t>
            </a:r>
            <a:r>
              <a:rPr lang="cs-CZ" dirty="0"/>
              <a:t>, </a:t>
            </a:r>
            <a:r>
              <a:rPr lang="cs-CZ" dirty="0" err="1"/>
              <a:t>organizácia</a:t>
            </a:r>
            <a:r>
              <a:rPr lang="cs-CZ" dirty="0"/>
              <a:t> školení a </a:t>
            </a:r>
            <a:r>
              <a:rPr lang="cs-CZ" dirty="0" err="1"/>
              <a:t>konferencií</a:t>
            </a:r>
            <a:r>
              <a:rPr lang="cs-CZ" dirty="0"/>
              <a:t>, </a:t>
            </a:r>
            <a:r>
              <a:rPr lang="cs-CZ" dirty="0" err="1"/>
              <a:t>príprava</a:t>
            </a:r>
            <a:r>
              <a:rPr lang="cs-CZ" dirty="0"/>
              <a:t> </a:t>
            </a:r>
            <a:r>
              <a:rPr lang="cs-CZ" dirty="0" err="1"/>
              <a:t>dvoch</a:t>
            </a:r>
            <a:r>
              <a:rPr lang="cs-CZ" dirty="0"/>
              <a:t> </a:t>
            </a:r>
            <a:r>
              <a:rPr lang="cs-CZ" dirty="0" err="1"/>
              <a:t>publikácií</a:t>
            </a:r>
            <a:r>
              <a:rPr lang="cs-CZ" dirty="0"/>
              <a:t> v troch jazykových </a:t>
            </a:r>
            <a:r>
              <a:rPr lang="cs-CZ" dirty="0" err="1"/>
              <a:t>mutáciách</a:t>
            </a:r>
            <a:r>
              <a:rPr lang="cs-CZ" dirty="0"/>
              <a:t> a </a:t>
            </a:r>
            <a:r>
              <a:rPr lang="cs-CZ" dirty="0" err="1"/>
              <a:t>zriadenie</a:t>
            </a:r>
            <a:r>
              <a:rPr lang="cs-CZ" dirty="0"/>
              <a:t> </a:t>
            </a:r>
            <a:r>
              <a:rPr lang="cs-CZ" dirty="0" err="1"/>
              <a:t>internetovej</a:t>
            </a:r>
            <a:r>
              <a:rPr lang="cs-CZ" dirty="0"/>
              <a:t> stránky. </a:t>
            </a:r>
          </a:p>
        </p:txBody>
      </p:sp>
      <p:pic>
        <p:nvPicPr>
          <p:cNvPr id="4" name="Obrázek 3" descr="projekty_michdniak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4655"/>
            <a:ext cx="1800200" cy="53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projekty_michniak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04655"/>
            <a:ext cx="2448272" cy="536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545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/>
              <a:t>Vybrané geografické aspekty </a:t>
            </a:r>
            <a:r>
              <a:rPr lang="cs-CZ" dirty="0" err="1"/>
              <a:t>vývoja</a:t>
            </a:r>
            <a:r>
              <a:rPr lang="cs-CZ" dirty="0"/>
              <a:t> životného </a:t>
            </a:r>
            <a:r>
              <a:rPr lang="cs-CZ" dirty="0" err="1"/>
              <a:t>prostredia</a:t>
            </a:r>
            <a:r>
              <a:rPr lang="cs-CZ" dirty="0"/>
              <a:t> Slovenska a jeho </a:t>
            </a:r>
            <a:r>
              <a:rPr lang="cs-CZ" dirty="0" err="1"/>
              <a:t>regiónov</a:t>
            </a:r>
            <a:r>
              <a:rPr lang="cs-CZ" dirty="0"/>
              <a:t> v </a:t>
            </a:r>
            <a:r>
              <a:rPr lang="cs-CZ" dirty="0" err="1"/>
              <a:t>medzinárodnom</a:t>
            </a:r>
            <a:r>
              <a:rPr lang="cs-CZ" dirty="0"/>
              <a:t> </a:t>
            </a:r>
            <a:r>
              <a:rPr lang="cs-CZ" dirty="0" smtClean="0"/>
              <a:t>kontexte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514116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cs-CZ" dirty="0" err="1" smtClean="0"/>
              <a:t>Zodpovedný</a:t>
            </a:r>
            <a:r>
              <a:rPr lang="cs-CZ" dirty="0" smtClean="0"/>
              <a:t> </a:t>
            </a:r>
            <a:r>
              <a:rPr lang="cs-CZ" dirty="0" err="1"/>
              <a:t>riešiteľ</a:t>
            </a:r>
            <a:r>
              <a:rPr lang="cs-CZ" dirty="0"/>
              <a:t>: prof. RNDr. Mikuláš Huba, </a:t>
            </a:r>
            <a:r>
              <a:rPr lang="cs-CZ" dirty="0" smtClean="0"/>
              <a:t>CSc.</a:t>
            </a:r>
          </a:p>
          <a:p>
            <a:pPr lvl="1"/>
            <a:r>
              <a:rPr lang="cs-CZ" dirty="0" err="1" smtClean="0"/>
              <a:t>Obdobie</a:t>
            </a:r>
            <a:r>
              <a:rPr lang="cs-CZ" dirty="0" smtClean="0"/>
              <a:t> </a:t>
            </a:r>
            <a:r>
              <a:rPr lang="cs-CZ" dirty="0" err="1"/>
              <a:t>riešenia</a:t>
            </a:r>
            <a:r>
              <a:rPr lang="cs-CZ" dirty="0"/>
              <a:t>: </a:t>
            </a:r>
            <a:r>
              <a:rPr lang="cs-CZ" dirty="0" smtClean="0"/>
              <a:t>2012 </a:t>
            </a:r>
            <a:r>
              <a:rPr lang="cs-CZ" dirty="0"/>
              <a:t>- </a:t>
            </a:r>
            <a:r>
              <a:rPr lang="cs-CZ" dirty="0" smtClean="0"/>
              <a:t>2014</a:t>
            </a:r>
            <a:endParaRPr lang="cs-CZ" dirty="0"/>
          </a:p>
          <a:p>
            <a:r>
              <a:rPr lang="cs-CZ" dirty="0" err="1" smtClean="0"/>
              <a:t>Zámerom</a:t>
            </a:r>
            <a:r>
              <a:rPr lang="cs-CZ" dirty="0" smtClean="0"/>
              <a:t> </a:t>
            </a:r>
            <a:r>
              <a:rPr lang="cs-CZ" dirty="0"/>
              <a:t>projektu je analýza geograficky </a:t>
            </a:r>
            <a:r>
              <a:rPr lang="cs-CZ" dirty="0" err="1"/>
              <a:t>relevantných</a:t>
            </a:r>
            <a:r>
              <a:rPr lang="cs-CZ" dirty="0"/>
              <a:t> </a:t>
            </a:r>
            <a:r>
              <a:rPr lang="cs-CZ" dirty="0" err="1"/>
              <a:t>javov</a:t>
            </a:r>
            <a:r>
              <a:rPr lang="cs-CZ" dirty="0"/>
              <a:t> a </a:t>
            </a:r>
            <a:r>
              <a:rPr lang="cs-CZ" dirty="0" err="1"/>
              <a:t>procesov</a:t>
            </a:r>
            <a:r>
              <a:rPr lang="cs-CZ" dirty="0"/>
              <a:t> </a:t>
            </a:r>
            <a:r>
              <a:rPr lang="cs-CZ" dirty="0" err="1"/>
              <a:t>súvisiacich</a:t>
            </a:r>
            <a:r>
              <a:rPr lang="cs-CZ" dirty="0"/>
              <a:t> so </a:t>
            </a:r>
            <a:r>
              <a:rPr lang="cs-CZ" dirty="0" err="1"/>
              <a:t>zmenami</a:t>
            </a:r>
            <a:r>
              <a:rPr lang="cs-CZ" dirty="0"/>
              <a:t> životného </a:t>
            </a:r>
            <a:r>
              <a:rPr lang="cs-CZ" dirty="0" err="1"/>
              <a:t>prostredia</a:t>
            </a:r>
            <a:r>
              <a:rPr lang="cs-CZ" dirty="0"/>
              <a:t> (ŽP)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vzťahu</a:t>
            </a:r>
            <a:r>
              <a:rPr lang="cs-CZ" dirty="0"/>
              <a:t> ku </a:t>
            </a:r>
            <a:r>
              <a:rPr lang="cs-CZ" dirty="0" err="1"/>
              <a:t>koncepcii</a:t>
            </a:r>
            <a:r>
              <a:rPr lang="cs-CZ" dirty="0"/>
              <a:t> trvalo </a:t>
            </a:r>
            <a:r>
              <a:rPr lang="cs-CZ" dirty="0" err="1"/>
              <a:t>udržateľného</a:t>
            </a:r>
            <a:r>
              <a:rPr lang="cs-CZ" dirty="0"/>
              <a:t> </a:t>
            </a:r>
            <a:r>
              <a:rPr lang="cs-CZ" dirty="0" err="1"/>
              <a:t>rozvoja</a:t>
            </a:r>
            <a:r>
              <a:rPr lang="cs-CZ" dirty="0"/>
              <a:t>, k </a:t>
            </a:r>
            <a:r>
              <a:rPr lang="cs-CZ" dirty="0" err="1"/>
              <a:t>ochrane</a:t>
            </a:r>
            <a:r>
              <a:rPr lang="cs-CZ" dirty="0"/>
              <a:t> </a:t>
            </a:r>
            <a:r>
              <a:rPr lang="cs-CZ" dirty="0" err="1"/>
              <a:t>prírody</a:t>
            </a:r>
            <a:r>
              <a:rPr lang="cs-CZ" dirty="0"/>
              <a:t>, </a:t>
            </a:r>
            <a:r>
              <a:rPr lang="cs-CZ" dirty="0" err="1"/>
              <a:t>manažmentu</a:t>
            </a:r>
            <a:r>
              <a:rPr lang="cs-CZ" dirty="0"/>
              <a:t> krajiny </a:t>
            </a:r>
            <a:r>
              <a:rPr lang="cs-CZ" dirty="0" err="1"/>
              <a:t>ako</a:t>
            </a:r>
            <a:r>
              <a:rPr lang="cs-CZ" dirty="0"/>
              <a:t> aj k </a:t>
            </a:r>
            <a:r>
              <a:rPr lang="cs-CZ" dirty="0" err="1"/>
              <a:t>zvyšovaniu</a:t>
            </a:r>
            <a:r>
              <a:rPr lang="cs-CZ" dirty="0"/>
              <a:t> kvality života a to na </a:t>
            </a:r>
            <a:r>
              <a:rPr lang="cs-CZ" dirty="0" err="1"/>
              <a:t>viacerých</a:t>
            </a:r>
            <a:r>
              <a:rPr lang="cs-CZ" dirty="0"/>
              <a:t> hierarchických </a:t>
            </a:r>
            <a:r>
              <a:rPr lang="cs-CZ" dirty="0" err="1"/>
              <a:t>úrovniach</a:t>
            </a:r>
            <a:r>
              <a:rPr lang="cs-CZ" dirty="0"/>
              <a:t>: </a:t>
            </a:r>
            <a:r>
              <a:rPr lang="cs-CZ" dirty="0" err="1"/>
              <a:t>medzinárodnej</a:t>
            </a:r>
            <a:r>
              <a:rPr lang="cs-CZ" dirty="0"/>
              <a:t>, </a:t>
            </a:r>
            <a:r>
              <a:rPr lang="cs-CZ" dirty="0" err="1"/>
              <a:t>národnej</a:t>
            </a:r>
            <a:r>
              <a:rPr lang="cs-CZ" dirty="0"/>
              <a:t> a </a:t>
            </a:r>
            <a:r>
              <a:rPr lang="cs-CZ" dirty="0" err="1"/>
              <a:t>regionálnej</a:t>
            </a:r>
            <a:r>
              <a:rPr lang="cs-CZ" dirty="0"/>
              <a:t> resp. </a:t>
            </a:r>
            <a:r>
              <a:rPr lang="cs-CZ" dirty="0" err="1"/>
              <a:t>lokálnej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identifikovať</a:t>
            </a:r>
            <a:r>
              <a:rPr lang="cs-CZ" dirty="0" smtClean="0"/>
              <a:t> </a:t>
            </a:r>
            <a:r>
              <a:rPr lang="cs-CZ" dirty="0"/>
              <a:t>vývojové trendy </a:t>
            </a:r>
            <a:r>
              <a:rPr lang="cs-CZ" dirty="0" err="1"/>
              <a:t>vo</a:t>
            </a:r>
            <a:r>
              <a:rPr lang="cs-CZ" dirty="0"/>
              <a:t> </a:t>
            </a:r>
            <a:r>
              <a:rPr lang="cs-CZ" dirty="0" err="1"/>
              <a:t>sfére</a:t>
            </a:r>
            <a:r>
              <a:rPr lang="cs-CZ" dirty="0"/>
              <a:t> životného </a:t>
            </a:r>
            <a:r>
              <a:rPr lang="cs-CZ" dirty="0" err="1"/>
              <a:t>prostredia</a:t>
            </a:r>
            <a:r>
              <a:rPr lang="cs-CZ" dirty="0"/>
              <a:t> s využitím </a:t>
            </a:r>
            <a:r>
              <a:rPr lang="cs-CZ" dirty="0" err="1"/>
              <a:t>aktuálnych</a:t>
            </a:r>
            <a:r>
              <a:rPr lang="cs-CZ" dirty="0"/>
              <a:t> dát, </a:t>
            </a:r>
            <a:r>
              <a:rPr lang="cs-CZ" dirty="0" err="1"/>
              <a:t>ako</a:t>
            </a:r>
            <a:r>
              <a:rPr lang="cs-CZ" dirty="0"/>
              <a:t> aj charakter a </a:t>
            </a:r>
            <a:r>
              <a:rPr lang="cs-CZ" dirty="0" err="1"/>
              <a:t>príčiny</a:t>
            </a:r>
            <a:r>
              <a:rPr lang="cs-CZ" dirty="0"/>
              <a:t> </a:t>
            </a:r>
            <a:r>
              <a:rPr lang="cs-CZ" dirty="0" err="1"/>
              <a:t>zmien</a:t>
            </a:r>
            <a:r>
              <a:rPr lang="cs-CZ" dirty="0"/>
              <a:t> v uplynulých </a:t>
            </a:r>
            <a:r>
              <a:rPr lang="cs-CZ" dirty="0" err="1"/>
              <a:t>desiatich</a:t>
            </a:r>
            <a:r>
              <a:rPr lang="cs-CZ" dirty="0"/>
              <a:t> </a:t>
            </a:r>
            <a:r>
              <a:rPr lang="cs-CZ" dirty="0" err="1" smtClean="0"/>
              <a:t>rokoch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konfrontovať</a:t>
            </a:r>
            <a:r>
              <a:rPr lang="cs-CZ" dirty="0" smtClean="0"/>
              <a:t> </a:t>
            </a:r>
            <a:r>
              <a:rPr lang="cs-CZ" dirty="0" err="1"/>
              <a:t>situácia</a:t>
            </a:r>
            <a:r>
              <a:rPr lang="cs-CZ" dirty="0"/>
              <a:t> a vývoj ŽP v SR a v </a:t>
            </a:r>
            <a:r>
              <a:rPr lang="cs-CZ" dirty="0" err="1"/>
              <a:t>medzinárodnom</a:t>
            </a:r>
            <a:r>
              <a:rPr lang="cs-CZ" dirty="0"/>
              <a:t> kontexte s využitím </a:t>
            </a:r>
            <a:r>
              <a:rPr lang="cs-CZ" dirty="0" err="1"/>
              <a:t>medzinárodných</a:t>
            </a:r>
            <a:r>
              <a:rPr lang="cs-CZ" dirty="0"/>
              <a:t> </a:t>
            </a:r>
            <a:r>
              <a:rPr lang="cs-CZ" dirty="0" err="1"/>
              <a:t>databáz</a:t>
            </a:r>
            <a:r>
              <a:rPr lang="cs-CZ" dirty="0"/>
              <a:t> a v </a:t>
            </a:r>
            <a:r>
              <a:rPr lang="cs-CZ" dirty="0" err="1"/>
              <a:t>intenciách</a:t>
            </a:r>
            <a:r>
              <a:rPr lang="cs-CZ" dirty="0"/>
              <a:t> </a:t>
            </a:r>
            <a:r>
              <a:rPr lang="cs-CZ" dirty="0" err="1"/>
              <a:t>medzinárodných</a:t>
            </a:r>
            <a:r>
              <a:rPr lang="cs-CZ" dirty="0"/>
              <a:t> </a:t>
            </a:r>
            <a:r>
              <a:rPr lang="cs-CZ" dirty="0" err="1"/>
              <a:t>dohovorov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1524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r>
              <a:rPr lang="cs-CZ" sz="2700" dirty="0"/>
              <a:t>Vplyv </a:t>
            </a:r>
            <a:r>
              <a:rPr lang="cs-CZ" sz="2700" dirty="0" err="1"/>
              <a:t>investičných</a:t>
            </a:r>
            <a:r>
              <a:rPr lang="cs-CZ" sz="2700" dirty="0"/>
              <a:t> a vybraných sociálno-ekonomických </a:t>
            </a:r>
            <a:r>
              <a:rPr lang="cs-CZ" sz="2700" dirty="0" err="1"/>
              <a:t>procesov</a:t>
            </a:r>
            <a:r>
              <a:rPr lang="cs-CZ" sz="2700" dirty="0"/>
              <a:t> na </a:t>
            </a:r>
            <a:r>
              <a:rPr lang="cs-CZ" sz="2700" dirty="0" err="1"/>
              <a:t>lokálny</a:t>
            </a:r>
            <a:r>
              <a:rPr lang="cs-CZ" sz="2700" dirty="0"/>
              <a:t> a </a:t>
            </a:r>
            <a:r>
              <a:rPr lang="cs-CZ" sz="2700" dirty="0" err="1"/>
              <a:t>regionálny</a:t>
            </a:r>
            <a:r>
              <a:rPr lang="cs-CZ" sz="2700" dirty="0"/>
              <a:t> rozvoj v </a:t>
            </a:r>
            <a:r>
              <a:rPr lang="cs-CZ" sz="2700" dirty="0" err="1"/>
              <a:t>Poľsku</a:t>
            </a:r>
            <a:r>
              <a:rPr lang="cs-CZ" sz="2700" dirty="0"/>
              <a:t> a na Slovensku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496944" cy="535719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cs-CZ" dirty="0" err="1" smtClean="0"/>
              <a:t>Medziakademická</a:t>
            </a:r>
            <a:r>
              <a:rPr lang="cs-CZ" dirty="0" smtClean="0"/>
              <a:t> </a:t>
            </a:r>
            <a:r>
              <a:rPr lang="cs-CZ" dirty="0"/>
              <a:t>dohoda (MAD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RNDr. </a:t>
            </a:r>
            <a:r>
              <a:rPr lang="cs-CZ" dirty="0" err="1"/>
              <a:t>Székely</a:t>
            </a:r>
            <a:r>
              <a:rPr lang="cs-CZ" dirty="0"/>
              <a:t> Vladimír CSc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2013 – 2015</a:t>
            </a:r>
          </a:p>
          <a:p>
            <a:pPr lvl="1"/>
            <a:endParaRPr lang="cs-CZ" dirty="0"/>
          </a:p>
          <a:p>
            <a:pPr lvl="0"/>
            <a:r>
              <a:rPr lang="cs-CZ" dirty="0"/>
              <a:t>MATLOVIČ, René - IRA, Vladimír - SÝKORA, L. - SZCZYRBA, Z. Procesy </a:t>
            </a:r>
            <a:r>
              <a:rPr lang="cs-CZ" dirty="0" err="1"/>
              <a:t>transformacyjne</a:t>
            </a:r>
            <a:r>
              <a:rPr lang="cs-CZ" dirty="0"/>
              <a:t> struktury </a:t>
            </a:r>
            <a:r>
              <a:rPr lang="cs-CZ" dirty="0" err="1"/>
              <a:t>przestrzennej</a:t>
            </a:r>
            <a:r>
              <a:rPr lang="cs-CZ" dirty="0"/>
              <a:t> </a:t>
            </a:r>
            <a:r>
              <a:rPr lang="cs-CZ" dirty="0" err="1"/>
              <a:t>miast</a:t>
            </a:r>
            <a:r>
              <a:rPr lang="cs-CZ" dirty="0"/>
              <a:t> </a:t>
            </a:r>
            <a:r>
              <a:rPr lang="cs-CZ" dirty="0" err="1"/>
              <a:t>postkomunistycznych</a:t>
            </a:r>
            <a:r>
              <a:rPr lang="cs-CZ" dirty="0"/>
              <a:t> (</a:t>
            </a:r>
            <a:r>
              <a:rPr lang="cs-CZ" b="1" dirty="0"/>
              <a:t>na </a:t>
            </a:r>
            <a:r>
              <a:rPr lang="cs-CZ" b="1" dirty="0" err="1"/>
              <a:t>przykladzie</a:t>
            </a:r>
            <a:r>
              <a:rPr lang="cs-CZ" b="1" dirty="0"/>
              <a:t> </a:t>
            </a:r>
            <a:r>
              <a:rPr lang="cs-CZ" b="1" dirty="0" err="1"/>
              <a:t>Pragi</a:t>
            </a:r>
            <a:r>
              <a:rPr lang="cs-CZ" b="1" dirty="0"/>
              <a:t>, </a:t>
            </a:r>
            <a:r>
              <a:rPr lang="cs-CZ" b="1" dirty="0" err="1"/>
              <a:t>Bratyslawy</a:t>
            </a:r>
            <a:r>
              <a:rPr lang="cs-CZ" b="1" dirty="0"/>
              <a:t>, </a:t>
            </a:r>
            <a:r>
              <a:rPr lang="cs-CZ" b="1" dirty="0" err="1"/>
              <a:t>Olomuńca</a:t>
            </a:r>
            <a:r>
              <a:rPr lang="cs-CZ" b="1" dirty="0"/>
              <a:t> oraz </a:t>
            </a:r>
            <a:r>
              <a:rPr lang="cs-CZ" b="1" dirty="0" err="1"/>
              <a:t>Preszowa</a:t>
            </a:r>
            <a:r>
              <a:rPr lang="cs-CZ" dirty="0"/>
              <a:t>). In XIV </a:t>
            </a:r>
            <a:r>
              <a:rPr lang="cs-CZ" dirty="0" err="1"/>
              <a:t>Konwersatorium</a:t>
            </a:r>
            <a:r>
              <a:rPr lang="cs-CZ" dirty="0"/>
              <a:t> </a:t>
            </a:r>
            <a:r>
              <a:rPr lang="cs-CZ" dirty="0" err="1"/>
              <a:t>Wiedzy</a:t>
            </a:r>
            <a:r>
              <a:rPr lang="cs-CZ" dirty="0"/>
              <a:t> o </a:t>
            </a:r>
            <a:r>
              <a:rPr lang="cs-CZ" dirty="0" err="1"/>
              <a:t>Mieście</a:t>
            </a:r>
            <a:r>
              <a:rPr lang="cs-CZ" dirty="0"/>
              <a:t> : </a:t>
            </a:r>
            <a:r>
              <a:rPr lang="cs-CZ" dirty="0" err="1"/>
              <a:t>Miasto</a:t>
            </a:r>
            <a:r>
              <a:rPr lang="cs-CZ" dirty="0"/>
              <a:t> </a:t>
            </a:r>
            <a:r>
              <a:rPr lang="cs-CZ" dirty="0" err="1"/>
              <a:t>postsocjalistyczne</a:t>
            </a:r>
            <a:r>
              <a:rPr lang="cs-CZ" dirty="0"/>
              <a:t> - </a:t>
            </a:r>
            <a:r>
              <a:rPr lang="cs-CZ" dirty="0" err="1"/>
              <a:t>organizacja</a:t>
            </a:r>
            <a:r>
              <a:rPr lang="cs-CZ" dirty="0"/>
              <a:t> </a:t>
            </a:r>
            <a:r>
              <a:rPr lang="cs-CZ" dirty="0" err="1"/>
              <a:t>przestrzeni</a:t>
            </a:r>
            <a:r>
              <a:rPr lang="cs-CZ" dirty="0"/>
              <a:t> </a:t>
            </a:r>
            <a:r>
              <a:rPr lang="cs-CZ" dirty="0" err="1"/>
              <a:t>miejskiej</a:t>
            </a:r>
            <a:r>
              <a:rPr lang="cs-CZ" dirty="0"/>
              <a:t> i jej </a:t>
            </a:r>
            <a:r>
              <a:rPr lang="cs-CZ" dirty="0" err="1"/>
              <a:t>przemiany</a:t>
            </a:r>
            <a:r>
              <a:rPr lang="cs-CZ" dirty="0"/>
              <a:t>. - </a:t>
            </a:r>
            <a:r>
              <a:rPr lang="cs-CZ" dirty="0" err="1"/>
              <a:t>Lódź</a:t>
            </a:r>
            <a:r>
              <a:rPr lang="cs-CZ" dirty="0"/>
              <a:t> : Katedra geografii </a:t>
            </a:r>
            <a:r>
              <a:rPr lang="cs-CZ" dirty="0" err="1"/>
              <a:t>Miast</a:t>
            </a:r>
            <a:r>
              <a:rPr lang="cs-CZ" dirty="0"/>
              <a:t> i </a:t>
            </a:r>
            <a:r>
              <a:rPr lang="cs-CZ" dirty="0" err="1"/>
              <a:t>Turyzmu</a:t>
            </a:r>
            <a:r>
              <a:rPr lang="cs-CZ" dirty="0"/>
              <a:t> </a:t>
            </a:r>
            <a:r>
              <a:rPr lang="cs-CZ" dirty="0" err="1"/>
              <a:t>Universytetu</a:t>
            </a:r>
            <a:r>
              <a:rPr lang="cs-CZ" dirty="0"/>
              <a:t> </a:t>
            </a:r>
            <a:r>
              <a:rPr lang="cs-CZ" dirty="0" err="1"/>
              <a:t>Lódzkiego</a:t>
            </a:r>
            <a:r>
              <a:rPr lang="cs-CZ" dirty="0"/>
              <a:t>, 2002, s. 9-21</a:t>
            </a:r>
          </a:p>
          <a:p>
            <a:pPr lvl="0"/>
            <a:r>
              <a:rPr lang="cs-CZ" dirty="0"/>
              <a:t>MATLOVIČ, René - IRA, Vladimír - SÝKORA, L. - SZCZYRBA, Z. </a:t>
            </a:r>
            <a:r>
              <a:rPr lang="cs-CZ" dirty="0" err="1"/>
              <a:t>Transformation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Intra-Urban </a:t>
            </a:r>
            <a:r>
              <a:rPr lang="cs-CZ" dirty="0" err="1"/>
              <a:t>Structures</a:t>
            </a:r>
            <a:r>
              <a:rPr lang="cs-CZ" dirty="0"/>
              <a:t> and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Reflection</a:t>
            </a:r>
            <a:r>
              <a:rPr lang="cs-CZ" dirty="0"/>
              <a:t> in </a:t>
            </a:r>
            <a:r>
              <a:rPr lang="cs-CZ" dirty="0" err="1"/>
              <a:t>Perception</a:t>
            </a:r>
            <a:r>
              <a:rPr lang="cs-CZ" dirty="0"/>
              <a:t> : </a:t>
            </a:r>
            <a:r>
              <a:rPr lang="cs-CZ" b="1" dirty="0" err="1"/>
              <a:t>comparative</a:t>
            </a:r>
            <a:r>
              <a:rPr lang="cs-CZ" b="1" dirty="0"/>
              <a:t> study: Prague, Bratislava, Olomouc and Prešov</a:t>
            </a:r>
            <a:r>
              <a:rPr lang="cs-CZ" dirty="0"/>
              <a:t> : </a:t>
            </a:r>
            <a:r>
              <a:rPr lang="cs-CZ" dirty="0" err="1"/>
              <a:t>final</a:t>
            </a:r>
            <a:r>
              <a:rPr lang="cs-CZ" dirty="0"/>
              <a:t> report. Prague, 2001. </a:t>
            </a:r>
            <a:endParaRPr lang="cs-CZ" dirty="0" smtClean="0"/>
          </a:p>
          <a:p>
            <a:pPr lvl="0"/>
            <a:r>
              <a:rPr lang="cs-CZ" dirty="0"/>
              <a:t>IRA, Vladimír. Životné </a:t>
            </a:r>
            <a:r>
              <a:rPr lang="cs-CZ" dirty="0" err="1"/>
              <a:t>prostredie</a:t>
            </a:r>
            <a:r>
              <a:rPr lang="cs-CZ" dirty="0"/>
              <a:t>, kvalita života a trvalo </a:t>
            </a:r>
            <a:r>
              <a:rPr lang="cs-CZ" dirty="0" err="1"/>
              <a:t>udržateľný</a:t>
            </a:r>
            <a:r>
              <a:rPr lang="cs-CZ" dirty="0"/>
              <a:t> rozvoj </a:t>
            </a:r>
            <a:r>
              <a:rPr lang="cs-CZ" dirty="0" err="1"/>
              <a:t>vo</a:t>
            </a:r>
            <a:r>
              <a:rPr lang="cs-CZ" dirty="0"/>
              <a:t> vnímaní a </a:t>
            </a:r>
            <a:r>
              <a:rPr lang="cs-CZ" dirty="0" err="1"/>
              <a:t>predstavách</a:t>
            </a:r>
            <a:r>
              <a:rPr lang="cs-CZ" dirty="0"/>
              <a:t> </a:t>
            </a:r>
            <a:r>
              <a:rPr lang="cs-CZ" dirty="0" err="1"/>
              <a:t>obyvateľov</a:t>
            </a:r>
            <a:r>
              <a:rPr lang="cs-CZ" dirty="0"/>
              <a:t> (</a:t>
            </a:r>
            <a:r>
              <a:rPr lang="cs-CZ" b="1" dirty="0"/>
              <a:t>v </a:t>
            </a:r>
            <a:r>
              <a:rPr lang="cs-CZ" b="1" dirty="0" err="1"/>
              <a:t>regiónoch</a:t>
            </a:r>
            <a:r>
              <a:rPr lang="cs-CZ" b="1" dirty="0"/>
              <a:t> Dolné </a:t>
            </a:r>
            <a:r>
              <a:rPr lang="cs-CZ" b="1" dirty="0" err="1"/>
              <a:t>Pomoravie</a:t>
            </a:r>
            <a:r>
              <a:rPr lang="cs-CZ" b="1" dirty="0"/>
              <a:t>, Tatry a </a:t>
            </a:r>
            <a:r>
              <a:rPr lang="cs-CZ" b="1" dirty="0" err="1"/>
              <a:t>Východné</a:t>
            </a:r>
            <a:r>
              <a:rPr lang="cs-CZ" b="1" dirty="0"/>
              <a:t> Karpaty</a:t>
            </a:r>
            <a:r>
              <a:rPr lang="cs-CZ" dirty="0"/>
              <a:t>). Prešov, 1999. </a:t>
            </a:r>
          </a:p>
          <a:p>
            <a:pPr lvl="0"/>
            <a:r>
              <a:rPr lang="cs-CZ" dirty="0" smtClean="0"/>
              <a:t>IRA</a:t>
            </a:r>
            <a:r>
              <a:rPr lang="cs-CZ" dirty="0"/>
              <a:t>, Vladimír - ZAPLETALOVÁ, Jana.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Czech </a:t>
            </a:r>
            <a:r>
              <a:rPr lang="cs-CZ" b="1" dirty="0" err="1"/>
              <a:t>nationals</a:t>
            </a:r>
            <a:r>
              <a:rPr lang="cs-CZ" b="1" dirty="0"/>
              <a:t> in Slovakia and </a:t>
            </a:r>
            <a:r>
              <a:rPr lang="cs-CZ" b="1" dirty="0" err="1"/>
              <a:t>Slovak</a:t>
            </a:r>
            <a:r>
              <a:rPr lang="cs-CZ" b="1" dirty="0"/>
              <a:t> </a:t>
            </a:r>
            <a:r>
              <a:rPr lang="cs-CZ" b="1" dirty="0" err="1"/>
              <a:t>nationals</a:t>
            </a:r>
            <a:r>
              <a:rPr lang="cs-CZ" b="1" dirty="0"/>
              <a:t> in </a:t>
            </a:r>
            <a:r>
              <a:rPr lang="cs-CZ" b="1" dirty="0" err="1"/>
              <a:t>Czechia</a:t>
            </a:r>
            <a:r>
              <a:rPr lang="cs-CZ" b="1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emphasis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period </a:t>
            </a:r>
            <a:r>
              <a:rPr lang="cs-CZ" dirty="0" err="1"/>
              <a:t>from</a:t>
            </a:r>
            <a:r>
              <a:rPr lang="cs-CZ" dirty="0"/>
              <a:t> 1991 - 2001. MGR, 2004</a:t>
            </a:r>
          </a:p>
          <a:p>
            <a:pPr lvl="0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81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147248" cy="6336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b="1" dirty="0" err="1" smtClean="0"/>
              <a:t>Knippschild</a:t>
            </a:r>
            <a:r>
              <a:rPr lang="cs-CZ" b="1" dirty="0"/>
              <a:t>, Robert (2008):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: </a:t>
            </a:r>
            <a:r>
              <a:rPr lang="cs-CZ" dirty="0" err="1"/>
              <a:t>Gestaltung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Management von </a:t>
            </a:r>
            <a:r>
              <a:rPr lang="cs-CZ" dirty="0" err="1"/>
              <a:t>Kooperationsprozessen</a:t>
            </a:r>
            <a:r>
              <a:rPr lang="cs-CZ" dirty="0"/>
              <a:t> in der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deutsch-polnisch-tschechischen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b="1" dirty="0"/>
              <a:t>. IÖR-</a:t>
            </a:r>
            <a:r>
              <a:rPr lang="cs-CZ" b="1" dirty="0" err="1"/>
              <a:t>Schriften</a:t>
            </a:r>
            <a:r>
              <a:rPr lang="cs-CZ" b="1" dirty="0"/>
              <a:t> Band </a:t>
            </a:r>
            <a:r>
              <a:rPr lang="cs-CZ" dirty="0"/>
              <a:t>48. </a:t>
            </a:r>
            <a:r>
              <a:rPr lang="cs-CZ" dirty="0" err="1"/>
              <a:t>Dresden</a:t>
            </a:r>
            <a:r>
              <a:rPr lang="cs-CZ" dirty="0"/>
              <a:t>. </a:t>
            </a:r>
          </a:p>
          <a:p>
            <a:r>
              <a:rPr lang="cs-CZ" b="1" dirty="0" err="1" smtClean="0"/>
              <a:t>Leibenath</a:t>
            </a:r>
            <a:r>
              <a:rPr lang="cs-CZ" b="1" dirty="0"/>
              <a:t>, Markus / </a:t>
            </a:r>
            <a:r>
              <a:rPr lang="cs-CZ" b="1" dirty="0" err="1"/>
              <a:t>Korcelli-Olejniczak</a:t>
            </a:r>
            <a:r>
              <a:rPr lang="cs-CZ" b="1" dirty="0"/>
              <a:t>, Ewa / </a:t>
            </a:r>
            <a:r>
              <a:rPr lang="cs-CZ" b="1" dirty="0" err="1"/>
              <a:t>Knippschild</a:t>
            </a:r>
            <a:r>
              <a:rPr lang="cs-CZ" b="1" dirty="0"/>
              <a:t>, Robert (</a:t>
            </a:r>
            <a:r>
              <a:rPr lang="cs-CZ" b="1" dirty="0" err="1"/>
              <a:t>Hg</a:t>
            </a:r>
            <a:r>
              <a:rPr lang="cs-CZ" b="1" dirty="0"/>
              <a:t>.) (2008):</a:t>
            </a:r>
            <a:r>
              <a:rPr lang="cs-CZ" dirty="0"/>
              <a:t> </a:t>
            </a:r>
            <a:r>
              <a:rPr lang="cs-CZ" b="1" dirty="0" err="1"/>
              <a:t>Cross-border</a:t>
            </a:r>
            <a:r>
              <a:rPr lang="cs-CZ" b="1" dirty="0"/>
              <a:t> </a:t>
            </a:r>
            <a:r>
              <a:rPr lang="cs-CZ" b="1" dirty="0" err="1"/>
              <a:t>Governance</a:t>
            </a:r>
            <a:r>
              <a:rPr lang="cs-CZ" b="1" dirty="0"/>
              <a:t> </a:t>
            </a:r>
            <a:r>
              <a:rPr lang="cs-CZ" dirty="0"/>
              <a:t>and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– Mind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Gaps</a:t>
            </a:r>
            <a:r>
              <a:rPr lang="cs-CZ" dirty="0"/>
              <a:t>! </a:t>
            </a:r>
            <a:r>
              <a:rPr lang="cs-CZ" dirty="0" err="1"/>
              <a:t>Central</a:t>
            </a:r>
            <a:r>
              <a:rPr lang="cs-CZ" dirty="0"/>
              <a:t> and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. </a:t>
            </a:r>
            <a:r>
              <a:rPr lang="cs-CZ" dirty="0" err="1"/>
              <a:t>Berlin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Heidelberg. </a:t>
            </a:r>
            <a:r>
              <a:rPr lang="cs-CZ" b="1" dirty="0" err="1"/>
              <a:t>Springer</a:t>
            </a:r>
            <a:r>
              <a:rPr lang="cs-CZ" b="1" dirty="0"/>
              <a:t>. </a:t>
            </a:r>
          </a:p>
          <a:p>
            <a:r>
              <a:rPr lang="cs-CZ" b="1" dirty="0" smtClean="0"/>
              <a:t>BMVBS </a:t>
            </a:r>
            <a:r>
              <a:rPr lang="cs-CZ" b="1" dirty="0"/>
              <a:t>/ BBR (</a:t>
            </a:r>
            <a:r>
              <a:rPr lang="cs-CZ" b="1" dirty="0" err="1"/>
              <a:t>Hg</a:t>
            </a:r>
            <a:r>
              <a:rPr lang="cs-CZ" b="1" dirty="0"/>
              <a:t>.) (2007):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r>
              <a:rPr lang="cs-CZ" dirty="0"/>
              <a:t> </a:t>
            </a:r>
            <a:r>
              <a:rPr lang="cs-CZ" dirty="0" err="1"/>
              <a:t>zwischen</a:t>
            </a:r>
            <a:r>
              <a:rPr lang="cs-CZ" dirty="0"/>
              <a:t> </a:t>
            </a:r>
            <a:r>
              <a:rPr lang="cs-CZ" dirty="0" err="1"/>
              <a:t>Deutschland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der </a:t>
            </a:r>
            <a:r>
              <a:rPr lang="cs-CZ" dirty="0" err="1"/>
              <a:t>Tschechischen</a:t>
            </a:r>
            <a:r>
              <a:rPr lang="cs-CZ" dirty="0"/>
              <a:t> Republik. </a:t>
            </a:r>
            <a:r>
              <a:rPr lang="cs-CZ" dirty="0" err="1"/>
              <a:t>Schriftenreihe</a:t>
            </a:r>
            <a:r>
              <a:rPr lang="cs-CZ" dirty="0"/>
              <a:t> </a:t>
            </a:r>
            <a:r>
              <a:rPr lang="cs-CZ" dirty="0" err="1"/>
              <a:t>Forschungen</a:t>
            </a:r>
            <a:r>
              <a:rPr lang="cs-CZ" dirty="0"/>
              <a:t> des </a:t>
            </a:r>
            <a:r>
              <a:rPr lang="cs-CZ" dirty="0" err="1"/>
              <a:t>Bundesministeriums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Verkehr</a:t>
            </a:r>
            <a:r>
              <a:rPr lang="cs-CZ" dirty="0"/>
              <a:t>, </a:t>
            </a:r>
            <a:r>
              <a:rPr lang="cs-CZ" dirty="0" err="1"/>
              <a:t>Bau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Stadtentwicklung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des </a:t>
            </a:r>
            <a:r>
              <a:rPr lang="cs-CZ" dirty="0" err="1"/>
              <a:t>Bundesamtes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Bauwesen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Raumordnung</a:t>
            </a:r>
            <a:r>
              <a:rPr lang="cs-CZ" dirty="0"/>
              <a:t> Heft 122. Bonn. </a:t>
            </a:r>
          </a:p>
          <a:p>
            <a:r>
              <a:rPr lang="cs-CZ" b="1" dirty="0" smtClean="0"/>
              <a:t>Friedrich</a:t>
            </a:r>
            <a:r>
              <a:rPr lang="cs-CZ" b="1" dirty="0"/>
              <a:t>, Katja / </a:t>
            </a:r>
            <a:r>
              <a:rPr lang="cs-CZ" b="1" dirty="0" err="1"/>
              <a:t>Knippschild</a:t>
            </a:r>
            <a:r>
              <a:rPr lang="cs-CZ" b="1" dirty="0"/>
              <a:t>, Robert / Kunert, Matthias / </a:t>
            </a:r>
            <a:r>
              <a:rPr lang="cs-CZ" b="1" dirty="0" err="1"/>
              <a:t>Meyer-Künzel</a:t>
            </a:r>
            <a:r>
              <a:rPr lang="cs-CZ" b="1" dirty="0"/>
              <a:t>, Monika / Neumann, Ingo (</a:t>
            </a:r>
            <a:r>
              <a:rPr lang="cs-CZ" b="1" dirty="0" err="1"/>
              <a:t>Hrsg</a:t>
            </a:r>
            <a:r>
              <a:rPr lang="cs-CZ" b="1" dirty="0"/>
              <a:t>.) (2005):</a:t>
            </a:r>
            <a:r>
              <a:rPr lang="cs-CZ" dirty="0" err="1"/>
              <a:t>Zwei</a:t>
            </a:r>
            <a:r>
              <a:rPr lang="cs-CZ" dirty="0"/>
              <a:t> </a:t>
            </a:r>
            <a:r>
              <a:rPr lang="cs-CZ" b="1" dirty="0" err="1"/>
              <a:t>Grenzstädte</a:t>
            </a:r>
            <a:r>
              <a:rPr lang="cs-CZ" b="1" dirty="0"/>
              <a:t> </a:t>
            </a:r>
            <a:r>
              <a:rPr lang="cs-CZ" dirty="0" err="1"/>
              <a:t>wachsen</a:t>
            </a:r>
            <a:r>
              <a:rPr lang="cs-CZ" dirty="0"/>
              <a:t> </a:t>
            </a:r>
            <a:r>
              <a:rPr lang="cs-CZ" dirty="0" err="1"/>
              <a:t>zusammen</a:t>
            </a:r>
            <a:r>
              <a:rPr lang="cs-CZ" dirty="0"/>
              <a:t> –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Zukunftsdialog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Europastadt</a:t>
            </a:r>
            <a:r>
              <a:rPr lang="cs-CZ" dirty="0"/>
              <a:t> </a:t>
            </a:r>
            <a:r>
              <a:rPr lang="cs-CZ" dirty="0" err="1"/>
              <a:t>Görlitz</a:t>
            </a:r>
            <a:r>
              <a:rPr lang="cs-CZ" dirty="0"/>
              <a:t>/</a:t>
            </a:r>
            <a:r>
              <a:rPr lang="cs-CZ" dirty="0" err="1"/>
              <a:t>Zgorzelec</a:t>
            </a:r>
            <a:r>
              <a:rPr lang="cs-CZ" dirty="0"/>
              <a:t>. </a:t>
            </a:r>
            <a:r>
              <a:rPr lang="cs-CZ" dirty="0" err="1"/>
              <a:t>München</a:t>
            </a:r>
            <a:r>
              <a:rPr lang="cs-CZ" dirty="0"/>
              <a:t>. </a:t>
            </a:r>
            <a:r>
              <a:rPr lang="cs-CZ" dirty="0" err="1"/>
              <a:t>Oekom</a:t>
            </a:r>
            <a:r>
              <a:rPr lang="cs-CZ" dirty="0"/>
              <a:t>. </a:t>
            </a:r>
          </a:p>
          <a:p>
            <a:r>
              <a:rPr lang="cs-CZ" b="1" dirty="0" err="1" smtClean="0"/>
              <a:t>Knippschild</a:t>
            </a:r>
            <a:r>
              <a:rPr lang="cs-CZ" b="1" dirty="0"/>
              <a:t>, Robert / </a:t>
            </a:r>
            <a:r>
              <a:rPr lang="cs-CZ" b="1" dirty="0" err="1"/>
              <a:t>Liebe</a:t>
            </a:r>
            <a:r>
              <a:rPr lang="cs-CZ" b="1" dirty="0"/>
              <a:t>, Jana (2004):</a:t>
            </a:r>
            <a:r>
              <a:rPr lang="cs-CZ" dirty="0" err="1"/>
              <a:t>Umweltorientiertes</a:t>
            </a:r>
            <a:r>
              <a:rPr lang="cs-CZ" dirty="0"/>
              <a:t> </a:t>
            </a:r>
            <a:r>
              <a:rPr lang="cs-CZ" b="1" dirty="0" err="1"/>
              <a:t>Regionalmanagement</a:t>
            </a:r>
            <a:r>
              <a:rPr lang="cs-CZ" dirty="0"/>
              <a:t> in </a:t>
            </a:r>
            <a:r>
              <a:rPr lang="cs-CZ" dirty="0" err="1"/>
              <a:t>Grenzräumen</a:t>
            </a:r>
            <a:r>
              <a:rPr lang="cs-CZ" dirty="0"/>
              <a:t>. IÖR-</a:t>
            </a:r>
            <a:r>
              <a:rPr lang="cs-CZ" dirty="0" err="1"/>
              <a:t>Schriften</a:t>
            </a:r>
            <a:r>
              <a:rPr lang="cs-CZ" dirty="0"/>
              <a:t> Band 44. </a:t>
            </a:r>
            <a:r>
              <a:rPr lang="cs-CZ" dirty="0" err="1"/>
              <a:t>Dresden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634082"/>
          </a:xfrm>
        </p:spPr>
        <p:txBody>
          <a:bodyPr/>
          <a:lstStyle/>
          <a:p>
            <a:r>
              <a:rPr lang="cs-CZ" dirty="0" smtClean="0"/>
              <a:t>Prof. </a:t>
            </a:r>
            <a:r>
              <a:rPr lang="cs-CZ" dirty="0" err="1" smtClean="0"/>
              <a:t>Rndr.</a:t>
            </a:r>
            <a:r>
              <a:rPr lang="cs-CZ" dirty="0" smtClean="0"/>
              <a:t> Vladimír </a:t>
            </a:r>
            <a:r>
              <a:rPr lang="cs-CZ" dirty="0" err="1" smtClean="0"/>
              <a:t>ira</a:t>
            </a:r>
            <a:r>
              <a:rPr lang="cs-CZ" dirty="0" smtClean="0"/>
              <a:t>, </a:t>
            </a:r>
            <a:r>
              <a:rPr lang="cs-CZ" dirty="0" err="1" smtClean="0"/>
              <a:t>csc.</a:t>
            </a:r>
            <a:r>
              <a:rPr lang="cs-CZ" dirty="0" smtClean="0"/>
              <a:t>, </a:t>
            </a:r>
            <a:r>
              <a:rPr lang="cs-CZ" dirty="0" err="1" smtClean="0"/>
              <a:t>riaditel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768489"/>
            <a:ext cx="8640960" cy="612068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TŘEBICKÝ, Viktor - NOVÁK, Josef - IRA, Vladimír - HUBA, Mikuláš - STODULSKI, Wojciech - ERI, Vilma. </a:t>
            </a:r>
            <a:r>
              <a:rPr lang="cs-CZ" dirty="0" err="1"/>
              <a:t>Road</a:t>
            </a:r>
            <a:r>
              <a:rPr lang="cs-CZ" dirty="0"/>
              <a:t> to </a:t>
            </a:r>
            <a:r>
              <a:rPr lang="cs-CZ" dirty="0" err="1"/>
              <a:t>Sustainability</a:t>
            </a:r>
            <a:r>
              <a:rPr lang="cs-CZ" dirty="0"/>
              <a:t> - </a:t>
            </a:r>
            <a:r>
              <a:rPr lang="cs-CZ" dirty="0" err="1"/>
              <a:t>Economic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and </a:t>
            </a:r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Dimension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Sustainability</a:t>
            </a:r>
            <a:r>
              <a:rPr lang="cs-CZ" dirty="0"/>
              <a:t> </a:t>
            </a:r>
            <a:r>
              <a:rPr lang="cs-CZ" b="1" dirty="0"/>
              <a:t>in </a:t>
            </a:r>
            <a:r>
              <a:rPr lang="cs-CZ" b="1" dirty="0" err="1"/>
              <a:t>Visegrad</a:t>
            </a:r>
            <a:r>
              <a:rPr lang="cs-CZ" b="1" dirty="0"/>
              <a:t> </a:t>
            </a:r>
            <a:r>
              <a:rPr lang="cs-CZ" b="1" dirty="0" err="1"/>
              <a:t>Countries</a:t>
            </a:r>
            <a:r>
              <a:rPr lang="cs-CZ" dirty="0"/>
              <a:t>. Praha, 2003. </a:t>
            </a:r>
          </a:p>
          <a:p>
            <a:pPr lvl="0"/>
            <a:r>
              <a:rPr lang="cs-CZ" dirty="0" smtClean="0"/>
              <a:t>WIĘCKOWSKI</a:t>
            </a:r>
            <a:r>
              <a:rPr lang="cs-CZ" dirty="0"/>
              <a:t>, Marek - MICHNIAK, Daniel - BEDNAREK-SZCZEPAŃSKA, Maria - CHRENKA, Branislav - IRA, Vladimír - KOMORNICKI, Tomasz - ROSIK, Piotr - STĘPNIAK, Marcin - SZÉKELY, Vladimír - ŚLESZYŃSKI, </a:t>
            </a:r>
            <a:r>
              <a:rPr lang="cs-CZ" dirty="0" err="1"/>
              <a:t>Przemysław</a:t>
            </a:r>
            <a:r>
              <a:rPr lang="cs-CZ" dirty="0"/>
              <a:t> - ŚWIĄTEK, Dariusz - WIŚNIEWSKI, </a:t>
            </a:r>
            <a:r>
              <a:rPr lang="cs-CZ" dirty="0" err="1"/>
              <a:t>Rafał</a:t>
            </a:r>
            <a:r>
              <a:rPr lang="cs-CZ" dirty="0"/>
              <a:t>. </a:t>
            </a:r>
            <a:r>
              <a:rPr lang="cs-CZ" b="1" dirty="0" err="1"/>
              <a:t>Polish-Slovak</a:t>
            </a:r>
            <a:r>
              <a:rPr lang="cs-CZ" b="1" dirty="0"/>
              <a:t> </a:t>
            </a:r>
            <a:r>
              <a:rPr lang="cs-CZ" b="1" dirty="0" err="1"/>
              <a:t>Borderland</a:t>
            </a:r>
            <a:r>
              <a:rPr lang="cs-CZ" b="1" dirty="0"/>
              <a:t> : transport </a:t>
            </a:r>
            <a:r>
              <a:rPr lang="cs-CZ" b="1" dirty="0" err="1"/>
              <a:t>accessibility</a:t>
            </a:r>
            <a:r>
              <a:rPr lang="cs-CZ" b="1" dirty="0"/>
              <a:t> and </a:t>
            </a:r>
            <a:r>
              <a:rPr lang="cs-CZ" b="1" dirty="0" err="1"/>
              <a:t>tourism</a:t>
            </a:r>
            <a:r>
              <a:rPr lang="cs-CZ" dirty="0"/>
              <a:t>. </a:t>
            </a:r>
            <a:r>
              <a:rPr lang="cs-CZ" dirty="0" err="1"/>
              <a:t>Warszawa</a:t>
            </a:r>
            <a:r>
              <a:rPr lang="cs-CZ" dirty="0"/>
              <a:t> : Institute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Geography</a:t>
            </a:r>
            <a:r>
              <a:rPr lang="cs-CZ" dirty="0"/>
              <a:t> and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Polish</a:t>
            </a:r>
            <a:r>
              <a:rPr lang="cs-CZ" dirty="0"/>
              <a:t> </a:t>
            </a:r>
            <a:r>
              <a:rPr lang="cs-CZ" dirty="0" err="1"/>
              <a:t>Academy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, 2012. 323 s. Prace </a:t>
            </a:r>
            <a:r>
              <a:rPr lang="cs-CZ" dirty="0" err="1"/>
              <a:t>Geograficzne</a:t>
            </a:r>
            <a:r>
              <a:rPr lang="cs-CZ" dirty="0"/>
              <a:t> (</a:t>
            </a:r>
            <a:r>
              <a:rPr lang="cs-CZ" dirty="0" err="1"/>
              <a:t>Geographical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), no. 234. </a:t>
            </a:r>
          </a:p>
          <a:p>
            <a:pPr lvl="0"/>
            <a:r>
              <a:rPr lang="cs-CZ" dirty="0" smtClean="0"/>
              <a:t>WIĘCKOWSKI</a:t>
            </a:r>
            <a:r>
              <a:rPr lang="cs-CZ" dirty="0"/>
              <a:t>, Marek - MICHNIAK, Daniel - CHRENKA, Branislav - IRA, Vladimír - KOMORNICKI, Tomasz - ROSIK, Piotr - SZÉKELY, Vladimír - SLESZYŃSKI, </a:t>
            </a:r>
            <a:r>
              <a:rPr lang="cs-CZ" dirty="0" err="1"/>
              <a:t>Przemysław</a:t>
            </a:r>
            <a:r>
              <a:rPr lang="cs-CZ" dirty="0"/>
              <a:t> - WIŚNIEWSKI, </a:t>
            </a:r>
            <a:r>
              <a:rPr lang="cs-CZ" dirty="0" err="1"/>
              <a:t>Rafał</a:t>
            </a:r>
            <a:r>
              <a:rPr lang="cs-CZ" dirty="0"/>
              <a:t>. Možnosti </a:t>
            </a:r>
            <a:r>
              <a:rPr lang="cs-CZ" dirty="0" err="1"/>
              <a:t>zlepšenia</a:t>
            </a:r>
            <a:r>
              <a:rPr lang="cs-CZ" dirty="0"/>
              <a:t> dostupnosti a </a:t>
            </a:r>
            <a:r>
              <a:rPr lang="cs-CZ" dirty="0" err="1"/>
              <a:t>rozvoja</a:t>
            </a:r>
            <a:r>
              <a:rPr lang="cs-CZ" dirty="0"/>
              <a:t> cestovného ruchu </a:t>
            </a:r>
            <a:r>
              <a:rPr lang="cs-CZ" b="1" dirty="0"/>
              <a:t>v </a:t>
            </a:r>
            <a:r>
              <a:rPr lang="cs-CZ" b="1" dirty="0" err="1"/>
              <a:t>poľsko-slovenskom</a:t>
            </a:r>
            <a:r>
              <a:rPr lang="cs-CZ" b="1" dirty="0"/>
              <a:t> pohraničí </a:t>
            </a:r>
            <a:r>
              <a:rPr lang="cs-CZ" dirty="0"/>
              <a:t>- </a:t>
            </a:r>
            <a:r>
              <a:rPr lang="cs-CZ" dirty="0" err="1"/>
              <a:t>námety</a:t>
            </a:r>
            <a:r>
              <a:rPr lang="cs-CZ" dirty="0"/>
              <a:t>, </a:t>
            </a:r>
            <a:r>
              <a:rPr lang="cs-CZ" dirty="0" err="1"/>
              <a:t>odporúčania</a:t>
            </a:r>
            <a:r>
              <a:rPr lang="cs-CZ" dirty="0"/>
              <a:t> a dobré </a:t>
            </a:r>
            <a:r>
              <a:rPr lang="cs-CZ" dirty="0" err="1"/>
              <a:t>príklady</a:t>
            </a:r>
            <a:r>
              <a:rPr lang="cs-CZ" dirty="0"/>
              <a:t>. </a:t>
            </a:r>
            <a:r>
              <a:rPr lang="cs-CZ" dirty="0" smtClean="0"/>
              <a:t>Varšava; </a:t>
            </a:r>
            <a:r>
              <a:rPr lang="cs-CZ" dirty="0"/>
              <a:t>Bratislava </a:t>
            </a:r>
            <a:r>
              <a:rPr lang="cs-CZ" dirty="0" smtClean="0"/>
              <a:t>2012.</a:t>
            </a:r>
            <a:endParaRPr lang="cs-CZ" dirty="0"/>
          </a:p>
          <a:p>
            <a:pPr lvl="0"/>
            <a:r>
              <a:rPr lang="cs-CZ" dirty="0"/>
              <a:t>MICHNIAK, Daniel - CHRENKA, Branislav - IRA, Vladimír - SZÉKELY, Vladimír - WIĘCKOWSKI, Marek - BEDNAREK-SZCEPAŃSKA, Maria - KOMORNICKI, Tomasz - ROSIK, Piotr - STĘPNIAK, Marcin - ŚLESZYŃSKI, </a:t>
            </a:r>
            <a:r>
              <a:rPr lang="cs-CZ" dirty="0" err="1"/>
              <a:t>Przemysław</a:t>
            </a:r>
            <a:r>
              <a:rPr lang="cs-CZ" dirty="0"/>
              <a:t> - ŚWIĄTEK, Dariusz - WIŚNIEWSKI, </a:t>
            </a:r>
            <a:r>
              <a:rPr lang="cs-CZ" dirty="0" err="1"/>
              <a:t>Rafał</a:t>
            </a:r>
            <a:r>
              <a:rPr lang="cs-CZ" dirty="0"/>
              <a:t>. </a:t>
            </a:r>
            <a:r>
              <a:rPr lang="cs-CZ" dirty="0" err="1"/>
              <a:t>Dopravná</a:t>
            </a:r>
            <a:r>
              <a:rPr lang="cs-CZ" dirty="0"/>
              <a:t> </a:t>
            </a:r>
            <a:r>
              <a:rPr lang="cs-CZ" dirty="0" err="1"/>
              <a:t>dostupnosť</a:t>
            </a:r>
            <a:r>
              <a:rPr lang="cs-CZ" dirty="0"/>
              <a:t> </a:t>
            </a:r>
            <a:r>
              <a:rPr lang="cs-CZ" dirty="0" err="1"/>
              <a:t>poľsko</a:t>
            </a:r>
            <a:r>
              <a:rPr lang="cs-CZ" dirty="0"/>
              <a:t>-slovenského </a:t>
            </a:r>
            <a:r>
              <a:rPr lang="cs-CZ" dirty="0" err="1"/>
              <a:t>pohraničia</a:t>
            </a:r>
            <a:r>
              <a:rPr lang="cs-CZ" dirty="0"/>
              <a:t> a možnosti jej </a:t>
            </a:r>
            <a:r>
              <a:rPr lang="cs-CZ" dirty="0" err="1"/>
              <a:t>zlepšenia</a:t>
            </a:r>
            <a:r>
              <a:rPr lang="cs-CZ" dirty="0"/>
              <a:t> z </a:t>
            </a:r>
            <a:r>
              <a:rPr lang="cs-CZ" dirty="0" err="1"/>
              <a:t>hľadiska</a:t>
            </a:r>
            <a:r>
              <a:rPr lang="cs-CZ" dirty="0"/>
              <a:t> </a:t>
            </a:r>
            <a:r>
              <a:rPr lang="cs-CZ" dirty="0" err="1"/>
              <a:t>rozvoja</a:t>
            </a:r>
            <a:r>
              <a:rPr lang="cs-CZ" dirty="0"/>
              <a:t> cestovného ruchu. </a:t>
            </a:r>
            <a:r>
              <a:rPr lang="cs-CZ" dirty="0" smtClean="0"/>
              <a:t>Bratislava, </a:t>
            </a:r>
            <a:r>
              <a:rPr lang="cs-CZ" dirty="0"/>
              <a:t>2013,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35908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7610"/>
            <a:ext cx="5578475" cy="1143000"/>
          </a:xfrm>
        </p:spPr>
        <p:txBody>
          <a:bodyPr>
            <a:normAutofit/>
          </a:bodyPr>
          <a:lstStyle/>
          <a:p>
            <a:r>
              <a:rPr lang="cs-CZ" dirty="0"/>
              <a:t>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Geographie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 smtClean="0"/>
              <a:t>Regionalforschung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>
            <a:normAutofit fontScale="92500" lnSpcReduction="10000"/>
          </a:bodyPr>
          <a:lstStyle/>
          <a:p>
            <a:r>
              <a:rPr lang="cs-CZ" b="1" i="1" dirty="0" err="1"/>
              <a:t>Das</a:t>
            </a:r>
            <a:r>
              <a:rPr lang="cs-CZ" b="1" i="1" dirty="0"/>
              <a:t> </a:t>
            </a:r>
            <a:r>
              <a:rPr lang="cs-CZ" b="1" i="1" dirty="0" err="1"/>
              <a:t>IfGR</a:t>
            </a:r>
            <a:r>
              <a:rPr lang="cs-CZ" b="1" i="1" dirty="0"/>
              <a:t> </a:t>
            </a:r>
            <a:r>
              <a:rPr lang="cs-CZ" b="1" i="1" dirty="0" err="1"/>
              <a:t>im</a:t>
            </a:r>
            <a:r>
              <a:rPr lang="cs-CZ" b="1" i="1" dirty="0"/>
              <a:t> </a:t>
            </a:r>
            <a:r>
              <a:rPr lang="cs-CZ" b="1" i="1" dirty="0" err="1"/>
              <a:t>deutschsprachigen</a:t>
            </a:r>
            <a:r>
              <a:rPr lang="cs-CZ" b="1" i="1" dirty="0"/>
              <a:t> </a:t>
            </a:r>
            <a:r>
              <a:rPr lang="cs-CZ" b="1" i="1" dirty="0" err="1"/>
              <a:t>Raum</a:t>
            </a:r>
            <a:r>
              <a:rPr lang="cs-CZ" b="1" i="1" dirty="0"/>
              <a:t> </a:t>
            </a:r>
            <a:r>
              <a:rPr lang="cs-CZ" b="1" i="1" dirty="0" err="1"/>
              <a:t>Nummer</a:t>
            </a:r>
            <a:r>
              <a:rPr lang="cs-CZ" b="1" i="1" dirty="0"/>
              <a:t> 1, </a:t>
            </a:r>
            <a:r>
              <a:rPr lang="cs-CZ" b="1" i="1" dirty="0" err="1"/>
              <a:t>weltweit</a:t>
            </a:r>
            <a:r>
              <a:rPr lang="cs-CZ" b="1" i="1" dirty="0"/>
              <a:t> </a:t>
            </a:r>
            <a:r>
              <a:rPr lang="cs-CZ" b="1" i="1" dirty="0" err="1"/>
              <a:t>Nr</a:t>
            </a:r>
            <a:r>
              <a:rPr lang="cs-CZ" b="1" i="1" dirty="0"/>
              <a:t>. 28</a:t>
            </a:r>
            <a:endParaRPr lang="cs-CZ" dirty="0"/>
          </a:p>
          <a:p>
            <a:pPr lvl="1"/>
            <a:r>
              <a:rPr lang="cs-CZ" dirty="0"/>
              <a:t>Es </a:t>
            </a:r>
            <a:r>
              <a:rPr lang="cs-CZ" dirty="0" err="1"/>
              <a:t>freut</a:t>
            </a:r>
            <a:r>
              <a:rPr lang="cs-CZ" dirty="0"/>
              <a:t> </a:t>
            </a:r>
            <a:r>
              <a:rPr lang="cs-CZ" dirty="0" err="1"/>
              <a:t>uns</a:t>
            </a:r>
            <a:r>
              <a:rPr lang="cs-CZ" dirty="0"/>
              <a:t> </a:t>
            </a:r>
            <a:r>
              <a:rPr lang="cs-CZ" dirty="0" err="1"/>
              <a:t>sehr</a:t>
            </a:r>
            <a:r>
              <a:rPr lang="cs-CZ" dirty="0"/>
              <a:t>, </a:t>
            </a:r>
            <a:r>
              <a:rPr lang="cs-CZ" dirty="0" err="1"/>
              <a:t>dass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unsere</a:t>
            </a:r>
            <a:r>
              <a:rPr lang="cs-CZ" dirty="0"/>
              <a:t> </a:t>
            </a:r>
            <a:r>
              <a:rPr lang="cs-CZ" dirty="0" err="1"/>
              <a:t>gesamtheitlichen</a:t>
            </a:r>
            <a:r>
              <a:rPr lang="cs-CZ" dirty="0"/>
              <a:t> </a:t>
            </a:r>
            <a:r>
              <a:rPr lang="cs-CZ" dirty="0" err="1"/>
              <a:t>Leistungen</a:t>
            </a:r>
            <a:r>
              <a:rPr lang="cs-CZ" dirty="0"/>
              <a:t> </a:t>
            </a:r>
            <a:r>
              <a:rPr lang="cs-CZ" dirty="0" err="1"/>
              <a:t>auszahlen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wir</a:t>
            </a:r>
            <a:r>
              <a:rPr lang="cs-CZ" dirty="0"/>
              <a:t> so gut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nationalen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internationalen</a:t>
            </a:r>
            <a:r>
              <a:rPr lang="cs-CZ" dirty="0"/>
              <a:t> </a:t>
            </a:r>
            <a:r>
              <a:rPr lang="cs-CZ" dirty="0" err="1"/>
              <a:t>Vergleich</a:t>
            </a:r>
            <a:r>
              <a:rPr lang="cs-CZ" dirty="0"/>
              <a:t> </a:t>
            </a:r>
            <a:r>
              <a:rPr lang="cs-CZ" dirty="0" err="1"/>
              <a:t>abgeschlossen</a:t>
            </a:r>
            <a:r>
              <a:rPr lang="cs-CZ" dirty="0"/>
              <a:t> </a:t>
            </a:r>
            <a:r>
              <a:rPr lang="cs-CZ" dirty="0" err="1"/>
              <a:t>haben</a:t>
            </a:r>
            <a:r>
              <a:rPr lang="cs-CZ" dirty="0"/>
              <a:t>. Von QS </a:t>
            </a:r>
            <a:r>
              <a:rPr lang="cs-CZ" dirty="0" err="1"/>
              <a:t>wird</a:t>
            </a:r>
            <a:r>
              <a:rPr lang="cs-CZ" dirty="0"/>
              <a:t>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Ranking</a:t>
            </a:r>
            <a:r>
              <a:rPr lang="cs-CZ" dirty="0"/>
              <a:t> </a:t>
            </a:r>
            <a:r>
              <a:rPr lang="cs-CZ" dirty="0" err="1"/>
              <a:t>u.a</a:t>
            </a:r>
            <a:r>
              <a:rPr lang="cs-CZ" dirty="0"/>
              <a:t>. nach den </a:t>
            </a:r>
            <a:r>
              <a:rPr lang="cs-CZ" dirty="0" err="1"/>
              <a:t>folgenden</a:t>
            </a:r>
            <a:r>
              <a:rPr lang="cs-CZ" dirty="0"/>
              <a:t> </a:t>
            </a:r>
            <a:r>
              <a:rPr lang="cs-CZ" dirty="0" err="1"/>
              <a:t>Kriterien</a:t>
            </a:r>
            <a:r>
              <a:rPr lang="cs-CZ" dirty="0"/>
              <a:t> </a:t>
            </a:r>
            <a:r>
              <a:rPr lang="cs-CZ" dirty="0" err="1"/>
              <a:t>ermittelt</a:t>
            </a:r>
            <a:r>
              <a:rPr lang="cs-CZ" dirty="0"/>
              <a:t>:</a:t>
            </a:r>
          </a:p>
          <a:p>
            <a:pPr lvl="2"/>
            <a:r>
              <a:rPr lang="cs-CZ" dirty="0" err="1"/>
              <a:t>Zitate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Indikatoren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Qualität</a:t>
            </a:r>
            <a:r>
              <a:rPr lang="cs-CZ" dirty="0"/>
              <a:t> der </a:t>
            </a:r>
            <a:r>
              <a:rPr lang="cs-CZ" dirty="0" err="1"/>
              <a:t>Forschung</a:t>
            </a:r>
            <a:r>
              <a:rPr lang="cs-CZ" dirty="0"/>
              <a:t> ("</a:t>
            </a:r>
            <a:r>
              <a:rPr lang="cs-CZ" dirty="0" err="1"/>
              <a:t>Citation</a:t>
            </a:r>
            <a:r>
              <a:rPr lang="cs-CZ" dirty="0"/>
              <a:t> Index");</a:t>
            </a:r>
          </a:p>
          <a:p>
            <a:pPr lvl="2"/>
            <a:r>
              <a:rPr lang="cs-CZ" dirty="0" err="1"/>
              <a:t>Beschäftigungsfähigkeit</a:t>
            </a:r>
            <a:r>
              <a:rPr lang="cs-CZ" dirty="0"/>
              <a:t> </a:t>
            </a:r>
            <a:r>
              <a:rPr lang="cs-CZ" dirty="0" err="1"/>
              <a:t>als</a:t>
            </a:r>
            <a:r>
              <a:rPr lang="cs-CZ" dirty="0"/>
              <a:t> </a:t>
            </a:r>
            <a:r>
              <a:rPr lang="cs-CZ" dirty="0" err="1"/>
              <a:t>Indikator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Qualität</a:t>
            </a:r>
            <a:r>
              <a:rPr lang="cs-CZ" dirty="0"/>
              <a:t> der </a:t>
            </a:r>
            <a:r>
              <a:rPr lang="cs-CZ" dirty="0" err="1"/>
              <a:t>Abschlüsse</a:t>
            </a:r>
            <a:r>
              <a:rPr lang="cs-CZ" dirty="0"/>
              <a:t> ("</a:t>
            </a:r>
            <a:r>
              <a:rPr lang="cs-CZ" dirty="0" err="1"/>
              <a:t>Employer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 Index"),</a:t>
            </a:r>
          </a:p>
          <a:p>
            <a:pPr lvl="2"/>
            <a:r>
              <a:rPr lang="cs-CZ" dirty="0" err="1"/>
              <a:t>Forschungsqualität</a:t>
            </a:r>
            <a:r>
              <a:rPr lang="cs-CZ" dirty="0"/>
              <a:t> nach </a:t>
            </a:r>
            <a:r>
              <a:rPr lang="cs-CZ" dirty="0" err="1"/>
              <a:t>Einschätzung</a:t>
            </a:r>
            <a:r>
              <a:rPr lang="cs-CZ" dirty="0"/>
              <a:t> der </a:t>
            </a:r>
            <a:r>
              <a:rPr lang="cs-CZ" dirty="0" err="1"/>
              <a:t>Befragten</a:t>
            </a:r>
            <a:r>
              <a:rPr lang="cs-CZ" dirty="0"/>
              <a:t> ("</a:t>
            </a:r>
            <a:r>
              <a:rPr lang="cs-CZ" dirty="0" err="1"/>
              <a:t>Academic</a:t>
            </a:r>
            <a:r>
              <a:rPr lang="cs-CZ" dirty="0"/>
              <a:t> </a:t>
            </a:r>
            <a:r>
              <a:rPr lang="cs-CZ" dirty="0" err="1"/>
              <a:t>Reputation</a:t>
            </a:r>
            <a:r>
              <a:rPr lang="cs-CZ" dirty="0"/>
              <a:t> Index"). </a:t>
            </a:r>
          </a:p>
          <a:p>
            <a:endParaRPr lang="cs-CZ" dirty="0"/>
          </a:p>
          <a:p>
            <a:r>
              <a:rPr lang="cs-CZ" dirty="0" err="1" smtClean="0"/>
              <a:t>Regionalentwicklung</a:t>
            </a:r>
            <a:r>
              <a:rPr lang="cs-CZ" dirty="0"/>
              <a:t>, -management, -</a:t>
            </a:r>
            <a:r>
              <a:rPr lang="cs-CZ" dirty="0" err="1"/>
              <a:t>planung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-</a:t>
            </a:r>
            <a:r>
              <a:rPr lang="cs-CZ" dirty="0" err="1"/>
              <a:t>beratung</a:t>
            </a:r>
            <a:r>
              <a:rPr lang="cs-CZ" dirty="0"/>
              <a:t>, </a:t>
            </a:r>
            <a:r>
              <a:rPr lang="cs-CZ" dirty="0" err="1"/>
              <a:t>grenzüberschreitende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in der </a:t>
            </a:r>
            <a:r>
              <a:rPr lang="cs-CZ" dirty="0" err="1"/>
              <a:t>europäischen</a:t>
            </a:r>
            <a:r>
              <a:rPr lang="cs-CZ" dirty="0"/>
              <a:t> </a:t>
            </a:r>
            <a:r>
              <a:rPr lang="cs-CZ" dirty="0" err="1"/>
              <a:t>Raumentwicklung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http://public.univie.ac.at/fileadmin/user_upload/public/logo/UNI-Logo_RGB_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4663"/>
            <a:ext cx="2927350" cy="796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9757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ACTIVE AGEING: </a:t>
            </a:r>
            <a:br>
              <a:rPr lang="cs-CZ" dirty="0"/>
            </a:br>
            <a:r>
              <a:rPr lang="cs-CZ" dirty="0" err="1"/>
              <a:t>Interregionale</a:t>
            </a:r>
            <a:r>
              <a:rPr lang="cs-CZ" dirty="0"/>
              <a:t>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Förderung</a:t>
            </a:r>
            <a:r>
              <a:rPr lang="cs-CZ" dirty="0"/>
              <a:t> von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 smtClean="0"/>
              <a:t>Ageing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19256" cy="5373216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cs-CZ" dirty="0" err="1" smtClean="0"/>
              <a:t>Grenzüberschreitendes</a:t>
            </a:r>
            <a:r>
              <a:rPr lang="cs-CZ" dirty="0" smtClean="0"/>
              <a:t> </a:t>
            </a:r>
            <a:r>
              <a:rPr lang="cs-CZ" dirty="0" err="1"/>
              <a:t>Kooperationsprogramm</a:t>
            </a:r>
            <a:r>
              <a:rPr lang="cs-CZ" dirty="0"/>
              <a:t> </a:t>
            </a:r>
            <a:r>
              <a:rPr lang="cs-CZ" dirty="0" err="1"/>
              <a:t>Österreich-Ungarn</a:t>
            </a:r>
            <a:endParaRPr lang="cs-CZ" dirty="0"/>
          </a:p>
          <a:p>
            <a:pPr lvl="1"/>
            <a:r>
              <a:rPr lang="cs-CZ" dirty="0" err="1"/>
              <a:t>Projektdauer</a:t>
            </a:r>
            <a:r>
              <a:rPr lang="cs-CZ" dirty="0"/>
              <a:t> 01/2013-12/2014</a:t>
            </a:r>
          </a:p>
          <a:p>
            <a:r>
              <a:rPr lang="cs-CZ" dirty="0" err="1"/>
              <a:t>Aktives</a:t>
            </a:r>
            <a:r>
              <a:rPr lang="cs-CZ" dirty="0"/>
              <a:t> </a:t>
            </a:r>
            <a:r>
              <a:rPr lang="cs-CZ" dirty="0" err="1"/>
              <a:t>Altern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Thema</a:t>
            </a:r>
            <a:r>
              <a:rPr lang="cs-CZ" dirty="0"/>
              <a:t>,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große</a:t>
            </a:r>
            <a:r>
              <a:rPr lang="cs-CZ" dirty="0"/>
              <a:t> </a:t>
            </a:r>
            <a:r>
              <a:rPr lang="cs-CZ" dirty="0" err="1"/>
              <a:t>Herausforderung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Regionen</a:t>
            </a:r>
            <a:r>
              <a:rPr lang="cs-CZ" dirty="0"/>
              <a:t> </a:t>
            </a:r>
            <a:r>
              <a:rPr lang="cs-CZ" dirty="0" err="1"/>
              <a:t>darstellt</a:t>
            </a:r>
            <a:r>
              <a:rPr lang="cs-CZ" dirty="0"/>
              <a:t>. </a:t>
            </a:r>
            <a:r>
              <a:rPr lang="cs-CZ" dirty="0" err="1"/>
              <a:t>Dies</a:t>
            </a:r>
            <a:r>
              <a:rPr lang="cs-CZ" dirty="0"/>
              <a:t> </a:t>
            </a:r>
            <a:r>
              <a:rPr lang="cs-CZ" dirty="0" err="1"/>
              <a:t>betrifft</a:t>
            </a:r>
            <a:r>
              <a:rPr lang="cs-CZ" dirty="0"/>
              <a:t> </a:t>
            </a:r>
            <a:r>
              <a:rPr lang="cs-CZ" dirty="0" err="1"/>
              <a:t>Gemeinden</a:t>
            </a:r>
            <a:r>
              <a:rPr lang="cs-CZ" dirty="0"/>
              <a:t> direkt,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Gesellschaft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Gesamten</a:t>
            </a:r>
            <a:r>
              <a:rPr lang="cs-CZ" dirty="0"/>
              <a:t> </a:t>
            </a:r>
            <a:r>
              <a:rPr lang="cs-CZ" dirty="0" err="1"/>
              <a:t>sowie</a:t>
            </a:r>
            <a:r>
              <a:rPr lang="cs-CZ" dirty="0"/>
              <a:t> </a:t>
            </a:r>
            <a:r>
              <a:rPr lang="cs-CZ" dirty="0" err="1"/>
              <a:t>auch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 </a:t>
            </a:r>
            <a:r>
              <a:rPr lang="cs-CZ" dirty="0" err="1"/>
              <a:t>regionale</a:t>
            </a:r>
            <a:r>
              <a:rPr lang="cs-CZ" dirty="0"/>
              <a:t> </a:t>
            </a:r>
            <a:r>
              <a:rPr lang="cs-CZ" dirty="0" err="1"/>
              <a:t>Wirtschaft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Die </a:t>
            </a:r>
            <a:r>
              <a:rPr lang="cs-CZ" dirty="0" err="1"/>
              <a:t>Kleinregionen</a:t>
            </a:r>
            <a:r>
              <a:rPr lang="cs-CZ" dirty="0"/>
              <a:t> </a:t>
            </a:r>
            <a:r>
              <a:rPr lang="cs-CZ" dirty="0" err="1"/>
              <a:t>Schneebergland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Keszthely</a:t>
            </a:r>
            <a:r>
              <a:rPr lang="cs-CZ" dirty="0"/>
              <a:t> </a:t>
            </a:r>
            <a:r>
              <a:rPr lang="cs-CZ" dirty="0" err="1"/>
              <a:t>pflegen</a:t>
            </a:r>
            <a:r>
              <a:rPr lang="cs-CZ" dirty="0"/>
              <a:t> </a:t>
            </a:r>
            <a:r>
              <a:rPr lang="cs-CZ" dirty="0" err="1"/>
              <a:t>seit</a:t>
            </a:r>
            <a:r>
              <a:rPr lang="cs-CZ" dirty="0"/>
              <a:t> 2008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Regionspartnerschaft</a:t>
            </a:r>
            <a:r>
              <a:rPr lang="cs-CZ" dirty="0"/>
              <a:t>,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Rahmen</a:t>
            </a:r>
            <a:r>
              <a:rPr lang="cs-CZ" dirty="0"/>
              <a:t> </a:t>
            </a:r>
            <a:r>
              <a:rPr lang="cs-CZ" dirty="0" err="1"/>
              <a:t>derer</a:t>
            </a:r>
            <a:r>
              <a:rPr lang="cs-CZ" dirty="0"/>
              <a:t> </a:t>
            </a:r>
            <a:r>
              <a:rPr lang="cs-CZ" dirty="0" err="1"/>
              <a:t>sie</a:t>
            </a:r>
            <a:r>
              <a:rPr lang="cs-CZ" dirty="0"/>
              <a:t> </a:t>
            </a:r>
            <a:r>
              <a:rPr lang="cs-CZ" dirty="0" err="1"/>
              <a:t>bereits</a:t>
            </a:r>
            <a:r>
              <a:rPr lang="cs-CZ" dirty="0"/>
              <a:t> </a:t>
            </a:r>
            <a:r>
              <a:rPr lang="cs-CZ" dirty="0" err="1"/>
              <a:t>mehrere</a:t>
            </a:r>
            <a:r>
              <a:rPr lang="cs-CZ" dirty="0"/>
              <a:t> </a:t>
            </a:r>
            <a:r>
              <a:rPr lang="cs-CZ" dirty="0" err="1"/>
              <a:t>Themen</a:t>
            </a:r>
            <a:r>
              <a:rPr lang="cs-CZ" dirty="0"/>
              <a:t> </a:t>
            </a:r>
            <a:r>
              <a:rPr lang="cs-CZ" dirty="0" err="1"/>
              <a:t>gemeinsam</a:t>
            </a:r>
            <a:r>
              <a:rPr lang="cs-CZ" dirty="0"/>
              <a:t> </a:t>
            </a:r>
            <a:r>
              <a:rPr lang="cs-CZ" dirty="0" err="1"/>
              <a:t>behandeln</a:t>
            </a:r>
            <a:r>
              <a:rPr lang="cs-CZ" dirty="0"/>
              <a:t>. </a:t>
            </a:r>
            <a:endParaRPr lang="cs-CZ" dirty="0" smtClean="0"/>
          </a:p>
          <a:p>
            <a:r>
              <a:rPr lang="cs-CZ" dirty="0" err="1" smtClean="0"/>
              <a:t>Beide</a:t>
            </a:r>
            <a:r>
              <a:rPr lang="cs-CZ" dirty="0" smtClean="0"/>
              <a:t> </a:t>
            </a:r>
            <a:r>
              <a:rPr lang="cs-CZ" dirty="0" err="1"/>
              <a:t>sind</a:t>
            </a:r>
            <a:r>
              <a:rPr lang="cs-CZ" dirty="0"/>
              <a:t> </a:t>
            </a:r>
            <a:r>
              <a:rPr lang="cs-CZ" dirty="0" err="1"/>
              <a:t>ländlich</a:t>
            </a:r>
            <a:r>
              <a:rPr lang="cs-CZ" dirty="0"/>
              <a:t> </a:t>
            </a:r>
            <a:r>
              <a:rPr lang="cs-CZ" dirty="0" err="1"/>
              <a:t>geprägte</a:t>
            </a:r>
            <a:r>
              <a:rPr lang="cs-CZ" dirty="0"/>
              <a:t>, </a:t>
            </a:r>
            <a:r>
              <a:rPr lang="cs-CZ" dirty="0" err="1"/>
              <a:t>touristische</a:t>
            </a:r>
            <a:r>
              <a:rPr lang="cs-CZ" dirty="0"/>
              <a:t> </a:t>
            </a:r>
            <a:r>
              <a:rPr lang="cs-CZ" dirty="0" err="1"/>
              <a:t>Regionen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 </a:t>
            </a:r>
            <a:r>
              <a:rPr lang="cs-CZ" dirty="0" err="1"/>
              <a:t>vergleichbaren</a:t>
            </a:r>
            <a:r>
              <a:rPr lang="cs-CZ" dirty="0"/>
              <a:t> </a:t>
            </a:r>
            <a:r>
              <a:rPr lang="cs-CZ" dirty="0" err="1"/>
              <a:t>demographischen</a:t>
            </a:r>
            <a:r>
              <a:rPr lang="cs-CZ" dirty="0"/>
              <a:t> </a:t>
            </a:r>
            <a:r>
              <a:rPr lang="cs-CZ" dirty="0" err="1"/>
              <a:t>Herausforderungen</a:t>
            </a:r>
            <a:r>
              <a:rPr lang="cs-CZ" dirty="0"/>
              <a:t> </a:t>
            </a:r>
            <a:r>
              <a:rPr lang="cs-CZ" dirty="0" err="1"/>
              <a:t>konfrontiert</a:t>
            </a:r>
            <a:r>
              <a:rPr lang="cs-CZ" dirty="0"/>
              <a:t> </a:t>
            </a:r>
            <a:r>
              <a:rPr lang="cs-CZ" dirty="0" err="1"/>
              <a:t>sind</a:t>
            </a:r>
            <a:r>
              <a:rPr lang="cs-CZ" dirty="0"/>
              <a:t>,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  </a:t>
            </a:r>
            <a:r>
              <a:rPr lang="cs-CZ" dirty="0" err="1"/>
              <a:t>demographischen</a:t>
            </a:r>
            <a:r>
              <a:rPr lang="cs-CZ" dirty="0"/>
              <a:t> </a:t>
            </a:r>
            <a:r>
              <a:rPr lang="cs-CZ" dirty="0" err="1"/>
              <a:t>Änderungen</a:t>
            </a:r>
            <a:r>
              <a:rPr lang="cs-CZ" dirty="0"/>
              <a:t> der </a:t>
            </a:r>
            <a:r>
              <a:rPr lang="cs-CZ" dirty="0" err="1"/>
              <a:t>kommenden</a:t>
            </a:r>
            <a:r>
              <a:rPr lang="cs-CZ" dirty="0"/>
              <a:t> </a:t>
            </a:r>
            <a:r>
              <a:rPr lang="cs-CZ" dirty="0" err="1"/>
              <a:t>Jahre</a:t>
            </a:r>
            <a:r>
              <a:rPr lang="cs-CZ" dirty="0"/>
              <a:t> </a:t>
            </a:r>
            <a:r>
              <a:rPr lang="cs-CZ" dirty="0" err="1"/>
              <a:t>betrifft</a:t>
            </a:r>
            <a:r>
              <a:rPr lang="cs-CZ" dirty="0"/>
              <a:t>.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Rahmen</a:t>
            </a:r>
            <a:r>
              <a:rPr lang="cs-CZ" dirty="0"/>
              <a:t> des </a:t>
            </a:r>
            <a:r>
              <a:rPr lang="cs-CZ" dirty="0" err="1"/>
              <a:t>Projektes</a:t>
            </a:r>
            <a:r>
              <a:rPr lang="cs-CZ" dirty="0"/>
              <a:t> soll </a:t>
            </a:r>
            <a:r>
              <a:rPr lang="cs-CZ" dirty="0" err="1"/>
              <a:t>ein</a:t>
            </a:r>
            <a:r>
              <a:rPr lang="cs-CZ" dirty="0"/>
              <a:t> </a:t>
            </a:r>
            <a:r>
              <a:rPr lang="cs-CZ" dirty="0" err="1"/>
              <a:t>regionales</a:t>
            </a:r>
            <a:r>
              <a:rPr lang="cs-CZ" dirty="0"/>
              <a:t> </a:t>
            </a:r>
            <a:r>
              <a:rPr lang="cs-CZ" dirty="0" err="1"/>
              <a:t>Netzwerk</a:t>
            </a:r>
            <a:r>
              <a:rPr lang="cs-CZ" dirty="0"/>
              <a:t> von </a:t>
            </a:r>
            <a:r>
              <a:rPr lang="cs-CZ" dirty="0" err="1"/>
              <a:t>relevanten</a:t>
            </a:r>
            <a:r>
              <a:rPr lang="cs-CZ" dirty="0"/>
              <a:t> </a:t>
            </a:r>
            <a:r>
              <a:rPr lang="cs-CZ" dirty="0" err="1"/>
              <a:t>EntscheidungsträgerInnen</a:t>
            </a:r>
            <a:r>
              <a:rPr lang="cs-CZ" dirty="0"/>
              <a:t>, </a:t>
            </a:r>
            <a:r>
              <a:rPr lang="cs-CZ" dirty="0" err="1"/>
              <a:t>VertrerInnen</a:t>
            </a:r>
            <a:r>
              <a:rPr lang="cs-CZ" dirty="0"/>
              <a:t> von </a:t>
            </a:r>
            <a:r>
              <a:rPr lang="cs-CZ" dirty="0" err="1"/>
              <a:t>SeniorInnen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Jugendlichen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AnbieterInnen</a:t>
            </a:r>
            <a:r>
              <a:rPr lang="cs-CZ" dirty="0"/>
              <a:t> </a:t>
            </a:r>
            <a:r>
              <a:rPr lang="cs-CZ" dirty="0" err="1"/>
              <a:t>sozialer</a:t>
            </a:r>
            <a:r>
              <a:rPr lang="cs-CZ" dirty="0"/>
              <a:t> </a:t>
            </a:r>
            <a:r>
              <a:rPr lang="cs-CZ" dirty="0" err="1"/>
              <a:t>Dienstleistungen</a:t>
            </a:r>
            <a:r>
              <a:rPr lang="cs-CZ" dirty="0"/>
              <a:t> </a:t>
            </a:r>
            <a:r>
              <a:rPr lang="cs-CZ" dirty="0" err="1"/>
              <a:t>aufgebaut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 smtClean="0"/>
              <a:t>In </a:t>
            </a:r>
            <a:r>
              <a:rPr lang="cs-CZ" dirty="0" err="1"/>
              <a:t>weiterer</a:t>
            </a:r>
            <a:r>
              <a:rPr lang="cs-CZ" dirty="0"/>
              <a:t> </a:t>
            </a:r>
            <a:r>
              <a:rPr lang="cs-CZ" dirty="0" err="1"/>
              <a:t>Folge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Erhebungen</a:t>
            </a:r>
            <a:r>
              <a:rPr lang="cs-CZ" dirty="0"/>
              <a:t> vor Ort </a:t>
            </a:r>
            <a:r>
              <a:rPr lang="cs-CZ" dirty="0" err="1"/>
              <a:t>durchgeführt</a:t>
            </a:r>
            <a:r>
              <a:rPr lang="cs-CZ" dirty="0"/>
              <a:t>, um </a:t>
            </a:r>
            <a:r>
              <a:rPr lang="cs-CZ" dirty="0" err="1"/>
              <a:t>mehr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Problemlagen</a:t>
            </a:r>
            <a:r>
              <a:rPr lang="cs-CZ" dirty="0"/>
              <a:t>, </a:t>
            </a:r>
            <a:r>
              <a:rPr lang="cs-CZ" dirty="0" err="1"/>
              <a:t>Anknüpfungspunkte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Lösungsansätze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der </a:t>
            </a:r>
            <a:r>
              <a:rPr lang="cs-CZ" dirty="0" err="1"/>
              <a:t>Mikroebene</a:t>
            </a:r>
            <a:r>
              <a:rPr lang="cs-CZ" dirty="0"/>
              <a:t> in </a:t>
            </a:r>
            <a:r>
              <a:rPr lang="cs-CZ" dirty="0" err="1"/>
              <a:t>Erfahrung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bringen</a:t>
            </a:r>
            <a:r>
              <a:rPr lang="cs-CZ" dirty="0"/>
              <a:t>. </a:t>
            </a:r>
            <a:r>
              <a:rPr lang="cs-CZ" dirty="0" err="1"/>
              <a:t>Schließlich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zukunftsorientierte</a:t>
            </a:r>
            <a:r>
              <a:rPr lang="cs-CZ" dirty="0"/>
              <a:t> </a:t>
            </a:r>
            <a:r>
              <a:rPr lang="cs-CZ" dirty="0" err="1"/>
              <a:t>Empfehlungen</a:t>
            </a:r>
            <a:r>
              <a:rPr lang="cs-CZ" dirty="0"/>
              <a:t> </a:t>
            </a:r>
            <a:r>
              <a:rPr lang="cs-CZ" dirty="0" err="1"/>
              <a:t>abgeleitet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http://raumforschung.univie.ac.at/typo3temp/pics/49162924f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24408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0307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Managing</a:t>
            </a:r>
            <a:r>
              <a:rPr lang="cs-CZ" dirty="0" smtClean="0"/>
              <a:t> </a:t>
            </a:r>
            <a:r>
              <a:rPr lang="cs-CZ" dirty="0" err="1"/>
              <a:t>Migration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Effects</a:t>
            </a:r>
            <a:r>
              <a:rPr lang="cs-CZ" dirty="0"/>
              <a:t> in SEE: </a:t>
            </a:r>
            <a:r>
              <a:rPr lang="cs-CZ" dirty="0" err="1"/>
              <a:t>Transnational</a:t>
            </a:r>
            <a:r>
              <a:rPr lang="cs-CZ" dirty="0"/>
              <a:t> </a:t>
            </a:r>
            <a:r>
              <a:rPr lang="cs-CZ" dirty="0" err="1"/>
              <a:t>Actions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Evidence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 smtClean="0"/>
              <a:t>Strategies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24936" cy="5449816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. </a:t>
            </a:r>
            <a:r>
              <a:rPr lang="cs-CZ" b="1" dirty="0" err="1"/>
              <a:t>migration</a:t>
            </a:r>
            <a:r>
              <a:rPr lang="cs-CZ" b="1" dirty="0"/>
              <a:t> . </a:t>
            </a:r>
            <a:r>
              <a:rPr lang="cs-CZ" b="1" dirty="0" err="1"/>
              <a:t>daten</a:t>
            </a:r>
            <a:r>
              <a:rPr lang="cs-CZ" b="1" dirty="0"/>
              <a:t> . </a:t>
            </a:r>
            <a:r>
              <a:rPr lang="cs-CZ" b="1" dirty="0" err="1"/>
              <a:t>effekte</a:t>
            </a:r>
            <a:r>
              <a:rPr lang="cs-CZ" b="1" dirty="0"/>
              <a:t> . politik  .</a:t>
            </a:r>
            <a:br>
              <a:rPr lang="cs-CZ" b="1" dirty="0"/>
            </a:br>
            <a:r>
              <a:rPr lang="cs-CZ" dirty="0"/>
              <a:t>SEEMIG </a:t>
            </a:r>
            <a:r>
              <a:rPr lang="cs-CZ" dirty="0" err="1"/>
              <a:t>beleuchtet</a:t>
            </a:r>
            <a:r>
              <a:rPr lang="cs-CZ" dirty="0"/>
              <a:t> </a:t>
            </a:r>
            <a:r>
              <a:rPr lang="cs-CZ" dirty="0" err="1"/>
              <a:t>längerfristige</a:t>
            </a:r>
            <a:r>
              <a:rPr lang="cs-CZ" dirty="0"/>
              <a:t> </a:t>
            </a:r>
            <a:r>
              <a:rPr lang="cs-CZ" dirty="0" err="1"/>
              <a:t>transnationale</a:t>
            </a:r>
            <a:r>
              <a:rPr lang="cs-CZ" dirty="0"/>
              <a:t> </a:t>
            </a:r>
            <a:r>
              <a:rPr lang="cs-CZ" dirty="0" err="1"/>
              <a:t>Prozesse</a:t>
            </a:r>
            <a:r>
              <a:rPr lang="cs-CZ" dirty="0"/>
              <a:t> in den </a:t>
            </a:r>
            <a:r>
              <a:rPr lang="cs-CZ" dirty="0" err="1"/>
              <a:t>Bereichen</a:t>
            </a:r>
            <a:r>
              <a:rPr lang="cs-CZ" dirty="0"/>
              <a:t> </a:t>
            </a:r>
            <a:r>
              <a:rPr lang="cs-CZ" dirty="0" err="1"/>
              <a:t>Migration</a:t>
            </a:r>
            <a:r>
              <a:rPr lang="cs-CZ" dirty="0"/>
              <a:t>, </a:t>
            </a:r>
            <a:r>
              <a:rPr lang="cs-CZ" dirty="0" err="1"/>
              <a:t>Demographie</a:t>
            </a:r>
            <a:r>
              <a:rPr lang="cs-CZ" dirty="0"/>
              <a:t>, </a:t>
            </a:r>
            <a:r>
              <a:rPr lang="cs-CZ" dirty="0" err="1"/>
              <a:t>Humankapital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Arbeitsmarkt</a:t>
            </a:r>
            <a:r>
              <a:rPr lang="cs-CZ" dirty="0"/>
              <a:t> in </a:t>
            </a:r>
            <a:r>
              <a:rPr lang="cs-CZ" dirty="0" err="1"/>
              <a:t>Südosteuropa</a:t>
            </a:r>
            <a:r>
              <a:rPr lang="cs-CZ" dirty="0"/>
              <a:t>, </a:t>
            </a:r>
            <a:r>
              <a:rPr lang="cs-CZ" dirty="0" err="1"/>
              <a:t>sowie</a:t>
            </a:r>
            <a:r>
              <a:rPr lang="cs-CZ" dirty="0"/>
              <a:t> </a:t>
            </a:r>
            <a:r>
              <a:rPr lang="cs-CZ" dirty="0" err="1"/>
              <a:t>damit</a:t>
            </a:r>
            <a:r>
              <a:rPr lang="cs-CZ" dirty="0"/>
              <a:t> </a:t>
            </a:r>
            <a:r>
              <a:rPr lang="cs-CZ" dirty="0" err="1"/>
              <a:t>verknüpfte</a:t>
            </a:r>
            <a:r>
              <a:rPr lang="cs-CZ" dirty="0"/>
              <a:t> </a:t>
            </a:r>
            <a:r>
              <a:rPr lang="cs-CZ" dirty="0" err="1"/>
              <a:t>wirtschaftliche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arbeitsmarktbezogene</a:t>
            </a:r>
            <a:r>
              <a:rPr lang="cs-CZ" dirty="0"/>
              <a:t> </a:t>
            </a:r>
            <a:r>
              <a:rPr lang="cs-CZ" dirty="0" err="1"/>
              <a:t>Effekte</a:t>
            </a:r>
            <a:r>
              <a:rPr lang="cs-CZ" dirty="0"/>
              <a:t>. </a:t>
            </a:r>
            <a:br>
              <a:rPr lang="cs-CZ" dirty="0"/>
            </a:br>
            <a:r>
              <a:rPr lang="cs-CZ" dirty="0" err="1"/>
              <a:t>Kernziel</a:t>
            </a:r>
            <a:r>
              <a:rPr lang="cs-CZ" dirty="0"/>
              <a:t> </a:t>
            </a:r>
            <a:r>
              <a:rPr lang="cs-CZ" dirty="0" err="1"/>
              <a:t>ist</a:t>
            </a:r>
            <a:r>
              <a:rPr lang="cs-CZ" dirty="0"/>
              <a:t> es, </a:t>
            </a:r>
            <a:r>
              <a:rPr lang="cs-CZ" dirty="0" err="1"/>
              <a:t>verfügbare</a:t>
            </a:r>
            <a:r>
              <a:rPr lang="cs-CZ" dirty="0"/>
              <a:t> </a:t>
            </a:r>
            <a:r>
              <a:rPr lang="cs-CZ" dirty="0" err="1"/>
              <a:t>Daten</a:t>
            </a:r>
            <a:r>
              <a:rPr lang="cs-CZ" dirty="0"/>
              <a:t> </a:t>
            </a:r>
            <a:r>
              <a:rPr lang="cs-CZ" dirty="0" err="1"/>
              <a:t>gemeinsam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analysieren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ergänzen</a:t>
            </a:r>
            <a:r>
              <a:rPr lang="cs-CZ" dirty="0"/>
              <a:t>, um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verbesserte</a:t>
            </a:r>
            <a:r>
              <a:rPr lang="cs-CZ" dirty="0"/>
              <a:t> </a:t>
            </a:r>
            <a:r>
              <a:rPr lang="cs-CZ" dirty="0" err="1"/>
              <a:t>Wissensgrundlage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Politikgestaltung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unterschiedlichen</a:t>
            </a:r>
            <a:r>
              <a:rPr lang="cs-CZ" dirty="0"/>
              <a:t> </a:t>
            </a:r>
            <a:r>
              <a:rPr lang="cs-CZ" dirty="0" err="1"/>
              <a:t>räumlichen</a:t>
            </a:r>
            <a:r>
              <a:rPr lang="cs-CZ" dirty="0"/>
              <a:t> </a:t>
            </a:r>
            <a:r>
              <a:rPr lang="cs-CZ" dirty="0" err="1"/>
              <a:t>Ebenen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 smtClean="0"/>
              <a:t>schaffen</a:t>
            </a:r>
            <a:r>
              <a:rPr lang="cs-CZ" dirty="0" smtClean="0"/>
              <a:t>.</a:t>
            </a:r>
          </a:p>
          <a:p>
            <a:pPr lvl="1"/>
            <a:r>
              <a:rPr lang="cs-CZ" i="1" dirty="0" err="1" smtClean="0"/>
              <a:t>Projektdauer</a:t>
            </a:r>
            <a:r>
              <a:rPr lang="cs-CZ" i="1" dirty="0"/>
              <a:t>: Juni 2012 – </a:t>
            </a:r>
            <a:r>
              <a:rPr lang="cs-CZ" i="1" dirty="0" err="1"/>
              <a:t>November</a:t>
            </a:r>
            <a:r>
              <a:rPr lang="cs-CZ" i="1" dirty="0"/>
              <a:t> 2014</a:t>
            </a:r>
            <a:endParaRPr lang="cs-CZ" dirty="0"/>
          </a:p>
          <a:p>
            <a:r>
              <a:rPr lang="cs-CZ" b="1" dirty="0" err="1"/>
              <a:t>Partnerkonsortium</a:t>
            </a:r>
            <a:r>
              <a:rPr lang="cs-CZ" b="1" dirty="0"/>
              <a:t/>
            </a:r>
            <a:br>
              <a:rPr lang="cs-CZ" b="1" dirty="0"/>
            </a:br>
            <a:r>
              <a:rPr lang="cs-CZ" dirty="0" err="1" smtClean="0"/>
              <a:t>Statistische</a:t>
            </a:r>
            <a:r>
              <a:rPr lang="cs-CZ" dirty="0" smtClean="0"/>
              <a:t> </a:t>
            </a:r>
            <a:r>
              <a:rPr lang="cs-CZ" dirty="0" err="1"/>
              <a:t>Ämter</a:t>
            </a:r>
            <a:r>
              <a:rPr lang="cs-CZ" dirty="0"/>
              <a:t>, </a:t>
            </a:r>
            <a:r>
              <a:rPr lang="cs-CZ" dirty="0" err="1"/>
              <a:t>Universitäten</a:t>
            </a:r>
            <a:r>
              <a:rPr lang="cs-CZ" dirty="0"/>
              <a:t>, </a:t>
            </a:r>
            <a:r>
              <a:rPr lang="cs-CZ" dirty="0" err="1"/>
              <a:t>Forschungseinrichtungen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Gemeinden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acht</a:t>
            </a:r>
            <a:r>
              <a:rPr lang="cs-CZ" dirty="0"/>
              <a:t> </a:t>
            </a:r>
            <a:r>
              <a:rPr lang="cs-CZ" dirty="0" err="1"/>
              <a:t>Ländern</a:t>
            </a:r>
            <a:r>
              <a:rPr lang="cs-CZ" dirty="0"/>
              <a:t> </a:t>
            </a:r>
            <a:r>
              <a:rPr lang="cs-CZ" dirty="0" smtClean="0"/>
              <a:t>(AU, BUL, IT, RU, SER, SK, SLO, HU)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/>
              <a:t>beobachtende</a:t>
            </a:r>
            <a:r>
              <a:rPr lang="cs-CZ" dirty="0"/>
              <a:t> Partner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weiteren</a:t>
            </a:r>
            <a:r>
              <a:rPr lang="cs-CZ" dirty="0"/>
              <a:t> </a:t>
            </a:r>
            <a:r>
              <a:rPr lang="cs-CZ" dirty="0" err="1"/>
              <a:t>drei</a:t>
            </a:r>
            <a:r>
              <a:rPr lang="cs-CZ" dirty="0"/>
              <a:t> </a:t>
            </a:r>
            <a:r>
              <a:rPr lang="cs-CZ" dirty="0" err="1"/>
              <a:t>Ländern</a:t>
            </a:r>
            <a:r>
              <a:rPr lang="cs-CZ" dirty="0"/>
              <a:t> </a:t>
            </a:r>
            <a:r>
              <a:rPr lang="cs-CZ" dirty="0" smtClean="0"/>
              <a:t>(AL, GEO, UA) </a:t>
            </a:r>
          </a:p>
          <a:p>
            <a:r>
              <a:rPr lang="cs-CZ" b="1" dirty="0" smtClean="0"/>
              <a:t>. </a:t>
            </a:r>
            <a:r>
              <a:rPr lang="cs-CZ" b="1" dirty="0" err="1"/>
              <a:t>österreich</a:t>
            </a:r>
            <a:r>
              <a:rPr lang="cs-CZ" b="1" dirty="0"/>
              <a:t> . </a:t>
            </a:r>
            <a:r>
              <a:rPr lang="cs-CZ" b="1" dirty="0" err="1"/>
              <a:t>univie</a:t>
            </a:r>
            <a:r>
              <a:rPr lang="cs-CZ" b="1" dirty="0"/>
              <a:t> . </a:t>
            </a:r>
            <a:br>
              <a:rPr lang="cs-CZ" b="1" dirty="0"/>
            </a:b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/>
              <a:t>konzeptive</a:t>
            </a:r>
            <a:r>
              <a:rPr lang="cs-CZ" dirty="0"/>
              <a:t> </a:t>
            </a:r>
            <a:r>
              <a:rPr lang="cs-CZ" dirty="0" err="1"/>
              <a:t>Arbeitspaket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Modellierung</a:t>
            </a:r>
            <a:r>
              <a:rPr lang="cs-CZ" dirty="0"/>
              <a:t> der </a:t>
            </a:r>
            <a:r>
              <a:rPr lang="cs-CZ" dirty="0" err="1"/>
              <a:t>besagten</a:t>
            </a:r>
            <a:r>
              <a:rPr lang="cs-CZ" dirty="0"/>
              <a:t> </a:t>
            </a:r>
            <a:r>
              <a:rPr lang="cs-CZ" dirty="0" err="1"/>
              <a:t>Prozesse</a:t>
            </a:r>
            <a:r>
              <a:rPr lang="cs-CZ" dirty="0"/>
              <a:t> </a:t>
            </a:r>
            <a:r>
              <a:rPr lang="cs-CZ" dirty="0" err="1" smtClean="0"/>
              <a:t>verantwortlich</a:t>
            </a:r>
            <a:endParaRPr lang="cs-CZ" dirty="0" smtClean="0"/>
          </a:p>
          <a:p>
            <a:r>
              <a:rPr lang="cs-CZ" i="1" dirty="0"/>
              <a:t>SOUTH EAST EUROPE </a:t>
            </a:r>
            <a:r>
              <a:rPr lang="cs-CZ" i="1" dirty="0" err="1"/>
              <a:t>Transnational</a:t>
            </a:r>
            <a:r>
              <a:rPr lang="cs-CZ" i="1" dirty="0"/>
              <a:t> </a:t>
            </a:r>
            <a:r>
              <a:rPr lang="cs-CZ" i="1" dirty="0" err="1"/>
              <a:t>Cooperation</a:t>
            </a:r>
            <a:r>
              <a:rPr lang="cs-CZ" i="1" dirty="0"/>
              <a:t> </a:t>
            </a:r>
            <a:r>
              <a:rPr lang="cs-CZ" i="1" dirty="0" err="1"/>
              <a:t>Programme</a:t>
            </a:r>
            <a:r>
              <a:rPr lang="cs-CZ" i="1" dirty="0"/>
              <a:t> (SEE)</a:t>
            </a:r>
            <a:br>
              <a:rPr lang="cs-CZ" i="1" dirty="0"/>
            </a:br>
            <a:r>
              <a:rPr lang="cs-CZ" i="1" dirty="0"/>
              <a:t>- Call 3 (call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strategic</a:t>
            </a:r>
            <a:r>
              <a:rPr lang="cs-CZ" i="1" dirty="0"/>
              <a:t> </a:t>
            </a:r>
            <a:r>
              <a:rPr lang="cs-CZ" i="1" dirty="0" err="1"/>
              <a:t>projects</a:t>
            </a:r>
            <a:r>
              <a:rPr lang="cs-CZ" i="1" dirty="0"/>
              <a:t>)</a:t>
            </a:r>
            <a:br>
              <a:rPr lang="cs-CZ" i="1" dirty="0"/>
            </a:br>
            <a:r>
              <a:rPr lang="cs-CZ" i="1" dirty="0"/>
              <a:t>- Priority Axis 4: </a:t>
            </a:r>
            <a:r>
              <a:rPr lang="cs-CZ" i="1" dirty="0" err="1"/>
              <a:t>Transnational</a:t>
            </a:r>
            <a:r>
              <a:rPr lang="cs-CZ" i="1" dirty="0"/>
              <a:t> </a:t>
            </a:r>
            <a:r>
              <a:rPr lang="cs-CZ" i="1" dirty="0" err="1"/>
              <a:t>synergies</a:t>
            </a:r>
            <a:r>
              <a:rPr lang="cs-CZ" i="1" dirty="0"/>
              <a:t> </a:t>
            </a:r>
            <a:r>
              <a:rPr lang="cs-CZ" i="1" dirty="0" err="1"/>
              <a:t>for</a:t>
            </a:r>
            <a:r>
              <a:rPr lang="cs-CZ" i="1" dirty="0"/>
              <a:t> </a:t>
            </a:r>
            <a:r>
              <a:rPr lang="cs-CZ" i="1" dirty="0" err="1"/>
              <a:t>sustainable</a:t>
            </a:r>
            <a:r>
              <a:rPr lang="cs-CZ" i="1" dirty="0"/>
              <a:t> </a:t>
            </a:r>
            <a:r>
              <a:rPr lang="cs-CZ" i="1" dirty="0" err="1"/>
              <a:t>growth</a:t>
            </a:r>
            <a:r>
              <a:rPr lang="cs-CZ" i="1" dirty="0"/>
              <a:t> </a:t>
            </a:r>
            <a:r>
              <a:rPr lang="cs-CZ" i="1" dirty="0" err="1"/>
              <a:t>areas</a:t>
            </a:r>
            <a:r>
              <a:rPr lang="cs-CZ" i="1" dirty="0"/>
              <a:t/>
            </a:r>
            <a:br>
              <a:rPr lang="cs-CZ" i="1" dirty="0"/>
            </a:br>
            <a:r>
              <a:rPr lang="cs-CZ" i="1" dirty="0"/>
              <a:t>- Area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Intervention</a:t>
            </a:r>
            <a:r>
              <a:rPr lang="cs-CZ" i="1" dirty="0"/>
              <a:t>: </a:t>
            </a:r>
            <a:r>
              <a:rPr lang="cs-CZ" i="1" dirty="0" err="1"/>
              <a:t>Tackle</a:t>
            </a:r>
            <a:r>
              <a:rPr lang="cs-CZ" i="1" dirty="0"/>
              <a:t> </a:t>
            </a:r>
            <a:r>
              <a:rPr lang="cs-CZ" i="1" dirty="0" err="1"/>
              <a:t>crucial</a:t>
            </a:r>
            <a:r>
              <a:rPr lang="cs-CZ" i="1" dirty="0"/>
              <a:t> </a:t>
            </a:r>
            <a:r>
              <a:rPr lang="cs-CZ" i="1" dirty="0" err="1"/>
              <a:t>problems</a:t>
            </a:r>
            <a:r>
              <a:rPr lang="cs-CZ" i="1" dirty="0"/>
              <a:t> </a:t>
            </a:r>
            <a:r>
              <a:rPr lang="cs-CZ" i="1" dirty="0" err="1"/>
              <a:t>affecting</a:t>
            </a:r>
            <a:r>
              <a:rPr lang="cs-CZ" i="1" dirty="0"/>
              <a:t> metropolitan </a:t>
            </a:r>
            <a:r>
              <a:rPr lang="cs-CZ" i="1" dirty="0" err="1"/>
              <a:t>areas</a:t>
            </a:r>
            <a:r>
              <a:rPr lang="cs-CZ" i="1" dirty="0"/>
              <a:t> and </a:t>
            </a:r>
            <a:r>
              <a:rPr lang="cs-CZ" i="1" dirty="0" err="1"/>
              <a:t>regional</a:t>
            </a:r>
            <a:r>
              <a:rPr lang="cs-CZ" i="1" dirty="0"/>
              <a:t> </a:t>
            </a:r>
            <a:r>
              <a:rPr lang="cs-CZ" i="1" dirty="0" err="1"/>
              <a:t>systems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settlements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http://raumforschung.univie.ac.at/uploads/pics/seemig_logo_color_small_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462014" cy="711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6160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cs-CZ" dirty="0"/>
              <a:t>Atlas </a:t>
            </a:r>
            <a:r>
              <a:rPr lang="cs-CZ" dirty="0" err="1"/>
              <a:t>Ost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Südosteuropa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68952" cy="5257800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ein</a:t>
            </a:r>
            <a:r>
              <a:rPr lang="cs-CZ" dirty="0" smtClean="0"/>
              <a:t> </a:t>
            </a:r>
            <a:r>
              <a:rPr lang="cs-CZ" dirty="0" err="1"/>
              <a:t>wissenschaftlicher</a:t>
            </a:r>
            <a:r>
              <a:rPr lang="cs-CZ" dirty="0"/>
              <a:t> </a:t>
            </a:r>
            <a:r>
              <a:rPr lang="cs-CZ" dirty="0" err="1"/>
              <a:t>Großraumatlas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in </a:t>
            </a:r>
            <a:r>
              <a:rPr lang="cs-CZ" dirty="0" err="1"/>
              <a:t>Zusammenarbeit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dem </a:t>
            </a:r>
            <a:r>
              <a:rPr lang="cs-CZ" dirty="0" err="1"/>
              <a:t>Österreichischen</a:t>
            </a:r>
            <a:r>
              <a:rPr lang="cs-CZ" dirty="0"/>
              <a:t> </a:t>
            </a:r>
            <a:r>
              <a:rPr lang="cs-CZ" dirty="0" err="1"/>
              <a:t>Ost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Südosteuropa</a:t>
            </a:r>
            <a:r>
              <a:rPr lang="cs-CZ" dirty="0"/>
              <a:t> Institut </a:t>
            </a:r>
            <a:endParaRPr lang="cs-CZ" dirty="0" smtClean="0"/>
          </a:p>
          <a:p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/>
              <a:t>Bereitstellung</a:t>
            </a:r>
            <a:r>
              <a:rPr lang="cs-CZ" dirty="0"/>
              <a:t> von </a:t>
            </a:r>
            <a:r>
              <a:rPr lang="cs-CZ" dirty="0" err="1"/>
              <a:t>aktuellen</a:t>
            </a:r>
            <a:r>
              <a:rPr lang="cs-CZ" dirty="0"/>
              <a:t> </a:t>
            </a:r>
            <a:r>
              <a:rPr lang="cs-CZ" dirty="0" err="1"/>
              <a:t>Informationen</a:t>
            </a:r>
            <a:r>
              <a:rPr lang="cs-CZ" dirty="0"/>
              <a:t> </a:t>
            </a:r>
            <a:r>
              <a:rPr lang="cs-CZ" dirty="0" err="1"/>
              <a:t>über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östlichen</a:t>
            </a:r>
            <a:r>
              <a:rPr lang="cs-CZ" dirty="0"/>
              <a:t> </a:t>
            </a:r>
            <a:r>
              <a:rPr lang="cs-CZ" dirty="0" err="1"/>
              <a:t>Gebiete</a:t>
            </a:r>
            <a:r>
              <a:rPr lang="cs-CZ" dirty="0"/>
              <a:t> </a:t>
            </a:r>
            <a:r>
              <a:rPr lang="cs-CZ" dirty="0" err="1"/>
              <a:t>Europas</a:t>
            </a:r>
            <a:r>
              <a:rPr lang="cs-CZ" dirty="0"/>
              <a:t>. Die </a:t>
            </a:r>
            <a:r>
              <a:rPr lang="cs-CZ" dirty="0" err="1"/>
              <a:t>Informationen</a:t>
            </a:r>
            <a:r>
              <a:rPr lang="cs-CZ" dirty="0"/>
              <a:t> </a:t>
            </a:r>
            <a:r>
              <a:rPr lang="cs-CZ" dirty="0" err="1"/>
              <a:t>werden</a:t>
            </a:r>
            <a:r>
              <a:rPr lang="cs-CZ" dirty="0"/>
              <a:t> in </a:t>
            </a:r>
            <a:r>
              <a:rPr lang="cs-CZ" dirty="0" err="1"/>
              <a:t>Form</a:t>
            </a:r>
            <a:r>
              <a:rPr lang="cs-CZ" dirty="0"/>
              <a:t> von </a:t>
            </a:r>
            <a:r>
              <a:rPr lang="cs-CZ" dirty="0" err="1"/>
              <a:t>thematischen</a:t>
            </a:r>
            <a:r>
              <a:rPr lang="cs-CZ" dirty="0"/>
              <a:t> </a:t>
            </a:r>
            <a:r>
              <a:rPr lang="cs-CZ" dirty="0" err="1"/>
              <a:t>Karten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den </a:t>
            </a:r>
            <a:r>
              <a:rPr lang="cs-CZ" dirty="0" err="1"/>
              <a:t>Sachgebieten</a:t>
            </a:r>
            <a:r>
              <a:rPr lang="cs-CZ" dirty="0"/>
              <a:t> </a:t>
            </a:r>
            <a:r>
              <a:rPr lang="cs-CZ" dirty="0" err="1"/>
              <a:t>Ökologie</a:t>
            </a:r>
            <a:r>
              <a:rPr lang="cs-CZ" dirty="0"/>
              <a:t>, </a:t>
            </a:r>
            <a:r>
              <a:rPr lang="cs-CZ" dirty="0" err="1"/>
              <a:t>Ökonomie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Bevölkerung</a:t>
            </a:r>
            <a:r>
              <a:rPr lang="cs-CZ" dirty="0"/>
              <a:t> </a:t>
            </a:r>
            <a:r>
              <a:rPr lang="cs-CZ" dirty="0" err="1"/>
              <a:t>dargestellt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/>
              <a:t>Anbieten</a:t>
            </a:r>
            <a:r>
              <a:rPr lang="cs-CZ" dirty="0"/>
              <a:t> von </a:t>
            </a:r>
            <a:r>
              <a:rPr lang="cs-CZ" dirty="0" err="1"/>
              <a:t>überregionalen</a:t>
            </a:r>
            <a:r>
              <a:rPr lang="cs-CZ" dirty="0"/>
              <a:t> </a:t>
            </a:r>
            <a:r>
              <a:rPr lang="cs-CZ" dirty="0" err="1"/>
              <a:t>Vergleichen</a:t>
            </a:r>
            <a:r>
              <a:rPr lang="cs-CZ" dirty="0"/>
              <a:t> durch </a:t>
            </a:r>
            <a:r>
              <a:rPr lang="cs-CZ" dirty="0" err="1"/>
              <a:t>Rahmenkarten</a:t>
            </a:r>
            <a:r>
              <a:rPr lang="cs-CZ" dirty="0"/>
              <a:t>,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gesamte</a:t>
            </a:r>
            <a:r>
              <a:rPr lang="cs-CZ" dirty="0"/>
              <a:t> Region oder </a:t>
            </a:r>
            <a:r>
              <a:rPr lang="cs-CZ" dirty="0" err="1"/>
              <a:t>größere</a:t>
            </a:r>
            <a:r>
              <a:rPr lang="cs-CZ" dirty="0"/>
              <a:t> </a:t>
            </a:r>
            <a:r>
              <a:rPr lang="cs-CZ" dirty="0" err="1"/>
              <a:t>Teile</a:t>
            </a:r>
            <a:r>
              <a:rPr lang="cs-CZ" dirty="0"/>
              <a:t> </a:t>
            </a:r>
            <a:r>
              <a:rPr lang="cs-CZ" dirty="0" err="1"/>
              <a:t>davon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Maßstabsbereich</a:t>
            </a:r>
            <a:r>
              <a:rPr lang="cs-CZ" dirty="0"/>
              <a:t> von 1:6 </a:t>
            </a:r>
            <a:r>
              <a:rPr lang="cs-CZ" dirty="0" err="1"/>
              <a:t>Mio</a:t>
            </a:r>
            <a:r>
              <a:rPr lang="cs-CZ" dirty="0"/>
              <a:t>. bis 1:3 </a:t>
            </a:r>
            <a:r>
              <a:rPr lang="cs-CZ" dirty="0" err="1"/>
              <a:t>Mio</a:t>
            </a:r>
            <a:r>
              <a:rPr lang="cs-CZ" dirty="0"/>
              <a:t>. </a:t>
            </a:r>
            <a:r>
              <a:rPr lang="cs-CZ" dirty="0" err="1"/>
              <a:t>wiedergeben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2000-2003</a:t>
            </a:r>
          </a:p>
          <a:p>
            <a:pPr marL="0" indent="0" fontAlgn="base">
              <a:buNone/>
            </a:pPr>
            <a:r>
              <a:rPr lang="cs-CZ" b="1" dirty="0" err="1"/>
              <a:t>Regionaler</a:t>
            </a:r>
            <a:r>
              <a:rPr lang="cs-CZ" b="1" dirty="0"/>
              <a:t> </a:t>
            </a:r>
            <a:r>
              <a:rPr lang="cs-CZ" b="1" dirty="0" err="1"/>
              <a:t>Wandel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(</a:t>
            </a:r>
            <a:r>
              <a:rPr lang="cs-CZ" b="1" dirty="0" err="1"/>
              <a:t>östlichen</a:t>
            </a:r>
            <a:r>
              <a:rPr lang="cs-CZ" b="1" dirty="0"/>
              <a:t>) Europa</a:t>
            </a:r>
          </a:p>
          <a:p>
            <a:pPr fontAlgn="base"/>
            <a:r>
              <a:rPr lang="cs-CZ" dirty="0"/>
              <a:t>Der </a:t>
            </a:r>
            <a:r>
              <a:rPr lang="cs-CZ" dirty="0" err="1"/>
              <a:t>dritte</a:t>
            </a:r>
            <a:r>
              <a:rPr lang="cs-CZ" dirty="0"/>
              <a:t> </a:t>
            </a:r>
            <a:r>
              <a:rPr lang="cs-CZ" dirty="0" err="1"/>
              <a:t>Arbeitsschwerpunkt</a:t>
            </a:r>
            <a:r>
              <a:rPr lang="cs-CZ" dirty="0"/>
              <a:t> </a:t>
            </a:r>
            <a:r>
              <a:rPr lang="cs-CZ" dirty="0" err="1"/>
              <a:t>befasst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Regionalentwicklung</a:t>
            </a: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im</a:t>
            </a:r>
            <a:r>
              <a:rPr lang="cs-CZ" dirty="0" smtClean="0"/>
              <a:t> </a:t>
            </a:r>
            <a:r>
              <a:rPr lang="cs-CZ" dirty="0" err="1"/>
              <a:t>nationalen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internationalen</a:t>
            </a:r>
            <a:r>
              <a:rPr lang="cs-CZ" dirty="0"/>
              <a:t> </a:t>
            </a:r>
            <a:r>
              <a:rPr lang="cs-CZ" dirty="0" err="1"/>
              <a:t>Vergleich</a:t>
            </a:r>
            <a:r>
              <a:rPr lang="cs-CZ" dirty="0"/>
              <a:t>. </a:t>
            </a:r>
            <a:endParaRPr lang="cs-CZ" dirty="0" smtClean="0"/>
          </a:p>
          <a:p>
            <a:pPr fontAlgn="base"/>
            <a:r>
              <a:rPr lang="cs-CZ" dirty="0" err="1" smtClean="0"/>
              <a:t>Wie</a:t>
            </a:r>
            <a:r>
              <a:rPr lang="cs-CZ" dirty="0" smtClean="0"/>
              <a:t> </a:t>
            </a:r>
            <a:r>
              <a:rPr lang="cs-CZ" dirty="0" err="1"/>
              <a:t>entwickeln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</a:t>
            </a:r>
            <a:r>
              <a:rPr lang="cs-CZ" dirty="0" err="1"/>
              <a:t>periphere</a:t>
            </a:r>
            <a:r>
              <a:rPr lang="cs-CZ" dirty="0"/>
              <a:t> </a:t>
            </a:r>
            <a:r>
              <a:rPr lang="cs-CZ" dirty="0" err="1"/>
              <a:t>Räume</a:t>
            </a:r>
            <a:r>
              <a:rPr lang="cs-CZ" dirty="0"/>
              <a:t> </a:t>
            </a:r>
            <a:r>
              <a:rPr lang="cs-CZ" dirty="0" err="1"/>
              <a:t>außerhalb</a:t>
            </a:r>
            <a:r>
              <a:rPr lang="cs-CZ" dirty="0"/>
              <a:t> der </a:t>
            </a:r>
            <a:r>
              <a:rPr lang="cs-CZ" dirty="0" err="1"/>
              <a:t>Agglomerationen</a:t>
            </a:r>
            <a:r>
              <a:rPr lang="cs-CZ" dirty="0"/>
              <a:t> in </a:t>
            </a:r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– </a:t>
            </a:r>
            <a:r>
              <a:rPr lang="cs-CZ" dirty="0" err="1"/>
              <a:t>insbesondere</a:t>
            </a:r>
            <a:r>
              <a:rPr lang="cs-CZ" dirty="0"/>
              <a:t> – in </a:t>
            </a:r>
            <a:r>
              <a:rPr lang="cs-CZ" dirty="0" err="1"/>
              <a:t>seinen</a:t>
            </a:r>
            <a:r>
              <a:rPr lang="cs-CZ" dirty="0"/>
              <a:t> </a:t>
            </a:r>
            <a:r>
              <a:rPr lang="cs-CZ" dirty="0" err="1"/>
              <a:t>östlichen</a:t>
            </a:r>
            <a:r>
              <a:rPr lang="cs-CZ" dirty="0"/>
              <a:t> </a:t>
            </a:r>
            <a:r>
              <a:rPr lang="cs-CZ" dirty="0" err="1"/>
              <a:t>Nachbarstaaten</a:t>
            </a:r>
            <a:r>
              <a:rPr lang="cs-CZ" dirty="0"/>
              <a:t>? </a:t>
            </a:r>
            <a:r>
              <a:rPr lang="cs-CZ" dirty="0" err="1"/>
              <a:t>Welchen</a:t>
            </a:r>
            <a:r>
              <a:rPr lang="cs-CZ" dirty="0"/>
              <a:t> </a:t>
            </a:r>
            <a:r>
              <a:rPr lang="cs-CZ" dirty="0" err="1"/>
              <a:t>Einfluss</a:t>
            </a:r>
            <a:r>
              <a:rPr lang="cs-CZ" dirty="0"/>
              <a:t> </a:t>
            </a:r>
            <a:r>
              <a:rPr lang="cs-CZ" dirty="0" err="1"/>
              <a:t>übt</a:t>
            </a:r>
            <a:r>
              <a:rPr lang="cs-CZ" dirty="0"/>
              <a:t> </a:t>
            </a:r>
            <a:r>
              <a:rPr lang="cs-CZ" dirty="0" err="1"/>
              <a:t>dabei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Europäische</a:t>
            </a:r>
            <a:r>
              <a:rPr lang="cs-CZ" dirty="0"/>
              <a:t> </a:t>
            </a:r>
            <a:r>
              <a:rPr lang="cs-CZ" dirty="0" err="1"/>
              <a:t>Regionalpolitik</a:t>
            </a:r>
            <a:r>
              <a:rPr lang="cs-CZ" dirty="0"/>
              <a:t> </a:t>
            </a:r>
            <a:r>
              <a:rPr lang="cs-CZ" dirty="0" err="1"/>
              <a:t>aus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welche</a:t>
            </a:r>
            <a:r>
              <a:rPr lang="cs-CZ" dirty="0"/>
              <a:t> </a:t>
            </a:r>
            <a:r>
              <a:rPr lang="cs-CZ" dirty="0" err="1"/>
              <a:t>Konsequenzen</a:t>
            </a:r>
            <a:r>
              <a:rPr lang="cs-CZ" dirty="0"/>
              <a:t> </a:t>
            </a:r>
            <a:r>
              <a:rPr lang="cs-CZ" dirty="0" err="1"/>
              <a:t>ergeben</a:t>
            </a:r>
            <a:r>
              <a:rPr lang="cs-CZ" dirty="0"/>
              <a:t> </a:t>
            </a:r>
            <a:r>
              <a:rPr lang="cs-CZ" dirty="0" err="1"/>
              <a:t>sich</a:t>
            </a:r>
            <a:r>
              <a:rPr lang="cs-CZ" dirty="0"/>
              <a:t> durch </a:t>
            </a:r>
            <a:r>
              <a:rPr lang="cs-CZ" dirty="0" err="1"/>
              <a:t>eine</a:t>
            </a:r>
            <a:r>
              <a:rPr lang="cs-CZ" dirty="0"/>
              <a:t> </a:t>
            </a:r>
            <a:r>
              <a:rPr lang="cs-CZ" dirty="0" err="1"/>
              <a:t>zunehmende</a:t>
            </a:r>
            <a:r>
              <a:rPr lang="cs-CZ" dirty="0"/>
              <a:t> </a:t>
            </a:r>
            <a:r>
              <a:rPr lang="cs-CZ" dirty="0" err="1"/>
              <a:t>Integration</a:t>
            </a:r>
            <a:r>
              <a:rPr lang="cs-CZ" dirty="0"/>
              <a:t> in </a:t>
            </a:r>
            <a:r>
              <a:rPr lang="cs-CZ" dirty="0" err="1"/>
              <a:t>einen</a:t>
            </a:r>
            <a:r>
              <a:rPr lang="cs-CZ" dirty="0"/>
              <a:t> </a:t>
            </a:r>
            <a:r>
              <a:rPr lang="cs-CZ" dirty="0" err="1"/>
              <a:t>Europäischen</a:t>
            </a:r>
            <a:r>
              <a:rPr lang="cs-CZ" dirty="0"/>
              <a:t> </a:t>
            </a:r>
            <a:r>
              <a:rPr lang="cs-CZ" dirty="0" err="1"/>
              <a:t>Binnenmarkt</a:t>
            </a:r>
            <a:r>
              <a:rPr lang="cs-CZ" dirty="0" smtClean="0"/>
              <a:t>? </a:t>
            </a:r>
          </a:p>
          <a:p>
            <a:pPr fontAlgn="base"/>
            <a:r>
              <a:rPr lang="cs-CZ" dirty="0" err="1" smtClean="0"/>
              <a:t>Ähnlich</a:t>
            </a:r>
            <a:r>
              <a:rPr lang="cs-CZ" dirty="0" smtClean="0"/>
              <a:t> </a:t>
            </a:r>
            <a:r>
              <a:rPr lang="cs-CZ" dirty="0" err="1"/>
              <a:t>strukturierte</a:t>
            </a:r>
            <a:r>
              <a:rPr lang="cs-CZ" dirty="0"/>
              <a:t> </a:t>
            </a:r>
            <a:r>
              <a:rPr lang="cs-CZ" dirty="0" err="1"/>
              <a:t>Räume</a:t>
            </a:r>
            <a:r>
              <a:rPr lang="cs-CZ" dirty="0"/>
              <a:t> (</a:t>
            </a:r>
            <a:r>
              <a:rPr lang="cs-CZ" dirty="0" err="1"/>
              <a:t>Grenzräume</a:t>
            </a:r>
            <a:r>
              <a:rPr lang="cs-CZ" dirty="0"/>
              <a:t>, </a:t>
            </a:r>
            <a:r>
              <a:rPr lang="cs-CZ" dirty="0" err="1"/>
              <a:t>ländliche</a:t>
            </a:r>
            <a:r>
              <a:rPr lang="cs-CZ" dirty="0"/>
              <a:t> </a:t>
            </a:r>
            <a:r>
              <a:rPr lang="cs-CZ" dirty="0" err="1"/>
              <a:t>Gebiete</a:t>
            </a:r>
            <a:r>
              <a:rPr lang="cs-CZ" dirty="0"/>
              <a:t>) </a:t>
            </a:r>
            <a:r>
              <a:rPr lang="cs-CZ" dirty="0" err="1"/>
              <a:t>werden</a:t>
            </a:r>
            <a:r>
              <a:rPr lang="cs-CZ" dirty="0"/>
              <a:t> </a:t>
            </a:r>
            <a:r>
              <a:rPr lang="cs-CZ" dirty="0" err="1"/>
              <a:t>untersucht</a:t>
            </a:r>
            <a:r>
              <a:rPr lang="cs-CZ" dirty="0"/>
              <a:t>, um </a:t>
            </a:r>
            <a:r>
              <a:rPr lang="cs-CZ" dirty="0" err="1"/>
              <a:t>das</a:t>
            </a:r>
            <a:r>
              <a:rPr lang="cs-CZ" dirty="0"/>
              <a:t> </a:t>
            </a:r>
            <a:r>
              <a:rPr lang="cs-CZ" dirty="0" err="1"/>
              <a:t>Ausmaß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ökonomischen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sozialen</a:t>
            </a:r>
            <a:r>
              <a:rPr lang="cs-CZ" dirty="0"/>
              <a:t> </a:t>
            </a:r>
            <a:r>
              <a:rPr lang="cs-CZ" dirty="0" err="1"/>
              <a:t>Disparitäten</a:t>
            </a:r>
            <a:r>
              <a:rPr lang="cs-CZ" dirty="0"/>
              <a:t> </a:t>
            </a:r>
            <a:r>
              <a:rPr lang="cs-CZ" dirty="0" err="1"/>
              <a:t>zu</a:t>
            </a:r>
            <a:r>
              <a:rPr lang="cs-CZ" dirty="0"/>
              <a:t> </a:t>
            </a:r>
            <a:r>
              <a:rPr lang="cs-CZ" dirty="0" err="1"/>
              <a:t>bestimmen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den </a:t>
            </a:r>
            <a:r>
              <a:rPr lang="cs-CZ" dirty="0" err="1"/>
              <a:t>Einfluss</a:t>
            </a:r>
            <a:r>
              <a:rPr lang="cs-CZ" dirty="0"/>
              <a:t> von </a:t>
            </a:r>
            <a:r>
              <a:rPr lang="cs-CZ" dirty="0" err="1"/>
              <a:t>Planung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Politik </a:t>
            </a:r>
            <a:r>
              <a:rPr lang="cs-CZ" dirty="0" err="1"/>
              <a:t>abzugrenzen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ÖAW, Institut für Stadt- und Regionalforschung, Österreichische Akademie der Wissenschaft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4667250" cy="98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206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840760" cy="1066130"/>
          </a:xfrm>
        </p:spPr>
        <p:txBody>
          <a:bodyPr>
            <a:normAutofit/>
          </a:bodyPr>
          <a:lstStyle/>
          <a:p>
            <a:r>
              <a:rPr lang="cs-CZ" dirty="0"/>
              <a:t>Univ.-Prof. Dr. Heinz FASSMANN</a:t>
            </a:r>
            <a:r>
              <a:rPr lang="cs-CZ" b="1" dirty="0"/>
              <a:t> 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47363" y="1772816"/>
            <a:ext cx="7467600" cy="5085184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cs-CZ" dirty="0" err="1"/>
              <a:t>Geschäftsführender</a:t>
            </a:r>
            <a:r>
              <a:rPr lang="cs-CZ" dirty="0"/>
              <a:t> </a:t>
            </a:r>
            <a:r>
              <a:rPr lang="cs-CZ" dirty="0" smtClean="0"/>
              <a:t>Direktor</a:t>
            </a:r>
          </a:p>
          <a:p>
            <a:pPr lvl="1"/>
            <a:r>
              <a:rPr lang="cs-CZ" dirty="0" err="1"/>
              <a:t>Vizerektor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Personalentwicklung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Internationale</a:t>
            </a:r>
            <a:r>
              <a:rPr lang="cs-CZ" dirty="0"/>
              <a:t> </a:t>
            </a:r>
            <a:r>
              <a:rPr lang="cs-CZ" dirty="0" err="1"/>
              <a:t>Beziehungen</a:t>
            </a:r>
            <a:r>
              <a:rPr lang="cs-CZ" dirty="0"/>
              <a:t> der 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 smtClean="0"/>
              <a:t>Wien</a:t>
            </a:r>
            <a:endParaRPr lang="cs-CZ" dirty="0"/>
          </a:p>
          <a:p>
            <a:pPr lvl="1"/>
            <a:r>
              <a:rPr lang="cs-CZ" dirty="0" err="1" smtClean="0"/>
              <a:t>Professor</a:t>
            </a:r>
            <a:r>
              <a:rPr lang="cs-CZ" dirty="0" smtClean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Angewandte</a:t>
            </a:r>
            <a:r>
              <a:rPr lang="cs-CZ" dirty="0"/>
              <a:t> </a:t>
            </a:r>
            <a:r>
              <a:rPr lang="cs-CZ" dirty="0" err="1"/>
              <a:t>Geographie</a:t>
            </a:r>
            <a:r>
              <a:rPr lang="cs-CZ" dirty="0"/>
              <a:t>, </a:t>
            </a:r>
            <a:r>
              <a:rPr lang="cs-CZ" dirty="0" err="1"/>
              <a:t>Raumforschung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Raumordnung</a:t>
            </a:r>
            <a:r>
              <a:rPr lang="cs-CZ" dirty="0"/>
              <a:t> </a:t>
            </a:r>
            <a:r>
              <a:rPr lang="cs-CZ" dirty="0" err="1"/>
              <a:t>am</a:t>
            </a:r>
            <a:r>
              <a:rPr lang="cs-CZ" dirty="0"/>
              <a:t> Institut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Geographie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Regionalforschung</a:t>
            </a:r>
            <a:r>
              <a:rPr lang="cs-CZ" dirty="0"/>
              <a:t> der </a:t>
            </a:r>
            <a:r>
              <a:rPr lang="cs-CZ" dirty="0" err="1"/>
              <a:t>Universität</a:t>
            </a:r>
            <a:r>
              <a:rPr lang="cs-CZ" dirty="0"/>
              <a:t> </a:t>
            </a:r>
            <a:r>
              <a:rPr lang="cs-CZ" dirty="0" err="1"/>
              <a:t>Wien</a:t>
            </a:r>
            <a:r>
              <a:rPr lang="cs-CZ" dirty="0"/>
              <a:t> </a:t>
            </a:r>
          </a:p>
          <a:p>
            <a:pPr lvl="0"/>
            <a:r>
              <a:rPr lang="cs-CZ" dirty="0" err="1"/>
              <a:t>Fassmann</a:t>
            </a:r>
            <a:r>
              <a:rPr lang="cs-CZ" dirty="0"/>
              <a:t>, H., </a:t>
            </a:r>
            <a:r>
              <a:rPr lang="cs-CZ" dirty="0" err="1"/>
              <a:t>Münz</a:t>
            </a:r>
            <a:r>
              <a:rPr lang="cs-CZ" dirty="0"/>
              <a:t>, R.: Die </a:t>
            </a:r>
            <a:r>
              <a:rPr lang="cs-CZ" dirty="0" err="1"/>
              <a:t>Osterweiterung</a:t>
            </a:r>
            <a:r>
              <a:rPr lang="cs-CZ" dirty="0"/>
              <a:t> der EU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ihre</a:t>
            </a:r>
            <a:r>
              <a:rPr lang="cs-CZ" dirty="0"/>
              <a:t> </a:t>
            </a:r>
            <a:r>
              <a:rPr lang="cs-CZ" dirty="0" err="1"/>
              <a:t>Konsequenzen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Ost-West-Wanderung</a:t>
            </a:r>
            <a:r>
              <a:rPr lang="cs-CZ" dirty="0"/>
              <a:t>. </a:t>
            </a:r>
            <a:r>
              <a:rPr lang="cs-CZ" dirty="0" smtClean="0"/>
              <a:t>Frankfurt/</a:t>
            </a:r>
            <a:r>
              <a:rPr lang="cs-CZ" dirty="0" err="1" smtClean="0"/>
              <a:t>Main</a:t>
            </a:r>
            <a:r>
              <a:rPr lang="cs-CZ" dirty="0" smtClean="0"/>
              <a:t> 2002</a:t>
            </a:r>
            <a:endParaRPr lang="cs-CZ" dirty="0"/>
          </a:p>
          <a:p>
            <a:pPr lvl="0"/>
            <a:r>
              <a:rPr lang="cs-CZ" dirty="0" err="1"/>
              <a:t>Fassmann</a:t>
            </a:r>
            <a:r>
              <a:rPr lang="cs-CZ" dirty="0"/>
              <a:t>, H., </a:t>
            </a:r>
            <a:r>
              <a:rPr lang="cs-CZ" dirty="0" err="1"/>
              <a:t>Münz</a:t>
            </a:r>
            <a:r>
              <a:rPr lang="cs-CZ" dirty="0"/>
              <a:t>, R.: EU-</a:t>
            </a:r>
            <a:r>
              <a:rPr lang="cs-CZ" dirty="0" err="1"/>
              <a:t>Erweiterung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zukünftige</a:t>
            </a:r>
            <a:r>
              <a:rPr lang="cs-CZ" dirty="0"/>
              <a:t> </a:t>
            </a:r>
            <a:r>
              <a:rPr lang="cs-CZ" dirty="0" err="1"/>
              <a:t>Ost-West-Wanderung</a:t>
            </a:r>
            <a:r>
              <a:rPr lang="cs-CZ" dirty="0"/>
              <a:t> in Europa. </a:t>
            </a:r>
            <a:r>
              <a:rPr lang="cs-CZ" dirty="0" err="1" smtClean="0"/>
              <a:t>Wien</a:t>
            </a:r>
            <a:r>
              <a:rPr lang="cs-CZ" dirty="0" smtClean="0"/>
              <a:t> 2002</a:t>
            </a:r>
            <a:endParaRPr lang="cs-CZ" dirty="0"/>
          </a:p>
          <a:p>
            <a:pPr lvl="0"/>
            <a:r>
              <a:rPr lang="cs-CZ" dirty="0" err="1"/>
              <a:t>Fassmann</a:t>
            </a:r>
            <a:r>
              <a:rPr lang="cs-CZ" dirty="0"/>
              <a:t>, H., </a:t>
            </a:r>
            <a:r>
              <a:rPr lang="cs-CZ" dirty="0" err="1"/>
              <a:t>Münz</a:t>
            </a:r>
            <a:r>
              <a:rPr lang="cs-CZ" dirty="0"/>
              <a:t>, R.: </a:t>
            </a:r>
            <a:r>
              <a:rPr lang="cs-CZ" dirty="0" err="1"/>
              <a:t>Demographische</a:t>
            </a:r>
            <a:r>
              <a:rPr lang="cs-CZ" dirty="0"/>
              <a:t> </a:t>
            </a:r>
            <a:r>
              <a:rPr lang="cs-CZ" dirty="0" err="1"/>
              <a:t>Tendenzen</a:t>
            </a:r>
            <a:r>
              <a:rPr lang="cs-CZ" dirty="0"/>
              <a:t> in </a:t>
            </a:r>
            <a:r>
              <a:rPr lang="cs-CZ" dirty="0" err="1"/>
              <a:t>Ostmitteleuropa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Österreich</a:t>
            </a:r>
            <a:r>
              <a:rPr lang="cs-CZ" dirty="0"/>
              <a:t> -</a:t>
            </a:r>
            <a:r>
              <a:rPr lang="cs-CZ" dirty="0" err="1"/>
              <a:t>Unterschiede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Auswirkungen</a:t>
            </a:r>
            <a:r>
              <a:rPr lang="cs-CZ" dirty="0"/>
              <a:t>. Der </a:t>
            </a:r>
            <a:r>
              <a:rPr lang="cs-CZ" dirty="0" err="1"/>
              <a:t>Donauraum</a:t>
            </a:r>
            <a:r>
              <a:rPr lang="cs-CZ" dirty="0"/>
              <a:t> </a:t>
            </a:r>
            <a:r>
              <a:rPr lang="cs-CZ" dirty="0" smtClean="0"/>
              <a:t>2001.</a:t>
            </a:r>
            <a:endParaRPr lang="cs-CZ" dirty="0"/>
          </a:p>
          <a:p>
            <a:pPr lvl="0"/>
            <a:r>
              <a:rPr lang="cs-CZ" dirty="0" err="1"/>
              <a:t>Fassmann</a:t>
            </a:r>
            <a:r>
              <a:rPr lang="cs-CZ" dirty="0"/>
              <a:t>, H., </a:t>
            </a:r>
            <a:r>
              <a:rPr lang="cs-CZ" dirty="0" err="1"/>
              <a:t>Kohlbacher</a:t>
            </a:r>
            <a:r>
              <a:rPr lang="cs-CZ" dirty="0"/>
              <a:t>, J., </a:t>
            </a:r>
            <a:r>
              <a:rPr lang="cs-CZ" dirty="0" err="1"/>
              <a:t>Reeger</a:t>
            </a:r>
            <a:r>
              <a:rPr lang="cs-CZ" dirty="0"/>
              <a:t>, U.: </a:t>
            </a:r>
            <a:r>
              <a:rPr lang="cs-CZ" dirty="0" err="1"/>
              <a:t>Forgetting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borderline</a:t>
            </a:r>
            <a:r>
              <a:rPr lang="cs-CZ" dirty="0"/>
              <a:t>: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job</a:t>
            </a:r>
            <a:r>
              <a:rPr lang="cs-CZ" dirty="0"/>
              <a:t> </a:t>
            </a:r>
            <a:r>
              <a:rPr lang="cs-CZ" dirty="0" err="1"/>
              <a:t>seekers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Viennese</a:t>
            </a:r>
            <a:r>
              <a:rPr lang="cs-CZ" dirty="0"/>
              <a:t> </a:t>
            </a:r>
            <a:r>
              <a:rPr lang="cs-CZ" dirty="0" err="1"/>
              <a:t>labour</a:t>
            </a:r>
            <a:r>
              <a:rPr lang="cs-CZ" dirty="0"/>
              <a:t> market. </a:t>
            </a:r>
            <a:r>
              <a:rPr lang="cs-CZ" dirty="0" smtClean="0"/>
              <a:t>Roma 1995</a:t>
            </a:r>
            <a:endParaRPr lang="cs-CZ" dirty="0"/>
          </a:p>
          <a:p>
            <a:pPr lvl="0"/>
            <a:r>
              <a:rPr lang="cs-CZ" dirty="0" err="1"/>
              <a:t>Fassmann</a:t>
            </a:r>
            <a:r>
              <a:rPr lang="cs-CZ" dirty="0"/>
              <a:t>, H., </a:t>
            </a:r>
            <a:r>
              <a:rPr lang="cs-CZ" dirty="0" err="1"/>
              <a:t>Münz</a:t>
            </a:r>
            <a:r>
              <a:rPr lang="cs-CZ" dirty="0"/>
              <a:t>, R.: </a:t>
            </a:r>
            <a:r>
              <a:rPr lang="cs-CZ" dirty="0" err="1"/>
              <a:t>Offene</a:t>
            </a:r>
            <a:r>
              <a:rPr lang="cs-CZ" dirty="0"/>
              <a:t> </a:t>
            </a:r>
            <a:r>
              <a:rPr lang="cs-CZ" dirty="0" err="1"/>
              <a:t>Grenzen</a:t>
            </a:r>
            <a:r>
              <a:rPr lang="cs-CZ" dirty="0"/>
              <a:t> -</a:t>
            </a:r>
            <a:r>
              <a:rPr lang="cs-CZ" dirty="0" err="1"/>
              <a:t>Konsequenzen</a:t>
            </a:r>
            <a:r>
              <a:rPr lang="cs-CZ" dirty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die</a:t>
            </a:r>
            <a:r>
              <a:rPr lang="cs-CZ" dirty="0"/>
              <a:t> </a:t>
            </a:r>
            <a:r>
              <a:rPr lang="cs-CZ" dirty="0" err="1"/>
              <a:t>Bevölkerungsentwicklung</a:t>
            </a:r>
            <a:r>
              <a:rPr lang="cs-CZ" dirty="0"/>
              <a:t> </a:t>
            </a:r>
            <a:r>
              <a:rPr lang="cs-CZ" dirty="0" err="1"/>
              <a:t>Österreichs</a:t>
            </a:r>
            <a:r>
              <a:rPr lang="cs-CZ" dirty="0"/>
              <a:t>. </a:t>
            </a:r>
            <a:r>
              <a:rPr lang="cs-CZ" dirty="0" err="1"/>
              <a:t>Materialien</a:t>
            </a:r>
            <a:r>
              <a:rPr lang="cs-CZ" dirty="0"/>
              <a:t> </a:t>
            </a:r>
            <a:r>
              <a:rPr lang="cs-CZ" dirty="0" err="1"/>
              <a:t>zur</a:t>
            </a:r>
            <a:r>
              <a:rPr lang="cs-CZ" dirty="0"/>
              <a:t> </a:t>
            </a:r>
            <a:r>
              <a:rPr lang="cs-CZ" dirty="0" err="1"/>
              <a:t>Angewandten</a:t>
            </a:r>
            <a:r>
              <a:rPr lang="cs-CZ" dirty="0"/>
              <a:t> </a:t>
            </a:r>
            <a:r>
              <a:rPr lang="cs-CZ" dirty="0" err="1"/>
              <a:t>Geographie</a:t>
            </a:r>
            <a:r>
              <a:rPr lang="cs-CZ" dirty="0"/>
              <a:t> </a:t>
            </a:r>
            <a:r>
              <a:rPr lang="cs-CZ" dirty="0" smtClean="0"/>
              <a:t>1991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Portrait Heinz Fassman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447800" cy="179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3721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cs-CZ" dirty="0"/>
              <a:t>HR </a:t>
            </a:r>
            <a:r>
              <a:rPr lang="cs-CZ" dirty="0" err="1"/>
              <a:t>Prof.h.c</a:t>
            </a:r>
            <a:r>
              <a:rPr lang="cs-CZ" dirty="0"/>
              <a:t>. Univ.-</a:t>
            </a:r>
            <a:r>
              <a:rPr lang="cs-CZ" dirty="0" err="1"/>
              <a:t>Doz</a:t>
            </a:r>
            <a:r>
              <a:rPr lang="cs-CZ" dirty="0"/>
              <a:t>. Dr. Peter Jordan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de-DE" dirty="0"/>
              <a:t>Chefredakteur des Atlasses Ost- und Südosteuropa </a:t>
            </a:r>
            <a:endParaRPr lang="cs-CZ" dirty="0" smtClean="0"/>
          </a:p>
          <a:p>
            <a:pPr marL="365760" lvl="1" indent="0">
              <a:buNone/>
            </a:pPr>
            <a:r>
              <a:rPr lang="cs-CZ" dirty="0"/>
              <a:t>	</a:t>
            </a:r>
            <a:r>
              <a:rPr lang="de-DE" dirty="0" smtClean="0"/>
              <a:t>(</a:t>
            </a:r>
            <a:r>
              <a:rPr lang="de-DE" dirty="0"/>
              <a:t>AOS)</a:t>
            </a:r>
          </a:p>
          <a:p>
            <a:pPr lvl="1"/>
            <a:r>
              <a:rPr lang="de-DE" dirty="0"/>
              <a:t>Vorsitzender der Arbeitsgemeinschaft für Kartographische Ortsnamenkunde (AKO)</a:t>
            </a:r>
          </a:p>
          <a:p>
            <a:endParaRPr lang="cs-CZ" dirty="0" smtClean="0"/>
          </a:p>
          <a:p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 smtClean="0"/>
              <a:t>Bedeutung</a:t>
            </a:r>
            <a:r>
              <a:rPr lang="cs-CZ" dirty="0" smtClean="0"/>
              <a:t> </a:t>
            </a:r>
            <a:r>
              <a:rPr lang="cs-CZ" dirty="0" err="1" smtClean="0"/>
              <a:t>zweisprachiger</a:t>
            </a:r>
            <a:r>
              <a:rPr lang="cs-CZ" dirty="0" smtClean="0"/>
              <a:t> </a:t>
            </a:r>
            <a:r>
              <a:rPr lang="cs-CZ" dirty="0" err="1" smtClean="0"/>
              <a:t>geographischer</a:t>
            </a:r>
            <a:r>
              <a:rPr lang="cs-CZ" dirty="0" smtClean="0"/>
              <a:t> </a:t>
            </a:r>
            <a:r>
              <a:rPr lang="cs-CZ" dirty="0" err="1" smtClean="0"/>
              <a:t>Namen</a:t>
            </a:r>
            <a:r>
              <a:rPr lang="cs-CZ" dirty="0" smtClean="0"/>
              <a:t> </a:t>
            </a:r>
            <a:r>
              <a:rPr lang="cs-CZ" dirty="0" err="1" smtClean="0"/>
              <a:t>für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kulturelle</a:t>
            </a:r>
            <a:r>
              <a:rPr lang="cs-CZ" dirty="0" smtClean="0"/>
              <a:t> </a:t>
            </a:r>
            <a:r>
              <a:rPr lang="cs-CZ" dirty="0" err="1" smtClean="0"/>
              <a:t>Identität</a:t>
            </a:r>
            <a:r>
              <a:rPr lang="cs-CZ" dirty="0" smtClean="0"/>
              <a:t>. </a:t>
            </a:r>
            <a:r>
              <a:rPr lang="cs-CZ" dirty="0" err="1" smtClean="0"/>
              <a:t>Klagenfurt</a:t>
            </a:r>
            <a:r>
              <a:rPr lang="cs-CZ" dirty="0" smtClean="0"/>
              <a:t>, </a:t>
            </a:r>
            <a:r>
              <a:rPr lang="cs-CZ" dirty="0" err="1" smtClean="0"/>
              <a:t>Ljubljana,Wien</a:t>
            </a:r>
            <a:r>
              <a:rPr lang="cs-CZ" dirty="0" smtClean="0"/>
              <a:t> 2012. </a:t>
            </a:r>
            <a:endParaRPr lang="cs-CZ" dirty="0"/>
          </a:p>
          <a:p>
            <a:r>
              <a:rPr lang="cs-CZ" dirty="0" err="1" smtClean="0"/>
              <a:t>Transkarpatien</a:t>
            </a:r>
            <a:r>
              <a:rPr lang="cs-CZ" dirty="0" smtClean="0"/>
              <a:t> </a:t>
            </a:r>
            <a:r>
              <a:rPr lang="cs-CZ" dirty="0"/>
              <a:t>– </a:t>
            </a:r>
            <a:r>
              <a:rPr lang="cs-CZ" dirty="0" err="1"/>
              <a:t>Brückenkopf</a:t>
            </a:r>
            <a:r>
              <a:rPr lang="cs-CZ" dirty="0"/>
              <a:t> oder </a:t>
            </a:r>
            <a:r>
              <a:rPr lang="cs-CZ" dirty="0" err="1"/>
              <a:t>Peripherie</a:t>
            </a:r>
            <a:r>
              <a:rPr lang="cs-CZ" dirty="0"/>
              <a:t>? </a:t>
            </a:r>
            <a:r>
              <a:rPr lang="cs-CZ" dirty="0" smtClean="0"/>
              <a:t>Innsbruck 2012</a:t>
            </a:r>
          </a:p>
          <a:p>
            <a:r>
              <a:rPr lang="cs-CZ" dirty="0" err="1" smtClean="0"/>
              <a:t>gemeinsam</a:t>
            </a:r>
            <a:r>
              <a:rPr lang="cs-CZ" dirty="0" smtClean="0"/>
              <a:t> </a:t>
            </a:r>
            <a:r>
              <a:rPr lang="cs-CZ" dirty="0" err="1" smtClean="0"/>
              <a:t>mit</a:t>
            </a:r>
            <a:r>
              <a:rPr lang="cs-CZ" dirty="0" smtClean="0"/>
              <a:t> </a:t>
            </a:r>
            <a:r>
              <a:rPr lang="cs-CZ" dirty="0" err="1" smtClean="0"/>
              <a:t>Dorin</a:t>
            </a:r>
            <a:r>
              <a:rPr lang="cs-CZ" dirty="0" smtClean="0"/>
              <a:t> LOZOVANU: </a:t>
            </a:r>
            <a:r>
              <a:rPr lang="cs-CZ" dirty="0" err="1" smtClean="0"/>
              <a:t>Nationales</a:t>
            </a:r>
            <a:r>
              <a:rPr lang="cs-CZ" dirty="0" smtClean="0"/>
              <a:t>/</a:t>
            </a:r>
            <a:r>
              <a:rPr lang="cs-CZ" dirty="0" err="1" smtClean="0"/>
              <a:t>ethnisches</a:t>
            </a:r>
            <a:r>
              <a:rPr lang="cs-CZ" dirty="0" smtClean="0"/>
              <a:t> </a:t>
            </a:r>
            <a:r>
              <a:rPr lang="cs-CZ" dirty="0" err="1" smtClean="0"/>
              <a:t>Bewusstsein</a:t>
            </a:r>
            <a:r>
              <a:rPr lang="cs-CZ" dirty="0" smtClean="0"/>
              <a:t> in der Republik </a:t>
            </a:r>
            <a:r>
              <a:rPr lang="cs-CZ" dirty="0" err="1" smtClean="0"/>
              <a:t>Moldau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in </a:t>
            </a:r>
            <a:r>
              <a:rPr lang="cs-CZ" dirty="0" err="1" smtClean="0"/>
              <a:t>deren</a:t>
            </a:r>
            <a:r>
              <a:rPr lang="cs-CZ" dirty="0" smtClean="0"/>
              <a:t> </a:t>
            </a:r>
            <a:r>
              <a:rPr lang="cs-CZ" dirty="0" err="1" smtClean="0"/>
              <a:t>Nachbargebieten</a:t>
            </a:r>
            <a:r>
              <a:rPr lang="cs-CZ" dirty="0" smtClean="0"/>
              <a:t>. </a:t>
            </a:r>
            <a:r>
              <a:rPr lang="cs-CZ" dirty="0" err="1" smtClean="0"/>
              <a:t>Wien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/>
              <a:t>Konstruktion</a:t>
            </a:r>
            <a:r>
              <a:rPr lang="cs-CZ" dirty="0"/>
              <a:t> </a:t>
            </a:r>
            <a:r>
              <a:rPr lang="cs-CZ" dirty="0" err="1"/>
              <a:t>raumbezogener</a:t>
            </a:r>
            <a:r>
              <a:rPr lang="cs-CZ" dirty="0"/>
              <a:t> </a:t>
            </a:r>
            <a:r>
              <a:rPr lang="cs-CZ" dirty="0" err="1"/>
              <a:t>Identitäten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dirty="0" err="1"/>
              <a:t>nationaler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regionaler</a:t>
            </a:r>
            <a:r>
              <a:rPr lang="cs-CZ" dirty="0"/>
              <a:t> Ebene </a:t>
            </a:r>
            <a:r>
              <a:rPr lang="cs-CZ" dirty="0" smtClean="0"/>
              <a:t>in </a:t>
            </a:r>
            <a:r>
              <a:rPr lang="cs-CZ" dirty="0" err="1"/>
              <a:t>Ostmittel</a:t>
            </a:r>
            <a:r>
              <a:rPr lang="cs-CZ" dirty="0"/>
              <a:t>-, </a:t>
            </a:r>
            <a:r>
              <a:rPr lang="cs-CZ" dirty="0" err="1"/>
              <a:t>Ost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Südosteuropa</a:t>
            </a:r>
            <a:r>
              <a:rPr lang="cs-CZ" dirty="0" smtClean="0"/>
              <a:t>. </a:t>
            </a:r>
            <a:r>
              <a:rPr lang="cs-CZ" dirty="0" err="1"/>
              <a:t>Köln</a:t>
            </a:r>
            <a:r>
              <a:rPr lang="cs-CZ" dirty="0"/>
              <a:t>, </a:t>
            </a:r>
            <a:r>
              <a:rPr lang="cs-CZ" dirty="0" err="1" smtClean="0"/>
              <a:t>Weimar</a:t>
            </a:r>
            <a:r>
              <a:rPr lang="cs-CZ" dirty="0"/>
              <a:t>, </a:t>
            </a:r>
            <a:r>
              <a:rPr lang="cs-CZ" dirty="0" err="1"/>
              <a:t>Wien</a:t>
            </a:r>
            <a:r>
              <a:rPr lang="cs-CZ" dirty="0"/>
              <a:t>: </a:t>
            </a:r>
            <a:r>
              <a:rPr lang="cs-CZ" dirty="0" smtClean="0"/>
              <a:t>2008.</a:t>
            </a:r>
            <a:endParaRPr lang="cs-CZ" dirty="0"/>
          </a:p>
          <a:p>
            <a:r>
              <a:rPr lang="cs-CZ" dirty="0" smtClean="0"/>
              <a:t>EU-</a:t>
            </a:r>
            <a:r>
              <a:rPr lang="cs-CZ" dirty="0" err="1" smtClean="0"/>
              <a:t>Erweiterung</a:t>
            </a:r>
            <a:r>
              <a:rPr lang="cs-CZ" dirty="0" smtClean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europäische</a:t>
            </a:r>
            <a:r>
              <a:rPr lang="cs-CZ" dirty="0"/>
              <a:t> </a:t>
            </a:r>
            <a:r>
              <a:rPr lang="cs-CZ" dirty="0" err="1"/>
              <a:t>Identität</a:t>
            </a:r>
            <a:r>
              <a:rPr lang="cs-CZ" dirty="0"/>
              <a:t>. </a:t>
            </a:r>
            <a:r>
              <a:rPr lang="cs-CZ" dirty="0" err="1" smtClean="0"/>
              <a:t>Wien</a:t>
            </a:r>
            <a:r>
              <a:rPr lang="cs-CZ" dirty="0"/>
              <a:t>, </a:t>
            </a:r>
            <a:r>
              <a:rPr lang="cs-CZ" dirty="0" err="1"/>
              <a:t>Berlin</a:t>
            </a:r>
            <a:r>
              <a:rPr lang="cs-CZ" dirty="0"/>
              <a:t> </a:t>
            </a:r>
            <a:r>
              <a:rPr lang="cs-CZ" dirty="0" smtClean="0"/>
              <a:t>2008.</a:t>
            </a:r>
            <a:endParaRPr lang="cs-CZ" dirty="0"/>
          </a:p>
          <a:p>
            <a:r>
              <a:rPr lang="cs-CZ" dirty="0" smtClean="0"/>
              <a:t>EU </a:t>
            </a:r>
            <a:r>
              <a:rPr lang="cs-CZ" dirty="0" err="1"/>
              <a:t>Enlargement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New </a:t>
            </a:r>
            <a:r>
              <a:rPr lang="cs-CZ" dirty="0" err="1"/>
              <a:t>Central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, and </a:t>
            </a:r>
            <a:r>
              <a:rPr lang="cs-CZ" dirty="0" err="1"/>
              <a:t>Austria</a:t>
            </a:r>
            <a:r>
              <a:rPr lang="cs-CZ" dirty="0"/>
              <a:t>. </a:t>
            </a:r>
            <a:r>
              <a:rPr lang="cs-CZ" dirty="0" smtClean="0"/>
              <a:t>2006.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Portrait Peter Jord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428750" cy="191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377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859216" cy="57092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b="1" dirty="0" err="1"/>
              <a:t>Knippschild</a:t>
            </a:r>
            <a:r>
              <a:rPr lang="cs-CZ" b="1" dirty="0"/>
              <a:t>, Robert (2011):</a:t>
            </a:r>
            <a:r>
              <a:rPr lang="cs-CZ" dirty="0"/>
              <a:t> </a:t>
            </a:r>
            <a:r>
              <a:rPr lang="cs-CZ" dirty="0" err="1"/>
              <a:t>Cross-border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Planning</a:t>
            </a:r>
            <a:r>
              <a:rPr lang="cs-CZ" dirty="0"/>
              <a:t>: </a:t>
            </a:r>
            <a:r>
              <a:rPr lang="cs-CZ" dirty="0" err="1"/>
              <a:t>Understanding</a:t>
            </a:r>
            <a:r>
              <a:rPr lang="cs-CZ" dirty="0"/>
              <a:t>, </a:t>
            </a:r>
            <a:r>
              <a:rPr lang="cs-CZ" dirty="0" err="1"/>
              <a:t>Designing</a:t>
            </a:r>
            <a:r>
              <a:rPr lang="cs-CZ" dirty="0"/>
              <a:t> and </a:t>
            </a:r>
            <a:r>
              <a:rPr lang="cs-CZ" dirty="0" err="1"/>
              <a:t>Managing</a:t>
            </a:r>
            <a:r>
              <a:rPr lang="cs-CZ" dirty="0"/>
              <a:t>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German</a:t>
            </a:r>
            <a:r>
              <a:rPr lang="cs-CZ" dirty="0"/>
              <a:t>-</a:t>
            </a:r>
            <a:r>
              <a:rPr lang="cs-CZ" dirty="0" err="1"/>
              <a:t>Polish</a:t>
            </a:r>
            <a:r>
              <a:rPr lang="cs-CZ" dirty="0"/>
              <a:t>-Czech </a:t>
            </a:r>
            <a:r>
              <a:rPr lang="cs-CZ" dirty="0" err="1"/>
              <a:t>Borderland</a:t>
            </a:r>
            <a:r>
              <a:rPr lang="cs-CZ" dirty="0"/>
              <a:t>. In: </a:t>
            </a:r>
            <a:r>
              <a:rPr lang="cs-CZ" b="1" dirty="0" err="1"/>
              <a:t>European</a:t>
            </a:r>
            <a:r>
              <a:rPr lang="cs-CZ" b="1" dirty="0"/>
              <a:t> </a:t>
            </a:r>
            <a:r>
              <a:rPr lang="cs-CZ" b="1" dirty="0" err="1"/>
              <a:t>Planning</a:t>
            </a:r>
            <a:r>
              <a:rPr lang="cs-CZ" b="1" dirty="0"/>
              <a:t> </a:t>
            </a:r>
            <a:r>
              <a:rPr lang="cs-CZ" b="1" dirty="0" err="1"/>
              <a:t>Studies</a:t>
            </a:r>
            <a:r>
              <a:rPr lang="cs-CZ" b="1" dirty="0"/>
              <a:t> </a:t>
            </a:r>
            <a:r>
              <a:rPr lang="cs-CZ" dirty="0"/>
              <a:t>19(04). </a:t>
            </a:r>
            <a:r>
              <a:rPr lang="cs-CZ" dirty="0" err="1"/>
              <a:t>Seiten</a:t>
            </a:r>
            <a:r>
              <a:rPr lang="cs-CZ" dirty="0"/>
              <a:t> 629-645.</a:t>
            </a:r>
          </a:p>
          <a:p>
            <a:pPr lvl="0"/>
            <a:r>
              <a:rPr lang="cs-CZ" b="1" dirty="0" err="1"/>
              <a:t>Knippschild</a:t>
            </a:r>
            <a:r>
              <a:rPr lang="cs-CZ" b="1" dirty="0"/>
              <a:t>, Robert (2009):</a:t>
            </a:r>
            <a:r>
              <a:rPr lang="cs-CZ" dirty="0"/>
              <a:t> </a:t>
            </a:r>
            <a:r>
              <a:rPr lang="cs-CZ" dirty="0" err="1"/>
              <a:t>Außer</a:t>
            </a:r>
            <a:r>
              <a:rPr lang="cs-CZ" dirty="0"/>
              <a:t> </a:t>
            </a:r>
            <a:r>
              <a:rPr lang="cs-CZ" dirty="0" err="1"/>
              <a:t>Spesen</a:t>
            </a:r>
            <a:r>
              <a:rPr lang="cs-CZ" dirty="0"/>
              <a:t> </a:t>
            </a:r>
            <a:r>
              <a:rPr lang="cs-CZ" dirty="0" err="1"/>
              <a:t>nichts</a:t>
            </a:r>
            <a:r>
              <a:rPr lang="cs-CZ" dirty="0"/>
              <a:t> </a:t>
            </a:r>
            <a:r>
              <a:rPr lang="cs-CZ" dirty="0" err="1"/>
              <a:t>gewesen</a:t>
            </a:r>
            <a:r>
              <a:rPr lang="cs-CZ" dirty="0"/>
              <a:t>? </a:t>
            </a:r>
            <a:r>
              <a:rPr lang="cs-CZ" dirty="0" err="1"/>
              <a:t>Nutzen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Erfolgsfaktoren</a:t>
            </a:r>
            <a:r>
              <a:rPr lang="cs-CZ" dirty="0"/>
              <a:t> </a:t>
            </a:r>
            <a:r>
              <a:rPr lang="cs-CZ" dirty="0" err="1"/>
              <a:t>grenzüberschreitender</a:t>
            </a:r>
            <a:r>
              <a:rPr lang="cs-CZ" dirty="0"/>
              <a:t> </a:t>
            </a:r>
            <a:r>
              <a:rPr lang="cs-CZ" dirty="0" err="1"/>
              <a:t>Kooperation</a:t>
            </a:r>
            <a:r>
              <a:rPr lang="cs-CZ" dirty="0"/>
              <a:t> in der </a:t>
            </a:r>
            <a:r>
              <a:rPr lang="cs-CZ" dirty="0" err="1"/>
              <a:t>Stadt</a:t>
            </a:r>
            <a:r>
              <a:rPr lang="cs-CZ" dirty="0"/>
              <a:t>-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Regionalentwicklung</a:t>
            </a:r>
            <a:r>
              <a:rPr lang="cs-CZ" dirty="0"/>
              <a:t> </a:t>
            </a:r>
            <a:r>
              <a:rPr lang="cs-CZ" dirty="0" err="1"/>
              <a:t>im</a:t>
            </a:r>
            <a:r>
              <a:rPr lang="cs-CZ" dirty="0"/>
              <a:t> </a:t>
            </a:r>
            <a:r>
              <a:rPr lang="cs-CZ" dirty="0" err="1"/>
              <a:t>deutsch-polnisch-tschechischen</a:t>
            </a:r>
            <a:r>
              <a:rPr lang="cs-CZ" dirty="0"/>
              <a:t> </a:t>
            </a:r>
            <a:r>
              <a:rPr lang="cs-CZ" dirty="0" err="1"/>
              <a:t>Dreiländereck</a:t>
            </a:r>
            <a:r>
              <a:rPr lang="cs-CZ" dirty="0"/>
              <a:t>. In: </a:t>
            </a:r>
            <a:r>
              <a:rPr lang="cs-CZ" b="1" dirty="0" err="1"/>
              <a:t>Raumforschung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</a:t>
            </a:r>
            <a:r>
              <a:rPr lang="cs-CZ" b="1" dirty="0" err="1"/>
              <a:t>Raumordnung</a:t>
            </a:r>
            <a:r>
              <a:rPr lang="cs-CZ" b="1" dirty="0"/>
              <a:t> </a:t>
            </a:r>
            <a:r>
              <a:rPr lang="cs-CZ" dirty="0"/>
              <a:t>3 / 2009. </a:t>
            </a:r>
            <a:r>
              <a:rPr lang="cs-CZ" dirty="0" err="1"/>
              <a:t>Seiten</a:t>
            </a:r>
            <a:r>
              <a:rPr lang="cs-CZ" dirty="0"/>
              <a:t> 228-238.</a:t>
            </a:r>
          </a:p>
          <a:p>
            <a:pPr lvl="0"/>
            <a:r>
              <a:rPr lang="cs-CZ" b="1" dirty="0" err="1"/>
              <a:t>Leibenath</a:t>
            </a:r>
            <a:r>
              <a:rPr lang="cs-CZ" b="1" dirty="0"/>
              <a:t>, Markus / </a:t>
            </a:r>
            <a:r>
              <a:rPr lang="cs-CZ" b="1" dirty="0" err="1"/>
              <a:t>Knippschild</a:t>
            </a:r>
            <a:r>
              <a:rPr lang="cs-CZ" b="1" dirty="0"/>
              <a:t>, Robert (2005):</a:t>
            </a:r>
            <a:r>
              <a:rPr lang="cs-CZ" dirty="0"/>
              <a:t> </a:t>
            </a:r>
            <a:r>
              <a:rPr lang="cs-CZ" dirty="0" err="1"/>
              <a:t>Systemic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Cross-border</a:t>
            </a:r>
            <a:r>
              <a:rPr lang="cs-CZ" b="1" dirty="0"/>
              <a:t> </a:t>
            </a:r>
            <a:r>
              <a:rPr lang="cs-CZ" b="1" dirty="0" err="1"/>
              <a:t>Networks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Actors</a:t>
            </a:r>
            <a:r>
              <a:rPr lang="cs-CZ" dirty="0"/>
              <a:t>: </a:t>
            </a:r>
            <a:r>
              <a:rPr lang="cs-CZ" dirty="0" err="1"/>
              <a:t>Experience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German</a:t>
            </a:r>
            <a:r>
              <a:rPr lang="cs-CZ" dirty="0"/>
              <a:t>-</a:t>
            </a:r>
            <a:r>
              <a:rPr lang="cs-CZ" dirty="0" err="1"/>
              <a:t>Polish</a:t>
            </a:r>
            <a:r>
              <a:rPr lang="cs-CZ" dirty="0"/>
              <a:t>-Czech </a:t>
            </a:r>
            <a:r>
              <a:rPr lang="cs-CZ" dirty="0" err="1"/>
              <a:t>Cooperation</a:t>
            </a:r>
            <a:r>
              <a:rPr lang="cs-CZ" dirty="0"/>
              <a:t> Project. In: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Borderland</a:t>
            </a:r>
            <a:r>
              <a:rPr lang="cs-CZ" dirty="0"/>
              <a:t> </a:t>
            </a:r>
            <a:r>
              <a:rPr lang="cs-CZ" dirty="0" err="1"/>
              <a:t>Studies</a:t>
            </a:r>
            <a:r>
              <a:rPr lang="cs-CZ" dirty="0"/>
              <a:t>, </a:t>
            </a:r>
            <a:r>
              <a:rPr lang="cs-CZ" dirty="0" err="1"/>
              <a:t>Volume</a:t>
            </a:r>
            <a:r>
              <a:rPr lang="cs-CZ" dirty="0"/>
              <a:t> 20, No. 1, </a:t>
            </a:r>
            <a:r>
              <a:rPr lang="cs-CZ" dirty="0" err="1" smtClean="0"/>
              <a:t>Springer</a:t>
            </a:r>
            <a:r>
              <a:rPr lang="cs-CZ" dirty="0" smtClean="0"/>
              <a:t> </a:t>
            </a:r>
            <a:r>
              <a:rPr lang="cs-CZ" dirty="0"/>
              <a:t>2005. </a:t>
            </a:r>
            <a:r>
              <a:rPr lang="cs-CZ" dirty="0" err="1"/>
              <a:t>Seite</a:t>
            </a:r>
            <a:r>
              <a:rPr lang="cs-CZ" dirty="0"/>
              <a:t> 73-90.</a:t>
            </a:r>
          </a:p>
          <a:p>
            <a:pPr lvl="0"/>
            <a:r>
              <a:rPr lang="cs-CZ" b="1" dirty="0" err="1"/>
              <a:t>Leibenath</a:t>
            </a:r>
            <a:r>
              <a:rPr lang="cs-CZ" b="1" dirty="0"/>
              <a:t>, Markus / </a:t>
            </a:r>
            <a:r>
              <a:rPr lang="cs-CZ" b="1" dirty="0" err="1"/>
              <a:t>Knippschild</a:t>
            </a:r>
            <a:r>
              <a:rPr lang="cs-CZ" b="1" dirty="0"/>
              <a:t>, Robert (2007):</a:t>
            </a:r>
            <a:r>
              <a:rPr lang="cs-CZ" dirty="0"/>
              <a:t>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Cohesion</a:t>
            </a:r>
            <a:r>
              <a:rPr lang="cs-CZ" dirty="0"/>
              <a:t> and </a:t>
            </a:r>
            <a:r>
              <a:rPr lang="cs-CZ" dirty="0" err="1"/>
              <a:t>Transboundary</a:t>
            </a:r>
            <a:r>
              <a:rPr lang="cs-CZ" dirty="0"/>
              <a:t> </a:t>
            </a:r>
            <a:r>
              <a:rPr lang="cs-CZ" dirty="0" err="1"/>
              <a:t>Governance</a:t>
            </a:r>
            <a:r>
              <a:rPr lang="cs-CZ" dirty="0"/>
              <a:t>: </a:t>
            </a:r>
            <a:r>
              <a:rPr lang="cs-CZ" dirty="0" err="1"/>
              <a:t>Insights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Polish-German</a:t>
            </a:r>
            <a:r>
              <a:rPr lang="cs-CZ" b="1" dirty="0"/>
              <a:t> and </a:t>
            </a:r>
            <a:r>
              <a:rPr lang="cs-CZ" b="1" dirty="0" err="1"/>
              <a:t>the</a:t>
            </a:r>
            <a:r>
              <a:rPr lang="cs-CZ" b="1" dirty="0"/>
              <a:t> Czech-</a:t>
            </a:r>
            <a:r>
              <a:rPr lang="cs-CZ" b="1" dirty="0" err="1"/>
              <a:t>German</a:t>
            </a:r>
            <a:r>
              <a:rPr lang="cs-CZ" b="1" dirty="0"/>
              <a:t> </a:t>
            </a:r>
            <a:r>
              <a:rPr lang="cs-CZ" b="1" dirty="0" err="1"/>
              <a:t>Borders</a:t>
            </a:r>
            <a:r>
              <a:rPr lang="cs-CZ" dirty="0"/>
              <a:t>. In: </a:t>
            </a:r>
            <a:r>
              <a:rPr lang="cs-CZ" dirty="0" err="1"/>
              <a:t>Scholich</a:t>
            </a:r>
            <a:r>
              <a:rPr lang="cs-CZ" dirty="0"/>
              <a:t>, D. (</a:t>
            </a:r>
            <a:r>
              <a:rPr lang="cs-CZ" dirty="0" err="1"/>
              <a:t>Hrsg</a:t>
            </a:r>
            <a:r>
              <a:rPr lang="cs-CZ" dirty="0"/>
              <a:t>.): </a:t>
            </a:r>
            <a:r>
              <a:rPr lang="cs-CZ" dirty="0" err="1"/>
              <a:t>Territorial</a:t>
            </a:r>
            <a:r>
              <a:rPr lang="cs-CZ" dirty="0"/>
              <a:t> </a:t>
            </a:r>
            <a:r>
              <a:rPr lang="cs-CZ" dirty="0" err="1"/>
              <a:t>Cohesion</a:t>
            </a:r>
            <a:r>
              <a:rPr lang="cs-CZ" dirty="0"/>
              <a:t>. </a:t>
            </a:r>
            <a:r>
              <a:rPr lang="cs-CZ" dirty="0" err="1"/>
              <a:t>Berlin</a:t>
            </a:r>
            <a:r>
              <a:rPr lang="cs-CZ" dirty="0"/>
              <a:t>. </a:t>
            </a:r>
            <a:r>
              <a:rPr lang="cs-CZ" dirty="0" err="1"/>
              <a:t>Springer</a:t>
            </a:r>
            <a:r>
              <a:rPr lang="cs-CZ" dirty="0"/>
              <a:t> (</a:t>
            </a:r>
            <a:r>
              <a:rPr lang="cs-CZ" dirty="0" err="1"/>
              <a:t>German</a:t>
            </a:r>
            <a:r>
              <a:rPr lang="cs-CZ" dirty="0"/>
              <a:t>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Spatial</a:t>
            </a:r>
            <a:r>
              <a:rPr lang="cs-CZ" dirty="0"/>
              <a:t> </a:t>
            </a:r>
            <a:r>
              <a:rPr lang="cs-CZ" dirty="0" err="1"/>
              <a:t>Research</a:t>
            </a:r>
            <a:r>
              <a:rPr lang="cs-CZ" dirty="0"/>
              <a:t> and </a:t>
            </a:r>
            <a:r>
              <a:rPr lang="cs-CZ" dirty="0" err="1"/>
              <a:t>Policy</a:t>
            </a:r>
            <a:r>
              <a:rPr lang="cs-CZ" dirty="0"/>
              <a:t>). </a:t>
            </a:r>
            <a:r>
              <a:rPr lang="cs-CZ" dirty="0" err="1"/>
              <a:t>Seite</a:t>
            </a:r>
            <a:r>
              <a:rPr lang="cs-CZ" dirty="0"/>
              <a:t> 123-150.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10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52728" cy="1301006"/>
          </a:xfrm>
        </p:spPr>
        <p:txBody>
          <a:bodyPr>
            <a:normAutofit/>
          </a:bodyPr>
          <a:lstStyle/>
          <a:p>
            <a:r>
              <a:rPr lang="cs-CZ" dirty="0" err="1"/>
              <a:t>Abgeschlossene</a:t>
            </a:r>
            <a:r>
              <a:rPr lang="cs-CZ" dirty="0"/>
              <a:t> </a:t>
            </a:r>
            <a:r>
              <a:rPr lang="cs-CZ" dirty="0" err="1"/>
              <a:t>Forschungsprojekte</a:t>
            </a:r>
            <a:r>
              <a:rPr lang="cs-CZ" dirty="0"/>
              <a:t> (</a:t>
            </a:r>
            <a:r>
              <a:rPr lang="cs-CZ" dirty="0" err="1"/>
              <a:t>Auswahl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cs-CZ" b="1" u="sng" dirty="0" err="1" smtClean="0">
                <a:hlinkClick r:id="rId2"/>
              </a:rPr>
              <a:t>Sächsisch</a:t>
            </a:r>
            <a:r>
              <a:rPr lang="cs-CZ" b="1" u="sng" dirty="0" smtClean="0">
                <a:hlinkClick r:id="rId2"/>
              </a:rPr>
              <a:t> </a:t>
            </a:r>
            <a:r>
              <a:rPr lang="cs-CZ" b="1" u="sng" dirty="0" err="1">
                <a:hlinkClick r:id="rId2"/>
              </a:rPr>
              <a:t>Tschechisches</a:t>
            </a:r>
            <a:r>
              <a:rPr lang="cs-CZ" b="1" u="sng" dirty="0">
                <a:hlinkClick r:id="rId2"/>
              </a:rPr>
              <a:t> </a:t>
            </a:r>
            <a:r>
              <a:rPr lang="cs-CZ" b="1" u="sng" dirty="0" err="1">
                <a:hlinkClick r:id="rId2"/>
              </a:rPr>
              <a:t>Hochschulzentrum</a:t>
            </a:r>
            <a:endParaRPr lang="cs-CZ" dirty="0"/>
          </a:p>
          <a:p>
            <a:pPr lvl="0"/>
            <a:r>
              <a:rPr lang="cs-CZ" b="1" dirty="0" err="1"/>
              <a:t>Sächsisch</a:t>
            </a:r>
            <a:r>
              <a:rPr lang="cs-CZ" b="1" dirty="0"/>
              <a:t> </a:t>
            </a:r>
            <a:r>
              <a:rPr lang="cs-CZ" b="1" dirty="0" err="1"/>
              <a:t>Tschechisches</a:t>
            </a:r>
            <a:r>
              <a:rPr lang="cs-CZ" b="1" dirty="0"/>
              <a:t> </a:t>
            </a:r>
            <a:r>
              <a:rPr lang="cs-CZ" b="1" dirty="0" err="1"/>
              <a:t>Hochschulkolleg</a:t>
            </a:r>
            <a:endParaRPr lang="cs-CZ" dirty="0"/>
          </a:p>
          <a:p>
            <a:pPr lvl="0"/>
            <a:r>
              <a:rPr lang="cs-CZ" b="1" u="sng" dirty="0" err="1">
                <a:hlinkClick r:id="rId3"/>
              </a:rPr>
              <a:t>Sächsisch</a:t>
            </a:r>
            <a:r>
              <a:rPr lang="cs-CZ" b="1" u="sng" dirty="0">
                <a:hlinkClick r:id="rId3"/>
              </a:rPr>
              <a:t> </a:t>
            </a:r>
            <a:r>
              <a:rPr lang="cs-CZ" b="1" u="sng" dirty="0" err="1">
                <a:hlinkClick r:id="rId3"/>
              </a:rPr>
              <a:t>Tschechische</a:t>
            </a:r>
            <a:r>
              <a:rPr lang="cs-CZ" b="1" u="sng" dirty="0">
                <a:hlinkClick r:id="rId3"/>
              </a:rPr>
              <a:t> </a:t>
            </a:r>
            <a:r>
              <a:rPr lang="cs-CZ" b="1" u="sng" dirty="0" err="1">
                <a:hlinkClick r:id="rId3"/>
              </a:rPr>
              <a:t>Hochschulinitiative</a:t>
            </a:r>
            <a:endParaRPr lang="cs-CZ" dirty="0"/>
          </a:p>
          <a:p>
            <a:pPr lvl="0"/>
            <a:r>
              <a:rPr lang="cs-CZ" b="1" dirty="0" err="1"/>
              <a:t>Zukünftige</a:t>
            </a:r>
            <a:r>
              <a:rPr lang="cs-CZ" b="1" dirty="0"/>
              <a:t> </a:t>
            </a:r>
            <a:r>
              <a:rPr lang="cs-CZ" b="1" dirty="0" err="1"/>
              <a:t>Entwicklungschancen</a:t>
            </a:r>
            <a:r>
              <a:rPr lang="cs-CZ" b="1" dirty="0"/>
              <a:t> </a:t>
            </a:r>
            <a:r>
              <a:rPr lang="cs-CZ" b="1" dirty="0" err="1"/>
              <a:t>und</a:t>
            </a:r>
            <a:r>
              <a:rPr lang="cs-CZ" b="1" dirty="0"/>
              <a:t> -</a:t>
            </a:r>
            <a:r>
              <a:rPr lang="cs-CZ" b="1" dirty="0" err="1"/>
              <a:t>probleme</a:t>
            </a:r>
            <a:r>
              <a:rPr lang="cs-CZ" b="1" dirty="0"/>
              <a:t> </a:t>
            </a:r>
            <a:r>
              <a:rPr lang="cs-CZ" b="1" dirty="0" err="1"/>
              <a:t>im</a:t>
            </a:r>
            <a:r>
              <a:rPr lang="cs-CZ" b="1" dirty="0"/>
              <a:t> </a:t>
            </a:r>
            <a:r>
              <a:rPr lang="cs-CZ" b="1" dirty="0" err="1"/>
              <a:t>deutsch-tschechischen</a:t>
            </a:r>
            <a:r>
              <a:rPr lang="cs-CZ" b="1" dirty="0"/>
              <a:t> </a:t>
            </a:r>
            <a:r>
              <a:rPr lang="cs-CZ" b="1" dirty="0" err="1"/>
              <a:t>Grenzraum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(</a:t>
            </a:r>
            <a:r>
              <a:rPr lang="cs-CZ" u="sng" dirty="0" err="1">
                <a:hlinkClick r:id="rId4"/>
              </a:rPr>
              <a:t>Projektseite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Abschlussbericht</a:t>
            </a:r>
            <a:r>
              <a:rPr lang="cs-CZ" dirty="0"/>
              <a:t> </a:t>
            </a:r>
            <a:r>
              <a:rPr lang="cs-CZ" dirty="0" err="1"/>
              <a:t>auf</a:t>
            </a:r>
            <a:r>
              <a:rPr lang="cs-CZ" dirty="0"/>
              <a:t> </a:t>
            </a:r>
            <a:r>
              <a:rPr lang="cs-CZ" u="sng" dirty="0" err="1">
                <a:hlinkClick r:id="rId5"/>
              </a:rPr>
              <a:t>deutsch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u="sng" dirty="0" err="1">
                <a:hlinkClick r:id="rId6"/>
              </a:rPr>
              <a:t>tschechisch</a:t>
            </a:r>
            <a:r>
              <a:rPr lang="cs-CZ" dirty="0"/>
              <a:t>)</a:t>
            </a:r>
          </a:p>
          <a:p>
            <a:pPr lvl="0"/>
            <a:r>
              <a:rPr lang="cs-CZ" b="1" dirty="0" err="1" smtClean="0"/>
              <a:t>Raumkonzept</a:t>
            </a:r>
            <a:r>
              <a:rPr lang="cs-CZ" dirty="0" smtClean="0"/>
              <a:t> </a:t>
            </a:r>
            <a:r>
              <a:rPr lang="cs-CZ" dirty="0" err="1"/>
              <a:t>für</a:t>
            </a:r>
            <a:r>
              <a:rPr lang="cs-CZ" dirty="0"/>
              <a:t> </a:t>
            </a:r>
            <a:r>
              <a:rPr lang="cs-CZ" dirty="0" err="1"/>
              <a:t>Gebietsteile</a:t>
            </a:r>
            <a:r>
              <a:rPr lang="cs-CZ" dirty="0"/>
              <a:t> der </a:t>
            </a:r>
            <a:r>
              <a:rPr lang="cs-CZ" dirty="0" err="1"/>
              <a:t>Euregio</a:t>
            </a:r>
            <a:r>
              <a:rPr lang="cs-CZ" dirty="0"/>
              <a:t> </a:t>
            </a:r>
            <a:r>
              <a:rPr lang="cs-CZ" dirty="0" err="1"/>
              <a:t>Egrensis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b="1" u="sng" dirty="0" smtClean="0">
                <a:hlinkClick r:id="rId7"/>
              </a:rPr>
              <a:t>(</a:t>
            </a:r>
            <a:r>
              <a:rPr lang="cs-CZ" b="1" u="sng" dirty="0">
                <a:hlinkClick r:id="rId7"/>
              </a:rPr>
              <a:t>BKR Heft 14</a:t>
            </a:r>
            <a:r>
              <a:rPr lang="cs-CZ" b="1" u="sng" dirty="0" smtClean="0">
                <a:hlinkClick r:id="rId7"/>
              </a:rPr>
              <a:t>)</a:t>
            </a:r>
            <a:r>
              <a:rPr lang="cs-CZ" b="1" dirty="0"/>
              <a:t> INTERREG III-PHARE/CBC</a:t>
            </a:r>
            <a:endParaRPr lang="cs-CZ" dirty="0"/>
          </a:p>
          <a:p>
            <a:pPr lvl="0"/>
            <a:r>
              <a:rPr lang="cs-CZ" b="1" dirty="0" err="1"/>
              <a:t>Regionalanalyse</a:t>
            </a:r>
            <a:r>
              <a:rPr lang="cs-CZ" b="1" dirty="0"/>
              <a:t> </a:t>
            </a:r>
            <a:r>
              <a:rPr lang="cs-CZ" b="1" dirty="0" err="1"/>
              <a:t>Südwestsachsen</a:t>
            </a:r>
            <a:r>
              <a:rPr lang="cs-CZ" dirty="0"/>
              <a:t> </a:t>
            </a:r>
            <a:r>
              <a:rPr lang="cs-CZ" b="1" u="sng" dirty="0">
                <a:hlinkClick r:id="rId8"/>
              </a:rPr>
              <a:t>(BKR Heft 35 </a:t>
            </a:r>
            <a:r>
              <a:rPr lang="cs-CZ" b="1" u="sng" dirty="0" err="1">
                <a:hlinkClick r:id="rId8"/>
              </a:rPr>
              <a:t>und</a:t>
            </a:r>
            <a:r>
              <a:rPr lang="cs-CZ" b="1" u="sng" dirty="0">
                <a:hlinkClick r:id="rId8"/>
              </a:rPr>
              <a:t> 37)</a:t>
            </a:r>
            <a:endParaRPr lang="cs-CZ" dirty="0"/>
          </a:p>
          <a:p>
            <a:pPr lvl="0"/>
            <a:r>
              <a:rPr lang="cs-CZ" dirty="0" err="1" smtClean="0"/>
              <a:t>Cooperation</a:t>
            </a:r>
            <a:r>
              <a:rPr lang="cs-CZ" dirty="0" smtClean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Germany</a:t>
            </a:r>
            <a:r>
              <a:rPr lang="cs-CZ" dirty="0"/>
              <a:t> and Czech Republic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b="1" dirty="0" err="1"/>
              <a:t>Egrensis</a:t>
            </a:r>
            <a:r>
              <a:rPr lang="cs-CZ" b="1" dirty="0"/>
              <a:t> Euroregion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 smtClean="0"/>
              <a:t>[</a:t>
            </a:r>
            <a:r>
              <a:rPr lang="cs-CZ" dirty="0" err="1"/>
              <a:t>mit</a:t>
            </a:r>
            <a:r>
              <a:rPr lang="cs-CZ" dirty="0"/>
              <a:t> </a:t>
            </a:r>
            <a:r>
              <a:rPr lang="cs-CZ" dirty="0" err="1"/>
              <a:t>l'institut</a:t>
            </a:r>
            <a:r>
              <a:rPr lang="cs-CZ" dirty="0"/>
              <a:t> "Notre </a:t>
            </a:r>
            <a:r>
              <a:rPr lang="cs-CZ" dirty="0" err="1"/>
              <a:t>Europe</a:t>
            </a:r>
            <a:r>
              <a:rPr lang="cs-CZ" dirty="0"/>
              <a:t>" Paris] </a:t>
            </a:r>
            <a:r>
              <a:rPr lang="cs-CZ" b="1" u="sng" dirty="0">
                <a:hlinkClick r:id="rId9"/>
              </a:rPr>
              <a:t>(</a:t>
            </a:r>
            <a:r>
              <a:rPr lang="cs-CZ" b="1" u="sng" dirty="0" err="1">
                <a:hlinkClick r:id="rId9"/>
              </a:rPr>
              <a:t>KrAo</a:t>
            </a:r>
            <a:r>
              <a:rPr lang="cs-CZ" b="1" u="sng" dirty="0">
                <a:hlinkClick r:id="rId9"/>
              </a:rPr>
              <a:t> </a:t>
            </a:r>
            <a:r>
              <a:rPr lang="cs-CZ" b="1" u="sng" dirty="0" err="1">
                <a:hlinkClick r:id="rId9"/>
              </a:rPr>
              <a:t>Nr</a:t>
            </a:r>
            <a:r>
              <a:rPr lang="cs-CZ" b="1" u="sng" dirty="0">
                <a:hlinkClick r:id="rId9"/>
              </a:rPr>
              <a:t>. 4)</a:t>
            </a:r>
            <a:endParaRPr lang="cs-CZ" dirty="0"/>
          </a:p>
          <a:p>
            <a:pPr lvl="0"/>
            <a:r>
              <a:rPr lang="cs-CZ" b="1" u="sng" dirty="0" err="1">
                <a:hlinkClick r:id="rId10"/>
              </a:rPr>
              <a:t>Sächsisch-Bayerisches</a:t>
            </a:r>
            <a:r>
              <a:rPr lang="cs-CZ" b="1" u="sng" dirty="0">
                <a:hlinkClick r:id="rId10"/>
              </a:rPr>
              <a:t> </a:t>
            </a:r>
            <a:r>
              <a:rPr lang="cs-CZ" b="1" u="sng" dirty="0" err="1">
                <a:hlinkClick r:id="rId10"/>
              </a:rPr>
              <a:t>Städtenetz</a:t>
            </a:r>
            <a:r>
              <a:rPr lang="cs-CZ" dirty="0"/>
              <a:t> </a:t>
            </a:r>
            <a:r>
              <a:rPr lang="cs-CZ" dirty="0" smtClean="0"/>
              <a:t>– </a:t>
            </a:r>
          </a:p>
          <a:p>
            <a:pPr lvl="1"/>
            <a:r>
              <a:rPr lang="cs-CZ" dirty="0" err="1" smtClean="0"/>
              <a:t>Interkommunale</a:t>
            </a:r>
            <a:r>
              <a:rPr lang="cs-CZ" dirty="0" smtClean="0"/>
              <a:t> </a:t>
            </a:r>
            <a:r>
              <a:rPr lang="cs-CZ" dirty="0" err="1"/>
              <a:t>Zusammenarbeit</a:t>
            </a:r>
            <a:r>
              <a:rPr lang="cs-CZ" dirty="0"/>
              <a:t> der </a:t>
            </a:r>
            <a:r>
              <a:rPr lang="cs-CZ" dirty="0" err="1"/>
              <a:t>Städte</a:t>
            </a:r>
            <a:r>
              <a:rPr lang="cs-CZ" dirty="0"/>
              <a:t> Bayreuth, Chemnitz, </a:t>
            </a:r>
            <a:r>
              <a:rPr lang="cs-CZ" dirty="0" err="1"/>
              <a:t>Hof</a:t>
            </a:r>
            <a:r>
              <a:rPr lang="cs-CZ" dirty="0"/>
              <a:t>, </a:t>
            </a:r>
            <a:r>
              <a:rPr lang="cs-CZ" dirty="0" err="1"/>
              <a:t>Plauen</a:t>
            </a:r>
            <a:r>
              <a:rPr lang="cs-CZ" dirty="0"/>
              <a:t> </a:t>
            </a:r>
            <a:r>
              <a:rPr lang="cs-CZ" dirty="0" err="1"/>
              <a:t>und</a:t>
            </a:r>
            <a:r>
              <a:rPr lang="cs-CZ" dirty="0"/>
              <a:t> </a:t>
            </a:r>
            <a:r>
              <a:rPr lang="cs-CZ" dirty="0" err="1"/>
              <a:t>Zwickau</a:t>
            </a:r>
            <a:r>
              <a:rPr lang="cs-CZ" dirty="0"/>
              <a:t> (KRS Heft 29)</a:t>
            </a:r>
          </a:p>
          <a:p>
            <a:pPr lvl="0"/>
            <a:r>
              <a:rPr lang="cs-CZ" b="1" dirty="0" err="1"/>
              <a:t>Deutsch-Tschechische</a:t>
            </a:r>
            <a:r>
              <a:rPr lang="cs-CZ" b="1" dirty="0"/>
              <a:t> </a:t>
            </a:r>
            <a:r>
              <a:rPr lang="cs-CZ" b="1" dirty="0" err="1"/>
              <a:t>Hochschulstudie</a:t>
            </a:r>
            <a:r>
              <a:rPr lang="cs-CZ" dirty="0"/>
              <a:t>  </a:t>
            </a:r>
            <a:endParaRPr lang="cs-CZ" dirty="0" smtClean="0"/>
          </a:p>
          <a:p>
            <a:pPr lvl="1"/>
            <a:r>
              <a:rPr lang="cs-CZ" b="1" u="sng" dirty="0" smtClean="0">
                <a:hlinkClick r:id="rId11"/>
              </a:rPr>
              <a:t>(</a:t>
            </a:r>
            <a:r>
              <a:rPr lang="cs-CZ" b="1" u="sng" dirty="0">
                <a:hlinkClick r:id="rId11"/>
              </a:rPr>
              <a:t>BKR Heft 48)</a:t>
            </a:r>
            <a:endParaRPr lang="cs-CZ" dirty="0"/>
          </a:p>
          <a:p>
            <a:endParaRPr lang="cs-CZ" dirty="0"/>
          </a:p>
        </p:txBody>
      </p:sp>
      <p:pic>
        <p:nvPicPr>
          <p:cNvPr id="7170" name="Picture 2" descr="Peter Jurczek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28564" cy="21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U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48" y="116632"/>
            <a:ext cx="345638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0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de-DE" dirty="0"/>
              <a:t>2003 </a:t>
            </a:r>
            <a:r>
              <a:rPr lang="cs-CZ" dirty="0"/>
              <a:t>/ 2006</a:t>
            </a:r>
          </a:p>
          <a:p>
            <a:pPr lvl="1"/>
            <a:r>
              <a:rPr lang="de-DE" dirty="0"/>
              <a:t>EU-Gemeinschaftsinitiative </a:t>
            </a:r>
            <a:r>
              <a:rPr lang="de-DE" dirty="0" err="1"/>
              <a:t>Interreg</a:t>
            </a:r>
            <a:r>
              <a:rPr lang="de-DE" dirty="0"/>
              <a:t> IIIA </a:t>
            </a:r>
            <a:r>
              <a:rPr lang="de-DE" dirty="0" err="1"/>
              <a:t>kofinanziert</a:t>
            </a:r>
            <a:endParaRPr lang="cs-CZ" dirty="0"/>
          </a:p>
          <a:p>
            <a:r>
              <a:rPr lang="de-DE" dirty="0" smtClean="0"/>
              <a:t>Zu </a:t>
            </a:r>
            <a:r>
              <a:rPr lang="de-DE" dirty="0"/>
              <a:t>den Aufgaben des Sächsisch-Tschechischen Hochschulzentrums gehören vorrangig</a:t>
            </a:r>
          </a:p>
          <a:p>
            <a:pPr lvl="1"/>
            <a:r>
              <a:rPr lang="de-DE" dirty="0"/>
              <a:t>die Schaffung der projektbezogenen materiellen und personellen Infrastruktur: Einrichtung von vier Funktionsräumen und Einstellung einer [Teilzeit beschäftigten] wissenschaftlichen Mitarbeiterin</a:t>
            </a:r>
          </a:p>
          <a:p>
            <a:pPr lvl="1"/>
            <a:r>
              <a:rPr lang="de-DE" dirty="0"/>
              <a:t>der Aufbau einer "</a:t>
            </a:r>
            <a:r>
              <a:rPr lang="de-DE" b="1" dirty="0"/>
              <a:t>Sächsisch-Tschechischen Fachbibliothek</a:t>
            </a:r>
            <a:r>
              <a:rPr lang="de-DE" dirty="0"/>
              <a:t>" (STFB): </a:t>
            </a:r>
            <a:r>
              <a:rPr lang="de-DE" dirty="0">
                <a:hlinkClick r:id="rId2"/>
              </a:rPr>
              <a:t>ca. 5000 Fachbücher</a:t>
            </a:r>
            <a:r>
              <a:rPr lang="de-DE" dirty="0"/>
              <a:t> (bei einem Durchschnittspreis von 25 € pro Exemplar)</a:t>
            </a:r>
          </a:p>
          <a:p>
            <a:pPr lvl="1"/>
            <a:r>
              <a:rPr lang="de-DE" dirty="0"/>
              <a:t>die Finanzierung von Vorbereitungsfahrten der Chemnitzer Tagungsveranstalter </a:t>
            </a:r>
            <a:r>
              <a:rPr lang="de-DE" b="1" dirty="0"/>
              <a:t>zu den tschechischen Partneruniversitäten</a:t>
            </a:r>
          </a:p>
          <a:p>
            <a:pPr lvl="1"/>
            <a:r>
              <a:rPr lang="de-DE" dirty="0"/>
              <a:t>die Durchführung von </a:t>
            </a:r>
            <a:r>
              <a:rPr lang="de-DE" b="1" dirty="0"/>
              <a:t>12 Fachtagungen </a:t>
            </a:r>
            <a:r>
              <a:rPr lang="de-DE" dirty="0"/>
              <a:t>im </a:t>
            </a:r>
            <a:r>
              <a:rPr lang="de-DE" dirty="0">
                <a:hlinkClick r:id="rId3"/>
              </a:rPr>
              <a:t>Realisierungsgebiet</a:t>
            </a:r>
            <a:r>
              <a:rPr lang="de-DE" dirty="0"/>
              <a:t> bzw. in den Grenzlandkreisen Südwestsachsens</a:t>
            </a:r>
          </a:p>
          <a:p>
            <a:endParaRPr lang="cs-CZ" dirty="0"/>
          </a:p>
        </p:txBody>
      </p:sp>
      <p:pic>
        <p:nvPicPr>
          <p:cNvPr id="4" name="Picture 2" descr="Kar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9254"/>
            <a:ext cx="4464496" cy="146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tu-chemnitz.de/phil/europastudien/eskultur/Grenzraum2_0/sche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58" y="116632"/>
            <a:ext cx="1660913" cy="166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3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1277</TotalTime>
  <Words>6098</Words>
  <Application>Microsoft Office PowerPoint</Application>
  <PresentationFormat>Předvádění na obrazovce (4:3)</PresentationFormat>
  <Paragraphs>528</Paragraphs>
  <Slides>66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67" baseType="lpstr">
      <vt:lpstr>Arkýř</vt:lpstr>
      <vt:lpstr>PŘES/ZA/HRANIČNÍ INSTITUCE VĚNUJÍCÍ SE HRANIČNÍ PROBLEMATICE</vt:lpstr>
      <vt:lpstr>Tu dresden, Exzellenzuniversitäten Deutschlands Fakultät Umweltwissenschaften</vt:lpstr>
      <vt:lpstr>Kowalke, Hartmut; Schmidt, Olaf; Lohse, Katja</vt:lpstr>
      <vt:lpstr>Lehrstuhl Raumordnung Dr. Ing. Robert Knippschild</vt:lpstr>
      <vt:lpstr>Prezentace aplikace PowerPoint</vt:lpstr>
      <vt:lpstr>Prezentace aplikace PowerPoint</vt:lpstr>
      <vt:lpstr>Prezentace aplikace PowerPoint</vt:lpstr>
      <vt:lpstr>Abgeschlossene Forschungsprojekte (Auswahl)</vt:lpstr>
      <vt:lpstr>Prezentace aplikace PowerPoint</vt:lpstr>
      <vt:lpstr>Prezentace aplikace PowerPoint</vt:lpstr>
      <vt:lpstr>Prezentace aplikace PowerPoint</vt:lpstr>
      <vt:lpstr>Prezentace aplikace PowerPoint</vt:lpstr>
      <vt:lpstr>Beiträge zur Kommunal- und Regionalentwicklung Herausgeber: Peter Jurczek ISSN 0942-5934</vt:lpstr>
      <vt:lpstr>Prezentace aplikace PowerPoint</vt:lpstr>
      <vt:lpstr>Leipzig </vt:lpstr>
      <vt:lpstr>Prezentace aplikace PowerPoint</vt:lpstr>
      <vt:lpstr>Prezentace aplikace PowerPoint</vt:lpstr>
      <vt:lpstr>Prezentace aplikace PowerPoint</vt:lpstr>
      <vt:lpstr>Prezentace aplikace PowerPoint</vt:lpstr>
      <vt:lpstr>Zentrum für Internationale Wirtschaftsbeziehungen</vt:lpstr>
      <vt:lpstr>Forschungsprojekte </vt:lpstr>
      <vt:lpstr>Transformation. Leipziger Beiträge zu Wirtschaft und Gesellschaft</vt:lpstr>
      <vt:lpstr>Prof. Dr. Thomas Lenk Dr. Cornelie Kunze Prof. Dr. rer. pol. Rolf Hasse</vt:lpstr>
      <vt:lpstr>Prof. Dr. Horst Brezinski</vt:lpstr>
      <vt:lpstr>Leibniz-Institut für ökologische Raumentwicklung (IÖR) Dresden </vt:lpstr>
      <vt:lpstr>Forschungsbereiche des IÖR</vt:lpstr>
      <vt:lpstr>Leibenath, Markus, Dr.</vt:lpstr>
      <vt:lpstr>Prezentace aplikace PowerPoint</vt:lpstr>
      <vt:lpstr>Dr. Ing. Robert Knippschild</vt:lpstr>
      <vt:lpstr>Prof. Dr. Isolde ROCH</vt:lpstr>
      <vt:lpstr>Prezentace aplikace PowerPoint</vt:lpstr>
      <vt:lpstr>Prezentace aplikace PowerPoint</vt:lpstr>
      <vt:lpstr>Grenzraum als vermittlungsraum</vt:lpstr>
      <vt:lpstr>Walz, Ulrich, Dr.</vt:lpstr>
      <vt:lpstr>Prezentace aplikace PowerPoint</vt:lpstr>
      <vt:lpstr>Prezentace aplikace PowerPoint</vt:lpstr>
      <vt:lpstr>Dr. Birgit Leick Dipl.-Vw.</vt:lpstr>
      <vt:lpstr>Dr. Jörg Scheffer Akademischer Beamter  Lehrstuhl für Anthropogeographie</vt:lpstr>
      <vt:lpstr>Siedlungsnamen im Grenzraum Bayerischer Wald und Böhmerwald </vt:lpstr>
      <vt:lpstr>Prezentace aplikace PowerPoint</vt:lpstr>
      <vt:lpstr>dr hab. Aleksandra Trzcielińska-Polus, prof. UO</vt:lpstr>
      <vt:lpstr>Prezentace aplikace PowerPoint</vt:lpstr>
      <vt:lpstr>Prezentace aplikace PowerPoint</vt:lpstr>
      <vt:lpstr>Uniwersytetu im.  Adama Mickiewicza w Poznaniu </vt:lpstr>
      <vt:lpstr>prof. dr hab. Tomasz Kaczmarek </vt:lpstr>
      <vt:lpstr>prof. zw. dr hab. Tadeusz Stryjakiewicz </vt:lpstr>
      <vt:lpstr>Quaestiones Geographicae </vt:lpstr>
      <vt:lpstr>Prezentace aplikace PowerPoint</vt:lpstr>
      <vt:lpstr>Doc. RNDr. Alfred KROGMANN, PhD.</vt:lpstr>
      <vt:lpstr>RNDr. Hilda Kramáreková, PhD.</vt:lpstr>
      <vt:lpstr>Prezentace aplikace PowerPoint</vt:lpstr>
      <vt:lpstr>Geografické štúdie a Geografické informácie v spolupráci s PF MU Brno</vt:lpstr>
      <vt:lpstr>Univerzita komenského bratislava prírodovedecká fakulta</vt:lpstr>
      <vt:lpstr>Prezentace aplikace PowerPoint</vt:lpstr>
      <vt:lpstr>Prezentace aplikace PowerPoint</vt:lpstr>
      <vt:lpstr>Geografický ústav SAV bratislava</vt:lpstr>
      <vt:lpstr>Infraštrukturálne a organizačné možnosti zlepšenia priestorovej dostupnosti ako činiteľ rozvoja poľsko-slovenských regiónov cestovného ruchu (INFRAREGTUR)</vt:lpstr>
      <vt:lpstr>Vybrané geografické aspekty vývoja životného prostredia Slovenska a jeho regiónov v medzinárodnom kontexte</vt:lpstr>
      <vt:lpstr>Vplyv investičných a vybraných sociálno-ekonomických procesov na lokálny a regionálny rozvoj v Poľsku a na Slovensku</vt:lpstr>
      <vt:lpstr>Prof. Rndr. Vladimír ira, csc., riaditel</vt:lpstr>
      <vt:lpstr>Institut für Geographie und Regionalforschung</vt:lpstr>
      <vt:lpstr>ACTIVE AGEING:  Interregionale Zusammenarbeit zur Förderung von Active Ageing</vt:lpstr>
      <vt:lpstr>Managing Migration and its Effects in SEE: Transnational Actions Towards Evidence Based Strategies</vt:lpstr>
      <vt:lpstr>Atlas Ost- und Südosteuropa </vt:lpstr>
      <vt:lpstr>Univ.-Prof. Dr. Heinz FASSMANN </vt:lpstr>
      <vt:lpstr>HR Prof.h.c. Univ.-Doz. Dr. Peter Jordan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PŘES/ZA/HRANIČNÍ INSTITUCE VĚNUJÍCÍ SE HRANIČNÍ PROBLEMATICE</dc:title>
  <dc:creator>Milan</dc:creator>
  <cp:lastModifiedBy>Milan</cp:lastModifiedBy>
  <cp:revision>80</cp:revision>
  <dcterms:created xsi:type="dcterms:W3CDTF">2014-02-27T20:09:52Z</dcterms:created>
  <dcterms:modified xsi:type="dcterms:W3CDTF">2014-03-24T20:53:47Z</dcterms:modified>
</cp:coreProperties>
</file>