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7" r:id="rId9"/>
    <p:sldId id="269" r:id="rId10"/>
    <p:sldId id="270" r:id="rId11"/>
    <p:sldId id="265" r:id="rId12"/>
    <p:sldId id="271" r:id="rId13"/>
    <p:sldId id="273" r:id="rId14"/>
    <p:sldId id="272" r:id="rId15"/>
    <p:sldId id="274" r:id="rId16"/>
    <p:sldId id="275" r:id="rId17"/>
    <p:sldId id="276" r:id="rId18"/>
    <p:sldId id="277" r:id="rId19"/>
    <p:sldId id="26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37CBFE-2985-43DD-9E58-E1627D9B3D24}" type="datetimeFigureOut">
              <a:rPr lang="cs-CZ" smtClean="0"/>
              <a:t>13.4.2014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A65E4A-DA8F-4864-9F10-367142829C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708920"/>
            <a:ext cx="6172200" cy="2309642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OP PŘESHRANIČNÍ SPOLUPRÁCE </a:t>
            </a:r>
            <a:br>
              <a:rPr lang="cs-CZ" dirty="0" smtClean="0"/>
            </a:br>
            <a:r>
              <a:rPr lang="cs-CZ" dirty="0" smtClean="0"/>
              <a:t>CZ / SAS, BAV, AU, </a:t>
            </a:r>
            <a:r>
              <a:rPr lang="cs-CZ" dirty="0"/>
              <a:t>SK, </a:t>
            </a:r>
            <a:r>
              <a:rPr lang="cs-CZ" dirty="0" smtClean="0"/>
              <a:t>PL </a:t>
            </a:r>
            <a:br>
              <a:rPr lang="cs-CZ" dirty="0" smtClean="0"/>
            </a:br>
            <a:r>
              <a:rPr lang="cs-CZ" dirty="0" smtClean="0"/>
              <a:t>2014-2020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VČP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598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err="1"/>
              <a:t>Prioritná</a:t>
            </a:r>
            <a:r>
              <a:rPr lang="cs-CZ" sz="2700" dirty="0"/>
              <a:t> os 2 </a:t>
            </a:r>
            <a:r>
              <a:rPr lang="cs-CZ" sz="2700" dirty="0" err="1"/>
              <a:t>Dopravná</a:t>
            </a:r>
            <a:r>
              <a:rPr lang="cs-CZ" sz="2700" dirty="0"/>
              <a:t> </a:t>
            </a:r>
            <a:r>
              <a:rPr lang="cs-CZ" sz="2700" dirty="0" err="1" smtClean="0"/>
              <a:t>dostupnosť</a:t>
            </a:r>
            <a:r>
              <a:rPr lang="cs-CZ" dirty="0"/>
              <a:t/>
            </a:r>
            <a:br>
              <a:rPr lang="cs-CZ" dirty="0"/>
            </a:br>
            <a:r>
              <a:rPr lang="cs-CZ" sz="2200" dirty="0"/>
              <a:t>Podpora EFRR (v EUR) </a:t>
            </a:r>
            <a:r>
              <a:rPr lang="cs-CZ" sz="2200" dirty="0" smtClean="0"/>
              <a:t>27 mil. / 30 % OP</a:t>
            </a:r>
            <a:endParaRPr lang="cs-CZ" sz="22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093380"/>
              </p:ext>
            </p:extLst>
          </p:nvPr>
        </p:nvGraphicFramePr>
        <p:xfrm>
          <a:off x="323525" y="2290763"/>
          <a:ext cx="8208914" cy="4133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16"/>
                <a:gridCol w="2045266"/>
                <a:gridCol w="2045266"/>
                <a:gridCol w="2045266"/>
              </a:tblGrid>
              <a:tr h="1047750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</a:rPr>
                        <a:t>Tematický cieľ[1]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</a:rPr>
                        <a:t>Investičné priority[2] 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Konkrétne ciele zodpovedajúce investičným prioritám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Ukazovatele výsledkov zodpovedajúce konkrétnemu cieľu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u="none" strike="noStrike">
                          <a:effectLst/>
                        </a:rPr>
                        <a:t>Podpora trvalo udržateľnej dopravy a odstraňovanie prekážok v kľúčových sieťových infraštruktúrach (7)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u="none" strike="noStrike">
                          <a:effectLst/>
                        </a:rPr>
                        <a:t>Posilnenie regionálnej mobility prepojením sekundárnych a terciárnych uzlov s infraštruktúrou TEN-T vrátane multimodálnych uzlov (7b)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u="none" strike="noStrike">
                          <a:effectLst/>
                        </a:rPr>
                        <a:t>Zvýšenie kapacity dopravnej siete a plynulosti premávky na vybraných úsekoch cestnej siete cezhraničného regiónu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u="none" strike="noStrike" dirty="0">
                          <a:effectLst/>
                        </a:rPr>
                        <a:t>Dopravná dostupnosť hranice (vyjadrená v čase)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533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029990"/>
              </p:ext>
            </p:extLst>
          </p:nvPr>
        </p:nvGraphicFramePr>
        <p:xfrm>
          <a:off x="179512" y="1188537"/>
          <a:ext cx="8640961" cy="5933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1224136"/>
                <a:gridCol w="1584176"/>
                <a:gridCol w="2448272"/>
                <a:gridCol w="1800201"/>
              </a:tblGrid>
              <a:tr h="375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Problémy/potreby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Špecifický cieľ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Ukazovateľ výsledku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Navrhované aktivity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Ukazovatele výstupu (projekt)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</a:tr>
              <a:tr h="13657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Nedostatočná úroveň </a:t>
                      </a:r>
                      <a:r>
                        <a:rPr lang="sk-SK" sz="1200" b="1" dirty="0" err="1">
                          <a:effectLst/>
                        </a:rPr>
                        <a:t>inovatívnosti</a:t>
                      </a:r>
                      <a:r>
                        <a:rPr lang="sk-SK" sz="1200" b="1" dirty="0">
                          <a:effectLst/>
                        </a:rPr>
                        <a:t> malých a stredných podnikov pôsobiacich v cezhraničnom regióne ako dôsledok slabých väzieb s inštitúciami výskumu a vývoja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3. Cielená podpora efektívnejšieho prepojenia a spolupráce výskumno-vývojovej základne s produktívnym sektorom s dôrazom na využitie výsledkov aplikovaného výskumu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Nárast podielu MSP zapojených do cezhraničnej spolupráce s výskumnými inštitúciami 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alebo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Podiel MSP, ktoré vytvorili inovovaný produkt alebo proces (</a:t>
                      </a:r>
                      <a:r>
                        <a:rPr lang="sk-SK" sz="1200" b="1" dirty="0" err="1">
                          <a:effectLst/>
                        </a:rPr>
                        <a:t>Community</a:t>
                      </a:r>
                      <a:r>
                        <a:rPr lang="sk-SK" sz="1200" b="1" dirty="0">
                          <a:effectLst/>
                        </a:rPr>
                        <a:t> </a:t>
                      </a:r>
                      <a:r>
                        <a:rPr lang="sk-SK" sz="1200" b="1" dirty="0" err="1">
                          <a:effectLst/>
                        </a:rPr>
                        <a:t>Innovation</a:t>
                      </a:r>
                      <a:r>
                        <a:rPr lang="sk-SK" sz="1200" b="1" dirty="0">
                          <a:effectLst/>
                        </a:rPr>
                        <a:t> </a:t>
                      </a:r>
                      <a:r>
                        <a:rPr lang="sk-SK" sz="1200" b="1" dirty="0" err="1">
                          <a:effectLst/>
                        </a:rPr>
                        <a:t>Survey</a:t>
                      </a:r>
                      <a:r>
                        <a:rPr lang="sk-SK" sz="1200" b="1" dirty="0">
                          <a:effectLst/>
                        </a:rPr>
                        <a:t>, treba overiť dostupnosť údajov pre regióny)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cs-CZ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sk-SK" sz="1200" b="1">
                          <a:effectLst/>
                        </a:rPr>
                        <a:t>Prepájanie a podpora cezhraničnej spolupráce medzi subjektmi výskumu, vývoja a inovácií a podnikateľskou sférou, vrátane optimalizácie využívania existujúcej infraštruktúry VaV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Počet podporených partnerstiev zameraných na posilnenie regionálnych inovačných systémov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</a:tr>
              <a:tr h="11950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sk-SK" sz="1200" b="1">
                          <a:effectLst/>
                        </a:rPr>
                        <a:t>Podpora a šírenie výsledkov aplikovaného výskumu (vývoja) do praxe a jeho ďalšie využívanie podnikateľskými  subjektmi 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>
                          <a:effectLst/>
                        </a:rPr>
                        <a:t>Počet podnikov spolupracujúcich s výskumnými inštitúciami (spoločný pre EÚS)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</a:tr>
              <a:tr h="19372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sk-SK" sz="1200" b="1" dirty="0">
                          <a:effectLst/>
                        </a:rPr>
                        <a:t>Tvorba a vývoj nástrojov na efektívnu identifikáciu spoločných potrieb produktívneho sektora a včasnú orientáciu výskumu a vývoja na potreby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 b="1" dirty="0">
                          <a:effectLst/>
                        </a:rPr>
                        <a:t>Počet spoločných nástrojov na orientáciu výskumných a vývojových aktivít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3" marR="66803" marT="0" marB="0"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79512" y="116632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1b Podpora podnikových investícií  do výskumu a vývoja, a rozvoja prepojení a synergie medzi podnikmi, centrami výskumu a vývoja a vyššieho vzdelávania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3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1143000"/>
          </a:xfrm>
        </p:spPr>
        <p:txBody>
          <a:bodyPr>
            <a:noAutofit/>
          </a:bodyPr>
          <a:lstStyle/>
          <a:p>
            <a:r>
              <a:rPr lang="sk-SK" sz="2000" b="1" dirty="0"/>
              <a:t>Podpora investovania podnikov do výskumu a inovácie a vytvárania prepojení a </a:t>
            </a:r>
            <a:r>
              <a:rPr lang="sk-SK" sz="2000" b="1" dirty="0" err="1"/>
              <a:t>synergií</a:t>
            </a:r>
            <a:r>
              <a:rPr lang="sk-SK" sz="2000" b="1" dirty="0"/>
              <a:t> medzi podnikmi, centrami výskumu a vývoja a vysokoškolským vzdelávacím prostredím ... (1b)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424936" cy="5257800"/>
          </a:xfrm>
        </p:spPr>
        <p:txBody>
          <a:bodyPr>
            <a:normAutofit fontScale="70000" lnSpcReduction="20000"/>
          </a:bodyPr>
          <a:lstStyle/>
          <a:p>
            <a:r>
              <a:rPr lang="sk-SK" dirty="0"/>
              <a:t>Prepájanie a podpora cezhraničnej spolupráce medzi subjektmi </a:t>
            </a:r>
            <a:r>
              <a:rPr lang="sk-SK" b="1" dirty="0"/>
              <a:t>výskumu, vývoja a inovácií a podnikateľskou sférou </a:t>
            </a:r>
            <a:r>
              <a:rPr lang="sk-SK" dirty="0"/>
              <a:t>(malé a stredné podniky), vrátane realizácie výmenných pobytov vedeckých pracovníkov a </a:t>
            </a:r>
            <a:r>
              <a:rPr lang="sk-SK" dirty="0" smtClean="0"/>
              <a:t>doktorandov</a:t>
            </a:r>
          </a:p>
          <a:p>
            <a:r>
              <a:rPr lang="sk-SK" dirty="0" smtClean="0"/>
              <a:t>Vytváranie </a:t>
            </a:r>
            <a:r>
              <a:rPr lang="sk-SK" dirty="0"/>
              <a:t>cezhraničných </a:t>
            </a:r>
            <a:r>
              <a:rPr lang="sk-SK" b="1" dirty="0"/>
              <a:t>inovačných platforiem (sietí, </a:t>
            </a:r>
            <a:r>
              <a:rPr lang="sk-SK" b="1" dirty="0" err="1"/>
              <a:t>klastrov</a:t>
            </a:r>
            <a:r>
              <a:rPr lang="sk-SK" b="1" dirty="0"/>
              <a:t>), </a:t>
            </a:r>
            <a:r>
              <a:rPr lang="sk-SK" dirty="0"/>
              <a:t>ktorých primárnym účelom je posilnenie využívania poznatkov výskumu a vývoja v praxi</a:t>
            </a:r>
            <a:endParaRPr lang="cs-CZ" dirty="0"/>
          </a:p>
          <a:p>
            <a:r>
              <a:rPr lang="sk-SK" dirty="0" smtClean="0"/>
              <a:t>Prenos </a:t>
            </a:r>
            <a:r>
              <a:rPr lang="sk-SK" dirty="0"/>
              <a:t>výsledkov aplikovaného výskumu a vývoja do praxe a jeho ďalšia </a:t>
            </a:r>
            <a:r>
              <a:rPr lang="sk-SK" b="1" dirty="0"/>
              <a:t>komercializácia</a:t>
            </a:r>
            <a:r>
              <a:rPr lang="sk-SK" dirty="0"/>
              <a:t> subjektmi pôsobiacimi v cezhraničnom regióne</a:t>
            </a:r>
            <a:endParaRPr lang="cs-CZ" dirty="0"/>
          </a:p>
          <a:p>
            <a:r>
              <a:rPr lang="sk-SK" dirty="0" smtClean="0"/>
              <a:t>Nástroje </a:t>
            </a:r>
            <a:r>
              <a:rPr lang="sk-SK" dirty="0"/>
              <a:t>na efektívnu </a:t>
            </a:r>
            <a:r>
              <a:rPr lang="sk-SK" b="1" dirty="0"/>
              <a:t>identifikáciu spoločných potrieb </a:t>
            </a:r>
            <a:r>
              <a:rPr lang="sk-SK" dirty="0"/>
              <a:t>produktívneho sektora a včasnú orientáciu výskumných a vývojových aktivít na perspektívne odvetvia a oblasti </a:t>
            </a:r>
            <a:endParaRPr lang="cs-CZ" dirty="0"/>
          </a:p>
          <a:p>
            <a:r>
              <a:rPr lang="sk-SK" dirty="0" smtClean="0"/>
              <a:t>Príprava </a:t>
            </a:r>
            <a:r>
              <a:rPr lang="sk-SK" b="1" dirty="0"/>
              <a:t>cezhraničných stratégií</a:t>
            </a:r>
            <a:r>
              <a:rPr lang="sk-SK" dirty="0"/>
              <a:t> na podporu inteligentného rozvoja a využívania inovácií</a:t>
            </a:r>
            <a:endParaRPr lang="cs-CZ" dirty="0"/>
          </a:p>
          <a:p>
            <a:r>
              <a:rPr lang="sk-SK" dirty="0" smtClean="0"/>
              <a:t>Optimalizácia </a:t>
            </a:r>
            <a:r>
              <a:rPr lang="sk-SK" dirty="0"/>
              <a:t>a spolupráca pri </a:t>
            </a:r>
            <a:r>
              <a:rPr lang="sk-SK" b="1" dirty="0"/>
              <a:t>využívaní existujúcej infraštruktúry výskumu</a:t>
            </a:r>
            <a:r>
              <a:rPr lang="sk-SK" dirty="0"/>
              <a:t>, vývoja a inovácií pre potreby podnikateľskej základne v cezhraničnom regióne</a:t>
            </a:r>
            <a:endParaRPr lang="cs-CZ" dirty="0"/>
          </a:p>
          <a:p>
            <a:r>
              <a:rPr lang="sk-SK" dirty="0" smtClean="0"/>
              <a:t>Príprava </a:t>
            </a:r>
            <a:r>
              <a:rPr lang="sk-SK" dirty="0"/>
              <a:t>a zavádzanie inovatívnych foriem </a:t>
            </a:r>
            <a:r>
              <a:rPr lang="sk-SK" b="1" dirty="0"/>
              <a:t>podpory MSP </a:t>
            </a:r>
            <a:r>
              <a:rPr lang="sk-SK" dirty="0"/>
              <a:t>v oblasti využívania výsledkov výskumu a vývoja, hlavne inovačné poukážky (</a:t>
            </a:r>
            <a:r>
              <a:rPr lang="sk-SK" dirty="0" err="1"/>
              <a:t>vouchers</a:t>
            </a:r>
            <a:r>
              <a:rPr lang="sk-SK" dirty="0"/>
              <a:t>) pre malé a stredné podniky.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452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Spoločné ukazovatele výstupov a ukazovatele výstupov špecifické pre program (Investičná priorita 1b)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356092"/>
              </p:ext>
            </p:extLst>
          </p:nvPr>
        </p:nvGraphicFramePr>
        <p:xfrm>
          <a:off x="179512" y="1556792"/>
          <a:ext cx="8496945" cy="414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1080120"/>
                <a:gridCol w="1224136"/>
                <a:gridCol w="1656184"/>
                <a:gridCol w="1368153"/>
              </a:tblGrid>
              <a:tr h="448310">
                <a:tc>
                  <a:txBody>
                    <a:bodyPr/>
                    <a:lstStyle/>
                    <a:p>
                      <a:pPr marL="179705" indent="-179705"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b="1" dirty="0">
                          <a:effectLst/>
                        </a:rPr>
                        <a:t>Ukazovateľ (názov ukazovateľa)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b="1" dirty="0">
                          <a:effectLst/>
                        </a:rPr>
                        <a:t>Merná jednotka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b="1" dirty="0">
                          <a:effectLst/>
                        </a:rPr>
                        <a:t>Cieľová hodnota (2023)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b="1" dirty="0">
                          <a:effectLst/>
                        </a:rPr>
                        <a:t>Zdroj údajov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b="1" dirty="0">
                          <a:effectLst/>
                        </a:rPr>
                        <a:t>Frekvencia podávania správ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Podporené partnerstvá zamerané na posilnenie regionálnych inovačných systémov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Počet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Monitorovacie správy prijímateľov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1 krát za rok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Podniky spolupracujúce s výskumnými inštitúciami (spoločný pre EÚS)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Počet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50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Monitorovacie správy prijímateľov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1 krát za rok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Spoločné produkty na zvýšenie spolupráce medzi inštitúciami výskumu a vývoja a produktívnym sektorom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Počet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Monitorovacie správy prijímateľov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1 krát za rok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dirty="0">
                          <a:effectLst/>
                        </a:rPr>
                        <a:t>Podniky, ktorým sa poskytuje finančná podpora (spoločný EÚS)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</a:rPr>
                        <a:t>Počet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sk-SK" sz="1600" dirty="0">
                          <a:effectLst/>
                        </a:rPr>
                        <a:t>50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>
                          <a:effectLst/>
                        </a:rPr>
                        <a:t>Monitorovacie správy prijímateľov 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</a:rPr>
                        <a:t>1 krát za rok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215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Hlavné cieľové skupiny</a:t>
            </a:r>
            <a:endParaRPr lang="cs-CZ" dirty="0"/>
          </a:p>
          <a:p>
            <a:pPr lvl="1"/>
            <a:r>
              <a:rPr lang="sk-SK" dirty="0" smtClean="0"/>
              <a:t>Malé </a:t>
            </a:r>
            <a:r>
              <a:rPr lang="sk-SK" dirty="0"/>
              <a:t>a stredné </a:t>
            </a:r>
            <a:r>
              <a:rPr lang="sk-SK" dirty="0" smtClean="0"/>
              <a:t>podniky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sk-SK" dirty="0"/>
              <a:t>Typ prijímateľov </a:t>
            </a:r>
            <a:endParaRPr lang="cs-CZ" dirty="0"/>
          </a:p>
          <a:p>
            <a:pPr lvl="1"/>
            <a:r>
              <a:rPr lang="sk-SK" dirty="0" smtClean="0"/>
              <a:t>subjekty </a:t>
            </a:r>
            <a:r>
              <a:rPr lang="sk-SK" dirty="0"/>
              <a:t>výskumu, vývoja a inovácií </a:t>
            </a:r>
            <a:endParaRPr lang="cs-CZ" dirty="0"/>
          </a:p>
          <a:p>
            <a:pPr lvl="1"/>
            <a:r>
              <a:rPr lang="sk-SK" dirty="0" smtClean="0"/>
              <a:t>vysoké </a:t>
            </a:r>
            <a:r>
              <a:rPr lang="sk-SK" dirty="0"/>
              <a:t>školy a univerzity s výskumnými pracoviskami (v zmysle zákona </a:t>
            </a:r>
            <a:r>
              <a:rPr lang="sk-SK" dirty="0" err="1"/>
              <a:t>xxxx</a:t>
            </a:r>
            <a:r>
              <a:rPr lang="sk-SK" dirty="0"/>
              <a:t>)</a:t>
            </a:r>
            <a:endParaRPr lang="cs-CZ" dirty="0"/>
          </a:p>
          <a:p>
            <a:pPr lvl="1"/>
            <a:r>
              <a:rPr lang="sk-SK" dirty="0" smtClean="0"/>
              <a:t>malé </a:t>
            </a:r>
            <a:r>
              <a:rPr lang="sk-SK" dirty="0"/>
              <a:t>a stredné podniky (v zmysle zákona </a:t>
            </a:r>
            <a:r>
              <a:rPr lang="sk-SK" dirty="0" err="1"/>
              <a:t>xxxx</a:t>
            </a:r>
            <a:r>
              <a:rPr lang="sk-SK" dirty="0"/>
              <a:t>)</a:t>
            </a:r>
            <a:endParaRPr lang="cs-CZ" dirty="0"/>
          </a:p>
          <a:p>
            <a:pPr lvl="1"/>
            <a:r>
              <a:rPr lang="sk-SK" dirty="0" smtClean="0"/>
              <a:t>združenia</a:t>
            </a:r>
            <a:r>
              <a:rPr lang="sk-SK" dirty="0"/>
              <a:t>, asociácie a siete (v zmysle zákona </a:t>
            </a:r>
            <a:r>
              <a:rPr lang="sk-SK" dirty="0" err="1"/>
              <a:t>xxxx</a:t>
            </a:r>
            <a:r>
              <a:rPr lang="sk-SK" dirty="0"/>
              <a:t>)</a:t>
            </a:r>
            <a:endParaRPr lang="cs-CZ" dirty="0"/>
          </a:p>
          <a:p>
            <a:pPr lvl="1"/>
            <a:r>
              <a:rPr lang="sk-SK" dirty="0" smtClean="0"/>
              <a:t>subjekty </a:t>
            </a:r>
            <a:r>
              <a:rPr lang="sk-SK" dirty="0"/>
              <a:t>zapojené do inovačných procesov (napr. inovačné centrá, regionálna samospráva)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06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Integrovaný prístup k územnému rozvoju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2276872"/>
            <a:ext cx="8568952" cy="4464496"/>
          </a:xfrm>
        </p:spPr>
        <p:txBody>
          <a:bodyPr>
            <a:normAutofit/>
          </a:bodyPr>
          <a:lstStyle/>
          <a:p>
            <a:r>
              <a:rPr lang="sk-SK" dirty="0" smtClean="0"/>
              <a:t>SR / ČR</a:t>
            </a:r>
          </a:p>
          <a:p>
            <a:pPr lvl="1"/>
            <a:r>
              <a:rPr lang="sk-SK" dirty="0" smtClean="0"/>
              <a:t>riadení </a:t>
            </a:r>
            <a:r>
              <a:rPr lang="sk-SK" dirty="0"/>
              <a:t>a implementácii </a:t>
            </a:r>
            <a:r>
              <a:rPr lang="sk-SK" b="1" dirty="0"/>
              <a:t>Dunajskej stratégie</a:t>
            </a:r>
            <a:r>
              <a:rPr lang="sk-SK" dirty="0"/>
              <a:t>, ktorá pokrýva územie s viac ako 110 mil. obyvateľov. </a:t>
            </a:r>
            <a:endParaRPr lang="sk-SK" dirty="0" smtClean="0"/>
          </a:p>
          <a:p>
            <a:r>
              <a:rPr lang="sk-SK" dirty="0" smtClean="0"/>
              <a:t>SR </a:t>
            </a:r>
            <a:r>
              <a:rPr lang="sk-SK" dirty="0" err="1"/>
              <a:t>spolu-koordinátorom</a:t>
            </a:r>
            <a:r>
              <a:rPr lang="sk-SK" dirty="0"/>
              <a:t> </a:t>
            </a:r>
            <a:r>
              <a:rPr lang="sk-SK" dirty="0" smtClean="0"/>
              <a:t>2 </a:t>
            </a:r>
            <a:r>
              <a:rPr lang="sk-SK" dirty="0"/>
              <a:t>prioritných oblastí: </a:t>
            </a:r>
            <a:endParaRPr lang="sk-SK" dirty="0" smtClean="0"/>
          </a:p>
          <a:p>
            <a:pPr lvl="1"/>
            <a:r>
              <a:rPr lang="sk-SK" i="1" dirty="0" smtClean="0"/>
              <a:t>4 </a:t>
            </a:r>
            <a:r>
              <a:rPr lang="sk-SK" i="1" dirty="0"/>
              <a:t>Obnova a zachovanie kvality vôd </a:t>
            </a:r>
            <a:r>
              <a:rPr lang="sk-SK" dirty="0"/>
              <a:t>(spolu s Maďarskom) </a:t>
            </a:r>
            <a:endParaRPr lang="sk-SK" dirty="0" smtClean="0"/>
          </a:p>
          <a:p>
            <a:pPr lvl="1"/>
            <a:r>
              <a:rPr lang="sk-SK" i="1" dirty="0" smtClean="0"/>
              <a:t>7 </a:t>
            </a:r>
            <a:r>
              <a:rPr lang="sk-SK" i="1" dirty="0"/>
              <a:t>Rozvoj vedomostnej spoločnosti</a:t>
            </a:r>
            <a:r>
              <a:rPr lang="sk-SK" dirty="0"/>
              <a:t> (spolu so Srbskom</a:t>
            </a:r>
            <a:r>
              <a:rPr lang="sk-SK" dirty="0" smtClean="0"/>
              <a:t>).</a:t>
            </a:r>
          </a:p>
          <a:p>
            <a:r>
              <a:rPr lang="sk-SK" dirty="0" smtClean="0"/>
              <a:t>ČR </a:t>
            </a:r>
            <a:r>
              <a:rPr lang="sk-SK" dirty="0" err="1"/>
              <a:t>spolu-koordinátorom</a:t>
            </a:r>
            <a:r>
              <a:rPr lang="sk-SK" dirty="0"/>
              <a:t> </a:t>
            </a:r>
            <a:r>
              <a:rPr lang="sk-SK" i="1" dirty="0"/>
              <a:t>prioritnej oblasti </a:t>
            </a:r>
            <a:endParaRPr lang="sk-SK" i="1" dirty="0" smtClean="0"/>
          </a:p>
          <a:p>
            <a:pPr lvl="1"/>
            <a:r>
              <a:rPr lang="sk-SK" i="1" dirty="0" smtClean="0"/>
              <a:t>2 </a:t>
            </a:r>
            <a:r>
              <a:rPr lang="sk-SK" i="1" dirty="0"/>
              <a:t>Podpora udržateľných zdrojov energie</a:t>
            </a:r>
            <a:r>
              <a:rPr lang="sk-SK" dirty="0"/>
              <a:t> (spolu </a:t>
            </a:r>
            <a:r>
              <a:rPr lang="sk-SK" dirty="0" smtClean="0"/>
              <a:t>s</a:t>
            </a:r>
            <a:r>
              <a:rPr lang="sk-SK" dirty="0"/>
              <a:t> Maďarskom).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692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r>
              <a:rPr lang="cs-CZ" cap="all" dirty="0" smtClean="0"/>
              <a:t>OP </a:t>
            </a:r>
            <a:r>
              <a:rPr lang="cs-CZ" cap="all" dirty="0" err="1" smtClean="0"/>
              <a:t>Ps</a:t>
            </a:r>
            <a:r>
              <a:rPr lang="cs-CZ" cap="all" dirty="0" smtClean="0"/>
              <a:t> ČR – PR (2014 – 2020)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2400" b="1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b="1" dirty="0" smtClean="0"/>
              <a:t>PRIORITNÍ </a:t>
            </a:r>
            <a:r>
              <a:rPr lang="cs-CZ" sz="2400" b="1" dirty="0"/>
              <a:t>OSA 2: Zaměstnanost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84548"/>
              </p:ext>
            </p:extLst>
          </p:nvPr>
        </p:nvGraphicFramePr>
        <p:xfrm>
          <a:off x="251520" y="2132856"/>
          <a:ext cx="8424936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6768752"/>
              </a:tblGrid>
              <a:tr h="180078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ID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2.1</a:t>
                      </a:r>
                      <a:r>
                        <a:rPr lang="cs-CZ" sz="2000" dirty="0">
                          <a:effectLst/>
                        </a:rPr>
                        <a:t>. Podpora růstu podporujícího zaměstnanost rozvojem vnitřního potenciálu jako součásti územní strategie pro konkrétní oblasti, včetně přeměny upadajících průmyslových oblastí a zlepšení dostupnosti a rozvoje zvláštních přírodních a kulturních zdrojů;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957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Specifický cíl</a:t>
                      </a:r>
                      <a:endParaRPr lang="cs-CZ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Zlepšení podmínek pro zaměstnanost využitím potenciálu přírodních a kulturních zdrojů regionu.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aktivit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cs-CZ" sz="2400" dirty="0"/>
              <a:t>Zachování a obnova kulturních a přírodních atraktivit, směřující k jejich využití pro udržitelný rozvoj společného pohraničí</a:t>
            </a:r>
          </a:p>
          <a:p>
            <a:pPr lvl="1"/>
            <a:r>
              <a:rPr lang="cs-CZ" sz="2400" dirty="0"/>
              <a:t>Podpora nehmotného kulturního dědictví v pohraničním regionu směřující k jeho využití pro udržitelný rozvoj společného území</a:t>
            </a:r>
          </a:p>
          <a:p>
            <a:pPr lvl="1"/>
            <a:r>
              <a:rPr lang="cs-CZ" sz="2400" dirty="0"/>
              <a:t>Infrastrukturní opatření pro přeshraniční zpřístupnění a využívání kulturního a přírodního dědictví příhraničního regionu </a:t>
            </a:r>
          </a:p>
          <a:p>
            <a:pPr lvl="1"/>
            <a:r>
              <a:rPr lang="cs-CZ" sz="2400" dirty="0"/>
              <a:t>Společná informační, marketingová a propagační opatření v oblasti využití přírodních a kulturních zdrojů</a:t>
            </a:r>
          </a:p>
          <a:p>
            <a:pPr lvl="1"/>
            <a:r>
              <a:rPr lang="cs-CZ" sz="2400" dirty="0"/>
              <a:t>Studie, strategie, plány směřující k využití přírodních a kulturních zdrojů</a:t>
            </a:r>
          </a:p>
          <a:p>
            <a:pPr lvl="1"/>
            <a:r>
              <a:rPr lang="cs-CZ" sz="2400" dirty="0"/>
              <a:t>Výstavba nových a modernizace stávajících lokálních a regionálních silničních spojení zlepšující přeshraniční dostupnost přírodních a kulturních atraktivit pohraničí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259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CÍLOVÉ SKUPINY</a:t>
            </a:r>
            <a:endParaRPr lang="cs-CZ" sz="2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9158676"/>
              </p:ext>
            </p:extLst>
          </p:nvPr>
        </p:nvGraphicFramePr>
        <p:xfrm>
          <a:off x="467544" y="1700809"/>
          <a:ext cx="8147248" cy="4279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7248"/>
              </a:tblGrid>
              <a:tr h="13134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endParaRPr lang="cs-CZ" sz="20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 smtClean="0">
                          <a:effectLst/>
                        </a:rPr>
                        <a:t>RELEVANTNÍ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 smtClean="0">
                          <a:effectLst/>
                        </a:rPr>
                        <a:t>obyvatelé </a:t>
                      </a:r>
                      <a:r>
                        <a:rPr lang="cs-CZ" sz="2000" dirty="0">
                          <a:effectLst/>
                        </a:rPr>
                        <a:t>společného regionu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návštěvníci regionu 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samosprávy turisticky významných lokalit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podnikatelské subjekty v cestovním ruchu a na něj navázaných odvětví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0295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NERELEVANTNÍ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60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samosprávy a jejich příspěvkové organizace a sdružení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organizační složky samosprávy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subjekty založené organizacemi veřejné správy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orgány státní správy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NNO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správci silniční sítě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2000" dirty="0">
                          <a:effectLst/>
                        </a:rPr>
                        <a:t>Evropské seskupení pro územní spolupráci</a:t>
                      </a:r>
                      <a:endParaRPr lang="cs-CZ" sz="20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316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</p:spPr>
        <p:txBody>
          <a:bodyPr>
            <a:noAutofit/>
          </a:bodyPr>
          <a:lstStyle/>
          <a:p>
            <a:r>
              <a:rPr lang="de-DE" sz="2200" b="1" dirty="0"/>
              <a:t>Institutionelle Kapazitäten und öffentliche </a:t>
            </a:r>
            <a:r>
              <a:rPr lang="de-DE" sz="2200" b="1" dirty="0" smtClean="0"/>
              <a:t>Verwaltung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ČESKO-BAVORSKO</a:t>
            </a:r>
            <a:endParaRPr lang="cs-CZ" sz="22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46957"/>
              </p:ext>
            </p:extLst>
          </p:nvPr>
        </p:nvGraphicFramePr>
        <p:xfrm>
          <a:off x="179512" y="1412776"/>
          <a:ext cx="8496945" cy="4680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68152"/>
                <a:gridCol w="1054104"/>
                <a:gridCol w="1096594"/>
                <a:gridCol w="1374931"/>
                <a:gridCol w="1923990"/>
                <a:gridCol w="1679174"/>
              </a:tblGrid>
              <a:tr h="4680520">
                <a:tc>
                  <a:txBody>
                    <a:bodyPr/>
                    <a:lstStyle/>
                    <a:p>
                      <a:pPr marL="30607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11b)</a:t>
                      </a:r>
                      <a:endParaRPr lang="cs-CZ" sz="1200" dirty="0">
                        <a:effectLst/>
                      </a:endParaRPr>
                    </a:p>
                    <a:p>
                      <a:pPr marL="30607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Enhancing institutional capacity and an efficient public administration through promoting legal and administrative cooperation and cooperation between citizens and institutions […].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39" marR="3973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Intensivierung der Integration, Harmonisierung und Kohärenz durch regional </a:t>
                      </a:r>
                      <a:r>
                        <a:rPr lang="de-DE" sz="1200" dirty="0" err="1">
                          <a:effectLst/>
                        </a:rPr>
                        <a:t>governance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739" marR="3973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EI 11b)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Verbesserung der Intensität der grenzübergreifenden Zusammenarbeit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(3-jährliche Erhebung bei Multiplikatoren u.U. bei den </a:t>
                      </a:r>
                      <a:r>
                        <a:rPr lang="de-AT" sz="1200" dirty="0" err="1">
                          <a:effectLst/>
                        </a:rPr>
                        <a:t>Euregiomitgliedern</a:t>
                      </a:r>
                      <a:r>
                        <a:rPr lang="de-AT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Level 1-5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9739" marR="39739" marT="0" marB="0" anchor="ctr"/>
                </a:tc>
                <a:tc>
                  <a:txBody>
                    <a:bodyPr/>
                    <a:lstStyle/>
                    <a:p>
                      <a:pPr marL="30607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11b)1</a:t>
                      </a:r>
                      <a:endParaRPr lang="cs-CZ" sz="1200" dirty="0">
                        <a:effectLst/>
                      </a:endParaRPr>
                    </a:p>
                    <a:p>
                      <a:pPr marL="30607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Intensivierung der Zusammenarbeit zwischen Bürgern und Institutionen im Rahmen kleiner und mikroregionaler Projekte (Kleinprojektefonds), die einen Beitrag insbesondere zur Stärkung der Verständigung und der gemeinsamen Identität leisten.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739" marR="3973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de-DE" sz="1200" dirty="0">
                          <a:effectLst/>
                          <a:uFill>
                            <a:solidFill>
                              <a:srgbClr val="C00000"/>
                            </a:solidFill>
                          </a:uFill>
                        </a:rPr>
                        <a:t>People-</a:t>
                      </a:r>
                      <a:r>
                        <a:rPr lang="de-DE" sz="1200" dirty="0" err="1">
                          <a:effectLst/>
                          <a:uFill>
                            <a:solidFill>
                              <a:srgbClr val="C00000"/>
                            </a:solidFill>
                          </a:uFill>
                        </a:rPr>
                        <a:t>to</a:t>
                      </a:r>
                      <a:r>
                        <a:rPr lang="de-DE" sz="1200" dirty="0">
                          <a:effectLst/>
                          <a:uFill>
                            <a:solidFill>
                              <a:srgbClr val="C00000"/>
                            </a:solidFill>
                          </a:uFill>
                        </a:rPr>
                        <a:t>-people-Projekte (Zusammenarbeit gemeinnütziger Einrichtungen, Kooperationen zwischen Gebietskörperschaften etc.)</a:t>
                      </a:r>
                      <a:endParaRPr lang="cs-CZ" sz="1200" dirty="0">
                        <a:effectLst/>
                        <a:uFill>
                          <a:solidFill>
                            <a:srgbClr val="C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39739" marR="3973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OI 11b)1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Programmspezifischer OI:</a:t>
                      </a:r>
                      <a:endParaRPr lang="cs-CZ" sz="1200" dirty="0">
                        <a:effectLst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Zahl der im Rahmen der Umsetzung des Kleinprojektefonds involvierten Projektpartner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739" marR="397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55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PS / STRUKTURA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49251"/>
              </p:ext>
            </p:extLst>
          </p:nvPr>
        </p:nvGraphicFramePr>
        <p:xfrm>
          <a:off x="251520" y="2396108"/>
          <a:ext cx="8342870" cy="326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List" r:id="rId3" imgW="5524470" imgH="2209710" progId="Excel.Sheet.12">
                  <p:embed/>
                </p:oleObj>
              </mc:Choice>
              <mc:Fallback>
                <p:oleObj name="List" r:id="rId3" imgW="5524470" imgH="2209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396108"/>
                        <a:ext cx="8342870" cy="3265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4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069340"/>
              </p:ext>
            </p:extLst>
          </p:nvPr>
        </p:nvGraphicFramePr>
        <p:xfrm>
          <a:off x="323528" y="116632"/>
          <a:ext cx="8305551" cy="4369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List" r:id="rId3" imgW="10086930" imgH="5305515" progId="Excel.Sheet.12">
                  <p:embed/>
                </p:oleObj>
              </mc:Choice>
              <mc:Fallback>
                <p:oleObj name="List" r:id="rId3" imgW="10086930" imgH="5305515" progId="Excel.Sheet.12">
                  <p:embed/>
                  <p:pic>
                    <p:nvPicPr>
                      <p:cNvPr id="0" name="Objek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6632"/>
                        <a:ext cx="8305551" cy="4369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769095"/>
              </p:ext>
            </p:extLst>
          </p:nvPr>
        </p:nvGraphicFramePr>
        <p:xfrm>
          <a:off x="323528" y="4653136"/>
          <a:ext cx="8315325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Dokument" r:id="rId5" imgW="9831904" imgH="2382766" progId="Word.Document.12">
                  <p:embed/>
                </p:oleObj>
              </mc:Choice>
              <mc:Fallback>
                <p:oleObj name="Dokument" r:id="rId5" imgW="9831904" imgH="2382766" progId="Word.Document.12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653136"/>
                        <a:ext cx="8315325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4427984" y="6309320"/>
            <a:ext cx="443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ČESKO - SASKO/POLSKO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28013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56888"/>
              </p:ext>
            </p:extLst>
          </p:nvPr>
        </p:nvGraphicFramePr>
        <p:xfrm>
          <a:off x="323528" y="373233"/>
          <a:ext cx="8352928" cy="581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2608"/>
                <a:gridCol w="576064"/>
                <a:gridCol w="648072"/>
                <a:gridCol w="576064"/>
                <a:gridCol w="576064"/>
                <a:gridCol w="504056"/>
              </a:tblGrid>
              <a:tr h="28399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sng" strike="noStrike" dirty="0">
                          <a:effectLst/>
                        </a:rPr>
                        <a:t>PRIORITNÍ OSY EU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Sas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Bav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AU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SK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PL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627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1.posílení výzkumu, technologického rozvoje a inovací;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Bav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 dirty="0">
                          <a:effectLst/>
                        </a:rPr>
                        <a:t>2.zlepšení přístupu, využití a kvality informačních a komunikačních technologií;</a:t>
                      </a:r>
                      <a:endParaRPr lang="cs-CZ" sz="1400" b="0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96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 dirty="0">
                          <a:effectLst/>
                        </a:rPr>
                        <a:t>3.zvýšení konkurenceschopnosti malých a středních podniků, odvětví zemědělství (v případě EZFRV) a odvětví rybářství a akvakultury (v případě EMFF);</a:t>
                      </a:r>
                      <a:endParaRPr lang="cs-CZ" sz="1400" b="0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u="none" strike="noStrike" dirty="0">
                          <a:effectLst/>
                        </a:rPr>
                        <a:t>4.podpora přechodu na nízkouhlíkové hospodářství ve všech odvětvích;</a:t>
                      </a:r>
                      <a:endParaRPr lang="cs-CZ" sz="1400" b="0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5.podpora přizpůsobení se změně klimatu, předcházení rizikům a řízení rizik;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6.ochrana životního prostředí a podpora účinného využívání zdrojů;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Bav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7.podpora udržitelné dopravy a odstraňování překážek v klíčových síťových infrastrukturách;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1" u="none" strike="noStrike" dirty="0">
                          <a:effectLst/>
                        </a:rPr>
                        <a:t>8.podpora zaměstnanosti a podpora mobility pracovních sil;</a:t>
                      </a:r>
                      <a:endParaRPr lang="pl-PL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627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</a:rPr>
                        <a:t>9.podpora sociálního začleňování a boj proti chudobě;</a:t>
                      </a:r>
                      <a:endParaRPr lang="pt-BR" sz="1400" b="0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10.investice do vzdělávání, dovedností a celoživotního učení;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79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u="none" strike="noStrike" dirty="0">
                          <a:effectLst/>
                        </a:rPr>
                        <a:t>11.posilování institucionální kapacity a účinné veřejné správy</a:t>
                      </a:r>
                      <a:endParaRPr lang="cs-CZ" sz="1600" b="1" i="0" u="none" strike="noStrike" dirty="0">
                        <a:solidFill>
                          <a:srgbClr val="FE863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AU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34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CZ / Sas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24936" cy="583264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5</a:t>
            </a:r>
            <a:r>
              <a:rPr lang="cs-CZ" dirty="0"/>
              <a:t> </a:t>
            </a:r>
            <a:r>
              <a:rPr lang="cs-CZ" dirty="0" smtClean="0"/>
              <a:t>b)</a:t>
            </a: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investic k řešení zvláštních rizik, zajištění odolnosti pro případ katastrofy a rozvoj systémů krizového </a:t>
            </a:r>
            <a:r>
              <a:rPr lang="cs-CZ" dirty="0" smtClean="0"/>
              <a:t>řízení</a:t>
            </a:r>
          </a:p>
          <a:p>
            <a:r>
              <a:rPr lang="cs-CZ" b="1" dirty="0"/>
              <a:t>6</a:t>
            </a:r>
            <a:r>
              <a:rPr lang="cs-CZ" dirty="0"/>
              <a:t> b) </a:t>
            </a:r>
            <a:r>
              <a:rPr lang="cs-CZ" dirty="0" smtClean="0"/>
              <a:t>Řešení </a:t>
            </a:r>
            <a:r>
              <a:rPr lang="cs-CZ" dirty="0"/>
              <a:t>důležitých potřeb investic do vodního hospodářství za účelem plnění požadavků </a:t>
            </a:r>
            <a:r>
              <a:rPr lang="cs-CZ" dirty="0" err="1"/>
              <a:t>acquis</a:t>
            </a:r>
            <a:r>
              <a:rPr lang="cs-CZ" dirty="0"/>
              <a:t> týkajících se životního </a:t>
            </a:r>
            <a:r>
              <a:rPr lang="cs-CZ" dirty="0" smtClean="0"/>
              <a:t>prostředí</a:t>
            </a:r>
          </a:p>
          <a:p>
            <a:r>
              <a:rPr lang="cs-CZ" dirty="0"/>
              <a:t>6 c) </a:t>
            </a:r>
            <a:r>
              <a:rPr lang="cs-CZ" dirty="0" smtClean="0"/>
              <a:t>Zachování</a:t>
            </a:r>
            <a:r>
              <a:rPr lang="cs-CZ" dirty="0"/>
              <a:t>, ochrana, propagace a rozvoj kulturního a přírodního </a:t>
            </a:r>
            <a:r>
              <a:rPr lang="cs-CZ" dirty="0" smtClean="0"/>
              <a:t>dědictví</a:t>
            </a:r>
          </a:p>
          <a:p>
            <a:r>
              <a:rPr lang="cs-CZ" dirty="0"/>
              <a:t>6 </a:t>
            </a:r>
            <a:r>
              <a:rPr lang="cs-CZ" dirty="0" smtClean="0"/>
              <a:t>d) Zachování </a:t>
            </a:r>
            <a:r>
              <a:rPr lang="cs-CZ" dirty="0"/>
              <a:t>a obnova biologické rozmanitosti, ochrany a obnovy půdy a podpory ekosystémových služeb, včetně sítě NATURA 2000 a ekologických </a:t>
            </a:r>
            <a:r>
              <a:rPr lang="cs-CZ" dirty="0" smtClean="0"/>
              <a:t>infrastruktur</a:t>
            </a:r>
          </a:p>
          <a:p>
            <a:r>
              <a:rPr lang="cs-CZ" b="1" dirty="0"/>
              <a:t>7</a:t>
            </a:r>
            <a:r>
              <a:rPr lang="cs-CZ" dirty="0"/>
              <a:t>b) </a:t>
            </a:r>
            <a:r>
              <a:rPr lang="cs-CZ" dirty="0" smtClean="0"/>
              <a:t>Zvyšování </a:t>
            </a:r>
            <a:r>
              <a:rPr lang="cs-CZ" dirty="0"/>
              <a:t>regionální mobility prostřednictvím připojení sekundárních a terciárních uzlů k infrastruktuře sítě TEN-T, včetně multimodálních </a:t>
            </a:r>
            <a:r>
              <a:rPr lang="cs-CZ" dirty="0" smtClean="0"/>
              <a:t>uzlů</a:t>
            </a:r>
          </a:p>
          <a:p>
            <a:r>
              <a:rPr lang="cs-CZ" dirty="0" smtClean="0"/>
              <a:t>7c)</a:t>
            </a:r>
            <a:r>
              <a:rPr lang="cs-CZ" dirty="0"/>
              <a:t> </a:t>
            </a:r>
            <a:r>
              <a:rPr lang="cs-CZ" dirty="0" smtClean="0"/>
              <a:t>Rozvoj </a:t>
            </a:r>
            <a:r>
              <a:rPr lang="cs-CZ" dirty="0"/>
              <a:t>nízkouhlíkových (včetně málo hlučných) dopravních systémů šetrnějších k životnímu prostředí včetně vnitrozemské a námořní lodní dopravy, přístavů, multimodálních spojů a letištní infrastruktury s cílem podporovat udržitelnou regionální a místní </a:t>
            </a:r>
            <a:r>
              <a:rPr lang="cs-CZ" dirty="0" smtClean="0"/>
              <a:t>mobilitu</a:t>
            </a:r>
          </a:p>
          <a:p>
            <a:r>
              <a:rPr lang="cs-CZ" sz="2600" b="1" dirty="0" smtClean="0"/>
              <a:t>TC 10) Investice </a:t>
            </a:r>
            <a:r>
              <a:rPr lang="cs-CZ" sz="2600" b="1" dirty="0"/>
              <a:t>do vzdělávání, dovedností a celoživotního </a:t>
            </a:r>
            <a:r>
              <a:rPr lang="cs-CZ" sz="2600" b="1" dirty="0" smtClean="0"/>
              <a:t>učení</a:t>
            </a:r>
          </a:p>
          <a:p>
            <a:r>
              <a:rPr lang="cs-CZ" dirty="0"/>
              <a:t>Dodatečná investiční priorita z Nařízení EÚS: Vývoj a realizace společných programů všeobecného a profesního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TC </a:t>
            </a:r>
            <a:r>
              <a:rPr lang="cs-CZ" b="1" dirty="0" smtClean="0"/>
              <a:t>11</a:t>
            </a:r>
            <a:r>
              <a:rPr lang="cs-CZ" dirty="0" smtClean="0"/>
              <a:t>) Dodatečná </a:t>
            </a:r>
            <a:r>
              <a:rPr lang="cs-CZ" dirty="0"/>
              <a:t>investiční priorita z Nařízení EÚS: Podpora právní a správní spolupráce a spolupráce mezi občany a institucemi</a:t>
            </a:r>
            <a:endParaRPr lang="cs-CZ" dirty="0">
              <a:latin typeface="Calibri"/>
              <a:ea typeface="Calibri"/>
              <a:cs typeface="Times New Roman"/>
            </a:endParaRPr>
          </a:p>
          <a:p>
            <a:endParaRPr lang="cs-CZ" dirty="0">
              <a:latin typeface="Calibri"/>
              <a:ea typeface="Calibri"/>
              <a:cs typeface="Times New Roman"/>
            </a:endParaRP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93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380089"/>
              </p:ext>
            </p:extLst>
          </p:nvPr>
        </p:nvGraphicFramePr>
        <p:xfrm>
          <a:off x="251520" y="161256"/>
          <a:ext cx="8784976" cy="6696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0653"/>
                <a:gridCol w="1545268"/>
                <a:gridCol w="5719055"/>
              </a:tblGrid>
              <a:tr h="6696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Oblast podpory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Kooperativní opatření v oblasti lidských zdrojů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10" marR="521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Specifický cíl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Budování a rozvoj přeshraniční spolupráce ve vzdělávání a vědě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Přesné znění specifického cíle je ještě předmětem jednání.</a:t>
                      </a:r>
                      <a:endParaRPr lang="cs-CZ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10" marR="521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600" dirty="0">
                          <a:effectLst/>
                        </a:rPr>
                        <a:t>Aktivity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b="0" dirty="0" smtClean="0">
                          <a:effectLst/>
                        </a:rPr>
                        <a:t>1</a:t>
                      </a:r>
                      <a:r>
                        <a:rPr lang="cs-CZ" sz="1400" b="0" dirty="0">
                          <a:effectLst/>
                        </a:rPr>
                        <a:t>. Aktivity předškolního vzdělávání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2. Podpora školních projektů a zvyšování/prohlubování odborné kvalifikace v oblasti vzdělávání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3. Podpora aktivit přeshraniční odborné přípravy, dalšího vzdělávání a zvyšování kvalifikace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4. Kooperační aktivity vysokých škol a jiných vzdělávacích institucí za účelem přenosu know-how na rozhraní mezi hospodářskou sférou a společností, vytváření a rozvoj akademických kooperačních sítí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5. Podpora mobility studentů, doktorandů a vědeckých pracovníků za účelem studia v zahraničí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6. Podpora environmentálního vzdělávání a ekologického povědomí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7. Zlepšování jazykové vybavenosti a interkulturních kompetencí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400" b="0" dirty="0">
                          <a:effectLst/>
                        </a:rPr>
                        <a:t>8. Opatření za účelem přizpůsobení se trhu práce, včetně opatření pro přenos vzdělávání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52110" marR="52110" marT="0" marB="0" anchor="ctr"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6588224" y="332656"/>
            <a:ext cx="2143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ČESKO - SASKO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7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/>
              <a:t>CZ / </a:t>
            </a:r>
            <a:r>
              <a:rPr lang="cs-CZ" dirty="0" smtClean="0"/>
              <a:t>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52928" cy="5421216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10 Tvorba a realizácia spoločných vzdelávacích programov a programov </a:t>
            </a:r>
            <a:r>
              <a:rPr lang="sk-SK" dirty="0" smtClean="0"/>
              <a:t>prípravy</a:t>
            </a:r>
          </a:p>
          <a:p>
            <a:r>
              <a:rPr lang="sk-SK" b="1" dirty="0"/>
              <a:t>1b Podpora podnikových investícií  do výskumu a vývoja, a rozvoja prepojení a synergie medzi podnikmi, centrami </a:t>
            </a:r>
            <a:r>
              <a:rPr lang="sk-SK" b="1" dirty="0" smtClean="0"/>
              <a:t>výskumu </a:t>
            </a:r>
            <a:r>
              <a:rPr lang="sk-SK" b="1" dirty="0"/>
              <a:t>a vývoja a vyššieho </a:t>
            </a:r>
            <a:r>
              <a:rPr lang="sk-SK" b="1" dirty="0" smtClean="0"/>
              <a:t>vzdelávania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7b Zlepšenie regionálnej mobility prostredníctvom napojenia na sekundárnych a terciárnych uzlov do TEN-T </a:t>
            </a:r>
            <a:r>
              <a:rPr lang="sk-SK" dirty="0" smtClean="0"/>
              <a:t>infraštruktúry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6c - Ochrana, propagácia a rozvoj kultúrneho a prírodného </a:t>
            </a:r>
            <a:r>
              <a:rPr lang="sk-SK" dirty="0" smtClean="0"/>
              <a:t>dedičstva</a:t>
            </a:r>
          </a:p>
          <a:p>
            <a:r>
              <a:rPr lang="sk-SK" dirty="0"/>
              <a:t>6d Ochrana a obnova biodiverzity, ochrana a obnova pôdy a propagácia služieb ekosystémov vrátane NATURA 2000 a zelenej </a:t>
            </a:r>
            <a:r>
              <a:rPr lang="sk-SK" dirty="0" smtClean="0"/>
              <a:t>infraštruktúry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11 Zvyšovanie inštitucionálnych kapacít a efektívnej verejnej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sk-SK" b="1" dirty="0" smtClean="0"/>
              <a:t>OP CEZHRANIČNEJ </a:t>
            </a:r>
            <a:r>
              <a:rPr lang="sk-SK" b="1" dirty="0"/>
              <a:t>SPOLUPRÁCE </a:t>
            </a:r>
            <a:r>
              <a:rPr lang="sk-SK" b="1" dirty="0" smtClean="0"/>
              <a:t>SR-ČR 2014-2020</a:t>
            </a:r>
            <a:r>
              <a:rPr lang="cs-CZ" dirty="0"/>
              <a:t> </a:t>
            </a:r>
            <a:r>
              <a:rPr lang="cs-CZ" sz="2000" dirty="0" smtClean="0"/>
              <a:t>(</a:t>
            </a:r>
            <a:r>
              <a:rPr lang="sk-SK" sz="2000" b="1" dirty="0" smtClean="0"/>
              <a:t>návrh </a:t>
            </a:r>
            <a:r>
              <a:rPr lang="sk-SK" sz="2000" b="1" dirty="0"/>
              <a:t>z </a:t>
            </a:r>
            <a:r>
              <a:rPr lang="sk-SK" sz="2000" b="1" dirty="0" smtClean="0"/>
              <a:t>14.02.2014)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7992888" cy="5257800"/>
          </a:xfrm>
        </p:spPr>
        <p:txBody>
          <a:bodyPr>
            <a:normAutofit/>
          </a:bodyPr>
          <a:lstStyle/>
          <a:p>
            <a:r>
              <a:rPr lang="sk-SK" dirty="0"/>
              <a:t>Stratégia prínosu programu spolupráce pre stratégiu Únie na zabezpečenie inteligentného, udržateľného a </a:t>
            </a:r>
            <a:r>
              <a:rPr lang="sk-SK" dirty="0" err="1"/>
              <a:t>inkluzívneho</a:t>
            </a:r>
            <a:r>
              <a:rPr lang="sk-SK" dirty="0"/>
              <a:t> rastu a dosiahnutie hospodárskej, sociálnej a územnej </a:t>
            </a:r>
            <a:r>
              <a:rPr lang="sk-SK" dirty="0" smtClean="0"/>
              <a:t>súdržnosti</a:t>
            </a:r>
          </a:p>
          <a:p>
            <a:pPr lvl="1"/>
            <a:r>
              <a:rPr lang="sk-SK" dirty="0"/>
              <a:t>cezhraničná spolupráca v slovensko-českom pohraničí v nasledujúcom období bude sústrediť na zhodnocovanie vnútorného potenciálu v prospech ďalšieho vyváženého rozvoja </a:t>
            </a:r>
            <a:r>
              <a:rPr lang="sk-SK" dirty="0" smtClean="0"/>
              <a:t>územia</a:t>
            </a:r>
            <a:endParaRPr lang="sk-SK" dirty="0"/>
          </a:p>
          <a:p>
            <a:pPr lvl="1"/>
            <a:r>
              <a:rPr lang="sk-SK" dirty="0"/>
              <a:t>vytvoriť príťažlivý región pre obyvateľov, podnikanie, investorov a zároveň aj turistov a návštevníkov</a:t>
            </a:r>
            <a:endParaRPr lang="sk-SK" dirty="0" smtClean="0"/>
          </a:p>
          <a:p>
            <a:pPr lvl="2"/>
            <a:r>
              <a:rPr lang="sk-SK" dirty="0"/>
              <a:t>geografická poloha, dostupnosť a vybavenosť územia, prírodno-kultúrne danosti, sídelná štruktúra, sociálno-ekonomický vývoj a administratívne usporiadanie.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16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778098"/>
          </a:xfrm>
        </p:spPr>
        <p:txBody>
          <a:bodyPr>
            <a:normAutofit/>
          </a:bodyPr>
          <a:lstStyle/>
          <a:p>
            <a:r>
              <a:rPr lang="sk-SK" dirty="0"/>
              <a:t>Stratégia Európa 2020 </a:t>
            </a:r>
            <a:r>
              <a:rPr lang="sk-SK" dirty="0" smtClean="0"/>
              <a:t>– tri </a:t>
            </a:r>
            <a:r>
              <a:rPr lang="sk-SK" dirty="0"/>
              <a:t>základné ciele: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1</a:t>
            </a:r>
            <a:r>
              <a:rPr lang="sk-SK" dirty="0"/>
              <a:t>.	Inteligentný rast – vytvorenie hospodárstva založeného na znalostiach a inovácií.</a:t>
            </a:r>
            <a:endParaRPr lang="cs-CZ" dirty="0"/>
          </a:p>
          <a:p>
            <a:r>
              <a:rPr lang="sk-SK" dirty="0"/>
              <a:t>2.	Udržateľný rast – podporovanie ekologickejšieho a konkurencieschopnejšieho hospodárstva, ktoré efektívnejšie využíva zdroje. </a:t>
            </a:r>
            <a:endParaRPr lang="cs-CZ" dirty="0"/>
          </a:p>
          <a:p>
            <a:r>
              <a:rPr lang="sk-SK" dirty="0"/>
              <a:t>3.	</a:t>
            </a:r>
            <a:r>
              <a:rPr lang="sk-SK" dirty="0" err="1"/>
              <a:t>Inkluzívny</a:t>
            </a:r>
            <a:r>
              <a:rPr lang="sk-SK" dirty="0"/>
              <a:t> rast je definovaný ako podporovanie hospodárstva s vysokou mierou zamestnanosti, ktoré prispieva k hospodárskej, sociálnej a územnej spolupráci.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780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1192</Words>
  <Application>Microsoft Office PowerPoint</Application>
  <PresentationFormat>Předvádění na obrazovce (4:3)</PresentationFormat>
  <Paragraphs>258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Arkýř</vt:lpstr>
      <vt:lpstr>List</vt:lpstr>
      <vt:lpstr>Dokument</vt:lpstr>
      <vt:lpstr>OP PŘESHRANIČNÍ SPOLUPRÁCE  CZ / SAS, BAV, AU, SK, PL  2014-2020 </vt:lpstr>
      <vt:lpstr>OP PS / STRUKTURA</vt:lpstr>
      <vt:lpstr>Prezentace aplikace PowerPoint</vt:lpstr>
      <vt:lpstr>Prezentace aplikace PowerPoint</vt:lpstr>
      <vt:lpstr>CZ / Sas</vt:lpstr>
      <vt:lpstr>Prezentace aplikace PowerPoint</vt:lpstr>
      <vt:lpstr>CZ / SK</vt:lpstr>
      <vt:lpstr>OP CEZHRANIČNEJ SPOLUPRÁCE SR-ČR 2014-2020 (návrh z 14.02.2014)</vt:lpstr>
      <vt:lpstr>Stratégia Európa 2020 – tri základné ciele:   </vt:lpstr>
      <vt:lpstr>Prioritná os 2 Dopravná dostupnosť Podpora EFRR (v EUR) 27 mil. / 30 % OP</vt:lpstr>
      <vt:lpstr>Prezentace aplikace PowerPoint</vt:lpstr>
      <vt:lpstr>Podpora investovania podnikov do výskumu a inovácie a vytvárania prepojení a synergií medzi podnikmi, centrami výskumu a vývoja a vysokoškolským vzdelávacím prostredím ... (1b)</vt:lpstr>
      <vt:lpstr>Spoločné ukazovatele výstupov a ukazovatele výstupov špecifické pre program (Investičná priorita 1b)</vt:lpstr>
      <vt:lpstr>Prezentace aplikace PowerPoint</vt:lpstr>
      <vt:lpstr>Integrovaný prístup k územnému rozvoju</vt:lpstr>
      <vt:lpstr>OP Ps ČR – PR (2014 – 2020) </vt:lpstr>
      <vt:lpstr>typy aktivit:</vt:lpstr>
      <vt:lpstr>CÍLOVÉ SKUPINY</vt:lpstr>
      <vt:lpstr>Institutionelle Kapazitäten und öffentliche Verwaltung ČESKO-BAVORSKO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PŘESHRANIČNÍ SPOLUPRÁCE  CZ / SK, AU, PL, BAV, SAX 2014-2020</dc:title>
  <dc:creator>Milan</dc:creator>
  <cp:lastModifiedBy>Milan</cp:lastModifiedBy>
  <cp:revision>25</cp:revision>
  <dcterms:created xsi:type="dcterms:W3CDTF">2014-04-12T18:27:58Z</dcterms:created>
  <dcterms:modified xsi:type="dcterms:W3CDTF">2014-04-13T20:05:07Z</dcterms:modified>
</cp:coreProperties>
</file>