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9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58" autoAdjust="0"/>
  </p:normalViewPr>
  <p:slideViewPr>
    <p:cSldViewPr showGuide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57573-52AF-4348-93E5-5C1D6464CF62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90DA9-4FE2-47D5-A557-4176B5CB5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7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DDB524-2D62-4262-AE6F-11D7028736AA}" type="slidenum">
              <a:rPr lang="cs-CZ" altLang="en-US" sz="1200" smtClean="0">
                <a:latin typeface="Times New Roman" pitchFamily="18" charset="0"/>
              </a:rPr>
              <a:pPr/>
              <a:t>2</a:t>
            </a:fld>
            <a:endParaRPr lang="cs-CZ" altLang="en-US" sz="1200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59E5864-0FC4-4C48-AFA7-5225B029847A}" type="slidenum">
              <a:rPr lang="cs-CZ" altLang="en-US" sz="1200" smtClean="0">
                <a:latin typeface="Times New Roman" pitchFamily="18" charset="0"/>
              </a:rPr>
              <a:pPr/>
              <a:t>11</a:t>
            </a:fld>
            <a:endParaRPr lang="cs-CZ" altLang="en-US" sz="12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D961D1-BC6E-4E51-A0CE-6468274CCA1D}" type="slidenum">
              <a:rPr lang="cs-CZ" altLang="en-US" sz="1200" smtClean="0">
                <a:latin typeface="Times New Roman" pitchFamily="18" charset="0"/>
              </a:rPr>
              <a:pPr/>
              <a:t>12</a:t>
            </a:fld>
            <a:endParaRPr lang="cs-CZ" altLang="en-US" sz="120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EDB1F7F-B081-4979-BEAA-7CE8C9AB7C89}" type="slidenum">
              <a:rPr lang="cs-CZ" altLang="en-US" sz="1200" smtClean="0">
                <a:latin typeface="Times New Roman" pitchFamily="18" charset="0"/>
              </a:rPr>
              <a:pPr/>
              <a:t>13</a:t>
            </a:fld>
            <a:endParaRPr lang="cs-CZ" altLang="en-US" sz="120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52C6D01-DC94-44E9-9F1A-DB99E5C4820B}" type="slidenum">
              <a:rPr lang="cs-CZ" altLang="en-US" sz="1200" smtClean="0">
                <a:latin typeface="Times New Roman" pitchFamily="18" charset="0"/>
              </a:rPr>
              <a:pPr/>
              <a:t>14</a:t>
            </a:fld>
            <a:endParaRPr lang="cs-CZ" altLang="en-US" sz="12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F57A9D-471C-4388-A213-B298CE4D89CE}" type="slidenum">
              <a:rPr lang="cs-CZ" altLang="en-US" sz="1200" smtClean="0">
                <a:latin typeface="Times New Roman" pitchFamily="18" charset="0"/>
              </a:rPr>
              <a:pPr/>
              <a:t>15</a:t>
            </a:fld>
            <a:endParaRPr lang="cs-CZ" altLang="en-US" sz="12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F9F855-A070-4B91-A921-80084CBE30B1}" type="slidenum">
              <a:rPr lang="cs-CZ" altLang="en-US" sz="1200" smtClean="0">
                <a:latin typeface="Times New Roman" pitchFamily="18" charset="0"/>
              </a:rPr>
              <a:pPr/>
              <a:t>16</a:t>
            </a:fld>
            <a:endParaRPr lang="cs-CZ" altLang="en-US" sz="120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6908" y="8686288"/>
            <a:ext cx="2971092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808F4FA-89BC-43C0-80D1-9719A2EF5C07}" type="slidenum">
              <a:rPr lang="cs-CZ" altLang="en-US" sz="1200">
                <a:latin typeface="Times New Roman" pitchFamily="18" charset="0"/>
              </a:rPr>
              <a:pPr algn="r"/>
              <a:t>17</a:t>
            </a:fld>
            <a:endParaRPr lang="cs-CZ" altLang="en-US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8E26B8-AB54-4667-8821-1A1CF2EDCB18}" type="slidenum">
              <a:rPr lang="cs-CZ" altLang="en-US" sz="1200" smtClean="0">
                <a:latin typeface="Times New Roman" pitchFamily="18" charset="0"/>
              </a:rPr>
              <a:pPr/>
              <a:t>18</a:t>
            </a:fld>
            <a:endParaRPr lang="cs-CZ" altLang="en-US" sz="120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ABCA1EF-AD65-495B-BFD4-EC01802878D4}" type="slidenum">
              <a:rPr lang="cs-CZ" altLang="en-US" sz="1200" smtClean="0">
                <a:latin typeface="Times New Roman" pitchFamily="18" charset="0"/>
              </a:rPr>
              <a:pPr/>
              <a:t>3</a:t>
            </a:fld>
            <a:endParaRPr lang="cs-CZ" altLang="en-US" sz="12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7A84CD-A494-481D-A394-949015F6E66A}" type="slidenum">
              <a:rPr lang="cs-CZ" altLang="en-US" sz="1200" smtClean="0">
                <a:latin typeface="Times New Roman" pitchFamily="18" charset="0"/>
              </a:rPr>
              <a:pPr/>
              <a:t>4</a:t>
            </a:fld>
            <a:endParaRPr lang="cs-CZ" altLang="en-US" sz="120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DA8060-EF9A-43CE-93C1-6EBEFE08A706}" type="slidenum">
              <a:rPr lang="cs-CZ" altLang="en-US" sz="1200" smtClean="0">
                <a:latin typeface="Times New Roman" pitchFamily="18" charset="0"/>
              </a:rPr>
              <a:pPr/>
              <a:t>5</a:t>
            </a:fld>
            <a:endParaRPr lang="cs-CZ" altLang="en-US" sz="120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B5B676-25AD-41C0-84D0-6155FB029FFA}" type="slidenum">
              <a:rPr lang="cs-CZ" altLang="en-US" sz="1200" smtClean="0">
                <a:latin typeface="Times New Roman" pitchFamily="18" charset="0"/>
              </a:rPr>
              <a:pPr/>
              <a:t>6</a:t>
            </a:fld>
            <a:endParaRPr lang="cs-CZ" altLang="en-US" sz="1200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7BFBAD-98E2-4059-A1A0-0DAA9CCE1788}" type="slidenum">
              <a:rPr lang="cs-CZ" altLang="en-US" sz="1200" smtClean="0">
                <a:latin typeface="Times New Roman" pitchFamily="18" charset="0"/>
              </a:rPr>
              <a:pPr/>
              <a:t>7</a:t>
            </a:fld>
            <a:endParaRPr lang="cs-CZ" altLang="en-US" sz="120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2C0FA5-4F07-49FB-B79D-2213C33562FA}" type="slidenum">
              <a:rPr lang="cs-CZ" altLang="en-US" sz="1200" smtClean="0">
                <a:latin typeface="Times New Roman" pitchFamily="18" charset="0"/>
              </a:rPr>
              <a:pPr/>
              <a:t>8</a:t>
            </a:fld>
            <a:endParaRPr lang="cs-CZ" altLang="en-US" sz="120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A25865-5FE7-4903-8BEA-64F7EE82F9FE}" type="slidenum">
              <a:rPr lang="cs-CZ" altLang="en-US" sz="1200" smtClean="0">
                <a:latin typeface="Times New Roman" pitchFamily="18" charset="0"/>
              </a:rPr>
              <a:pPr/>
              <a:t>9</a:t>
            </a:fld>
            <a:endParaRPr lang="cs-CZ" altLang="en-US" sz="120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A25865-5FE7-4903-8BEA-64F7EE82F9FE}" type="slidenum">
              <a:rPr lang="cs-CZ" altLang="en-US" sz="1200" smtClean="0">
                <a:latin typeface="Times New Roman" pitchFamily="18" charset="0"/>
              </a:rPr>
              <a:pPr/>
              <a:t>10</a:t>
            </a:fld>
            <a:endParaRPr lang="cs-CZ" altLang="en-US" sz="120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1E45-4439-4563-ACA7-CB616B6DED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0120-3AD9-4D32-9E74-60B0E16D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9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1E45-4439-4563-ACA7-CB616B6DED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0120-3AD9-4D32-9E74-60B0E16D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2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1E45-4439-4563-ACA7-CB616B6DED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0120-3AD9-4D32-9E74-60B0E16D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3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1E45-4439-4563-ACA7-CB616B6DED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0120-3AD9-4D32-9E74-60B0E16D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2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1E45-4439-4563-ACA7-CB616B6DED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0120-3AD9-4D32-9E74-60B0E16D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9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1E45-4439-4563-ACA7-CB616B6DED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0120-3AD9-4D32-9E74-60B0E16D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9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1E45-4439-4563-ACA7-CB616B6DED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0120-3AD9-4D32-9E74-60B0E16D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1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1E45-4439-4563-ACA7-CB616B6DED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0120-3AD9-4D32-9E74-60B0E16D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1E45-4439-4563-ACA7-CB616B6DED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0120-3AD9-4D32-9E74-60B0E16D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1E45-4439-4563-ACA7-CB616B6DED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0120-3AD9-4D32-9E74-60B0E16D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9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1E45-4439-4563-ACA7-CB616B6DED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0120-3AD9-4D32-9E74-60B0E16D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2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1E45-4439-4563-ACA7-CB616B6DED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80120-3AD9-4D32-9E74-60B0E16D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5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lytrichum_commune_GS199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1.JPG"/><Relationship Id="rId4" Type="http://schemas.openxmlformats.org/officeDocument/2006/relationships/hyperlink" Target="http://www.efloras.org/object_page.aspx?object_id=85540&amp;flora_id=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7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floras.org/object_page.aspx?object_id=85540&amp;flora_id=1" TargetMode="External"/><Relationship Id="rId5" Type="http://schemas.openxmlformats.org/officeDocument/2006/relationships/hyperlink" Target="http://commons.wikimedia.org/wiki/File:Polytrichum_commune_GS199.png" TargetMode="External"/><Relationship Id="rId4" Type="http://schemas.openxmlformats.org/officeDocument/2006/relationships/image" Target="../media/image28.JPG"/><Relationship Id="rId9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lytrichum_commune_GS199.png" TargetMode="External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://www.efloras.org/object_page.aspx?object_id=85540&amp;flora_id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lytrichum_commune_GS199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hyperlink" Target="http://www.efloras.org/object_page.aspx?object_id=85540&amp;flora_id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lytrichum_commune_GS199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hyperlink" Target="http://www.efloras.org/object_page.aspx?object_id=85540&amp;flora_id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</p:spPr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Mechorosty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437112"/>
            <a:ext cx="3623783" cy="24208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/>
          <a:stretch/>
        </p:blipFill>
        <p:spPr>
          <a:xfrm>
            <a:off x="5956300" y="4437112"/>
            <a:ext cx="3224212" cy="24208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7"/>
          <a:stretch/>
        </p:blipFill>
        <p:spPr>
          <a:xfrm>
            <a:off x="-36512" y="-4564"/>
            <a:ext cx="2899883" cy="241585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30" y="-4563"/>
            <a:ext cx="3623782" cy="242088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"/>
            <a:ext cx="3624487" cy="241129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0"/>
          <a:stretch/>
        </p:blipFill>
        <p:spPr>
          <a:xfrm>
            <a:off x="-36512" y="4437112"/>
            <a:ext cx="2854615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0" y="6453188"/>
            <a:ext cx="9178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060450" y="6508750"/>
            <a:ext cx="704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i="1">
                <a:solidFill>
                  <a:schemeClr val="bg1"/>
                </a:solidFill>
                <a:latin typeface="Calibri" pitchFamily="34" charset="0"/>
              </a:rPr>
              <a:t>http://oregonstate.edu/dept/nursery-weeds/weedspeciespage/liverwort/sporocarp_page.html</a:t>
            </a:r>
          </a:p>
        </p:txBody>
      </p:sp>
      <p:pic>
        <p:nvPicPr>
          <p:cNvPr id="11270" name="Picture 9" descr="m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68638"/>
            <a:ext cx="3962400" cy="2968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10" descr="m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3962400" cy="29702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7956550" y="5300663"/>
            <a:ext cx="571500" cy="641350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3600" b="1">
                <a:solidFill>
                  <a:srgbClr val="33CC33"/>
                </a:solidFill>
                <a:latin typeface="Calibri" pitchFamily="34" charset="0"/>
              </a:rPr>
              <a:t>♂</a:t>
            </a: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3851275" y="5300663"/>
            <a:ext cx="571500" cy="641350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3600" b="1">
                <a:solidFill>
                  <a:srgbClr val="33CC33"/>
                </a:solidFill>
                <a:latin typeface="Calibri" pitchFamily="34" charset="0"/>
              </a:rPr>
              <a:t>♀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7544" y="620688"/>
            <a:ext cx="842486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en-US" sz="1800" i="1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en-US" sz="1800" b="1" i="1" dirty="0" err="1">
                <a:latin typeface="Calibri" pitchFamily="34" charset="0"/>
              </a:rPr>
              <a:t>Marchantia</a:t>
            </a:r>
            <a:r>
              <a:rPr lang="cs-CZ" altLang="en-US" sz="1800" b="1" i="1" dirty="0">
                <a:latin typeface="Calibri" pitchFamily="34" charset="0"/>
              </a:rPr>
              <a:t> </a:t>
            </a:r>
            <a:r>
              <a:rPr lang="cs-CZ" altLang="en-US" sz="1800" b="1" i="1" dirty="0" err="1">
                <a:latin typeface="Calibri" pitchFamily="34" charset="0"/>
              </a:rPr>
              <a:t>polymorpha</a:t>
            </a:r>
            <a:r>
              <a:rPr lang="cs-CZ" altLang="en-US" sz="1800" b="1" i="1" dirty="0">
                <a:latin typeface="Calibri" pitchFamily="34" charset="0"/>
              </a:rPr>
              <a:t>  </a:t>
            </a:r>
            <a:r>
              <a:rPr lang="cs-CZ" altLang="en-US" sz="1800" b="1" dirty="0">
                <a:latin typeface="Calibri" pitchFamily="34" charset="0"/>
              </a:rPr>
              <a:t>porostnice </a:t>
            </a:r>
            <a:r>
              <a:rPr lang="cs-CZ" altLang="en-US" sz="1800" b="1" dirty="0" smtClean="0">
                <a:latin typeface="Calibri" pitchFamily="34" charset="0"/>
              </a:rPr>
              <a:t>mnohotvárná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en-US" sz="1800" dirty="0" smtClean="0">
                <a:latin typeface="Calibri" pitchFamily="34" charset="0"/>
              </a:rPr>
              <a:t> pohlavní rozmnožování: stopkatá </a:t>
            </a:r>
            <a:r>
              <a:rPr lang="cs-CZ" altLang="en-US" sz="1800" dirty="0" err="1" smtClean="0">
                <a:latin typeface="Calibri" pitchFamily="34" charset="0"/>
              </a:rPr>
              <a:t>receptakula</a:t>
            </a:r>
            <a:r>
              <a:rPr lang="cs-CZ" altLang="en-US" sz="1800" dirty="0" smtClean="0">
                <a:latin typeface="Calibri" pitchFamily="34" charset="0"/>
              </a:rPr>
              <a:t> se zanořenými gametangii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en-US" sz="1800" dirty="0" smtClean="0">
                <a:latin typeface="Calibri" pitchFamily="34" charset="0"/>
              </a:rPr>
              <a:t>  na samičích rostlinách </a:t>
            </a:r>
            <a:r>
              <a:rPr lang="cs-CZ" altLang="en-US" sz="1800" dirty="0" err="1" smtClean="0">
                <a:latin typeface="Calibri" pitchFamily="34" charset="0"/>
              </a:rPr>
              <a:t>receptakula</a:t>
            </a:r>
            <a:r>
              <a:rPr lang="cs-CZ" altLang="en-US" sz="1800" dirty="0" smtClean="0">
                <a:latin typeface="Calibri" pitchFamily="34" charset="0"/>
              </a:rPr>
              <a:t> s archegonii, na samčích rostlinách </a:t>
            </a:r>
          </a:p>
          <a:p>
            <a:pPr lvl="1">
              <a:spcBef>
                <a:spcPct val="50000"/>
              </a:spcBef>
              <a:buFontTx/>
              <a:buNone/>
            </a:pPr>
            <a:r>
              <a:rPr lang="cs-CZ" altLang="en-US" sz="1800" dirty="0" smtClean="0">
                <a:latin typeface="Calibri" pitchFamily="34" charset="0"/>
              </a:rPr>
              <a:t>    </a:t>
            </a:r>
            <a:r>
              <a:rPr lang="cs-CZ" altLang="en-US" sz="1800" dirty="0" err="1" smtClean="0">
                <a:latin typeface="Calibri" pitchFamily="34" charset="0"/>
              </a:rPr>
              <a:t>receptakula</a:t>
            </a:r>
            <a:r>
              <a:rPr lang="cs-CZ" altLang="en-US" sz="1800" dirty="0" smtClean="0">
                <a:latin typeface="Calibri" pitchFamily="34" charset="0"/>
              </a:rPr>
              <a:t> s antheridii</a:t>
            </a:r>
            <a:endParaRPr lang="cs-CZ" altLang="en-US" sz="1800" b="1" dirty="0">
              <a:latin typeface="Calibri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3853" y="303039"/>
            <a:ext cx="4998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400" dirty="0">
                <a:solidFill>
                  <a:srgbClr val="336600"/>
                </a:solidFill>
                <a:latin typeface="Calibri" pitchFamily="34" charset="0"/>
              </a:rPr>
              <a:t>oddělení: </a:t>
            </a:r>
            <a:r>
              <a:rPr lang="cs-CZ" altLang="en-US" sz="2400" i="1" dirty="0" err="1">
                <a:solidFill>
                  <a:srgbClr val="336600"/>
                </a:solidFill>
                <a:latin typeface="Calibri" pitchFamily="34" charset="0"/>
              </a:rPr>
              <a:t>Marchantiophyta</a:t>
            </a:r>
            <a:r>
              <a:rPr lang="cs-CZ" altLang="en-US" sz="2400" dirty="0">
                <a:solidFill>
                  <a:srgbClr val="336600"/>
                </a:solidFill>
                <a:latin typeface="Calibri" pitchFamily="34" charset="0"/>
              </a:rPr>
              <a:t> (játrovky)</a:t>
            </a:r>
          </a:p>
        </p:txBody>
      </p:sp>
    </p:spTree>
    <p:extLst>
      <p:ext uri="{BB962C8B-B14F-4D97-AF65-F5344CB8AC3E}">
        <p14:creationId xmlns:p14="http://schemas.microsoft.com/office/powerpoint/2010/main" val="24754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07950" y="1124744"/>
            <a:ext cx="6443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1800" b="1" i="1" dirty="0" err="1">
                <a:latin typeface="Calibri" pitchFamily="34" charset="0"/>
              </a:rPr>
              <a:t>Plagiochila</a:t>
            </a:r>
            <a:r>
              <a:rPr lang="cs-CZ" altLang="en-US" sz="1800" b="1" i="1" dirty="0">
                <a:latin typeface="Calibri" pitchFamily="34" charset="0"/>
              </a:rPr>
              <a:t> </a:t>
            </a:r>
            <a:r>
              <a:rPr lang="cs-CZ" altLang="en-US" sz="1800" b="1" i="1" dirty="0" err="1">
                <a:latin typeface="Calibri" pitchFamily="34" charset="0"/>
              </a:rPr>
              <a:t>porelloides</a:t>
            </a:r>
            <a:r>
              <a:rPr lang="cs-CZ" altLang="en-US" sz="1800" b="1" dirty="0">
                <a:latin typeface="Calibri" pitchFamily="34" charset="0"/>
              </a:rPr>
              <a:t>  </a:t>
            </a:r>
            <a:r>
              <a:rPr lang="cs-CZ" altLang="en-US" sz="1800" b="1" dirty="0" err="1">
                <a:latin typeface="Calibri" pitchFamily="34" charset="0"/>
              </a:rPr>
              <a:t>kapraďovka</a:t>
            </a:r>
            <a:r>
              <a:rPr lang="cs-CZ" altLang="en-US" sz="1800" b="1" dirty="0">
                <a:latin typeface="Calibri" pitchFamily="34" charset="0"/>
              </a:rPr>
              <a:t> </a:t>
            </a:r>
            <a:r>
              <a:rPr lang="cs-CZ" altLang="en-US" sz="1800" b="1" dirty="0" err="1">
                <a:latin typeface="Calibri" pitchFamily="34" charset="0"/>
              </a:rPr>
              <a:t>podhořankovitá</a:t>
            </a:r>
            <a:endParaRPr lang="cs-CZ" altLang="en-US" sz="1800" b="1" i="1" dirty="0">
              <a:latin typeface="Calibri" pitchFamily="34" charset="0"/>
            </a:endParaRPr>
          </a:p>
        </p:txBody>
      </p: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250825" y="1628800"/>
            <a:ext cx="871378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en-US" sz="1800" dirty="0">
                <a:latin typeface="Calibri" pitchFamily="34" charset="0"/>
              </a:rPr>
              <a:t> </a:t>
            </a:r>
            <a:r>
              <a:rPr lang="cs-CZ" altLang="en-US" sz="1800" dirty="0" err="1">
                <a:latin typeface="Calibri" pitchFamily="34" charset="0"/>
              </a:rPr>
              <a:t>foliózní</a:t>
            </a:r>
            <a:r>
              <a:rPr lang="cs-CZ" altLang="en-US" sz="1800" dirty="0">
                <a:latin typeface="Calibri" pitchFamily="34" charset="0"/>
              </a:rPr>
              <a:t> (listnatá) stélka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en-US" sz="1800" dirty="0">
                <a:latin typeface="Calibri" pitchFamily="34" charset="0"/>
              </a:rPr>
              <a:t> </a:t>
            </a:r>
            <a:r>
              <a:rPr lang="cs-CZ" altLang="en-US" sz="1800" dirty="0" err="1">
                <a:latin typeface="Calibri" pitchFamily="34" charset="0"/>
              </a:rPr>
              <a:t>rhizoidy</a:t>
            </a:r>
            <a:r>
              <a:rPr lang="cs-CZ" altLang="en-US" sz="1800" dirty="0">
                <a:latin typeface="Calibri" pitchFamily="34" charset="0"/>
              </a:rPr>
              <a:t>, kauloid, </a:t>
            </a:r>
            <a:r>
              <a:rPr lang="cs-CZ" altLang="en-US" sz="1800" dirty="0" err="1">
                <a:latin typeface="Calibri" pitchFamily="34" charset="0"/>
              </a:rPr>
              <a:t>fyloidy</a:t>
            </a:r>
            <a:r>
              <a:rPr lang="cs-CZ" altLang="en-US" sz="1800" dirty="0">
                <a:latin typeface="Calibri" pitchFamily="34" charset="0"/>
              </a:rPr>
              <a:t> (</a:t>
            </a:r>
            <a:r>
              <a:rPr lang="cs-CZ" altLang="en-US" sz="1800" dirty="0" err="1">
                <a:latin typeface="Calibri" pitchFamily="34" charset="0"/>
              </a:rPr>
              <a:t>fyloidy</a:t>
            </a:r>
            <a:r>
              <a:rPr lang="cs-CZ" altLang="en-US" sz="1800" dirty="0">
                <a:latin typeface="Calibri" pitchFamily="34" charset="0"/>
              </a:rPr>
              <a:t> tvořené stejnotvarými buňkami)</a:t>
            </a:r>
          </a:p>
        </p:txBody>
      </p:sp>
      <p:sp>
        <p:nvSpPr>
          <p:cNvPr id="12297" name="TextovéPole 3"/>
          <p:cNvSpPr txBox="1">
            <a:spLocks noChangeArrowheads="1"/>
          </p:cNvSpPr>
          <p:nvPr/>
        </p:nvSpPr>
        <p:spPr bwMode="auto">
          <a:xfrm>
            <a:off x="6084888" y="1052513"/>
            <a:ext cx="2508250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solidFill>
                  <a:srgbClr val="C00000"/>
                </a:solidFill>
                <a:latin typeface="Calibri" pitchFamily="34" charset="0"/>
              </a:rPr>
              <a:t>třída</a:t>
            </a:r>
            <a:r>
              <a:rPr lang="cs-CZ" altLang="en-US" sz="1800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cs-CZ" altLang="en-US" sz="1800" i="1" dirty="0" err="1">
                <a:solidFill>
                  <a:srgbClr val="C00000"/>
                </a:solidFill>
                <a:latin typeface="Calibri" pitchFamily="34" charset="0"/>
              </a:rPr>
              <a:t>Jungermanniopsida</a:t>
            </a:r>
            <a:endParaRPr lang="cs-CZ" altLang="en-US" sz="1800" i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solidFill>
                  <a:srgbClr val="C00000"/>
                </a:solidFill>
                <a:latin typeface="Calibri" pitchFamily="34" charset="0"/>
              </a:rPr>
              <a:t>čeleď </a:t>
            </a:r>
            <a:r>
              <a:rPr lang="cs-CZ" altLang="en-US" sz="1800" i="1" dirty="0" err="1">
                <a:solidFill>
                  <a:srgbClr val="C00000"/>
                </a:solidFill>
                <a:latin typeface="Calibri" pitchFamily="34" charset="0"/>
              </a:rPr>
              <a:t>Plagiochilaceae</a:t>
            </a:r>
            <a:endParaRPr lang="cs-CZ" altLang="en-US" sz="1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93853" y="303039"/>
            <a:ext cx="4998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oddělení: </a:t>
            </a:r>
            <a:r>
              <a:rPr lang="cs-CZ" altLang="en-US" sz="2400" i="1" dirty="0" err="1" smtClean="0">
                <a:solidFill>
                  <a:srgbClr val="336600"/>
                </a:solidFill>
                <a:latin typeface="Calibri" pitchFamily="34" charset="0"/>
              </a:rPr>
              <a:t>Marchantiophyta</a:t>
            </a: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 (játrovky)</a:t>
            </a:r>
            <a:endParaRPr lang="cs-CZ" altLang="en-US" sz="2400" dirty="0">
              <a:solidFill>
                <a:srgbClr val="336600"/>
              </a:solidFill>
              <a:latin typeface="Calibri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699792" y="4221088"/>
            <a:ext cx="2814598" cy="2482888"/>
            <a:chOff x="5537915" y="4077072"/>
            <a:chExt cx="2814598" cy="2482888"/>
          </a:xfrm>
        </p:grpSpPr>
        <p:sp>
          <p:nvSpPr>
            <p:cNvPr id="2" name="Obdélník 1"/>
            <p:cNvSpPr/>
            <p:nvPr/>
          </p:nvSpPr>
          <p:spPr>
            <a:xfrm>
              <a:off x="7074264" y="6313739"/>
              <a:ext cx="123944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bryophyteportal.org</a:t>
              </a:r>
            </a:p>
          </p:txBody>
        </p:sp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9" r="9686"/>
            <a:stretch/>
          </p:blipFill>
          <p:spPr>
            <a:xfrm>
              <a:off x="5537915" y="4077072"/>
              <a:ext cx="2814598" cy="2240648"/>
            </a:xfrm>
            <a:prstGeom prst="rect">
              <a:avLst/>
            </a:prstGeom>
          </p:spPr>
        </p:pic>
      </p:grpSp>
      <p:grpSp>
        <p:nvGrpSpPr>
          <p:cNvPr id="7" name="Skupina 6"/>
          <p:cNvGrpSpPr/>
          <p:nvPr/>
        </p:nvGrpSpPr>
        <p:grpSpPr>
          <a:xfrm>
            <a:off x="5573150" y="3985981"/>
            <a:ext cx="3463346" cy="2755387"/>
            <a:chOff x="293778" y="4293096"/>
            <a:chExt cx="3198597" cy="2406313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2" t="4097" r="4383" b="3800"/>
            <a:stretch/>
          </p:blipFill>
          <p:spPr>
            <a:xfrm>
              <a:off x="293778" y="4293096"/>
              <a:ext cx="3198597" cy="2401569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1881036" y="6453188"/>
              <a:ext cx="161133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www.buildingthepride.com</a:t>
              </a: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107504" y="3985981"/>
            <a:ext cx="3672408" cy="2755387"/>
            <a:chOff x="293853" y="2751675"/>
            <a:chExt cx="3672408" cy="2755387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53" y="2751675"/>
              <a:ext cx="3672408" cy="2755387"/>
            </a:xfrm>
            <a:prstGeom prst="rect">
              <a:avLst/>
            </a:prstGeom>
          </p:spPr>
        </p:pic>
        <p:sp>
          <p:nvSpPr>
            <p:cNvPr id="8" name="Obdélník 7"/>
            <p:cNvSpPr/>
            <p:nvPr/>
          </p:nvSpPr>
          <p:spPr>
            <a:xfrm>
              <a:off x="2717728" y="2852936"/>
              <a:ext cx="123303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www.cisfbr.org.uk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0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0" y="6453188"/>
            <a:ext cx="9178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Rectangle 28">
            <a:hlinkClick r:id="rId3"/>
          </p:cNvPr>
          <p:cNvSpPr>
            <a:spLocks noChangeArrowheads="1"/>
          </p:cNvSpPr>
          <p:nvPr/>
        </p:nvSpPr>
        <p:spPr bwMode="auto">
          <a:xfrm>
            <a:off x="0" y="392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13317" name="Rectangle 52">
            <a:hlinkClick r:id="rId4"/>
          </p:cNvPr>
          <p:cNvSpPr>
            <a:spLocks noChangeArrowheads="1"/>
          </p:cNvSpPr>
          <p:nvPr/>
        </p:nvSpPr>
        <p:spPr bwMode="auto">
          <a:xfrm>
            <a:off x="-36513" y="392271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13319" name="TextovéPole 11"/>
          <p:cNvSpPr txBox="1">
            <a:spLocks noChangeArrowheads="1"/>
          </p:cNvSpPr>
          <p:nvPr/>
        </p:nvSpPr>
        <p:spPr bwMode="auto">
          <a:xfrm>
            <a:off x="4643438" y="1844675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5536" y="332656"/>
            <a:ext cx="3790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oddělení: </a:t>
            </a:r>
            <a:r>
              <a:rPr lang="cs-CZ" altLang="en-US" sz="2400" i="1" dirty="0" err="1" smtClean="0">
                <a:solidFill>
                  <a:srgbClr val="336600"/>
                </a:solidFill>
                <a:latin typeface="Calibri" pitchFamily="34" charset="0"/>
              </a:rPr>
              <a:t>Bryophyta</a:t>
            </a: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 (mechy)</a:t>
            </a:r>
            <a:endParaRPr lang="cs-CZ" altLang="en-US" sz="2400" dirty="0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11560" y="1124744"/>
            <a:ext cx="8352928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800" dirty="0">
                <a:latin typeface="Calibri" pitchFamily="34" charset="0"/>
              </a:rPr>
              <a:t>  </a:t>
            </a:r>
            <a:r>
              <a:rPr lang="cs-CZ" altLang="en-US" sz="1800" dirty="0" smtClean="0">
                <a:latin typeface="Calibri" pitchFamily="34" charset="0"/>
              </a:rPr>
              <a:t>800 </a:t>
            </a:r>
            <a:r>
              <a:rPr lang="cs-CZ" altLang="en-US" sz="1800" dirty="0">
                <a:latin typeface="Calibri" pitchFamily="34" charset="0"/>
              </a:rPr>
              <a:t>rodů,  </a:t>
            </a:r>
            <a:r>
              <a:rPr lang="cs-CZ" altLang="en-US" sz="1800" dirty="0" smtClean="0">
                <a:latin typeface="Calibri" pitchFamily="34" charset="0"/>
              </a:rPr>
              <a:t>cca 10 </a:t>
            </a:r>
            <a:r>
              <a:rPr lang="cs-CZ" altLang="en-US" sz="1800" dirty="0">
                <a:latin typeface="Calibri" pitchFamily="34" charset="0"/>
              </a:rPr>
              <a:t>000 druhů</a:t>
            </a:r>
          </a:p>
          <a:p>
            <a:pPr>
              <a:spcBef>
                <a:spcPct val="50000"/>
              </a:spcBef>
            </a:pPr>
            <a:r>
              <a:rPr lang="cs-CZ" altLang="en-US" sz="1800" dirty="0" smtClean="0">
                <a:latin typeface="Calibri" pitchFamily="34" charset="0"/>
              </a:rPr>
              <a:t>  listnatá stélka, lístky spirálně uspořádané, buňky různého tvaru</a:t>
            </a:r>
          </a:p>
          <a:p>
            <a:pPr>
              <a:spcBef>
                <a:spcPct val="50000"/>
              </a:spcBef>
            </a:pPr>
            <a:r>
              <a:rPr lang="cs-CZ" altLang="en-US" sz="1800" dirty="0" smtClean="0">
                <a:latin typeface="Calibri" pitchFamily="34" charset="0"/>
              </a:rPr>
              <a:t>  gametofyt: lodyžka s lístky a </a:t>
            </a:r>
            <a:r>
              <a:rPr lang="cs-CZ" altLang="en-US" sz="1800" dirty="0" err="1" smtClean="0">
                <a:latin typeface="Calibri" pitchFamily="34" charset="0"/>
              </a:rPr>
              <a:t>rhizoidy</a:t>
            </a:r>
            <a:r>
              <a:rPr lang="cs-CZ" altLang="en-US" sz="1800" dirty="0" smtClean="0">
                <a:latin typeface="Calibri" pitchFamily="34" charset="0"/>
              </a:rPr>
              <a:t>, gametangia, čepička</a:t>
            </a:r>
          </a:p>
          <a:p>
            <a:pPr>
              <a:spcBef>
                <a:spcPct val="50000"/>
              </a:spcBef>
            </a:pPr>
            <a:r>
              <a:rPr lang="cs-CZ" altLang="en-US" sz="1800" dirty="0" smtClean="0">
                <a:latin typeface="Calibri" pitchFamily="34" charset="0"/>
              </a:rPr>
              <a:t>  sporofyt: dlouhověký, </a:t>
            </a:r>
            <a:r>
              <a:rPr lang="cs-CZ" altLang="en-US" sz="1800" dirty="0">
                <a:latin typeface="Calibri" pitchFamily="34" charset="0"/>
              </a:rPr>
              <a:t>tobolka na </a:t>
            </a:r>
            <a:r>
              <a:rPr lang="cs-CZ" altLang="en-US" sz="1800" dirty="0" smtClean="0">
                <a:latin typeface="Calibri" pitchFamily="34" charset="0"/>
              </a:rPr>
              <a:t>vytrvalém štětu</a:t>
            </a:r>
            <a:r>
              <a:rPr lang="cs-CZ" altLang="en-US" sz="1800" dirty="0">
                <a:latin typeface="Calibri" pitchFamily="34" charset="0"/>
              </a:rPr>
              <a:t>, </a:t>
            </a:r>
            <a:r>
              <a:rPr lang="cs-CZ" altLang="en-US" sz="1800" dirty="0" smtClean="0">
                <a:latin typeface="Calibri" pitchFamily="34" charset="0"/>
              </a:rPr>
              <a:t>složitější struktura</a:t>
            </a:r>
            <a:endParaRPr lang="cs-CZ" altLang="en-US" sz="1800" dirty="0">
              <a:latin typeface="Calibri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cs-CZ" altLang="en-US" sz="1800" dirty="0">
              <a:latin typeface="Calibri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cs-CZ" altLang="en-US" sz="1800" dirty="0" smtClean="0">
              <a:latin typeface="Calibri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/>
          <a:stretch/>
        </p:blipFill>
        <p:spPr>
          <a:xfrm>
            <a:off x="0" y="3566115"/>
            <a:ext cx="4499992" cy="33192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/>
          <a:stretch/>
        </p:blipFill>
        <p:spPr>
          <a:xfrm>
            <a:off x="4327300" y="3566115"/>
            <a:ext cx="4853211" cy="33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34" y="4860393"/>
            <a:ext cx="3024658" cy="20122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r="10369"/>
          <a:stretch/>
        </p:blipFill>
        <p:spPr>
          <a:xfrm>
            <a:off x="4185805" y="4855064"/>
            <a:ext cx="2221268" cy="2017567"/>
          </a:xfrm>
          <a:prstGeom prst="rect">
            <a:avLst/>
          </a:prstGeom>
        </p:spPr>
      </p:pic>
      <p:sp>
        <p:nvSpPr>
          <p:cNvPr id="14340" name="Rectangle 28">
            <a:hlinkClick r:id="rId5"/>
          </p:cNvPr>
          <p:cNvSpPr>
            <a:spLocks noChangeArrowheads="1"/>
          </p:cNvSpPr>
          <p:nvPr/>
        </p:nvSpPr>
        <p:spPr bwMode="auto">
          <a:xfrm>
            <a:off x="0" y="392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14341" name="Rectangle 52">
            <a:hlinkClick r:id="rId6"/>
          </p:cNvPr>
          <p:cNvSpPr>
            <a:spLocks noChangeArrowheads="1"/>
          </p:cNvSpPr>
          <p:nvPr/>
        </p:nvSpPr>
        <p:spPr bwMode="auto">
          <a:xfrm>
            <a:off x="-36513" y="392271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14343" name="TextovéPole 11"/>
          <p:cNvSpPr txBox="1">
            <a:spLocks noChangeArrowheads="1"/>
          </p:cNvSpPr>
          <p:nvPr/>
        </p:nvSpPr>
        <p:spPr bwMode="auto">
          <a:xfrm>
            <a:off x="4643438" y="1844675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pic>
        <p:nvPicPr>
          <p:cNvPr id="14346" name="Picture 5" descr="sphagnumlo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47" y="519036"/>
            <a:ext cx="2766377" cy="40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ovéPole 17"/>
          <p:cNvSpPr txBox="1">
            <a:spLocks noChangeArrowheads="1"/>
          </p:cNvSpPr>
          <p:nvPr/>
        </p:nvSpPr>
        <p:spPr bwMode="auto">
          <a:xfrm>
            <a:off x="421584" y="1124744"/>
            <a:ext cx="505273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en-US" sz="1800" b="1" i="1" dirty="0" err="1">
                <a:latin typeface="Calibri" pitchFamily="34" charset="0"/>
                <a:cs typeface="Calibri" pitchFamily="34" charset="0"/>
              </a:rPr>
              <a:t>Sphagnum</a:t>
            </a:r>
            <a:r>
              <a:rPr lang="cs-CZ" alt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1800" b="1" dirty="0" err="1">
                <a:latin typeface="Calibri" pitchFamily="34" charset="0"/>
                <a:cs typeface="Calibri" pitchFamily="34" charset="0"/>
              </a:rPr>
              <a:t>sp</a:t>
            </a:r>
            <a:r>
              <a:rPr lang="cs-CZ" altLang="en-US" sz="1800" b="1" dirty="0">
                <a:latin typeface="Calibri" pitchFamily="34" charset="0"/>
                <a:cs typeface="Calibri" pitchFamily="34" charset="0"/>
              </a:rPr>
              <a:t>.  rašeliník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gametofyt</a:t>
            </a:r>
            <a:r>
              <a:rPr lang="cs-CZ" altLang="en-US" sz="1800" dirty="0">
                <a:latin typeface="Calibri" pitchFamily="34" charset="0"/>
                <a:cs typeface="Calibri" pitchFamily="34" charset="0"/>
              </a:rPr>
              <a:t>: </a:t>
            </a:r>
            <a:endParaRPr lang="cs-CZ" altLang="en-US" sz="1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  <a:cs typeface="Calibri" pitchFamily="34" charset="0"/>
              </a:rPr>
              <a:t>	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kauloid </a:t>
            </a:r>
            <a:r>
              <a:rPr lang="cs-CZ" altLang="en-US" sz="1800" dirty="0">
                <a:latin typeface="Calibri" pitchFamily="34" charset="0"/>
                <a:cs typeface="Calibri" pitchFamily="34" charset="0"/>
              </a:rPr>
              <a:t>(lodyžka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  <a:cs typeface="Calibri" pitchFamily="34" charset="0"/>
              </a:rPr>
              <a:t>	</a:t>
            </a:r>
            <a:r>
              <a:rPr lang="cs-CZ" altLang="en-US" sz="1800" dirty="0" err="1" smtClean="0">
                <a:latin typeface="Calibri" pitchFamily="34" charset="0"/>
                <a:cs typeface="Calibri" pitchFamily="34" charset="0"/>
              </a:rPr>
              <a:t>fyloidy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1800" dirty="0">
                <a:latin typeface="Calibri" pitchFamily="34" charset="0"/>
                <a:cs typeface="Calibri" pitchFamily="34" charset="0"/>
              </a:rPr>
              <a:t>(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lístky)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cs-CZ" altLang="en-US" sz="1800" dirty="0">
                <a:latin typeface="Calibri" pitchFamily="34" charset="0"/>
                <a:cs typeface="Calibri" pitchFamily="34" charset="0"/>
              </a:rPr>
              <a:t>	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chybí </a:t>
            </a:r>
            <a:r>
              <a:rPr lang="cs-CZ" altLang="en-US" sz="1800" dirty="0" err="1" smtClean="0">
                <a:latin typeface="Calibri" pitchFamily="34" charset="0"/>
                <a:cs typeface="Calibri" pitchFamily="34" charset="0"/>
              </a:rPr>
              <a:t>rhizoidy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1800" dirty="0">
                <a:latin typeface="Calibri" pitchFamily="34" charset="0"/>
                <a:cs typeface="Calibri" pitchFamily="34" charset="0"/>
              </a:rPr>
              <a:t>(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kořínky)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lodyžní </a:t>
            </a:r>
            <a:r>
              <a:rPr lang="cs-CZ" altLang="en-US" sz="1800" dirty="0">
                <a:latin typeface="Calibri" pitchFamily="34" charset="0"/>
                <a:cs typeface="Calibri" pitchFamily="34" charset="0"/>
              </a:rPr>
              <a:t>lístky tvarově odlišné od 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větevních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nahloučené </a:t>
            </a:r>
            <a:r>
              <a:rPr lang="cs-CZ" altLang="en-US" sz="1800" dirty="0">
                <a:latin typeface="Calibri" pitchFamily="34" charset="0"/>
                <a:cs typeface="Calibri" pitchFamily="34" charset="0"/>
              </a:rPr>
              <a:t>lístky v horní části lodyžky tvoří </a:t>
            </a:r>
            <a:r>
              <a:rPr lang="cs-CZ" altLang="en-US" sz="1800" i="1" dirty="0" smtClean="0">
                <a:latin typeface="Calibri" pitchFamily="34" charset="0"/>
                <a:cs typeface="Calibri" pitchFamily="34" charset="0"/>
              </a:rPr>
              <a:t>hlavičku</a:t>
            </a:r>
            <a:endParaRPr lang="cs-CZ" altLang="en-US" sz="1800" i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cs-CZ" alt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6659563" y="5229225"/>
            <a:ext cx="21891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900" i="1">
                <a:solidFill>
                  <a:schemeClr val="bg1"/>
                </a:solidFill>
                <a:latin typeface="Arial" charset="0"/>
              </a:rPr>
              <a:t>www.bi.ku.dk/tavler/thumb.asp?ID=430</a:t>
            </a:r>
          </a:p>
        </p:txBody>
      </p:sp>
      <p:cxnSp>
        <p:nvCxnSpPr>
          <p:cNvPr id="14349" name="Přímá spojovací šipka 20"/>
          <p:cNvCxnSpPr>
            <a:cxnSpLocks noChangeShapeType="1"/>
          </p:cNvCxnSpPr>
          <p:nvPr/>
        </p:nvCxnSpPr>
        <p:spPr bwMode="auto">
          <a:xfrm flipV="1">
            <a:off x="5794707" y="1124744"/>
            <a:ext cx="612366" cy="690314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0" name="TextovéPole 3"/>
          <p:cNvSpPr txBox="1">
            <a:spLocks noChangeArrowheads="1"/>
          </p:cNvSpPr>
          <p:nvPr/>
        </p:nvSpPr>
        <p:spPr bwMode="auto">
          <a:xfrm>
            <a:off x="3419872" y="1188492"/>
            <a:ext cx="19970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en-US" sz="18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třída </a:t>
            </a:r>
            <a:r>
              <a:rPr lang="cs-CZ" altLang="en-US" sz="1800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Sphagnopsida</a:t>
            </a:r>
            <a:endParaRPr lang="cs-CZ" altLang="en-US" sz="1800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95536" y="332656"/>
            <a:ext cx="3790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oddělení: </a:t>
            </a:r>
            <a:r>
              <a:rPr lang="cs-CZ" altLang="en-US" sz="2400" i="1" dirty="0" err="1" smtClean="0">
                <a:solidFill>
                  <a:srgbClr val="336600"/>
                </a:solidFill>
                <a:latin typeface="Calibri" pitchFamily="34" charset="0"/>
              </a:rPr>
              <a:t>Bryophyta</a:t>
            </a: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 (mechy)</a:t>
            </a:r>
            <a:endParaRPr lang="cs-CZ" altLang="en-US" sz="2400" dirty="0">
              <a:solidFill>
                <a:srgbClr val="336600"/>
              </a:solidFill>
              <a:latin typeface="Calibri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23"/>
          <a:stretch/>
        </p:blipFill>
        <p:spPr>
          <a:xfrm>
            <a:off x="-36511" y="4855064"/>
            <a:ext cx="1944216" cy="200293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854113"/>
            <a:ext cx="3064502" cy="20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véPole 17"/>
          <p:cNvSpPr txBox="1">
            <a:spLocks noChangeArrowheads="1"/>
          </p:cNvSpPr>
          <p:nvPr/>
        </p:nvSpPr>
        <p:spPr bwMode="auto">
          <a:xfrm>
            <a:off x="421584" y="1124744"/>
            <a:ext cx="5728107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en-US" sz="1800" b="1" i="1" dirty="0" err="1">
                <a:latin typeface="Calibri" pitchFamily="34" charset="0"/>
                <a:cs typeface="Calibri" pitchFamily="34" charset="0"/>
              </a:rPr>
              <a:t>Sphagnum</a:t>
            </a:r>
            <a:r>
              <a:rPr lang="cs-CZ" alt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1800" b="1" dirty="0" err="1">
                <a:latin typeface="Calibri" pitchFamily="34" charset="0"/>
                <a:cs typeface="Calibri" pitchFamily="34" charset="0"/>
              </a:rPr>
              <a:t>sp</a:t>
            </a:r>
            <a:r>
              <a:rPr lang="cs-CZ" altLang="en-US" sz="1800" b="1" dirty="0">
                <a:latin typeface="Calibri" pitchFamily="34" charset="0"/>
                <a:cs typeface="Calibri" pitchFamily="34" charset="0"/>
              </a:rPr>
              <a:t>.  </a:t>
            </a:r>
            <a:r>
              <a:rPr lang="cs-CZ" altLang="en-US" sz="1800" b="1" dirty="0" smtClean="0">
                <a:latin typeface="Calibri" pitchFamily="34" charset="0"/>
                <a:cs typeface="Calibri" pitchFamily="34" charset="0"/>
              </a:rPr>
              <a:t>rašeliník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8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 err="1" smtClean="0">
                <a:latin typeface="Calibri" pitchFamily="34" charset="0"/>
                <a:cs typeface="Calibri" pitchFamily="34" charset="0"/>
              </a:rPr>
              <a:t>fyloidy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 (lístky) bez žebra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	- tvořeny 2 typy buněk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		zelené </a:t>
            </a:r>
            <a:r>
              <a:rPr lang="cs-CZ" altLang="en-US" sz="1800" dirty="0" err="1" smtClean="0">
                <a:latin typeface="Calibri" pitchFamily="34" charset="0"/>
                <a:cs typeface="Calibri" pitchFamily="34" charset="0"/>
              </a:rPr>
              <a:t>chlorocyty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 (asimilační funkce)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 	</a:t>
            </a:r>
            <a:r>
              <a:rPr lang="cs-CZ" altLang="en-US" sz="1800" dirty="0">
                <a:latin typeface="Calibri" pitchFamily="34" charset="0"/>
                <a:cs typeface="Calibri" pitchFamily="34" charset="0"/>
              </a:rPr>
              <a:t>	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bezbarvé </a:t>
            </a:r>
            <a:r>
              <a:rPr lang="cs-CZ" altLang="en-US" sz="1800" dirty="0" err="1" smtClean="0">
                <a:latin typeface="Calibri" pitchFamily="34" charset="0"/>
                <a:cs typeface="Calibri" pitchFamily="34" charset="0"/>
              </a:rPr>
              <a:t>hyalocyty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 (zásobárna vody)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cs-CZ" altLang="en-US" sz="18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cs-CZ" alt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0" y="6453188"/>
            <a:ext cx="9178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Rectangle 28">
            <a:hlinkClick r:id="rId3"/>
          </p:cNvPr>
          <p:cNvSpPr>
            <a:spLocks noChangeArrowheads="1"/>
          </p:cNvSpPr>
          <p:nvPr/>
        </p:nvSpPr>
        <p:spPr bwMode="auto">
          <a:xfrm>
            <a:off x="0" y="392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15365" name="Rectangle 52">
            <a:hlinkClick r:id="rId4"/>
          </p:cNvPr>
          <p:cNvSpPr>
            <a:spLocks noChangeArrowheads="1"/>
          </p:cNvSpPr>
          <p:nvPr/>
        </p:nvSpPr>
        <p:spPr bwMode="auto">
          <a:xfrm>
            <a:off x="-36513" y="392271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15367" name="TextovéPole 11"/>
          <p:cNvSpPr txBox="1">
            <a:spLocks noChangeArrowheads="1"/>
          </p:cNvSpPr>
          <p:nvPr/>
        </p:nvSpPr>
        <p:spPr bwMode="auto">
          <a:xfrm>
            <a:off x="4643438" y="1844675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2843213" y="6007100"/>
            <a:ext cx="13684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cs-CZ" altLang="en-US" sz="900">
                <a:solidFill>
                  <a:schemeClr val="bg1"/>
                </a:solidFill>
                <a:latin typeface="Arial" charset="0"/>
                <a:cs typeface="Arial" charset="0"/>
              </a:rPr>
              <a:t> Petra</a:t>
            </a:r>
            <a:r>
              <a:rPr lang="cs-CZ" altLang="en-US" sz="900">
                <a:latin typeface="Arial" charset="0"/>
                <a:cs typeface="Arial" charset="0"/>
              </a:rPr>
              <a:t> </a:t>
            </a:r>
            <a:r>
              <a:rPr lang="cs-CZ" altLang="en-US" sz="900">
                <a:solidFill>
                  <a:schemeClr val="bg1"/>
                </a:solidFill>
                <a:latin typeface="Arial" charset="0"/>
                <a:cs typeface="Arial" charset="0"/>
              </a:rPr>
              <a:t>Hájková</a:t>
            </a:r>
            <a:endParaRPr lang="en-US" altLang="en-US" sz="9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537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9" y="3661370"/>
            <a:ext cx="352901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595" r="2727" b="14940"/>
          <a:stretch>
            <a:fillRect/>
          </a:stretch>
        </p:blipFill>
        <p:spPr bwMode="auto">
          <a:xfrm>
            <a:off x="5691510" y="3648670"/>
            <a:ext cx="31289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 Box 20"/>
          <p:cNvSpPr txBox="1">
            <a:spLocks noChangeArrowheads="1"/>
          </p:cNvSpPr>
          <p:nvPr/>
        </p:nvSpPr>
        <p:spPr bwMode="auto">
          <a:xfrm>
            <a:off x="4260055" y="4499273"/>
            <a:ext cx="623887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póry</a:t>
            </a:r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3979862" y="4937136"/>
            <a:ext cx="1072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hyalocyty</a:t>
            </a:r>
            <a:endParaRPr lang="cs-CZ" altLang="en-US" sz="1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3955256" y="5383213"/>
            <a:ext cx="116153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chlorocyty</a:t>
            </a:r>
            <a:endParaRPr lang="cs-CZ" altLang="en-US" sz="1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75" name="Line 21"/>
          <p:cNvSpPr>
            <a:spLocks noChangeShapeType="1"/>
          </p:cNvSpPr>
          <p:nvPr/>
        </p:nvSpPr>
        <p:spPr bwMode="auto">
          <a:xfrm flipV="1">
            <a:off x="4829175" y="4334196"/>
            <a:ext cx="1047619" cy="33738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5"/>
          <p:cNvSpPr>
            <a:spLocks noChangeShapeType="1"/>
          </p:cNvSpPr>
          <p:nvPr/>
        </p:nvSpPr>
        <p:spPr bwMode="auto">
          <a:xfrm flipV="1">
            <a:off x="5164138" y="4653136"/>
            <a:ext cx="1208088" cy="44432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5"/>
          <p:cNvSpPr>
            <a:spLocks noChangeShapeType="1"/>
          </p:cNvSpPr>
          <p:nvPr/>
        </p:nvSpPr>
        <p:spPr bwMode="auto">
          <a:xfrm flipH="1" flipV="1">
            <a:off x="2843213" y="4221087"/>
            <a:ext cx="1112043" cy="900991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5"/>
          <p:cNvSpPr>
            <a:spLocks noChangeShapeType="1"/>
          </p:cNvSpPr>
          <p:nvPr/>
        </p:nvSpPr>
        <p:spPr bwMode="auto">
          <a:xfrm flipV="1">
            <a:off x="5314826" y="4985345"/>
            <a:ext cx="1417414" cy="58281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15"/>
          <p:cNvSpPr>
            <a:spLocks noChangeShapeType="1"/>
          </p:cNvSpPr>
          <p:nvPr/>
        </p:nvSpPr>
        <p:spPr bwMode="auto">
          <a:xfrm flipH="1" flipV="1">
            <a:off x="2987823" y="4810125"/>
            <a:ext cx="945207" cy="75803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Rectangle 7"/>
          <p:cNvSpPr>
            <a:spLocks noChangeArrowheads="1"/>
          </p:cNvSpPr>
          <p:nvPr/>
        </p:nvSpPr>
        <p:spPr bwMode="auto">
          <a:xfrm>
            <a:off x="5003800" y="6443663"/>
            <a:ext cx="2833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900" i="1">
                <a:solidFill>
                  <a:schemeClr val="bg1"/>
                </a:solidFill>
                <a:latin typeface="Arial" charset="0"/>
              </a:rPr>
              <a:t>http://biodidac.bio.uottawa.ca/ftp/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900" i="1">
                <a:solidFill>
                  <a:schemeClr val="bg1"/>
                </a:solidFill>
                <a:latin typeface="Arial" charset="0"/>
              </a:rPr>
              <a:t>BIODIDAC/Botany/Bryophyt/DIAGBW/Spha001b.gif</a:t>
            </a:r>
          </a:p>
        </p:txBody>
      </p:sp>
      <p:sp>
        <p:nvSpPr>
          <p:cNvPr id="15382" name="Text Box 10"/>
          <p:cNvSpPr txBox="1">
            <a:spLocks noChangeArrowheads="1"/>
          </p:cNvSpPr>
          <p:nvPr/>
        </p:nvSpPr>
        <p:spPr bwMode="auto">
          <a:xfrm rot="5400000">
            <a:off x="7520781" y="5172869"/>
            <a:ext cx="1093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příčný řez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95536" y="332656"/>
            <a:ext cx="3790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oddělení: </a:t>
            </a:r>
            <a:r>
              <a:rPr lang="cs-CZ" altLang="en-US" sz="2400" i="1" dirty="0" err="1" smtClean="0">
                <a:solidFill>
                  <a:srgbClr val="336600"/>
                </a:solidFill>
                <a:latin typeface="Calibri" pitchFamily="34" charset="0"/>
              </a:rPr>
              <a:t>Bryophyta</a:t>
            </a: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 (mechy)</a:t>
            </a:r>
            <a:endParaRPr lang="cs-CZ" altLang="en-US" sz="2400" dirty="0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25" name="TextovéPole 3"/>
          <p:cNvSpPr txBox="1">
            <a:spLocks noChangeArrowheads="1"/>
          </p:cNvSpPr>
          <p:nvPr/>
        </p:nvSpPr>
        <p:spPr bwMode="auto">
          <a:xfrm>
            <a:off x="3419872" y="1188492"/>
            <a:ext cx="19970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en-US" sz="18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třída </a:t>
            </a:r>
            <a:r>
              <a:rPr lang="cs-CZ" altLang="en-US" sz="1800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Sphagnopsida</a:t>
            </a:r>
            <a:endParaRPr lang="cs-CZ" altLang="en-US" sz="1800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7080" r="5555" b="9211"/>
          <a:stretch/>
        </p:blipFill>
        <p:spPr>
          <a:xfrm>
            <a:off x="5963549" y="354102"/>
            <a:ext cx="2928931" cy="19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8">
            <a:hlinkClick r:id="rId3"/>
          </p:cNvPr>
          <p:cNvSpPr>
            <a:spLocks noChangeArrowheads="1"/>
          </p:cNvSpPr>
          <p:nvPr/>
        </p:nvSpPr>
        <p:spPr bwMode="auto">
          <a:xfrm>
            <a:off x="0" y="392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16389" name="Rectangle 52">
            <a:hlinkClick r:id="rId4"/>
          </p:cNvPr>
          <p:cNvSpPr>
            <a:spLocks noChangeArrowheads="1"/>
          </p:cNvSpPr>
          <p:nvPr/>
        </p:nvSpPr>
        <p:spPr bwMode="auto">
          <a:xfrm>
            <a:off x="-36513" y="392271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16392" name="TextovéPole 17"/>
          <p:cNvSpPr txBox="1">
            <a:spLocks noChangeArrowheads="1"/>
          </p:cNvSpPr>
          <p:nvPr/>
        </p:nvSpPr>
        <p:spPr bwMode="auto">
          <a:xfrm>
            <a:off x="445495" y="1556792"/>
            <a:ext cx="5350641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  <a:cs typeface="Calibri" pitchFamily="34" charset="0"/>
              </a:rPr>
              <a:t>    sporofyt 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nenápadný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cs-CZ" altLang="en-US" sz="1800" dirty="0">
                <a:latin typeface="Calibri" pitchFamily="34" charset="0"/>
                <a:cs typeface="Calibri" pitchFamily="34" charset="0"/>
              </a:rPr>
              <a:t>	- 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bez štětu, tobolka stojí na </a:t>
            </a:r>
            <a:r>
              <a:rPr lang="cs-CZ" altLang="en-US" sz="1800" dirty="0" err="1" smtClean="0">
                <a:latin typeface="Calibri" pitchFamily="34" charset="0"/>
                <a:cs typeface="Calibri" pitchFamily="34" charset="0"/>
              </a:rPr>
              <a:t>pseudopodiu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 (n)</a:t>
            </a:r>
            <a:endParaRPr lang="cs-CZ" altLang="en-US" sz="18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cs-CZ" altLang="en-US" sz="1800" dirty="0">
                <a:latin typeface="Calibri" pitchFamily="34" charset="0"/>
                <a:cs typeface="Calibri" pitchFamily="34" charset="0"/>
              </a:rPr>
              <a:t>	- kulovitá tobolka 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s víčkem</a:t>
            </a:r>
            <a:endParaRPr lang="cs-CZ" altLang="en-US" sz="18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cs-CZ" altLang="en-US" sz="1800" dirty="0">
                <a:latin typeface="Calibri" pitchFamily="34" charset="0"/>
                <a:cs typeface="Calibri" pitchFamily="34" charset="0"/>
              </a:rPr>
              <a:t>	</a:t>
            </a:r>
            <a:r>
              <a:rPr lang="cs-CZ" altLang="en-US" sz="1800" dirty="0" smtClean="0">
                <a:latin typeface="Calibri" pitchFamily="34" charset="0"/>
                <a:cs typeface="Calibri" pitchFamily="34" charset="0"/>
              </a:rPr>
              <a:t>- nemá peristom, při otevření víčka spory 	„vystřeleny“ do okolí</a:t>
            </a:r>
            <a:endParaRPr lang="cs-CZ" alt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45" y="2983734"/>
            <a:ext cx="3189655" cy="39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8"/>
          <p:cNvSpPr>
            <a:spLocks noChangeArrowheads="1"/>
          </p:cNvSpPr>
          <p:nvPr/>
        </p:nvSpPr>
        <p:spPr bwMode="auto">
          <a:xfrm>
            <a:off x="6342063" y="6581601"/>
            <a:ext cx="25511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900" dirty="0">
                <a:latin typeface="Arial" charset="0"/>
              </a:rPr>
              <a:t>http://www.botany.ubc.ca/bryophyte/LAB7.htm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95536" y="332656"/>
            <a:ext cx="3790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oddělení: </a:t>
            </a:r>
            <a:r>
              <a:rPr lang="cs-CZ" altLang="en-US" sz="2400" i="1" dirty="0" err="1" smtClean="0">
                <a:solidFill>
                  <a:srgbClr val="336600"/>
                </a:solidFill>
                <a:latin typeface="Calibri" pitchFamily="34" charset="0"/>
              </a:rPr>
              <a:t>Bryophyta</a:t>
            </a: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 (mechy)</a:t>
            </a:r>
            <a:endParaRPr lang="cs-CZ" altLang="en-US" sz="2400" dirty="0">
              <a:solidFill>
                <a:srgbClr val="336600"/>
              </a:solidFill>
              <a:latin typeface="Calibri" pitchFamily="34" charset="0"/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16794" b="8214"/>
          <a:stretch/>
        </p:blipFill>
        <p:spPr>
          <a:xfrm>
            <a:off x="5954345" y="-27384"/>
            <a:ext cx="3194325" cy="1915318"/>
          </a:xfrm>
          <a:prstGeom prst="rect">
            <a:avLst/>
          </a:prstGeom>
        </p:spPr>
      </p:pic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421584" y="1124744"/>
            <a:ext cx="24961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en-US" sz="1800" b="1" i="1" dirty="0" err="1">
                <a:latin typeface="Calibri" pitchFamily="34" charset="0"/>
                <a:cs typeface="Calibri" pitchFamily="34" charset="0"/>
              </a:rPr>
              <a:t>Sphagnum</a:t>
            </a:r>
            <a:r>
              <a:rPr lang="cs-CZ" alt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1800" b="1" dirty="0" err="1">
                <a:latin typeface="Calibri" pitchFamily="34" charset="0"/>
                <a:cs typeface="Calibri" pitchFamily="34" charset="0"/>
              </a:rPr>
              <a:t>sp</a:t>
            </a:r>
            <a:r>
              <a:rPr lang="cs-CZ" altLang="en-US" sz="1800" b="1" dirty="0">
                <a:latin typeface="Calibri" pitchFamily="34" charset="0"/>
                <a:cs typeface="Calibri" pitchFamily="34" charset="0"/>
              </a:rPr>
              <a:t>.  </a:t>
            </a:r>
            <a:r>
              <a:rPr lang="cs-CZ" altLang="en-US" sz="1800" b="1" dirty="0" smtClean="0">
                <a:latin typeface="Calibri" pitchFamily="34" charset="0"/>
                <a:cs typeface="Calibri" pitchFamily="34" charset="0"/>
              </a:rPr>
              <a:t>rašeliník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cs-CZ" alt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ovéPole 3"/>
          <p:cNvSpPr txBox="1">
            <a:spLocks noChangeArrowheads="1"/>
          </p:cNvSpPr>
          <p:nvPr/>
        </p:nvSpPr>
        <p:spPr bwMode="auto">
          <a:xfrm>
            <a:off x="3419872" y="1188492"/>
            <a:ext cx="19970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en-US" sz="18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třída </a:t>
            </a:r>
            <a:r>
              <a:rPr lang="cs-CZ" altLang="en-US" sz="1800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Sphagnopsida</a:t>
            </a:r>
            <a:endParaRPr lang="cs-CZ" altLang="en-US" sz="1800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6453188"/>
            <a:ext cx="9178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80401" y="1196752"/>
            <a:ext cx="5067300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cs-CZ" altLang="en-US" sz="1800" b="1" i="1" dirty="0" err="1">
                <a:latin typeface="Calibri" pitchFamily="34" charset="0"/>
              </a:rPr>
              <a:t>Polytrichum</a:t>
            </a:r>
            <a:r>
              <a:rPr lang="cs-CZ" altLang="en-US" sz="1800" b="1" i="1" dirty="0">
                <a:latin typeface="Calibri" pitchFamily="34" charset="0"/>
              </a:rPr>
              <a:t> </a:t>
            </a:r>
            <a:r>
              <a:rPr lang="cs-CZ" altLang="en-US" sz="1800" b="1" i="1" dirty="0" err="1">
                <a:latin typeface="Calibri" pitchFamily="34" charset="0"/>
              </a:rPr>
              <a:t>commune</a:t>
            </a:r>
            <a:r>
              <a:rPr lang="cs-CZ" altLang="en-US" sz="1800" b="1" i="1" dirty="0">
                <a:latin typeface="Calibri" pitchFamily="34" charset="0"/>
              </a:rPr>
              <a:t> </a:t>
            </a:r>
            <a:r>
              <a:rPr lang="cs-CZ" altLang="en-US" sz="1800" b="1" i="1" dirty="0" smtClean="0">
                <a:latin typeface="Calibri" pitchFamily="34" charset="0"/>
              </a:rPr>
              <a:t> </a:t>
            </a:r>
            <a:r>
              <a:rPr lang="cs-CZ" altLang="en-US" sz="1800" b="1" dirty="0" smtClean="0">
                <a:latin typeface="Calibri" pitchFamily="34" charset="0"/>
              </a:rPr>
              <a:t>ploník obecný</a:t>
            </a:r>
          </a:p>
          <a:p>
            <a:pPr>
              <a:spcBef>
                <a:spcPct val="50000"/>
              </a:spcBef>
              <a:buClr>
                <a:schemeClr val="bg1"/>
              </a:buClr>
              <a:buNone/>
            </a:pPr>
            <a:r>
              <a:rPr lang="cs-CZ" altLang="en-US" sz="1800" dirty="0" smtClean="0">
                <a:latin typeface="Calibri" pitchFamily="34" charset="0"/>
              </a:rPr>
              <a:t>- gametofyt</a:t>
            </a:r>
            <a:r>
              <a:rPr lang="cs-CZ" altLang="en-US" sz="1800" dirty="0">
                <a:latin typeface="Calibri" pitchFamily="34" charset="0"/>
              </a:rPr>
              <a:t>: </a:t>
            </a:r>
            <a:endParaRPr lang="cs-CZ" altLang="en-US" sz="1800" dirty="0" smtClean="0">
              <a:latin typeface="Calibri" pitchFamily="34" charset="0"/>
            </a:endParaRPr>
          </a:p>
          <a:p>
            <a:pPr lvl="1" indent="0">
              <a:spcBef>
                <a:spcPct val="50000"/>
              </a:spcBef>
              <a:buClr>
                <a:schemeClr val="bg1"/>
              </a:buClr>
              <a:buNone/>
            </a:pPr>
            <a:r>
              <a:rPr lang="cs-CZ" altLang="en-US" sz="1800" dirty="0" err="1" smtClean="0">
                <a:latin typeface="Calibri" pitchFamily="34" charset="0"/>
              </a:rPr>
              <a:t>rhizoidy</a:t>
            </a:r>
            <a:endParaRPr lang="cs-CZ" altLang="en-US" sz="1800" dirty="0" smtClean="0">
              <a:latin typeface="Calibri" pitchFamily="34" charset="0"/>
            </a:endParaRPr>
          </a:p>
          <a:p>
            <a:pPr lvl="1" indent="0">
              <a:spcBef>
                <a:spcPct val="50000"/>
              </a:spcBef>
              <a:buClr>
                <a:schemeClr val="bg1"/>
              </a:buClr>
              <a:buNone/>
            </a:pPr>
            <a:r>
              <a:rPr lang="cs-CZ" altLang="en-US" sz="1800" dirty="0" smtClean="0">
                <a:latin typeface="Calibri" pitchFamily="34" charset="0"/>
              </a:rPr>
              <a:t>kauloid </a:t>
            </a:r>
          </a:p>
          <a:p>
            <a:pPr lvl="1" indent="0">
              <a:spcBef>
                <a:spcPct val="50000"/>
              </a:spcBef>
              <a:buClr>
                <a:schemeClr val="bg1"/>
              </a:buClr>
              <a:buNone/>
            </a:pPr>
            <a:r>
              <a:rPr lang="cs-CZ" altLang="en-US" sz="1800" dirty="0" err="1" smtClean="0">
                <a:latin typeface="Calibri" pitchFamily="34" charset="0"/>
              </a:rPr>
              <a:t>fyloidy</a:t>
            </a:r>
            <a:r>
              <a:rPr lang="cs-CZ" altLang="en-US" sz="1800" dirty="0" smtClean="0">
                <a:latin typeface="Calibri" pitchFamily="34" charset="0"/>
              </a:rPr>
              <a:t> (tvořeny více typy buněk)</a:t>
            </a:r>
          </a:p>
          <a:p>
            <a:pPr lvl="1" indent="0">
              <a:spcBef>
                <a:spcPct val="50000"/>
              </a:spcBef>
              <a:buClr>
                <a:schemeClr val="bg1"/>
              </a:buClr>
              <a:buNone/>
            </a:pPr>
            <a:r>
              <a:rPr lang="cs-CZ" altLang="en-US" sz="1800" dirty="0" smtClean="0">
                <a:latin typeface="Calibri" pitchFamily="34" charset="0"/>
              </a:rPr>
              <a:t>čepička</a:t>
            </a:r>
            <a:endParaRPr lang="cs-CZ" altLang="en-US" sz="1800" dirty="0">
              <a:latin typeface="Calibri" pitchFamily="34" charset="0"/>
            </a:endParaRPr>
          </a:p>
        </p:txBody>
      </p:sp>
      <p:sp>
        <p:nvSpPr>
          <p:cNvPr id="17414" name="Rectangle 28">
            <a:hlinkClick r:id="rId3"/>
          </p:cNvPr>
          <p:cNvSpPr>
            <a:spLocks noChangeArrowheads="1"/>
          </p:cNvSpPr>
          <p:nvPr/>
        </p:nvSpPr>
        <p:spPr bwMode="auto">
          <a:xfrm>
            <a:off x="0" y="392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17415" name="Rectangle 52">
            <a:hlinkClick r:id="rId4"/>
          </p:cNvPr>
          <p:cNvSpPr>
            <a:spLocks noChangeArrowheads="1"/>
          </p:cNvSpPr>
          <p:nvPr/>
        </p:nvSpPr>
        <p:spPr bwMode="auto">
          <a:xfrm>
            <a:off x="-36513" y="392271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17420" name="TextovéPole 5"/>
          <p:cNvSpPr txBox="1">
            <a:spLocks noChangeArrowheads="1"/>
          </p:cNvSpPr>
          <p:nvPr/>
        </p:nvSpPr>
        <p:spPr bwMode="auto">
          <a:xfrm>
            <a:off x="5796136" y="908720"/>
            <a:ext cx="30940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Polytrichopsida</a:t>
            </a:r>
            <a:r>
              <a:rPr lang="cs-CZ" altLang="en-US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cs-CZ" altLang="en-US" sz="1800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Polytrichaceae</a:t>
            </a:r>
            <a:endParaRPr lang="cs-CZ" altLang="en-US" sz="1800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5536" y="332656"/>
            <a:ext cx="3790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oddělení: </a:t>
            </a:r>
            <a:r>
              <a:rPr lang="cs-CZ" altLang="en-US" sz="2400" i="1" dirty="0" err="1" smtClean="0">
                <a:solidFill>
                  <a:srgbClr val="336600"/>
                </a:solidFill>
                <a:latin typeface="Calibri" pitchFamily="34" charset="0"/>
              </a:rPr>
              <a:t>Bryophyta</a:t>
            </a: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 (mechy)</a:t>
            </a:r>
            <a:endParaRPr lang="cs-CZ" altLang="en-US" sz="2400" dirty="0">
              <a:solidFill>
                <a:srgbClr val="336600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901993"/>
            <a:ext cx="3975744" cy="295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37" y="3901993"/>
            <a:ext cx="4949275" cy="298149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608512" y="1628800"/>
            <a:ext cx="4572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None/>
            </a:pPr>
            <a:r>
              <a:rPr lang="cs-CZ" altLang="en-US" dirty="0" smtClean="0">
                <a:latin typeface="Calibri" pitchFamily="34" charset="0"/>
              </a:rPr>
              <a:t>- sporofyt</a:t>
            </a:r>
            <a:r>
              <a:rPr lang="cs-CZ" altLang="en-US" dirty="0">
                <a:latin typeface="Calibri" pitchFamily="34" charset="0"/>
              </a:rPr>
              <a:t>: </a:t>
            </a:r>
          </a:p>
          <a:p>
            <a:pPr lvl="1" indent="0">
              <a:spcBef>
                <a:spcPct val="50000"/>
              </a:spcBef>
              <a:buClr>
                <a:schemeClr val="bg1"/>
              </a:buClr>
              <a:buNone/>
            </a:pPr>
            <a:r>
              <a:rPr lang="cs-CZ" altLang="en-US" dirty="0">
                <a:latin typeface="Calibri" pitchFamily="34" charset="0"/>
              </a:rPr>
              <a:t>štět </a:t>
            </a:r>
          </a:p>
          <a:p>
            <a:pPr lvl="1" indent="0">
              <a:spcBef>
                <a:spcPct val="50000"/>
              </a:spcBef>
              <a:buClr>
                <a:schemeClr val="bg1"/>
              </a:buClr>
              <a:buNone/>
            </a:pPr>
            <a:r>
              <a:rPr lang="cs-CZ" altLang="en-US" dirty="0">
                <a:latin typeface="Calibri" pitchFamily="34" charset="0"/>
              </a:rPr>
              <a:t>tobolka (</a:t>
            </a:r>
            <a:r>
              <a:rPr lang="cs-CZ" altLang="en-US" dirty="0" smtClean="0">
                <a:latin typeface="Calibri" pitchFamily="34" charset="0"/>
              </a:rPr>
              <a:t>nezelená; </a:t>
            </a:r>
            <a:r>
              <a:rPr lang="cs-CZ" altLang="en-US" dirty="0">
                <a:latin typeface="Calibri" pitchFamily="34" charset="0"/>
              </a:rPr>
              <a:t>krk, výtrusnice, víčko, prstenec, kolumela, obústí)</a:t>
            </a:r>
          </a:p>
          <a:p>
            <a:pPr>
              <a:spcBef>
                <a:spcPct val="50000"/>
              </a:spcBef>
              <a:buFontTx/>
              <a:buNone/>
            </a:pPr>
            <a:endParaRPr lang="cs-CZ" altLang="en-US" dirty="0">
              <a:latin typeface="Calibri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300259" y="6639163"/>
            <a:ext cx="17844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www.fleurscaussescevennes.fr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195736" y="6597352"/>
            <a:ext cx="1441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© Eva Mikulášková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0" y="6453188"/>
            <a:ext cx="9178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18"/>
          <p:cNvSpPr>
            <a:spLocks noChangeArrowheads="1"/>
          </p:cNvSpPr>
          <p:nvPr/>
        </p:nvSpPr>
        <p:spPr bwMode="auto">
          <a:xfrm>
            <a:off x="250825" y="6400800"/>
            <a:ext cx="5329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i="1">
                <a:solidFill>
                  <a:schemeClr val="bg1"/>
                </a:solidFill>
                <a:latin typeface="Arial" charset="0"/>
              </a:rPr>
              <a:t>http://www.bildatlas-moose.de/</a:t>
            </a:r>
          </a:p>
        </p:txBody>
      </p:sp>
      <p:pic>
        <p:nvPicPr>
          <p:cNvPr id="19463" name="Picture 7" descr="Plagm_a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04645"/>
            <a:ext cx="3384376" cy="254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Plagm_af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28" y="4466621"/>
            <a:ext cx="4374883" cy="200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536" y="332656"/>
            <a:ext cx="3790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oddělení: </a:t>
            </a:r>
            <a:r>
              <a:rPr lang="cs-CZ" altLang="en-US" sz="2400" i="1" dirty="0" err="1" smtClean="0">
                <a:solidFill>
                  <a:srgbClr val="336600"/>
                </a:solidFill>
                <a:latin typeface="Calibri" pitchFamily="34" charset="0"/>
              </a:rPr>
              <a:t>Bryophyta</a:t>
            </a: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 (mechy)</a:t>
            </a:r>
            <a:endParaRPr lang="cs-CZ" altLang="en-US" sz="2400" dirty="0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0401" y="1196752"/>
            <a:ext cx="5067300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cs-CZ" altLang="en-US" sz="1800" b="1" i="1" dirty="0" err="1" smtClean="0">
                <a:latin typeface="Calibri" pitchFamily="34" charset="0"/>
              </a:rPr>
              <a:t>Plagiomnium</a:t>
            </a:r>
            <a:r>
              <a:rPr lang="cs-CZ" altLang="en-US" sz="1800" b="1" i="1" dirty="0" smtClean="0">
                <a:latin typeface="Calibri" pitchFamily="34" charset="0"/>
              </a:rPr>
              <a:t> </a:t>
            </a:r>
            <a:r>
              <a:rPr lang="cs-CZ" altLang="en-US" sz="1800" b="1" i="1" dirty="0" err="1" smtClean="0">
                <a:latin typeface="Calibri" pitchFamily="34" charset="0"/>
              </a:rPr>
              <a:t>affine</a:t>
            </a:r>
            <a:r>
              <a:rPr lang="cs-CZ" altLang="en-US" sz="1800" b="1" i="1" dirty="0" smtClean="0">
                <a:latin typeface="Calibri" pitchFamily="34" charset="0"/>
              </a:rPr>
              <a:t>  </a:t>
            </a:r>
            <a:r>
              <a:rPr lang="cs-CZ" altLang="en-US" sz="1800" b="1" dirty="0" smtClean="0">
                <a:latin typeface="Calibri" pitchFamily="34" charset="0"/>
              </a:rPr>
              <a:t>měřík příbuzný</a:t>
            </a:r>
          </a:p>
          <a:p>
            <a:pPr>
              <a:spcBef>
                <a:spcPct val="50000"/>
              </a:spcBef>
              <a:buClr>
                <a:schemeClr val="bg1"/>
              </a:buClr>
              <a:buNone/>
            </a:pPr>
            <a:r>
              <a:rPr lang="cs-CZ" altLang="en-US" sz="1800" dirty="0" smtClean="0">
                <a:latin typeface="Calibri" pitchFamily="34" charset="0"/>
              </a:rPr>
              <a:t>- gametofyt</a:t>
            </a:r>
            <a:r>
              <a:rPr lang="cs-CZ" altLang="en-US" sz="1800" dirty="0">
                <a:latin typeface="Calibri" pitchFamily="34" charset="0"/>
              </a:rPr>
              <a:t>: </a:t>
            </a:r>
            <a:endParaRPr lang="cs-CZ" altLang="en-US" sz="1800" dirty="0" smtClean="0">
              <a:latin typeface="Calibri" pitchFamily="34" charset="0"/>
            </a:endParaRPr>
          </a:p>
          <a:p>
            <a:pPr lvl="1" indent="0">
              <a:spcBef>
                <a:spcPct val="50000"/>
              </a:spcBef>
              <a:buClr>
                <a:schemeClr val="bg1"/>
              </a:buClr>
              <a:buNone/>
            </a:pPr>
            <a:r>
              <a:rPr lang="cs-CZ" altLang="en-US" sz="1800" dirty="0" err="1" smtClean="0">
                <a:latin typeface="Calibri" pitchFamily="34" charset="0"/>
              </a:rPr>
              <a:t>rhizoidy</a:t>
            </a:r>
            <a:endParaRPr lang="cs-CZ" altLang="en-US" sz="1800" dirty="0" smtClean="0">
              <a:latin typeface="Calibri" pitchFamily="34" charset="0"/>
            </a:endParaRPr>
          </a:p>
          <a:p>
            <a:pPr lvl="1" indent="0">
              <a:spcBef>
                <a:spcPct val="50000"/>
              </a:spcBef>
              <a:buClr>
                <a:schemeClr val="bg1"/>
              </a:buClr>
              <a:buNone/>
            </a:pPr>
            <a:r>
              <a:rPr lang="cs-CZ" altLang="en-US" sz="1800" dirty="0" smtClean="0">
                <a:latin typeface="Calibri" pitchFamily="34" charset="0"/>
              </a:rPr>
              <a:t>kauloid </a:t>
            </a:r>
          </a:p>
          <a:p>
            <a:pPr lvl="1" indent="0">
              <a:spcBef>
                <a:spcPct val="50000"/>
              </a:spcBef>
              <a:buClr>
                <a:schemeClr val="bg1"/>
              </a:buClr>
              <a:buNone/>
            </a:pPr>
            <a:r>
              <a:rPr lang="cs-CZ" altLang="en-US" sz="1800" dirty="0" err="1" smtClean="0">
                <a:latin typeface="Calibri" pitchFamily="34" charset="0"/>
              </a:rPr>
              <a:t>fyloidy</a:t>
            </a:r>
            <a:r>
              <a:rPr lang="cs-CZ" altLang="en-US" sz="1800" dirty="0" smtClean="0">
                <a:latin typeface="Calibri" pitchFamily="34" charset="0"/>
              </a:rPr>
              <a:t> (tvořeny více typy buněk)</a:t>
            </a:r>
          </a:p>
          <a:p>
            <a:pPr lvl="1" indent="0">
              <a:spcBef>
                <a:spcPct val="50000"/>
              </a:spcBef>
              <a:buClr>
                <a:schemeClr val="bg1"/>
              </a:buClr>
              <a:buNone/>
            </a:pPr>
            <a:r>
              <a:rPr lang="cs-CZ" altLang="en-US" sz="1800" dirty="0" smtClean="0">
                <a:latin typeface="Calibri" pitchFamily="34" charset="0"/>
              </a:rPr>
              <a:t>čepička</a:t>
            </a:r>
            <a:endParaRPr lang="cs-CZ" altLang="en-US" sz="1800" dirty="0">
              <a:latin typeface="Calibri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62" y="1772816"/>
            <a:ext cx="3818352" cy="2541590"/>
          </a:xfrm>
          <a:prstGeom prst="rect">
            <a:avLst/>
          </a:prstGeom>
        </p:spPr>
      </p:pic>
      <p:sp>
        <p:nvSpPr>
          <p:cNvPr id="14" name="TextovéPole 5"/>
          <p:cNvSpPr txBox="1">
            <a:spLocks noChangeArrowheads="1"/>
          </p:cNvSpPr>
          <p:nvPr/>
        </p:nvSpPr>
        <p:spPr bwMode="auto">
          <a:xfrm>
            <a:off x="6387109" y="1187460"/>
            <a:ext cx="21453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Bryopsida</a:t>
            </a:r>
            <a:r>
              <a:rPr lang="cs-CZ" altLang="en-US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cs-CZ" altLang="en-US" sz="180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Mniaceae</a:t>
            </a:r>
            <a:endParaRPr lang="cs-CZ" altLang="en-US" sz="1800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536" y="1196752"/>
            <a:ext cx="80645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cs-CZ" altLang="en-US" sz="1800" b="1" i="1" dirty="0" err="1" smtClean="0">
                <a:latin typeface="Calibri" pitchFamily="34" charset="0"/>
              </a:rPr>
              <a:t>Plagiomnium</a:t>
            </a:r>
            <a:r>
              <a:rPr lang="cs-CZ" altLang="en-US" sz="1800" b="1" i="1" dirty="0" smtClean="0">
                <a:latin typeface="Calibri" pitchFamily="34" charset="0"/>
              </a:rPr>
              <a:t> </a:t>
            </a:r>
            <a:r>
              <a:rPr lang="cs-CZ" altLang="en-US" sz="1800" b="1" i="1" dirty="0" err="1" smtClean="0">
                <a:latin typeface="Calibri" pitchFamily="34" charset="0"/>
              </a:rPr>
              <a:t>affine</a:t>
            </a:r>
            <a:r>
              <a:rPr lang="cs-CZ" altLang="en-US" sz="1800" b="1" i="1" dirty="0" smtClean="0">
                <a:latin typeface="Calibri" pitchFamily="34" charset="0"/>
              </a:rPr>
              <a:t>  </a:t>
            </a:r>
            <a:r>
              <a:rPr lang="cs-CZ" altLang="en-US" sz="1800" b="1" dirty="0" smtClean="0">
                <a:latin typeface="Calibri" pitchFamily="34" charset="0"/>
              </a:rPr>
              <a:t>měřík příbuzný</a:t>
            </a:r>
          </a:p>
          <a:p>
            <a:pPr>
              <a:spcBef>
                <a:spcPct val="50000"/>
              </a:spcBef>
              <a:buNone/>
            </a:pPr>
            <a:r>
              <a:rPr lang="cs-CZ" altLang="en-US" sz="1800" dirty="0" smtClean="0">
                <a:latin typeface="Calibri" pitchFamily="34" charset="0"/>
              </a:rPr>
              <a:t>antheridia </a:t>
            </a:r>
            <a:r>
              <a:rPr lang="cs-CZ" altLang="en-US" sz="1800" dirty="0">
                <a:latin typeface="Calibri" pitchFamily="34" charset="0"/>
              </a:rPr>
              <a:t>i archegonia obklopena podpůrnými vlákny (parafýzami)</a:t>
            </a:r>
          </a:p>
        </p:txBody>
      </p:sp>
      <p:pic>
        <p:nvPicPr>
          <p:cNvPr id="2048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28732" r="3250" b="7362"/>
          <a:stretch>
            <a:fillRect/>
          </a:stretch>
        </p:blipFill>
        <p:spPr bwMode="auto">
          <a:xfrm>
            <a:off x="4101966" y="2468869"/>
            <a:ext cx="4391025" cy="2895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2" y="2469815"/>
            <a:ext cx="3600400" cy="26999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7596188" y="2933700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200" b="1">
                <a:latin typeface="Calibri" pitchFamily="34" charset="0"/>
              </a:rPr>
              <a:t>parafýzy</a:t>
            </a:r>
          </a:p>
        </p:txBody>
      </p:sp>
      <p:sp>
        <p:nvSpPr>
          <p:cNvPr id="20488" name="Line 14"/>
          <p:cNvSpPr>
            <a:spLocks noChangeShapeType="1"/>
          </p:cNvSpPr>
          <p:nvPr/>
        </p:nvSpPr>
        <p:spPr bwMode="auto">
          <a:xfrm flipH="1">
            <a:off x="6516688" y="3068638"/>
            <a:ext cx="11509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1835150" y="76517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sk-SK" altLang="en-US" sz="2400">
              <a:latin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5536" y="332656"/>
            <a:ext cx="3790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oddělení: </a:t>
            </a:r>
            <a:r>
              <a:rPr lang="cs-CZ" altLang="en-US" sz="2400" i="1" dirty="0" err="1" smtClean="0">
                <a:solidFill>
                  <a:srgbClr val="336600"/>
                </a:solidFill>
                <a:latin typeface="Calibri" pitchFamily="34" charset="0"/>
              </a:rPr>
              <a:t>Bryophyta</a:t>
            </a: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 (mechy)</a:t>
            </a:r>
            <a:endParaRPr lang="cs-CZ" altLang="en-US" sz="2400" dirty="0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14" name="TextovéPole 5"/>
          <p:cNvSpPr txBox="1">
            <a:spLocks noChangeArrowheads="1"/>
          </p:cNvSpPr>
          <p:nvPr/>
        </p:nvSpPr>
        <p:spPr bwMode="auto">
          <a:xfrm>
            <a:off x="6387109" y="1187460"/>
            <a:ext cx="21453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Bryopsida</a:t>
            </a:r>
            <a:r>
              <a:rPr lang="cs-CZ" altLang="en-US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cs-CZ" altLang="en-US" sz="180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Mniaceae</a:t>
            </a:r>
            <a:endParaRPr lang="cs-CZ" altLang="en-US" sz="1800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398px-Lifecycle_moss_svg_diagram_s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455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6372200" y="3644900"/>
            <a:ext cx="279159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 dirty="0">
                <a:latin typeface="Calibri" pitchFamily="34" charset="0"/>
              </a:rPr>
              <a:t>seta</a:t>
            </a:r>
            <a:r>
              <a:rPr lang="cs-CZ" altLang="en-US" sz="1800" dirty="0">
                <a:latin typeface="Calibri" pitchFamily="34" charset="0"/>
              </a:rPr>
              <a:t> = štět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 dirty="0" err="1">
                <a:latin typeface="Calibri" pitchFamily="34" charset="0"/>
              </a:rPr>
              <a:t>collum</a:t>
            </a:r>
            <a:r>
              <a:rPr lang="cs-CZ" altLang="en-US" sz="1800" dirty="0">
                <a:latin typeface="Calibri" pitchFamily="34" charset="0"/>
              </a:rPr>
              <a:t> = krk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 dirty="0">
                <a:latin typeface="Calibri" pitchFamily="34" charset="0"/>
              </a:rPr>
              <a:t>urna</a:t>
            </a:r>
            <a:r>
              <a:rPr lang="cs-CZ" altLang="en-US" sz="1800" dirty="0">
                <a:latin typeface="Calibri" pitchFamily="34" charset="0"/>
              </a:rPr>
              <a:t> = výtrusnice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 dirty="0">
                <a:latin typeface="Calibri" pitchFamily="34" charset="0"/>
              </a:rPr>
              <a:t>peristom</a:t>
            </a:r>
            <a:r>
              <a:rPr lang="cs-CZ" altLang="en-US" sz="1800" dirty="0">
                <a:latin typeface="Calibri" pitchFamily="34" charset="0"/>
              </a:rPr>
              <a:t> = prstenec/obústí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 dirty="0" err="1">
                <a:latin typeface="Calibri" pitchFamily="34" charset="0"/>
              </a:rPr>
              <a:t>opercullum</a:t>
            </a:r>
            <a:r>
              <a:rPr lang="cs-CZ" altLang="en-US" sz="1800" dirty="0">
                <a:latin typeface="Calibri" pitchFamily="34" charset="0"/>
              </a:rPr>
              <a:t> = víčko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06080" y="1268413"/>
            <a:ext cx="1485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 dirty="0">
                <a:latin typeface="Calibri" pitchFamily="34" charset="0"/>
              </a:rPr>
              <a:t>antheridium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</a:rPr>
              <a:t>= pelatka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800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 dirty="0">
                <a:latin typeface="Calibri" pitchFamily="34" charset="0"/>
              </a:rPr>
              <a:t>archegonium</a:t>
            </a:r>
            <a:r>
              <a:rPr lang="cs-CZ" altLang="en-US" sz="1800" dirty="0">
                <a:latin typeface="Calibri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</a:rPr>
              <a:t>= zárodečník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800" dirty="0">
              <a:latin typeface="Calibri" pitchFamily="34" charset="0"/>
            </a:endParaRP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395288" y="4941888"/>
            <a:ext cx="9453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 dirty="0" err="1">
                <a:latin typeface="Calibri" pitchFamily="34" charset="0"/>
              </a:rPr>
              <a:t>fyloidy</a:t>
            </a:r>
            <a:endParaRPr lang="cs-CZ" altLang="en-US" sz="1800" b="1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 dirty="0">
                <a:latin typeface="Calibri" pitchFamily="34" charset="0"/>
              </a:rPr>
              <a:t>kauloid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 dirty="0" err="1">
                <a:latin typeface="Calibri" pitchFamily="34" charset="0"/>
              </a:rPr>
              <a:t>rhizoidy</a:t>
            </a:r>
            <a:endParaRPr lang="cs-CZ" altLang="en-US" sz="1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7544" y="390526"/>
            <a:ext cx="548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800" dirty="0" smtClean="0">
                <a:solidFill>
                  <a:srgbClr val="336600"/>
                </a:solidFill>
                <a:latin typeface="Calibri" pitchFamily="34" charset="0"/>
              </a:rPr>
              <a:t>Mechorosty</a:t>
            </a:r>
            <a:endParaRPr lang="cs-CZ" altLang="en-US" sz="2400" dirty="0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536" y="1120383"/>
            <a:ext cx="964907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</a:rPr>
              <a:t>= primitivní vyšší rostliny, primárně suchozemské</a:t>
            </a:r>
          </a:p>
          <a:p>
            <a:pPr>
              <a:spcBef>
                <a:spcPct val="50000"/>
              </a:spcBef>
            </a:pPr>
            <a:r>
              <a:rPr lang="cs-CZ" altLang="en-US" sz="1800" dirty="0">
                <a:latin typeface="Calibri" pitchFamily="34" charset="0"/>
              </a:rPr>
              <a:t>  první fosilie ze svrchního devonu (před 360 mil. let)</a:t>
            </a:r>
          </a:p>
          <a:p>
            <a:pPr>
              <a:spcBef>
                <a:spcPct val="50000"/>
              </a:spcBef>
            </a:pPr>
            <a:r>
              <a:rPr lang="cs-CZ" altLang="en-US" sz="1800" dirty="0">
                <a:latin typeface="Calibri" pitchFamily="34" charset="0"/>
              </a:rPr>
              <a:t>  pravděpodobně se vyvinuly z řas řádu </a:t>
            </a:r>
            <a:r>
              <a:rPr lang="cs-CZ" altLang="en-US" sz="1800" dirty="0" err="1">
                <a:latin typeface="Calibri" pitchFamily="34" charset="0"/>
              </a:rPr>
              <a:t>Charales</a:t>
            </a:r>
            <a:endParaRPr lang="cs-CZ" altLang="en-US" sz="18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en-US" sz="1800" dirty="0">
                <a:latin typeface="Calibri" pitchFamily="34" charset="0"/>
              </a:rPr>
              <a:t>  nemají pravé cévní svazky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en-US" sz="1800" dirty="0" smtClean="0">
                <a:latin typeface="Calibri" pitchFamily="34" charset="0"/>
              </a:rPr>
              <a:t>	- </a:t>
            </a:r>
            <a:r>
              <a:rPr lang="cs-CZ" altLang="en-US" sz="1800" dirty="0">
                <a:latin typeface="Calibri" pitchFamily="34" charset="0"/>
              </a:rPr>
              <a:t>odkázány na kapilární vodu (tvoří husté </a:t>
            </a:r>
            <a:r>
              <a:rPr lang="cs-CZ" altLang="en-US" sz="1800" dirty="0" smtClean="0">
                <a:latin typeface="Calibri" pitchFamily="34" charset="0"/>
              </a:rPr>
              <a:t>polštáře, které </a:t>
            </a:r>
            <a:r>
              <a:rPr lang="cs-CZ" altLang="en-US" sz="1800" dirty="0">
                <a:latin typeface="Calibri" pitchFamily="34" charset="0"/>
              </a:rPr>
              <a:t>plní funkci opěrnou)</a:t>
            </a:r>
          </a:p>
          <a:p>
            <a:pPr>
              <a:spcBef>
                <a:spcPct val="50000"/>
              </a:spcBef>
            </a:pPr>
            <a:r>
              <a:rPr lang="cs-CZ" altLang="en-US" sz="1800" dirty="0">
                <a:latin typeface="Calibri" pitchFamily="34" charset="0"/>
              </a:rPr>
              <a:t>  zjednodušená anatomická stavba </a:t>
            </a:r>
            <a:r>
              <a:rPr lang="cs-CZ" altLang="en-US" sz="1800" b="1" dirty="0">
                <a:latin typeface="Calibri" pitchFamily="34" charset="0"/>
              </a:rPr>
              <a:t>stélky</a:t>
            </a:r>
            <a:r>
              <a:rPr lang="cs-CZ" altLang="en-US" sz="1800" dirty="0">
                <a:latin typeface="Calibri" pitchFamily="34" charset="0"/>
              </a:rPr>
              <a:t> (thallus)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en-US" sz="1800" dirty="0" smtClean="0">
                <a:latin typeface="Calibri" pitchFamily="34" charset="0"/>
              </a:rPr>
              <a:t>	příchytná </a:t>
            </a:r>
            <a:r>
              <a:rPr lang="cs-CZ" altLang="en-US" sz="1800" dirty="0">
                <a:latin typeface="Calibri" pitchFamily="34" charset="0"/>
              </a:rPr>
              <a:t>vlákna - </a:t>
            </a:r>
            <a:r>
              <a:rPr lang="cs-CZ" altLang="en-US" sz="1800" i="1" dirty="0" err="1">
                <a:latin typeface="Calibri" pitchFamily="34" charset="0"/>
              </a:rPr>
              <a:t>rhizoidy</a:t>
            </a:r>
            <a:endParaRPr lang="cs-CZ" altLang="en-US" sz="1800" i="1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</a:rPr>
              <a:t>	lodyžka - </a:t>
            </a:r>
            <a:r>
              <a:rPr lang="cs-CZ" altLang="en-US" sz="1800" i="1" dirty="0">
                <a:latin typeface="Calibri" pitchFamily="34" charset="0"/>
              </a:rPr>
              <a:t>kauloid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</a:rPr>
              <a:t>	lístky - </a:t>
            </a:r>
            <a:r>
              <a:rPr lang="cs-CZ" altLang="en-US" sz="1800" i="1" dirty="0" err="1">
                <a:latin typeface="Calibri" pitchFamily="34" charset="0"/>
              </a:rPr>
              <a:t>fyloidy</a:t>
            </a:r>
            <a:endParaRPr lang="cs-CZ" altLang="en-US" sz="1800" i="1" dirty="0">
              <a:latin typeface="Calibri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28702"/>
            <a:ext cx="4008140" cy="30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35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7"/>
          <p:cNvSpPr txBox="1">
            <a:spLocks noChangeArrowheads="1"/>
          </p:cNvSpPr>
          <p:nvPr/>
        </p:nvSpPr>
        <p:spPr bwMode="auto">
          <a:xfrm>
            <a:off x="395288" y="188913"/>
            <a:ext cx="8496300" cy="660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en-US" sz="1800" u="sng" dirty="0"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200" u="sng" dirty="0">
                <a:latin typeface="Calibri" pitchFamily="34" charset="0"/>
              </a:rPr>
              <a:t>						Nákresy</a:t>
            </a:r>
            <a:r>
              <a:rPr lang="cs-CZ" altLang="en-US" sz="1800" dirty="0">
                <a:latin typeface="Calibri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800" i="1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800" i="1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 i="1" dirty="0">
                <a:latin typeface="Calibri" pitchFamily="34" charset="0"/>
              </a:rPr>
              <a:t>       </a:t>
            </a:r>
            <a:r>
              <a:rPr lang="cs-CZ" altLang="en-US" sz="1600" i="1" dirty="0" err="1">
                <a:latin typeface="Calibri" pitchFamily="34" charset="0"/>
              </a:rPr>
              <a:t>Marchantia</a:t>
            </a:r>
            <a:r>
              <a:rPr lang="cs-CZ" altLang="en-US" sz="1600" i="1" dirty="0">
                <a:latin typeface="Calibri" pitchFamily="34" charset="0"/>
              </a:rPr>
              <a:t> </a:t>
            </a:r>
            <a:r>
              <a:rPr lang="cs-CZ" altLang="en-US" sz="1600" i="1" dirty="0" err="1">
                <a:latin typeface="Calibri" pitchFamily="34" charset="0"/>
              </a:rPr>
              <a:t>polymorpha</a:t>
            </a:r>
            <a:r>
              <a:rPr lang="cs-CZ" altLang="en-US" sz="1600" i="1" dirty="0">
                <a:latin typeface="Calibri" pitchFamily="34" charset="0"/>
              </a:rPr>
              <a:t>  </a:t>
            </a:r>
            <a:r>
              <a:rPr lang="cs-CZ" altLang="en-US" sz="1600" dirty="0">
                <a:latin typeface="Calibri" pitchFamily="34" charset="0"/>
              </a:rPr>
              <a:t>porostnice mnohotvará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latin typeface="Calibri" pitchFamily="34" charset="0"/>
              </a:rPr>
              <a:t>	-  stélka s </a:t>
            </a:r>
            <a:r>
              <a:rPr lang="cs-CZ" altLang="en-US" sz="1600" dirty="0" err="1">
                <a:latin typeface="Calibri" pitchFamily="34" charset="0"/>
              </a:rPr>
              <a:t>receptakuly</a:t>
            </a:r>
            <a:r>
              <a:rPr lang="cs-CZ" altLang="en-US" sz="1600" dirty="0">
                <a:latin typeface="Calibri" pitchFamily="34" charset="0"/>
              </a:rPr>
              <a:t>:</a:t>
            </a:r>
            <a:r>
              <a:rPr lang="cs-CZ" altLang="en-US" sz="1600" b="1" dirty="0">
                <a:latin typeface="Calibri" pitchFamily="34" charset="0"/>
              </a:rPr>
              <a:t> ♀</a:t>
            </a:r>
            <a:r>
              <a:rPr lang="cs-CZ" altLang="en-US" sz="1600" dirty="0">
                <a:latin typeface="Calibri" pitchFamily="34" charset="0"/>
              </a:rPr>
              <a:t>, </a:t>
            </a:r>
            <a:r>
              <a:rPr lang="cs-CZ" altLang="en-US" sz="1600" b="1" dirty="0">
                <a:latin typeface="Calibri" pitchFamily="34" charset="0"/>
              </a:rPr>
              <a:t>♂ </a:t>
            </a:r>
            <a:r>
              <a:rPr lang="cs-CZ" altLang="en-US" sz="1600" dirty="0">
                <a:latin typeface="Calibri" pitchFamily="34" charset="0"/>
              </a:rPr>
              <a:t>(B)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latin typeface="Calibri" pitchFamily="34" charset="0"/>
              </a:rPr>
              <a:t> 	-  průřez pohárkem s rozmnožovacími tělísky (trvalý preparát, 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latin typeface="Calibri" pitchFamily="34" charset="0"/>
              </a:rPr>
              <a:t>	-  stélka s pohárky (B)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 dirty="0">
                <a:latin typeface="Calibri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800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600" i="1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600" i="1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 i="1" dirty="0">
                <a:latin typeface="Calibri" pitchFamily="34" charset="0"/>
              </a:rPr>
              <a:t>    </a:t>
            </a:r>
            <a:r>
              <a:rPr lang="cs-CZ" altLang="en-US" sz="1600" i="1" dirty="0" err="1">
                <a:latin typeface="Calibri" pitchFamily="34" charset="0"/>
              </a:rPr>
              <a:t>Polytrichum</a:t>
            </a:r>
            <a:r>
              <a:rPr lang="cs-CZ" altLang="en-US" sz="1600" i="1" dirty="0">
                <a:latin typeface="Calibri" pitchFamily="34" charset="0"/>
              </a:rPr>
              <a:t> </a:t>
            </a:r>
            <a:r>
              <a:rPr lang="cs-CZ" altLang="en-US" sz="1600" i="1" dirty="0" err="1">
                <a:latin typeface="Calibri" pitchFamily="34" charset="0"/>
              </a:rPr>
              <a:t>commune</a:t>
            </a:r>
            <a:r>
              <a:rPr lang="cs-CZ" altLang="en-US" sz="1600" i="1" dirty="0">
                <a:latin typeface="Calibri" pitchFamily="34" charset="0"/>
              </a:rPr>
              <a:t>  </a:t>
            </a:r>
            <a:r>
              <a:rPr lang="cs-CZ" altLang="en-US" sz="1600" dirty="0">
                <a:latin typeface="Calibri" pitchFamily="34" charset="0"/>
              </a:rPr>
              <a:t>ploník obecný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latin typeface="Calibri" pitchFamily="34" charset="0"/>
              </a:rPr>
              <a:t>	 -  gametofyt: </a:t>
            </a:r>
            <a:r>
              <a:rPr lang="cs-CZ" altLang="en-US" sz="1600" dirty="0" err="1">
                <a:latin typeface="Calibri" pitchFamily="34" charset="0"/>
              </a:rPr>
              <a:t>rhizoidy</a:t>
            </a:r>
            <a:r>
              <a:rPr lang="cs-CZ" altLang="en-US" sz="1600" dirty="0">
                <a:latin typeface="Calibri" pitchFamily="34" charset="0"/>
              </a:rPr>
              <a:t>, kauloid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latin typeface="Calibri" pitchFamily="34" charset="0"/>
              </a:rPr>
              <a:t>	    a </a:t>
            </a:r>
            <a:r>
              <a:rPr lang="cs-CZ" altLang="en-US" sz="1600" dirty="0" err="1">
                <a:latin typeface="Calibri" pitchFamily="34" charset="0"/>
              </a:rPr>
              <a:t>fyloidy</a:t>
            </a:r>
            <a:r>
              <a:rPr lang="cs-CZ" altLang="en-US" sz="1600" dirty="0">
                <a:latin typeface="Calibri" pitchFamily="34" charset="0"/>
              </a:rPr>
              <a:t> (B)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latin typeface="Calibri" pitchFamily="34" charset="0"/>
              </a:rPr>
              <a:t>	 -  sporofyt: štět, tobolka - krk,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latin typeface="Calibri" pitchFamily="34" charset="0"/>
              </a:rPr>
              <a:t>	     výtrusnice, víčko  a čepička (B)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600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600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latin typeface="Calibri" pitchFamily="34" charset="0"/>
              </a:rPr>
              <a:t>         </a:t>
            </a:r>
            <a:r>
              <a:rPr lang="cs-CZ" altLang="en-US" sz="1600" i="1" dirty="0" err="1">
                <a:latin typeface="Calibri" pitchFamily="34" charset="0"/>
              </a:rPr>
              <a:t>Plagiomnium</a:t>
            </a:r>
            <a:r>
              <a:rPr lang="cs-CZ" altLang="en-US" sz="1600" i="1" dirty="0">
                <a:latin typeface="Calibri" pitchFamily="34" charset="0"/>
              </a:rPr>
              <a:t> </a:t>
            </a:r>
            <a:r>
              <a:rPr lang="cs-CZ" altLang="en-US" sz="1600" i="1" dirty="0" err="1">
                <a:latin typeface="Calibri" pitchFamily="34" charset="0"/>
              </a:rPr>
              <a:t>affine</a:t>
            </a:r>
            <a:r>
              <a:rPr lang="cs-CZ" altLang="en-US" sz="1600" i="1" dirty="0">
                <a:latin typeface="Calibri" pitchFamily="34" charset="0"/>
              </a:rPr>
              <a:t>  </a:t>
            </a:r>
            <a:r>
              <a:rPr lang="cs-CZ" altLang="en-US" sz="1600" dirty="0">
                <a:latin typeface="Calibri" pitchFamily="34" charset="0"/>
              </a:rPr>
              <a:t>měřík příbuzný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latin typeface="Calibri" pitchFamily="34" charset="0"/>
              </a:rPr>
              <a:t>	 -  gametofyt: </a:t>
            </a:r>
            <a:r>
              <a:rPr lang="cs-CZ" altLang="en-US" sz="1600" dirty="0" err="1">
                <a:latin typeface="Calibri" pitchFamily="34" charset="0"/>
              </a:rPr>
              <a:t>rhizoidy</a:t>
            </a:r>
            <a:r>
              <a:rPr lang="cs-CZ" altLang="en-US" sz="1600" dirty="0">
                <a:latin typeface="Calibri" pitchFamily="34" charset="0"/>
              </a:rPr>
              <a:t>, kauloid a </a:t>
            </a:r>
            <a:r>
              <a:rPr lang="cs-CZ" altLang="en-US" sz="1600" dirty="0" err="1">
                <a:latin typeface="Calibri" pitchFamily="34" charset="0"/>
              </a:rPr>
              <a:t>fyloidy</a:t>
            </a:r>
            <a:r>
              <a:rPr lang="cs-CZ" altLang="en-US" sz="1600" dirty="0">
                <a:latin typeface="Calibri" pitchFamily="34" charset="0"/>
              </a:rPr>
              <a:t> (B)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latin typeface="Calibri" pitchFamily="34" charset="0"/>
              </a:rPr>
              <a:t>	 -  </a:t>
            </a:r>
            <a:r>
              <a:rPr lang="cs-CZ" altLang="en-US" sz="1600" dirty="0" err="1">
                <a:latin typeface="Calibri" pitchFamily="34" charset="0"/>
              </a:rPr>
              <a:t>fyloid</a:t>
            </a:r>
            <a:r>
              <a:rPr lang="cs-CZ" altLang="en-US" sz="1600" dirty="0">
                <a:latin typeface="Calibri" pitchFamily="34" charset="0"/>
              </a:rPr>
              <a:t>  s 2 </a:t>
            </a:r>
            <a:r>
              <a:rPr lang="cs-CZ" altLang="en-US" sz="1600" dirty="0" err="1">
                <a:latin typeface="Calibri" pitchFamily="34" charset="0"/>
              </a:rPr>
              <a:t>typmi</a:t>
            </a:r>
            <a:r>
              <a:rPr lang="cs-CZ" altLang="en-US" sz="1600" dirty="0">
                <a:latin typeface="Calibri" pitchFamily="34" charset="0"/>
              </a:rPr>
              <a:t> </a:t>
            </a:r>
            <a:r>
              <a:rPr lang="cs-CZ" altLang="en-US" sz="1600" dirty="0" err="1">
                <a:latin typeface="Calibri" pitchFamily="34" charset="0"/>
              </a:rPr>
              <a:t>buňek</a:t>
            </a:r>
            <a:r>
              <a:rPr lang="cs-CZ" altLang="en-US" sz="1600" dirty="0">
                <a:latin typeface="Calibri" pitchFamily="34" charset="0"/>
              </a:rPr>
              <a:t> (dočasný preparát, 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latin typeface="Calibri" pitchFamily="34" charset="0"/>
              </a:rPr>
              <a:t>	 -  antheridia a archegonia s parafýzami (2  trvalé preparáty, 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latin typeface="Calibri" pitchFamily="34" charset="0"/>
              </a:rPr>
              <a:t> </a:t>
            </a:r>
          </a:p>
        </p:txBody>
      </p:sp>
      <p:sp>
        <p:nvSpPr>
          <p:cNvPr id="22531" name="TextovéPole 2"/>
          <p:cNvSpPr txBox="1">
            <a:spLocks noChangeArrowheads="1"/>
          </p:cNvSpPr>
          <p:nvPr/>
        </p:nvSpPr>
        <p:spPr bwMode="auto">
          <a:xfrm>
            <a:off x="395288" y="981075"/>
            <a:ext cx="2078037" cy="33813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latin typeface="Calibri" pitchFamily="34" charset="0"/>
              </a:rPr>
              <a:t>Odd. </a:t>
            </a:r>
            <a:r>
              <a:rPr lang="cs-CZ" altLang="en-US" sz="1600" i="1" dirty="0" err="1">
                <a:latin typeface="Calibri" pitchFamily="34" charset="0"/>
              </a:rPr>
              <a:t>Marchantiophyta</a:t>
            </a:r>
            <a:endParaRPr lang="cs-CZ" altLang="en-US" sz="1600" dirty="0">
              <a:latin typeface="Calibri" pitchFamily="34" charset="0"/>
            </a:endParaRPr>
          </a:p>
        </p:txBody>
      </p:sp>
      <p:sp>
        <p:nvSpPr>
          <p:cNvPr id="22532" name="TextovéPole 3"/>
          <p:cNvSpPr txBox="1">
            <a:spLocks noChangeArrowheads="1"/>
          </p:cNvSpPr>
          <p:nvPr/>
        </p:nvSpPr>
        <p:spPr bwMode="auto">
          <a:xfrm>
            <a:off x="395288" y="1412875"/>
            <a:ext cx="3059112" cy="33813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 i="1" dirty="0" err="1">
                <a:latin typeface="Calibri" pitchFamily="34" charset="0"/>
              </a:rPr>
              <a:t>Marchantiopsida</a:t>
            </a:r>
            <a:r>
              <a:rPr lang="cs-CZ" altLang="en-US" sz="1600" dirty="0">
                <a:latin typeface="Calibri" pitchFamily="34" charset="0"/>
              </a:rPr>
              <a:t>; </a:t>
            </a:r>
            <a:r>
              <a:rPr lang="cs-CZ" altLang="en-US" sz="1600" i="1" dirty="0" err="1">
                <a:latin typeface="Calibri" pitchFamily="34" charset="0"/>
              </a:rPr>
              <a:t>Marchantiaceae</a:t>
            </a:r>
            <a:endParaRPr lang="cs-CZ" altLang="en-US" sz="1600" dirty="0">
              <a:latin typeface="Arial" charset="0"/>
            </a:endParaRPr>
          </a:p>
        </p:txBody>
      </p:sp>
      <p:sp>
        <p:nvSpPr>
          <p:cNvPr id="22533" name="TextovéPole 4"/>
          <p:cNvSpPr txBox="1">
            <a:spLocks noChangeArrowheads="1"/>
          </p:cNvSpPr>
          <p:nvPr/>
        </p:nvSpPr>
        <p:spPr bwMode="auto">
          <a:xfrm>
            <a:off x="395288" y="2997200"/>
            <a:ext cx="1800225" cy="33813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latin typeface="Calibri" pitchFamily="34" charset="0"/>
              </a:rPr>
              <a:t>Odd. </a:t>
            </a:r>
            <a:r>
              <a:rPr lang="cs-CZ" altLang="en-US" sz="1600" i="1" dirty="0" err="1">
                <a:latin typeface="Calibri" pitchFamily="34" charset="0"/>
              </a:rPr>
              <a:t>Bryophyta</a:t>
            </a:r>
            <a:endParaRPr lang="cs-CZ" altLang="en-US" sz="1600" i="1" dirty="0">
              <a:latin typeface="Calibri" pitchFamily="34" charset="0"/>
            </a:endParaRPr>
          </a:p>
        </p:txBody>
      </p:sp>
      <p:sp>
        <p:nvSpPr>
          <p:cNvPr id="22534" name="TextovéPole 5"/>
          <p:cNvSpPr txBox="1">
            <a:spLocks noChangeArrowheads="1"/>
          </p:cNvSpPr>
          <p:nvPr/>
        </p:nvSpPr>
        <p:spPr bwMode="auto">
          <a:xfrm>
            <a:off x="395288" y="3429000"/>
            <a:ext cx="2771775" cy="33813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 i="1" dirty="0" err="1">
                <a:latin typeface="Calibri" pitchFamily="34" charset="0"/>
              </a:rPr>
              <a:t>Polytrichopsida</a:t>
            </a:r>
            <a:r>
              <a:rPr lang="cs-CZ" altLang="en-US" sz="1600" dirty="0">
                <a:latin typeface="Calibri" pitchFamily="34" charset="0"/>
              </a:rPr>
              <a:t>; </a:t>
            </a:r>
            <a:r>
              <a:rPr lang="cs-CZ" altLang="en-US" sz="1600" i="1" dirty="0" err="1">
                <a:latin typeface="Calibri" pitchFamily="34" charset="0"/>
              </a:rPr>
              <a:t>Polytrichaceae</a:t>
            </a:r>
            <a:endParaRPr lang="cs-CZ" altLang="en-US" sz="1600" i="1" dirty="0">
              <a:latin typeface="Calibri" pitchFamily="34" charset="0"/>
            </a:endParaRPr>
          </a:p>
        </p:txBody>
      </p:sp>
      <p:sp>
        <p:nvSpPr>
          <p:cNvPr id="22535" name="TextovéPole 6"/>
          <p:cNvSpPr txBox="1">
            <a:spLocks noChangeArrowheads="1"/>
          </p:cNvSpPr>
          <p:nvPr/>
        </p:nvSpPr>
        <p:spPr bwMode="auto">
          <a:xfrm>
            <a:off x="395288" y="5157788"/>
            <a:ext cx="1927225" cy="33813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 i="1" dirty="0" err="1">
                <a:latin typeface="Calibri" pitchFamily="34" charset="0"/>
              </a:rPr>
              <a:t>Bryopsida</a:t>
            </a:r>
            <a:r>
              <a:rPr lang="cs-CZ" altLang="en-US" sz="1600" dirty="0">
                <a:latin typeface="Calibri" pitchFamily="34" charset="0"/>
              </a:rPr>
              <a:t>; </a:t>
            </a:r>
            <a:r>
              <a:rPr lang="cs-CZ" altLang="en-US" sz="1600" i="1" dirty="0" err="1">
                <a:latin typeface="Calibri" pitchFamily="34" charset="0"/>
              </a:rPr>
              <a:t>Mniaceae</a:t>
            </a:r>
            <a:endParaRPr lang="cs-CZ" altLang="en-US" sz="1600" i="1" dirty="0">
              <a:latin typeface="Calibri" pitchFamily="34" charset="0"/>
            </a:endParaRPr>
          </a:p>
        </p:txBody>
      </p:sp>
      <p:sp>
        <p:nvSpPr>
          <p:cNvPr id="22536" name="TextovéPole 3"/>
          <p:cNvSpPr txBox="1">
            <a:spLocks noChangeArrowheads="1"/>
          </p:cNvSpPr>
          <p:nvPr/>
        </p:nvSpPr>
        <p:spPr bwMode="auto">
          <a:xfrm>
            <a:off x="4716463" y="3429000"/>
            <a:ext cx="2565400" cy="33813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en-US" sz="1600" i="1" dirty="0" err="1">
                <a:latin typeface="Calibri" pitchFamily="34" charset="0"/>
              </a:rPr>
              <a:t>Sphagnopsida</a:t>
            </a:r>
            <a:r>
              <a:rPr lang="cs-CZ" altLang="en-US" sz="1600" i="1" dirty="0">
                <a:latin typeface="Calibri" pitchFamily="34" charset="0"/>
              </a:rPr>
              <a:t>; </a:t>
            </a:r>
            <a:r>
              <a:rPr lang="cs-CZ" altLang="en-US" sz="1600" i="1" dirty="0" err="1">
                <a:latin typeface="Calibri" pitchFamily="34" charset="0"/>
              </a:rPr>
              <a:t>Sphagnaceae</a:t>
            </a:r>
            <a:endParaRPr lang="cs-CZ" altLang="en-US" sz="1600" i="1" dirty="0">
              <a:latin typeface="Calibri" pitchFamily="34" charset="0"/>
            </a:endParaRPr>
          </a:p>
        </p:txBody>
      </p:sp>
      <p:sp>
        <p:nvSpPr>
          <p:cNvPr id="22537" name="TextovéPole 8"/>
          <p:cNvSpPr txBox="1">
            <a:spLocks noChangeArrowheads="1"/>
          </p:cNvSpPr>
          <p:nvPr/>
        </p:nvSpPr>
        <p:spPr bwMode="auto">
          <a:xfrm>
            <a:off x="4859338" y="3789363"/>
            <a:ext cx="3940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 i="1" dirty="0" err="1">
                <a:latin typeface="Calibri" pitchFamily="34" charset="0"/>
              </a:rPr>
              <a:t>Sphagnum</a:t>
            </a:r>
            <a:r>
              <a:rPr lang="cs-CZ" altLang="en-US" sz="1600" i="1" dirty="0">
                <a:latin typeface="Calibri" pitchFamily="34" charset="0"/>
              </a:rPr>
              <a:t> </a:t>
            </a:r>
            <a:r>
              <a:rPr lang="cs-CZ" altLang="en-US" sz="1600" i="1" dirty="0" err="1">
                <a:latin typeface="Calibri" pitchFamily="34" charset="0"/>
              </a:rPr>
              <a:t>sp</a:t>
            </a:r>
            <a:r>
              <a:rPr lang="cs-CZ" altLang="en-US" sz="1600" dirty="0">
                <a:latin typeface="Calibri" pitchFamily="34" charset="0"/>
              </a:rPr>
              <a:t>.  rašeliník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en-US" sz="1600" dirty="0">
                <a:latin typeface="Calibri" pitchFamily="34" charset="0"/>
              </a:rPr>
              <a:t>  gametofyt: kauloid, </a:t>
            </a:r>
            <a:r>
              <a:rPr lang="cs-CZ" altLang="en-US" sz="1600" dirty="0" err="1">
                <a:latin typeface="Calibri" pitchFamily="34" charset="0"/>
              </a:rPr>
              <a:t>fyloidy</a:t>
            </a:r>
            <a:r>
              <a:rPr lang="cs-CZ" altLang="en-US" sz="1600" dirty="0">
                <a:latin typeface="Calibri" pitchFamily="34" charset="0"/>
              </a:rPr>
              <a:t> + hlavička (B)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latin typeface="Calibri" pitchFamily="34" charset="0"/>
              </a:rPr>
              <a:t>-  </a:t>
            </a:r>
            <a:r>
              <a:rPr lang="cs-CZ" altLang="en-US" sz="1600" dirty="0" err="1">
                <a:latin typeface="Calibri" pitchFamily="34" charset="0"/>
              </a:rPr>
              <a:t>fyloid</a:t>
            </a:r>
            <a:r>
              <a:rPr lang="cs-CZ" altLang="en-US" sz="1600" dirty="0">
                <a:latin typeface="Calibri" pitchFamily="34" charset="0"/>
              </a:rPr>
              <a:t> s 2 typy buněk (dočasný preparát, M)</a:t>
            </a:r>
            <a:endParaRPr lang="cs-CZ" altLang="en-US" sz="2400" dirty="0">
              <a:latin typeface="Calibri" pitchFamily="34" charset="0"/>
            </a:endParaRPr>
          </a:p>
        </p:txBody>
      </p:sp>
      <p:sp>
        <p:nvSpPr>
          <p:cNvPr id="22538" name="TextovéPole 9"/>
          <p:cNvSpPr txBox="1">
            <a:spLocks noChangeArrowheads="1"/>
          </p:cNvSpPr>
          <p:nvPr/>
        </p:nvSpPr>
        <p:spPr bwMode="auto">
          <a:xfrm>
            <a:off x="2411413" y="2997200"/>
            <a:ext cx="489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latin typeface="Calibri" pitchFamily="34" charset="0"/>
              </a:rPr>
              <a:t>-  vláknité protonema (trvalý preparát, M)</a:t>
            </a:r>
          </a:p>
        </p:txBody>
      </p:sp>
    </p:spTree>
    <p:extLst>
      <p:ext uri="{BB962C8B-B14F-4D97-AF65-F5344CB8AC3E}">
        <p14:creationId xmlns:p14="http://schemas.microsoft.com/office/powerpoint/2010/main" val="1344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 bwMode="auto">
          <a:xfrm>
            <a:off x="539552" y="1175841"/>
            <a:ext cx="7920880" cy="3333279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87450" y="1412875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539552" y="620688"/>
            <a:ext cx="7993062" cy="3693319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en-US" sz="1800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cs-CZ" altLang="en-US" sz="1800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en-US" sz="1800" dirty="0">
                <a:latin typeface="Calibri" pitchFamily="34" charset="0"/>
              </a:rPr>
              <a:t>  metageneze (rodozměna):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 smtClean="0">
                <a:latin typeface="Calibri" pitchFamily="34" charset="0"/>
              </a:rPr>
              <a:t>	- gametofyt </a:t>
            </a:r>
            <a:r>
              <a:rPr lang="cs-CZ" altLang="en-US" sz="1800" dirty="0">
                <a:latin typeface="Calibri" pitchFamily="34" charset="0"/>
              </a:rPr>
              <a:t>je existenčně samostatný (mechová rostlinka</a:t>
            </a:r>
            <a:r>
              <a:rPr lang="cs-CZ" altLang="en-US" sz="1800" dirty="0" smtClean="0">
                <a:latin typeface="Calibri" pitchFamily="34" charset="0"/>
              </a:rPr>
              <a:t>), v </a:t>
            </a:r>
            <a:r>
              <a:rPr lang="cs-CZ" altLang="en-US" sz="1800" dirty="0">
                <a:latin typeface="Calibri" pitchFamily="34" charset="0"/>
              </a:rPr>
              <a:t>životním </a:t>
            </a:r>
            <a:r>
              <a:rPr lang="cs-CZ" altLang="en-US" sz="1800" dirty="0" smtClean="0">
                <a:latin typeface="Calibri" pitchFamily="34" charset="0"/>
              </a:rPr>
              <a:t>	cyklu převládá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</a:rPr>
              <a:t>	</a:t>
            </a:r>
            <a:r>
              <a:rPr lang="cs-CZ" altLang="en-US" sz="1800" dirty="0" smtClean="0">
                <a:latin typeface="Calibri" pitchFamily="34" charset="0"/>
              </a:rPr>
              <a:t>- sporofyt </a:t>
            </a:r>
            <a:r>
              <a:rPr lang="cs-CZ" altLang="en-US" sz="1800" dirty="0">
                <a:latin typeface="Calibri" pitchFamily="34" charset="0"/>
              </a:rPr>
              <a:t>tvoří štět (většinou) s tobolkou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800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en-US" sz="1800" dirty="0">
                <a:latin typeface="Calibri" pitchFamily="34" charset="0"/>
              </a:rPr>
              <a:t>  asi 20 000 druhů, nejvíce v tropech</a:t>
            </a:r>
          </a:p>
          <a:p>
            <a:pPr>
              <a:spcBef>
                <a:spcPct val="0"/>
              </a:spcBef>
            </a:pPr>
            <a:endParaRPr lang="cs-CZ" altLang="en-US" sz="1800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en-US" sz="1800" dirty="0">
                <a:latin typeface="Calibri" pitchFamily="34" charset="0"/>
              </a:rPr>
              <a:t>  </a:t>
            </a:r>
            <a:r>
              <a:rPr lang="cs-CZ" altLang="en-US" sz="1800" dirty="0" smtClean="0">
                <a:latin typeface="Calibri" pitchFamily="34" charset="0"/>
              </a:rPr>
              <a:t>ekologie:</a:t>
            </a:r>
          </a:p>
          <a:p>
            <a:pPr>
              <a:spcBef>
                <a:spcPct val="0"/>
              </a:spcBef>
              <a:buNone/>
            </a:pPr>
            <a:r>
              <a:rPr lang="cs-CZ" altLang="en-US" sz="1800" dirty="0">
                <a:latin typeface="Calibri" pitchFamily="34" charset="0"/>
              </a:rPr>
              <a:t>	</a:t>
            </a:r>
            <a:r>
              <a:rPr lang="cs-CZ" altLang="en-US" sz="1800" dirty="0" smtClean="0">
                <a:latin typeface="Calibri" pitchFamily="34" charset="0"/>
              </a:rPr>
              <a:t>- všechny </a:t>
            </a:r>
            <a:r>
              <a:rPr lang="cs-CZ" altLang="en-US" sz="1800" dirty="0">
                <a:latin typeface="Calibri" pitchFamily="34" charset="0"/>
              </a:rPr>
              <a:t>ekosystémy s výjimkou moří</a:t>
            </a:r>
          </a:p>
          <a:p>
            <a:pPr>
              <a:spcBef>
                <a:spcPct val="0"/>
              </a:spcBef>
              <a:buNone/>
            </a:pPr>
            <a:r>
              <a:rPr lang="cs-CZ" altLang="en-US" sz="1800" dirty="0" smtClean="0">
                <a:latin typeface="Calibri" pitchFamily="34" charset="0"/>
              </a:rPr>
              <a:t>	- největší </a:t>
            </a:r>
            <a:r>
              <a:rPr lang="cs-CZ" altLang="en-US" sz="1800" dirty="0">
                <a:latin typeface="Calibri" pitchFamily="34" charset="0"/>
              </a:rPr>
              <a:t>pokryvnost v prostředí nevhodném pro cévnaté </a:t>
            </a:r>
            <a:r>
              <a:rPr lang="cs-CZ" altLang="en-US" sz="1800" dirty="0" smtClean="0">
                <a:latin typeface="Calibri" pitchFamily="34" charset="0"/>
              </a:rPr>
              <a:t>rostliny 	(rašeliniště</a:t>
            </a:r>
            <a:r>
              <a:rPr lang="cs-CZ" altLang="en-US" sz="1800" dirty="0">
                <a:latin typeface="Calibri" pitchFamily="34" charset="0"/>
              </a:rPr>
              <a:t>, skály, obnažené </a:t>
            </a:r>
            <a:r>
              <a:rPr lang="cs-CZ" altLang="en-US" sz="1800" dirty="0" smtClean="0">
                <a:latin typeface="Calibri" pitchFamily="34" charset="0"/>
              </a:rPr>
              <a:t>substráty)</a:t>
            </a:r>
            <a:endParaRPr lang="cs-CZ" altLang="en-US" sz="1800" dirty="0">
              <a:latin typeface="Calibri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67544" y="116632"/>
            <a:ext cx="548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800" dirty="0" smtClean="0">
                <a:solidFill>
                  <a:srgbClr val="336600"/>
                </a:solidFill>
                <a:latin typeface="Calibri" pitchFamily="34" charset="0"/>
              </a:rPr>
              <a:t>Mechorosty</a:t>
            </a:r>
            <a:endParaRPr lang="cs-CZ" altLang="en-US" sz="2400" dirty="0">
              <a:solidFill>
                <a:srgbClr val="3366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45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1901" r="1388" b="2500"/>
          <a:stretch/>
        </p:blipFill>
        <p:spPr>
          <a:xfrm>
            <a:off x="2699792" y="2060848"/>
            <a:ext cx="6383945" cy="4320480"/>
          </a:xfrm>
          <a:prstGeom prst="rect">
            <a:avLst/>
          </a:prstGeom>
        </p:spPr>
      </p:pic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07504" y="188913"/>
            <a:ext cx="8532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Rodozměna I. - gametofyt</a:t>
            </a:r>
            <a:endParaRPr lang="cs-CZ" altLang="en-US" sz="2400" dirty="0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79388" y="764704"/>
            <a:ext cx="532923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</a:rPr>
              <a:t>=  pohlavní fáze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800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en-US" sz="1800" dirty="0">
                <a:latin typeface="Calibri" pitchFamily="34" charset="0"/>
              </a:rPr>
              <a:t>  vzniká ze spory</a:t>
            </a:r>
            <a:r>
              <a:rPr lang="en-US" altLang="en-US" sz="1800" dirty="0">
                <a:latin typeface="Calibri" pitchFamily="34" charset="0"/>
              </a:rPr>
              <a:t> </a:t>
            </a:r>
            <a:r>
              <a:rPr lang="cs-CZ" altLang="en-US" sz="1800" dirty="0">
                <a:latin typeface="Calibri" pitchFamily="34" charset="0"/>
              </a:rPr>
              <a:t>=</a:t>
            </a:r>
            <a:r>
              <a:rPr lang="en-US" altLang="en-US" sz="1800" dirty="0">
                <a:latin typeface="Calibri" pitchFamily="34" charset="0"/>
              </a:rPr>
              <a:t>&gt;</a:t>
            </a:r>
            <a:r>
              <a:rPr lang="cs-CZ" altLang="en-US" sz="1800" dirty="0">
                <a:latin typeface="Calibri" pitchFamily="34" charset="0"/>
              </a:rPr>
              <a:t> </a:t>
            </a:r>
            <a:r>
              <a:rPr lang="cs-CZ" altLang="en-US" sz="1800" dirty="0">
                <a:solidFill>
                  <a:srgbClr val="C00000"/>
                </a:solidFill>
                <a:latin typeface="Calibri" pitchFamily="34" charset="0"/>
              </a:rPr>
              <a:t>haploidní (n) fáze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800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en-US" sz="1800" dirty="0">
                <a:latin typeface="Calibri" pitchFamily="34" charset="0"/>
              </a:rPr>
              <a:t>  tvoří pohlavní orgány – </a:t>
            </a:r>
            <a:r>
              <a:rPr lang="cs-CZ" altLang="en-US" sz="1800" b="1" dirty="0" smtClean="0">
                <a:latin typeface="Calibri" pitchFamily="34" charset="0"/>
              </a:rPr>
              <a:t>gametangia</a:t>
            </a:r>
            <a:endParaRPr lang="cs-CZ" altLang="en-US" sz="1800" b="1" dirty="0">
              <a:latin typeface="Calibri" pitchFamily="34" charset="0"/>
            </a:endParaRPr>
          </a:p>
          <a:p>
            <a:pPr lvl="2">
              <a:spcBef>
                <a:spcPct val="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</a:rPr>
              <a:t>- samičí: zárodečníky = </a:t>
            </a:r>
            <a:r>
              <a:rPr lang="cs-CZ" altLang="en-US" sz="1800" i="1" dirty="0">
                <a:latin typeface="Calibri" pitchFamily="34" charset="0"/>
              </a:rPr>
              <a:t>archegonia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</a:rPr>
              <a:t>- samčí: pelatky = </a:t>
            </a:r>
            <a:r>
              <a:rPr lang="cs-CZ" altLang="en-US" sz="1800" i="1" dirty="0">
                <a:latin typeface="Calibri" pitchFamily="34" charset="0"/>
              </a:rPr>
              <a:t>antheridia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79512" y="2981052"/>
            <a:ext cx="36724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en-US" sz="1800" dirty="0">
                <a:latin typeface="Calibri" pitchFamily="34" charset="0"/>
              </a:rPr>
              <a:t>  v gametangiích </a:t>
            </a:r>
            <a:r>
              <a:rPr lang="cs-CZ" altLang="en-US" sz="1800" dirty="0" smtClean="0">
                <a:latin typeface="Calibri" pitchFamily="34" charset="0"/>
              </a:rPr>
              <a:t>vznikají </a:t>
            </a:r>
            <a:r>
              <a:rPr lang="cs-CZ" altLang="en-US" sz="1800" b="1" dirty="0" smtClean="0">
                <a:latin typeface="Calibri" pitchFamily="34" charset="0"/>
              </a:rPr>
              <a:t>gamety</a:t>
            </a:r>
          </a:p>
          <a:p>
            <a:pPr>
              <a:spcBef>
                <a:spcPct val="0"/>
              </a:spcBef>
              <a:buNone/>
            </a:pPr>
            <a:endParaRPr lang="cs-CZ" altLang="en-US" sz="1800" dirty="0" smtClean="0">
              <a:latin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en-US" sz="1800" dirty="0" smtClean="0">
                <a:latin typeface="Calibri" pitchFamily="34" charset="0"/>
              </a:rPr>
              <a:t>v</a:t>
            </a:r>
            <a:r>
              <a:rPr lang="cs-CZ" altLang="en-US" sz="1800" dirty="0">
                <a:latin typeface="Calibri" pitchFamily="34" charset="0"/>
              </a:rPr>
              <a:t> archegoniích </a:t>
            </a:r>
            <a:r>
              <a:rPr lang="cs-CZ" altLang="en-US" sz="1800" i="1" dirty="0" err="1">
                <a:latin typeface="Calibri" pitchFamily="34" charset="0"/>
              </a:rPr>
              <a:t>oosféra</a:t>
            </a:r>
            <a:r>
              <a:rPr lang="cs-CZ" altLang="en-US" sz="1800" dirty="0">
                <a:latin typeface="Calibri" pitchFamily="34" charset="0"/>
              </a:rPr>
              <a:t> </a:t>
            </a:r>
            <a:endParaRPr lang="cs-CZ" altLang="en-US" sz="1800" dirty="0" smtClean="0">
              <a:latin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en-US" sz="1800" dirty="0" smtClean="0">
                <a:latin typeface="Calibri" pitchFamily="34" charset="0"/>
              </a:rPr>
              <a:t>(</a:t>
            </a:r>
            <a:r>
              <a:rPr lang="cs-CZ" altLang="en-US" sz="1800" dirty="0">
                <a:latin typeface="Calibri" pitchFamily="34" charset="0"/>
              </a:rPr>
              <a:t>1 </a:t>
            </a:r>
            <a:r>
              <a:rPr lang="cs-CZ" altLang="en-US" sz="1800" dirty="0" err="1">
                <a:latin typeface="Calibri" pitchFamily="34" charset="0"/>
              </a:rPr>
              <a:t>vaj</a:t>
            </a:r>
            <a:r>
              <a:rPr lang="cs-CZ" altLang="en-US" sz="1800" dirty="0">
                <a:latin typeface="Calibri" pitchFamily="34" charset="0"/>
              </a:rPr>
              <a:t>. </a:t>
            </a:r>
            <a:r>
              <a:rPr lang="cs-CZ" altLang="en-US" sz="1800" dirty="0" smtClean="0">
                <a:latin typeface="Calibri" pitchFamily="34" charset="0"/>
              </a:rPr>
              <a:t>buňka)</a:t>
            </a:r>
          </a:p>
          <a:p>
            <a:pPr>
              <a:spcBef>
                <a:spcPct val="0"/>
              </a:spcBef>
              <a:buNone/>
            </a:pPr>
            <a:endParaRPr lang="cs-CZ" altLang="en-US" sz="1800" dirty="0">
              <a:latin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en-US" sz="1800" dirty="0" smtClean="0">
                <a:latin typeface="Calibri" pitchFamily="34" charset="0"/>
              </a:rPr>
              <a:t>v</a:t>
            </a:r>
            <a:r>
              <a:rPr lang="cs-CZ" altLang="en-US" sz="1800" dirty="0">
                <a:latin typeface="Calibri" pitchFamily="34" charset="0"/>
              </a:rPr>
              <a:t> antheridiích </a:t>
            </a:r>
            <a:r>
              <a:rPr lang="cs-CZ" altLang="en-US" sz="1800" i="1" dirty="0">
                <a:latin typeface="Calibri" pitchFamily="34" charset="0"/>
              </a:rPr>
              <a:t>spermatozoidy</a:t>
            </a:r>
            <a:r>
              <a:rPr lang="cs-CZ" altLang="en-US" sz="1800" dirty="0">
                <a:latin typeface="Calibri" pitchFamily="34" charset="0"/>
              </a:rPr>
              <a:t>  </a:t>
            </a:r>
            <a:r>
              <a:rPr lang="cs-CZ" altLang="en-US" sz="1800" dirty="0" smtClean="0">
                <a:latin typeface="Calibri" pitchFamily="34" charset="0"/>
              </a:rPr>
              <a:t>(</a:t>
            </a:r>
            <a:r>
              <a:rPr lang="cs-CZ" altLang="en-US" sz="1800" dirty="0">
                <a:latin typeface="Calibri" pitchFamily="34" charset="0"/>
              </a:rPr>
              <a:t>pohyblivé)      </a:t>
            </a:r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91" y="130102"/>
            <a:ext cx="2890097" cy="1930746"/>
          </a:xfrm>
          <a:prstGeom prst="rect">
            <a:avLst/>
          </a:prstGeom>
        </p:spPr>
      </p:pic>
      <p:sp>
        <p:nvSpPr>
          <p:cNvPr id="4" name="Volný tvar 3"/>
          <p:cNvSpPr/>
          <p:nvPr/>
        </p:nvSpPr>
        <p:spPr bwMode="auto">
          <a:xfrm>
            <a:off x="5905500" y="2171700"/>
            <a:ext cx="876300" cy="584211"/>
          </a:xfrm>
          <a:custGeom>
            <a:avLst/>
            <a:gdLst>
              <a:gd name="connsiteX0" fmla="*/ 876300 w 876300"/>
              <a:gd name="connsiteY0" fmla="*/ 0 h 584211"/>
              <a:gd name="connsiteX1" fmla="*/ 876300 w 876300"/>
              <a:gd name="connsiteY1" fmla="*/ 0 h 584211"/>
              <a:gd name="connsiteX2" fmla="*/ 622300 w 876300"/>
              <a:gd name="connsiteY2" fmla="*/ 12700 h 584211"/>
              <a:gd name="connsiteX3" fmla="*/ 558800 w 876300"/>
              <a:gd name="connsiteY3" fmla="*/ 25400 h 584211"/>
              <a:gd name="connsiteX4" fmla="*/ 482600 w 876300"/>
              <a:gd name="connsiteY4" fmla="*/ 50800 h 584211"/>
              <a:gd name="connsiteX5" fmla="*/ 444500 w 876300"/>
              <a:gd name="connsiteY5" fmla="*/ 88900 h 584211"/>
              <a:gd name="connsiteX6" fmla="*/ 406400 w 876300"/>
              <a:gd name="connsiteY6" fmla="*/ 101600 h 584211"/>
              <a:gd name="connsiteX7" fmla="*/ 381000 w 876300"/>
              <a:gd name="connsiteY7" fmla="*/ 139700 h 584211"/>
              <a:gd name="connsiteX8" fmla="*/ 342900 w 876300"/>
              <a:gd name="connsiteY8" fmla="*/ 165100 h 584211"/>
              <a:gd name="connsiteX9" fmla="*/ 317500 w 876300"/>
              <a:gd name="connsiteY9" fmla="*/ 190500 h 584211"/>
              <a:gd name="connsiteX10" fmla="*/ 266700 w 876300"/>
              <a:gd name="connsiteY10" fmla="*/ 266700 h 584211"/>
              <a:gd name="connsiteX11" fmla="*/ 165100 w 876300"/>
              <a:gd name="connsiteY11" fmla="*/ 355600 h 584211"/>
              <a:gd name="connsiteX12" fmla="*/ 152400 w 876300"/>
              <a:gd name="connsiteY12" fmla="*/ 406400 h 584211"/>
              <a:gd name="connsiteX13" fmla="*/ 88900 w 876300"/>
              <a:gd name="connsiteY13" fmla="*/ 469900 h 584211"/>
              <a:gd name="connsiteX14" fmla="*/ 0 w 876300"/>
              <a:gd name="connsiteY14" fmla="*/ 584200 h 5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6300" h="584211">
                <a:moveTo>
                  <a:pt x="876300" y="0"/>
                </a:moveTo>
                <a:lnTo>
                  <a:pt x="876300" y="0"/>
                </a:lnTo>
                <a:cubicBezTo>
                  <a:pt x="791633" y="4233"/>
                  <a:pt x="706802" y="5940"/>
                  <a:pt x="622300" y="12700"/>
                </a:cubicBezTo>
                <a:cubicBezTo>
                  <a:pt x="600783" y="14421"/>
                  <a:pt x="579625" y="19720"/>
                  <a:pt x="558800" y="25400"/>
                </a:cubicBezTo>
                <a:cubicBezTo>
                  <a:pt x="532969" y="32445"/>
                  <a:pt x="482600" y="50800"/>
                  <a:pt x="482600" y="50800"/>
                </a:cubicBezTo>
                <a:cubicBezTo>
                  <a:pt x="469900" y="63500"/>
                  <a:pt x="459444" y="78937"/>
                  <a:pt x="444500" y="88900"/>
                </a:cubicBezTo>
                <a:cubicBezTo>
                  <a:pt x="433361" y="96326"/>
                  <a:pt x="416853" y="93237"/>
                  <a:pt x="406400" y="101600"/>
                </a:cubicBezTo>
                <a:cubicBezTo>
                  <a:pt x="394481" y="111135"/>
                  <a:pt x="391793" y="128907"/>
                  <a:pt x="381000" y="139700"/>
                </a:cubicBezTo>
                <a:cubicBezTo>
                  <a:pt x="370207" y="150493"/>
                  <a:pt x="354819" y="155565"/>
                  <a:pt x="342900" y="165100"/>
                </a:cubicBezTo>
                <a:cubicBezTo>
                  <a:pt x="333550" y="172580"/>
                  <a:pt x="325967" y="182033"/>
                  <a:pt x="317500" y="190500"/>
                </a:cubicBezTo>
                <a:lnTo>
                  <a:pt x="266700" y="266700"/>
                </a:lnTo>
                <a:cubicBezTo>
                  <a:pt x="232833" y="296333"/>
                  <a:pt x="193596" y="320771"/>
                  <a:pt x="165100" y="355600"/>
                </a:cubicBezTo>
                <a:cubicBezTo>
                  <a:pt x="154047" y="369109"/>
                  <a:pt x="159276" y="390357"/>
                  <a:pt x="152400" y="406400"/>
                </a:cubicBezTo>
                <a:cubicBezTo>
                  <a:pt x="135467" y="445911"/>
                  <a:pt x="122767" y="447322"/>
                  <a:pt x="88900" y="469900"/>
                </a:cubicBezTo>
                <a:cubicBezTo>
                  <a:pt x="10352" y="587722"/>
                  <a:pt x="58491" y="584200"/>
                  <a:pt x="0" y="584200"/>
                </a:cubicBez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Přímá spojnice 11"/>
          <p:cNvCxnSpPr/>
          <p:nvPr/>
        </p:nvCxnSpPr>
        <p:spPr bwMode="auto">
          <a:xfrm>
            <a:off x="6343650" y="2171700"/>
            <a:ext cx="914400" cy="91440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15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1901" r="1388" b="2500"/>
          <a:stretch/>
        </p:blipFill>
        <p:spPr>
          <a:xfrm>
            <a:off x="2699792" y="2060848"/>
            <a:ext cx="6383945" cy="4320480"/>
          </a:xfrm>
          <a:prstGeom prst="rect">
            <a:avLst/>
          </a:prstGeom>
        </p:spPr>
      </p:pic>
      <p:sp>
        <p:nvSpPr>
          <p:cNvPr id="7171" name="Line 17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18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Rectangle 37"/>
          <p:cNvSpPr>
            <a:spLocks noChangeArrowheads="1"/>
          </p:cNvSpPr>
          <p:nvPr/>
        </p:nvSpPr>
        <p:spPr bwMode="auto">
          <a:xfrm>
            <a:off x="323528" y="854790"/>
            <a:ext cx="53276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en-US" sz="1800" dirty="0">
                <a:latin typeface="Calibri" pitchFamily="34" charset="0"/>
              </a:rPr>
              <a:t>=</a:t>
            </a:r>
            <a:r>
              <a:rPr lang="en-US" altLang="en-US" sz="1800" dirty="0">
                <a:latin typeface="Calibri" pitchFamily="34" charset="0"/>
              </a:rPr>
              <a:t> </a:t>
            </a:r>
            <a:r>
              <a:rPr lang="sk-SK" altLang="en-US" sz="1800" dirty="0">
                <a:latin typeface="Calibri" pitchFamily="34" charset="0"/>
              </a:rPr>
              <a:t> </a:t>
            </a:r>
            <a:r>
              <a:rPr lang="cs-CZ" altLang="en-US" sz="1800" dirty="0">
                <a:latin typeface="Calibri" pitchFamily="34" charset="0"/>
              </a:rPr>
              <a:t>nepohlavní fáze rodozměny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800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en-US" sz="1800" dirty="0">
                <a:latin typeface="Calibri" pitchFamily="34" charset="0"/>
              </a:rPr>
              <a:t>  vzniká v archegoniu po </a:t>
            </a:r>
            <a:r>
              <a:rPr lang="cs-CZ" altLang="en-US" sz="1800" b="1" dirty="0">
                <a:latin typeface="Calibri" pitchFamily="34" charset="0"/>
              </a:rPr>
              <a:t>oplození ze zygoty</a:t>
            </a:r>
            <a:r>
              <a:rPr lang="cs-CZ" altLang="en-US" sz="1800" dirty="0">
                <a:latin typeface="Calibri" pitchFamily="34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</a:rPr>
              <a:t>    (</a:t>
            </a:r>
            <a:r>
              <a:rPr lang="cs-CZ" altLang="en-US" sz="1800" dirty="0" err="1">
                <a:latin typeface="Calibri" pitchFamily="34" charset="0"/>
              </a:rPr>
              <a:t>dipl</a:t>
            </a:r>
            <a:r>
              <a:rPr lang="cs-CZ" altLang="en-US" sz="1800" dirty="0">
                <a:latin typeface="Calibri" pitchFamily="34" charset="0"/>
              </a:rPr>
              <a:t>. 2n fáze)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800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en-US" sz="1800" dirty="0">
                <a:latin typeface="Calibri" pitchFamily="34" charset="0"/>
              </a:rPr>
              <a:t>  nevětvený, s 1 terminálním </a:t>
            </a:r>
            <a:r>
              <a:rPr lang="cs-CZ" altLang="en-US" sz="1800" b="1" dirty="0" smtClean="0">
                <a:latin typeface="Calibri" pitchFamily="34" charset="0"/>
              </a:rPr>
              <a:t>sporangiem</a:t>
            </a:r>
            <a:endParaRPr lang="cs-CZ" altLang="en-US" sz="1800" b="1" dirty="0">
              <a:latin typeface="Calibri" pitchFamily="34" charset="0"/>
            </a:endParaRPr>
          </a:p>
        </p:txBody>
      </p:sp>
      <p:sp>
        <p:nvSpPr>
          <p:cNvPr id="7176" name="Text Box 38"/>
          <p:cNvSpPr txBox="1">
            <a:spLocks noChangeArrowheads="1"/>
          </p:cNvSpPr>
          <p:nvPr/>
        </p:nvSpPr>
        <p:spPr bwMode="auto">
          <a:xfrm>
            <a:off x="343496" y="2852936"/>
            <a:ext cx="32203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en-US" sz="1800" dirty="0">
                <a:latin typeface="Calibri" pitchFamily="34" charset="0"/>
              </a:rPr>
              <a:t> </a:t>
            </a:r>
            <a:r>
              <a:rPr lang="cs-CZ" altLang="en-US" sz="1800" dirty="0" smtClean="0">
                <a:latin typeface="Calibri" pitchFamily="34" charset="0"/>
              </a:rPr>
              <a:t>ve výtrusnicích (sporangiích) vznikají po meiotickém dělení haploidní </a:t>
            </a:r>
            <a:r>
              <a:rPr lang="cs-CZ" altLang="en-US" sz="1800" b="1" dirty="0" smtClean="0">
                <a:latin typeface="Calibri" pitchFamily="34" charset="0"/>
              </a:rPr>
              <a:t>výtrusy</a:t>
            </a:r>
            <a:r>
              <a:rPr lang="cs-CZ" altLang="en-US" sz="1800" dirty="0" smtClean="0">
                <a:latin typeface="Calibri" pitchFamily="34" charset="0"/>
              </a:rPr>
              <a:t> (spory)</a:t>
            </a:r>
          </a:p>
          <a:p>
            <a:pPr>
              <a:spcBef>
                <a:spcPct val="0"/>
              </a:spcBef>
              <a:buNone/>
            </a:pPr>
            <a:endParaRPr lang="cs-CZ" altLang="en-US" sz="1800" dirty="0" smtClean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en-US" sz="1800" dirty="0" smtClean="0">
                <a:latin typeface="Calibri" pitchFamily="34" charset="0"/>
              </a:rPr>
              <a:t> </a:t>
            </a:r>
            <a:r>
              <a:rPr lang="cs-CZ" altLang="en-US" sz="1800" dirty="0" err="1">
                <a:latin typeface="Calibri" pitchFamily="34" charset="0"/>
              </a:rPr>
              <a:t>izosporie</a:t>
            </a:r>
            <a:r>
              <a:rPr lang="cs-CZ" altLang="en-US" sz="1800" dirty="0">
                <a:latin typeface="Calibri" pitchFamily="34" charset="0"/>
              </a:rPr>
              <a:t> </a:t>
            </a:r>
            <a:r>
              <a:rPr lang="cs-CZ" altLang="en-US" sz="1800" dirty="0" smtClean="0">
                <a:latin typeface="Calibri" pitchFamily="34" charset="0"/>
              </a:rPr>
              <a:t>– </a:t>
            </a:r>
          </a:p>
          <a:p>
            <a:pPr>
              <a:spcBef>
                <a:spcPct val="0"/>
              </a:spcBef>
              <a:buNone/>
            </a:pPr>
            <a:r>
              <a:rPr lang="cs-CZ" altLang="en-US" sz="1800" dirty="0" smtClean="0">
                <a:latin typeface="Calibri" pitchFamily="34" charset="0"/>
              </a:rPr>
              <a:t>= spory </a:t>
            </a:r>
            <a:r>
              <a:rPr lang="cs-CZ" altLang="en-US" sz="1800" dirty="0">
                <a:latin typeface="Calibri" pitchFamily="34" charset="0"/>
              </a:rPr>
              <a:t>tvarově a </a:t>
            </a:r>
            <a:r>
              <a:rPr lang="cs-CZ" altLang="en-US" sz="1800" dirty="0" smtClean="0">
                <a:latin typeface="Calibri" pitchFamily="34" charset="0"/>
              </a:rPr>
              <a:t>funkčně </a:t>
            </a:r>
            <a:r>
              <a:rPr lang="cs-CZ" altLang="en-US" sz="1800" dirty="0">
                <a:latin typeface="Calibri" pitchFamily="34" charset="0"/>
              </a:rPr>
              <a:t>stejné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7504" y="188913"/>
            <a:ext cx="8532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400" dirty="0" smtClean="0">
                <a:solidFill>
                  <a:srgbClr val="336600"/>
                </a:solidFill>
                <a:latin typeface="Calibri" pitchFamily="34" charset="0"/>
              </a:rPr>
              <a:t>Rodozměna II. - sporofyt</a:t>
            </a:r>
            <a:endParaRPr lang="cs-CZ" altLang="en-US" sz="2400" dirty="0">
              <a:solidFill>
                <a:srgbClr val="336600"/>
              </a:solidFill>
              <a:latin typeface="Calibri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t="12331" b="6968"/>
          <a:stretch/>
        </p:blipFill>
        <p:spPr>
          <a:xfrm>
            <a:off x="6265595" y="188913"/>
            <a:ext cx="2675948" cy="18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5" t="2920" r="4138" b="1467"/>
          <a:stretch/>
        </p:blipFill>
        <p:spPr>
          <a:xfrm>
            <a:off x="5004048" y="2420155"/>
            <a:ext cx="3528392" cy="3808977"/>
          </a:xfrm>
          <a:prstGeom prst="rect">
            <a:avLst/>
          </a:prstGeom>
        </p:spPr>
      </p:pic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339975" y="342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1" y="268288"/>
            <a:ext cx="3747022" cy="281026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0" y="3717032"/>
            <a:ext cx="3747023" cy="2503220"/>
          </a:xfrm>
          <a:prstGeom prst="rect">
            <a:avLst/>
          </a:prstGeom>
        </p:spPr>
      </p:pic>
      <p:grpSp>
        <p:nvGrpSpPr>
          <p:cNvPr id="13" name="Skupina 12"/>
          <p:cNvGrpSpPr/>
          <p:nvPr/>
        </p:nvGrpSpPr>
        <p:grpSpPr>
          <a:xfrm>
            <a:off x="4630216" y="205583"/>
            <a:ext cx="5486400" cy="1855265"/>
            <a:chOff x="4630216" y="205583"/>
            <a:chExt cx="5486400" cy="1855265"/>
          </a:xfrm>
        </p:grpSpPr>
        <p:grpSp>
          <p:nvGrpSpPr>
            <p:cNvPr id="7" name="Skupina 6"/>
            <p:cNvGrpSpPr/>
            <p:nvPr/>
          </p:nvGrpSpPr>
          <p:grpSpPr>
            <a:xfrm>
              <a:off x="4630216" y="205583"/>
              <a:ext cx="5486400" cy="1207193"/>
              <a:chOff x="3995936" y="205583"/>
              <a:chExt cx="5486400" cy="1207193"/>
            </a:xfrm>
          </p:grpSpPr>
          <p:sp>
            <p:nvSpPr>
              <p:cNvPr id="6" name="Ovál 5"/>
              <p:cNvSpPr/>
              <p:nvPr/>
            </p:nvSpPr>
            <p:spPr bwMode="auto">
              <a:xfrm>
                <a:off x="5580112" y="205583"/>
                <a:ext cx="2409776" cy="1207193"/>
              </a:xfrm>
              <a:prstGeom prst="ellipse">
                <a:avLst/>
              </a:prstGeom>
              <a:solidFill>
                <a:srgbClr val="E6FAA8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3995936" y="461616"/>
                <a:ext cx="5486400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en-US" sz="2800" dirty="0" smtClean="0">
                    <a:solidFill>
                      <a:srgbClr val="336600"/>
                    </a:solidFill>
                    <a:latin typeface="Calibri" pitchFamily="34" charset="0"/>
                  </a:rPr>
                  <a:t>mechorosty</a:t>
                </a:r>
                <a:endParaRPr lang="cs-CZ" altLang="en-US" sz="2400" dirty="0">
                  <a:solidFill>
                    <a:srgbClr val="336600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9" name="Přímá spojnice se šipkou 8"/>
            <p:cNvCxnSpPr/>
            <p:nvPr/>
          </p:nvCxnSpPr>
          <p:spPr bwMode="auto">
            <a:xfrm flipH="1">
              <a:off x="5552752" y="968636"/>
              <a:ext cx="706288" cy="360040"/>
            </a:xfrm>
            <a:prstGeom prst="straightConnector1">
              <a:avLst/>
            </a:prstGeom>
            <a:noFill/>
            <a:ln w="9525" cap="flat" cmpd="sng" algn="ctr">
              <a:solidFill>
                <a:srgbClr val="33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Přímá spojnice se šipkou 27"/>
            <p:cNvCxnSpPr/>
            <p:nvPr/>
          </p:nvCxnSpPr>
          <p:spPr bwMode="auto">
            <a:xfrm flipH="1">
              <a:off x="6166048" y="1313148"/>
              <a:ext cx="602196" cy="603684"/>
            </a:xfrm>
            <a:prstGeom prst="straightConnector1">
              <a:avLst/>
            </a:prstGeom>
            <a:noFill/>
            <a:ln w="9525" cap="flat" cmpd="sng" algn="ctr">
              <a:solidFill>
                <a:srgbClr val="33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Přímá spojnice se šipkou 28"/>
            <p:cNvCxnSpPr>
              <a:stCxn id="6" idx="4"/>
            </p:cNvCxnSpPr>
            <p:nvPr/>
          </p:nvCxnSpPr>
          <p:spPr bwMode="auto">
            <a:xfrm>
              <a:off x="7419280" y="1412776"/>
              <a:ext cx="0" cy="648072"/>
            </a:xfrm>
            <a:prstGeom prst="straightConnector1">
              <a:avLst/>
            </a:prstGeom>
            <a:noFill/>
            <a:ln w="9525" cap="flat" cmpd="sng" algn="ctr">
              <a:solidFill>
                <a:srgbClr val="33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TextovéPole 13"/>
          <p:cNvSpPr txBox="1"/>
          <p:nvPr/>
        </p:nvSpPr>
        <p:spPr>
          <a:xfrm>
            <a:off x="392931" y="3140968"/>
            <a:ext cx="374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Anthocerophyta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hlevíky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83554" y="6237312"/>
            <a:ext cx="374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Marchantiophyta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- játrovky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932040" y="6228020"/>
            <a:ext cx="374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Bryophyta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- mechy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93853" y="303039"/>
            <a:ext cx="4998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400" dirty="0">
                <a:solidFill>
                  <a:srgbClr val="336600"/>
                </a:solidFill>
                <a:latin typeface="Calibri" pitchFamily="34" charset="0"/>
              </a:rPr>
              <a:t>oddělení: </a:t>
            </a:r>
            <a:r>
              <a:rPr lang="cs-CZ" altLang="en-US" sz="2400" i="1" dirty="0" err="1">
                <a:solidFill>
                  <a:srgbClr val="336600"/>
                </a:solidFill>
                <a:latin typeface="Calibri" pitchFamily="34" charset="0"/>
              </a:rPr>
              <a:t>Marchantiophyta</a:t>
            </a:r>
            <a:r>
              <a:rPr lang="cs-CZ" altLang="en-US" sz="2400" dirty="0">
                <a:solidFill>
                  <a:srgbClr val="336600"/>
                </a:solidFill>
                <a:latin typeface="Calibri" pitchFamily="34" charset="0"/>
              </a:rPr>
              <a:t> (játrovky)</a:t>
            </a:r>
          </a:p>
        </p:txBody>
      </p:sp>
      <p:sp>
        <p:nvSpPr>
          <p:cNvPr id="9219" name="Line 11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844490" y="1817688"/>
            <a:ext cx="29147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000" dirty="0" err="1" smtClean="0">
                <a:solidFill>
                  <a:srgbClr val="C00000"/>
                </a:solidFill>
                <a:latin typeface="Calibri" pitchFamily="34" charset="0"/>
              </a:rPr>
              <a:t>frondózní</a:t>
            </a:r>
            <a:r>
              <a:rPr lang="cs-CZ" alt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cs-CZ" altLang="en-US" sz="2000" dirty="0">
                <a:solidFill>
                  <a:srgbClr val="C00000"/>
                </a:solidFill>
                <a:latin typeface="Calibri" pitchFamily="34" charset="0"/>
              </a:rPr>
              <a:t>(lupenitá) </a:t>
            </a:r>
            <a:r>
              <a:rPr lang="cs-CZ" altLang="en-US" sz="2000" dirty="0" smtClean="0">
                <a:solidFill>
                  <a:srgbClr val="C00000"/>
                </a:solidFill>
                <a:latin typeface="Calibri" pitchFamily="34" charset="0"/>
              </a:rPr>
              <a:t>stélka</a:t>
            </a:r>
            <a:endParaRPr lang="cs-CZ" altLang="en-US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5148064" y="1808163"/>
            <a:ext cx="3024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000" dirty="0" err="1" smtClean="0">
                <a:solidFill>
                  <a:srgbClr val="C00000"/>
                </a:solidFill>
                <a:latin typeface="Calibri" pitchFamily="34" charset="0"/>
              </a:rPr>
              <a:t>foliózní</a:t>
            </a:r>
            <a:r>
              <a:rPr lang="cs-CZ" alt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cs-CZ" altLang="en-US" sz="2000" dirty="0">
                <a:solidFill>
                  <a:srgbClr val="C00000"/>
                </a:solidFill>
                <a:latin typeface="Calibri" pitchFamily="34" charset="0"/>
              </a:rPr>
              <a:t>(listnatá) </a:t>
            </a:r>
            <a:r>
              <a:rPr lang="cs-CZ" altLang="en-US" sz="2000" dirty="0" smtClean="0">
                <a:solidFill>
                  <a:srgbClr val="C00000"/>
                </a:solidFill>
                <a:latin typeface="Calibri" pitchFamily="34" charset="0"/>
              </a:rPr>
              <a:t>stélka </a:t>
            </a:r>
            <a:endParaRPr lang="cs-CZ" altLang="en-US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922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92375"/>
            <a:ext cx="4310063" cy="3232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Line 17"/>
          <p:cNvSpPr>
            <a:spLocks noChangeShapeType="1"/>
          </p:cNvSpPr>
          <p:nvPr/>
        </p:nvSpPr>
        <p:spPr bwMode="auto">
          <a:xfrm>
            <a:off x="0" y="6453188"/>
            <a:ext cx="9178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9" t="6577" r="2442"/>
          <a:stretch/>
        </p:blipFill>
        <p:spPr>
          <a:xfrm>
            <a:off x="4692972" y="2492376"/>
            <a:ext cx="4127500" cy="32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467544" y="1124744"/>
            <a:ext cx="835292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800" dirty="0">
                <a:latin typeface="Calibri" pitchFamily="34" charset="0"/>
              </a:rPr>
              <a:t>  350 rodů,  8 000 druhů</a:t>
            </a:r>
          </a:p>
          <a:p>
            <a:pPr>
              <a:spcBef>
                <a:spcPct val="50000"/>
              </a:spcBef>
            </a:pPr>
            <a:r>
              <a:rPr lang="cs-CZ" altLang="en-US" sz="1800" dirty="0" smtClean="0">
                <a:latin typeface="Calibri" pitchFamily="34" charset="0"/>
              </a:rPr>
              <a:t>  </a:t>
            </a:r>
            <a:r>
              <a:rPr lang="cs-CZ" altLang="en-US" sz="1800" dirty="0" err="1">
                <a:latin typeface="Calibri" pitchFamily="34" charset="0"/>
              </a:rPr>
              <a:t>frondózní</a:t>
            </a:r>
            <a:r>
              <a:rPr lang="cs-CZ" altLang="en-US" sz="1800" dirty="0">
                <a:latin typeface="Calibri" pitchFamily="34" charset="0"/>
              </a:rPr>
              <a:t> i </a:t>
            </a:r>
            <a:r>
              <a:rPr lang="cs-CZ" altLang="en-US" sz="1800" dirty="0" err="1">
                <a:latin typeface="Calibri" pitchFamily="34" charset="0"/>
              </a:rPr>
              <a:t>foliózní</a:t>
            </a:r>
            <a:r>
              <a:rPr lang="cs-CZ" altLang="en-US" sz="1800" dirty="0">
                <a:latin typeface="Calibri" pitchFamily="34" charset="0"/>
              </a:rPr>
              <a:t> typy, lístky uspořádané ve dvou řadách, </a:t>
            </a:r>
            <a:r>
              <a:rPr lang="cs-CZ" altLang="en-US" sz="1800" dirty="0" smtClean="0">
                <a:latin typeface="Calibri" pitchFamily="34" charset="0"/>
              </a:rPr>
              <a:t>buňky </a:t>
            </a:r>
            <a:r>
              <a:rPr lang="cs-CZ" altLang="en-US" sz="1800" dirty="0">
                <a:latin typeface="Calibri" pitchFamily="34" charset="0"/>
              </a:rPr>
              <a:t>stejného tvaru</a:t>
            </a:r>
          </a:p>
          <a:p>
            <a:pPr>
              <a:spcBef>
                <a:spcPct val="50000"/>
              </a:spcBef>
            </a:pPr>
            <a:r>
              <a:rPr lang="cs-CZ" altLang="en-US" sz="1800" dirty="0" smtClean="0">
                <a:latin typeface="Calibri" pitchFamily="34" charset="0"/>
              </a:rPr>
              <a:t>  </a:t>
            </a:r>
            <a:r>
              <a:rPr lang="cs-CZ" altLang="en-US" sz="1800" dirty="0">
                <a:latin typeface="Calibri" pitchFamily="34" charset="0"/>
              </a:rPr>
              <a:t>archegonia a anteridia u listnatých terminální </a:t>
            </a:r>
          </a:p>
          <a:p>
            <a:pPr>
              <a:spcBef>
                <a:spcPct val="50000"/>
              </a:spcBef>
            </a:pPr>
            <a:r>
              <a:rPr lang="cs-CZ" altLang="en-US" sz="1800" dirty="0" smtClean="0">
                <a:latin typeface="Calibri" pitchFamily="34" charset="0"/>
              </a:rPr>
              <a:t>  </a:t>
            </a:r>
            <a:r>
              <a:rPr lang="cs-CZ" altLang="en-US" sz="1800" dirty="0">
                <a:latin typeface="Calibri" pitchFamily="34" charset="0"/>
              </a:rPr>
              <a:t>sporofyt krátkověký, tobolka na štětu, obal listového </a:t>
            </a:r>
            <a:r>
              <a:rPr lang="cs-CZ" altLang="en-US" sz="1800" dirty="0" smtClean="0">
                <a:latin typeface="Calibri" pitchFamily="34" charset="0"/>
              </a:rPr>
              <a:t>původu </a:t>
            </a:r>
            <a:r>
              <a:rPr lang="cs-CZ" altLang="en-US" sz="1800" dirty="0">
                <a:latin typeface="Calibri" pitchFamily="34" charset="0"/>
              </a:rPr>
              <a:t>(periant)</a:t>
            </a:r>
          </a:p>
          <a:p>
            <a:pPr>
              <a:spcBef>
                <a:spcPct val="50000"/>
              </a:spcBef>
              <a:buNone/>
            </a:pPr>
            <a:endParaRPr lang="cs-CZ" altLang="en-US" sz="1800" dirty="0">
              <a:latin typeface="Calibri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cs-CZ" altLang="en-US" sz="18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en-US" sz="1800" dirty="0" smtClean="0">
                <a:latin typeface="Calibri" pitchFamily="34" charset="0"/>
              </a:rPr>
              <a:t>třídy :</a:t>
            </a:r>
          </a:p>
          <a:p>
            <a:pPr>
              <a:spcBef>
                <a:spcPct val="50000"/>
              </a:spcBef>
              <a:buNone/>
            </a:pPr>
            <a:r>
              <a:rPr lang="cs-CZ" altLang="en-US" sz="1800" i="1" dirty="0" err="1" smtClean="0">
                <a:latin typeface="Calibri" pitchFamily="34" charset="0"/>
              </a:rPr>
              <a:t>Marchantiopsida</a:t>
            </a:r>
            <a:r>
              <a:rPr lang="cs-CZ" altLang="en-US" sz="1800" i="1" dirty="0" smtClean="0">
                <a:latin typeface="Calibri" pitchFamily="34" charset="0"/>
              </a:rPr>
              <a:t> </a:t>
            </a:r>
            <a:r>
              <a:rPr lang="cs-CZ" altLang="en-US" sz="1800" dirty="0">
                <a:latin typeface="Calibri" pitchFamily="34" charset="0"/>
              </a:rPr>
              <a:t>(</a:t>
            </a:r>
            <a:r>
              <a:rPr lang="cs-CZ" altLang="en-US" sz="1800" dirty="0" err="1">
                <a:latin typeface="Calibri" pitchFamily="34" charset="0"/>
              </a:rPr>
              <a:t>frondózní</a:t>
            </a:r>
            <a:r>
              <a:rPr lang="cs-CZ" altLang="en-US" sz="1800" dirty="0" smtClean="0">
                <a:latin typeface="Calibri" pitchFamily="34" charset="0"/>
              </a:rPr>
              <a:t>) </a:t>
            </a:r>
          </a:p>
          <a:p>
            <a:pPr>
              <a:spcBef>
                <a:spcPct val="50000"/>
              </a:spcBef>
              <a:buNone/>
            </a:pPr>
            <a:r>
              <a:rPr lang="cs-CZ" altLang="en-US" sz="1800" i="1" dirty="0" err="1" smtClean="0">
                <a:latin typeface="Calibri" pitchFamily="34" charset="0"/>
              </a:rPr>
              <a:t>Jungermanniopsida</a:t>
            </a:r>
            <a:r>
              <a:rPr lang="cs-CZ" altLang="en-US" sz="1800" i="1" dirty="0" smtClean="0">
                <a:latin typeface="Calibri" pitchFamily="34" charset="0"/>
              </a:rPr>
              <a:t> (</a:t>
            </a:r>
            <a:r>
              <a:rPr lang="cs-CZ" altLang="en-US" sz="1800" dirty="0" smtClean="0">
                <a:latin typeface="Calibri" pitchFamily="34" charset="0"/>
              </a:rPr>
              <a:t>oba </a:t>
            </a:r>
            <a:r>
              <a:rPr lang="cs-CZ" altLang="en-US" sz="1800" dirty="0">
                <a:latin typeface="Calibri" pitchFamily="34" charset="0"/>
              </a:rPr>
              <a:t>typy)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1588" y="6453188"/>
            <a:ext cx="9178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3853" y="303039"/>
            <a:ext cx="4998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400" dirty="0">
                <a:solidFill>
                  <a:srgbClr val="336600"/>
                </a:solidFill>
                <a:latin typeface="Calibri" pitchFamily="34" charset="0"/>
              </a:rPr>
              <a:t>oddělení: </a:t>
            </a:r>
            <a:r>
              <a:rPr lang="cs-CZ" altLang="en-US" sz="2400" i="1" dirty="0" err="1">
                <a:solidFill>
                  <a:srgbClr val="336600"/>
                </a:solidFill>
                <a:latin typeface="Calibri" pitchFamily="34" charset="0"/>
              </a:rPr>
              <a:t>Marchantiophyta</a:t>
            </a:r>
            <a:r>
              <a:rPr lang="cs-CZ" altLang="en-US" sz="2400" dirty="0">
                <a:solidFill>
                  <a:srgbClr val="336600"/>
                </a:solidFill>
                <a:latin typeface="Calibri" pitchFamily="34" charset="0"/>
              </a:rPr>
              <a:t> (játrovky)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58" y="3284984"/>
            <a:ext cx="5052492" cy="33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0" y="6453188"/>
            <a:ext cx="9178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060450" y="6508750"/>
            <a:ext cx="704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i="1">
                <a:solidFill>
                  <a:schemeClr val="bg1"/>
                </a:solidFill>
                <a:latin typeface="Calibri" pitchFamily="34" charset="0"/>
              </a:rPr>
              <a:t>http://oregonstate.edu/dept/nursery-weeds/weedspeciespage/liverwort/sporocarp_page.html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7544" y="620688"/>
            <a:ext cx="8424862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en-US" sz="1800" i="1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en-US" sz="1800" b="1" i="1" dirty="0" err="1">
                <a:latin typeface="Calibri" pitchFamily="34" charset="0"/>
              </a:rPr>
              <a:t>Marchantia</a:t>
            </a:r>
            <a:r>
              <a:rPr lang="cs-CZ" altLang="en-US" sz="1800" b="1" i="1" dirty="0">
                <a:latin typeface="Calibri" pitchFamily="34" charset="0"/>
              </a:rPr>
              <a:t> </a:t>
            </a:r>
            <a:r>
              <a:rPr lang="cs-CZ" altLang="en-US" sz="1800" b="1" i="1" dirty="0" err="1">
                <a:latin typeface="Calibri" pitchFamily="34" charset="0"/>
              </a:rPr>
              <a:t>polymorpha</a:t>
            </a:r>
            <a:r>
              <a:rPr lang="cs-CZ" altLang="en-US" sz="1800" b="1" i="1" dirty="0">
                <a:latin typeface="Calibri" pitchFamily="34" charset="0"/>
              </a:rPr>
              <a:t>  </a:t>
            </a:r>
            <a:r>
              <a:rPr lang="cs-CZ" altLang="en-US" sz="1800" b="1" dirty="0">
                <a:latin typeface="Calibri" pitchFamily="34" charset="0"/>
              </a:rPr>
              <a:t>porostnice mnohotvárná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en-US" sz="1800" dirty="0" smtClean="0">
                <a:latin typeface="Calibri" pitchFamily="34" charset="0"/>
              </a:rPr>
              <a:t>  </a:t>
            </a:r>
            <a:r>
              <a:rPr lang="cs-CZ" altLang="en-US" sz="1800" dirty="0" err="1">
                <a:latin typeface="Calibri" pitchFamily="34" charset="0"/>
              </a:rPr>
              <a:t>frondózní</a:t>
            </a:r>
            <a:r>
              <a:rPr lang="cs-CZ" altLang="en-US" sz="1800" dirty="0">
                <a:latin typeface="Calibri" pitchFamily="34" charset="0"/>
              </a:rPr>
              <a:t> (lupenitá) vícevrstevná stélka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en-US" sz="1800" dirty="0">
                <a:latin typeface="Calibri" pitchFamily="34" charset="0"/>
              </a:rPr>
              <a:t>  svrchní strana - asimilační pletivo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en-US" sz="1800" dirty="0">
                <a:latin typeface="Calibri" pitchFamily="34" charset="0"/>
              </a:rPr>
              <a:t>  spodní strana - základní pletivo, </a:t>
            </a:r>
            <a:r>
              <a:rPr lang="cs-CZ" altLang="en-US" sz="1800" dirty="0" err="1">
                <a:latin typeface="Calibri" pitchFamily="34" charset="0"/>
              </a:rPr>
              <a:t>rhizoidy</a:t>
            </a:r>
            <a:endParaRPr lang="cs-CZ" altLang="en-US" sz="1800" dirty="0">
              <a:latin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en-US" sz="1800" dirty="0">
                <a:latin typeface="Calibri" pitchFamily="34" charset="0"/>
              </a:rPr>
              <a:t>  nepohlavní rozmnožování: </a:t>
            </a:r>
          </a:p>
          <a:p>
            <a:pPr lvl="1">
              <a:spcBef>
                <a:spcPct val="5000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</a:rPr>
              <a:t>    pohárky s rozmnožovacími tělísky </a:t>
            </a:r>
          </a:p>
          <a:p>
            <a:pPr lvl="1">
              <a:spcBef>
                <a:spcPct val="50000"/>
              </a:spcBef>
              <a:buFontTx/>
              <a:buNone/>
            </a:pPr>
            <a:r>
              <a:rPr lang="cs-CZ" altLang="en-US" sz="1800" dirty="0">
                <a:latin typeface="Calibri" pitchFamily="34" charset="0"/>
              </a:rPr>
              <a:t>    = gemy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3853" y="303039"/>
            <a:ext cx="4998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400" dirty="0">
                <a:solidFill>
                  <a:srgbClr val="336600"/>
                </a:solidFill>
                <a:latin typeface="Calibri" pitchFamily="34" charset="0"/>
              </a:rPr>
              <a:t>oddělení: </a:t>
            </a:r>
            <a:r>
              <a:rPr lang="cs-CZ" altLang="en-US" sz="2400" i="1" dirty="0" err="1">
                <a:solidFill>
                  <a:srgbClr val="336600"/>
                </a:solidFill>
                <a:latin typeface="Calibri" pitchFamily="34" charset="0"/>
              </a:rPr>
              <a:t>Marchantiophyta</a:t>
            </a:r>
            <a:r>
              <a:rPr lang="cs-CZ" altLang="en-US" sz="2400" dirty="0">
                <a:solidFill>
                  <a:srgbClr val="336600"/>
                </a:solidFill>
                <a:latin typeface="Calibri" pitchFamily="34" charset="0"/>
              </a:rPr>
              <a:t> (játrovky)</a:t>
            </a:r>
          </a:p>
        </p:txBody>
      </p:sp>
      <p:sp>
        <p:nvSpPr>
          <p:cNvPr id="14" name="TextovéPole 3"/>
          <p:cNvSpPr txBox="1">
            <a:spLocks noChangeArrowheads="1"/>
          </p:cNvSpPr>
          <p:nvPr/>
        </p:nvSpPr>
        <p:spPr bwMode="auto">
          <a:xfrm>
            <a:off x="6372225" y="980728"/>
            <a:ext cx="2273300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solidFill>
                  <a:srgbClr val="C00000"/>
                </a:solidFill>
                <a:latin typeface="Calibri" pitchFamily="34" charset="0"/>
              </a:rPr>
              <a:t>třída</a:t>
            </a:r>
            <a:r>
              <a:rPr lang="cs-CZ" altLang="en-US" sz="1800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cs-CZ" altLang="en-US" sz="1800" i="1" dirty="0" err="1">
                <a:solidFill>
                  <a:srgbClr val="C00000"/>
                </a:solidFill>
                <a:latin typeface="Calibri" pitchFamily="34" charset="0"/>
              </a:rPr>
              <a:t>Marchantiopsida</a:t>
            </a:r>
            <a:endParaRPr lang="cs-CZ" altLang="en-US" sz="1800" i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solidFill>
                  <a:srgbClr val="C00000"/>
                </a:solidFill>
                <a:latin typeface="Calibri" pitchFamily="34" charset="0"/>
              </a:rPr>
              <a:t>čeleď </a:t>
            </a:r>
            <a:r>
              <a:rPr lang="cs-CZ" altLang="en-US" sz="1800" i="1" dirty="0" err="1">
                <a:solidFill>
                  <a:srgbClr val="C00000"/>
                </a:solidFill>
                <a:latin typeface="Calibri" pitchFamily="34" charset="0"/>
              </a:rPr>
              <a:t>Marchantiaceae</a:t>
            </a:r>
            <a:endParaRPr lang="cs-CZ" altLang="en-US" sz="18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13" y="4347362"/>
            <a:ext cx="3470682" cy="23137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13" y="1867878"/>
            <a:ext cx="3470682" cy="23137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3933056"/>
            <a:ext cx="3029362" cy="28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657</Words>
  <Application>Microsoft Office PowerPoint</Application>
  <PresentationFormat>Předvádění na obrazovce (4:3)</PresentationFormat>
  <Paragraphs>227</Paragraphs>
  <Slides>20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Mechorosty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Malunka</dc:creator>
  <cp:lastModifiedBy>Malunka</cp:lastModifiedBy>
  <cp:revision>33</cp:revision>
  <dcterms:created xsi:type="dcterms:W3CDTF">2015-02-17T14:49:31Z</dcterms:created>
  <dcterms:modified xsi:type="dcterms:W3CDTF">2015-02-17T19:08:36Z</dcterms:modified>
</cp:coreProperties>
</file>