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71" r:id="rId3"/>
    <p:sldId id="272" r:id="rId4"/>
    <p:sldId id="273" r:id="rId5"/>
    <p:sldId id="269" r:id="rId6"/>
    <p:sldId id="27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737C"/>
    <a:srgbClr val="C4CDD6"/>
    <a:srgbClr val="ECCE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24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5B706-8451-429D-B7D8-58975788A2A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456A2-7AD4-4D76-8719-31A06F51C7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13048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25000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5AF0B12-711B-485B-A0C6-A879160A7C26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5336"/>
            <a:ext cx="4248472" cy="915392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719" y="6202100"/>
            <a:ext cx="313200" cy="320238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768" y="6200280"/>
            <a:ext cx="313200" cy="323877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149" y="6199094"/>
            <a:ext cx="304739" cy="326250"/>
          </a:xfrm>
          <a:prstGeom prst="rect">
            <a:avLst/>
          </a:prstGeom>
        </p:spPr>
      </p:pic>
      <p:sp>
        <p:nvSpPr>
          <p:cNvPr id="13" name="Obdélník 12"/>
          <p:cNvSpPr/>
          <p:nvPr userDrawn="1"/>
        </p:nvSpPr>
        <p:spPr>
          <a:xfrm>
            <a:off x="1324606" y="3717032"/>
            <a:ext cx="3456384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4795058" y="3717032"/>
            <a:ext cx="1080120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 userDrawn="1"/>
        </p:nvSpPr>
        <p:spPr>
          <a:xfrm>
            <a:off x="5889246" y="3717032"/>
            <a:ext cx="2592288" cy="72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70924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46657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13259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042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Obrázek 2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25000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5336"/>
            <a:ext cx="4248472" cy="915392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719" y="6202100"/>
            <a:ext cx="313200" cy="320238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768" y="6200280"/>
            <a:ext cx="313200" cy="323877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149" y="6199094"/>
            <a:ext cx="304739" cy="326250"/>
          </a:xfrm>
          <a:prstGeom prst="rect">
            <a:avLst/>
          </a:prstGeom>
        </p:spPr>
      </p:pic>
      <p:sp>
        <p:nvSpPr>
          <p:cNvPr id="18" name="Obdélník 17"/>
          <p:cNvSpPr/>
          <p:nvPr userDrawn="1"/>
        </p:nvSpPr>
        <p:spPr>
          <a:xfrm>
            <a:off x="1324606" y="4257926"/>
            <a:ext cx="3456384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 userDrawn="1"/>
        </p:nvSpPr>
        <p:spPr>
          <a:xfrm>
            <a:off x="4795058" y="4257926"/>
            <a:ext cx="1080120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 userDrawn="1"/>
        </p:nvSpPr>
        <p:spPr>
          <a:xfrm>
            <a:off x="5889246" y="4257926"/>
            <a:ext cx="2592288" cy="72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2637944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3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71880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5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23605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4186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44735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3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7117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datum 3"/>
          <p:cNvSpPr txBox="1">
            <a:spLocks/>
          </p:cNvSpPr>
          <p:nvPr userDrawn="1"/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r" defTabSz="914400" rtl="0" eaLnBrk="1" latinLnBrk="0" hangingPunct="1">
              <a:defRPr sz="9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28337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2513"/>
          <a:stretch/>
        </p:blipFill>
        <p:spPr>
          <a:xfrm>
            <a:off x="-1" y="-1"/>
            <a:ext cx="9143997" cy="794339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9192"/>
          <a:stretch/>
        </p:blipFill>
        <p:spPr>
          <a:xfrm>
            <a:off x="2843808" y="167538"/>
            <a:ext cx="6300188" cy="484619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" y="794338"/>
            <a:ext cx="9144000" cy="5744996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2482"/>
          <a:stretch/>
        </p:blipFill>
        <p:spPr>
          <a:xfrm>
            <a:off x="0" y="6539334"/>
            <a:ext cx="9144000" cy="318666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059832" y="192706"/>
            <a:ext cx="5904656" cy="4342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532440" y="6587054"/>
            <a:ext cx="514400" cy="2263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1">
                <a:solidFill>
                  <a:schemeClr val="accent6"/>
                </a:solidFill>
              </a:defRPr>
            </a:lvl1pPr>
          </a:lstStyle>
          <a:p>
            <a:fld id="{55AF0B12-711B-485B-A0C6-A879160A7C26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72" y="6587054"/>
            <a:ext cx="48936" cy="226885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2" y="6590152"/>
            <a:ext cx="192509" cy="218176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587054"/>
            <a:ext cx="182397" cy="226885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43" y="6589442"/>
            <a:ext cx="185633" cy="220169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587054"/>
            <a:ext cx="191295" cy="226885"/>
          </a:xfrm>
          <a:prstGeom prst="rect">
            <a:avLst/>
          </a:prstGeom>
        </p:spPr>
      </p:pic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  <p:pic>
        <p:nvPicPr>
          <p:cNvPr id="20" name="Obrázek 1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4" y="6584368"/>
            <a:ext cx="48936" cy="22688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84631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200" dirty="0" smtClean="0"/>
              <a:t>Týmový projekt 2015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Institut biostatistiky a analýz, Brno</a:t>
            </a:r>
            <a:endParaRPr lang="cs-CZ" sz="2000" dirty="0"/>
          </a:p>
        </p:txBody>
      </p:sp>
    </p:spTree>
    <p:extLst>
      <p:ext uri="{BB962C8B-B14F-4D97-AF65-F5344CB8AC3E}">
        <p14:creationId xmlns="" xmlns:p14="http://schemas.microsoft.com/office/powerpoint/2010/main" val="406161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Časový plán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5.3.2015 – představení a rozebrání témat</a:t>
            </a:r>
          </a:p>
          <a:p>
            <a:r>
              <a:rPr lang="cs-CZ" dirty="0" smtClean="0"/>
              <a:t>2.4.2015 – první kontrolní setkání</a:t>
            </a:r>
          </a:p>
          <a:p>
            <a:r>
              <a:rPr lang="cs-CZ" dirty="0" smtClean="0"/>
              <a:t>23.4.2015 – druhé kontrolní setkání</a:t>
            </a:r>
          </a:p>
          <a:p>
            <a:r>
              <a:rPr lang="cs-CZ" dirty="0" smtClean="0"/>
              <a:t>7.5. – zaslání finálního reportu</a:t>
            </a:r>
          </a:p>
          <a:p>
            <a:r>
              <a:rPr lang="cs-CZ" dirty="0" smtClean="0"/>
              <a:t>21.5. – obhajoba finální prezentace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90027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týmového projektu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Vyzkoušet si řešení reálných problémů analýzy medicínských a environmentálních dat</a:t>
            </a:r>
          </a:p>
          <a:p>
            <a:endParaRPr lang="cs-CZ" dirty="0"/>
          </a:p>
          <a:p>
            <a:r>
              <a:rPr lang="cs-CZ" dirty="0" smtClean="0"/>
              <a:t>Týmová spolupráce (3-členné týmy)</a:t>
            </a:r>
          </a:p>
          <a:p>
            <a:endParaRPr lang="cs-CZ" dirty="0"/>
          </a:p>
          <a:p>
            <a:r>
              <a:rPr lang="cs-CZ" dirty="0" smtClean="0"/>
              <a:t>Praktické procvičení:</a:t>
            </a:r>
          </a:p>
          <a:p>
            <a:pPr lvl="1"/>
            <a:r>
              <a:rPr lang="cs-CZ" dirty="0" smtClean="0"/>
              <a:t>Práce s daty</a:t>
            </a:r>
          </a:p>
          <a:p>
            <a:pPr lvl="1"/>
            <a:r>
              <a:rPr lang="cs-CZ" dirty="0" smtClean="0"/>
              <a:t>Základní popisná statistika a testy</a:t>
            </a:r>
          </a:p>
          <a:p>
            <a:pPr lvl="1"/>
            <a:r>
              <a:rPr lang="cs-CZ" dirty="0" smtClean="0"/>
              <a:t>Prezentace výsledků</a:t>
            </a:r>
          </a:p>
          <a:p>
            <a:pPr lvl="1"/>
            <a:r>
              <a:rPr lang="cs-CZ" dirty="0" smtClean="0"/>
              <a:t>Týmová spolupráce 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75065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setkání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Prezentace dosavadní práce (cca 15 minut + diskuse)</a:t>
            </a:r>
          </a:p>
          <a:p>
            <a:endParaRPr lang="cs-CZ" dirty="0"/>
          </a:p>
          <a:p>
            <a:r>
              <a:rPr lang="cs-CZ" dirty="0" smtClean="0"/>
              <a:t>První setkání</a:t>
            </a:r>
          </a:p>
          <a:p>
            <a:pPr lvl="1"/>
            <a:r>
              <a:rPr lang="cs-CZ" dirty="0" smtClean="0"/>
              <a:t>Problémy nalezené v datech a návrh jejich řešení</a:t>
            </a:r>
          </a:p>
          <a:p>
            <a:pPr lvl="1"/>
            <a:r>
              <a:rPr lang="cs-CZ" dirty="0" smtClean="0"/>
              <a:t>Plán analýzy a formulace hypotéz</a:t>
            </a:r>
          </a:p>
          <a:p>
            <a:pPr lvl="1"/>
            <a:r>
              <a:rPr lang="cs-CZ" dirty="0" smtClean="0"/>
              <a:t>Popis souboru</a:t>
            </a:r>
          </a:p>
          <a:p>
            <a:pPr lvl="1"/>
            <a:endParaRPr lang="cs-CZ" dirty="0"/>
          </a:p>
          <a:p>
            <a:r>
              <a:rPr lang="cs-CZ" dirty="0" smtClean="0"/>
              <a:t>Druhé setkání</a:t>
            </a:r>
          </a:p>
          <a:p>
            <a:pPr lvl="1"/>
            <a:r>
              <a:rPr lang="cs-CZ" dirty="0" smtClean="0"/>
              <a:t>Statistické testování hypotéz</a:t>
            </a:r>
          </a:p>
          <a:p>
            <a:pPr lvl="1"/>
            <a:r>
              <a:rPr lang="cs-CZ" dirty="0" smtClean="0"/>
              <a:t>Předběžné závěry práce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23670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týmového projektu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145435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7.5. </a:t>
            </a:r>
            <a:r>
              <a:rPr lang="cs-CZ" sz="2800" dirty="0"/>
              <a:t>– odevzdání závěrečné zprávy k </a:t>
            </a:r>
            <a:r>
              <a:rPr lang="cs-CZ" sz="2800" dirty="0" smtClean="0"/>
              <a:t>oponentuře</a:t>
            </a:r>
            <a:endParaRPr lang="en-US" sz="2800" dirty="0" smtClean="0"/>
          </a:p>
          <a:p>
            <a:pPr lvl="1"/>
            <a:r>
              <a:rPr lang="en-US" sz="2400" dirty="0" err="1" smtClean="0"/>
              <a:t>Rozsah</a:t>
            </a:r>
            <a:r>
              <a:rPr lang="en-US" sz="2400" dirty="0" smtClean="0"/>
              <a:t> – 10 a</a:t>
            </a:r>
            <a:r>
              <a:rPr lang="cs-CZ" sz="2400" dirty="0" smtClean="0"/>
              <a:t>ž 20 stran</a:t>
            </a:r>
          </a:p>
          <a:p>
            <a:pPr lvl="1"/>
            <a:r>
              <a:rPr lang="cs-CZ" sz="2400" dirty="0" smtClean="0"/>
              <a:t>Struktura</a:t>
            </a:r>
          </a:p>
          <a:p>
            <a:pPr lvl="2"/>
            <a:r>
              <a:rPr lang="cs-CZ" sz="2000" dirty="0" smtClean="0"/>
              <a:t>Zadání </a:t>
            </a:r>
            <a:r>
              <a:rPr lang="cs-CZ" sz="2000" dirty="0"/>
              <a:t>a cíle</a:t>
            </a:r>
          </a:p>
          <a:p>
            <a:pPr lvl="2"/>
            <a:r>
              <a:rPr lang="cs-CZ" sz="2000" dirty="0" smtClean="0"/>
              <a:t>Teoretické pozadí</a:t>
            </a:r>
          </a:p>
          <a:p>
            <a:pPr lvl="2"/>
            <a:r>
              <a:rPr lang="cs-CZ" sz="2000" dirty="0" smtClean="0"/>
              <a:t>Čištění </a:t>
            </a:r>
            <a:r>
              <a:rPr lang="cs-CZ" sz="2000" dirty="0"/>
              <a:t>a definice </a:t>
            </a:r>
            <a:r>
              <a:rPr lang="cs-CZ" sz="2000" dirty="0" smtClean="0"/>
              <a:t>souboru</a:t>
            </a:r>
          </a:p>
          <a:p>
            <a:pPr lvl="2"/>
            <a:r>
              <a:rPr lang="cs-CZ" sz="2000" dirty="0" smtClean="0"/>
              <a:t>Problémy dat</a:t>
            </a:r>
            <a:endParaRPr lang="cs-CZ" sz="2000" dirty="0"/>
          </a:p>
          <a:p>
            <a:pPr lvl="2"/>
            <a:r>
              <a:rPr lang="cs-CZ" sz="2000" dirty="0" smtClean="0"/>
              <a:t>Řešení </a:t>
            </a:r>
            <a:r>
              <a:rPr lang="cs-CZ" sz="2000" dirty="0"/>
              <a:t>cílů</a:t>
            </a:r>
          </a:p>
          <a:p>
            <a:pPr lvl="2"/>
            <a:r>
              <a:rPr lang="cs-CZ" sz="2000" dirty="0" smtClean="0"/>
              <a:t>Závěr</a:t>
            </a:r>
            <a:endParaRPr lang="cs-CZ" sz="2000" dirty="0"/>
          </a:p>
          <a:p>
            <a:pPr lvl="2"/>
            <a:endParaRPr lang="en-US" sz="2000" dirty="0" smtClean="0"/>
          </a:p>
          <a:p>
            <a:r>
              <a:rPr lang="cs-CZ" sz="2800" dirty="0" smtClean="0"/>
              <a:t>21.5</a:t>
            </a:r>
            <a:r>
              <a:rPr lang="cs-CZ" sz="2800" dirty="0"/>
              <a:t>. – </a:t>
            </a:r>
            <a:r>
              <a:rPr lang="cs-CZ" sz="2800" dirty="0" smtClean="0"/>
              <a:t>obhajoba</a:t>
            </a:r>
          </a:p>
          <a:p>
            <a:pPr lvl="1"/>
            <a:r>
              <a:rPr lang="cs-CZ" sz="2400" dirty="0" smtClean="0"/>
              <a:t>Prezentace </a:t>
            </a:r>
            <a:r>
              <a:rPr lang="cs-CZ" sz="2400" dirty="0"/>
              <a:t>- 15 minut prezentace + diskuse</a:t>
            </a:r>
            <a:endParaRPr lang="en-US" sz="2400" dirty="0"/>
          </a:p>
          <a:p>
            <a:pPr lvl="1"/>
            <a:r>
              <a:rPr lang="cs-CZ" sz="2400" dirty="0" smtClean="0"/>
              <a:t>Posudek vedoucího, posudek oponentského týmu (oponenti vylosováni)</a:t>
            </a:r>
            <a:endParaRPr lang="cs-CZ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2885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Týmové projekty 2015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Májek: Výsledky </a:t>
            </a:r>
            <a:r>
              <a:rPr lang="cs-CZ" sz="2400" dirty="0" err="1" smtClean="0"/>
              <a:t>kolonoskopických</a:t>
            </a:r>
            <a:r>
              <a:rPr lang="cs-CZ" sz="2400" dirty="0" smtClean="0"/>
              <a:t> vyšetření v národním programu </a:t>
            </a:r>
            <a:r>
              <a:rPr lang="cs-CZ" sz="2400" dirty="0" err="1" smtClean="0"/>
              <a:t>screeningu</a:t>
            </a:r>
            <a:r>
              <a:rPr lang="cs-CZ" sz="2400" dirty="0" smtClean="0"/>
              <a:t> kolorektálního karcinomu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Svobodová, Panáčková: Hodnocení účinnosti léčby u pacientů s vlhkou formou věkem podmíněné </a:t>
            </a:r>
            <a:r>
              <a:rPr lang="cs-CZ" sz="2400" dirty="0" err="1" smtClean="0"/>
              <a:t>makulární</a:t>
            </a:r>
            <a:r>
              <a:rPr lang="cs-CZ" sz="2400" smtClean="0"/>
              <a:t> </a:t>
            </a:r>
            <a:r>
              <a:rPr lang="cs-CZ" sz="2400" smtClean="0"/>
              <a:t>degenerace </a:t>
            </a:r>
            <a:endParaRPr lang="cs-CZ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dirty="0" err="1" smtClean="0"/>
              <a:t>Haruštiaková</a:t>
            </a:r>
            <a:r>
              <a:rPr lang="cs-CZ" sz="2400" dirty="0" smtClean="0"/>
              <a:t>: Kvalita života u pacientů s </a:t>
            </a:r>
            <a:r>
              <a:rPr lang="cs-CZ" sz="2400" dirty="0" err="1" smtClean="0"/>
              <a:t>Bechtěrevovou</a:t>
            </a:r>
            <a:r>
              <a:rPr lang="cs-CZ" sz="2400" dirty="0" smtClean="0"/>
              <a:t> nemocí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8760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233</Words>
  <Application>Microsoft Office PowerPoint</Application>
  <PresentationFormat>Předvádění na obrazovce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Týmový projekt 2015</vt:lpstr>
      <vt:lpstr>Časový plán</vt:lpstr>
      <vt:lpstr>Cíle týmového projektu</vt:lpstr>
      <vt:lpstr>Kontrolní setkání</vt:lpstr>
      <vt:lpstr>Ukončení týmového projektu</vt:lpstr>
      <vt:lpstr>Týmové projekty 2015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</dc:creator>
  <cp:lastModifiedBy>Danka</cp:lastModifiedBy>
  <cp:revision>82</cp:revision>
  <dcterms:created xsi:type="dcterms:W3CDTF">2011-01-19T10:31:11Z</dcterms:created>
  <dcterms:modified xsi:type="dcterms:W3CDTF">2015-03-05T19:51:20Z</dcterms:modified>
</cp:coreProperties>
</file>