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3" r:id="rId13"/>
    <p:sldId id="268" r:id="rId14"/>
    <p:sldId id="267" r:id="rId15"/>
    <p:sldId id="271" r:id="rId16"/>
    <p:sldId id="272" r:id="rId17"/>
    <p:sldId id="275" r:id="rId18"/>
    <p:sldId id="276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0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5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8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0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8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13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2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E1B6-EF05-480D-8BFB-0DC4EFBDF2E2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4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38610" y="692696"/>
            <a:ext cx="3752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Základy entomologie </a:t>
            </a:r>
          </a:p>
          <a:p>
            <a:pPr algn="ctr"/>
            <a:r>
              <a:rPr lang="cs-CZ" sz="2800" dirty="0"/>
              <a:t>c</a:t>
            </a:r>
            <a:r>
              <a:rPr lang="cs-CZ" sz="2800" dirty="0" smtClean="0"/>
              <a:t>vičení 5</a:t>
            </a:r>
            <a:endParaRPr lang="en-GB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896" y="2564904"/>
            <a:ext cx="1569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Křídlo</a:t>
            </a:r>
            <a:endParaRPr lang="en-GB" sz="4400" b="1" dirty="0"/>
          </a:p>
        </p:txBody>
      </p:sp>
      <p:pic>
        <p:nvPicPr>
          <p:cNvPr id="1026" name="Picture 2" descr="http://ecogeek.org/wp-content/uploads/2012/06/chitin-w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3611" r="404" b="2139"/>
          <a:stretch/>
        </p:blipFill>
        <p:spPr bwMode="auto">
          <a:xfrm>
            <a:off x="-14328" y="4888940"/>
            <a:ext cx="32723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ngchunxing.com/DragonFly/FamilyLibellulidae/LathrecistaAsiatica/Lathrecista_Asiatica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68" y="4437112"/>
            <a:ext cx="2752631" cy="22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olyvore.com/cgi/img-thing?.out=jpg&amp;size=l&amp;tid=1166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772"/>
          <a:stretch/>
        </p:blipFill>
        <p:spPr bwMode="auto">
          <a:xfrm>
            <a:off x="3235648" y="3428334"/>
            <a:ext cx="3133395" cy="29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6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035675" cy="543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305304"/>
            <a:ext cx="3913163" cy="155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012160" y="6488668"/>
            <a:ext cx="217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Heteroptera</a:t>
            </a:r>
            <a:r>
              <a:rPr lang="cs-CZ" dirty="0" smtClean="0"/>
              <a:t>: </a:t>
            </a:r>
            <a:r>
              <a:rPr lang="cs-CZ" dirty="0" err="1" smtClean="0"/>
              <a:t>Miridae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64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" y="498215"/>
            <a:ext cx="57054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63638" y="42081"/>
            <a:ext cx="318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Heteroptera</a:t>
            </a:r>
            <a:r>
              <a:rPr lang="cs-CZ" sz="2400" dirty="0" smtClean="0"/>
              <a:t>: </a:t>
            </a:r>
            <a:r>
              <a:rPr lang="cs-CZ" sz="2400" dirty="0" err="1" smtClean="0"/>
              <a:t>Hemiptera</a:t>
            </a:r>
            <a:endParaRPr lang="en-GB" sz="2400" dirty="0"/>
          </a:p>
        </p:txBody>
      </p:sp>
      <p:pic>
        <p:nvPicPr>
          <p:cNvPr id="6149" name="Picture 5" descr="http://www.britishbugs.org.uk/mirid_anatom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71"/>
          <a:stretch/>
        </p:blipFill>
        <p:spPr bwMode="auto">
          <a:xfrm>
            <a:off x="5004000" y="3857624"/>
            <a:ext cx="414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00192" y="141232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Polokrovky</a:t>
            </a:r>
            <a:r>
              <a:rPr lang="cs-CZ" dirty="0" smtClean="0"/>
              <a:t> (</a:t>
            </a:r>
            <a:r>
              <a:rPr lang="cs-CZ" dirty="0" err="1" smtClean="0"/>
              <a:t>hemielytrea</a:t>
            </a:r>
            <a:r>
              <a:rPr lang="cs-CZ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59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ieldzoologyuvm.wikispaces.com/file/view/strep.jpg/468091252/str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7" y="412021"/>
            <a:ext cx="3672408" cy="36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4844" y="12697"/>
            <a:ext cx="2818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Strepsiptera</a:t>
            </a:r>
            <a:r>
              <a:rPr lang="cs-CZ" sz="2000" dirty="0" smtClean="0"/>
              <a:t> (</a:t>
            </a:r>
            <a:r>
              <a:rPr lang="cs-CZ" sz="2000" dirty="0" err="1" smtClean="0"/>
              <a:t>Řásnokřídlí</a:t>
            </a:r>
            <a:r>
              <a:rPr lang="cs-CZ" sz="2000" dirty="0" smtClean="0"/>
              <a:t>)</a:t>
            </a:r>
            <a:endParaRPr lang="en-GB" dirty="0"/>
          </a:p>
        </p:txBody>
      </p:sp>
      <p:pic>
        <p:nvPicPr>
          <p:cNvPr id="5124" name="Picture 4" descr="http://www.drawwing.org/files/imagecache/thumbnail200/images/Paraxenos_fig3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91131"/>
            <a:ext cx="2679029" cy="27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nic.ento.csiro.au/thrips/identifying_thrips/images/Thripidae/ThripsTab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55" y="548680"/>
            <a:ext cx="315567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59216" y="12697"/>
            <a:ext cx="3021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Thysanoptera</a:t>
            </a:r>
            <a:r>
              <a:rPr lang="cs-CZ" sz="2000" dirty="0" smtClean="0"/>
              <a:t> (</a:t>
            </a:r>
            <a:r>
              <a:rPr lang="cs-CZ" sz="2000" dirty="0" err="1" smtClean="0"/>
              <a:t>Třásnokřídlí</a:t>
            </a:r>
            <a:r>
              <a:rPr lang="cs-CZ" sz="2000" dirty="0" smtClean="0"/>
              <a:t>)</a:t>
            </a:r>
            <a:endParaRPr lang="en-GB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23" y="3844418"/>
            <a:ext cx="3159502" cy="175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47" y="5471080"/>
            <a:ext cx="3039286" cy="132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2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644" y="332656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glossary_fig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829640"/>
            <a:ext cx="6377965" cy="2704896"/>
          </a:xfrm>
          <a:prstGeom prst="rect">
            <a:avLst/>
          </a:prstGeom>
        </p:spPr>
      </p:pic>
      <p:pic>
        <p:nvPicPr>
          <p:cNvPr id="7170" name="Picture 2" descr="http://dragonflywoman.files.wordpress.com/2010/04/crane-fly-halter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 b="9842"/>
          <a:stretch/>
        </p:blipFill>
        <p:spPr bwMode="auto">
          <a:xfrm>
            <a:off x="6475088" y="3926544"/>
            <a:ext cx="2598511" cy="25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1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4311"/>
          <a:stretch>
            <a:fillRect/>
          </a:stretch>
        </p:blipFill>
        <p:spPr bwMode="auto">
          <a:xfrm>
            <a:off x="467544" y="404664"/>
            <a:ext cx="833997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72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otomacrography.net/forum/userpix/442_20100401Osmiarufahamuli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t="17452" r="311" b="1456"/>
          <a:stretch/>
        </p:blipFill>
        <p:spPr bwMode="auto">
          <a:xfrm>
            <a:off x="4499992" y="751377"/>
            <a:ext cx="4111577" cy="22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bs-bugs.info/wp-content/uploads/2014/01/Hamu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6858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alinella.bio.uottawa.ca/bio3323/Labs/Images/WingMod/hammul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75734" y="68842"/>
            <a:ext cx="600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Hamulátní</a:t>
            </a:r>
            <a:r>
              <a:rPr lang="cs-CZ" sz="2800" dirty="0" smtClean="0"/>
              <a:t> spojení křídel - </a:t>
            </a:r>
            <a:r>
              <a:rPr lang="cs-CZ" sz="2800" dirty="0" err="1" smtClean="0"/>
              <a:t>Hymenoptera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9940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tafysica.nl/nature/insect/tillyard191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52" y="817295"/>
            <a:ext cx="47339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68842"/>
            <a:ext cx="6436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Mecopteroidní</a:t>
            </a:r>
            <a:r>
              <a:rPr lang="cs-CZ" sz="2800" dirty="0" smtClean="0"/>
              <a:t> spojení křídel - </a:t>
            </a:r>
            <a:r>
              <a:rPr lang="cs-CZ" sz="2800" dirty="0" err="1" smtClean="0"/>
              <a:t>Mecoptera</a:t>
            </a:r>
            <a:endParaRPr lang="en-GB" sz="2800" dirty="0"/>
          </a:p>
        </p:txBody>
      </p:sp>
      <p:pic>
        <p:nvPicPr>
          <p:cNvPr id="8194" name="Picture 2" descr="http://mecoptera.free.fr/Images/photographies/Panorpa/Aile%20Panorpa%20alpina%20-%20photo%20Pierre%20TILL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3" y="4294288"/>
            <a:ext cx="5831104" cy="19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ramel.free.fr/Panorpa-vulgaris-m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41" y="855084"/>
            <a:ext cx="2878485" cy="26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hovzvirat.cz/images/zvirata/srpice-obecna_tkv81i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r="22789"/>
          <a:stretch/>
        </p:blipFill>
        <p:spPr bwMode="auto">
          <a:xfrm>
            <a:off x="6265515" y="4005064"/>
            <a:ext cx="2864949" cy="263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359317" y="91893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male</a:t>
            </a: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8179139" y="4109622"/>
            <a:ext cx="82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female</a:t>
            </a:r>
            <a:endParaRPr lang="en-GB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126041" y="2126152"/>
            <a:ext cx="452029" cy="576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792325" y="2780928"/>
            <a:ext cx="720701" cy="4855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83915" y="1756820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j</a:t>
            </a:r>
            <a:r>
              <a:rPr lang="cs-CZ" dirty="0" err="1" smtClean="0">
                <a:solidFill>
                  <a:srgbClr val="FF0000"/>
                </a:solidFill>
              </a:rPr>
              <a:t>ugální</a:t>
            </a:r>
            <a:r>
              <a:rPr lang="cs-CZ" dirty="0" smtClean="0">
                <a:solidFill>
                  <a:srgbClr val="FF0000"/>
                </a:solidFill>
              </a:rPr>
              <a:t> štětiny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91724" y="3320366"/>
            <a:ext cx="161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f</a:t>
            </a:r>
            <a:r>
              <a:rPr lang="cs-CZ" dirty="0" err="1" smtClean="0">
                <a:solidFill>
                  <a:srgbClr val="FF0000"/>
                </a:solidFill>
              </a:rPr>
              <a:t>renátní</a:t>
            </a:r>
            <a:r>
              <a:rPr lang="cs-CZ" dirty="0" smtClean="0">
                <a:solidFill>
                  <a:srgbClr val="FF0000"/>
                </a:solidFill>
              </a:rPr>
              <a:t> štětiny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4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68842"/>
            <a:ext cx="539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Jugátní</a:t>
            </a:r>
            <a:r>
              <a:rPr lang="cs-CZ" sz="2800" dirty="0" smtClean="0"/>
              <a:t> spojení křídel - </a:t>
            </a:r>
            <a:r>
              <a:rPr lang="cs-CZ" sz="2800" dirty="0" err="1" smtClean="0"/>
              <a:t>Lepidoptera</a:t>
            </a:r>
            <a:endParaRPr lang="en-GB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724054"/>
            <a:ext cx="598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 </a:t>
            </a:r>
            <a:r>
              <a:rPr lang="cs-CZ" sz="2000" dirty="0" err="1" smtClean="0"/>
              <a:t>jugální</a:t>
            </a:r>
            <a:r>
              <a:rPr lang="cs-CZ" sz="2000" dirty="0" smtClean="0"/>
              <a:t> lalůček předního křídla nadzvedává zadní křídlo</a:t>
            </a:r>
            <a:endParaRPr lang="en-GB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03368"/>
            <a:ext cx="4788024" cy="250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164"/>
            <a:ext cx="4626547" cy="35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68842"/>
            <a:ext cx="730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Frenátní</a:t>
            </a:r>
            <a:r>
              <a:rPr lang="cs-CZ" sz="2800" dirty="0" smtClean="0"/>
              <a:t> spojení křídel – </a:t>
            </a:r>
            <a:r>
              <a:rPr lang="cs-CZ" sz="2800" dirty="0" err="1" smtClean="0"/>
              <a:t>Lepidoptera</a:t>
            </a:r>
            <a:r>
              <a:rPr lang="cs-CZ" sz="2800" dirty="0"/>
              <a:t>:</a:t>
            </a:r>
            <a:r>
              <a:rPr lang="cs-CZ" sz="2800" dirty="0" smtClean="0"/>
              <a:t> </a:t>
            </a:r>
            <a:r>
              <a:rPr lang="cs-CZ" sz="2800" dirty="0" err="1" smtClean="0"/>
              <a:t>Sphingidae</a:t>
            </a:r>
            <a:endParaRPr lang="en-GB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138363"/>
            <a:ext cx="82391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584" y="1124744"/>
            <a:ext cx="7231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samci: háček z radiální žilky předního křídla zachytává </a:t>
            </a:r>
            <a:r>
              <a:rPr lang="cs-CZ" dirty="0" err="1" smtClean="0"/>
              <a:t>frenulum</a:t>
            </a:r>
            <a:r>
              <a:rPr lang="cs-CZ" dirty="0" smtClean="0"/>
              <a:t> (1 </a:t>
            </a:r>
            <a:r>
              <a:rPr lang="cs-CZ" dirty="0" err="1" smtClean="0"/>
              <a:t>štetina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- samice: </a:t>
            </a:r>
            <a:r>
              <a:rPr lang="cs-CZ" dirty="0" err="1" smtClean="0"/>
              <a:t>frenulum</a:t>
            </a:r>
            <a:r>
              <a:rPr lang="cs-CZ" dirty="0" smtClean="0"/>
              <a:t> – více štětin, zachyceno do </a:t>
            </a:r>
            <a:r>
              <a:rPr lang="cs-CZ" dirty="0" err="1" smtClean="0"/>
              <a:t>retinacula</a:t>
            </a:r>
            <a:r>
              <a:rPr lang="cs-CZ" dirty="0" smtClean="0"/>
              <a:t> z </a:t>
            </a:r>
            <a:r>
              <a:rPr lang="cs-CZ" dirty="0" err="1" smtClean="0"/>
              <a:t>cubitální</a:t>
            </a:r>
            <a:r>
              <a:rPr lang="cs-CZ" dirty="0" smtClean="0"/>
              <a:t> žilky</a:t>
            </a:r>
            <a:endParaRPr lang="en-GB" dirty="0"/>
          </a:p>
        </p:txBody>
      </p:sp>
      <p:pic>
        <p:nvPicPr>
          <p:cNvPr id="10244" name="Picture 4" descr="http://www.nabla.cz/obsah/biologie/zivocichove/motyli/img/lisaj-smrtihlav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19761" r="864" b="12570"/>
          <a:stretch/>
        </p:blipFill>
        <p:spPr bwMode="auto">
          <a:xfrm>
            <a:off x="2771800" y="4945923"/>
            <a:ext cx="3600400" cy="191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6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4158"/>
            <a:ext cx="8806688" cy="64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83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83" y="620688"/>
            <a:ext cx="919776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50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732240" y="6487340"/>
            <a:ext cx="228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Grimaldi</a:t>
            </a:r>
            <a:r>
              <a:rPr lang="cs-CZ" i="1" dirty="0" smtClean="0"/>
              <a:t> </a:t>
            </a:r>
            <a:r>
              <a:rPr lang="en-US" i="1" dirty="0" smtClean="0"/>
              <a:t>&amp; </a:t>
            </a:r>
            <a:r>
              <a:rPr lang="cs-CZ" i="1" dirty="0" err="1" smtClean="0"/>
              <a:t>Engel</a:t>
            </a:r>
            <a:r>
              <a:rPr lang="cs-CZ" i="1" dirty="0" smtClean="0"/>
              <a:t> 2005</a:t>
            </a:r>
            <a:endParaRPr lang="cs-CZ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601"/>
            <a:ext cx="3113978" cy="36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09" y="324991"/>
            <a:ext cx="3980215" cy="36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43891" y="8955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Struktura báze křídla:  bazální sklerity (</a:t>
            </a:r>
            <a:r>
              <a:rPr lang="cs-CZ" sz="2000" b="1" dirty="0" err="1" smtClean="0"/>
              <a:t>pteralia</a:t>
            </a:r>
            <a:r>
              <a:rPr lang="cs-CZ" sz="2000" b="1" dirty="0" smtClean="0"/>
              <a:t>)</a:t>
            </a:r>
            <a:endParaRPr lang="cs-CZ" sz="20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29374"/>
            <a:ext cx="23145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2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" r="1960"/>
          <a:stretch/>
        </p:blipFill>
        <p:spPr bwMode="auto">
          <a:xfrm>
            <a:off x="66660" y="333526"/>
            <a:ext cx="9072000" cy="50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22535" y="102694"/>
            <a:ext cx="426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Žilnatina křídla – obecné schéma</a:t>
            </a:r>
            <a:endParaRPr lang="en-GB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938" y="5230071"/>
            <a:ext cx="4104456" cy="15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nice 3"/>
          <p:cNvCxnSpPr/>
          <p:nvPr/>
        </p:nvCxnSpPr>
        <p:spPr>
          <a:xfrm>
            <a:off x="4693186" y="2669809"/>
            <a:ext cx="3130422" cy="7920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823608" y="3284984"/>
            <a:ext cx="8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arculus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02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32440" cy="364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195736" y="0"/>
            <a:ext cx="492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Žilnatina křídla vážky (</a:t>
            </a:r>
            <a:r>
              <a:rPr lang="cs-CZ" sz="2800" b="1" dirty="0" err="1" smtClean="0"/>
              <a:t>Odonata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b="4224"/>
          <a:stretch>
            <a:fillRect/>
          </a:stretch>
        </p:blipFill>
        <p:spPr bwMode="auto">
          <a:xfrm>
            <a:off x="1403648" y="3933056"/>
            <a:ext cx="611822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20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ing gen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6588224" cy="326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195736" y="0"/>
            <a:ext cx="5102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Žilnatina křídla švába (</a:t>
            </a:r>
            <a:r>
              <a:rPr lang="cs-CZ" sz="2800" b="1" dirty="0" err="1" smtClean="0"/>
              <a:t>Blattodea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24128" y="764704"/>
            <a:ext cx="299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obecněná žilnatina </a:t>
            </a:r>
            <a:r>
              <a:rPr lang="cs-CZ" dirty="0" err="1" smtClean="0"/>
              <a:t>Neoptera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68131"/>
            <a:ext cx="5932314" cy="31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082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1496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283968" cy="326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6992"/>
            <a:ext cx="328586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40465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85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644008" cy="328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218" y="398629"/>
            <a:ext cx="455004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781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23" y="764704"/>
            <a:ext cx="902467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6741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122</Words>
  <Application>Microsoft Office PowerPoint</Application>
  <PresentationFormat>Předvádění na obrazovce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everteb</dc:creator>
  <cp:lastModifiedBy>everteb</cp:lastModifiedBy>
  <cp:revision>17</cp:revision>
  <dcterms:created xsi:type="dcterms:W3CDTF">2015-03-16T13:03:40Z</dcterms:created>
  <dcterms:modified xsi:type="dcterms:W3CDTF">2015-03-30T13:43:47Z</dcterms:modified>
</cp:coreProperties>
</file>