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5"/>
  </p:notesMasterIdLst>
  <p:handoutMasterIdLst>
    <p:handoutMasterId r:id="rId26"/>
  </p:handoutMasterIdLst>
  <p:sldIdLst>
    <p:sldId id="304" r:id="rId2"/>
    <p:sldId id="325" r:id="rId3"/>
    <p:sldId id="326"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BAE18F"/>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2" d="100"/>
          <a:sy n="62" d="100"/>
        </p:scale>
        <p:origin x="-648" y="-90"/>
      </p:cViewPr>
      <p:guideLst>
        <p:guide orient="horz" pos="3158"/>
        <p:guide pos="2562"/>
      </p:guideLst>
    </p:cSldViewPr>
  </p:slideViewPr>
  <p:notesTextViewPr>
    <p:cViewPr>
      <p:scale>
        <a:sx n="100" d="100"/>
        <a:sy n="100" d="100"/>
      </p:scale>
      <p:origin x="0" y="0"/>
    </p:cViewPr>
  </p:notesTextViewPr>
  <p:notesViewPr>
    <p:cSldViewPr>
      <p:cViewPr varScale="1">
        <p:scale>
          <a:sx n="65" d="100"/>
          <a:sy n="65" d="100"/>
        </p:scale>
        <p:origin x="-332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A91EF7-FA68-4794-BBC8-E3DEADE36ECA}" type="datetimeFigureOut">
              <a:rPr lang="cs-CZ" smtClean="0"/>
              <a:pPr/>
              <a:t>4.5.2015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B6EAFE-857B-4238-9ADF-29BAF7AC94EF}"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5ADBB-E233-4708-8AF0-6898721049EF}" type="datetimeFigureOut">
              <a:rPr lang="cs-CZ" smtClean="0"/>
              <a:pPr/>
              <a:t>4.5.2015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0E00A-DC81-4D4F-9BF7-C4CF18613DA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dirty="0"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115A505B-EEF2-4C44-A833-DEA8611A9C05}" type="datetime1">
              <a:rPr lang="cs-CZ"/>
              <a:pPr>
                <a:defRPr/>
              </a:pPr>
              <a:t>4.5.2015</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a:noFill/>
        </p:spPr>
        <p:txBody>
          <a:bodyPr/>
          <a:lstStyle>
            <a:lvl1pPr>
              <a:defRPr/>
            </a:lvl1pPr>
          </a:lstStyle>
          <a:p>
            <a:pPr>
              <a:defRPr/>
            </a:pPr>
            <a:fld id="{6B54CB28-37AA-4D70-ADE3-7034C1957A21}" type="slidenum">
              <a:rPr lang="cs-CZ">
                <a:solidFill>
                  <a:srgbClr val="FFFFFF">
                    <a:shade val="75000"/>
                  </a:srgbClr>
                </a:solidFill>
              </a:rPr>
              <a:pPr>
                <a:defRPr/>
              </a:pPr>
              <a:t>‹#›</a:t>
            </a:fld>
            <a:endParaRPr lang="cs-CZ" dirty="0">
              <a:solidFill>
                <a:srgbClr val="FFFFFF">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2425" y="228600"/>
            <a:ext cx="2133600" cy="58943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AEC4EC-C01A-49B3-BD7F-40D39E8906AA}" type="datetime1">
              <a:rPr lang="cs-CZ"/>
              <a:pPr>
                <a:defRPr/>
              </a:pPr>
              <a:t>4.5.2015</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0F1B2D5-1C9D-4622-AF85-CEBAD704955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0F82979-D645-4813-A47B-B8ADA69564AF}" type="datetime1">
              <a:rPr lang="cs-CZ"/>
              <a:pPr>
                <a:defRPr/>
              </a:pPr>
              <a:t>4.5.2015</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800F4756-EA36-45BA-9E72-7CF21DE0F8F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CAE3876-68F8-4326-BCE9-035770CF6FE2}" type="datetime1">
              <a:rPr lang="cs-CZ"/>
              <a:pPr>
                <a:defRPr/>
              </a:pPr>
              <a:t>4.5.2015</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D876BB-2039-4925-989D-21E6B392BB1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pPr>
              <a:defRPr/>
            </a:pPr>
            <a:fld id="{52EF6F01-601A-481C-A758-EDF180C2844E}" type="datetime1">
              <a:rPr lang="cs-CZ"/>
              <a:pPr>
                <a:defRPr/>
              </a:pPr>
              <a:t>4.5.2015</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AEF16E5F-45CF-4B74-99D2-FB3D20D8BE56}"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pPr>
              <a:defRPr/>
            </a:pPr>
            <a:fld id="{CD4688F5-5E4E-46D7-B266-46B6357016AC}" type="datetime1">
              <a:rPr lang="cs-CZ"/>
              <a:pPr>
                <a:defRPr/>
              </a:pPr>
              <a:t>4.5.2015</a:t>
            </a:fld>
            <a:endParaRPr lang="cs-CZ"/>
          </a:p>
        </p:txBody>
      </p:sp>
      <p:sp>
        <p:nvSpPr>
          <p:cNvPr id="8" name="Zástupný symbol pro zápatí 7"/>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9" name="Zástupný symbol pro číslo snímku 8"/>
          <p:cNvSpPr>
            <a:spLocks noGrp="1"/>
          </p:cNvSpPr>
          <p:nvPr>
            <p:ph type="sldNum" sz="quarter" idx="12"/>
          </p:nvPr>
        </p:nvSpPr>
        <p:spPr/>
        <p:txBody>
          <a:bodyPr/>
          <a:lstStyle>
            <a:lvl1pPr>
              <a:defRPr/>
            </a:lvl1pPr>
          </a:lstStyle>
          <a:p>
            <a:pPr>
              <a:defRPr/>
            </a:pPr>
            <a:fld id="{DDD31CAC-EB0C-4904-96D4-B4B0B5BBB53E}"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pPr>
              <a:defRPr/>
            </a:pPr>
            <a:fld id="{76DD9F46-AA44-4641-84CC-7449012ECB98}" type="datetime1">
              <a:rPr lang="cs-CZ"/>
              <a:pPr>
                <a:defRPr/>
              </a:pPr>
              <a:t>4.5.2015</a:t>
            </a:fld>
            <a:endParaRPr lang="cs-CZ"/>
          </a:p>
        </p:txBody>
      </p:sp>
      <p:sp>
        <p:nvSpPr>
          <p:cNvPr id="4" name="Zástupný symbol pro zápatí 3"/>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p>
          <a:p>
            <a:pPr>
              <a:defRPr/>
            </a:pPr>
            <a:endParaRPr lang="cs-CZ" dirty="0"/>
          </a:p>
        </p:txBody>
      </p:sp>
      <p:sp>
        <p:nvSpPr>
          <p:cNvPr id="5" name="Zástupný symbol pro číslo snímku 4"/>
          <p:cNvSpPr>
            <a:spLocks noGrp="1"/>
          </p:cNvSpPr>
          <p:nvPr>
            <p:ph type="sldNum" sz="quarter" idx="12"/>
          </p:nvPr>
        </p:nvSpPr>
        <p:spPr/>
        <p:txBody>
          <a:bodyPr/>
          <a:lstStyle>
            <a:lvl1pPr>
              <a:defRPr/>
            </a:lvl1pPr>
          </a:lstStyle>
          <a:p>
            <a:pPr>
              <a:defRPr/>
            </a:pPr>
            <a:fld id="{081B5B89-89BE-4201-89A5-6309C02D6DA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9AAE05B9-9A1F-4F28-82A0-17BA94675E07}" type="datetime1">
              <a:rPr lang="cs-CZ"/>
              <a:pPr>
                <a:defRPr/>
              </a:pPr>
              <a:t>4.5.2015</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8D0763BF-394C-4444-BA73-757A959D78D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D59D4FDD-718C-467D-9D9D-7980392FE2DD}" type="datetime1">
              <a:rPr lang="cs-CZ"/>
              <a:pPr>
                <a:defRPr/>
              </a:pPr>
              <a:t>4.5.2015</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1C4ED308-BDA4-4104-82A0-01B4EF8F6DD2}"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8870661-1936-40AA-B564-6F074F74A6BF}" type="datetime1">
              <a:rPr lang="cs-CZ"/>
              <a:pPr>
                <a:defRPr/>
              </a:pPr>
              <a:t>4.5.2015</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996BD44-637C-4CD7-87EC-1A633E97A429}"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srgbClr val="000000"/>
              </a:solidFill>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srgbClr val="000000"/>
              </a:solidFill>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srgbClr val="000000"/>
              </a:solidFill>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179"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7180"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0" name="Zástupný symbol pro datum 2"/>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b="0" i="0">
                <a:solidFill>
                  <a:srgbClr val="FFFFFF"/>
                </a:solidFill>
                <a:latin typeface="+mn-lt"/>
                <a:cs typeface="+mn-cs"/>
              </a:defRPr>
            </a:lvl1pPr>
          </a:lstStyle>
          <a:p>
            <a:pPr>
              <a:defRPr/>
            </a:pPr>
            <a:fld id="{4EAB6FCA-F22B-40D1-965D-06682A144701}" type="datetime1">
              <a:rPr lang="cs-CZ"/>
              <a:pPr>
                <a:defRPr/>
              </a:pPr>
              <a:t>4.5.2015</a:t>
            </a:fld>
            <a:endParaRPr lang="cs-CZ"/>
          </a:p>
        </p:txBody>
      </p:sp>
      <p:sp>
        <p:nvSpPr>
          <p:cNvPr id="21" name="Zástupný symbol pro zápatí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a:solidFill>
                  <a:srgbClr val="607B7C"/>
                </a:solidFill>
                <a:latin typeface="Calibri" pitchFamily="34" charset="0"/>
                <a:cs typeface="Arial" pitchFamily="34" charset="0"/>
              </a:defRPr>
            </a:lvl1pPr>
          </a:lstStyle>
          <a:p>
            <a:pPr fontAlgn="base">
              <a:spcBef>
                <a:spcPct val="0"/>
              </a:spcBef>
              <a:spcAft>
                <a:spcPct val="0"/>
              </a:spcAft>
              <a:defRPr/>
            </a:pPr>
            <a:r>
              <a:rPr lang="cs-CZ"/>
              <a:t>Vytvořil Institut biostatistiky a analýz, Masarykova univerzita</a:t>
            </a:r>
          </a:p>
          <a:p>
            <a:pPr fontAlgn="base">
              <a:spcBef>
                <a:spcPct val="0"/>
              </a:spcBef>
              <a:spcAft>
                <a:spcPct val="0"/>
              </a:spcAft>
              <a:defRPr/>
            </a:pPr>
            <a:endParaRPr lang="cs-CZ"/>
          </a:p>
        </p:txBody>
      </p:sp>
      <p:sp>
        <p:nvSpPr>
          <p:cNvPr id="24" name="Zástupný symbol pro číslo snímku 4"/>
          <p:cNvSpPr>
            <a:spLocks noGrp="1"/>
          </p:cNvSpPr>
          <p:nvPr>
            <p:ph type="sldNum" sz="quarter" idx="4"/>
          </p:nvPr>
        </p:nvSpPr>
        <p:spPr>
          <a:xfrm>
            <a:off x="4343400" y="1036638"/>
            <a:ext cx="457200" cy="441325"/>
          </a:xfrm>
          <a:prstGeom prst="rect">
            <a:avLst/>
          </a:prstGeom>
        </p:spPr>
        <p:txBody>
          <a:bodyPr vert="horz" lIns="45720" rIns="45720" anchor="ctr">
            <a:normAutofit/>
          </a:bodyPr>
          <a:lstStyle>
            <a:lvl1pPr algn="ctr" fontAlgn="auto">
              <a:spcBef>
                <a:spcPts val="0"/>
              </a:spcBef>
              <a:spcAft>
                <a:spcPts val="0"/>
              </a:spcAft>
              <a:defRPr sz="1600" b="0" i="0">
                <a:solidFill>
                  <a:schemeClr val="accent3">
                    <a:shade val="75000"/>
                  </a:schemeClr>
                </a:solidFill>
                <a:latin typeface="+mn-lt"/>
                <a:cs typeface="+mn-cs"/>
              </a:defRPr>
            </a:lvl1pPr>
          </a:lstStyle>
          <a:p>
            <a:pPr>
              <a:defRPr/>
            </a:pPr>
            <a:fld id="{25E96BBF-22B3-4AC5-9994-9E8EE9B8C38B}" type="slidenum">
              <a:rPr lang="cs-CZ">
                <a:solidFill>
                  <a:srgbClr val="FFFFFF">
                    <a:shade val="75000"/>
                  </a:srgbClr>
                </a:solidFill>
              </a:rPr>
              <a:pPr>
                <a:defRPr/>
              </a:pPr>
              <a:t>‹#›</a:t>
            </a:fld>
            <a:endParaRPr lang="cs-CZ">
              <a:solidFill>
                <a:srgbClr val="FFFFFF">
                  <a:shade val="75000"/>
                </a:srgbClr>
              </a:solidFill>
            </a:endParaRPr>
          </a:p>
        </p:txBody>
      </p:sp>
      <p:pic>
        <p:nvPicPr>
          <p:cNvPr id="7184" name="Picture 16" descr="logo-IBA"/>
          <p:cNvPicPr>
            <a:picLocks noChangeAspect="1" noChangeArrowheads="1"/>
          </p:cNvPicPr>
          <p:nvPr userDrawn="1"/>
        </p:nvPicPr>
        <p:blipFill>
          <a:blip r:embed="rId12" cstate="print"/>
          <a:srcRect/>
          <a:stretch>
            <a:fillRect/>
          </a:stretch>
        </p:blipFill>
        <p:spPr bwMode="auto">
          <a:xfrm>
            <a:off x="4170363" y="6453188"/>
            <a:ext cx="360362" cy="341312"/>
          </a:xfrm>
          <a:prstGeom prst="rect">
            <a:avLst/>
          </a:prstGeom>
          <a:noFill/>
          <a:ln w="9525">
            <a:noFill/>
            <a:miter lim="800000"/>
            <a:headEnd/>
            <a:tailEnd/>
          </a:ln>
        </p:spPr>
      </p:pic>
      <p:pic>
        <p:nvPicPr>
          <p:cNvPr id="7185" name="Picture 17" descr="logomuni"/>
          <p:cNvPicPr>
            <a:picLocks noChangeAspect="1" noChangeArrowheads="1"/>
          </p:cNvPicPr>
          <p:nvPr userDrawn="1"/>
        </p:nvPicPr>
        <p:blipFill>
          <a:blip r:embed="rId13"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timing>
    <p:tnLst>
      <p:par>
        <p:cTn id="1" dur="indefinite" restart="never" nodeType="tmRoot"/>
      </p:par>
    </p:tnLst>
  </p:timing>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smtClean="0"/>
              <a:t>Vytvořil Institut biostatistiky a analýz, Masarykova univerzita </a:t>
            </a:r>
            <a:br>
              <a:rPr lang="cs-CZ" smtClean="0"/>
            </a:br>
            <a:r>
              <a:rPr lang="cs-CZ" i="1" smtClean="0"/>
              <a:t>J. Jarkovský, L. Dušek</a:t>
            </a:r>
            <a:endParaRPr lang="cs-CZ" i="1"/>
          </a:p>
        </p:txBody>
      </p:sp>
      <p:sp>
        <p:nvSpPr>
          <p:cNvPr id="276483" name="Podnadpis 2"/>
          <p:cNvSpPr>
            <a:spLocks noGrp="1"/>
          </p:cNvSpPr>
          <p:nvPr>
            <p:ph type="subTitle" idx="4294967295"/>
          </p:nvPr>
        </p:nvSpPr>
        <p:spPr>
          <a:xfrm>
            <a:off x="251520" y="3356992"/>
            <a:ext cx="8572500" cy="1791260"/>
          </a:xfrm>
        </p:spPr>
        <p:txBody>
          <a:bodyPr>
            <a:spAutoFit/>
          </a:bodyPr>
          <a:lstStyle/>
          <a:p>
            <a:pPr marL="0" indent="0" algn="ctr">
              <a:buFont typeface="Wingdings 2" pitchFamily="18" charset="2"/>
              <a:buNone/>
            </a:pPr>
            <a:r>
              <a:rPr lang="cs-CZ" sz="2400" b="1" dirty="0" smtClean="0">
                <a:solidFill>
                  <a:schemeClr val="tx2"/>
                </a:solidFill>
                <a:latin typeface="Arial" pitchFamily="34" charset="0"/>
              </a:rPr>
              <a:t>Parametrická analýza rozptylu</a:t>
            </a:r>
          </a:p>
          <a:p>
            <a:pPr marL="0" indent="0" algn="ctr">
              <a:buFont typeface="Wingdings 2" pitchFamily="18" charset="2"/>
              <a:buNone/>
            </a:pPr>
            <a:r>
              <a:rPr lang="cs-CZ" sz="2400" b="1" dirty="0" smtClean="0">
                <a:solidFill>
                  <a:schemeClr val="tx2"/>
                </a:solidFill>
                <a:latin typeface="Arial" pitchFamily="34" charset="0"/>
              </a:rPr>
              <a:t>Post hoc testy</a:t>
            </a:r>
          </a:p>
          <a:p>
            <a:pPr marL="0" indent="0" algn="ctr">
              <a:buNone/>
            </a:pPr>
            <a:r>
              <a:rPr lang="cs-CZ" sz="2400" b="1" dirty="0" err="1" smtClean="0">
                <a:solidFill>
                  <a:schemeClr val="tx2"/>
                </a:solidFill>
                <a:latin typeface="Arial" pitchFamily="34" charset="0"/>
              </a:rPr>
              <a:t>Kruskal</a:t>
            </a:r>
            <a:r>
              <a:rPr lang="cs-CZ" sz="2400" b="1" dirty="0" smtClean="0">
                <a:solidFill>
                  <a:schemeClr val="tx2"/>
                </a:solidFill>
                <a:latin typeface="Arial" pitchFamily="34" charset="0"/>
              </a:rPr>
              <a:t>-</a:t>
            </a:r>
            <a:r>
              <a:rPr lang="cs-CZ" sz="2400" b="1" dirty="0" err="1" smtClean="0">
                <a:solidFill>
                  <a:schemeClr val="tx2"/>
                </a:solidFill>
                <a:latin typeface="Arial" pitchFamily="34" charset="0"/>
              </a:rPr>
              <a:t>Wallisův</a:t>
            </a:r>
            <a:r>
              <a:rPr lang="cs-CZ" sz="2400" b="1" dirty="0" smtClean="0">
                <a:solidFill>
                  <a:schemeClr val="tx2"/>
                </a:solidFill>
                <a:latin typeface="Arial" pitchFamily="34" charset="0"/>
              </a:rPr>
              <a:t> test</a:t>
            </a:r>
          </a:p>
          <a:p>
            <a:pPr marL="0" indent="0" algn="ctr">
              <a:buFont typeface="Wingdings 2" pitchFamily="18" charset="2"/>
              <a:buNone/>
            </a:pPr>
            <a:endParaRPr lang="cs-CZ" sz="2400" b="1" dirty="0" smtClean="0">
              <a:solidFill>
                <a:schemeClr val="tx2"/>
              </a:solidFill>
              <a:latin typeface="Arial" pitchFamily="34" charset="0"/>
            </a:endParaRPr>
          </a:p>
        </p:txBody>
      </p:sp>
      <p:sp>
        <p:nvSpPr>
          <p:cNvPr id="276484" name="Nadpis 1"/>
          <p:cNvSpPr>
            <a:spLocks noGrp="1"/>
          </p:cNvSpPr>
          <p:nvPr>
            <p:ph type="ctrTitle" idx="4294967295"/>
          </p:nvPr>
        </p:nvSpPr>
        <p:spPr>
          <a:xfrm>
            <a:off x="683568" y="332656"/>
            <a:ext cx="7772400" cy="646331"/>
          </a:xfrm>
          <a:noFill/>
        </p:spPr>
        <p:txBody>
          <a:bodyPr>
            <a:spAutoFit/>
          </a:bodyPr>
          <a:lstStyle/>
          <a:p>
            <a:r>
              <a:rPr lang="cs-CZ" sz="3600" smtClean="0">
                <a:solidFill>
                  <a:schemeClr val="accent1"/>
                </a:solidFill>
                <a:latin typeface="Arial" pitchFamily="34" charset="0"/>
              </a:rPr>
              <a:t>12. Analýza rozptylu</a:t>
            </a:r>
            <a:endParaRPr lang="cs-CZ" sz="3600" dirty="0" smtClean="0">
              <a:solidFill>
                <a:schemeClr val="accent1"/>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dirty="0">
                <a:solidFill>
                  <a:prstClr val="black"/>
                </a:solidFill>
                <a:latin typeface="Arial" pitchFamily="34" charset="0"/>
                <a:cs typeface="Arial" pitchFamily="34" charset="0"/>
              </a:rPr>
              <a:t> </a:t>
            </a:r>
            <a:r>
              <a:rPr lang="cs-CZ" sz="1400" b="1" u="sng" dirty="0">
                <a:solidFill>
                  <a:prstClr val="black"/>
                </a:solidFill>
                <a:latin typeface="Arial" pitchFamily="34" charset="0"/>
                <a:cs typeface="Arial" pitchFamily="34" charset="0"/>
              </a:rPr>
              <a:t>Různé počty opakování</a:t>
            </a:r>
            <a:r>
              <a:rPr lang="cs-CZ" sz="1400" dirty="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a:t>
            </a:r>
            <a:r>
              <a:rPr lang="cs-CZ" sz="1400" dirty="0" err="1">
                <a:solidFill>
                  <a:prstClr val="black"/>
                </a:solidFill>
                <a:latin typeface="Arial" pitchFamily="34" charset="0"/>
                <a:cs typeface="Arial" pitchFamily="34" charset="0"/>
              </a:rPr>
              <a:t>nenormalitu</a:t>
            </a:r>
            <a:r>
              <a:rPr lang="cs-CZ" sz="1400" dirty="0">
                <a:solidFill>
                  <a:prstClr val="black"/>
                </a:solidFill>
                <a:latin typeface="Arial" pitchFamily="34" charset="0"/>
                <a:cs typeface="Arial" pitchFamily="34" charset="0"/>
              </a:rPr>
              <a:t> dat. Pokud jsou počty opakování zcela </a:t>
            </a:r>
            <a:r>
              <a:rPr lang="cs-CZ" sz="1400" dirty="0" smtClean="0">
                <a:solidFill>
                  <a:prstClr val="black"/>
                </a:solidFill>
                <a:latin typeface="Arial" pitchFamily="34" charset="0"/>
                <a:cs typeface="Arial" pitchFamily="34" charset="0"/>
              </a:rPr>
              <a:t>odlišné (až </a:t>
            </a:r>
            <a:r>
              <a:rPr lang="cs-CZ" sz="1400" dirty="0">
                <a:solidFill>
                  <a:prstClr val="black"/>
                </a:solidFill>
                <a:latin typeface="Arial" pitchFamily="34" charset="0"/>
                <a:cs typeface="Arial" pitchFamily="34" charset="0"/>
              </a:rPr>
              <a:t>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7285" name="Rectangle 2"/>
          <p:cNvSpPr>
            <a:spLocks noGrp="1" noChangeArrowheads="1"/>
          </p:cNvSpPr>
          <p:nvPr>
            <p:ph type="title" idx="4294967295"/>
          </p:nvPr>
        </p:nvSpPr>
        <p:spPr>
          <a:xfrm>
            <a:off x="990600" y="115888"/>
            <a:ext cx="7772400" cy="762000"/>
          </a:xfrm>
          <a:noFill/>
        </p:spPr>
        <p:txBody>
          <a:bodyPr anchor="ctr"/>
          <a:lstStyle/>
          <a:p>
            <a:r>
              <a:rPr lang="cs-CZ" smtClean="0"/>
              <a:t>Modely analýzy rozptylu</a:t>
            </a:r>
          </a:p>
        </p:txBody>
      </p:sp>
      <p:sp>
        <p:nvSpPr>
          <p:cNvPr id="97286" name="Text Box 3"/>
          <p:cNvSpPr txBox="1">
            <a:spLocks noChangeArrowheads="1"/>
          </p:cNvSpPr>
          <p:nvPr/>
        </p:nvSpPr>
        <p:spPr bwMode="auto">
          <a:xfrm>
            <a:off x="533400" y="838200"/>
            <a:ext cx="36195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7287" name="text 78"/>
          <p:cNvSpPr txBox="1">
            <a:spLocks noChangeArrowheads="1"/>
          </p:cNvSpPr>
          <p:nvPr/>
        </p:nvSpPr>
        <p:spPr bwMode="auto">
          <a:xfrm>
            <a:off x="533400" y="903288"/>
            <a:ext cx="36576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 Pevný model</a:t>
            </a:r>
          </a:p>
        </p:txBody>
      </p:sp>
      <p:sp>
        <p:nvSpPr>
          <p:cNvPr id="97288" name="Text Box 5"/>
          <p:cNvSpPr txBox="1">
            <a:spLocks noChangeArrowheads="1"/>
          </p:cNvSpPr>
          <p:nvPr/>
        </p:nvSpPr>
        <p:spPr bwMode="auto">
          <a:xfrm>
            <a:off x="4876800" y="903288"/>
            <a:ext cx="3619500" cy="438150"/>
          </a:xfrm>
          <a:prstGeom prst="rect">
            <a:avLst/>
          </a:prstGeom>
          <a:noFill/>
          <a:ln w="9525">
            <a:noFill/>
            <a:miter lim="800000"/>
            <a:headEnd/>
            <a:tailEnd/>
          </a:ln>
        </p:spPr>
        <p:txBody>
          <a:bodyPr/>
          <a:lstStyle/>
          <a:p>
            <a:pPr eaLnBrk="0" fontAlgn="base" hangingPunct="0">
              <a:spcBef>
                <a:spcPct val="0"/>
              </a:spcBef>
              <a:spcAft>
                <a:spcPct val="0"/>
              </a:spcAft>
            </a:pPr>
            <a:endParaRPr lang="en-GB" sz="2400">
              <a:solidFill>
                <a:prstClr val="white"/>
              </a:solidFill>
              <a:latin typeface="Arial" pitchFamily="34" charset="0"/>
              <a:cs typeface="Arial" pitchFamily="34" charset="0"/>
            </a:endParaRPr>
          </a:p>
        </p:txBody>
      </p:sp>
      <p:sp>
        <p:nvSpPr>
          <p:cNvPr id="97289" name="text 78"/>
          <p:cNvSpPr txBox="1">
            <a:spLocks noChangeArrowheads="1"/>
          </p:cNvSpPr>
          <p:nvPr/>
        </p:nvSpPr>
        <p:spPr bwMode="auto">
          <a:xfrm>
            <a:off x="4951413" y="896938"/>
            <a:ext cx="35814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II. Náhodný model</a:t>
            </a:r>
          </a:p>
        </p:txBody>
      </p:sp>
      <p:sp>
        <p:nvSpPr>
          <p:cNvPr id="97290" name="text 78"/>
          <p:cNvSpPr txBox="1">
            <a:spLocks noChangeArrowheads="1"/>
          </p:cNvSpPr>
          <p:nvPr/>
        </p:nvSpPr>
        <p:spPr bwMode="auto">
          <a:xfrm>
            <a:off x="1285875" y="1295400"/>
            <a:ext cx="533400"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0</a:t>
            </a:r>
          </a:p>
        </p:txBody>
      </p:sp>
      <p:sp>
        <p:nvSpPr>
          <p:cNvPr id="97291" name="Text Box 8"/>
          <p:cNvSpPr txBox="1">
            <a:spLocks noChangeArrowheads="1"/>
          </p:cNvSpPr>
          <p:nvPr/>
        </p:nvSpPr>
        <p:spPr bwMode="auto">
          <a:xfrm>
            <a:off x="1400175" y="1571625"/>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2" name="Group 9"/>
          <p:cNvGrpSpPr>
            <a:grpSpLocks/>
          </p:cNvGrpSpPr>
          <p:nvPr/>
        </p:nvGrpSpPr>
        <p:grpSpPr bwMode="auto">
          <a:xfrm>
            <a:off x="1181100" y="1724025"/>
            <a:ext cx="123825" cy="1981200"/>
            <a:chOff x="31" y="169"/>
            <a:chExt cx="13" cy="255"/>
          </a:xfrm>
        </p:grpSpPr>
        <p:sp>
          <p:nvSpPr>
            <p:cNvPr id="97379" name="Line 1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0" name="Line 1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1" name="Line 1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293" name="Text Box 13"/>
          <p:cNvSpPr txBox="1">
            <a:spLocks noChangeArrowheads="1"/>
          </p:cNvSpPr>
          <p:nvPr/>
        </p:nvSpPr>
        <p:spPr bwMode="auto">
          <a:xfrm>
            <a:off x="1752600" y="1562100"/>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4" name="text 78"/>
          <p:cNvSpPr txBox="1">
            <a:spLocks noChangeArrowheads="1"/>
          </p:cNvSpPr>
          <p:nvPr/>
        </p:nvSpPr>
        <p:spPr bwMode="auto">
          <a:xfrm>
            <a:off x="19812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2</a:t>
            </a:r>
          </a:p>
        </p:txBody>
      </p:sp>
      <p:sp>
        <p:nvSpPr>
          <p:cNvPr id="97295" name="Text Box 15"/>
          <p:cNvSpPr txBox="1">
            <a:spLocks noChangeArrowheads="1"/>
          </p:cNvSpPr>
          <p:nvPr/>
        </p:nvSpPr>
        <p:spPr bwMode="auto">
          <a:xfrm>
            <a:off x="2095500" y="1571625"/>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6" name="text 78"/>
          <p:cNvSpPr txBox="1">
            <a:spLocks noChangeArrowheads="1"/>
          </p:cNvSpPr>
          <p:nvPr/>
        </p:nvSpPr>
        <p:spPr bwMode="auto">
          <a:xfrm>
            <a:off x="2343150"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3</a:t>
            </a:r>
          </a:p>
        </p:txBody>
      </p:sp>
      <p:sp>
        <p:nvSpPr>
          <p:cNvPr id="97297" name="Text Box 17"/>
          <p:cNvSpPr txBox="1">
            <a:spLocks noChangeArrowheads="1"/>
          </p:cNvSpPr>
          <p:nvPr/>
        </p:nvSpPr>
        <p:spPr bwMode="auto">
          <a:xfrm>
            <a:off x="2447925" y="156210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8" name="text 78"/>
          <p:cNvSpPr txBox="1">
            <a:spLocks noChangeArrowheads="1"/>
          </p:cNvSpPr>
          <p:nvPr/>
        </p:nvSpPr>
        <p:spPr bwMode="auto">
          <a:xfrm>
            <a:off x="2695575"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4</a:t>
            </a:r>
          </a:p>
        </p:txBody>
      </p:sp>
      <p:sp>
        <p:nvSpPr>
          <p:cNvPr id="97299" name="Text Box 19"/>
          <p:cNvSpPr txBox="1">
            <a:spLocks noChangeArrowheads="1"/>
          </p:cNvSpPr>
          <p:nvPr/>
        </p:nvSpPr>
        <p:spPr bwMode="auto">
          <a:xfrm>
            <a:off x="2809875" y="158115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3" name="Group 20"/>
          <p:cNvGrpSpPr>
            <a:grpSpLocks/>
          </p:cNvGrpSpPr>
          <p:nvPr/>
        </p:nvGrpSpPr>
        <p:grpSpPr bwMode="auto">
          <a:xfrm flipH="1">
            <a:off x="3086100" y="1724025"/>
            <a:ext cx="114300" cy="2028825"/>
            <a:chOff x="31" y="169"/>
            <a:chExt cx="13" cy="255"/>
          </a:xfrm>
        </p:grpSpPr>
        <p:sp>
          <p:nvSpPr>
            <p:cNvPr id="97376" name="Line 21"/>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7" name="Line 22"/>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8" name="Line 23"/>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1" name="text 78"/>
          <p:cNvSpPr txBox="1">
            <a:spLocks noChangeArrowheads="1"/>
          </p:cNvSpPr>
          <p:nvPr/>
        </p:nvSpPr>
        <p:spPr bwMode="auto">
          <a:xfrm>
            <a:off x="57531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a:t>
            </a:r>
          </a:p>
        </p:txBody>
      </p:sp>
      <p:sp>
        <p:nvSpPr>
          <p:cNvPr id="97302" name="text 78"/>
          <p:cNvSpPr txBox="1">
            <a:spLocks noChangeArrowheads="1"/>
          </p:cNvSpPr>
          <p:nvPr/>
        </p:nvSpPr>
        <p:spPr bwMode="auto">
          <a:xfrm>
            <a:off x="60960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B</a:t>
            </a:r>
          </a:p>
        </p:txBody>
      </p:sp>
      <p:sp>
        <p:nvSpPr>
          <p:cNvPr id="97303" name="text 78"/>
          <p:cNvSpPr txBox="1">
            <a:spLocks noChangeArrowheads="1"/>
          </p:cNvSpPr>
          <p:nvPr/>
        </p:nvSpPr>
        <p:spPr bwMode="auto">
          <a:xfrm>
            <a:off x="6448425"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C</a:t>
            </a:r>
          </a:p>
        </p:txBody>
      </p:sp>
      <p:sp>
        <p:nvSpPr>
          <p:cNvPr id="97304" name="text 78"/>
          <p:cNvSpPr txBox="1">
            <a:spLocks noChangeArrowheads="1"/>
          </p:cNvSpPr>
          <p:nvPr/>
        </p:nvSpPr>
        <p:spPr bwMode="auto">
          <a:xfrm>
            <a:off x="6810375"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a:t>
            </a:r>
          </a:p>
        </p:txBody>
      </p:sp>
      <p:sp>
        <p:nvSpPr>
          <p:cNvPr id="97305" name="text 78"/>
          <p:cNvSpPr txBox="1">
            <a:spLocks noChangeArrowheads="1"/>
          </p:cNvSpPr>
          <p:nvPr/>
        </p:nvSpPr>
        <p:spPr bwMode="auto">
          <a:xfrm>
            <a:off x="7162800"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E</a:t>
            </a:r>
          </a:p>
        </p:txBody>
      </p:sp>
      <p:graphicFrame>
        <p:nvGraphicFramePr>
          <p:cNvPr id="97282" name="Object 29"/>
          <p:cNvGraphicFramePr>
            <a:graphicFrameLocks noChangeAspect="1"/>
          </p:cNvGraphicFramePr>
          <p:nvPr/>
        </p:nvGraphicFramePr>
        <p:xfrm>
          <a:off x="1257300" y="3857625"/>
          <a:ext cx="1924050" cy="485775"/>
        </p:xfrm>
        <a:graphic>
          <a:graphicData uri="http://schemas.openxmlformats.org/presentationml/2006/ole">
            <p:oleObj spid="_x0000_s93186" name="Rovnice" r:id="rId3" imgW="1363680" imgH="352440" progId="Equation.3">
              <p:embed/>
            </p:oleObj>
          </a:graphicData>
        </a:graphic>
      </p:graphicFrame>
      <p:sp>
        <p:nvSpPr>
          <p:cNvPr id="97306" name="Text Box 30"/>
          <p:cNvSpPr txBox="1">
            <a:spLocks noChangeArrowheads="1"/>
          </p:cNvSpPr>
          <p:nvPr/>
        </p:nvSpPr>
        <p:spPr bwMode="auto">
          <a:xfrm>
            <a:off x="5829300" y="1614488"/>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4" name="Group 31"/>
          <p:cNvGrpSpPr>
            <a:grpSpLocks/>
          </p:cNvGrpSpPr>
          <p:nvPr/>
        </p:nvGrpSpPr>
        <p:grpSpPr bwMode="auto">
          <a:xfrm>
            <a:off x="5619750" y="1728788"/>
            <a:ext cx="123825" cy="1981200"/>
            <a:chOff x="31" y="169"/>
            <a:chExt cx="13" cy="255"/>
          </a:xfrm>
        </p:grpSpPr>
        <p:sp>
          <p:nvSpPr>
            <p:cNvPr id="97373" name="Line 32"/>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4" name="Line 33"/>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5" name="Line 34"/>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8" name="Text Box 35"/>
          <p:cNvSpPr txBox="1">
            <a:spLocks noChangeArrowheads="1"/>
          </p:cNvSpPr>
          <p:nvPr/>
        </p:nvSpPr>
        <p:spPr bwMode="auto">
          <a:xfrm>
            <a:off x="6181725" y="1604963"/>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09" name="Text Box 36"/>
          <p:cNvSpPr txBox="1">
            <a:spLocks noChangeArrowheads="1"/>
          </p:cNvSpPr>
          <p:nvPr/>
        </p:nvSpPr>
        <p:spPr bwMode="auto">
          <a:xfrm>
            <a:off x="6524625" y="1614488"/>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0" name="Text Box 37"/>
          <p:cNvSpPr txBox="1">
            <a:spLocks noChangeArrowheads="1"/>
          </p:cNvSpPr>
          <p:nvPr/>
        </p:nvSpPr>
        <p:spPr bwMode="auto">
          <a:xfrm>
            <a:off x="6877050" y="160496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1" name="Text Box 38"/>
          <p:cNvSpPr txBox="1">
            <a:spLocks noChangeArrowheads="1"/>
          </p:cNvSpPr>
          <p:nvPr/>
        </p:nvSpPr>
        <p:spPr bwMode="auto">
          <a:xfrm>
            <a:off x="7239000" y="162401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5" name="Group 39"/>
          <p:cNvGrpSpPr>
            <a:grpSpLocks/>
          </p:cNvGrpSpPr>
          <p:nvPr/>
        </p:nvGrpSpPr>
        <p:grpSpPr bwMode="auto">
          <a:xfrm flipH="1">
            <a:off x="7467600" y="1719263"/>
            <a:ext cx="114300" cy="2028825"/>
            <a:chOff x="31" y="169"/>
            <a:chExt cx="13" cy="255"/>
          </a:xfrm>
        </p:grpSpPr>
        <p:sp>
          <p:nvSpPr>
            <p:cNvPr id="97370" name="Line 4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1" name="Line 4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2" name="Line 4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aphicFrame>
        <p:nvGraphicFramePr>
          <p:cNvPr id="97283" name="Object 43"/>
          <p:cNvGraphicFramePr>
            <a:graphicFrameLocks noChangeAspect="1"/>
          </p:cNvGraphicFramePr>
          <p:nvPr/>
        </p:nvGraphicFramePr>
        <p:xfrm>
          <a:off x="5667375" y="3824288"/>
          <a:ext cx="1924050" cy="519112"/>
        </p:xfrm>
        <a:graphic>
          <a:graphicData uri="http://schemas.openxmlformats.org/presentationml/2006/ole">
            <p:oleObj spid="_x0000_s93187" name="Rovnice" r:id="rId4" imgW="1362240" imgH="352440" progId="Equation.3">
              <p:embed/>
            </p:oleObj>
          </a:graphicData>
        </a:graphic>
      </p:graphicFrame>
      <p:sp>
        <p:nvSpPr>
          <p:cNvPr id="97313" name="text 78"/>
          <p:cNvSpPr txBox="1">
            <a:spLocks noChangeArrowheads="1"/>
          </p:cNvSpPr>
          <p:nvPr/>
        </p:nvSpPr>
        <p:spPr bwMode="auto">
          <a:xfrm>
            <a:off x="16383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97314" name="Line 45"/>
          <p:cNvSpPr>
            <a:spLocks noChangeShapeType="1"/>
          </p:cNvSpPr>
          <p:nvPr/>
        </p:nvSpPr>
        <p:spPr bwMode="auto">
          <a:xfrm flipH="1">
            <a:off x="1219200" y="4543425"/>
            <a:ext cx="0" cy="16002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5" name="Line 46"/>
          <p:cNvSpPr>
            <a:spLocks noChangeShapeType="1"/>
          </p:cNvSpPr>
          <p:nvPr/>
        </p:nvSpPr>
        <p:spPr bwMode="auto">
          <a:xfrm flipH="1">
            <a:off x="221932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6" name="Line 47"/>
          <p:cNvSpPr>
            <a:spLocks noChangeShapeType="1"/>
          </p:cNvSpPr>
          <p:nvPr/>
        </p:nvSpPr>
        <p:spPr bwMode="auto">
          <a:xfrm>
            <a:off x="1228725" y="6134100"/>
            <a:ext cx="2463800" cy="1588"/>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7" name="Line 48"/>
          <p:cNvSpPr>
            <a:spLocks noChangeShapeType="1"/>
          </p:cNvSpPr>
          <p:nvPr/>
        </p:nvSpPr>
        <p:spPr bwMode="auto">
          <a:xfrm flipH="1">
            <a:off x="17526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8" name="Rectangle 49"/>
          <p:cNvSpPr>
            <a:spLocks noChangeArrowheads="1"/>
          </p:cNvSpPr>
          <p:nvPr/>
        </p:nvSpPr>
        <p:spPr bwMode="auto">
          <a:xfrm>
            <a:off x="1228725" y="6149975"/>
            <a:ext cx="523875"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X0</a:t>
            </a:r>
          </a:p>
        </p:txBody>
      </p:sp>
      <p:sp>
        <p:nvSpPr>
          <p:cNvPr id="97319" name="Rectangle 50"/>
          <p:cNvSpPr>
            <a:spLocks noChangeArrowheads="1"/>
          </p:cNvSpPr>
          <p:nvPr/>
        </p:nvSpPr>
        <p:spPr bwMode="auto">
          <a:xfrm>
            <a:off x="1657350" y="6157913"/>
            <a:ext cx="5524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X1</a:t>
            </a:r>
          </a:p>
        </p:txBody>
      </p:sp>
      <p:sp>
        <p:nvSpPr>
          <p:cNvPr id="97320" name="Rectangle 51"/>
          <p:cNvSpPr>
            <a:spLocks noChangeArrowheads="1"/>
          </p:cNvSpPr>
          <p:nvPr/>
        </p:nvSpPr>
        <p:spPr bwMode="auto">
          <a:xfrm>
            <a:off x="2114550" y="6149975"/>
            <a:ext cx="6286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X2</a:t>
            </a:r>
          </a:p>
        </p:txBody>
      </p:sp>
      <p:sp>
        <p:nvSpPr>
          <p:cNvPr id="97321" name="Line 52"/>
          <p:cNvSpPr>
            <a:spLocks noChangeShapeType="1"/>
          </p:cNvSpPr>
          <p:nvPr/>
        </p:nvSpPr>
        <p:spPr bwMode="auto">
          <a:xfrm flipH="1">
            <a:off x="315277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2" name="Line 53"/>
          <p:cNvSpPr>
            <a:spLocks noChangeShapeType="1"/>
          </p:cNvSpPr>
          <p:nvPr/>
        </p:nvSpPr>
        <p:spPr bwMode="auto">
          <a:xfrm flipH="1">
            <a:off x="268605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3" name="Rectangle 54"/>
          <p:cNvSpPr>
            <a:spLocks noChangeArrowheads="1"/>
          </p:cNvSpPr>
          <p:nvPr/>
        </p:nvSpPr>
        <p:spPr bwMode="auto">
          <a:xfrm>
            <a:off x="25908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X3</a:t>
            </a:r>
          </a:p>
        </p:txBody>
      </p:sp>
      <p:sp>
        <p:nvSpPr>
          <p:cNvPr id="97324" name="Rectangle 55"/>
          <p:cNvSpPr>
            <a:spLocks noChangeArrowheads="1"/>
          </p:cNvSpPr>
          <p:nvPr/>
        </p:nvSpPr>
        <p:spPr bwMode="auto">
          <a:xfrm>
            <a:off x="30480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X4</a:t>
            </a:r>
          </a:p>
        </p:txBody>
      </p:sp>
      <p:sp>
        <p:nvSpPr>
          <p:cNvPr id="97325" name="Rectangle 56"/>
          <p:cNvSpPr>
            <a:spLocks noChangeArrowheads="1"/>
          </p:cNvSpPr>
          <p:nvPr/>
        </p:nvSpPr>
        <p:spPr bwMode="auto">
          <a:xfrm>
            <a:off x="762000" y="4238625"/>
            <a:ext cx="330200" cy="3746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26" name="Line 57"/>
          <p:cNvSpPr>
            <a:spLocks noChangeShapeType="1"/>
          </p:cNvSpPr>
          <p:nvPr/>
        </p:nvSpPr>
        <p:spPr bwMode="auto">
          <a:xfrm flipH="1">
            <a:off x="13335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7" name="Rectangle 58"/>
          <p:cNvSpPr>
            <a:spLocks noChangeArrowheads="1"/>
          </p:cNvSpPr>
          <p:nvPr/>
        </p:nvSpPr>
        <p:spPr bwMode="auto">
          <a:xfrm>
            <a:off x="1190625" y="49895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8" name="Rectangle 59"/>
          <p:cNvSpPr>
            <a:spLocks noChangeArrowheads="1"/>
          </p:cNvSpPr>
          <p:nvPr/>
        </p:nvSpPr>
        <p:spPr bwMode="auto">
          <a:xfrm>
            <a:off x="1619250" y="4870450"/>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9" name="Rectangle 60"/>
          <p:cNvSpPr>
            <a:spLocks noChangeArrowheads="1"/>
          </p:cNvSpPr>
          <p:nvPr/>
        </p:nvSpPr>
        <p:spPr bwMode="auto">
          <a:xfrm>
            <a:off x="2057400" y="47863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0" name="Rectangle 61"/>
          <p:cNvSpPr>
            <a:spLocks noChangeArrowheads="1"/>
          </p:cNvSpPr>
          <p:nvPr/>
        </p:nvSpPr>
        <p:spPr bwMode="auto">
          <a:xfrm>
            <a:off x="2547938" y="4637088"/>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1" name="Rectangle 62"/>
          <p:cNvSpPr>
            <a:spLocks noChangeArrowheads="1"/>
          </p:cNvSpPr>
          <p:nvPr/>
        </p:nvSpPr>
        <p:spPr bwMode="auto">
          <a:xfrm>
            <a:off x="3019425" y="4384675"/>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2" name="Line 63"/>
          <p:cNvSpPr>
            <a:spLocks noChangeShapeType="1"/>
          </p:cNvSpPr>
          <p:nvPr/>
        </p:nvSpPr>
        <p:spPr bwMode="auto">
          <a:xfrm>
            <a:off x="5638800" y="4467225"/>
            <a:ext cx="0" cy="16764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3" name="Line 64"/>
          <p:cNvSpPr>
            <a:spLocks noChangeShapeType="1"/>
          </p:cNvSpPr>
          <p:nvPr/>
        </p:nvSpPr>
        <p:spPr bwMode="auto">
          <a:xfrm>
            <a:off x="5638800" y="6135688"/>
            <a:ext cx="2771775" cy="0"/>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4" name="Line 65"/>
          <p:cNvSpPr>
            <a:spLocks noChangeShapeType="1"/>
          </p:cNvSpPr>
          <p:nvPr/>
        </p:nvSpPr>
        <p:spPr bwMode="auto">
          <a:xfrm flipH="1">
            <a:off x="64770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5" name="Rectangle 66"/>
          <p:cNvSpPr>
            <a:spLocks noChangeArrowheads="1"/>
          </p:cNvSpPr>
          <p:nvPr/>
        </p:nvSpPr>
        <p:spPr bwMode="auto">
          <a:xfrm>
            <a:off x="5886450" y="6072188"/>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A</a:t>
            </a:r>
          </a:p>
        </p:txBody>
      </p:sp>
      <p:sp>
        <p:nvSpPr>
          <p:cNvPr id="97336" name="Rectangle 67"/>
          <p:cNvSpPr>
            <a:spLocks noChangeArrowheads="1"/>
          </p:cNvSpPr>
          <p:nvPr/>
        </p:nvSpPr>
        <p:spPr bwMode="auto">
          <a:xfrm>
            <a:off x="6338888"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B</a:t>
            </a:r>
          </a:p>
        </p:txBody>
      </p:sp>
      <p:sp>
        <p:nvSpPr>
          <p:cNvPr id="97337" name="Rectangle 68"/>
          <p:cNvSpPr>
            <a:spLocks noChangeArrowheads="1"/>
          </p:cNvSpPr>
          <p:nvPr/>
        </p:nvSpPr>
        <p:spPr bwMode="auto">
          <a:xfrm>
            <a:off x="6767513"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C</a:t>
            </a:r>
          </a:p>
        </p:txBody>
      </p:sp>
      <p:sp>
        <p:nvSpPr>
          <p:cNvPr id="97338" name="Line 69"/>
          <p:cNvSpPr>
            <a:spLocks noChangeShapeType="1"/>
          </p:cNvSpPr>
          <p:nvPr/>
        </p:nvSpPr>
        <p:spPr bwMode="auto">
          <a:xfrm flipH="1">
            <a:off x="7877175"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9" name="Line 70"/>
          <p:cNvSpPr>
            <a:spLocks noChangeShapeType="1"/>
          </p:cNvSpPr>
          <p:nvPr/>
        </p:nvSpPr>
        <p:spPr bwMode="auto">
          <a:xfrm flipH="1">
            <a:off x="741045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0" name="Rectangle 71"/>
          <p:cNvSpPr>
            <a:spLocks noChangeArrowheads="1"/>
          </p:cNvSpPr>
          <p:nvPr/>
        </p:nvSpPr>
        <p:spPr bwMode="auto">
          <a:xfrm>
            <a:off x="7239000"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D</a:t>
            </a:r>
          </a:p>
        </p:txBody>
      </p:sp>
      <p:sp>
        <p:nvSpPr>
          <p:cNvPr id="97341" name="Rectangle 72"/>
          <p:cNvSpPr>
            <a:spLocks noChangeArrowheads="1"/>
          </p:cNvSpPr>
          <p:nvPr/>
        </p:nvSpPr>
        <p:spPr bwMode="auto">
          <a:xfrm>
            <a:off x="7705725"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E</a:t>
            </a:r>
          </a:p>
        </p:txBody>
      </p:sp>
      <p:sp>
        <p:nvSpPr>
          <p:cNvPr id="97342" name="Rectangle 73"/>
          <p:cNvSpPr>
            <a:spLocks noChangeArrowheads="1"/>
          </p:cNvSpPr>
          <p:nvPr/>
        </p:nvSpPr>
        <p:spPr bwMode="auto">
          <a:xfrm>
            <a:off x="5181600" y="4238625"/>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43" name="Line 74"/>
          <p:cNvSpPr>
            <a:spLocks noChangeShapeType="1"/>
          </p:cNvSpPr>
          <p:nvPr/>
        </p:nvSpPr>
        <p:spPr bwMode="auto">
          <a:xfrm flipH="1">
            <a:off x="60579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4" name="Rectangle 75" descr="Tmavý šikmo nahoru"/>
          <p:cNvSpPr>
            <a:spLocks noChangeArrowheads="1"/>
          </p:cNvSpPr>
          <p:nvPr/>
        </p:nvSpPr>
        <p:spPr bwMode="auto">
          <a:xfrm>
            <a:off x="5905500" y="5400675"/>
            <a:ext cx="304800" cy="7239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6" name="Group 76"/>
          <p:cNvGrpSpPr>
            <a:grpSpLocks/>
          </p:cNvGrpSpPr>
          <p:nvPr/>
        </p:nvGrpSpPr>
        <p:grpSpPr bwMode="auto">
          <a:xfrm>
            <a:off x="5991225" y="5176838"/>
            <a:ext cx="114300" cy="371475"/>
            <a:chOff x="584" y="504"/>
            <a:chExt cx="12" cy="39"/>
          </a:xfrm>
        </p:grpSpPr>
        <p:sp>
          <p:nvSpPr>
            <p:cNvPr id="97367" name="Line 7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8" name="Line 7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9" name="Line 7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6" name="Rectangle 80" descr="Tmavý šikmo nahoru"/>
          <p:cNvSpPr>
            <a:spLocks noChangeArrowheads="1"/>
          </p:cNvSpPr>
          <p:nvPr/>
        </p:nvSpPr>
        <p:spPr bwMode="auto">
          <a:xfrm>
            <a:off x="6324600" y="5210175"/>
            <a:ext cx="304800" cy="9144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7" name="Group 81"/>
          <p:cNvGrpSpPr>
            <a:grpSpLocks/>
          </p:cNvGrpSpPr>
          <p:nvPr/>
        </p:nvGrpSpPr>
        <p:grpSpPr bwMode="auto">
          <a:xfrm>
            <a:off x="6400800" y="4995863"/>
            <a:ext cx="114300" cy="371475"/>
            <a:chOff x="584" y="504"/>
            <a:chExt cx="12" cy="39"/>
          </a:xfrm>
        </p:grpSpPr>
        <p:sp>
          <p:nvSpPr>
            <p:cNvPr id="97364" name="Line 8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5" name="Line 8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6" name="Line 8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8" name="Rectangle 85" descr="Tmavý šikmo nahoru"/>
          <p:cNvSpPr>
            <a:spLocks noChangeArrowheads="1"/>
          </p:cNvSpPr>
          <p:nvPr/>
        </p:nvSpPr>
        <p:spPr bwMode="auto">
          <a:xfrm>
            <a:off x="6781800" y="5010150"/>
            <a:ext cx="304800" cy="111442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8" name="Group 86"/>
          <p:cNvGrpSpPr>
            <a:grpSpLocks/>
          </p:cNvGrpSpPr>
          <p:nvPr/>
        </p:nvGrpSpPr>
        <p:grpSpPr bwMode="auto">
          <a:xfrm>
            <a:off x="6877050" y="4795838"/>
            <a:ext cx="114300" cy="371475"/>
            <a:chOff x="584" y="504"/>
            <a:chExt cx="12" cy="39"/>
          </a:xfrm>
        </p:grpSpPr>
        <p:sp>
          <p:nvSpPr>
            <p:cNvPr id="97361" name="Line 8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2" name="Line 8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3" name="Line 8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0" name="Rectangle 90" descr="Tmavý šikmo nahoru"/>
          <p:cNvSpPr>
            <a:spLocks noChangeArrowheads="1"/>
          </p:cNvSpPr>
          <p:nvPr/>
        </p:nvSpPr>
        <p:spPr bwMode="auto">
          <a:xfrm>
            <a:off x="7248525" y="5486400"/>
            <a:ext cx="304800" cy="63817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9" name="Group 91"/>
          <p:cNvGrpSpPr>
            <a:grpSpLocks/>
          </p:cNvGrpSpPr>
          <p:nvPr/>
        </p:nvGrpSpPr>
        <p:grpSpPr bwMode="auto">
          <a:xfrm>
            <a:off x="7343775" y="5281613"/>
            <a:ext cx="114300" cy="371475"/>
            <a:chOff x="584" y="504"/>
            <a:chExt cx="12" cy="39"/>
          </a:xfrm>
        </p:grpSpPr>
        <p:sp>
          <p:nvSpPr>
            <p:cNvPr id="97358" name="Line 9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9" name="Line 9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0" name="Line 9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2" name="Rectangle 95" descr="Tmavý šikmo nahoru"/>
          <p:cNvSpPr>
            <a:spLocks noChangeArrowheads="1"/>
          </p:cNvSpPr>
          <p:nvPr/>
        </p:nvSpPr>
        <p:spPr bwMode="auto">
          <a:xfrm>
            <a:off x="7715250" y="5153025"/>
            <a:ext cx="304800" cy="97155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10" name="Group 96"/>
          <p:cNvGrpSpPr>
            <a:grpSpLocks/>
          </p:cNvGrpSpPr>
          <p:nvPr/>
        </p:nvGrpSpPr>
        <p:grpSpPr bwMode="auto">
          <a:xfrm>
            <a:off x="7810500" y="4948238"/>
            <a:ext cx="114300" cy="371475"/>
            <a:chOff x="584" y="504"/>
            <a:chExt cx="12" cy="39"/>
          </a:xfrm>
        </p:grpSpPr>
        <p:sp>
          <p:nvSpPr>
            <p:cNvPr id="97355" name="Line 9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6" name="Line 9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7" name="Line 9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4" name="Line 100"/>
          <p:cNvSpPr>
            <a:spLocks noChangeShapeType="1"/>
          </p:cNvSpPr>
          <p:nvPr/>
        </p:nvSpPr>
        <p:spPr bwMode="auto">
          <a:xfrm>
            <a:off x="6934200" y="6081713"/>
            <a:ext cx="0" cy="90487"/>
          </a:xfrm>
          <a:prstGeom prst="line">
            <a:avLst/>
          </a:prstGeom>
          <a:noFill/>
          <a:ln w="1905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smtClean="0"/>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smtClean="0"/>
              <a:t>Základním principem ANOVY je porovnání rozptylu připadajícího na:</a:t>
            </a:r>
          </a:p>
          <a:p>
            <a:pPr lvl="1"/>
            <a:r>
              <a:rPr lang="cs-CZ" sz="1500" smtClean="0"/>
              <a:t>Rozdělení dat do skupin (tzv. effect, variance between groups)</a:t>
            </a:r>
          </a:p>
          <a:p>
            <a:pPr lvl="1"/>
            <a:r>
              <a:rPr lang="cs-CZ" sz="1500" smtClean="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3"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p:oleObj spid="_x0000_s94210" name="Rovnice" r:id="rId4" imgW="583920" imgH="215640" progId="Equation.3">
              <p:embed/>
            </p:oleObj>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p:oleObj spid="_x0000_s94211" name="Rovnice" r:id="rId5" imgW="634680" imgH="215640" progId="Equation.3">
              <p:embed/>
            </p:oleObj>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p:oleObj spid="_x0000_s94212" name="Rovnice" r:id="rId6" imgW="1396800" imgH="419040" progId="Equation.3">
              <p:embed/>
            </p:oleObj>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smtClean="0"/>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dirty="0" err="1" smtClean="0"/>
              <a:t>Nested</a:t>
            </a:r>
            <a:r>
              <a:rPr lang="cs-CZ" dirty="0" smtClean="0"/>
              <a:t> ANOVA (hierarchická ANOVA) </a:t>
            </a:r>
          </a:p>
        </p:txBody>
      </p:sp>
      <p:sp>
        <p:nvSpPr>
          <p:cNvPr id="284676" name="Text Box 3"/>
          <p:cNvSpPr txBox="1">
            <a:spLocks noChangeArrowheads="1"/>
          </p:cNvSpPr>
          <p:nvPr/>
        </p:nvSpPr>
        <p:spPr bwMode="auto">
          <a:xfrm>
            <a:off x="323850" y="1557338"/>
            <a:ext cx="8351838" cy="3277820"/>
          </a:xfrm>
          <a:prstGeom prst="rect">
            <a:avLst/>
          </a:prstGeom>
          <a:noFill/>
          <a:ln w="9525" algn="ctr">
            <a:noFill/>
            <a:miter lim="800000"/>
            <a:headEnd/>
            <a:tailEnd/>
          </a:ln>
        </p:spPr>
        <p:txBody>
          <a:bodyPr>
            <a:spAutoFit/>
          </a:bodyPr>
          <a:lstStyle/>
          <a:p>
            <a:pPr marL="176213" indent="-176213" defTabSz="1095375" eaLnBrk="0" fontAlgn="base" hangingPunct="0">
              <a:spcBef>
                <a:spcPct val="50000"/>
              </a:spcBef>
              <a:spcAft>
                <a:spcPct val="0"/>
              </a:spcAft>
              <a:buFontTx/>
              <a:buChar char="•"/>
            </a:pPr>
            <a:r>
              <a:rPr kumimoji="1" lang="cs-CZ" dirty="0" smtClean="0">
                <a:solidFill>
                  <a:prstClr val="black"/>
                </a:solidFill>
                <a:latin typeface="Arial" pitchFamily="34" charset="0"/>
                <a:cs typeface="Arial" pitchFamily="34" charset="0"/>
              </a:rPr>
              <a:t>Rozdělení </a:t>
            </a:r>
            <a:r>
              <a:rPr kumimoji="1" lang="cs-CZ" dirty="0">
                <a:solidFill>
                  <a:prstClr val="black"/>
                </a:solidFill>
                <a:latin typeface="Arial" pitchFamily="34" charset="0"/>
                <a:cs typeface="Arial" pitchFamily="34" charset="0"/>
              </a:rPr>
              <a:t>skupin na náhodné podskupiny (např. opakování experimentu</a:t>
            </a:r>
            <a:r>
              <a:rPr kumimoji="1" lang="cs-CZ" dirty="0" smtClean="0">
                <a:solidFill>
                  <a:prstClr val="black"/>
                </a:solidFill>
                <a:latin typeface="Arial" pitchFamily="34" charset="0"/>
                <a:cs typeface="Arial" pitchFamily="34" charset="0"/>
              </a:rPr>
              <a:t>), podskupiny jsou vždy v jedné skupině (ne kartézský součin) – v </a:t>
            </a:r>
            <a:r>
              <a:rPr kumimoji="1" lang="cs-CZ" dirty="0" err="1" smtClean="0">
                <a:solidFill>
                  <a:prstClr val="black"/>
                </a:solidFill>
                <a:latin typeface="Arial" pitchFamily="34" charset="0"/>
                <a:cs typeface="Arial" pitchFamily="34" charset="0"/>
              </a:rPr>
              <a:t>podtatě</a:t>
            </a:r>
            <a:r>
              <a:rPr kumimoji="1" lang="cs-CZ" dirty="0" smtClean="0">
                <a:solidFill>
                  <a:prstClr val="black"/>
                </a:solidFill>
                <a:latin typeface="Arial" pitchFamily="34" charset="0"/>
                <a:cs typeface="Arial" pitchFamily="34" charset="0"/>
              </a:rPr>
              <a:t> přidání další (kategoriální) nezávislé proměnné.</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dirty="0">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310211"/>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310211"/>
            <a:ext cx="2232025" cy="21431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smtClean="0"/>
              <a:t>Two way ANOVA</a:t>
            </a:r>
          </a:p>
        </p:txBody>
      </p:sp>
      <p:sp>
        <p:nvSpPr>
          <p:cNvPr id="285700" name="Text Box 3"/>
          <p:cNvSpPr txBox="1">
            <a:spLocks noChangeArrowheads="1"/>
          </p:cNvSpPr>
          <p:nvPr/>
        </p:nvSpPr>
        <p:spPr bwMode="auto">
          <a:xfrm>
            <a:off x="250825" y="1628775"/>
            <a:ext cx="8281988" cy="1754326"/>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Pro rozdělení do kategorií je zde více </a:t>
            </a:r>
            <a:r>
              <a:rPr kumimoji="1" lang="cs-CZ" dirty="0" smtClean="0">
                <a:solidFill>
                  <a:prstClr val="black"/>
                </a:solidFill>
                <a:latin typeface="Arial" pitchFamily="34" charset="0"/>
                <a:cs typeface="Arial" pitchFamily="34" charset="0"/>
              </a:rPr>
              <a:t>parametrů (možné jsou všechny varianty kartézského součinu).</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Na rozdíl od </a:t>
            </a:r>
            <a:r>
              <a:rPr kumimoji="1" lang="cs-CZ" dirty="0" err="1">
                <a:solidFill>
                  <a:prstClr val="black"/>
                </a:solidFill>
                <a:latin typeface="Arial" pitchFamily="34" charset="0"/>
                <a:cs typeface="Arial" pitchFamily="34" charset="0"/>
              </a:rPr>
              <a:t>nested</a:t>
            </a:r>
            <a:r>
              <a:rPr kumimoji="1" lang="cs-CZ" dirty="0">
                <a:solidFill>
                  <a:prstClr val="black"/>
                </a:solidFill>
                <a:latin typeface="Arial" pitchFamily="34" charset="0"/>
                <a:cs typeface="Arial" pitchFamily="34" charset="0"/>
              </a:rPr>
              <a:t> ANOVY nejde o náhodná opakování experimentu, ale o řízené zásahy (</a:t>
            </a:r>
            <a:r>
              <a:rPr kumimoji="1" lang="cs-CZ" dirty="0" err="1">
                <a:solidFill>
                  <a:prstClr val="black"/>
                </a:solidFill>
                <a:latin typeface="Arial" pitchFamily="34" charset="0"/>
                <a:cs typeface="Arial" pitchFamily="34" charset="0"/>
              </a:rPr>
              <a:t>např.vliv</a:t>
            </a:r>
            <a:r>
              <a:rPr kumimoji="1" lang="cs-CZ" dirty="0">
                <a:solidFill>
                  <a:prstClr val="black"/>
                </a:solidFill>
                <a:latin typeface="Arial" pitchFamily="34" charset="0"/>
                <a:cs typeface="Arial" pitchFamily="34" charset="0"/>
              </a:rPr>
              <a:t> pH a koncentrace O</a:t>
            </a:r>
            <a:r>
              <a:rPr kumimoji="1" lang="cs-CZ" baseline="-25000" dirty="0">
                <a:solidFill>
                  <a:prstClr val="black"/>
                </a:solidFill>
                <a:latin typeface="Arial" pitchFamily="34" charset="0"/>
                <a:cs typeface="Arial" pitchFamily="34" charset="0"/>
              </a:rPr>
              <a:t>2</a:t>
            </a:r>
            <a:r>
              <a:rPr kumimoji="1" lang="cs-CZ" dirty="0">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356992"/>
            <a:ext cx="5776912" cy="302895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smtClean="0"/>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smtClean="0"/>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statistických testů</a:t>
            </a:r>
            <a:endParaRPr lang="cs-CZ" dirty="0"/>
          </a:p>
        </p:txBody>
      </p:sp>
      <p:graphicFrame>
        <p:nvGraphicFramePr>
          <p:cNvPr id="14" name="Group 4"/>
          <p:cNvGraphicFramePr>
            <a:graphicFrameLocks noGrp="1"/>
          </p:cNvGraphicFramePr>
          <p:nvPr/>
        </p:nvGraphicFramePr>
        <p:xfrm>
          <a:off x="395536" y="1628800"/>
          <a:ext cx="8353426" cy="4674433"/>
        </p:xfrm>
        <a:graphic>
          <a:graphicData uri="http://schemas.openxmlformats.org/drawingml/2006/table">
            <a:tbl>
              <a:tblPr/>
              <a:tblGrid>
                <a:gridCol w="2184201"/>
                <a:gridCol w="2352303"/>
                <a:gridCol w="1908461"/>
                <a:gridCol w="1908461"/>
              </a:tblGrid>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1 skupina dat vs. etalon</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Střední hodnota je rovna hodnotě etalonu.</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jednovýběrový</a:t>
                      </a:r>
                      <a:r>
                        <a:rPr kumimoji="0" lang="cs-CZ" sz="1400" b="0" i="0" u="none" strike="noStrike" cap="none" normalizeH="0" baseline="0" dirty="0" smtClean="0">
                          <a:ln>
                            <a:noFill/>
                          </a:ln>
                          <a:solidFill>
                            <a:schemeClr val="tx1"/>
                          </a:solidFill>
                          <a:effectLst/>
                          <a:latin typeface="Calibri" pitchFamily="34" charset="0"/>
                        </a:rPr>
                        <a:t> t-test</a:t>
                      </a:r>
                    </a:p>
                  </a:txBody>
                  <a:tcPr marL="90000" marR="90000" marT="46800" marB="46800" anchor="ctr" horzOverflow="overflow">
                    <a:lnL>
                      <a:noFill/>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skupiny dat nepárově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Obě skupiny hodnot pochází ze stejného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Mann</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Whitneyův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skupiny dat 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Zkoumaný efekt mezi páry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rozdělení</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rozdělení dat ve skupině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Shapiro</a:t>
                      </a:r>
                      <a:r>
                        <a:rPr kumimoji="0" lang="cs-CZ" sz="1400" b="0" i="0" u="none" strike="noStrike" cap="none" normalizeH="0" baseline="0" dirty="0" smtClean="0">
                          <a:ln>
                            <a:noFill/>
                          </a:ln>
                          <a:solidFill>
                            <a:schemeClr val="tx1"/>
                          </a:solidFill>
                          <a:effectLst/>
                          <a:latin typeface="Calibri" pitchFamily="34" charset="0"/>
                        </a:rPr>
                        <a:t>-</a:t>
                      </a:r>
                      <a:r>
                        <a:rPr kumimoji="0" lang="cs-CZ" sz="1400" b="0" i="0" u="none" strike="noStrike" cap="none" normalizeH="0" baseline="0" dirty="0" err="1" smtClean="0">
                          <a:ln>
                            <a:noFill/>
                          </a:ln>
                          <a:solidFill>
                            <a:schemeClr val="tx1"/>
                          </a:solidFill>
                          <a:effectLst/>
                          <a:latin typeface="Calibri" pitchFamily="34" charset="0"/>
                        </a:rPr>
                        <a:t>Wilkův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Kolmogorovův</a:t>
                      </a:r>
                      <a:r>
                        <a:rPr kumimoji="0" lang="cs-CZ" sz="1400" b="0" i="0" u="none" strike="noStrike" cap="none" normalizeH="0" baseline="0" dirty="0" smtClean="0">
                          <a:ln>
                            <a:noFill/>
                          </a:ln>
                          <a:solidFill>
                            <a:schemeClr val="tx1"/>
                          </a:solidFill>
                          <a:effectLst/>
                          <a:latin typeface="Calibri" pitchFamily="34" charset="0"/>
                        </a:rPr>
                        <a:t>-</a:t>
                      </a:r>
                      <a:r>
                        <a:rPr kumimoji="0" lang="cs-CZ" sz="1400" b="0" i="0" u="none" strike="noStrike" cap="none" normalizeH="0" baseline="0" dirty="0" err="1" smtClean="0">
                          <a:ln>
                            <a:noFill/>
                          </a:ln>
                          <a:solidFill>
                            <a:schemeClr val="tx1"/>
                          </a:solidFill>
                          <a:effectLst/>
                          <a:latin typeface="Calibri" pitchFamily="34" charset="0"/>
                        </a:rPr>
                        <a:t>Smirnovův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Lilieforsův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el-GR" sz="1400" b="0" i="0" u="none" strike="noStrike" cap="none" normalizeH="0" baseline="0" dirty="0" smtClean="0">
                          <a:ln>
                            <a:noFill/>
                          </a:ln>
                          <a:solidFill>
                            <a:schemeClr val="tx1"/>
                          </a:solidFill>
                          <a:effectLst/>
                          <a:latin typeface="Calibri" pitchFamily="34" charset="0"/>
                        </a:rPr>
                        <a:t>χ2 </a:t>
                      </a:r>
                      <a:r>
                        <a:rPr kumimoji="0" lang="cs-CZ" sz="1400" b="0" i="0" u="none" strike="noStrike" cap="none" normalizeH="0" baseline="0" dirty="0" smtClean="0">
                          <a:ln>
                            <a:noFill/>
                          </a:ln>
                          <a:solidFill>
                            <a:schemeClr val="tx1"/>
                          </a:solidFill>
                          <a:effectLst/>
                          <a:latin typeface="Calibri" pitchFamily="34" charset="0"/>
                        </a:rPr>
                        <a:t>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test dobré shody</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rPr>
                        <a:t>homoskedasticita</a:t>
                      </a:r>
                      <a:endParaRPr kumimoji="0" lang="cs-CZ" sz="1400" b="1" i="0" u="none" strike="noStrike" cap="none" normalizeH="0" baseline="0" dirty="0" smtClean="0">
                        <a:ln>
                          <a:noFill/>
                        </a:ln>
                        <a:solidFill>
                          <a:schemeClr val="tx1"/>
                        </a:solidFill>
                        <a:effectLst/>
                        <a:latin typeface="Calibri" pitchFamily="34" charset="0"/>
                      </a:endParaRP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rozptylů)</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rozptyl obou (všech)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smtClean="0">
                          <a:ln>
                            <a:noFill/>
                          </a:ln>
                          <a:solidFill>
                            <a:schemeClr val="tx1"/>
                          </a:solidFill>
                          <a:effectLst/>
                          <a:latin typeface="Calibri" pitchFamily="34" charset="0"/>
                        </a:rPr>
                        <a:t>Levenův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více skupin nepárově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smtClean="0">
                          <a:ln>
                            <a:noFill/>
                          </a:ln>
                          <a:solidFill>
                            <a:schemeClr val="tx1"/>
                          </a:solidFill>
                          <a:effectLst/>
                          <a:latin typeface="Calibri" pitchFamily="34" charset="0"/>
                        </a:rPr>
                        <a:t>Zkoumaný efekt mezi skupinami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ANOVA</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Kruskal</a:t>
                      </a:r>
                      <a:r>
                        <a:rPr kumimoji="0" lang="cs-CZ" sz="1400" b="0" i="0" u="none" strike="noStrike" cap="none" normalizeH="0" baseline="0" dirty="0" smtClean="0">
                          <a:ln>
                            <a:noFill/>
                          </a:ln>
                          <a:solidFill>
                            <a:schemeClr val="tx1"/>
                          </a:solidFill>
                          <a:effectLst/>
                          <a:latin typeface="Calibri" pitchFamily="34" charset="0"/>
                          <a:cs typeface="Arial" pitchFamily="34" charset="0"/>
                        </a:rPr>
                        <a:t>- </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Wallisův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korelace</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Neexistuje (příčinná, důsledková) vazba mezi skupinami hodnot.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Pearsonův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Spearmanův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Kendallův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smtClean="0"/>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smtClean="0"/>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51213" cy="2928937"/>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smtClean="0"/>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smtClean="0"/>
              <a:t>Rozšíření ANOVA</a:t>
            </a:r>
          </a:p>
          <a:p>
            <a:pPr eaLnBrk="1" hangingPunct="1"/>
            <a:r>
              <a:rPr lang="cs-CZ" sz="2300" smtClean="0"/>
              <a:t>Současná analýza kategoriálních a spojitých prediktorů</a:t>
            </a:r>
          </a:p>
          <a:p>
            <a:pPr eaLnBrk="1" hangingPunct="1"/>
            <a:r>
              <a:rPr lang="cs-CZ" sz="2300" smtClean="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p:oleObj spid="_x0000_s95234" name="Chart" r:id="rId3" imgW="2714557" imgH="1962240" progId="MSGraph.Chart.8">
              <p:embed followColorScheme="full"/>
            </p:oleObj>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p:oleObj spid="_x0000_s95235" name="Chart" r:id="rId4" imgW="2714557" imgH="1962240" progId="MSGraph.Chart.8">
              <p:embed followColorScheme="full"/>
            </p:oleObj>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statistických testů</a:t>
            </a:r>
            <a:endParaRPr lang="cs-CZ" dirty="0"/>
          </a:p>
        </p:txBody>
      </p:sp>
      <p:sp>
        <p:nvSpPr>
          <p:cNvPr id="4" name="Obdélník 3"/>
          <p:cNvSpPr/>
          <p:nvPr/>
        </p:nvSpPr>
        <p:spPr>
          <a:xfrm>
            <a:off x="179512" y="1556792"/>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179512" y="3140968"/>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79512" y="3933056"/>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179512" y="2348880"/>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79512" y="4725144"/>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179512" y="5517232"/>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 name="Skupina 157"/>
          <p:cNvGrpSpPr/>
          <p:nvPr/>
        </p:nvGrpSpPr>
        <p:grpSpPr>
          <a:xfrm>
            <a:off x="251520" y="2420888"/>
            <a:ext cx="4104456" cy="3816424"/>
            <a:chOff x="251520" y="2420888"/>
            <a:chExt cx="4104456" cy="3816424"/>
          </a:xfrm>
          <a:solidFill>
            <a:srgbClr val="D16349">
              <a:alpha val="28000"/>
            </a:srgbClr>
          </a:solidFill>
        </p:grpSpPr>
        <p:sp>
          <p:nvSpPr>
            <p:cNvPr id="133" name="Obdélník 132"/>
            <p:cNvSpPr/>
            <p:nvPr/>
          </p:nvSpPr>
          <p:spPr>
            <a:xfrm>
              <a:off x="251520" y="2420888"/>
              <a:ext cx="2736304"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6" name="Obdélník 135"/>
            <p:cNvSpPr/>
            <p:nvPr/>
          </p:nvSpPr>
          <p:spPr>
            <a:xfrm>
              <a:off x="2987824" y="2420888"/>
              <a:ext cx="468000" cy="3168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7" name="Obdélník 136"/>
            <p:cNvSpPr/>
            <p:nvPr/>
          </p:nvSpPr>
          <p:spPr>
            <a:xfrm>
              <a:off x="3456000" y="2420888"/>
              <a:ext cx="899976"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Zaoblený obdélník 10"/>
          <p:cNvSpPr/>
          <p:nvPr/>
        </p:nvSpPr>
        <p:spPr>
          <a:xfrm>
            <a:off x="3235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normálně rozdělená?</a:t>
            </a:r>
            <a:endParaRPr lang="cs-CZ" sz="1000" dirty="0"/>
          </a:p>
        </p:txBody>
      </p:sp>
      <p:sp>
        <p:nvSpPr>
          <p:cNvPr id="12" name="Zaoblený obdélník 11"/>
          <p:cNvSpPr/>
          <p:nvPr/>
        </p:nvSpPr>
        <p:spPr>
          <a:xfrm>
            <a:off x="21237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Lze použít transformaci?</a:t>
            </a:r>
            <a:endParaRPr lang="cs-CZ" sz="1000" dirty="0"/>
          </a:p>
        </p:txBody>
      </p:sp>
      <p:sp>
        <p:nvSpPr>
          <p:cNvPr id="17" name="Zaoblený obdélník 16"/>
          <p:cNvSpPr/>
          <p:nvPr/>
        </p:nvSpPr>
        <p:spPr>
          <a:xfrm>
            <a:off x="323528"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sp>
        <p:nvSpPr>
          <p:cNvPr id="18" name="Zaoblený obdélník 17"/>
          <p:cNvSpPr/>
          <p:nvPr/>
        </p:nvSpPr>
        <p:spPr>
          <a:xfrm>
            <a:off x="1187624"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9" name="Zaoblený obdélník 18"/>
          <p:cNvSpPr/>
          <p:nvPr/>
        </p:nvSpPr>
        <p:spPr>
          <a:xfrm>
            <a:off x="324000" y="4077072"/>
            <a:ext cx="71960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0" name="Zaoblený obdélník 19"/>
          <p:cNvSpPr/>
          <p:nvPr/>
        </p:nvSpPr>
        <p:spPr>
          <a:xfrm>
            <a:off x="2483768"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smtClean="0">
                <a:solidFill>
                  <a:schemeClr val="tx1"/>
                </a:solidFill>
                <a:latin typeface="Arial Unicode MS" pitchFamily="34" charset="-128"/>
                <a:ea typeface="Arial Unicode MS" pitchFamily="34" charset="-128"/>
                <a:cs typeface="Arial Unicode MS" pitchFamily="34" charset="-128"/>
              </a:rPr>
              <a:t>Mají </a:t>
            </a:r>
            <a:r>
              <a:rPr lang="cs-CZ" sz="800" b="0" i="0" dirty="0" err="1" smtClean="0">
                <a:solidFill>
                  <a:schemeClr val="tx1"/>
                </a:solidFill>
                <a:latin typeface="Arial Unicode MS" pitchFamily="34" charset="-128"/>
                <a:ea typeface="Arial Unicode MS" pitchFamily="34" charset="-128"/>
                <a:cs typeface="Arial Unicode MS" pitchFamily="34" charset="-128"/>
              </a:rPr>
              <a:t>sku</a:t>
            </a:r>
            <a:r>
              <a:rPr lang="cs-CZ" sz="800" b="0" i="0" dirty="0" smtClean="0">
                <a:solidFill>
                  <a:schemeClr val="tx1"/>
                </a:solidFill>
                <a:latin typeface="Arial Unicode MS" pitchFamily="34" charset="-128"/>
                <a:ea typeface="Arial Unicode MS" pitchFamily="34" charset="-128"/>
                <a:cs typeface="Arial Unicode MS" pitchFamily="34" charset="-128"/>
              </a:rPr>
              <a:t>- </a:t>
            </a:r>
            <a:r>
              <a:rPr lang="cs-CZ" sz="800" b="0" i="0" spc="-50" dirty="0" smtClean="0">
                <a:solidFill>
                  <a:schemeClr val="tx1"/>
                </a:solidFill>
                <a:latin typeface="Arial Unicode MS" pitchFamily="34" charset="-128"/>
                <a:ea typeface="Arial Unicode MS" pitchFamily="34" charset="-128"/>
                <a:cs typeface="Arial Unicode MS" pitchFamily="34" charset="-128"/>
              </a:rPr>
              <a:t>piny stejný </a:t>
            </a:r>
            <a:r>
              <a:rPr lang="cs-CZ" sz="800" b="0" i="0" dirty="0" smtClean="0">
                <a:solidFill>
                  <a:schemeClr val="tx1"/>
                </a:solidFill>
                <a:latin typeface="Arial Unicode MS" pitchFamily="34" charset="-128"/>
                <a:ea typeface="Arial Unicode MS" pitchFamily="34" charset="-128"/>
                <a:cs typeface="Arial Unicode MS" pitchFamily="34" charset="-128"/>
              </a:rPr>
              <a:t>rozptyl?</a:t>
            </a:r>
            <a:endParaRPr lang="cs-CZ" sz="800" dirty="0"/>
          </a:p>
        </p:txBody>
      </p:sp>
      <p:sp>
        <p:nvSpPr>
          <p:cNvPr id="21" name="Zaoblený obdélník 20"/>
          <p:cNvSpPr/>
          <p:nvPr/>
        </p:nvSpPr>
        <p:spPr>
          <a:xfrm>
            <a:off x="32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cxnSp>
        <p:nvCxnSpPr>
          <p:cNvPr id="23" name="Přímá spojovací šipka 22"/>
          <p:cNvCxnSpPr>
            <a:stCxn id="11" idx="3"/>
            <a:endCxn id="12" idx="1"/>
          </p:cNvCxnSpPr>
          <p:nvPr/>
        </p:nvCxnSpPr>
        <p:spPr>
          <a:xfrm>
            <a:off x="1475656" y="1952836"/>
            <a:ext cx="64807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ovéPole 23"/>
          <p:cNvSpPr txBox="1"/>
          <p:nvPr/>
        </p:nvSpPr>
        <p:spPr>
          <a:xfrm>
            <a:off x="1619672" y="1742619"/>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25" name="Přímá spojovací šipka 24"/>
          <p:cNvCxnSpPr/>
          <p:nvPr/>
        </p:nvCxnSpPr>
        <p:spPr>
          <a:xfrm>
            <a:off x="971600" y="2204864"/>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ovéPole 32"/>
          <p:cNvSpPr txBox="1"/>
          <p:nvPr/>
        </p:nvSpPr>
        <p:spPr>
          <a:xfrm>
            <a:off x="467544" y="2204864"/>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34" name="Přímá spojovací šipka 33"/>
          <p:cNvCxnSpPr/>
          <p:nvPr/>
        </p:nvCxnSpPr>
        <p:spPr>
          <a:xfrm>
            <a:off x="971600" y="141277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ovací čára 35"/>
          <p:cNvCxnSpPr/>
          <p:nvPr/>
        </p:nvCxnSpPr>
        <p:spPr>
          <a:xfrm>
            <a:off x="971600" y="1412776"/>
            <a:ext cx="1800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Přímá spojovací čára 38"/>
          <p:cNvCxnSpPr/>
          <p:nvPr/>
        </p:nvCxnSpPr>
        <p:spPr>
          <a:xfrm>
            <a:off x="2771800" y="1412776"/>
            <a:ext cx="0" cy="28803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1619672" y="1196752"/>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43" name="Přímá spojovací šipka 42"/>
          <p:cNvCxnSpPr/>
          <p:nvPr/>
        </p:nvCxnSpPr>
        <p:spPr>
          <a:xfrm>
            <a:off x="668469"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4" name="TextovéPole 43"/>
          <p:cNvSpPr txBox="1"/>
          <p:nvPr/>
        </p:nvSpPr>
        <p:spPr>
          <a:xfrm rot="16200000">
            <a:off x="452445" y="3053861"/>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1</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46" name="Přímá spojovací šipka 45"/>
          <p:cNvCxnSpPr/>
          <p:nvPr/>
        </p:nvCxnSpPr>
        <p:spPr>
          <a:xfrm>
            <a:off x="5395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7" name="TextovéPole 46"/>
          <p:cNvSpPr txBox="1"/>
          <p:nvPr/>
        </p:nvSpPr>
        <p:spPr>
          <a:xfrm>
            <a:off x="2515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49" name="Přímá spojovací šipka 48"/>
          <p:cNvCxnSpPr>
            <a:endCxn id="93" idx="0"/>
          </p:cNvCxnSpPr>
          <p:nvPr/>
        </p:nvCxnSpPr>
        <p:spPr>
          <a:xfrm>
            <a:off x="773528" y="4581128"/>
            <a:ext cx="198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1" name="TextovéPole 50"/>
          <p:cNvSpPr txBox="1"/>
          <p:nvPr/>
        </p:nvSpPr>
        <p:spPr>
          <a:xfrm rot="10077002">
            <a:off x="849644" y="4752550"/>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52" name="Přímá spojovací šipka 51"/>
          <p:cNvCxnSpPr/>
          <p:nvPr/>
        </p:nvCxnSpPr>
        <p:spPr>
          <a:xfrm>
            <a:off x="899592"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4" name="TextovéPole 53"/>
          <p:cNvSpPr txBox="1"/>
          <p:nvPr/>
        </p:nvSpPr>
        <p:spPr>
          <a:xfrm rot="2301422">
            <a:off x="1096693" y="2965400"/>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2</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55" name="Přímá spojovací šipka 54"/>
          <p:cNvCxnSpPr/>
          <p:nvPr/>
        </p:nvCxnSpPr>
        <p:spPr>
          <a:xfrm>
            <a:off x="1187624" y="2996952"/>
            <a:ext cx="22322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7" name="TextovéPole 56"/>
          <p:cNvSpPr txBox="1"/>
          <p:nvPr/>
        </p:nvSpPr>
        <p:spPr>
          <a:xfrm rot="397747">
            <a:off x="1711509" y="2869943"/>
            <a:ext cx="443976"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více</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58" name="Zaoblený obdélník 57"/>
          <p:cNvSpPr/>
          <p:nvPr/>
        </p:nvSpPr>
        <p:spPr>
          <a:xfrm>
            <a:off x="11876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59" name="Zaoblený obdélník 58"/>
          <p:cNvSpPr/>
          <p:nvPr/>
        </p:nvSpPr>
        <p:spPr>
          <a:xfrm>
            <a:off x="205172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93" name="Zaoblený obdélník 92"/>
          <p:cNvSpPr/>
          <p:nvPr/>
        </p:nvSpPr>
        <p:spPr>
          <a:xfrm>
            <a:off x="773528" y="5661248"/>
            <a:ext cx="396000" cy="504000"/>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Jedno-</a:t>
            </a:r>
            <a:r>
              <a:rPr lang="cs-CZ" sz="700" b="0" i="0" dirty="0" err="1" smtClean="0">
                <a:solidFill>
                  <a:schemeClr val="tx1"/>
                </a:solidFill>
                <a:latin typeface="Arial Unicode MS" pitchFamily="34" charset="-128"/>
                <a:ea typeface="Arial Unicode MS" pitchFamily="34" charset="-128"/>
                <a:cs typeface="Arial Unicode MS" pitchFamily="34" charset="-128"/>
              </a:rPr>
              <a:t>výběro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vý</a:t>
            </a:r>
            <a:r>
              <a:rPr lang="cs-CZ" sz="700" b="0" i="0" dirty="0" smtClean="0">
                <a:solidFill>
                  <a:schemeClr val="tx1"/>
                </a:solidFill>
                <a:latin typeface="Arial Unicode MS" pitchFamily="34" charset="-128"/>
                <a:ea typeface="Arial Unicode MS" pitchFamily="34" charset="-128"/>
                <a:cs typeface="Arial Unicode MS" pitchFamily="34" charset="-128"/>
              </a:rPr>
              <a:t> t-test</a:t>
            </a:r>
            <a:endParaRPr lang="cs-CZ" sz="700" dirty="0"/>
          </a:p>
        </p:txBody>
      </p:sp>
      <p:sp>
        <p:nvSpPr>
          <p:cNvPr id="94" name="Zaoblený obdélník 93"/>
          <p:cNvSpPr/>
          <p:nvPr/>
        </p:nvSpPr>
        <p:spPr>
          <a:xfrm>
            <a:off x="16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Párový t-test</a:t>
            </a:r>
            <a:endParaRPr lang="cs-CZ" sz="700" dirty="0"/>
          </a:p>
        </p:txBody>
      </p:sp>
      <p:sp>
        <p:nvSpPr>
          <p:cNvPr id="95" name="Zaoblený obdélník 94"/>
          <p:cNvSpPr/>
          <p:nvPr/>
        </p:nvSpPr>
        <p:spPr>
          <a:xfrm>
            <a:off x="21233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96" name="Zaoblený obdélník 95"/>
          <p:cNvSpPr/>
          <p:nvPr/>
        </p:nvSpPr>
        <p:spPr>
          <a:xfrm>
            <a:off x="25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Dvouvý</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err="1" smtClean="0">
                <a:solidFill>
                  <a:schemeClr val="tx1"/>
                </a:solidFill>
                <a:latin typeface="Arial Unicode MS" pitchFamily="34" charset="-128"/>
                <a:ea typeface="Arial Unicode MS" pitchFamily="34" charset="-128"/>
                <a:cs typeface="Arial Unicode MS" pitchFamily="34" charset="-128"/>
              </a:rPr>
              <a:t>běrový</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t-test</a:t>
            </a:r>
            <a:endParaRPr lang="cs-CZ" sz="700" dirty="0"/>
          </a:p>
        </p:txBody>
      </p:sp>
      <p:sp>
        <p:nvSpPr>
          <p:cNvPr id="97" name="Zaoblený obdélník 96"/>
          <p:cNvSpPr/>
          <p:nvPr/>
        </p:nvSpPr>
        <p:spPr>
          <a:xfrm>
            <a:off x="30233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Mann-</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err="1" smtClean="0">
                <a:solidFill>
                  <a:schemeClr val="tx1"/>
                </a:solidFill>
                <a:latin typeface="Arial Unicode MS" pitchFamily="34" charset="-128"/>
                <a:ea typeface="Arial Unicode MS" pitchFamily="34" charset="-128"/>
                <a:cs typeface="Arial Unicode MS" pitchFamily="34" charset="-128"/>
              </a:rPr>
              <a:t>Whitney</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98" name="Zaoblený obdélník 97"/>
          <p:cNvSpPr/>
          <p:nvPr/>
        </p:nvSpPr>
        <p:spPr>
          <a:xfrm>
            <a:off x="34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Sada </a:t>
            </a:r>
            <a:r>
              <a:rPr lang="cs-CZ" sz="700" b="0" i="0" dirty="0" err="1" smtClean="0">
                <a:solidFill>
                  <a:schemeClr val="tx1"/>
                </a:solidFill>
                <a:latin typeface="Arial Unicode MS" pitchFamily="34" charset="-128"/>
                <a:ea typeface="Arial Unicode MS" pitchFamily="34" charset="-128"/>
                <a:cs typeface="Arial Unicode MS" pitchFamily="34" charset="-128"/>
              </a:rPr>
              <a:t>Pears</a:t>
            </a:r>
            <a:r>
              <a:rPr lang="cs-CZ" sz="700" b="0" i="0" dirty="0" smtClean="0">
                <a:solidFill>
                  <a:schemeClr val="tx1"/>
                </a:solidFill>
                <a:latin typeface="Arial Unicode MS" pitchFamily="34" charset="-128"/>
                <a:ea typeface="Arial Unicode MS" pitchFamily="34" charset="-128"/>
                <a:cs typeface="Arial Unicode MS" pitchFamily="34" charset="-128"/>
              </a:rPr>
              <a:t>.</a:t>
            </a:r>
          </a:p>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kor</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koef</a:t>
            </a:r>
            <a:r>
              <a:rPr lang="cs-CZ" sz="700" b="0" i="0" dirty="0" smtClean="0">
                <a:solidFill>
                  <a:schemeClr val="tx1"/>
                </a:solidFill>
                <a:latin typeface="Arial Unicode MS" pitchFamily="34" charset="-128"/>
                <a:ea typeface="Arial Unicode MS" pitchFamily="34" charset="-128"/>
                <a:cs typeface="Arial Unicode MS" pitchFamily="34" charset="-128"/>
              </a:rPr>
              <a:t>.</a:t>
            </a:r>
            <a:endParaRPr lang="cs-CZ" sz="700" dirty="0"/>
          </a:p>
        </p:txBody>
      </p:sp>
      <p:sp>
        <p:nvSpPr>
          <p:cNvPr id="100" name="Zaoblený obdélník 99"/>
          <p:cNvSpPr/>
          <p:nvPr/>
        </p:nvSpPr>
        <p:spPr>
          <a:xfrm>
            <a:off x="39235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ANOVA</a:t>
            </a:r>
            <a:endParaRPr lang="cs-CZ" sz="700" dirty="0"/>
          </a:p>
        </p:txBody>
      </p:sp>
      <p:sp>
        <p:nvSpPr>
          <p:cNvPr id="101" name="Zaoblený obdélník 100"/>
          <p:cNvSpPr/>
          <p:nvPr/>
        </p:nvSpPr>
        <p:spPr>
          <a:xfrm>
            <a:off x="43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Kruskal</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Wallisův</a:t>
            </a:r>
            <a:endParaRPr lang="cs-CZ" sz="700" b="0" i="0" dirty="0" smtClean="0">
              <a:solidFill>
                <a:schemeClr val="tx1"/>
              </a:solidFill>
              <a:latin typeface="Arial Unicode MS" pitchFamily="34" charset="-128"/>
              <a:ea typeface="Arial Unicode MS" pitchFamily="34" charset="-128"/>
              <a:cs typeface="Arial Unicode MS" pitchFamily="34" charset="-128"/>
            </a:endParaRPr>
          </a:p>
          <a:p>
            <a:pPr algn="ctr"/>
            <a:r>
              <a:rPr lang="cs-CZ" sz="700" b="0" i="0" dirty="0" smtClean="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2" name="Zaoblený obdélník 101"/>
          <p:cNvSpPr/>
          <p:nvPr/>
        </p:nvSpPr>
        <p:spPr>
          <a:xfrm>
            <a:off x="48235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3" name="Zaoblený obdélník 102"/>
          <p:cNvSpPr/>
          <p:nvPr/>
        </p:nvSpPr>
        <p:spPr>
          <a:xfrm>
            <a:off x="52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Wilco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xonův</a:t>
            </a:r>
            <a:endParaRPr lang="cs-CZ" sz="700" b="0" i="0" dirty="0" smtClean="0">
              <a:solidFill>
                <a:schemeClr val="tx1"/>
              </a:solidFill>
              <a:latin typeface="Arial Unicode MS" pitchFamily="34" charset="-128"/>
              <a:ea typeface="Arial Unicode MS" pitchFamily="34" charset="-128"/>
              <a:cs typeface="Arial Unicode MS" pitchFamily="34" charset="-128"/>
            </a:endParaRPr>
          </a:p>
          <a:p>
            <a:pPr algn="ctr"/>
            <a:r>
              <a:rPr lang="cs-CZ" sz="700" b="0" i="0" dirty="0" smtClean="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4" name="Zaoblený obdélník 103"/>
          <p:cNvSpPr/>
          <p:nvPr/>
        </p:nvSpPr>
        <p:spPr>
          <a:xfrm>
            <a:off x="57237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Spear</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manův</a:t>
            </a:r>
            <a:r>
              <a:rPr lang="cs-CZ" sz="700" b="0" i="0" dirty="0" smtClean="0">
                <a:solidFill>
                  <a:schemeClr val="tx1"/>
                </a:solidFill>
                <a:latin typeface="Arial Unicode MS" pitchFamily="34" charset="-128"/>
                <a:ea typeface="Arial Unicode MS" pitchFamily="34" charset="-128"/>
                <a:cs typeface="Arial Unicode MS" pitchFamily="34" charset="-128"/>
              </a:rPr>
              <a:t>/</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spc="-40" dirty="0" err="1" smtClean="0">
                <a:solidFill>
                  <a:schemeClr val="tx1"/>
                </a:solidFill>
                <a:latin typeface="Arial Unicode MS" pitchFamily="34" charset="-128"/>
                <a:ea typeface="Arial Unicode MS" pitchFamily="34" charset="-128"/>
                <a:cs typeface="Arial Unicode MS" pitchFamily="34" charset="-128"/>
              </a:rPr>
              <a:t>Kendallův</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k. k.</a:t>
            </a:r>
            <a:endParaRPr lang="cs-CZ" sz="700" dirty="0"/>
          </a:p>
        </p:txBody>
      </p:sp>
      <p:sp>
        <p:nvSpPr>
          <p:cNvPr id="105" name="Zaoblený obdélník 104"/>
          <p:cNvSpPr/>
          <p:nvPr/>
        </p:nvSpPr>
        <p:spPr>
          <a:xfrm>
            <a:off x="61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Wilco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xonův</a:t>
            </a:r>
            <a:r>
              <a:rPr lang="cs-CZ" sz="700" b="0" i="0" dirty="0" smtClean="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06" name="Zaoblený obdélník 105"/>
          <p:cNvSpPr/>
          <p:nvPr/>
        </p:nvSpPr>
        <p:spPr>
          <a:xfrm>
            <a:off x="84239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8" name="Zaoblený obdélník 107"/>
          <p:cNvSpPr/>
          <p:nvPr/>
        </p:nvSpPr>
        <p:spPr>
          <a:xfrm>
            <a:off x="66237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9" name="Zaoblený obdélník 108"/>
          <p:cNvSpPr/>
          <p:nvPr/>
        </p:nvSpPr>
        <p:spPr>
          <a:xfrm>
            <a:off x="79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Kuskal</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Wallisův</a:t>
            </a:r>
            <a:r>
              <a:rPr lang="cs-CZ" sz="700" b="0" i="0" dirty="0" smtClean="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10" name="Zaoblený obdélník 109"/>
          <p:cNvSpPr/>
          <p:nvPr/>
        </p:nvSpPr>
        <p:spPr>
          <a:xfrm>
            <a:off x="12231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Pearso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nův</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kor</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koef</a:t>
            </a:r>
            <a:r>
              <a:rPr lang="cs-CZ" sz="700" b="0" i="0" dirty="0" smtClean="0">
                <a:solidFill>
                  <a:schemeClr val="tx1"/>
                </a:solidFill>
                <a:latin typeface="Arial Unicode MS" pitchFamily="34" charset="-128"/>
                <a:ea typeface="Arial Unicode MS" pitchFamily="34" charset="-128"/>
                <a:cs typeface="Arial Unicode MS" pitchFamily="34" charset="-128"/>
              </a:rPr>
              <a:t>.</a:t>
            </a:r>
            <a:endParaRPr lang="cs-CZ" sz="700" dirty="0"/>
          </a:p>
        </p:txBody>
      </p:sp>
      <p:cxnSp>
        <p:nvCxnSpPr>
          <p:cNvPr id="113" name="Přímá spojovací šipka 112"/>
          <p:cNvCxnSpPr/>
          <p:nvPr/>
        </p:nvCxnSpPr>
        <p:spPr>
          <a:xfrm>
            <a:off x="1691680"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4" name="TextovéPole 113"/>
          <p:cNvSpPr txBox="1"/>
          <p:nvPr/>
        </p:nvSpPr>
        <p:spPr>
          <a:xfrm>
            <a:off x="1187624"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15" name="Přímá spojovací šipka 114"/>
          <p:cNvCxnSpPr/>
          <p:nvPr/>
        </p:nvCxnSpPr>
        <p:spPr>
          <a:xfrm>
            <a:off x="14036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ovéPole 115"/>
          <p:cNvSpPr txBox="1"/>
          <p:nvPr/>
        </p:nvSpPr>
        <p:spPr>
          <a:xfrm>
            <a:off x="1115616"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17" name="Přímá spojovací šipka 116"/>
          <p:cNvCxnSpPr>
            <a:endCxn id="94" idx="0"/>
          </p:cNvCxnSpPr>
          <p:nvPr/>
        </p:nvCxnSpPr>
        <p:spPr>
          <a:xfrm>
            <a:off x="1691680" y="4581128"/>
            <a:ext cx="1798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8" name="TextovéPole 117"/>
          <p:cNvSpPr txBox="1"/>
          <p:nvPr/>
        </p:nvSpPr>
        <p:spPr>
          <a:xfrm rot="10171862">
            <a:off x="1722571" y="4745777"/>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19" name="Přímá spojovací šipka 118"/>
          <p:cNvCxnSpPr/>
          <p:nvPr/>
        </p:nvCxnSpPr>
        <p:spPr>
          <a:xfrm>
            <a:off x="1907704"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0" name="TextovéPole 119"/>
          <p:cNvSpPr txBox="1"/>
          <p:nvPr/>
        </p:nvSpPr>
        <p:spPr>
          <a:xfrm>
            <a:off x="2051720" y="3746571"/>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23" name="Přímá spojovací šipka 122"/>
          <p:cNvCxnSpPr/>
          <p:nvPr/>
        </p:nvCxnSpPr>
        <p:spPr>
          <a:xfrm>
            <a:off x="232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4" name="TextovéPole 123"/>
          <p:cNvSpPr txBox="1"/>
          <p:nvPr/>
        </p:nvSpPr>
        <p:spPr>
          <a:xfrm>
            <a:off x="20517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25" name="Přímá spojovací šipka 124"/>
          <p:cNvCxnSpPr/>
          <p:nvPr/>
        </p:nvCxnSpPr>
        <p:spPr>
          <a:xfrm>
            <a:off x="2699792" y="537321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6" name="TextovéPole 125"/>
          <p:cNvSpPr txBox="1"/>
          <p:nvPr/>
        </p:nvSpPr>
        <p:spPr>
          <a:xfrm>
            <a:off x="2267744" y="5373216"/>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27" name="Přímá spojovací šipka 126"/>
          <p:cNvCxnSpPr>
            <a:endCxn id="97" idx="0"/>
          </p:cNvCxnSpPr>
          <p:nvPr/>
        </p:nvCxnSpPr>
        <p:spPr>
          <a:xfrm>
            <a:off x="3023368" y="5373216"/>
            <a:ext cx="19800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8" name="TextovéPole 127"/>
          <p:cNvSpPr txBox="1"/>
          <p:nvPr/>
        </p:nvSpPr>
        <p:spPr>
          <a:xfrm>
            <a:off x="3123905" y="5373216"/>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31" name="Přímá spojovací šipka 130"/>
          <p:cNvCxnSpPr/>
          <p:nvPr/>
        </p:nvCxnSpPr>
        <p:spPr>
          <a:xfrm>
            <a:off x="2483768"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4" name="TextovéPole 133"/>
          <p:cNvSpPr txBox="1"/>
          <p:nvPr/>
        </p:nvSpPr>
        <p:spPr>
          <a:xfrm rot="5400000">
            <a:off x="2645933" y="4455261"/>
            <a:ext cx="492443" cy="47937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35" name="Zaoblený obdélník 134"/>
          <p:cNvSpPr/>
          <p:nvPr/>
        </p:nvSpPr>
        <p:spPr>
          <a:xfrm>
            <a:off x="3347865"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39" name="Přímá spojovací šipka 138"/>
          <p:cNvCxnSpPr/>
          <p:nvPr/>
        </p:nvCxnSpPr>
        <p:spPr>
          <a:xfrm>
            <a:off x="3707904"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0" name="TextovéPole 139"/>
          <p:cNvSpPr txBox="1"/>
          <p:nvPr/>
        </p:nvSpPr>
        <p:spPr>
          <a:xfrm>
            <a:off x="3203848"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41" name="Přímá spojovací šipka 140"/>
          <p:cNvCxnSpPr/>
          <p:nvPr/>
        </p:nvCxnSpPr>
        <p:spPr>
          <a:xfrm>
            <a:off x="3995936"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2" name="TextovéPole 141"/>
          <p:cNvSpPr txBox="1"/>
          <p:nvPr/>
        </p:nvSpPr>
        <p:spPr>
          <a:xfrm>
            <a:off x="4139952" y="3758843"/>
            <a:ext cx="462543"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sp>
        <p:nvSpPr>
          <p:cNvPr id="143" name="Zaoblený obdélník 142"/>
          <p:cNvSpPr/>
          <p:nvPr/>
        </p:nvSpPr>
        <p:spPr>
          <a:xfrm>
            <a:off x="4014000"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smtClean="0">
                <a:solidFill>
                  <a:schemeClr val="tx1"/>
                </a:solidFill>
                <a:latin typeface="Arial Unicode MS" pitchFamily="34" charset="-128"/>
                <a:ea typeface="Arial Unicode MS" pitchFamily="34" charset="-128"/>
                <a:cs typeface="Arial Unicode MS" pitchFamily="34" charset="-128"/>
              </a:rPr>
              <a:t>Mají </a:t>
            </a:r>
            <a:r>
              <a:rPr lang="cs-CZ" sz="800" b="0" i="0" dirty="0" err="1" smtClean="0">
                <a:solidFill>
                  <a:schemeClr val="tx1"/>
                </a:solidFill>
                <a:latin typeface="Arial Unicode MS" pitchFamily="34" charset="-128"/>
                <a:ea typeface="Arial Unicode MS" pitchFamily="34" charset="-128"/>
                <a:cs typeface="Arial Unicode MS" pitchFamily="34" charset="-128"/>
              </a:rPr>
              <a:t>sku</a:t>
            </a:r>
            <a:r>
              <a:rPr lang="cs-CZ" sz="800" b="0" i="0" dirty="0" smtClean="0">
                <a:solidFill>
                  <a:schemeClr val="tx1"/>
                </a:solidFill>
                <a:latin typeface="Arial Unicode MS" pitchFamily="34" charset="-128"/>
                <a:ea typeface="Arial Unicode MS" pitchFamily="34" charset="-128"/>
                <a:cs typeface="Arial Unicode MS" pitchFamily="34" charset="-128"/>
              </a:rPr>
              <a:t>- </a:t>
            </a:r>
            <a:r>
              <a:rPr lang="cs-CZ" sz="800" b="0" i="0" spc="-50" dirty="0" smtClean="0">
                <a:solidFill>
                  <a:schemeClr val="tx1"/>
                </a:solidFill>
                <a:latin typeface="Arial Unicode MS" pitchFamily="34" charset="-128"/>
                <a:ea typeface="Arial Unicode MS" pitchFamily="34" charset="-128"/>
                <a:cs typeface="Arial Unicode MS" pitchFamily="34" charset="-128"/>
              </a:rPr>
              <a:t>piny stejný </a:t>
            </a:r>
            <a:r>
              <a:rPr lang="cs-CZ" sz="800" b="0" i="0" dirty="0" smtClean="0">
                <a:solidFill>
                  <a:schemeClr val="tx1"/>
                </a:solidFill>
                <a:latin typeface="Arial Unicode MS" pitchFamily="34" charset="-128"/>
                <a:ea typeface="Arial Unicode MS" pitchFamily="34" charset="-128"/>
                <a:cs typeface="Arial Unicode MS" pitchFamily="34" charset="-128"/>
              </a:rPr>
              <a:t>rozptyl?</a:t>
            </a:r>
            <a:endParaRPr lang="cs-CZ" sz="800" dirty="0"/>
          </a:p>
        </p:txBody>
      </p:sp>
      <p:cxnSp>
        <p:nvCxnSpPr>
          <p:cNvPr id="144" name="Přímá spojovací šipka 143"/>
          <p:cNvCxnSpPr/>
          <p:nvPr/>
        </p:nvCxnSpPr>
        <p:spPr>
          <a:xfrm flipH="1">
            <a:off x="3672000" y="4581128"/>
            <a:ext cx="17992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6" name="Přímá spojovací šipka 145"/>
          <p:cNvCxnSpPr/>
          <p:nvPr/>
        </p:nvCxnSpPr>
        <p:spPr>
          <a:xfrm flipH="1">
            <a:off x="4139951" y="5373216"/>
            <a:ext cx="72008"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7" name="TextovéPole 146"/>
          <p:cNvSpPr txBox="1"/>
          <p:nvPr/>
        </p:nvSpPr>
        <p:spPr>
          <a:xfrm>
            <a:off x="3707904" y="5373216"/>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48" name="Přímá spojovací šipka 147"/>
          <p:cNvCxnSpPr/>
          <p:nvPr/>
        </p:nvCxnSpPr>
        <p:spPr>
          <a:xfrm>
            <a:off x="4437601" y="5373216"/>
            <a:ext cx="125991"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9" name="TextovéPole 148"/>
          <p:cNvSpPr txBox="1"/>
          <p:nvPr/>
        </p:nvSpPr>
        <p:spPr>
          <a:xfrm>
            <a:off x="4492057" y="5373216"/>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50" name="Přímá spojovací šipka 149"/>
          <p:cNvCxnSpPr/>
          <p:nvPr/>
        </p:nvCxnSpPr>
        <p:spPr>
          <a:xfrm>
            <a:off x="3942000"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1" name="TextovéPole 150"/>
          <p:cNvSpPr txBox="1"/>
          <p:nvPr/>
        </p:nvSpPr>
        <p:spPr>
          <a:xfrm rot="5400000">
            <a:off x="4086093" y="4464000"/>
            <a:ext cx="492443" cy="479370"/>
          </a:xfrm>
          <a:prstGeom prst="rect">
            <a:avLst/>
          </a:prstGeom>
          <a:noFill/>
        </p:spPr>
        <p:txBody>
          <a:bodyPr vert="vert270" wrap="square" rtlCol="0">
            <a:spAutoFit/>
          </a:bodyPr>
          <a:lstStyle/>
          <a:p>
            <a:pPr algn="ctr"/>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52" name="Zaoblený obdélník 151"/>
          <p:cNvSpPr/>
          <p:nvPr/>
        </p:nvSpPr>
        <p:spPr>
          <a:xfrm>
            <a:off x="4355976" y="4077072"/>
            <a:ext cx="68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53" name="Přímá spojovací šipka 152"/>
          <p:cNvCxnSpPr>
            <a:endCxn id="102" idx="0"/>
          </p:cNvCxnSpPr>
          <p:nvPr/>
        </p:nvCxnSpPr>
        <p:spPr>
          <a:xfrm>
            <a:off x="4860032" y="4581128"/>
            <a:ext cx="16153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4" name="TextovéPole 153"/>
          <p:cNvSpPr txBox="1"/>
          <p:nvPr/>
        </p:nvSpPr>
        <p:spPr>
          <a:xfrm rot="21050346">
            <a:off x="4693804" y="4845883"/>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56" name="Přímá spojovací šipka 155"/>
          <p:cNvCxnSpPr/>
          <p:nvPr/>
        </p:nvCxnSpPr>
        <p:spPr>
          <a:xfrm flipH="1">
            <a:off x="4572016" y="4581128"/>
            <a:ext cx="144000" cy="288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9" name="Zaoblený obdélník 158"/>
          <p:cNvSpPr/>
          <p:nvPr/>
        </p:nvSpPr>
        <p:spPr>
          <a:xfrm>
            <a:off x="507605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60" name="Přímá spojovací šipka 159"/>
          <p:cNvCxnSpPr>
            <a:endCxn id="102" idx="0"/>
          </p:cNvCxnSpPr>
          <p:nvPr/>
        </p:nvCxnSpPr>
        <p:spPr>
          <a:xfrm flipH="1">
            <a:off x="5021568" y="4581128"/>
            <a:ext cx="27051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3" name="Zaoblený obdélník 162"/>
          <p:cNvSpPr/>
          <p:nvPr/>
        </p:nvSpPr>
        <p:spPr>
          <a:xfrm>
            <a:off x="5076056"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cxnSp>
        <p:nvCxnSpPr>
          <p:cNvPr id="164" name="Přímá spojovací šipka 163"/>
          <p:cNvCxnSpPr/>
          <p:nvPr/>
        </p:nvCxnSpPr>
        <p:spPr>
          <a:xfrm>
            <a:off x="3275856" y="1988840"/>
            <a:ext cx="1944216" cy="5040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6" name="TextovéPole 165"/>
          <p:cNvSpPr txBox="1"/>
          <p:nvPr/>
        </p:nvSpPr>
        <p:spPr>
          <a:xfrm rot="1012466">
            <a:off x="4166387" y="2045253"/>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67" name="Přímá spojovací šipka 166"/>
          <p:cNvCxnSpPr/>
          <p:nvPr/>
        </p:nvCxnSpPr>
        <p:spPr>
          <a:xfrm>
            <a:off x="5508104"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8" name="TextovéPole 167"/>
          <p:cNvSpPr txBox="1"/>
          <p:nvPr/>
        </p:nvSpPr>
        <p:spPr>
          <a:xfrm rot="16200000">
            <a:off x="5276981" y="3053861"/>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1</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69" name="TextovéPole 168"/>
          <p:cNvSpPr txBox="1"/>
          <p:nvPr/>
        </p:nvSpPr>
        <p:spPr>
          <a:xfrm rot="11682863">
            <a:off x="5101941" y="4835609"/>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70" name="Přímá spojovací šipka 169"/>
          <p:cNvCxnSpPr/>
          <p:nvPr/>
        </p:nvCxnSpPr>
        <p:spPr>
          <a:xfrm>
            <a:off x="547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1" name="TextovéPole 170"/>
          <p:cNvSpPr txBox="1"/>
          <p:nvPr/>
        </p:nvSpPr>
        <p:spPr>
          <a:xfrm rot="10800000">
            <a:off x="5385574" y="4797151"/>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72" name="Zaoblený obdélník 171"/>
          <p:cNvSpPr/>
          <p:nvPr/>
        </p:nvSpPr>
        <p:spPr>
          <a:xfrm>
            <a:off x="5868144"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73" name="Přímá spojovací šipka 172"/>
          <p:cNvCxnSpPr>
            <a:endCxn id="104" idx="0"/>
          </p:cNvCxnSpPr>
          <p:nvPr/>
        </p:nvCxnSpPr>
        <p:spPr>
          <a:xfrm flipH="1">
            <a:off x="5921712" y="4581128"/>
            <a:ext cx="904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4" name="TextovéPole 173"/>
          <p:cNvSpPr txBox="1"/>
          <p:nvPr/>
        </p:nvSpPr>
        <p:spPr>
          <a:xfrm rot="299125">
            <a:off x="5707939" y="4776244"/>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77" name="Přímá spojovací šipka 176"/>
          <p:cNvCxnSpPr>
            <a:endCxn id="105" idx="0"/>
          </p:cNvCxnSpPr>
          <p:nvPr/>
        </p:nvCxnSpPr>
        <p:spPr>
          <a:xfrm flipH="1">
            <a:off x="6371528" y="4581128"/>
            <a:ext cx="67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9" name="TextovéPole 178"/>
          <p:cNvSpPr txBox="1"/>
          <p:nvPr/>
        </p:nvSpPr>
        <p:spPr>
          <a:xfrm rot="10800000">
            <a:off x="6300192" y="4797151"/>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80" name="Zaoblený obdélník 179"/>
          <p:cNvSpPr/>
          <p:nvPr/>
        </p:nvSpPr>
        <p:spPr>
          <a:xfrm>
            <a:off x="5940248"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81" name="TextovéPole 180"/>
          <p:cNvSpPr txBox="1"/>
          <p:nvPr/>
        </p:nvSpPr>
        <p:spPr>
          <a:xfrm rot="2301422">
            <a:off x="5921229" y="2965399"/>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2</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82" name="Přímá spojovací šipka 181"/>
          <p:cNvCxnSpPr/>
          <p:nvPr/>
        </p:nvCxnSpPr>
        <p:spPr>
          <a:xfrm>
            <a:off x="6300192"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3" name="TextovéPole 182"/>
          <p:cNvSpPr txBox="1"/>
          <p:nvPr/>
        </p:nvSpPr>
        <p:spPr>
          <a:xfrm>
            <a:off x="5796136"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84" name="Přímá spojovací šipka 183"/>
          <p:cNvCxnSpPr>
            <a:endCxn id="211" idx="0"/>
          </p:cNvCxnSpPr>
          <p:nvPr/>
        </p:nvCxnSpPr>
        <p:spPr>
          <a:xfrm>
            <a:off x="6588224" y="3789040"/>
            <a:ext cx="36004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5" name="TextovéPole 184"/>
          <p:cNvSpPr txBox="1"/>
          <p:nvPr/>
        </p:nvSpPr>
        <p:spPr>
          <a:xfrm>
            <a:off x="6868321" y="3789040"/>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86" name="Přímá spojovací šipka 185"/>
          <p:cNvCxnSpPr/>
          <p:nvPr/>
        </p:nvCxnSpPr>
        <p:spPr>
          <a:xfrm>
            <a:off x="5724128"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7" name="Zaoblený obdélník 186"/>
          <p:cNvSpPr/>
          <p:nvPr/>
        </p:nvSpPr>
        <p:spPr>
          <a:xfrm>
            <a:off x="7380312"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88" name="Přímá spojovací šipka 187"/>
          <p:cNvCxnSpPr/>
          <p:nvPr/>
        </p:nvCxnSpPr>
        <p:spPr>
          <a:xfrm>
            <a:off x="6012160" y="2996952"/>
            <a:ext cx="1440160"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0" name="TextovéPole 189"/>
          <p:cNvSpPr txBox="1"/>
          <p:nvPr/>
        </p:nvSpPr>
        <p:spPr>
          <a:xfrm rot="639236">
            <a:off x="6483907" y="2924225"/>
            <a:ext cx="443976"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více</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93" name="Zaoblený obdélník 192"/>
          <p:cNvSpPr/>
          <p:nvPr/>
        </p:nvSpPr>
        <p:spPr>
          <a:xfrm>
            <a:off x="75239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94" name="Zaoblený obdélník 193"/>
          <p:cNvSpPr/>
          <p:nvPr/>
        </p:nvSpPr>
        <p:spPr>
          <a:xfrm>
            <a:off x="70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Mann</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Whitney</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211" name="Zaoblený obdélník 210"/>
          <p:cNvSpPr/>
          <p:nvPr/>
        </p:nvSpPr>
        <p:spPr>
          <a:xfrm>
            <a:off x="65882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2" name="Přímá spojovací šipka 211"/>
          <p:cNvCxnSpPr/>
          <p:nvPr/>
        </p:nvCxnSpPr>
        <p:spPr>
          <a:xfrm>
            <a:off x="68042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3" name="TextovéPole 212"/>
          <p:cNvSpPr txBox="1"/>
          <p:nvPr/>
        </p:nvSpPr>
        <p:spPr>
          <a:xfrm>
            <a:off x="6537702" y="4776244"/>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14" name="Přímá spojovací šipka 213"/>
          <p:cNvCxnSpPr>
            <a:endCxn id="194" idx="0"/>
          </p:cNvCxnSpPr>
          <p:nvPr/>
        </p:nvCxnSpPr>
        <p:spPr>
          <a:xfrm>
            <a:off x="7182312" y="4581128"/>
            <a:ext cx="8921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 name="TextovéPole 214"/>
          <p:cNvSpPr txBox="1"/>
          <p:nvPr/>
        </p:nvSpPr>
        <p:spPr>
          <a:xfrm rot="10561092">
            <a:off x="7161181" y="4753179"/>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216" name="Zaoblený obdélník 215"/>
          <p:cNvSpPr/>
          <p:nvPr/>
        </p:nvSpPr>
        <p:spPr>
          <a:xfrm>
            <a:off x="7380312"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17" name="Zaoblený obdélník 216"/>
          <p:cNvSpPr/>
          <p:nvPr/>
        </p:nvSpPr>
        <p:spPr>
          <a:xfrm>
            <a:off x="817240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9" name="Přímá spojovací šipka 218"/>
          <p:cNvCxnSpPr/>
          <p:nvPr/>
        </p:nvCxnSpPr>
        <p:spPr>
          <a:xfrm>
            <a:off x="7740351" y="3789041"/>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0" name="TextovéPole 219"/>
          <p:cNvSpPr txBox="1"/>
          <p:nvPr/>
        </p:nvSpPr>
        <p:spPr>
          <a:xfrm>
            <a:off x="7236295" y="3789041"/>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221" name="Přímá spojovací šipka 220"/>
          <p:cNvCxnSpPr/>
          <p:nvPr/>
        </p:nvCxnSpPr>
        <p:spPr>
          <a:xfrm>
            <a:off x="8028383" y="3789041"/>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2" name="TextovéPole 221"/>
          <p:cNvSpPr txBox="1"/>
          <p:nvPr/>
        </p:nvSpPr>
        <p:spPr>
          <a:xfrm>
            <a:off x="8316416" y="3758843"/>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224" name="Přímá spojovací šipka 223"/>
          <p:cNvCxnSpPr/>
          <p:nvPr/>
        </p:nvCxnSpPr>
        <p:spPr>
          <a:xfrm flipH="1">
            <a:off x="8172400" y="4581128"/>
            <a:ext cx="30605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5" name="Přímá spojovací šipka 224"/>
          <p:cNvCxnSpPr/>
          <p:nvPr/>
        </p:nvCxnSpPr>
        <p:spPr>
          <a:xfrm>
            <a:off x="7866400" y="4581128"/>
            <a:ext cx="306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7" name="Přímá spojovací šipka 226"/>
          <p:cNvCxnSpPr/>
          <p:nvPr/>
        </p:nvCxnSpPr>
        <p:spPr>
          <a:xfrm>
            <a:off x="86044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8" name="TextovéPole 227"/>
          <p:cNvSpPr txBox="1"/>
          <p:nvPr/>
        </p:nvSpPr>
        <p:spPr>
          <a:xfrm rot="10800000">
            <a:off x="853244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29" name="Přímá spojovací šipka 228"/>
          <p:cNvCxnSpPr/>
          <p:nvPr/>
        </p:nvCxnSpPr>
        <p:spPr>
          <a:xfrm>
            <a:off x="77403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0" name="TextovéPole 229"/>
          <p:cNvSpPr txBox="1"/>
          <p:nvPr/>
        </p:nvSpPr>
        <p:spPr>
          <a:xfrm>
            <a:off x="74523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244" name="TextovéPole 243"/>
          <p:cNvSpPr txBox="1"/>
          <p:nvPr/>
        </p:nvSpPr>
        <p:spPr>
          <a:xfrm rot="5400000">
            <a:off x="7949840" y="4527269"/>
            <a:ext cx="492443" cy="479370"/>
          </a:xfrm>
          <a:prstGeom prst="rect">
            <a:avLst/>
          </a:prstGeom>
          <a:noFill/>
        </p:spPr>
        <p:txBody>
          <a:bodyPr vert="vert270" wrap="square" rtlCol="0">
            <a:spAutoFit/>
          </a:bodyPr>
          <a:lstStyle/>
          <a:p>
            <a:pPr algn="ctr"/>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46" name="Přímá spojovací šipka 245"/>
          <p:cNvCxnSpPr/>
          <p:nvPr/>
        </p:nvCxnSpPr>
        <p:spPr>
          <a:xfrm>
            <a:off x="539552" y="1124744"/>
            <a:ext cx="216024" cy="57606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7" name="TextovéPole 156"/>
          <p:cNvSpPr txBox="1"/>
          <p:nvPr/>
        </p:nvSpPr>
        <p:spPr>
          <a:xfrm>
            <a:off x="2627784" y="2494637"/>
            <a:ext cx="1656184" cy="646331"/>
          </a:xfrm>
          <a:prstGeom prst="rect">
            <a:avLst/>
          </a:prstGeom>
          <a:noFill/>
        </p:spPr>
        <p:txBody>
          <a:bodyPr wrap="square" rtlCol="0">
            <a:spAutoFit/>
          </a:bodyPr>
          <a:lstStyle/>
          <a:p>
            <a:r>
              <a:rPr lang="cs-CZ" dirty="0" smtClean="0">
                <a:solidFill>
                  <a:schemeClr val="bg1">
                    <a:lumMod val="95000"/>
                  </a:schemeClr>
                </a:solidFill>
              </a:rPr>
              <a:t>Parametrické testy</a:t>
            </a:r>
            <a:endParaRPr lang="cs-CZ" dirty="0">
              <a:solidFill>
                <a:schemeClr val="bg1">
                  <a:lumMod val="95000"/>
                </a:schemeClr>
              </a:solidFill>
            </a:endParaRPr>
          </a:p>
        </p:txBody>
      </p:sp>
      <p:sp>
        <p:nvSpPr>
          <p:cNvPr id="161" name="Zaoblený obdélníkový popisek 160"/>
          <p:cNvSpPr/>
          <p:nvPr/>
        </p:nvSpPr>
        <p:spPr>
          <a:xfrm>
            <a:off x="1547664" y="2348880"/>
            <a:ext cx="1080120" cy="432048"/>
          </a:xfrm>
          <a:prstGeom prst="wedgeRoundRectCallout">
            <a:avLst>
              <a:gd name="adj1" fmla="val -69602"/>
              <a:gd name="adj2" fmla="val -1076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smtClean="0">
                <a:solidFill>
                  <a:schemeClr val="bg1"/>
                </a:solidFill>
              </a:rPr>
              <a:t>Kolomogorovův</a:t>
            </a:r>
            <a:r>
              <a:rPr lang="cs-CZ" sz="800" i="0" dirty="0" smtClean="0">
                <a:solidFill>
                  <a:schemeClr val="bg1"/>
                </a:solidFill>
              </a:rPr>
              <a:t>-</a:t>
            </a:r>
            <a:r>
              <a:rPr lang="cs-CZ" sz="800" i="0" dirty="0" err="1" smtClean="0">
                <a:solidFill>
                  <a:schemeClr val="bg1"/>
                </a:solidFill>
              </a:rPr>
              <a:t>Smirnovův</a:t>
            </a:r>
            <a:r>
              <a:rPr lang="cs-CZ" sz="800" i="0" dirty="0" smtClean="0">
                <a:solidFill>
                  <a:schemeClr val="bg1"/>
                </a:solidFill>
              </a:rPr>
              <a:t> test</a:t>
            </a:r>
          </a:p>
          <a:p>
            <a:pPr algn="ctr"/>
            <a:r>
              <a:rPr lang="cs-CZ" sz="800" i="0" dirty="0" err="1" smtClean="0">
                <a:solidFill>
                  <a:schemeClr val="bg1"/>
                </a:solidFill>
              </a:rPr>
              <a:t>Shapiro</a:t>
            </a:r>
            <a:r>
              <a:rPr lang="cs-CZ" sz="800" i="0" dirty="0" smtClean="0">
                <a:solidFill>
                  <a:schemeClr val="bg1"/>
                </a:solidFill>
              </a:rPr>
              <a:t>-</a:t>
            </a:r>
            <a:r>
              <a:rPr lang="cs-CZ" sz="800" i="0" dirty="0" err="1" smtClean="0">
                <a:solidFill>
                  <a:schemeClr val="bg1"/>
                </a:solidFill>
              </a:rPr>
              <a:t>Wilkův</a:t>
            </a:r>
            <a:r>
              <a:rPr lang="cs-CZ" sz="800" i="0" dirty="0" smtClean="0">
                <a:solidFill>
                  <a:schemeClr val="bg1"/>
                </a:solidFill>
              </a:rPr>
              <a:t> test</a:t>
            </a:r>
            <a:endParaRPr lang="cs-CZ" sz="800" i="0" dirty="0">
              <a:solidFill>
                <a:schemeClr val="bg1"/>
              </a:solidFill>
            </a:endParaRPr>
          </a:p>
        </p:txBody>
      </p:sp>
      <p:sp>
        <p:nvSpPr>
          <p:cNvPr id="162" name="Zaoblený obdélníkový popisek 161"/>
          <p:cNvSpPr/>
          <p:nvPr/>
        </p:nvSpPr>
        <p:spPr>
          <a:xfrm>
            <a:off x="3203848" y="5085184"/>
            <a:ext cx="360040" cy="144016"/>
          </a:xfrm>
          <a:prstGeom prst="wedgeRoundRectCallout">
            <a:avLst>
              <a:gd name="adj1" fmla="val -98753"/>
              <a:gd name="adj2" fmla="val 9399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smtClean="0">
                <a:solidFill>
                  <a:schemeClr val="bg1"/>
                </a:solidFill>
              </a:rPr>
              <a:t>F test</a:t>
            </a:r>
            <a:endParaRPr lang="cs-CZ" sz="800" i="0" dirty="0">
              <a:solidFill>
                <a:schemeClr val="bg1"/>
              </a:solidFill>
            </a:endParaRPr>
          </a:p>
        </p:txBody>
      </p:sp>
      <p:sp>
        <p:nvSpPr>
          <p:cNvPr id="165" name="Zaoblený obdélníkový popisek 164"/>
          <p:cNvSpPr/>
          <p:nvPr/>
        </p:nvSpPr>
        <p:spPr>
          <a:xfrm>
            <a:off x="3203848" y="4653136"/>
            <a:ext cx="504056" cy="288032"/>
          </a:xfrm>
          <a:prstGeom prst="wedgeRoundRectCallout">
            <a:avLst>
              <a:gd name="adj1" fmla="val 130747"/>
              <a:gd name="adj2" fmla="val 460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smtClean="0">
                <a:solidFill>
                  <a:schemeClr val="bg1"/>
                </a:solidFill>
              </a:rPr>
              <a:t>Levenův</a:t>
            </a:r>
            <a:r>
              <a:rPr lang="cs-CZ" sz="800" i="0" dirty="0" smtClean="0">
                <a:solidFill>
                  <a:schemeClr val="bg1"/>
                </a:solidFill>
              </a:rPr>
              <a:t> test</a:t>
            </a:r>
            <a:endParaRPr lang="cs-CZ" sz="800" i="0" dirty="0">
              <a:solidFill>
                <a:schemeClr val="bg1"/>
              </a:solidFill>
            </a:endParaRPr>
          </a:p>
        </p:txBody>
      </p:sp>
      <p:sp>
        <p:nvSpPr>
          <p:cNvPr id="138" name="Zaoblený obdélník 137"/>
          <p:cNvSpPr/>
          <p:nvPr/>
        </p:nvSpPr>
        <p:spPr>
          <a:xfrm>
            <a:off x="363589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145" name="TextovéPole 144"/>
          <p:cNvSpPr txBox="1"/>
          <p:nvPr/>
        </p:nvSpPr>
        <p:spPr>
          <a:xfrm rot="502825">
            <a:off x="3532052"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75" name="Zaoblený obdélníkový popisek 174"/>
          <p:cNvSpPr/>
          <p:nvPr/>
        </p:nvSpPr>
        <p:spPr>
          <a:xfrm>
            <a:off x="3635896" y="1556792"/>
            <a:ext cx="432048" cy="288032"/>
          </a:xfrm>
          <a:prstGeom prst="wedgeRoundRectCallout">
            <a:avLst>
              <a:gd name="adj1" fmla="val -156655"/>
              <a:gd name="adj2" fmla="val 72026"/>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smtClean="0">
                <a:solidFill>
                  <a:schemeClr val="bg1"/>
                </a:solidFill>
              </a:rPr>
              <a:t>log</a:t>
            </a:r>
          </a:p>
          <a:p>
            <a:pPr algn="ctr"/>
            <a:r>
              <a:rPr lang="cs-CZ" sz="800" i="0" dirty="0" err="1" smtClean="0">
                <a:solidFill>
                  <a:schemeClr val="bg1"/>
                </a:solidFill>
              </a:rPr>
              <a:t>arcsin</a:t>
            </a:r>
            <a:endParaRPr lang="cs-CZ" sz="800" i="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Anotace</a:t>
            </a:r>
          </a:p>
        </p:txBody>
      </p:sp>
      <p:sp>
        <p:nvSpPr>
          <p:cNvPr id="293892" name="Rectangle 3"/>
          <p:cNvSpPr>
            <a:spLocks noGrp="1"/>
          </p:cNvSpPr>
          <p:nvPr>
            <p:ph type="body" idx="4294967295"/>
          </p:nvPr>
        </p:nvSpPr>
        <p:spPr/>
        <p:txBody>
          <a:bodyPr/>
          <a:lstStyle/>
          <a:p>
            <a:r>
              <a:rPr lang="cs-CZ" sz="2400" b="1" dirty="0" smtClean="0"/>
              <a:t>t-test </a:t>
            </a:r>
            <a:r>
              <a:rPr lang="cs-CZ" sz="2400" dirty="0" smtClean="0"/>
              <a:t>slouží pro porovnání průměrů spojité proměnné ve dvou (diskrétních) skupinách.</a:t>
            </a:r>
          </a:p>
          <a:p>
            <a:r>
              <a:rPr lang="cs-CZ" sz="2400" b="1" dirty="0" smtClean="0"/>
              <a:t>Analýza rozptylu (ANOVA) </a:t>
            </a:r>
            <a:r>
              <a:rPr lang="cs-CZ" sz="2400" dirty="0" smtClean="0"/>
              <a:t>umožňuje totéž porovnání provést pro větší počet (diskrétních) skupin.</a:t>
            </a:r>
          </a:p>
          <a:p>
            <a:r>
              <a:rPr lang="cs-CZ" sz="2400" b="1" dirty="0" smtClean="0"/>
              <a:t>Korelační analýza</a:t>
            </a:r>
            <a:r>
              <a:rPr lang="cs-CZ" sz="2400" dirty="0" smtClean="0"/>
              <a:t> je využívána pro vyhodnocení míry vztahu dvou spojitých proměnných. </a:t>
            </a:r>
          </a:p>
          <a:p>
            <a:r>
              <a:rPr lang="cs-CZ" sz="2400" b="1" dirty="0" smtClean="0"/>
              <a:t>Regresní analýza</a:t>
            </a:r>
            <a:r>
              <a:rPr lang="cs-CZ" sz="2400" dirty="0" smtClean="0"/>
              <a:t> vytváří model vztahu dvou nebo více proměnných, tedy jakým způsobem jedna proměnná (vysvětlovaná) závisí na jiných proměnných (</a:t>
            </a:r>
            <a:r>
              <a:rPr lang="cs-CZ" sz="2400" dirty="0" err="1" smtClean="0"/>
              <a:t>prediktorech</a:t>
            </a:r>
            <a:r>
              <a:rPr lang="cs-CZ" sz="2400" dirty="0" smtClean="0"/>
              <a:t>). </a:t>
            </a:r>
          </a:p>
          <a:p>
            <a:pPr marL="0" indent="0">
              <a:buNone/>
            </a:pPr>
            <a:r>
              <a:rPr lang="cs-CZ" sz="2400" dirty="0" smtClean="0">
                <a:solidFill>
                  <a:srgbClr val="C00000"/>
                </a:solidFill>
              </a:rPr>
              <a:t>Regresní analýza je obdobně jako ANOVA nástrojem pro vysvětlení variability hodnocené proměnné.</a:t>
            </a:r>
          </a:p>
          <a:p>
            <a:pPr marL="0" indent="0">
              <a:buNone/>
            </a:pPr>
            <a:r>
              <a:rPr lang="cs-CZ" sz="2400" dirty="0" smtClean="0">
                <a:solidFill>
                  <a:srgbClr val="C00000"/>
                </a:solidFill>
              </a:rPr>
              <a:t>Existují rovněž </a:t>
            </a:r>
            <a:r>
              <a:rPr lang="cs-CZ" sz="2400" dirty="0" err="1" smtClean="0">
                <a:solidFill>
                  <a:srgbClr val="C00000"/>
                </a:solidFill>
              </a:rPr>
              <a:t>neparametrické</a:t>
            </a:r>
            <a:r>
              <a:rPr lang="cs-CZ" sz="2400" dirty="0" smtClean="0">
                <a:solidFill>
                  <a:srgbClr val="C00000"/>
                </a:solidFill>
              </a:rPr>
              <a:t> varianty t-testu a </a:t>
            </a:r>
            <a:r>
              <a:rPr lang="cs-CZ" sz="2400" dirty="0" err="1" smtClean="0">
                <a:solidFill>
                  <a:srgbClr val="C00000"/>
                </a:solidFill>
              </a:rPr>
              <a:t>ANOVy</a:t>
            </a:r>
            <a:r>
              <a:rPr lang="cs-CZ" sz="2400" dirty="0" smtClean="0">
                <a:solidFill>
                  <a:srgbClr val="C00000"/>
                </a:solidFill>
              </a:rPr>
              <a:t>.</a:t>
            </a:r>
          </a:p>
          <a:p>
            <a:pPr marL="0" indent="0">
              <a:buNone/>
            </a:pPr>
            <a:endParaRPr lang="cs-CZ"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Analýza rozptylu - ANOVA</a:t>
            </a:r>
          </a:p>
        </p:txBody>
      </p:sp>
      <p:sp>
        <p:nvSpPr>
          <p:cNvPr id="293892" name="Rectangle 3"/>
          <p:cNvSpPr>
            <a:spLocks noGrp="1"/>
          </p:cNvSpPr>
          <p:nvPr>
            <p:ph type="body" idx="4294967295"/>
          </p:nvPr>
        </p:nvSpPr>
        <p:spPr/>
        <p:txBody>
          <a:bodyPr/>
          <a:lstStyle/>
          <a:p>
            <a:r>
              <a:rPr lang="cs-CZ" dirty="0" smtClean="0"/>
              <a:t>Zobecnění </a:t>
            </a:r>
            <a:r>
              <a:rPr lang="cs-CZ" dirty="0" err="1" smtClean="0"/>
              <a:t>dvouvýběrového</a:t>
            </a:r>
            <a:r>
              <a:rPr lang="cs-CZ" dirty="0" smtClean="0"/>
              <a:t> t-testu</a:t>
            </a:r>
          </a:p>
          <a:p>
            <a:r>
              <a:rPr lang="cs-CZ" dirty="0" smtClean="0"/>
              <a:t>ANOVA je základním nástrojem pro analýzu rozdílů mezi průměry v několika skupinách</a:t>
            </a:r>
          </a:p>
          <a:p>
            <a:r>
              <a:rPr lang="cs-CZ" dirty="0" smtClean="0"/>
              <a:t>H</a:t>
            </a:r>
            <a:r>
              <a:rPr lang="cs-CZ" baseline="-25000" dirty="0" smtClean="0"/>
              <a:t>0</a:t>
            </a:r>
            <a:r>
              <a:rPr lang="cs-CZ" dirty="0" smtClean="0"/>
              <a:t>: všechny střední hodnoty jsou stejné</a:t>
            </a:r>
            <a:br>
              <a:rPr lang="cs-CZ" dirty="0" smtClean="0"/>
            </a:br>
            <a:r>
              <a:rPr lang="cs-CZ" dirty="0" smtClean="0"/>
              <a:t>H</a:t>
            </a:r>
            <a:r>
              <a:rPr lang="cs-CZ" baseline="-25000" dirty="0" smtClean="0"/>
              <a:t>A</a:t>
            </a:r>
            <a:r>
              <a:rPr lang="cs-CZ" dirty="0" smtClean="0"/>
              <a:t>: alespoň jedna dvojice středních hodnot se liší</a:t>
            </a:r>
          </a:p>
          <a:p>
            <a:r>
              <a:rPr lang="cs-CZ" dirty="0" smtClean="0"/>
              <a:t>Předpoklady: normální rozložení ve skupinách, nezávislost skupin, shoda rozptylů (</a:t>
            </a:r>
            <a:r>
              <a:rPr lang="cs-CZ" dirty="0" err="1" smtClean="0"/>
              <a:t>Levenův</a:t>
            </a:r>
            <a:r>
              <a:rPr lang="cs-CZ" dirty="0" smtClean="0"/>
              <a:t> či </a:t>
            </a:r>
            <a:r>
              <a:rPr lang="cs-CZ" dirty="0" err="1" smtClean="0"/>
              <a:t>Bartlettův</a:t>
            </a:r>
            <a:r>
              <a:rPr lang="cs-CZ" dirty="0" smtClean="0"/>
              <a:t> test)</a:t>
            </a:r>
          </a:p>
          <a:p>
            <a:r>
              <a:rPr lang="cs-CZ" dirty="0" smtClean="0"/>
              <a:t>Pokud H</a:t>
            </a:r>
            <a:r>
              <a:rPr lang="cs-CZ" baseline="-25000" dirty="0" smtClean="0"/>
              <a:t>0</a:t>
            </a:r>
            <a:r>
              <a:rPr lang="cs-CZ" dirty="0" smtClean="0"/>
              <a:t> zamítáme na hl. </a:t>
            </a:r>
            <a:r>
              <a:rPr lang="cs-CZ" dirty="0" err="1" smtClean="0"/>
              <a:t>význ</a:t>
            </a:r>
            <a:r>
              <a:rPr lang="cs-CZ" dirty="0" smtClean="0"/>
              <a:t>. </a:t>
            </a:r>
            <a:r>
              <a:rPr lang="el-GR" dirty="0" smtClean="0"/>
              <a:t>α</a:t>
            </a:r>
            <a:r>
              <a:rPr lang="cs-CZ" dirty="0" smtClean="0"/>
              <a:t> → nás zajímá, která dvojice středních hodnot se od sebe liší</a:t>
            </a:r>
          </a:p>
          <a:p>
            <a:pPr lvl="1"/>
            <a:r>
              <a:rPr lang="cs-CZ" dirty="0" smtClean="0"/>
              <a:t>metody mnohonásobného testování (tzv. post hoc testy), např. </a:t>
            </a:r>
            <a:r>
              <a:rPr lang="cs-CZ" dirty="0" err="1" smtClean="0"/>
              <a:t>Scheffého</a:t>
            </a:r>
            <a:r>
              <a:rPr lang="cs-CZ" dirty="0" smtClean="0"/>
              <a:t>, </a:t>
            </a:r>
            <a:r>
              <a:rPr lang="cs-CZ" dirty="0" err="1" smtClean="0"/>
              <a:t>Tukeyova</a:t>
            </a:r>
            <a:r>
              <a:rPr lang="cs-CZ" dirty="0" smtClean="0"/>
              <a:t> metoda</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smtClean="0"/>
              <a:t>Anotace</a:t>
            </a:r>
          </a:p>
        </p:txBody>
      </p:sp>
      <p:sp>
        <p:nvSpPr>
          <p:cNvPr id="277508" name="Rectangle 3"/>
          <p:cNvSpPr>
            <a:spLocks noGrp="1"/>
          </p:cNvSpPr>
          <p:nvPr>
            <p:ph type="body" idx="4294967295"/>
          </p:nvPr>
        </p:nvSpPr>
        <p:spPr/>
        <p:txBody>
          <a:bodyPr/>
          <a:lstStyle/>
          <a:p>
            <a:r>
              <a:rPr lang="cs-CZ" dirty="0" smtClean="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 považujeme daný kategoriální faktor za významný pro vysvětlení variability dat.</a:t>
            </a:r>
          </a:p>
          <a:p>
            <a:r>
              <a:rPr lang="cs-CZ" dirty="0" smtClean="0"/>
              <a:t>Analýza rozptylu vyhodnocuje pouze celkový vliv faktoru na variabilitu, v případě analýzy jednotlivých kategorií je třeba využít tzv. post-hoc testy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Homogenita rozptylu v rámci pokusných variant</a:t>
            </a: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7_Administrativní">
  <a:themeElements>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2142</Words>
  <Application>Microsoft Office PowerPoint</Application>
  <PresentationFormat>Předvádění na obrazovce (4:3)</PresentationFormat>
  <Paragraphs>528</Paragraphs>
  <Slides>23</Slides>
  <Notes>3</Notes>
  <HiddenSlides>0</HiddenSlides>
  <MMClips>0</MMClips>
  <ScaleCrop>false</ScaleCrop>
  <HeadingPairs>
    <vt:vector size="6" baseType="variant">
      <vt:variant>
        <vt:lpstr>Motiv</vt:lpstr>
      </vt:variant>
      <vt:variant>
        <vt:i4>1</vt:i4>
      </vt:variant>
      <vt:variant>
        <vt:lpstr>Vložené servery OLE</vt:lpstr>
      </vt:variant>
      <vt:variant>
        <vt:i4>2</vt:i4>
      </vt:variant>
      <vt:variant>
        <vt:lpstr>Nadpisy snímků</vt:lpstr>
      </vt:variant>
      <vt:variant>
        <vt:i4>23</vt:i4>
      </vt:variant>
    </vt:vector>
  </HeadingPairs>
  <TitlesOfParts>
    <vt:vector size="26" baseType="lpstr">
      <vt:lpstr>7_Administrativní</vt:lpstr>
      <vt:lpstr>Rovnice</vt:lpstr>
      <vt:lpstr>Chart</vt:lpstr>
      <vt:lpstr>12. Analýza rozptylu</vt:lpstr>
      <vt:lpstr>Shrnutí statistických testů</vt:lpstr>
      <vt:lpstr>Shrnutí statistických testů</vt:lpstr>
      <vt:lpstr>Anotace</vt:lpstr>
      <vt:lpstr>Analýza rozptylu - ANOVA</vt:lpstr>
      <vt:lpstr>Anotace</vt:lpstr>
      <vt:lpstr>Analýza rozptylu - ANOVA</vt:lpstr>
      <vt:lpstr>Analýza rozptylu - ANOVA</vt:lpstr>
      <vt:lpstr>Analýza rozptylu - ANOVA</vt:lpstr>
      <vt:lpstr>Analýza rozptylu - ANOVA</vt:lpstr>
      <vt:lpstr>Analýza rozptylu - ANOVA</vt:lpstr>
      <vt:lpstr>Modely analýzy rozptylu</vt:lpstr>
      <vt:lpstr>ANOVA – základní výpočet</vt:lpstr>
      <vt:lpstr>Jednoduchý ANOVA design</vt:lpstr>
      <vt:lpstr>Nested ANOVA (hierarchická ANOVA) </vt:lpstr>
      <vt:lpstr>Two way ANOVA</vt:lpstr>
      <vt:lpstr>Modely analýzy rozptylu -  základní výstup</vt:lpstr>
      <vt:lpstr>Analýza rozptylu -  obecný F test</vt:lpstr>
      <vt:lpstr>Analýza rozptylu -  Testy kontrastů</vt:lpstr>
      <vt:lpstr>Příklad: Anova - One way</vt:lpstr>
      <vt:lpstr>Srovnání variant v testech</vt:lpstr>
      <vt:lpstr>Řada post-hoc testů v různých SW</vt:lpstr>
      <vt:lpstr>ANCOVA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Statistické testování – základní pojmy</dc:title>
  <dc:creator>cvanova</dc:creator>
  <cp:lastModifiedBy>Jiří Kalina</cp:lastModifiedBy>
  <cp:revision>29</cp:revision>
  <dcterms:created xsi:type="dcterms:W3CDTF">2011-05-12T08:01:25Z</dcterms:created>
  <dcterms:modified xsi:type="dcterms:W3CDTF">2015-05-04T10:03:28Z</dcterms:modified>
</cp:coreProperties>
</file>