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2"/>
  </p:notesMasterIdLst>
  <p:sldIdLst>
    <p:sldId id="257" r:id="rId2"/>
    <p:sldId id="268" r:id="rId3"/>
    <p:sldId id="306" r:id="rId4"/>
    <p:sldId id="307" r:id="rId5"/>
    <p:sldId id="309" r:id="rId6"/>
    <p:sldId id="287" r:id="rId7"/>
    <p:sldId id="279" r:id="rId8"/>
    <p:sldId id="272" r:id="rId9"/>
    <p:sldId id="305" r:id="rId10"/>
    <p:sldId id="280" r:id="rId11"/>
    <p:sldId id="273" r:id="rId12"/>
    <p:sldId id="282" r:id="rId13"/>
    <p:sldId id="281" r:id="rId14"/>
    <p:sldId id="267" r:id="rId15"/>
    <p:sldId id="266" r:id="rId16"/>
    <p:sldId id="312" r:id="rId17"/>
    <p:sldId id="308" r:id="rId18"/>
    <p:sldId id="285" r:id="rId19"/>
    <p:sldId id="310" r:id="rId20"/>
    <p:sldId id="269" r:id="rId21"/>
    <p:sldId id="290" r:id="rId22"/>
    <p:sldId id="286" r:id="rId23"/>
    <p:sldId id="289" r:id="rId24"/>
    <p:sldId id="288" r:id="rId25"/>
    <p:sldId id="293" r:id="rId26"/>
    <p:sldId id="294" r:id="rId27"/>
    <p:sldId id="275" r:id="rId28"/>
    <p:sldId id="295" r:id="rId29"/>
    <p:sldId id="276" r:id="rId30"/>
    <p:sldId id="296" r:id="rId31"/>
    <p:sldId id="297" r:id="rId32"/>
    <p:sldId id="298" r:id="rId33"/>
    <p:sldId id="300" r:id="rId34"/>
    <p:sldId id="278" r:id="rId35"/>
    <p:sldId id="313" r:id="rId36"/>
    <p:sldId id="302" r:id="rId37"/>
    <p:sldId id="304" r:id="rId38"/>
    <p:sldId id="315" r:id="rId39"/>
    <p:sldId id="303" r:id="rId40"/>
    <p:sldId id="314" r:id="rId41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E60000"/>
    <a:srgbClr val="FFFF66"/>
    <a:srgbClr val="CCFFFF"/>
    <a:srgbClr val="FFFF99"/>
    <a:srgbClr val="0000FF"/>
    <a:srgbClr val="FFFFFF"/>
    <a:srgbClr val="CCFF66"/>
    <a:srgbClr val="66FF33"/>
    <a:srgbClr val="EAEAE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>
        <p:scale>
          <a:sx n="100" d="100"/>
          <a:sy n="100" d="100"/>
        </p:scale>
        <p:origin x="-1356" y="-450"/>
      </p:cViewPr>
      <p:guideLst>
        <p:guide orient="horz" pos="188"/>
        <p:guide pos="27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18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EC4240E9-965C-4B85-A6A0-F361296EBDB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715E43-CEBC-4D7E-9E00-002033CD2002}" type="slidenum">
              <a:rPr lang="cs-CZ" smtClean="0"/>
              <a:pPr/>
              <a:t>1</a:t>
            </a:fld>
            <a:endParaRPr lang="cs-CZ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B8C7AA-F218-434F-8608-29882E91F5E6}" type="slidenum">
              <a:rPr lang="cs-CZ" smtClean="0"/>
              <a:pPr/>
              <a:t>12</a:t>
            </a:fld>
            <a:endParaRPr lang="cs-CZ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E57620-FD0B-4D2E-B08C-52CB416A1D04}" type="slidenum">
              <a:rPr lang="cs-CZ" smtClean="0"/>
              <a:pPr/>
              <a:t>13</a:t>
            </a:fld>
            <a:endParaRPr lang="cs-CZ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3EA39A-52DE-40FB-AD10-F5CBC48E6123}" type="slidenum">
              <a:rPr lang="cs-CZ" smtClean="0"/>
              <a:pPr/>
              <a:t>14</a:t>
            </a:fld>
            <a:endParaRPr lang="cs-CZ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B74D2D-F1ED-499E-9D54-9F9455F61F97}" type="slidenum">
              <a:rPr lang="cs-CZ" smtClean="0"/>
              <a:pPr/>
              <a:t>15</a:t>
            </a:fld>
            <a:endParaRPr lang="cs-CZ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B74D2D-F1ED-499E-9D54-9F9455F61F97}" type="slidenum">
              <a:rPr lang="cs-CZ" smtClean="0"/>
              <a:pPr/>
              <a:t>16</a:t>
            </a:fld>
            <a:endParaRPr lang="cs-CZ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7DA6F0-30CA-4726-B8D8-38E404B33892}" type="slidenum">
              <a:rPr lang="cs-CZ" smtClean="0"/>
              <a:pPr/>
              <a:t>18</a:t>
            </a:fld>
            <a:endParaRPr lang="cs-CZ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7DA6F0-30CA-4726-B8D8-38E404B33892}" type="slidenum">
              <a:rPr lang="cs-CZ" smtClean="0"/>
              <a:pPr/>
              <a:t>19</a:t>
            </a:fld>
            <a:endParaRPr lang="cs-CZ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9F66C9-2929-4C96-B1E7-DE8D3A411E96}" type="slidenum">
              <a:rPr lang="cs-CZ" smtClean="0"/>
              <a:pPr/>
              <a:t>20</a:t>
            </a:fld>
            <a:endParaRPr lang="cs-CZ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32DA97-FF84-4274-ADA4-59A55D4A3402}" type="slidenum">
              <a:rPr lang="cs-CZ" smtClean="0"/>
              <a:pPr/>
              <a:t>21</a:t>
            </a:fld>
            <a:endParaRPr lang="cs-CZ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9B02A6-11B7-4464-9B0A-CC64AF808FA0}" type="slidenum">
              <a:rPr lang="cs-CZ" smtClean="0"/>
              <a:pPr/>
              <a:t>22</a:t>
            </a:fld>
            <a:endParaRPr lang="cs-CZ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9AB7FB-1C60-4FFB-91F0-59BB4ADBF81A}" type="slidenum">
              <a:rPr lang="cs-CZ" smtClean="0"/>
              <a:pPr/>
              <a:t>2</a:t>
            </a:fld>
            <a:endParaRPr lang="cs-CZ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985BBE-85B1-4E20-9EE1-BD02FE308BF5}" type="slidenum">
              <a:rPr lang="cs-CZ" smtClean="0"/>
              <a:pPr/>
              <a:t>23</a:t>
            </a:fld>
            <a:endParaRPr lang="cs-CZ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8D40D0-255E-486B-BC29-E8672248CAF3}" type="slidenum">
              <a:rPr lang="cs-CZ" smtClean="0"/>
              <a:pPr/>
              <a:t>24</a:t>
            </a:fld>
            <a:endParaRPr lang="cs-CZ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A1FB53-1472-4AAF-A902-E6E452162B49}" type="slidenum">
              <a:rPr lang="cs-CZ" smtClean="0"/>
              <a:pPr/>
              <a:t>25</a:t>
            </a:fld>
            <a:endParaRPr lang="cs-CZ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7A2731-A030-4635-B429-7434D26FBB15}" type="slidenum">
              <a:rPr lang="cs-CZ" smtClean="0"/>
              <a:pPr/>
              <a:t>26</a:t>
            </a:fld>
            <a:endParaRPr lang="cs-CZ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628DE9-CA83-417B-9E89-B3C9E8F94D3B}" type="slidenum">
              <a:rPr lang="cs-CZ" smtClean="0"/>
              <a:pPr/>
              <a:t>27</a:t>
            </a:fld>
            <a:endParaRPr lang="cs-CZ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988C7D-770A-42F6-9224-73F519CB491C}" type="slidenum">
              <a:rPr lang="cs-CZ" smtClean="0"/>
              <a:pPr/>
              <a:t>28</a:t>
            </a:fld>
            <a:endParaRPr lang="cs-CZ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4AAB81-F3D7-47BC-9A3D-CF318FCA8CD7}" type="slidenum">
              <a:rPr lang="cs-CZ" smtClean="0"/>
              <a:pPr/>
              <a:t>29</a:t>
            </a:fld>
            <a:endParaRPr lang="cs-CZ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A57977-3496-4DE1-8468-061767918D7D}" type="slidenum">
              <a:rPr lang="cs-CZ" smtClean="0"/>
              <a:pPr/>
              <a:t>30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9A89DF-7BDE-4D54-BA2D-EB0D5562101B}" type="slidenum">
              <a:rPr lang="cs-CZ" smtClean="0"/>
              <a:pPr/>
              <a:t>31</a:t>
            </a:fld>
            <a:endParaRPr lang="cs-CZ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1E0250-E30B-48A7-84C7-07A8B6512382}" type="slidenum">
              <a:rPr lang="cs-CZ" smtClean="0"/>
              <a:pPr/>
              <a:t>32</a:t>
            </a:fld>
            <a:endParaRPr lang="cs-CZ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9AB7FB-1C60-4FFB-91F0-59BB4ADBF81A}" type="slidenum">
              <a:rPr lang="cs-CZ" smtClean="0"/>
              <a:pPr/>
              <a:t>4</a:t>
            </a:fld>
            <a:endParaRPr lang="cs-CZ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13ECAE-BFA5-4A31-BD35-D0E8B68818CF}" type="slidenum">
              <a:rPr lang="cs-CZ" smtClean="0"/>
              <a:pPr/>
              <a:t>33</a:t>
            </a:fld>
            <a:endParaRPr lang="cs-CZ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07FCED-54D8-4E8E-93AB-BD1EC646ED56}" type="slidenum">
              <a:rPr lang="cs-CZ" smtClean="0"/>
              <a:pPr/>
              <a:t>34</a:t>
            </a:fld>
            <a:endParaRPr lang="cs-CZ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07FCED-54D8-4E8E-93AB-BD1EC646ED56}" type="slidenum">
              <a:rPr lang="cs-CZ" smtClean="0"/>
              <a:pPr/>
              <a:t>35</a:t>
            </a:fld>
            <a:endParaRPr lang="cs-CZ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C6B3F8-626D-438A-9E1F-E3E187E8BB8C}" type="slidenum">
              <a:rPr lang="cs-CZ" smtClean="0"/>
              <a:pPr/>
              <a:t>36</a:t>
            </a:fld>
            <a:endParaRPr lang="cs-CZ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C6B3F8-626D-438A-9E1F-E3E187E8BB8C}" type="slidenum">
              <a:rPr lang="cs-CZ" smtClean="0"/>
              <a:pPr/>
              <a:t>37</a:t>
            </a:fld>
            <a:endParaRPr lang="cs-CZ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C6B3F8-626D-438A-9E1F-E3E187E8BB8C}" type="slidenum">
              <a:rPr lang="cs-CZ" smtClean="0"/>
              <a:pPr/>
              <a:t>38</a:t>
            </a:fld>
            <a:endParaRPr lang="cs-CZ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427D26-BD6B-4FFA-85D9-1AC2D08AD646}" type="slidenum">
              <a:rPr lang="cs-CZ" smtClean="0"/>
              <a:pPr/>
              <a:t>39</a:t>
            </a:fld>
            <a:endParaRPr lang="cs-CZ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427D26-BD6B-4FFA-85D9-1AC2D08AD646}" type="slidenum">
              <a:rPr lang="cs-CZ" smtClean="0"/>
              <a:pPr/>
              <a:t>40</a:t>
            </a:fld>
            <a:endParaRPr lang="cs-CZ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C706E9-927C-455D-AD4D-47A416B2B347}" type="slidenum">
              <a:rPr lang="cs-CZ" smtClean="0"/>
              <a:pPr/>
              <a:t>6</a:t>
            </a:fld>
            <a:endParaRPr lang="cs-CZ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331523-7156-4AFF-9317-3F1139080986}" type="slidenum">
              <a:rPr lang="cs-CZ" smtClean="0"/>
              <a:pPr/>
              <a:t>7</a:t>
            </a:fld>
            <a:endParaRPr lang="cs-CZ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C5BCFC-8B85-4043-9E8E-FE2B15C3B6C1}" type="slidenum">
              <a:rPr lang="cs-CZ" smtClean="0"/>
              <a:pPr/>
              <a:t>8</a:t>
            </a:fld>
            <a:endParaRPr lang="cs-CZ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C5BCFC-8B85-4043-9E8E-FE2B15C3B6C1}" type="slidenum">
              <a:rPr lang="cs-CZ" smtClean="0"/>
              <a:pPr/>
              <a:t>9</a:t>
            </a:fld>
            <a:endParaRPr lang="cs-CZ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75EAC4-DE79-4684-A530-EC675912EB47}" type="slidenum">
              <a:rPr lang="cs-CZ" smtClean="0"/>
              <a:pPr/>
              <a:t>10</a:t>
            </a:fld>
            <a:endParaRPr lang="cs-CZ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E34632-0108-486F-B206-1B0C349EC757}" type="slidenum">
              <a:rPr lang="cs-CZ" smtClean="0"/>
              <a:pPr/>
              <a:t>11</a:t>
            </a:fld>
            <a:endParaRPr lang="cs-CZ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E9766-1DA1-4EF4-BC7F-5984AEB88AC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363AE-9D37-4CB0-9EA4-66701790353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C093AD-D368-43E7-9C88-FEAB8B4BC27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D57FD-2E34-416F-B19E-D7D575BBEEC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AAA9C-CE6A-484D-990A-848308C4075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07FDEA-865B-493E-9FAE-1B5ED1FAF87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87DB0-8E10-4F5F-8529-E1E15706ADA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B45E0-F805-4E0B-AAA2-5F548FA1095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78FA3-4CE2-443F-8497-19171DD93CC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74265-496F-4CE5-A726-EE150CFC428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1A24C-D358-426D-A2DC-E71123733AF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fld id="{7A72ED04-BB97-43BA-A137-895F180555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  <a:ea typeface="MS PGothic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hyperlink" Target="http://z.about.com/d/politicalhumor/1/0/a/u/1/kill_bill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4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Coefficient_of_relationship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6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58.png"/><Relationship Id="rId10" Type="http://schemas.openxmlformats.org/officeDocument/2006/relationships/image" Target="../media/image11.gif"/><Relationship Id="rId4" Type="http://schemas.openxmlformats.org/officeDocument/2006/relationships/image" Target="../media/image57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4.wikia.nocookie.net/psychology/images/4/42/George_C._Williams.jp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pn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gif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1.jpe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4.wikia.nocookie.net/psychology/images/4/42/George_C._Williams.jpg" TargetMode="External"/><Relationship Id="rId3" Type="http://schemas.openxmlformats.org/officeDocument/2006/relationships/hyperlink" Target="http://upload.wikimedia.org/wikipedia/en/e/e2/John_Maynard_Smith.jpg" TargetMode="External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en/9/92/W_D_Hamilton.jpg" TargetMode="External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084" descr="Obrázek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68229" y="976621"/>
            <a:ext cx="2868613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936918" y="244475"/>
            <a:ext cx="7169150" cy="64135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60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KONFLIKT A KOOPERACE I.</a:t>
            </a:r>
            <a:endParaRPr lang="cs-CZ" sz="3600">
              <a:ln w="3175">
                <a:solidFill>
                  <a:sysClr val="windowText" lastClr="000000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5124" name="Picture 2074" descr="kill_bill">
            <a:hlinkClick r:id="rId4" tooltip="View Full-Size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079" y="1087438"/>
            <a:ext cx="2836863" cy="431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2075" descr="surikata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99643" y="1003177"/>
            <a:ext cx="1912275" cy="3378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http://pravdu.cz/sites/default/files/putin_obama_karikatura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15378" y="4442732"/>
            <a:ext cx="3559792" cy="2007723"/>
          </a:xfrm>
          <a:prstGeom prst="rect">
            <a:avLst/>
          </a:prstGeom>
          <a:noFill/>
        </p:spPr>
      </p:pic>
      <p:pic>
        <p:nvPicPr>
          <p:cNvPr id="11268" name="Picture 4" descr="http://static3.businessinsider.com/image/5134c82aeab8eaac2d000000-1200/here-putin-trains-with-an-assault-rifle-simulator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47891" y="4536488"/>
            <a:ext cx="2718039" cy="203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89" name="Object 13"/>
          <p:cNvGraphicFramePr>
            <a:graphicFrameLocks noChangeAspect="1"/>
          </p:cNvGraphicFramePr>
          <p:nvPr/>
        </p:nvGraphicFramePr>
        <p:xfrm>
          <a:off x="3644220" y="1353911"/>
          <a:ext cx="1308100" cy="927100"/>
        </p:xfrm>
        <a:graphic>
          <a:graphicData uri="http://schemas.openxmlformats.org/presentationml/2006/ole">
            <p:oleObj spid="_x0000_s1026" name="CorelPhotoPaint.Image.9" r:id="rId4" imgW="1142555" imgH="809310" progId="">
              <p:embed/>
            </p:oleObj>
          </a:graphicData>
        </a:graphic>
      </p:graphicFrame>
      <p:pic>
        <p:nvPicPr>
          <p:cNvPr id="1027" name="Picture 3" descr="Turdoide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8632" y="2942999"/>
            <a:ext cx="33401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28" name="Text Box 8"/>
          <p:cNvSpPr txBox="1">
            <a:spLocks noChangeArrowheads="1"/>
          </p:cNvSpPr>
          <p:nvPr/>
        </p:nvSpPr>
        <p:spPr bwMode="auto">
          <a:xfrm>
            <a:off x="436563" y="298450"/>
            <a:ext cx="5934830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strážní hlídky timálie šedé (</a:t>
            </a:r>
            <a:r>
              <a:rPr lang="cs-CZ" sz="2000" b="0" i="1" dirty="0" err="1"/>
              <a:t>Turdoides</a:t>
            </a:r>
            <a:r>
              <a:rPr lang="cs-CZ" sz="2000" b="0" i="1" dirty="0"/>
              <a:t> </a:t>
            </a:r>
            <a:r>
              <a:rPr lang="cs-CZ" sz="2000" b="0" i="1" dirty="0" err="1" smtClean="0"/>
              <a:t>squamiceps</a:t>
            </a:r>
            <a:r>
              <a:rPr lang="cs-CZ" sz="2000" b="0" dirty="0" smtClean="0"/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smtClean="0"/>
              <a:t>	</a:t>
            </a:r>
            <a:r>
              <a:rPr lang="en-US" sz="2000" b="0" dirty="0" smtClean="0"/>
              <a:t>a </a:t>
            </a:r>
            <a:r>
              <a:rPr lang="cs-CZ" sz="2000" b="0" dirty="0" err="1"/>
              <a:t>surikat</a:t>
            </a:r>
            <a:r>
              <a:rPr lang="cs-CZ" sz="2000" b="0" dirty="0"/>
              <a:t> (</a:t>
            </a:r>
            <a:r>
              <a:rPr lang="cs-CZ" sz="2000" b="0" i="1" dirty="0" err="1"/>
              <a:t>Suricata</a:t>
            </a:r>
            <a:r>
              <a:rPr lang="cs-CZ" sz="2000" b="0" i="1" dirty="0"/>
              <a:t> </a:t>
            </a:r>
            <a:r>
              <a:rPr lang="cs-CZ" sz="2000" b="0" i="1" dirty="0" err="1"/>
              <a:t>suricatta</a:t>
            </a:r>
            <a:r>
              <a:rPr lang="cs-CZ" sz="2000" b="0" dirty="0"/>
              <a:t>)</a:t>
            </a:r>
          </a:p>
        </p:txBody>
      </p:sp>
      <p:pic>
        <p:nvPicPr>
          <p:cNvPr id="182283" name="Picture 11" descr="surikata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97550" y="1731963"/>
            <a:ext cx="2674938" cy="425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82284" name="Text Box 12"/>
          <p:cNvSpPr txBox="1">
            <a:spLocks noChangeArrowheads="1"/>
          </p:cNvSpPr>
          <p:nvPr/>
        </p:nvSpPr>
        <p:spPr bwMode="auto">
          <a:xfrm>
            <a:off x="6145667" y="5941560"/>
            <a:ext cx="19672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 err="1"/>
              <a:t>Suricata</a:t>
            </a:r>
            <a:r>
              <a:rPr lang="cs-CZ" sz="1800" b="0" i="1" dirty="0"/>
              <a:t> </a:t>
            </a:r>
            <a:r>
              <a:rPr lang="cs-CZ" sz="1800" b="0" i="1" dirty="0" err="1"/>
              <a:t>suricatta</a:t>
            </a:r>
            <a:endParaRPr lang="cs-CZ" sz="1800" b="0" dirty="0"/>
          </a:p>
        </p:txBody>
      </p:sp>
      <p:sp>
        <p:nvSpPr>
          <p:cNvPr id="182287" name="Line 15"/>
          <p:cNvSpPr>
            <a:spLocks noChangeShapeType="1"/>
          </p:cNvSpPr>
          <p:nvPr/>
        </p:nvSpPr>
        <p:spPr bwMode="auto">
          <a:xfrm flipV="1">
            <a:off x="2788557" y="2093686"/>
            <a:ext cx="1223963" cy="1141413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033" name="Text Box 17"/>
          <p:cNvSpPr txBox="1">
            <a:spLocks noChangeArrowheads="1"/>
          </p:cNvSpPr>
          <p:nvPr/>
        </p:nvSpPr>
        <p:spPr bwMode="auto">
          <a:xfrm>
            <a:off x="813707" y="2615974"/>
            <a:ext cx="16639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i="1"/>
              <a:t>T. squamiceps</a:t>
            </a:r>
            <a:endParaRPr lang="cs-CZ" sz="1800" b="0"/>
          </a:p>
        </p:txBody>
      </p:sp>
      <p:sp>
        <p:nvSpPr>
          <p:cNvPr id="182290" name="AutoShape 18"/>
          <p:cNvSpPr>
            <a:spLocks noChangeArrowheads="1"/>
          </p:cNvSpPr>
          <p:nvPr/>
        </p:nvSpPr>
        <p:spPr bwMode="auto">
          <a:xfrm>
            <a:off x="7226300" y="1066801"/>
            <a:ext cx="1035050" cy="547688"/>
          </a:xfrm>
          <a:prstGeom prst="wedgeRectCallout">
            <a:avLst>
              <a:gd name="adj1" fmla="val -74231"/>
              <a:gd name="adj2" fmla="val 11420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smtClean="0"/>
              <a:t>stráž</a:t>
            </a:r>
            <a:endParaRPr lang="cs-CZ" sz="1800" b="0" dirty="0"/>
          </a:p>
        </p:txBody>
      </p:sp>
      <p:sp>
        <p:nvSpPr>
          <p:cNvPr id="12" name="Obdélníkový popisek 11"/>
          <p:cNvSpPr/>
          <p:nvPr/>
        </p:nvSpPr>
        <p:spPr bwMode="auto">
          <a:xfrm>
            <a:off x="3872820" y="2797629"/>
            <a:ext cx="1150937" cy="727982"/>
          </a:xfrm>
          <a:prstGeom prst="wedgeRectCallout">
            <a:avLst>
              <a:gd name="adj1" fmla="val -152642"/>
              <a:gd name="adj2" fmla="val 98349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b="0" dirty="0" smtClean="0">
                <a:latin typeface="Arial" pitchFamily="-109" charset="0"/>
              </a:rPr>
              <a:t>alfa samec</a:t>
            </a:r>
            <a:endParaRPr lang="cs-CZ" sz="1800" b="0" dirty="0">
              <a:latin typeface="Arial" pitchFamily="-109" charset="0"/>
            </a:endParaRPr>
          </a:p>
        </p:txBody>
      </p:sp>
      <p:sp>
        <p:nvSpPr>
          <p:cNvPr id="13" name="Text Box 1042"/>
          <p:cNvSpPr txBox="1">
            <a:spLocks noChangeArrowheads="1"/>
          </p:cNvSpPr>
          <p:nvPr/>
        </p:nvSpPr>
        <p:spPr bwMode="auto">
          <a:xfrm>
            <a:off x="1456191" y="5817281"/>
            <a:ext cx="2908168" cy="4616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</a:rPr>
              <a:t>Výhoda pro jedince!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2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84" grpId="0"/>
      <p:bldP spid="182287" grpId="0" animBg="1"/>
      <p:bldP spid="182290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8"/>
          <p:cNvSpPr txBox="1">
            <a:spLocks noChangeArrowheads="1"/>
          </p:cNvSpPr>
          <p:nvPr/>
        </p:nvSpPr>
        <p:spPr bwMode="auto">
          <a:xfrm>
            <a:off x="1570491" y="298450"/>
            <a:ext cx="59373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>
                <a:solidFill>
                  <a:srgbClr val="E80000"/>
                </a:solidFill>
              </a:rPr>
              <a:t>Teoretické důvody proti skupinové</a:t>
            </a:r>
            <a:r>
              <a:rPr lang="en-US" b="0">
                <a:solidFill>
                  <a:srgbClr val="E80000"/>
                </a:solidFill>
              </a:rPr>
              <a:t> selekci</a:t>
            </a:r>
            <a:r>
              <a:rPr lang="cs-CZ" b="0">
                <a:solidFill>
                  <a:srgbClr val="E80000"/>
                </a:solidFill>
              </a:rPr>
              <a:t>:</a:t>
            </a:r>
          </a:p>
        </p:txBody>
      </p:sp>
      <p:sp>
        <p:nvSpPr>
          <p:cNvPr id="10243" name="Text Box 32"/>
          <p:cNvSpPr txBox="1">
            <a:spLocks noChangeArrowheads="1"/>
          </p:cNvSpPr>
          <p:nvPr/>
        </p:nvSpPr>
        <p:spPr bwMode="auto">
          <a:xfrm>
            <a:off x="436563" y="1065893"/>
            <a:ext cx="77251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dirty="0" err="1">
                <a:solidFill>
                  <a:srgbClr val="E80000"/>
                </a:solidFill>
              </a:rPr>
              <a:t>altruismus</a:t>
            </a:r>
            <a:r>
              <a:rPr lang="en-US" dirty="0"/>
              <a:t> </a:t>
            </a:r>
            <a:r>
              <a:rPr lang="cs-CZ" b="0" dirty="0"/>
              <a:t>= chování zvyšující fitness příjemce a </a:t>
            </a:r>
            <a:r>
              <a:rPr lang="cs-CZ" b="0" dirty="0" smtClean="0"/>
              <a:t/>
            </a:r>
            <a:br>
              <a:rPr lang="cs-CZ" b="0" dirty="0" smtClean="0"/>
            </a:br>
            <a:r>
              <a:rPr lang="cs-CZ" b="0" dirty="0" smtClean="0"/>
              <a:t>	          současně </a:t>
            </a:r>
            <a:r>
              <a:rPr lang="cs-CZ" b="0" dirty="0"/>
              <a:t>snižující </a:t>
            </a:r>
            <a:r>
              <a:rPr lang="cs-CZ" b="0" dirty="0" smtClean="0"/>
              <a:t>fitness </a:t>
            </a:r>
            <a:r>
              <a:rPr lang="cs-CZ" b="0" dirty="0"/>
              <a:t>dárce (donora)</a:t>
            </a:r>
          </a:p>
        </p:txBody>
      </p:sp>
      <p:grpSp>
        <p:nvGrpSpPr>
          <p:cNvPr id="2" name="Group 77"/>
          <p:cNvGrpSpPr>
            <a:grpSpLocks/>
          </p:cNvGrpSpPr>
          <p:nvPr/>
        </p:nvGrpSpPr>
        <p:grpSpPr bwMode="auto">
          <a:xfrm>
            <a:off x="717550" y="3303588"/>
            <a:ext cx="1327150" cy="1263650"/>
            <a:chOff x="533" y="1357"/>
            <a:chExt cx="836" cy="796"/>
          </a:xfrm>
        </p:grpSpPr>
        <p:sp>
          <p:nvSpPr>
            <p:cNvPr id="10287" name="Oval 31"/>
            <p:cNvSpPr>
              <a:spLocks noChangeAspect="1" noChangeArrowheads="1"/>
            </p:cNvSpPr>
            <p:nvPr/>
          </p:nvSpPr>
          <p:spPr bwMode="auto">
            <a:xfrm>
              <a:off x="533" y="1357"/>
              <a:ext cx="836" cy="79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88" name="Text Box 33"/>
            <p:cNvSpPr txBox="1">
              <a:spLocks noChangeArrowheads="1"/>
            </p:cNvSpPr>
            <p:nvPr/>
          </p:nvSpPr>
          <p:spPr bwMode="auto">
            <a:xfrm>
              <a:off x="837" y="1384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9" name="Text Box 34"/>
            <p:cNvSpPr txBox="1">
              <a:spLocks noChangeArrowheads="1"/>
            </p:cNvSpPr>
            <p:nvPr/>
          </p:nvSpPr>
          <p:spPr bwMode="auto">
            <a:xfrm>
              <a:off x="938" y="1572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0" name="Text Box 35"/>
            <p:cNvSpPr txBox="1">
              <a:spLocks noChangeArrowheads="1"/>
            </p:cNvSpPr>
            <p:nvPr/>
          </p:nvSpPr>
          <p:spPr bwMode="auto">
            <a:xfrm>
              <a:off x="777" y="1708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1" name="Text Box 36"/>
            <p:cNvSpPr txBox="1">
              <a:spLocks noChangeArrowheads="1"/>
            </p:cNvSpPr>
            <p:nvPr/>
          </p:nvSpPr>
          <p:spPr bwMode="auto">
            <a:xfrm>
              <a:off x="1042" y="1792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2" name="Text Box 37"/>
            <p:cNvSpPr txBox="1">
              <a:spLocks noChangeArrowheads="1"/>
            </p:cNvSpPr>
            <p:nvPr/>
          </p:nvSpPr>
          <p:spPr bwMode="auto">
            <a:xfrm>
              <a:off x="607" y="1649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3" name="Text Box 38"/>
            <p:cNvSpPr txBox="1">
              <a:spLocks noChangeArrowheads="1"/>
            </p:cNvSpPr>
            <p:nvPr/>
          </p:nvSpPr>
          <p:spPr bwMode="auto">
            <a:xfrm>
              <a:off x="639" y="1453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4" name="Text Box 39"/>
            <p:cNvSpPr txBox="1">
              <a:spLocks noChangeArrowheads="1"/>
            </p:cNvSpPr>
            <p:nvPr/>
          </p:nvSpPr>
          <p:spPr bwMode="auto">
            <a:xfrm>
              <a:off x="1109" y="1656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5" name="Text Box 40"/>
            <p:cNvSpPr txBox="1">
              <a:spLocks noChangeArrowheads="1"/>
            </p:cNvSpPr>
            <p:nvPr/>
          </p:nvSpPr>
          <p:spPr bwMode="auto">
            <a:xfrm>
              <a:off x="1123" y="1530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6" name="Text Box 41"/>
            <p:cNvSpPr txBox="1">
              <a:spLocks noChangeArrowheads="1"/>
            </p:cNvSpPr>
            <p:nvPr/>
          </p:nvSpPr>
          <p:spPr bwMode="auto">
            <a:xfrm>
              <a:off x="816" y="1905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</p:grpSp>
      <p:grpSp>
        <p:nvGrpSpPr>
          <p:cNvPr id="3" name="Group 78"/>
          <p:cNvGrpSpPr>
            <a:grpSpLocks/>
          </p:cNvGrpSpPr>
          <p:nvPr/>
        </p:nvGrpSpPr>
        <p:grpSpPr bwMode="auto">
          <a:xfrm>
            <a:off x="2819400" y="3251200"/>
            <a:ext cx="1327150" cy="1263650"/>
            <a:chOff x="1857" y="1324"/>
            <a:chExt cx="836" cy="796"/>
          </a:xfrm>
        </p:grpSpPr>
        <p:sp>
          <p:nvSpPr>
            <p:cNvPr id="10277" name="Oval 42"/>
            <p:cNvSpPr>
              <a:spLocks noChangeAspect="1" noChangeArrowheads="1"/>
            </p:cNvSpPr>
            <p:nvPr/>
          </p:nvSpPr>
          <p:spPr bwMode="auto">
            <a:xfrm>
              <a:off x="1857" y="1324"/>
              <a:ext cx="836" cy="79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8" name="Text Box 43"/>
            <p:cNvSpPr txBox="1">
              <a:spLocks noChangeArrowheads="1"/>
            </p:cNvSpPr>
            <p:nvPr/>
          </p:nvSpPr>
          <p:spPr bwMode="auto">
            <a:xfrm>
              <a:off x="2161" y="1351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79" name="Text Box 44"/>
            <p:cNvSpPr txBox="1">
              <a:spLocks noChangeArrowheads="1"/>
            </p:cNvSpPr>
            <p:nvPr/>
          </p:nvSpPr>
          <p:spPr bwMode="auto">
            <a:xfrm>
              <a:off x="2262" y="1539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0" name="Text Box 45"/>
            <p:cNvSpPr txBox="1">
              <a:spLocks noChangeArrowheads="1"/>
            </p:cNvSpPr>
            <p:nvPr/>
          </p:nvSpPr>
          <p:spPr bwMode="auto">
            <a:xfrm>
              <a:off x="2101" y="1675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1" name="Text Box 46"/>
            <p:cNvSpPr txBox="1">
              <a:spLocks noChangeArrowheads="1"/>
            </p:cNvSpPr>
            <p:nvPr/>
          </p:nvSpPr>
          <p:spPr bwMode="auto">
            <a:xfrm>
              <a:off x="2366" y="1759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82" name="Text Box 47"/>
            <p:cNvSpPr txBox="1">
              <a:spLocks noChangeArrowheads="1"/>
            </p:cNvSpPr>
            <p:nvPr/>
          </p:nvSpPr>
          <p:spPr bwMode="auto">
            <a:xfrm>
              <a:off x="1931" y="1616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3" name="Text Box 48"/>
            <p:cNvSpPr txBox="1">
              <a:spLocks noChangeArrowheads="1"/>
            </p:cNvSpPr>
            <p:nvPr/>
          </p:nvSpPr>
          <p:spPr bwMode="auto">
            <a:xfrm>
              <a:off x="1963" y="1420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4" name="Text Box 49"/>
            <p:cNvSpPr txBox="1">
              <a:spLocks noChangeArrowheads="1"/>
            </p:cNvSpPr>
            <p:nvPr/>
          </p:nvSpPr>
          <p:spPr bwMode="auto">
            <a:xfrm>
              <a:off x="2433" y="1623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5" name="Text Box 50"/>
            <p:cNvSpPr txBox="1">
              <a:spLocks noChangeArrowheads="1"/>
            </p:cNvSpPr>
            <p:nvPr/>
          </p:nvSpPr>
          <p:spPr bwMode="auto">
            <a:xfrm>
              <a:off x="2447" y="1497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6" name="Text Box 51"/>
            <p:cNvSpPr txBox="1">
              <a:spLocks noChangeArrowheads="1"/>
            </p:cNvSpPr>
            <p:nvPr/>
          </p:nvSpPr>
          <p:spPr bwMode="auto">
            <a:xfrm>
              <a:off x="2140" y="1872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</p:grpSp>
      <p:grpSp>
        <p:nvGrpSpPr>
          <p:cNvPr id="4" name="Group 80"/>
          <p:cNvGrpSpPr>
            <a:grpSpLocks/>
          </p:cNvGrpSpPr>
          <p:nvPr/>
        </p:nvGrpSpPr>
        <p:grpSpPr bwMode="auto">
          <a:xfrm>
            <a:off x="7002463" y="3251200"/>
            <a:ext cx="1327150" cy="1263650"/>
            <a:chOff x="4492" y="1324"/>
            <a:chExt cx="836" cy="796"/>
          </a:xfrm>
        </p:grpSpPr>
        <p:sp>
          <p:nvSpPr>
            <p:cNvPr id="10267" name="Oval 52"/>
            <p:cNvSpPr>
              <a:spLocks noChangeAspect="1" noChangeArrowheads="1"/>
            </p:cNvSpPr>
            <p:nvPr/>
          </p:nvSpPr>
          <p:spPr bwMode="auto">
            <a:xfrm>
              <a:off x="4492" y="1324"/>
              <a:ext cx="836" cy="79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8" name="Text Box 53"/>
            <p:cNvSpPr txBox="1">
              <a:spLocks noChangeArrowheads="1"/>
            </p:cNvSpPr>
            <p:nvPr/>
          </p:nvSpPr>
          <p:spPr bwMode="auto">
            <a:xfrm>
              <a:off x="4866" y="1386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69" name="Text Box 54"/>
            <p:cNvSpPr txBox="1">
              <a:spLocks noChangeArrowheads="1"/>
            </p:cNvSpPr>
            <p:nvPr/>
          </p:nvSpPr>
          <p:spPr bwMode="auto">
            <a:xfrm>
              <a:off x="4856" y="1626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0" name="Text Box 55"/>
            <p:cNvSpPr txBox="1">
              <a:spLocks noChangeArrowheads="1"/>
            </p:cNvSpPr>
            <p:nvPr/>
          </p:nvSpPr>
          <p:spPr bwMode="auto">
            <a:xfrm>
              <a:off x="4661" y="1792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1" name="Text Box 56"/>
            <p:cNvSpPr txBox="1">
              <a:spLocks noChangeArrowheads="1"/>
            </p:cNvSpPr>
            <p:nvPr/>
          </p:nvSpPr>
          <p:spPr bwMode="auto">
            <a:xfrm>
              <a:off x="4959" y="1792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2" name="Text Box 57"/>
            <p:cNvSpPr txBox="1">
              <a:spLocks noChangeArrowheads="1"/>
            </p:cNvSpPr>
            <p:nvPr/>
          </p:nvSpPr>
          <p:spPr bwMode="auto">
            <a:xfrm>
              <a:off x="4560" y="1616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3" name="Text Box 58"/>
            <p:cNvSpPr txBox="1">
              <a:spLocks noChangeArrowheads="1"/>
            </p:cNvSpPr>
            <p:nvPr/>
          </p:nvSpPr>
          <p:spPr bwMode="auto">
            <a:xfrm>
              <a:off x="4685" y="1432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4" name="Text Box 59"/>
            <p:cNvSpPr txBox="1">
              <a:spLocks noChangeArrowheads="1"/>
            </p:cNvSpPr>
            <p:nvPr/>
          </p:nvSpPr>
          <p:spPr bwMode="auto">
            <a:xfrm>
              <a:off x="5062" y="1623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5" name="Text Box 60"/>
            <p:cNvSpPr txBox="1">
              <a:spLocks noChangeArrowheads="1"/>
            </p:cNvSpPr>
            <p:nvPr/>
          </p:nvSpPr>
          <p:spPr bwMode="auto">
            <a:xfrm>
              <a:off x="5076" y="1497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6" name="Text Box 61"/>
            <p:cNvSpPr txBox="1">
              <a:spLocks noChangeArrowheads="1"/>
            </p:cNvSpPr>
            <p:nvPr/>
          </p:nvSpPr>
          <p:spPr bwMode="auto">
            <a:xfrm>
              <a:off x="4769" y="1872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</p:grpSp>
      <p:grpSp>
        <p:nvGrpSpPr>
          <p:cNvPr id="5" name="Group 79"/>
          <p:cNvGrpSpPr>
            <a:grpSpLocks/>
          </p:cNvGrpSpPr>
          <p:nvPr/>
        </p:nvGrpSpPr>
        <p:grpSpPr bwMode="auto">
          <a:xfrm>
            <a:off x="4846639" y="3251201"/>
            <a:ext cx="1327150" cy="1263650"/>
            <a:chOff x="3134" y="1324"/>
            <a:chExt cx="836" cy="796"/>
          </a:xfrm>
        </p:grpSpPr>
        <p:sp>
          <p:nvSpPr>
            <p:cNvPr id="10257" name="Oval 62"/>
            <p:cNvSpPr>
              <a:spLocks noChangeAspect="1" noChangeArrowheads="1"/>
            </p:cNvSpPr>
            <p:nvPr/>
          </p:nvSpPr>
          <p:spPr bwMode="auto">
            <a:xfrm>
              <a:off x="3134" y="1324"/>
              <a:ext cx="836" cy="79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8" name="Text Box 63"/>
            <p:cNvSpPr txBox="1">
              <a:spLocks noChangeArrowheads="1"/>
            </p:cNvSpPr>
            <p:nvPr/>
          </p:nvSpPr>
          <p:spPr bwMode="auto">
            <a:xfrm>
              <a:off x="3438" y="1351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59" name="Text Box 64"/>
            <p:cNvSpPr txBox="1">
              <a:spLocks noChangeArrowheads="1"/>
            </p:cNvSpPr>
            <p:nvPr/>
          </p:nvSpPr>
          <p:spPr bwMode="auto">
            <a:xfrm>
              <a:off x="3278" y="1786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dirty="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60" name="Text Box 65"/>
            <p:cNvSpPr txBox="1">
              <a:spLocks noChangeArrowheads="1"/>
            </p:cNvSpPr>
            <p:nvPr/>
          </p:nvSpPr>
          <p:spPr bwMode="auto">
            <a:xfrm>
              <a:off x="3447" y="1641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dirty="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61" name="Text Box 66"/>
            <p:cNvSpPr txBox="1">
              <a:spLocks noChangeArrowheads="1"/>
            </p:cNvSpPr>
            <p:nvPr/>
          </p:nvSpPr>
          <p:spPr bwMode="auto">
            <a:xfrm>
              <a:off x="3643" y="1759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62" name="Text Box 67"/>
            <p:cNvSpPr txBox="1">
              <a:spLocks noChangeArrowheads="1"/>
            </p:cNvSpPr>
            <p:nvPr/>
          </p:nvSpPr>
          <p:spPr bwMode="auto">
            <a:xfrm>
              <a:off x="3208" y="1616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63" name="Text Box 68"/>
            <p:cNvSpPr txBox="1">
              <a:spLocks noChangeArrowheads="1"/>
            </p:cNvSpPr>
            <p:nvPr/>
          </p:nvSpPr>
          <p:spPr bwMode="auto">
            <a:xfrm>
              <a:off x="3240" y="1420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64" name="Text Box 69"/>
            <p:cNvSpPr txBox="1">
              <a:spLocks noChangeArrowheads="1"/>
            </p:cNvSpPr>
            <p:nvPr/>
          </p:nvSpPr>
          <p:spPr bwMode="auto">
            <a:xfrm>
              <a:off x="3710" y="1623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65" name="Text Box 70"/>
            <p:cNvSpPr txBox="1">
              <a:spLocks noChangeArrowheads="1"/>
            </p:cNvSpPr>
            <p:nvPr/>
          </p:nvSpPr>
          <p:spPr bwMode="auto">
            <a:xfrm>
              <a:off x="3607" y="1470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dirty="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66" name="Text Box 71"/>
            <p:cNvSpPr txBox="1">
              <a:spLocks noChangeArrowheads="1"/>
            </p:cNvSpPr>
            <p:nvPr/>
          </p:nvSpPr>
          <p:spPr bwMode="auto">
            <a:xfrm>
              <a:off x="3486" y="1838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dirty="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</p:grpSp>
      <p:sp>
        <p:nvSpPr>
          <p:cNvPr id="119880" name="Line 72"/>
          <p:cNvSpPr>
            <a:spLocks noChangeShapeType="1"/>
          </p:cNvSpPr>
          <p:nvPr/>
        </p:nvSpPr>
        <p:spPr bwMode="auto">
          <a:xfrm>
            <a:off x="2133600" y="3883025"/>
            <a:ext cx="57308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19881" name="Line 73"/>
          <p:cNvSpPr>
            <a:spLocks noChangeShapeType="1"/>
          </p:cNvSpPr>
          <p:nvPr/>
        </p:nvSpPr>
        <p:spPr bwMode="auto">
          <a:xfrm>
            <a:off x="4206875" y="3883025"/>
            <a:ext cx="57308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19882" name="Line 74"/>
          <p:cNvSpPr>
            <a:spLocks noChangeShapeType="1"/>
          </p:cNvSpPr>
          <p:nvPr/>
        </p:nvSpPr>
        <p:spPr bwMode="auto">
          <a:xfrm>
            <a:off x="6311900" y="3883025"/>
            <a:ext cx="57308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19883" name="AutoShape 75"/>
          <p:cNvSpPr>
            <a:spLocks noChangeArrowheads="1"/>
          </p:cNvSpPr>
          <p:nvPr/>
        </p:nvSpPr>
        <p:spPr bwMode="auto">
          <a:xfrm>
            <a:off x="2438400" y="5053012"/>
            <a:ext cx="1201738" cy="651101"/>
          </a:xfrm>
          <a:prstGeom prst="wedgeRectCallout">
            <a:avLst>
              <a:gd name="adj1" fmla="val 59432"/>
              <a:gd name="adj2" fmla="val -185339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infiltrace sobce</a:t>
            </a:r>
          </a:p>
        </p:txBody>
      </p:sp>
      <p:sp>
        <p:nvSpPr>
          <p:cNvPr id="119889" name="AutoShape 81"/>
          <p:cNvSpPr>
            <a:spLocks noChangeArrowheads="1"/>
          </p:cNvSpPr>
          <p:nvPr/>
        </p:nvSpPr>
        <p:spPr bwMode="auto">
          <a:xfrm>
            <a:off x="5594124" y="2198914"/>
            <a:ext cx="1884362" cy="732292"/>
          </a:xfrm>
          <a:prstGeom prst="wedgeRectCallout">
            <a:avLst>
              <a:gd name="adj1" fmla="val -50880"/>
              <a:gd name="adj2" fmla="val 111537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šíření „sobecké“ alely v populaci</a:t>
            </a:r>
          </a:p>
        </p:txBody>
      </p:sp>
      <p:sp>
        <p:nvSpPr>
          <p:cNvPr id="119890" name="AutoShape 82"/>
          <p:cNvSpPr>
            <a:spLocks noChangeArrowheads="1"/>
          </p:cNvSpPr>
          <p:nvPr/>
        </p:nvSpPr>
        <p:spPr bwMode="auto">
          <a:xfrm>
            <a:off x="1674813" y="2133600"/>
            <a:ext cx="2309358" cy="815975"/>
          </a:xfrm>
          <a:prstGeom prst="wedgeRectCallout">
            <a:avLst>
              <a:gd name="adj1" fmla="val -53898"/>
              <a:gd name="adj2" fmla="val 130903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 err="1"/>
              <a:t>Wynne</a:t>
            </a:r>
            <a:r>
              <a:rPr lang="cs-CZ" sz="1600" b="0" dirty="0"/>
              <a:t>-</a:t>
            </a:r>
            <a:r>
              <a:rPr lang="cs-CZ" sz="1600" b="0" dirty="0" err="1"/>
              <a:t>Edwardsova</a:t>
            </a:r>
            <a:r>
              <a:rPr lang="cs-CZ" sz="1600" b="0" dirty="0"/>
              <a:t> populace altruistů</a:t>
            </a:r>
          </a:p>
        </p:txBody>
      </p:sp>
      <p:sp>
        <p:nvSpPr>
          <p:cNvPr id="119891" name="AutoShape 83"/>
          <p:cNvSpPr>
            <a:spLocks noChangeArrowheads="1"/>
          </p:cNvSpPr>
          <p:nvPr/>
        </p:nvSpPr>
        <p:spPr bwMode="auto">
          <a:xfrm>
            <a:off x="6218238" y="4973638"/>
            <a:ext cx="1771876" cy="730476"/>
          </a:xfrm>
          <a:prstGeom prst="wedgeRectCallout">
            <a:avLst>
              <a:gd name="adj1" fmla="val 39727"/>
              <a:gd name="adj2" fmla="val -150000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fixace „sobecké“ alely</a:t>
            </a:r>
          </a:p>
        </p:txBody>
      </p:sp>
      <p:pic>
        <p:nvPicPr>
          <p:cNvPr id="58" name="Picture 4" descr="lemming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5113" y="4611688"/>
            <a:ext cx="1712912" cy="209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cxnSp>
        <p:nvCxnSpPr>
          <p:cNvPr id="61" name="Přímá spojovací šipka 60"/>
          <p:cNvCxnSpPr>
            <a:cxnSpLocks noChangeShapeType="1"/>
          </p:cNvCxnSpPr>
          <p:nvPr/>
        </p:nvCxnSpPr>
        <p:spPr bwMode="auto">
          <a:xfrm rot="10800000">
            <a:off x="3894138" y="4173538"/>
            <a:ext cx="1506537" cy="1076325"/>
          </a:xfrm>
          <a:prstGeom prst="straightConnector1">
            <a:avLst/>
          </a:prstGeom>
          <a:noFill/>
          <a:ln w="57150" algn="ctr">
            <a:solidFill>
              <a:srgbClr val="E6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19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9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9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80" grpId="0" animBg="1"/>
      <p:bldP spid="119881" grpId="0" animBg="1"/>
      <p:bldP spid="119882" grpId="0" animBg="1"/>
      <p:bldP spid="119883" grpId="0" animBg="1"/>
      <p:bldP spid="119889" grpId="0" animBg="1"/>
      <p:bldP spid="119890" grpId="0" animBg="1"/>
      <p:bldP spid="11989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436563" y="4581525"/>
            <a:ext cx="8231741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000" b="0" dirty="0"/>
              <a:t>Problém: nízká </a:t>
            </a:r>
            <a:r>
              <a:rPr lang="cs-CZ" sz="2000" b="0" dirty="0" err="1"/>
              <a:t>heritabilita</a:t>
            </a:r>
            <a:r>
              <a:rPr lang="cs-CZ" sz="2000" b="0" dirty="0"/>
              <a:t> skupiny ve srovnání s </a:t>
            </a:r>
            <a:r>
              <a:rPr lang="cs-CZ" sz="2000" b="0" dirty="0" err="1"/>
              <a:t>heritabilitou</a:t>
            </a:r>
            <a:r>
              <a:rPr lang="cs-CZ" sz="2000" b="0" dirty="0"/>
              <a:t> jedinců </a:t>
            </a:r>
            <a:endParaRPr lang="cs-CZ" sz="2000" b="0" dirty="0" smtClean="0"/>
          </a:p>
          <a:p>
            <a:pPr defTabSz="360000"/>
            <a:r>
              <a:rPr lang="cs-CZ" sz="2000" b="0" dirty="0" smtClean="0"/>
              <a:t>	a krátký </a:t>
            </a:r>
            <a:r>
              <a:rPr lang="cs-CZ" sz="2000" b="0" dirty="0"/>
              <a:t>generační čas jedince ve srovnání se skupinou </a:t>
            </a:r>
            <a:endParaRPr lang="cs-CZ" sz="2000" b="0" dirty="0" smtClean="0"/>
          </a:p>
          <a:p>
            <a:pPr defTabSz="360000"/>
            <a:r>
              <a:rPr lang="cs-CZ" sz="2000" b="0" dirty="0" smtClean="0">
                <a:sym typeface="Symbol" pitchFamily="18" charset="2"/>
              </a:rPr>
              <a:t>	 </a:t>
            </a:r>
            <a:r>
              <a:rPr lang="cs-CZ" sz="2000" b="0" dirty="0">
                <a:sym typeface="Symbol" pitchFamily="18" charset="2"/>
              </a:rPr>
              <a:t>změny na úrovni individuí </a:t>
            </a:r>
            <a:r>
              <a:rPr lang="cs-CZ" sz="2000" b="0" dirty="0" smtClean="0">
                <a:sym typeface="Symbol" pitchFamily="18" charset="2"/>
              </a:rPr>
              <a:t>mnohem </a:t>
            </a:r>
            <a:r>
              <a:rPr lang="cs-CZ" sz="2000" b="0" dirty="0">
                <a:sym typeface="Symbol" pitchFamily="18" charset="2"/>
              </a:rPr>
              <a:t>rychlejší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/>
            </a:r>
            <a:br>
              <a:rPr lang="cs-CZ" sz="2000" b="0" dirty="0">
                <a:sym typeface="Symbol" pitchFamily="18" charset="2"/>
              </a:rPr>
            </a:br>
            <a:r>
              <a:rPr lang="cs-CZ" sz="2000" dirty="0">
                <a:sym typeface="Symbol" pitchFamily="18" charset="2"/>
              </a:rPr>
              <a:t>  </a:t>
            </a:r>
            <a:r>
              <a:rPr lang="cs-CZ" b="0" dirty="0">
                <a:solidFill>
                  <a:srgbClr val="E80000"/>
                </a:solidFill>
                <a:sym typeface="Symbol" pitchFamily="18" charset="2"/>
              </a:rPr>
              <a:t> infiltrace sobeckých jedinců, zánik altruistické populace</a:t>
            </a:r>
            <a:endParaRPr lang="cs-CZ" sz="2000" b="0" dirty="0">
              <a:solidFill>
                <a:srgbClr val="E80000"/>
              </a:solidFill>
              <a:sym typeface="Symbol" pitchFamily="18" charset="2"/>
            </a:endParaRPr>
          </a:p>
        </p:txBody>
      </p:sp>
      <p:pic>
        <p:nvPicPr>
          <p:cNvPr id="11268" name="Picture 4" descr="skenovat0002"/>
          <p:cNvPicPr>
            <a:picLocks noChangeAspect="1" noChangeArrowheads="1"/>
          </p:cNvPicPr>
          <p:nvPr/>
        </p:nvPicPr>
        <p:blipFill>
          <a:blip r:embed="rId3">
            <a:lum bright="-10000" contrast="30000"/>
          </a:blip>
          <a:srcRect l="3880" t="13014" r="3209" b="8742"/>
          <a:stretch>
            <a:fillRect/>
          </a:stretch>
        </p:blipFill>
        <p:spPr bwMode="auto">
          <a:xfrm>
            <a:off x="1116921" y="446314"/>
            <a:ext cx="6818766" cy="3644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24"/>
          <p:cNvPicPr>
            <a:picLocks noChangeAspect="1" noChangeArrowheads="1"/>
          </p:cNvPicPr>
          <p:nvPr/>
        </p:nvPicPr>
        <p:blipFill>
          <a:blip r:embed="rId4">
            <a:lum bright="-10000" contrast="30000"/>
          </a:blip>
          <a:srcRect/>
          <a:stretch>
            <a:fillRect/>
          </a:stretch>
        </p:blipFill>
        <p:spPr bwMode="auto">
          <a:xfrm>
            <a:off x="7212975" y="816429"/>
            <a:ext cx="1528936" cy="1152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28" name="Text Box 8"/>
          <p:cNvSpPr txBox="1">
            <a:spLocks noChangeArrowheads="1"/>
          </p:cNvSpPr>
          <p:nvPr/>
        </p:nvSpPr>
        <p:spPr bwMode="auto">
          <a:xfrm>
            <a:off x="436563" y="1079047"/>
            <a:ext cx="5439310" cy="3057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rychlé střídání extinkce a nového vzniku </a:t>
            </a:r>
            <a:r>
              <a:rPr lang="cs-CZ" sz="2000" b="0" dirty="0" smtClean="0"/>
              <a:t>démů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smtClean="0"/>
              <a:t>Př</a:t>
            </a:r>
            <a:r>
              <a:rPr lang="cs-CZ" sz="2000" b="0" dirty="0"/>
              <a:t>.: </a:t>
            </a:r>
            <a:r>
              <a:rPr lang="cs-CZ" sz="2000" b="0" dirty="0" err="1" smtClean="0"/>
              <a:t>fíkovnice</a:t>
            </a:r>
            <a:r>
              <a:rPr lang="cs-CZ" sz="2000" b="0" dirty="0" smtClean="0"/>
              <a:t> čeledi </a:t>
            </a:r>
            <a:r>
              <a:rPr lang="cs-CZ" sz="2000" b="0" dirty="0" err="1"/>
              <a:t>Agaonidae</a:t>
            </a:r>
            <a:r>
              <a:rPr lang="cs-CZ" sz="2000" b="0" dirty="0"/>
              <a:t> („fíkové vosy“)</a:t>
            </a:r>
            <a:r>
              <a:rPr lang="cs-CZ" sz="1800" b="0" dirty="0"/>
              <a:t/>
            </a:r>
            <a:br>
              <a:rPr lang="cs-CZ" sz="1800" b="0" dirty="0"/>
            </a:br>
            <a:endParaRPr lang="cs-CZ" sz="2000" b="0" dirty="0"/>
          </a:p>
          <a:p>
            <a:r>
              <a:rPr lang="cs-CZ" sz="2000" b="0" dirty="0"/>
              <a:t>prakticky nulová migrace:</a:t>
            </a:r>
            <a:br>
              <a:rPr lang="cs-CZ" sz="2000" b="0" dirty="0"/>
            </a:br>
            <a:r>
              <a:rPr lang="cs-CZ" sz="1600" b="0" dirty="0"/>
              <a:t>   </a:t>
            </a:r>
            <a:br>
              <a:rPr lang="cs-CZ" sz="1600" b="0" dirty="0"/>
            </a:br>
            <a:r>
              <a:rPr lang="cs-CZ" sz="1600" b="0" dirty="0"/>
              <a:t>   </a:t>
            </a:r>
            <a:r>
              <a:rPr lang="cs-CZ" sz="2000" b="0" i="1" dirty="0"/>
              <a:t>c</a:t>
            </a:r>
            <a:r>
              <a:rPr lang="cs-CZ" sz="2000" b="0" dirty="0"/>
              <a:t> … ztráta jedince (</a:t>
            </a:r>
            <a:r>
              <a:rPr lang="cs-CZ" sz="2000" b="0" i="1" dirty="0" err="1"/>
              <a:t>cost</a:t>
            </a:r>
            <a:r>
              <a:rPr lang="cs-CZ" sz="2000" b="0" dirty="0"/>
              <a:t>) </a:t>
            </a:r>
            <a:br>
              <a:rPr lang="cs-CZ" sz="2000" b="0" dirty="0"/>
            </a:br>
            <a:r>
              <a:rPr lang="cs-CZ" sz="2000" b="0" dirty="0"/>
              <a:t>   </a:t>
            </a:r>
            <a:r>
              <a:rPr lang="en-US" sz="2000" b="0" dirty="0"/>
              <a:t>(</a:t>
            </a:r>
            <a:r>
              <a:rPr lang="en-US" sz="2000" b="0" i="1" dirty="0"/>
              <a:t>b – c</a:t>
            </a:r>
            <a:r>
              <a:rPr lang="en-US" sz="2000" b="0" dirty="0"/>
              <a:t>) … </a:t>
            </a:r>
            <a:r>
              <a:rPr lang="en-US" sz="2000" b="0" dirty="0" err="1"/>
              <a:t>prosp</a:t>
            </a:r>
            <a:r>
              <a:rPr lang="cs-CZ" sz="2000" b="0" dirty="0"/>
              <a:t>ě</a:t>
            </a:r>
            <a:r>
              <a:rPr lang="en-US" sz="2000" b="0" dirty="0" err="1"/>
              <a:t>ch</a:t>
            </a:r>
            <a:r>
              <a:rPr lang="en-US" sz="2000" b="0" dirty="0"/>
              <a:t> </a:t>
            </a:r>
            <a:r>
              <a:rPr lang="en-US" sz="2000" b="0" dirty="0" err="1"/>
              <a:t>skupiny</a:t>
            </a:r>
            <a:r>
              <a:rPr lang="cs-CZ" sz="2000" b="0" dirty="0"/>
              <a:t> (</a:t>
            </a:r>
            <a:r>
              <a:rPr lang="cs-CZ" sz="2000" b="0" i="1" dirty="0" err="1"/>
              <a:t>benefit</a:t>
            </a:r>
            <a:r>
              <a:rPr lang="cs-CZ" sz="2000" b="0" dirty="0"/>
              <a:t>)</a:t>
            </a:r>
            <a:br>
              <a:rPr lang="cs-CZ" sz="2000" b="0" dirty="0"/>
            </a:br>
            <a:r>
              <a:rPr lang="cs-CZ" sz="2000" b="0" dirty="0"/>
              <a:t> </a:t>
            </a:r>
            <a:br>
              <a:rPr lang="cs-CZ" sz="2000" b="0" dirty="0"/>
            </a:br>
            <a:r>
              <a:rPr lang="cs-CZ" sz="2000" b="0" dirty="0" smtClean="0"/>
              <a:t>ostrovní </a:t>
            </a:r>
            <a:r>
              <a:rPr lang="cs-CZ" sz="2000" b="0" dirty="0"/>
              <a:t>model:</a:t>
            </a:r>
          </a:p>
        </p:txBody>
      </p:sp>
      <p:graphicFrame>
        <p:nvGraphicFramePr>
          <p:cNvPr id="184332" name="Object 2"/>
          <p:cNvGraphicFramePr>
            <a:graphicFrameLocks noChangeAspect="1"/>
          </p:cNvGraphicFramePr>
          <p:nvPr/>
        </p:nvGraphicFramePr>
        <p:xfrm>
          <a:off x="2343602" y="3772127"/>
          <a:ext cx="2903375" cy="952273"/>
        </p:xfrm>
        <a:graphic>
          <a:graphicData uri="http://schemas.openxmlformats.org/presentationml/2006/ole">
            <p:oleObj spid="_x0000_s2050" name="Rovnice" r:id="rId5" imgW="799920" imgH="393480" progId="Equation.3">
              <p:embed/>
            </p:oleObj>
          </a:graphicData>
        </a:graphic>
      </p:graphicFrame>
      <p:sp>
        <p:nvSpPr>
          <p:cNvPr id="2054" name="Text Box 21"/>
          <p:cNvSpPr txBox="1">
            <a:spLocks noChangeArrowheads="1"/>
          </p:cNvSpPr>
          <p:nvPr/>
        </p:nvSpPr>
        <p:spPr bwMode="auto">
          <a:xfrm>
            <a:off x="2039485" y="298450"/>
            <a:ext cx="48413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</a:rPr>
              <a:t>Podmínky pro skupinovou</a:t>
            </a:r>
            <a:r>
              <a:rPr lang="en-US" b="0" dirty="0">
                <a:solidFill>
                  <a:srgbClr val="E80000"/>
                </a:solidFill>
              </a:rPr>
              <a:t> </a:t>
            </a:r>
            <a:r>
              <a:rPr lang="en-US" b="0" dirty="0" err="1">
                <a:solidFill>
                  <a:srgbClr val="E80000"/>
                </a:solidFill>
              </a:rPr>
              <a:t>selekci</a:t>
            </a:r>
            <a:r>
              <a:rPr lang="cs-CZ" b="0" dirty="0">
                <a:solidFill>
                  <a:srgbClr val="E80000"/>
                </a:solidFill>
              </a:rPr>
              <a:t>:</a:t>
            </a:r>
          </a:p>
        </p:txBody>
      </p:sp>
      <p:pic>
        <p:nvPicPr>
          <p:cNvPr id="2055" name="Picture 2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81100" y="2069421"/>
            <a:ext cx="3921386" cy="2273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5" name="Text Box 25"/>
          <p:cNvSpPr txBox="1">
            <a:spLocks noChangeArrowheads="1"/>
          </p:cNvSpPr>
          <p:nvPr/>
        </p:nvSpPr>
        <p:spPr bwMode="auto">
          <a:xfrm>
            <a:off x="436563" y="5060496"/>
            <a:ext cx="8350043" cy="1169551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600"/>
              </a:spcAft>
            </a:pPr>
            <a:r>
              <a:rPr lang="cs-CZ" sz="2000" b="0" dirty="0">
                <a:solidFill>
                  <a:srgbClr val="E80000"/>
                </a:solidFill>
              </a:rPr>
              <a:t>Závěr: selekce mezi démy (skupinová) bude silnější než selekce uvnitř </a:t>
            </a:r>
          </a:p>
          <a:p>
            <a:pPr defTabSz="360000">
              <a:spcAft>
                <a:spcPts val="600"/>
              </a:spcAft>
            </a:pPr>
            <a:r>
              <a:rPr lang="cs-CZ" sz="2000" b="0" dirty="0" smtClean="0">
                <a:solidFill>
                  <a:srgbClr val="E80000"/>
                </a:solidFill>
              </a:rPr>
              <a:t>	démů </a:t>
            </a:r>
            <a:r>
              <a:rPr lang="cs-CZ" sz="2000" b="0" dirty="0">
                <a:solidFill>
                  <a:srgbClr val="E80000"/>
                </a:solidFill>
              </a:rPr>
              <a:t>(individuální) pouze je-li prospěch skupiny v porovnání se </a:t>
            </a:r>
          </a:p>
          <a:p>
            <a:pPr defTabSz="360000">
              <a:spcAft>
                <a:spcPts val="600"/>
              </a:spcAft>
            </a:pPr>
            <a:r>
              <a:rPr lang="cs-CZ" sz="2000" b="0" dirty="0" smtClean="0">
                <a:solidFill>
                  <a:srgbClr val="E80000"/>
                </a:solidFill>
              </a:rPr>
              <a:t>	ztrátou </a:t>
            </a:r>
            <a:r>
              <a:rPr lang="cs-CZ" sz="2000" b="0" dirty="0">
                <a:solidFill>
                  <a:srgbClr val="E80000"/>
                </a:solidFill>
              </a:rPr>
              <a:t>jedince vyšší než průměrný počet migrantů v každé generaci.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Wade"/>
          <p:cNvPicPr>
            <a:picLocks noChangeAspect="1" noChangeArrowheads="1"/>
          </p:cNvPicPr>
          <p:nvPr/>
        </p:nvPicPr>
        <p:blipFill>
          <a:blip r:embed="rId3">
            <a:lum bright="-10000" contrast="40000"/>
          </a:blip>
          <a:srcRect/>
          <a:stretch>
            <a:fillRect/>
          </a:stretch>
        </p:blipFill>
        <p:spPr bwMode="auto">
          <a:xfrm>
            <a:off x="610734" y="1161828"/>
            <a:ext cx="8174037" cy="4483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7"/>
          <p:cNvSpPr txBox="1">
            <a:spLocks noChangeArrowheads="1"/>
          </p:cNvSpPr>
          <p:nvPr/>
        </p:nvSpPr>
        <p:spPr bwMode="auto">
          <a:xfrm>
            <a:off x="436563" y="298450"/>
            <a:ext cx="815011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000" b="0" dirty="0">
                <a:solidFill>
                  <a:srgbClr val="003399"/>
                </a:solidFill>
              </a:rPr>
              <a:t>Michael </a:t>
            </a:r>
            <a:r>
              <a:rPr lang="cs-CZ" sz="2000" b="0" dirty="0" err="1">
                <a:solidFill>
                  <a:srgbClr val="003399"/>
                </a:solidFill>
              </a:rPr>
              <a:t>Wade</a:t>
            </a:r>
            <a:r>
              <a:rPr lang="cs-CZ" sz="2000" b="0" dirty="0">
                <a:solidFill>
                  <a:srgbClr val="003399"/>
                </a:solidFill>
              </a:rPr>
              <a:t> </a:t>
            </a:r>
            <a:r>
              <a:rPr lang="cs-CZ" sz="2000" b="0" dirty="0"/>
              <a:t>(1977):</a:t>
            </a:r>
            <a:r>
              <a:rPr lang="cs-CZ" sz="2000" b="0" dirty="0">
                <a:solidFill>
                  <a:srgbClr val="0033CC"/>
                </a:solidFill>
              </a:rPr>
              <a:t> </a:t>
            </a:r>
            <a:r>
              <a:rPr lang="cs-CZ" sz="2000" b="0" dirty="0" smtClean="0"/>
              <a:t>experiment </a:t>
            </a:r>
            <a:r>
              <a:rPr lang="cs-CZ" sz="2000" b="0" dirty="0"/>
              <a:t>se skupinovou selekcí u potemníka </a:t>
            </a:r>
            <a:r>
              <a:rPr lang="cs-CZ" sz="2000" b="0" dirty="0" smtClean="0"/>
              <a:t/>
            </a:r>
            <a:br>
              <a:rPr lang="cs-CZ" sz="2000" b="0" dirty="0" smtClean="0"/>
            </a:br>
            <a:r>
              <a:rPr lang="cs-CZ" sz="2000" b="0" dirty="0" smtClean="0"/>
              <a:t>	moučného (</a:t>
            </a:r>
            <a:r>
              <a:rPr lang="cs-CZ" sz="2000" b="0" i="1" dirty="0" err="1"/>
              <a:t>Tribolium</a:t>
            </a:r>
            <a:r>
              <a:rPr lang="cs-CZ" sz="2000" b="0" i="1" dirty="0"/>
              <a:t> </a:t>
            </a:r>
            <a:r>
              <a:rPr lang="cs-CZ" sz="2000" b="0" i="1" dirty="0" err="1"/>
              <a:t>castaneum</a:t>
            </a:r>
            <a:r>
              <a:rPr lang="cs-CZ" sz="1800" b="0" dirty="0"/>
              <a:t>)</a:t>
            </a:r>
          </a:p>
        </p:txBody>
      </p:sp>
      <p:sp>
        <p:nvSpPr>
          <p:cNvPr id="113672" name="Text Box 8"/>
          <p:cNvSpPr txBox="1">
            <a:spLocks noChangeArrowheads="1"/>
          </p:cNvSpPr>
          <p:nvPr/>
        </p:nvSpPr>
        <p:spPr bwMode="auto">
          <a:xfrm>
            <a:off x="436563" y="5916839"/>
            <a:ext cx="7988084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 smtClean="0">
                <a:solidFill>
                  <a:srgbClr val="E80000"/>
                </a:solidFill>
                <a:sym typeface="Symbol" pitchFamily="18" charset="2"/>
              </a:rPr>
              <a:t>V </a:t>
            </a:r>
            <a:r>
              <a:rPr lang="cs-CZ" b="0" dirty="0">
                <a:solidFill>
                  <a:srgbClr val="E80000"/>
                </a:solidFill>
                <a:sym typeface="Symbol" pitchFamily="18" charset="2"/>
              </a:rPr>
              <a:t>přírodě však role skupinové selekce zřejmě minimální</a:t>
            </a:r>
            <a:endParaRPr lang="cs-CZ" b="0" dirty="0">
              <a:solidFill>
                <a:srgbClr val="E8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7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9"/>
          <p:cNvSpPr txBox="1">
            <a:spLocks noChangeArrowheads="1"/>
          </p:cNvSpPr>
          <p:nvPr/>
        </p:nvSpPr>
        <p:spPr bwMode="auto">
          <a:xfrm>
            <a:off x="1977590" y="298450"/>
            <a:ext cx="5053884" cy="95410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PŘÍBUZENSKÁ SELEKCE</a:t>
            </a:r>
          </a:p>
          <a:p>
            <a:pPr algn="ctr"/>
            <a:r>
              <a:rPr lang="cs-CZ" sz="28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(</a:t>
            </a:r>
            <a:r>
              <a:rPr lang="cs-CZ" sz="2800" i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kin </a:t>
            </a:r>
            <a:r>
              <a:rPr lang="cs-CZ" sz="2800" i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selection</a:t>
            </a:r>
            <a:r>
              <a:rPr lang="cs-CZ" sz="28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)</a:t>
            </a:r>
          </a:p>
        </p:txBody>
      </p:sp>
      <p:pic>
        <p:nvPicPr>
          <p:cNvPr id="10" name="Picture 6" descr="http://www.voxeurop.eu/files/Bertrams-greece.jpg"/>
          <p:cNvPicPr>
            <a:picLocks noChangeAspect="1" noChangeArrowheads="1"/>
          </p:cNvPicPr>
          <p:nvPr/>
        </p:nvPicPr>
        <p:blipFill>
          <a:blip r:embed="rId3"/>
          <a:srcRect l="4668" t="5112" r="8058" b="5759"/>
          <a:stretch>
            <a:fillRect/>
          </a:stretch>
        </p:blipFill>
        <p:spPr bwMode="auto">
          <a:xfrm>
            <a:off x="5812973" y="3341914"/>
            <a:ext cx="3156856" cy="312365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2770" name="Picture 2" descr="http://kgov.com/files/images/science/JBS-Haldane-RS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7049" y="1329932"/>
            <a:ext cx="2165123" cy="2933898"/>
          </a:xfrm>
          <a:prstGeom prst="rect">
            <a:avLst/>
          </a:prstGeom>
          <a:noFill/>
        </p:spPr>
      </p:pic>
      <p:sp>
        <p:nvSpPr>
          <p:cNvPr id="12" name="Obláček 11"/>
          <p:cNvSpPr/>
          <p:nvPr/>
        </p:nvSpPr>
        <p:spPr bwMode="auto">
          <a:xfrm>
            <a:off x="3407229" y="1393371"/>
            <a:ext cx="4082143" cy="1883229"/>
          </a:xfrm>
          <a:prstGeom prst="cloudCallout">
            <a:avLst>
              <a:gd name="adj1" fmla="val -70166"/>
              <a:gd name="adj2" fmla="val -5130"/>
            </a:avLst>
          </a:prstGeom>
          <a:solidFill>
            <a:srgbClr val="CCFFFF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</a:rPr>
              <a:t>Kdybych z řeky zachránil své dva bratry, jako bych zachránil sám sebe!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</a:endParaRPr>
          </a:p>
        </p:txBody>
      </p:sp>
      <p:pic>
        <p:nvPicPr>
          <p:cNvPr id="32772" name="Picture 4" descr="http://flexpeditions.com/wp-content/uploads/2013/03/WWR-rescue-jump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4350884"/>
            <a:ext cx="5442857" cy="226785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36229" y="451076"/>
            <a:ext cx="2129744" cy="1483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50" name="Text Box 10"/>
          <p:cNvSpPr txBox="1">
            <a:spLocks noChangeArrowheads="1"/>
          </p:cNvSpPr>
          <p:nvPr/>
        </p:nvSpPr>
        <p:spPr bwMode="auto">
          <a:xfrm>
            <a:off x="436563" y="298450"/>
            <a:ext cx="6551794" cy="2903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  <a:sym typeface="Symbol" pitchFamily="18" charset="2"/>
              </a:rPr>
              <a:t>William </a:t>
            </a:r>
            <a:r>
              <a:rPr lang="cs-CZ" b="0" dirty="0" err="1">
                <a:solidFill>
                  <a:srgbClr val="003399"/>
                </a:solidFill>
                <a:sym typeface="Symbol" pitchFamily="18" charset="2"/>
              </a:rPr>
              <a:t>Hamilton</a:t>
            </a:r>
            <a:r>
              <a:rPr lang="cs-CZ" b="0" dirty="0">
                <a:solidFill>
                  <a:srgbClr val="003399"/>
                </a:solidFill>
                <a:sym typeface="Symbol" pitchFamily="18" charset="2"/>
              </a:rPr>
              <a:t> </a:t>
            </a:r>
            <a:r>
              <a:rPr lang="cs-CZ" b="0" dirty="0">
                <a:sym typeface="Symbol" pitchFamily="18" charset="2"/>
              </a:rPr>
              <a:t>(1964</a:t>
            </a:r>
            <a:r>
              <a:rPr lang="cs-CZ" b="0" dirty="0" smtClean="0">
                <a:sym typeface="Symbol" pitchFamily="18" charset="2"/>
              </a:rPr>
              <a:t>):</a:t>
            </a:r>
            <a:r>
              <a:rPr lang="cs-CZ" sz="2000" dirty="0">
                <a:solidFill>
                  <a:srgbClr val="0033CC"/>
                </a:solidFill>
                <a:sym typeface="Symbol" pitchFamily="18" charset="2"/>
              </a:rPr>
              <a:t/>
            </a:r>
            <a:br>
              <a:rPr lang="cs-CZ" sz="2000" dirty="0">
                <a:solidFill>
                  <a:srgbClr val="0033CC"/>
                </a:solidFill>
                <a:sym typeface="Symbol" pitchFamily="18" charset="2"/>
              </a:rPr>
            </a:br>
            <a:endParaRPr lang="cs-CZ" sz="1800" dirty="0">
              <a:solidFill>
                <a:srgbClr val="0033CC"/>
              </a:solidFill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 pitchFamily="18" charset="2"/>
              </a:rPr>
              <a:t>blanokřídlý hmyz: </a:t>
            </a:r>
            <a:r>
              <a:rPr lang="cs-CZ" sz="2000" b="0" dirty="0" err="1">
                <a:sym typeface="Symbol" pitchFamily="18" charset="2"/>
              </a:rPr>
              <a:t>haplo</a:t>
            </a:r>
            <a:r>
              <a:rPr lang="cs-CZ" sz="2000" b="0" dirty="0">
                <a:sym typeface="Symbol" pitchFamily="18" charset="2"/>
              </a:rPr>
              <a:t>-diploidní systém určení pohlaví: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  samice 2</a:t>
            </a:r>
            <a:r>
              <a:rPr lang="cs-CZ" sz="2000" b="0" i="1" dirty="0">
                <a:sym typeface="Symbol" pitchFamily="18" charset="2"/>
              </a:rPr>
              <a:t>N</a:t>
            </a:r>
            <a:r>
              <a:rPr lang="cs-CZ" sz="2000" b="0" dirty="0">
                <a:sym typeface="Symbol" pitchFamily="18" charset="2"/>
              </a:rPr>
              <a:t>, samci </a:t>
            </a:r>
            <a:r>
              <a:rPr lang="cs-CZ" sz="2000" b="0" i="1" dirty="0">
                <a:sym typeface="Symbol" pitchFamily="18" charset="2"/>
              </a:rPr>
              <a:t>N</a:t>
            </a:r>
            <a:endParaRPr lang="cs-CZ" sz="2000" b="0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  </a:t>
            </a:r>
            <a:r>
              <a:rPr lang="cs-CZ" sz="2000" b="0" dirty="0">
                <a:sym typeface="Symbol" pitchFamily="18" charset="2"/>
              </a:rPr>
              <a:t> příbuznost: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  dělnice – </a:t>
            </a:r>
            <a:r>
              <a:rPr lang="cs-CZ" sz="2000" b="0" dirty="0" err="1">
                <a:sym typeface="Symbol" pitchFamily="18" charset="2"/>
              </a:rPr>
              <a:t>dělnice</a:t>
            </a:r>
            <a:r>
              <a:rPr lang="cs-CZ" sz="2000" b="0" dirty="0">
                <a:sym typeface="Symbol" pitchFamily="18" charset="2"/>
              </a:rPr>
              <a:t> = ¾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  královna – potomci = ½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  dělnice – trubci = ¼ </a:t>
            </a:r>
            <a:endParaRPr lang="cs-CZ" sz="2000" b="0" dirty="0">
              <a:solidFill>
                <a:srgbClr val="E80000"/>
              </a:solidFill>
            </a:endParaRPr>
          </a:p>
        </p:txBody>
      </p:sp>
      <p:pic>
        <p:nvPicPr>
          <p:cNvPr id="13316" name="Picture 10"/>
          <p:cNvPicPr>
            <a:picLocks noChangeAspect="1" noChangeArrowheads="1"/>
          </p:cNvPicPr>
          <p:nvPr/>
        </p:nvPicPr>
        <p:blipFill>
          <a:blip r:embed="rId4"/>
          <a:srcRect l="10692" r="5080" b="7460"/>
          <a:stretch>
            <a:fillRect/>
          </a:stretch>
        </p:blipFill>
        <p:spPr bwMode="auto">
          <a:xfrm>
            <a:off x="3966710" y="1567542"/>
            <a:ext cx="2423204" cy="191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317" name="Picture 11"/>
          <p:cNvPicPr>
            <a:picLocks noChangeAspect="1" noChangeArrowheads="1"/>
          </p:cNvPicPr>
          <p:nvPr/>
        </p:nvPicPr>
        <p:blipFill>
          <a:blip r:embed="rId5"/>
          <a:srcRect l="19514" t="3973" r="21515" b="12048"/>
          <a:stretch>
            <a:fillRect/>
          </a:stretch>
        </p:blipFill>
        <p:spPr bwMode="auto">
          <a:xfrm>
            <a:off x="1710191" y="3204271"/>
            <a:ext cx="2049258" cy="1824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319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09658" y="2681941"/>
            <a:ext cx="2368205" cy="19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36563" y="5305879"/>
            <a:ext cx="6729727" cy="9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b="0" dirty="0" err="1" smtClean="0">
                <a:solidFill>
                  <a:srgbClr val="E80000"/>
                </a:solidFill>
                <a:sym typeface="Symbol" pitchFamily="18" charset="2"/>
              </a:rPr>
              <a:t>i</a:t>
            </a:r>
            <a:r>
              <a:rPr lang="cs-CZ" b="0" dirty="0" err="1">
                <a:solidFill>
                  <a:srgbClr val="E80000"/>
                </a:solidFill>
                <a:sym typeface="Symbol" pitchFamily="18" charset="2"/>
              </a:rPr>
              <a:t>nkluzivní</a:t>
            </a:r>
            <a:r>
              <a:rPr lang="cs-CZ" b="0" dirty="0">
                <a:solidFill>
                  <a:srgbClr val="E80000"/>
                </a:solidFill>
                <a:sym typeface="Symbol" pitchFamily="18" charset="2"/>
              </a:rPr>
              <a:t> fitness </a:t>
            </a:r>
            <a:r>
              <a:rPr lang="cs-CZ" sz="2000" b="0" dirty="0">
                <a:sym typeface="Symbol" pitchFamily="18" charset="2"/>
              </a:rPr>
              <a:t>= </a:t>
            </a:r>
            <a:r>
              <a:rPr lang="cs-CZ" sz="2000" b="0" dirty="0" err="1">
                <a:sym typeface="Symbol" pitchFamily="18" charset="2"/>
              </a:rPr>
              <a:t>fitness</a:t>
            </a:r>
            <a:r>
              <a:rPr lang="cs-CZ" sz="2000" b="0" dirty="0">
                <a:sym typeface="Symbol" pitchFamily="18" charset="2"/>
              </a:rPr>
              <a:t> jedince a jeho příbuzných</a:t>
            </a:r>
            <a:endParaRPr lang="cs-CZ" sz="2000" b="0" dirty="0">
              <a:solidFill>
                <a:srgbClr val="E80000"/>
              </a:solidFill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 smtClean="0"/>
              <a:t>altruismus </a:t>
            </a:r>
            <a:r>
              <a:rPr lang="cs-CZ" sz="2000" b="0" dirty="0"/>
              <a:t>mezi příbuznými =</a:t>
            </a:r>
            <a:r>
              <a:rPr lang="cs-CZ" sz="2000" dirty="0"/>
              <a:t> </a:t>
            </a:r>
            <a:r>
              <a:rPr lang="cs-CZ" b="0" dirty="0">
                <a:solidFill>
                  <a:srgbClr val="E80000"/>
                </a:solidFill>
              </a:rPr>
              <a:t>příbuzenský altruismus</a:t>
            </a:r>
            <a:endParaRPr lang="cs-CZ" sz="2000" b="0" dirty="0">
              <a:solidFill>
                <a:srgbClr val="E8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://upload.wikimedia.org/wikipedia/commons/thumb/3/3f/Coefficient_of_relatedness.png/1024px-Coefficient_of_relatednes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163" y="2958129"/>
            <a:ext cx="4288970" cy="3677456"/>
          </a:xfrm>
          <a:prstGeom prst="rect">
            <a:avLst/>
          </a:prstGeom>
          <a:noFill/>
        </p:spPr>
      </p:pic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4929796" y="892623"/>
          <a:ext cx="4007376" cy="5702264"/>
        </p:xfrm>
        <a:graphic>
          <a:graphicData uri="http://schemas.openxmlformats.org/drawingml/2006/table">
            <a:tbl>
              <a:tblPr/>
              <a:tblGrid>
                <a:gridCol w="861405"/>
                <a:gridCol w="1810179"/>
                <a:gridCol w="1335792"/>
              </a:tblGrid>
              <a:tr h="356821">
                <a:tc>
                  <a:txBody>
                    <a:bodyPr/>
                    <a:lstStyle/>
                    <a:p>
                      <a:pPr algn="ctr"/>
                      <a:r>
                        <a:rPr lang="cs-CZ" sz="1100" dirty="0" err="1"/>
                        <a:t>Degree</a:t>
                      </a:r>
                      <a:r>
                        <a:rPr lang="cs-CZ" sz="1100" dirty="0"/>
                        <a:t> </a:t>
                      </a:r>
                      <a:r>
                        <a:rPr lang="cs-CZ" sz="1100" dirty="0" err="1"/>
                        <a:t>of</a:t>
                      </a:r>
                      <a:r>
                        <a:rPr lang="cs-CZ" sz="1100" dirty="0"/>
                        <a:t/>
                      </a:r>
                      <a:br>
                        <a:rPr lang="cs-CZ" sz="1100" dirty="0"/>
                      </a:br>
                      <a:r>
                        <a:rPr lang="cs-CZ" sz="1100" dirty="0" err="1"/>
                        <a:t>relationship</a:t>
                      </a:r>
                      <a:endParaRPr lang="cs-CZ" sz="1100" dirty="0"/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 err="1"/>
                        <a:t>Relationship</a:t>
                      </a:r>
                      <a:endParaRPr lang="cs-CZ" sz="1100" dirty="0"/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/>
                        <a:t>Coefficient of</a:t>
                      </a:r>
                      <a:br>
                        <a:rPr lang="cs-CZ" sz="1100"/>
                      </a:br>
                      <a:r>
                        <a:rPr lang="cs-CZ" sz="1100"/>
                        <a:t>relationship (r)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 dirty="0" smtClean="0"/>
                        <a:t>0</a:t>
                      </a:r>
                      <a:endParaRPr lang="cs-CZ" sz="1100" dirty="0"/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 err="1"/>
                        <a:t>identical</a:t>
                      </a:r>
                      <a:r>
                        <a:rPr lang="cs-CZ" sz="1100" dirty="0"/>
                        <a:t> </a:t>
                      </a:r>
                      <a:r>
                        <a:rPr lang="cs-CZ" sz="1100" dirty="0" err="1"/>
                        <a:t>twins</a:t>
                      </a:r>
                      <a:r>
                        <a:rPr lang="cs-CZ" sz="1100" dirty="0"/>
                        <a:t>; </a:t>
                      </a:r>
                      <a:r>
                        <a:rPr lang="cs-CZ" sz="1100" dirty="0" err="1"/>
                        <a:t>clones</a:t>
                      </a:r>
                      <a:endParaRPr lang="cs-CZ" sz="1100" dirty="0"/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100%</a:t>
                      </a:r>
                      <a:r>
                        <a:rPr lang="cs-CZ" sz="1100" b="0" i="0" u="none" strike="noStrike" baseline="30000" dirty="0">
                          <a:solidFill>
                            <a:srgbClr val="0B0080"/>
                          </a:solidFill>
                          <a:hlinkClick r:id="rId3"/>
                        </a:rPr>
                        <a:t>[4]</a:t>
                      </a:r>
                      <a:endParaRPr lang="cs-CZ" sz="1100" dirty="0"/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1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parent-offspring</a:t>
                      </a:r>
                      <a:r>
                        <a:rPr lang="cs-CZ" sz="1100" b="0" i="0" u="none" strike="noStrike" baseline="30000">
                          <a:solidFill>
                            <a:srgbClr val="0B0080"/>
                          </a:solidFill>
                          <a:hlinkClick r:id="rId3"/>
                        </a:rPr>
                        <a:t>[5]</a:t>
                      </a:r>
                      <a:endParaRPr lang="cs-CZ" sz="1100"/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50% (2</a:t>
                      </a:r>
                      <a:r>
                        <a:rPr lang="cs-CZ" sz="1100" baseline="30000" dirty="0"/>
                        <a:t>−1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2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full siblings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50% (2</a:t>
                      </a:r>
                      <a:r>
                        <a:rPr lang="cs-CZ" sz="1100" baseline="30000" dirty="0"/>
                        <a:t>−2</a:t>
                      </a:r>
                      <a:r>
                        <a:rPr lang="cs-CZ" sz="1100" dirty="0"/>
                        <a:t>+2</a:t>
                      </a:r>
                      <a:r>
                        <a:rPr lang="cs-CZ" sz="1100" baseline="30000" dirty="0"/>
                        <a:t>−2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2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3/4 siblings or sibling-cousins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37.5% (2</a:t>
                      </a:r>
                      <a:r>
                        <a:rPr lang="cs-CZ" sz="1100" baseline="30000" dirty="0"/>
                        <a:t>−2</a:t>
                      </a:r>
                      <a:r>
                        <a:rPr lang="cs-CZ" sz="1100" dirty="0"/>
                        <a:t>+2⋅2</a:t>
                      </a:r>
                      <a:r>
                        <a:rPr lang="cs-CZ" sz="1100" baseline="30000" dirty="0"/>
                        <a:t>−4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2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grandparent-grandchild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25% (2</a:t>
                      </a:r>
                      <a:r>
                        <a:rPr lang="cs-CZ" sz="1100" baseline="30000" dirty="0"/>
                        <a:t>−2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2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half siblings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25% (2</a:t>
                      </a:r>
                      <a:r>
                        <a:rPr lang="cs-CZ" sz="1100" baseline="30000" dirty="0"/>
                        <a:t>−2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3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aunt/uncle-nephew/niece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25% (2⋅2</a:t>
                      </a:r>
                      <a:r>
                        <a:rPr lang="cs-CZ" sz="1100" baseline="30000" dirty="0"/>
                        <a:t>−3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4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double first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25% (2</a:t>
                      </a:r>
                      <a:r>
                        <a:rPr lang="cs-CZ" sz="1100" baseline="30000" dirty="0"/>
                        <a:t>−3</a:t>
                      </a:r>
                      <a:r>
                        <a:rPr lang="cs-CZ" sz="1100" dirty="0"/>
                        <a:t>+2</a:t>
                      </a:r>
                      <a:r>
                        <a:rPr lang="cs-CZ" sz="1100" baseline="30000" dirty="0"/>
                        <a:t>−3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356821">
                <a:tc>
                  <a:txBody>
                    <a:bodyPr/>
                    <a:lstStyle/>
                    <a:p>
                      <a:r>
                        <a:rPr lang="cs-CZ" sz="1100"/>
                        <a:t>3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great grandparent-great grandchild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12.5% (2</a:t>
                      </a:r>
                      <a:r>
                        <a:rPr lang="cs-CZ" sz="1100" baseline="30000" dirty="0"/>
                        <a:t>−3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4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first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12.5% (2⋅2</a:t>
                      </a:r>
                      <a:r>
                        <a:rPr lang="cs-CZ" sz="1100" baseline="30000" dirty="0"/>
                        <a:t>−4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6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quadruple second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12.5% (8⋅2</a:t>
                      </a:r>
                      <a:r>
                        <a:rPr lang="cs-CZ" sz="1100" baseline="30000" dirty="0"/>
                        <a:t>−6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6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triple second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9.38% (6⋅2</a:t>
                      </a:r>
                      <a:r>
                        <a:rPr lang="cs-CZ" sz="1100" baseline="30000" dirty="0"/>
                        <a:t>−6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4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half-first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6.25% (2</a:t>
                      </a:r>
                      <a:r>
                        <a:rPr lang="cs-CZ" sz="1100" baseline="30000" dirty="0"/>
                        <a:t>−4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5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first cousins once removed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 smtClean="0"/>
                        <a:t>6.25% (2⋅2</a:t>
                      </a:r>
                      <a:r>
                        <a:rPr lang="cs-CZ" sz="1100" baseline="30000" dirty="0" smtClean="0"/>
                        <a:t>−5</a:t>
                      </a:r>
                      <a:r>
                        <a:rPr lang="cs-CZ" sz="1100" dirty="0" smtClean="0"/>
                        <a:t>)</a:t>
                      </a:r>
                      <a:endParaRPr lang="cs-CZ" sz="1100" dirty="0"/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6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double second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6.25% (4⋅2</a:t>
                      </a:r>
                      <a:r>
                        <a:rPr lang="cs-CZ" sz="1100" baseline="30000" dirty="0"/>
                        <a:t>−6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6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second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3.13% (2</a:t>
                      </a:r>
                      <a:r>
                        <a:rPr lang="cs-CZ" sz="1100" baseline="30000" dirty="0"/>
                        <a:t>−6</a:t>
                      </a:r>
                      <a:r>
                        <a:rPr lang="cs-CZ" sz="1100" dirty="0"/>
                        <a:t>+2</a:t>
                      </a:r>
                      <a:r>
                        <a:rPr lang="cs-CZ" sz="1100" baseline="30000" dirty="0"/>
                        <a:t>−6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8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third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0.78% (2⋅2</a:t>
                      </a:r>
                      <a:r>
                        <a:rPr lang="cs-CZ" sz="1100" baseline="30000" dirty="0"/>
                        <a:t>−8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10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fourth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0.20% (2⋅2</a:t>
                      </a:r>
                      <a:r>
                        <a:rPr lang="cs-CZ" sz="1100" baseline="30000" dirty="0"/>
                        <a:t>−10</a:t>
                      </a:r>
                      <a:r>
                        <a:rPr lang="cs-CZ" sz="1100" dirty="0"/>
                        <a:t>)</a:t>
                      </a:r>
                      <a:r>
                        <a:rPr lang="cs-CZ" sz="1100" b="0" i="0" u="none" strike="noStrike" baseline="30000" dirty="0">
                          <a:solidFill>
                            <a:srgbClr val="0B0080"/>
                          </a:solidFill>
                          <a:hlinkClick r:id="rId3"/>
                        </a:rPr>
                        <a:t>[6]</a:t>
                      </a:r>
                      <a:endParaRPr lang="cs-CZ" sz="1100" dirty="0"/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2949" name="Picture 5" descr="Soubor:Koeficientpribuznosti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6804" y="298450"/>
            <a:ext cx="2783568" cy="2481187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5464629" y="298450"/>
            <a:ext cx="2662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smtClean="0"/>
              <a:t>koeficient příbuznosti:</a:t>
            </a:r>
            <a:endParaRPr lang="cs-CZ" sz="20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5094059" y="2836863"/>
          <a:ext cx="1807483" cy="1249971"/>
        </p:xfrm>
        <a:graphic>
          <a:graphicData uri="http://schemas.openxmlformats.org/presentationml/2006/ole">
            <p:oleObj spid="_x0000_s3074" name="Rovnice" r:id="rId4" imgW="533160" imgH="368280" progId="Equation.3">
              <p:embed/>
            </p:oleObj>
          </a:graphicData>
        </a:graphic>
      </p:graphicFrame>
      <p:sp>
        <p:nvSpPr>
          <p:cNvPr id="3076" name="Rectangle 16"/>
          <p:cNvSpPr>
            <a:spLocks noChangeArrowheads="1"/>
          </p:cNvSpPr>
          <p:nvPr/>
        </p:nvSpPr>
        <p:spPr bwMode="auto">
          <a:xfrm>
            <a:off x="446088" y="296863"/>
            <a:ext cx="7032694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/>
              <a:t>závislost na stupni příbuznosti mezi dárcem a </a:t>
            </a:r>
            <a:r>
              <a:rPr lang="cs-CZ" sz="2000" b="0" dirty="0" smtClean="0"/>
              <a:t>příjemcem</a:t>
            </a:r>
          </a:p>
          <a:p>
            <a:pPr defTabSz="360000"/>
            <a:r>
              <a:rPr lang="cs-CZ" sz="2000" b="0" dirty="0" smtClean="0"/>
              <a:t>	(= </a:t>
            </a:r>
            <a:r>
              <a:rPr lang="cs-CZ" sz="2000" b="0" dirty="0"/>
              <a:t>na pravděpodobnosti, že sdílejí společné geny)</a:t>
            </a:r>
            <a:br>
              <a:rPr lang="cs-CZ" sz="2000" b="0" dirty="0"/>
            </a:br>
            <a:endParaRPr lang="cs-CZ" sz="2000" b="0" dirty="0"/>
          </a:p>
          <a:p>
            <a:r>
              <a:rPr lang="cs-CZ" b="0" dirty="0" err="1">
                <a:solidFill>
                  <a:srgbClr val="E80000"/>
                </a:solidFill>
              </a:rPr>
              <a:t>Hamiltonovo</a:t>
            </a:r>
            <a:r>
              <a:rPr lang="cs-CZ" b="0" dirty="0">
                <a:solidFill>
                  <a:srgbClr val="E80000"/>
                </a:solidFill>
              </a:rPr>
              <a:t> pravidlo:</a:t>
            </a:r>
            <a:r>
              <a:rPr lang="cs-CZ" sz="2000" dirty="0">
                <a:solidFill>
                  <a:srgbClr val="E80000"/>
                </a:solidFill>
              </a:rPr>
              <a:t/>
            </a:r>
            <a:br>
              <a:rPr lang="cs-CZ" sz="2000" dirty="0">
                <a:solidFill>
                  <a:srgbClr val="E80000"/>
                </a:solidFill>
              </a:rPr>
            </a:br>
            <a:r>
              <a:rPr lang="cs-CZ" sz="2000" dirty="0">
                <a:solidFill>
                  <a:srgbClr val="E80000"/>
                </a:solidFill>
              </a:rPr>
              <a:t>	</a:t>
            </a:r>
            <a:r>
              <a:rPr lang="cs-CZ" sz="2000" dirty="0" smtClean="0">
                <a:solidFill>
                  <a:srgbClr val="E80000"/>
                </a:solidFill>
              </a:rPr>
              <a:t>			</a:t>
            </a:r>
            <a:r>
              <a:rPr lang="cs-CZ" sz="3200" b="0" i="1" dirty="0" err="1" smtClean="0"/>
              <a:t>rb</a:t>
            </a:r>
            <a:r>
              <a:rPr lang="cs-CZ" sz="3200" b="0" dirty="0" smtClean="0"/>
              <a:t> </a:t>
            </a:r>
            <a:r>
              <a:rPr lang="en-US" sz="3200" b="0" dirty="0"/>
              <a:t>&gt;</a:t>
            </a:r>
            <a:r>
              <a:rPr lang="cs-CZ" sz="3200" b="0" dirty="0"/>
              <a:t> </a:t>
            </a:r>
            <a:r>
              <a:rPr lang="cs-CZ" sz="3200" b="0" i="1" dirty="0"/>
              <a:t>c	</a:t>
            </a:r>
            <a:r>
              <a:rPr lang="cs-CZ" sz="2000" b="0" i="1" dirty="0"/>
              <a:t>	</a:t>
            </a:r>
            <a:endParaRPr lang="cs-CZ" sz="2000" b="0" i="1" dirty="0" smtClean="0"/>
          </a:p>
          <a:p>
            <a:endParaRPr lang="cs-CZ" sz="2000" b="0" i="1" dirty="0" smtClean="0"/>
          </a:p>
          <a:p>
            <a:r>
              <a:rPr lang="cs-CZ" sz="2000" b="0" i="1" dirty="0" smtClean="0"/>
              <a:t>r</a:t>
            </a:r>
            <a:r>
              <a:rPr lang="cs-CZ" sz="2000" b="0" dirty="0" smtClean="0"/>
              <a:t> </a:t>
            </a:r>
            <a:r>
              <a:rPr lang="cs-CZ" sz="2000" b="0" dirty="0"/>
              <a:t>= příbuznost; </a:t>
            </a:r>
            <a:r>
              <a:rPr lang="cs-CZ" sz="2000" b="0" i="1" dirty="0"/>
              <a:t>b</a:t>
            </a:r>
            <a:r>
              <a:rPr lang="cs-CZ" sz="2000" b="0" dirty="0"/>
              <a:t> = výhoda (</a:t>
            </a:r>
            <a:r>
              <a:rPr lang="cs-CZ" sz="2000" b="0" i="1" dirty="0" err="1"/>
              <a:t>benefit</a:t>
            </a:r>
            <a:r>
              <a:rPr lang="cs-CZ" sz="2000" b="0" dirty="0"/>
              <a:t>); </a:t>
            </a:r>
            <a:r>
              <a:rPr lang="cs-CZ" sz="2000" b="0" i="1" dirty="0"/>
              <a:t>c</a:t>
            </a:r>
            <a:r>
              <a:rPr lang="cs-CZ" sz="2000" b="0" dirty="0"/>
              <a:t> = znevýhodnění (</a:t>
            </a:r>
            <a:r>
              <a:rPr lang="cs-CZ" sz="2000" b="0" i="1" dirty="0" err="1"/>
              <a:t>cost</a:t>
            </a:r>
            <a:r>
              <a:rPr lang="cs-CZ" sz="2000" b="0" dirty="0"/>
              <a:t>)</a:t>
            </a:r>
            <a:br>
              <a:rPr lang="cs-CZ" sz="2000" b="0" dirty="0"/>
            </a:br>
            <a:endParaRPr lang="cs-CZ" sz="2000" b="0" dirty="0"/>
          </a:p>
          <a:p>
            <a:endParaRPr lang="cs-CZ" sz="2000" b="0" dirty="0" smtClean="0"/>
          </a:p>
          <a:p>
            <a:r>
              <a:rPr lang="cs-CZ" sz="2000" b="0" dirty="0" smtClean="0"/>
              <a:t>vztah </a:t>
            </a:r>
            <a:r>
              <a:rPr lang="cs-CZ" sz="2000" b="0" dirty="0"/>
              <a:t>příbuznosti a skupinové selekce: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9" name="Text Box 7"/>
          <p:cNvSpPr txBox="1">
            <a:spLocks noChangeArrowheads="1"/>
          </p:cNvSpPr>
          <p:nvPr/>
        </p:nvSpPr>
        <p:spPr bwMode="auto">
          <a:xfrm>
            <a:off x="436563" y="298450"/>
            <a:ext cx="6187591" cy="424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 smtClean="0">
                <a:solidFill>
                  <a:srgbClr val="E80000"/>
                </a:solidFill>
              </a:rPr>
              <a:t>Eusocialita</a:t>
            </a:r>
            <a:r>
              <a:rPr lang="cs-CZ" b="0" dirty="0" smtClean="0">
                <a:solidFill>
                  <a:srgbClr val="E80000"/>
                </a:solidFill>
              </a:rPr>
              <a:t>:</a:t>
            </a:r>
          </a:p>
          <a:p>
            <a:pPr defTabSz="360000">
              <a:spcAft>
                <a:spcPts val="1000"/>
              </a:spcAft>
            </a:pPr>
            <a:endParaRPr lang="cs-CZ" b="0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blanokřídlí (</a:t>
            </a:r>
            <a:r>
              <a:rPr lang="cs-CZ" sz="2000" b="0" dirty="0" err="1"/>
              <a:t>Hymenoptera</a:t>
            </a:r>
            <a:r>
              <a:rPr lang="cs-CZ" sz="2000" b="0" dirty="0"/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termiti (</a:t>
            </a:r>
            <a:r>
              <a:rPr lang="cs-CZ" sz="2000" b="0" dirty="0" err="1"/>
              <a:t>Isoptera</a:t>
            </a:r>
            <a:r>
              <a:rPr lang="cs-CZ" sz="2000" b="0" dirty="0"/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smtClean="0"/>
              <a:t/>
            </a:r>
            <a:br>
              <a:rPr lang="cs-CZ" sz="2000" b="0" dirty="0" smtClean="0"/>
            </a:br>
            <a:r>
              <a:rPr lang="cs-CZ" sz="2000" b="0" dirty="0" smtClean="0"/>
              <a:t>savci </a:t>
            </a:r>
            <a:r>
              <a:rPr lang="cs-CZ" sz="2000" b="0" dirty="0"/>
              <a:t>: </a:t>
            </a:r>
            <a:r>
              <a:rPr lang="cs-CZ" sz="2000" b="0" dirty="0" err="1"/>
              <a:t>rypoš</a:t>
            </a:r>
            <a:r>
              <a:rPr lang="cs-CZ" sz="2000" b="0" dirty="0"/>
              <a:t> lysý (</a:t>
            </a:r>
            <a:r>
              <a:rPr lang="cs-CZ" sz="2000" b="0" i="1" dirty="0" err="1"/>
              <a:t>Heterocephalus</a:t>
            </a:r>
            <a:r>
              <a:rPr lang="cs-CZ" sz="2000" b="0" i="1" dirty="0"/>
              <a:t> </a:t>
            </a:r>
            <a:r>
              <a:rPr lang="cs-CZ" sz="2000" b="0" i="1" dirty="0" err="1"/>
              <a:t>glaber</a:t>
            </a:r>
            <a:r>
              <a:rPr lang="cs-CZ" sz="2000" b="0" dirty="0"/>
              <a:t>), </a:t>
            </a:r>
            <a:br>
              <a:rPr lang="cs-CZ" sz="2000" b="0" dirty="0"/>
            </a:br>
            <a:r>
              <a:rPr lang="cs-CZ" sz="2000" b="0" dirty="0" smtClean="0"/>
              <a:t>	</a:t>
            </a:r>
            <a:r>
              <a:rPr lang="cs-CZ" sz="2000" b="0" dirty="0" err="1" smtClean="0"/>
              <a:t>rypoši</a:t>
            </a:r>
            <a:r>
              <a:rPr lang="cs-CZ" sz="2000" b="0" dirty="0" smtClean="0"/>
              <a:t> </a:t>
            </a:r>
            <a:r>
              <a:rPr lang="cs-CZ" sz="2000" b="0" dirty="0"/>
              <a:t>rodu </a:t>
            </a:r>
            <a:r>
              <a:rPr lang="cs-CZ" sz="2000" b="0" i="1" dirty="0" err="1"/>
              <a:t>Cryptomys</a:t>
            </a:r>
            <a:r>
              <a:rPr lang="en-US" sz="2000" b="0" dirty="0"/>
              <a:t> a </a:t>
            </a:r>
            <a:r>
              <a:rPr lang="en-US" sz="2000" b="0" i="1" dirty="0" err="1"/>
              <a:t>Fucomys</a:t>
            </a:r>
            <a:r>
              <a:rPr lang="cs-CZ" sz="2000" b="0" dirty="0"/>
              <a:t> (</a:t>
            </a:r>
            <a:r>
              <a:rPr lang="cs-CZ" sz="2000" b="0" dirty="0" err="1"/>
              <a:t>Bathyergidae</a:t>
            </a:r>
            <a:r>
              <a:rPr lang="cs-CZ" sz="2000" b="0" dirty="0"/>
              <a:t>)</a:t>
            </a:r>
            <a:br>
              <a:rPr lang="cs-CZ" sz="2000" b="0" dirty="0"/>
            </a:br>
            <a:r>
              <a:rPr lang="cs-CZ" sz="2000" dirty="0"/>
              <a:t/>
            </a:r>
            <a:br>
              <a:rPr lang="cs-CZ" sz="2000" dirty="0"/>
            </a:br>
            <a:endParaRPr lang="cs-CZ" sz="2000" dirty="0"/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sojka </a:t>
            </a:r>
            <a:r>
              <a:rPr lang="cs-CZ" sz="2000" b="0" dirty="0" smtClean="0"/>
              <a:t>floridská</a:t>
            </a:r>
            <a:r>
              <a:rPr lang="cs-CZ" sz="2000" b="0" dirty="0"/>
              <a:t> </a:t>
            </a:r>
            <a:r>
              <a:rPr lang="en-US" sz="2000" b="0" dirty="0" smtClean="0"/>
              <a:t>(</a:t>
            </a:r>
            <a:r>
              <a:rPr lang="cs-CZ" sz="2000" b="0" i="1" dirty="0" err="1"/>
              <a:t>Aphelocoma</a:t>
            </a:r>
            <a:r>
              <a:rPr lang="cs-CZ" sz="2000" b="0" i="1" dirty="0"/>
              <a:t> </a:t>
            </a:r>
            <a:r>
              <a:rPr lang="cs-CZ" sz="2000" b="0" i="1" dirty="0" err="1"/>
              <a:t>coerulescens</a:t>
            </a:r>
            <a:r>
              <a:rPr lang="cs-CZ" sz="2000" b="0" dirty="0" smtClean="0"/>
              <a:t>)</a:t>
            </a:r>
            <a:br>
              <a:rPr lang="cs-CZ" sz="2000" b="0" dirty="0" smtClean="0"/>
            </a:br>
            <a:r>
              <a:rPr lang="cs-CZ" sz="2000" b="0" dirty="0" smtClean="0"/>
              <a:t>	(</a:t>
            </a:r>
            <a:r>
              <a:rPr lang="cs-CZ" sz="2000" b="0" dirty="0"/>
              <a:t>Florida): </a:t>
            </a:r>
            <a:r>
              <a:rPr lang="cs-CZ" sz="2000" b="0" i="1" dirty="0"/>
              <a:t>c</a:t>
            </a:r>
            <a:r>
              <a:rPr lang="cs-CZ" sz="2000" b="0" dirty="0"/>
              <a:t> = 7%, </a:t>
            </a:r>
            <a:r>
              <a:rPr lang="cs-CZ" sz="2000" b="0" i="1" dirty="0"/>
              <a:t>b</a:t>
            </a:r>
            <a:r>
              <a:rPr lang="cs-CZ" sz="2000" b="0" dirty="0"/>
              <a:t> = 14%</a:t>
            </a:r>
          </a:p>
        </p:txBody>
      </p:sp>
      <p:pic>
        <p:nvPicPr>
          <p:cNvPr id="192530" name="Picture 18" descr="GLABER"/>
          <p:cNvPicPr>
            <a:picLocks noChangeAspect="1" noChangeArrowheads="1"/>
          </p:cNvPicPr>
          <p:nvPr/>
        </p:nvPicPr>
        <p:blipFill>
          <a:blip r:embed="rId3"/>
          <a:srcRect l="10336" t="12140" r="9636" b="7881"/>
          <a:stretch>
            <a:fillRect/>
          </a:stretch>
        </p:blipFill>
        <p:spPr bwMode="auto">
          <a:xfrm>
            <a:off x="5625420" y="1231901"/>
            <a:ext cx="3332162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92532" name="Text Box 20"/>
          <p:cNvSpPr txBox="1">
            <a:spLocks noChangeArrowheads="1"/>
          </p:cNvSpPr>
          <p:nvPr/>
        </p:nvSpPr>
        <p:spPr bwMode="auto">
          <a:xfrm>
            <a:off x="7794399" y="2621417"/>
            <a:ext cx="10166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i="1" dirty="0"/>
              <a:t>H. </a:t>
            </a:r>
            <a:r>
              <a:rPr lang="cs-CZ" sz="1600" b="0" i="1" dirty="0" err="1"/>
              <a:t>glaber</a:t>
            </a:r>
            <a:endParaRPr lang="cs-CZ" sz="1600" b="0" dirty="0"/>
          </a:p>
        </p:txBody>
      </p:sp>
      <p:sp>
        <p:nvSpPr>
          <p:cNvPr id="192533" name="Text Box 21"/>
          <p:cNvSpPr txBox="1">
            <a:spLocks noChangeArrowheads="1"/>
          </p:cNvSpPr>
          <p:nvPr/>
        </p:nvSpPr>
        <p:spPr bwMode="auto">
          <a:xfrm>
            <a:off x="5943146" y="3210605"/>
            <a:ext cx="13484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i="1" dirty="0" err="1" smtClean="0"/>
              <a:t>Fukomys</a:t>
            </a:r>
            <a:r>
              <a:rPr lang="cs-CZ" sz="1600" b="0" i="1" dirty="0" smtClean="0"/>
              <a:t> </a:t>
            </a:r>
            <a:r>
              <a:rPr lang="cs-CZ" sz="1600" b="0" i="1" dirty="0" err="1" smtClean="0"/>
              <a:t>sp</a:t>
            </a:r>
            <a:r>
              <a:rPr lang="cs-CZ" sz="1600" b="0" i="1" dirty="0" smtClean="0"/>
              <a:t>.</a:t>
            </a:r>
            <a:endParaRPr lang="cs-CZ" sz="1600" b="0" dirty="0"/>
          </a:p>
        </p:txBody>
      </p:sp>
      <p:pic>
        <p:nvPicPr>
          <p:cNvPr id="192534" name="Picture 22"/>
          <p:cNvPicPr>
            <a:picLocks noChangeAspect="1" noChangeArrowheads="1"/>
          </p:cNvPicPr>
          <p:nvPr/>
        </p:nvPicPr>
        <p:blipFill>
          <a:blip r:embed="rId4"/>
          <a:srcRect t="12288" b="7059"/>
          <a:stretch>
            <a:fillRect/>
          </a:stretch>
        </p:blipFill>
        <p:spPr bwMode="auto">
          <a:xfrm>
            <a:off x="7239454" y="3064556"/>
            <a:ext cx="1619250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92535" name="Picture 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24111" y="4243249"/>
            <a:ext cx="2906032" cy="2374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/>
          <a:srcRect l="10692" r="5080" b="7460"/>
          <a:stretch>
            <a:fillRect/>
          </a:stretch>
        </p:blipFill>
        <p:spPr bwMode="auto">
          <a:xfrm>
            <a:off x="4739594" y="298451"/>
            <a:ext cx="1225777" cy="969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7"/>
          <a:srcRect l="19514" t="3973" r="21515" b="12048"/>
          <a:stretch>
            <a:fillRect/>
          </a:stretch>
        </p:blipFill>
        <p:spPr bwMode="auto">
          <a:xfrm>
            <a:off x="3580721" y="298450"/>
            <a:ext cx="1111350" cy="98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39984" y="298450"/>
            <a:ext cx="1142443" cy="964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461013" y="439966"/>
            <a:ext cx="1116930" cy="777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http://www.xterm-sumitomo.com.au/sites/default/files/images/termite_hq.gi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75548" y="1397907"/>
            <a:ext cx="1137967" cy="7637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02" name="Text Box 14"/>
          <p:cNvSpPr txBox="1">
            <a:spLocks noChangeArrowheads="1"/>
          </p:cNvSpPr>
          <p:nvPr/>
        </p:nvSpPr>
        <p:spPr bwMode="auto">
          <a:xfrm>
            <a:off x="436563" y="298450"/>
            <a:ext cx="8388835" cy="201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přírodní výběr je v podstatě kompetitivní proces </a:t>
            </a:r>
            <a:r>
              <a:rPr lang="cs-CZ" sz="2000" b="0" dirty="0">
                <a:sym typeface="Symbol" pitchFamily="18" charset="2"/>
              </a:rPr>
              <a:t></a:t>
            </a:r>
            <a:br>
              <a:rPr lang="cs-CZ" sz="2000" b="0" dirty="0">
                <a:sym typeface="Symbol" pitchFamily="18" charset="2"/>
              </a:rPr>
            </a:br>
            <a:endParaRPr lang="cs-CZ" sz="2000" b="0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kooperace mezi organismy je jedním z nejzvláštnějších rysů živé přírody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 pitchFamily="18" charset="2"/>
              </a:rPr>
              <a:t>	</a:t>
            </a:r>
            <a:r>
              <a:rPr lang="cs-CZ" sz="2000" b="0" dirty="0" smtClean="0">
                <a:sym typeface="Symbol" pitchFamily="18" charset="2"/>
              </a:rPr>
              <a:t>sociální </a:t>
            </a:r>
            <a:r>
              <a:rPr lang="cs-CZ" sz="2000" b="0" dirty="0">
                <a:sym typeface="Symbol" pitchFamily="18" charset="2"/>
              </a:rPr>
              <a:t>hmyz, člověk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 pitchFamily="18" charset="2"/>
              </a:rPr>
              <a:t>	</a:t>
            </a:r>
            <a:r>
              <a:rPr lang="cs-CZ" sz="2000" b="0" dirty="0" smtClean="0">
                <a:sym typeface="Symbol" pitchFamily="18" charset="2"/>
              </a:rPr>
              <a:t>mutualismus</a:t>
            </a:r>
            <a:endParaRPr lang="cs-CZ" sz="2000" b="0" dirty="0">
              <a:solidFill>
                <a:srgbClr val="E80000"/>
              </a:solidFill>
              <a:sym typeface="Symbol" pitchFamily="18" charset="2"/>
            </a:endParaRPr>
          </a:p>
        </p:txBody>
      </p:sp>
      <p:pic>
        <p:nvPicPr>
          <p:cNvPr id="9220" name="Picture 4" descr="http://www.tripzone.cz/content_img_cs/006/zirafa-u-termitiste-w-62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44574" y="1657540"/>
            <a:ext cx="3214370" cy="214157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22" name="Picture 6" descr="http://pensci.files.wordpress.com/2012/01/honeybee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07229" y="1611199"/>
            <a:ext cx="2373086" cy="172005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24" name="Picture 8" descr="http://static.squarespace.com/static/5240dde2e4b00424461203e1/t/52628a1ce4b0378afca049f4/1382189596713/crocodile-plove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90058" y="4394936"/>
            <a:ext cx="3324694" cy="231066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26" name="Picture 10" descr="http://nd04.jxs.cz/034/547/5359f3a9e5_74617442_o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6563" y="2394857"/>
            <a:ext cx="2383971" cy="251869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28" name="Picture 12" descr="http://scribbler.cz/wp-content/uploads/2014/01/Magnetick%C3%A1-termiti%C5%A1t%C4%9B-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00057" y="3758937"/>
            <a:ext cx="3004458" cy="282571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18" name="Picture 2" descr="http://www.xterm-sumitomo.com.au/sites/default/files/images/termite_hq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98062" y="3117850"/>
            <a:ext cx="2507298" cy="1682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0"/>
          <p:cNvSpPr txBox="1">
            <a:spLocks noChangeArrowheads="1"/>
          </p:cNvSpPr>
          <p:nvPr/>
        </p:nvSpPr>
        <p:spPr bwMode="auto">
          <a:xfrm>
            <a:off x="1543476" y="298450"/>
            <a:ext cx="5958171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INTRAGENOMOVÝ KONFLIKT</a:t>
            </a:r>
          </a:p>
        </p:txBody>
      </p:sp>
      <p:sp>
        <p:nvSpPr>
          <p:cNvPr id="115733" name="Rectangle 21"/>
          <p:cNvSpPr>
            <a:spLocks noChangeArrowheads="1"/>
          </p:cNvSpPr>
          <p:nvPr/>
        </p:nvSpPr>
        <p:spPr bwMode="auto">
          <a:xfrm>
            <a:off x="436563" y="1159103"/>
            <a:ext cx="7375525" cy="404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 smtClean="0"/>
              <a:t>konflikt </a:t>
            </a:r>
            <a:r>
              <a:rPr lang="cs-CZ" sz="2000" b="0" dirty="0"/>
              <a:t>mezi jedinci v populaci</a:t>
            </a:r>
            <a:br>
              <a:rPr lang="cs-CZ" sz="2000" b="0" dirty="0"/>
            </a:br>
            <a:endParaRPr lang="cs-CZ" sz="2000" b="0" dirty="0"/>
          </a:p>
          <a:p>
            <a:r>
              <a:rPr lang="cs-CZ" sz="2000" b="0" dirty="0" smtClean="0"/>
              <a:t>konflikt </a:t>
            </a:r>
            <a:r>
              <a:rPr lang="cs-CZ" sz="2000" b="0" dirty="0"/>
              <a:t>mezi příbuznými jedinci (sourozenci, matka – potomek)</a:t>
            </a:r>
            <a:br>
              <a:rPr lang="cs-CZ" sz="2000" b="0" dirty="0"/>
            </a:br>
            <a:endParaRPr lang="cs-CZ" sz="2000" b="0" dirty="0"/>
          </a:p>
          <a:p>
            <a:r>
              <a:rPr lang="cs-CZ" sz="2000" b="0" dirty="0" smtClean="0"/>
              <a:t>konflikt </a:t>
            </a:r>
            <a:r>
              <a:rPr lang="cs-CZ" sz="2000" b="0" dirty="0"/>
              <a:t>mezi samcem a samicí (pohlavní výběr)</a:t>
            </a:r>
            <a:br>
              <a:rPr lang="cs-CZ" sz="2000" b="0" dirty="0"/>
            </a:br>
            <a:endParaRPr lang="cs-CZ" sz="2000" b="0" dirty="0"/>
          </a:p>
          <a:p>
            <a:endParaRPr lang="cs-CZ" sz="2000" b="0" dirty="0"/>
          </a:p>
          <a:p>
            <a:r>
              <a:rPr lang="cs-CZ" b="0" dirty="0" smtClean="0">
                <a:solidFill>
                  <a:srgbClr val="E80000"/>
                </a:solidFill>
              </a:rPr>
              <a:t>kooperace </a:t>
            </a:r>
            <a:r>
              <a:rPr lang="cs-CZ" b="0" dirty="0">
                <a:solidFill>
                  <a:srgbClr val="E80000"/>
                </a:solidFill>
              </a:rPr>
              <a:t>a konflikt na úrovni genomu:</a:t>
            </a:r>
            <a:br>
              <a:rPr lang="cs-CZ" b="0" dirty="0">
                <a:solidFill>
                  <a:srgbClr val="E80000"/>
                </a:solidFill>
              </a:rPr>
            </a:br>
            <a:endParaRPr lang="cs-CZ" sz="2000" b="0" dirty="0">
              <a:solidFill>
                <a:srgbClr val="E8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sz="2000" b="0" dirty="0" err="1" smtClean="0">
                <a:solidFill>
                  <a:srgbClr val="003399"/>
                </a:solidFill>
              </a:rPr>
              <a:t>George</a:t>
            </a:r>
            <a:r>
              <a:rPr lang="cs-CZ" sz="2000" b="0" dirty="0" smtClean="0">
                <a:solidFill>
                  <a:srgbClr val="003399"/>
                </a:solidFill>
              </a:rPr>
              <a:t> </a:t>
            </a:r>
            <a:r>
              <a:rPr lang="cs-CZ" sz="2000" b="0" dirty="0" err="1">
                <a:solidFill>
                  <a:srgbClr val="003399"/>
                </a:solidFill>
              </a:rPr>
              <a:t>Williams</a:t>
            </a:r>
            <a:r>
              <a:rPr lang="cs-CZ" sz="2000" b="0" dirty="0">
                <a:solidFill>
                  <a:srgbClr val="003399"/>
                </a:solidFill>
              </a:rPr>
              <a:t>:</a:t>
            </a:r>
            <a:r>
              <a:rPr lang="cs-CZ" sz="2000" b="0" dirty="0"/>
              <a:t> </a:t>
            </a:r>
          </a:p>
          <a:p>
            <a:pPr>
              <a:spcAft>
                <a:spcPts val="600"/>
              </a:spcAft>
            </a:pPr>
            <a:r>
              <a:rPr lang="cs-CZ" sz="2000" b="0" dirty="0"/>
              <a:t>tělo smrtelné </a:t>
            </a:r>
            <a:r>
              <a:rPr lang="cs-CZ" sz="2000" b="0" dirty="0">
                <a:sym typeface="Symbol" pitchFamily="18" charset="2"/>
              </a:rPr>
              <a:t> </a:t>
            </a:r>
            <a:r>
              <a:rPr lang="cs-CZ" sz="2000" b="0" dirty="0"/>
              <a:t>geny (skoro) nesmrtelné</a:t>
            </a:r>
          </a:p>
          <a:p>
            <a:pPr>
              <a:spcAft>
                <a:spcPts val="600"/>
              </a:spcAft>
            </a:pPr>
            <a:r>
              <a:rPr lang="cs-CZ" sz="2000" b="0" dirty="0"/>
              <a:t>„genový pohled“</a:t>
            </a:r>
            <a:endParaRPr lang="cs-CZ" sz="2000" b="0" dirty="0">
              <a:solidFill>
                <a:srgbClr val="E80000"/>
              </a:solidFill>
              <a:sym typeface="Symbol" pitchFamily="18" charset="2"/>
            </a:endParaRPr>
          </a:p>
        </p:txBody>
      </p:sp>
      <p:pic>
        <p:nvPicPr>
          <p:cNvPr id="115734" name="Picture 22" descr="Image:George C. Williams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r="7651" b="7556"/>
          <a:stretch>
            <a:fillRect/>
          </a:stretch>
        </p:blipFill>
        <p:spPr bwMode="auto">
          <a:xfrm>
            <a:off x="6595382" y="3561924"/>
            <a:ext cx="2026104" cy="2765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15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3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5" name="Rectangle 3"/>
          <p:cNvSpPr>
            <a:spLocks noChangeArrowheads="1"/>
          </p:cNvSpPr>
          <p:nvPr/>
        </p:nvSpPr>
        <p:spPr bwMode="auto">
          <a:xfrm>
            <a:off x="436563" y="548822"/>
            <a:ext cx="7165744" cy="523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CC"/>
                </a:solidFill>
              </a:rPr>
              <a:t>Richard </a:t>
            </a:r>
            <a:r>
              <a:rPr lang="cs-CZ" b="0" dirty="0" err="1">
                <a:solidFill>
                  <a:srgbClr val="0033CC"/>
                </a:solidFill>
              </a:rPr>
              <a:t>Dawkins</a:t>
            </a:r>
            <a:r>
              <a:rPr lang="cs-CZ" b="0" dirty="0"/>
              <a:t>: 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sz="2000" b="0" dirty="0" smtClean="0"/>
              <a:t>pojem </a:t>
            </a:r>
            <a:r>
              <a:rPr lang="cs-CZ" sz="2000" b="0" dirty="0">
                <a:solidFill>
                  <a:srgbClr val="E80000"/>
                </a:solidFill>
              </a:rPr>
              <a:t>sobecký gen</a:t>
            </a:r>
            <a:r>
              <a:rPr lang="cs-CZ" sz="2000" b="0" dirty="0"/>
              <a:t> (</a:t>
            </a:r>
            <a:r>
              <a:rPr lang="cs-CZ" sz="2000" b="0" i="1" dirty="0" err="1"/>
              <a:t>The</a:t>
            </a:r>
            <a:r>
              <a:rPr lang="cs-CZ" sz="2000" b="0" i="1" dirty="0"/>
              <a:t> </a:t>
            </a:r>
            <a:r>
              <a:rPr lang="cs-CZ" sz="2000" b="0" i="1" dirty="0" err="1"/>
              <a:t>Selfish</a:t>
            </a:r>
            <a:r>
              <a:rPr lang="cs-CZ" sz="2000" b="0" i="1" dirty="0"/>
              <a:t> Gene</a:t>
            </a:r>
            <a:r>
              <a:rPr lang="cs-CZ" sz="2000" b="0" dirty="0"/>
              <a:t>, 1976):</a:t>
            </a:r>
            <a:br>
              <a:rPr lang="cs-CZ" sz="2000" b="0" dirty="0"/>
            </a:br>
            <a:r>
              <a:rPr lang="cs-CZ" sz="2000" b="0" dirty="0"/>
              <a:t/>
            </a:r>
            <a:br>
              <a:rPr lang="cs-CZ" sz="2000" b="0" dirty="0"/>
            </a:br>
            <a:r>
              <a:rPr lang="cs-CZ" sz="2000" b="0" dirty="0" smtClean="0"/>
              <a:t>tělo </a:t>
            </a:r>
            <a:r>
              <a:rPr lang="cs-CZ" sz="2000" b="0" dirty="0"/>
              <a:t>pouze jako dopravní prostředek, přenosné médium 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dirty="0" smtClean="0"/>
              <a:t>(</a:t>
            </a:r>
            <a:r>
              <a:rPr lang="cs-CZ" sz="2000" b="0" dirty="0"/>
              <a:t>šiřitel) </a:t>
            </a:r>
            <a:r>
              <a:rPr lang="cs-CZ" sz="2000" b="0" dirty="0" err="1"/>
              <a:t>replikátorů</a:t>
            </a:r>
            <a:r>
              <a:rPr lang="cs-CZ" sz="2000" b="0" dirty="0"/>
              <a:t> (genů), které se nedokážou šířit samy</a:t>
            </a:r>
            <a:br>
              <a:rPr lang="cs-CZ" sz="2000" b="0" dirty="0"/>
            </a:b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proto selekce působí na geny spíše než na celý </a:t>
            </a:r>
            <a:r>
              <a:rPr lang="cs-CZ" sz="2000" b="0" dirty="0" smtClean="0"/>
              <a:t>organismus</a:t>
            </a: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dirty="0" smtClean="0"/>
              <a:t>geny </a:t>
            </a:r>
            <a:r>
              <a:rPr lang="cs-CZ" sz="2000" b="0" dirty="0"/>
              <a:t>spolu nutně musí spolupracovat (analogie s osmiveslicí)</a:t>
            </a:r>
            <a:br>
              <a:rPr lang="cs-CZ" sz="2000" b="0" dirty="0"/>
            </a:br>
            <a:endParaRPr lang="cs-CZ" sz="2000" b="0" dirty="0"/>
          </a:p>
          <a:p>
            <a:pPr defTabSz="360000">
              <a:spcAft>
                <a:spcPts val="1000"/>
              </a:spcAft>
            </a:pP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E80000"/>
                </a:solidFill>
              </a:rPr>
              <a:t>Pozor! pojem „sobecký“ chápán jako metafora</a:t>
            </a:r>
            <a:r>
              <a:rPr lang="cs-CZ" sz="2000" b="0" dirty="0" smtClean="0">
                <a:solidFill>
                  <a:srgbClr val="E80000"/>
                </a:solidFill>
              </a:rPr>
              <a:t>!</a:t>
            </a:r>
            <a:endParaRPr lang="cs-CZ" sz="2000" dirty="0"/>
          </a:p>
          <a:p>
            <a:pPr defTabSz="360000">
              <a:spcAft>
                <a:spcPts val="1000"/>
              </a:spcAft>
            </a:pPr>
            <a:endParaRPr lang="cs-CZ" sz="2000" dirty="0"/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občas se některý genetický element chová „neférově</a:t>
            </a:r>
            <a:r>
              <a:rPr lang="cs-CZ" sz="2000" b="0" dirty="0" smtClean="0"/>
              <a:t>“</a:t>
            </a:r>
            <a:r>
              <a:rPr lang="cs-CZ" sz="2000" b="0" dirty="0">
                <a:sym typeface="Symbol" pitchFamily="18" charset="2"/>
              </a:rPr>
              <a:t/>
            </a:r>
            <a:br>
              <a:rPr lang="cs-CZ" sz="2000" b="0" dirty="0">
                <a:sym typeface="Symbol" pitchFamily="18" charset="2"/>
              </a:rPr>
            </a:br>
            <a:r>
              <a:rPr lang="cs-CZ" sz="2000" dirty="0">
                <a:sym typeface="Symbol" pitchFamily="18" charset="2"/>
              </a:rPr>
              <a:t>	</a:t>
            </a:r>
            <a:r>
              <a:rPr lang="cs-CZ" sz="2000" b="0" dirty="0" smtClean="0">
                <a:sym typeface="Symbol" pitchFamily="18" charset="2"/>
              </a:rPr>
              <a:t>  </a:t>
            </a:r>
            <a:r>
              <a:rPr lang="cs-CZ" sz="2000" b="0" dirty="0" err="1" smtClean="0">
                <a:solidFill>
                  <a:srgbClr val="E80000"/>
                </a:solidFill>
                <a:sym typeface="Symbol" pitchFamily="18" charset="2"/>
              </a:rPr>
              <a:t>ultrasobecká</a:t>
            </a:r>
            <a:r>
              <a:rPr lang="cs-CZ" sz="2000" b="0" dirty="0" smtClean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sz="2000" b="0" dirty="0">
                <a:solidFill>
                  <a:srgbClr val="E80000"/>
                </a:solidFill>
                <a:sym typeface="Symbol" pitchFamily="18" charset="2"/>
              </a:rPr>
              <a:t>DNA</a:t>
            </a:r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3"/>
          <a:srcRect l="14417" t="18834" r="14958" b="19583"/>
          <a:stretch>
            <a:fillRect/>
          </a:stretch>
        </p:blipFill>
        <p:spPr bwMode="auto">
          <a:xfrm>
            <a:off x="7204272" y="298450"/>
            <a:ext cx="1801842" cy="235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34993" y="3069545"/>
            <a:ext cx="1079500" cy="167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49508" y="4887459"/>
            <a:ext cx="1082675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5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025" y="1570038"/>
            <a:ext cx="1778000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387" name="Group 22"/>
          <p:cNvGrpSpPr>
            <a:grpSpLocks/>
          </p:cNvGrpSpPr>
          <p:nvPr/>
        </p:nvGrpSpPr>
        <p:grpSpPr bwMode="auto">
          <a:xfrm>
            <a:off x="4513263" y="1839913"/>
            <a:ext cx="3832225" cy="3467100"/>
            <a:chOff x="2503" y="1548"/>
            <a:chExt cx="2414" cy="2184"/>
          </a:xfrm>
        </p:grpSpPr>
        <p:sp>
          <p:nvSpPr>
            <p:cNvPr id="16390" name="Text Box 11"/>
            <p:cNvSpPr txBox="1">
              <a:spLocks noChangeArrowheads="1"/>
            </p:cNvSpPr>
            <p:nvPr/>
          </p:nvSpPr>
          <p:spPr bwMode="auto">
            <a:xfrm>
              <a:off x="3485" y="1548"/>
              <a:ext cx="48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 i="1"/>
                <a:t>Aa</a:t>
              </a:r>
            </a:p>
          </p:txBody>
        </p:sp>
        <p:sp>
          <p:nvSpPr>
            <p:cNvPr id="16391" name="Text Box 12"/>
            <p:cNvSpPr txBox="1">
              <a:spLocks noChangeArrowheads="1"/>
            </p:cNvSpPr>
            <p:nvPr/>
          </p:nvSpPr>
          <p:spPr bwMode="auto">
            <a:xfrm>
              <a:off x="2686" y="2727"/>
              <a:ext cx="32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 i="1"/>
                <a:t>A</a:t>
              </a:r>
            </a:p>
          </p:txBody>
        </p:sp>
        <p:sp>
          <p:nvSpPr>
            <p:cNvPr id="16392" name="Text Box 13"/>
            <p:cNvSpPr txBox="1">
              <a:spLocks noChangeArrowheads="1"/>
            </p:cNvSpPr>
            <p:nvPr/>
          </p:nvSpPr>
          <p:spPr bwMode="auto">
            <a:xfrm>
              <a:off x="4448" y="2727"/>
              <a:ext cx="27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 i="1"/>
                <a:t>a</a:t>
              </a:r>
            </a:p>
          </p:txBody>
        </p:sp>
        <p:sp>
          <p:nvSpPr>
            <p:cNvPr id="16393" name="Line 14"/>
            <p:cNvSpPr>
              <a:spLocks noChangeShapeType="1"/>
            </p:cNvSpPr>
            <p:nvPr/>
          </p:nvSpPr>
          <p:spPr bwMode="auto">
            <a:xfrm flipH="1">
              <a:off x="2928" y="1999"/>
              <a:ext cx="651" cy="7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394" name="Line 15"/>
            <p:cNvSpPr>
              <a:spLocks noChangeShapeType="1"/>
            </p:cNvSpPr>
            <p:nvPr/>
          </p:nvSpPr>
          <p:spPr bwMode="auto">
            <a:xfrm>
              <a:off x="3871" y="1999"/>
              <a:ext cx="651" cy="7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395" name="Text Box 17"/>
            <p:cNvSpPr txBox="1">
              <a:spLocks noChangeArrowheads="1"/>
            </p:cNvSpPr>
            <p:nvPr/>
          </p:nvSpPr>
          <p:spPr bwMode="auto">
            <a:xfrm>
              <a:off x="2503" y="3328"/>
              <a:ext cx="69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/>
                <a:t>50%</a:t>
              </a:r>
            </a:p>
          </p:txBody>
        </p:sp>
        <p:sp>
          <p:nvSpPr>
            <p:cNvPr id="16396" name="Text Box 18"/>
            <p:cNvSpPr txBox="1">
              <a:spLocks noChangeArrowheads="1"/>
            </p:cNvSpPr>
            <p:nvPr/>
          </p:nvSpPr>
          <p:spPr bwMode="auto">
            <a:xfrm>
              <a:off x="4225" y="3328"/>
              <a:ext cx="69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/>
                <a:t>50%</a:t>
              </a:r>
            </a:p>
          </p:txBody>
        </p:sp>
      </p:grpSp>
      <p:sp>
        <p:nvSpPr>
          <p:cNvPr id="16388" name="Text Box 19"/>
          <p:cNvSpPr txBox="1">
            <a:spLocks noChangeArrowheads="1"/>
          </p:cNvSpPr>
          <p:nvPr/>
        </p:nvSpPr>
        <p:spPr bwMode="auto">
          <a:xfrm>
            <a:off x="823913" y="3852863"/>
            <a:ext cx="17240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>
                <a:solidFill>
                  <a:srgbClr val="0033CC"/>
                </a:solidFill>
              </a:rPr>
              <a:t>Gregor Mendel</a:t>
            </a:r>
          </a:p>
        </p:txBody>
      </p:sp>
      <p:sp>
        <p:nvSpPr>
          <p:cNvPr id="16389" name="AutoShape 21"/>
          <p:cNvSpPr>
            <a:spLocks noChangeArrowheads="1"/>
          </p:cNvSpPr>
          <p:nvPr/>
        </p:nvSpPr>
        <p:spPr bwMode="auto">
          <a:xfrm>
            <a:off x="2895600" y="1668463"/>
            <a:ext cx="1905000" cy="796925"/>
          </a:xfrm>
          <a:prstGeom prst="wedgeEllipseCallout">
            <a:avLst>
              <a:gd name="adj1" fmla="val -72417"/>
              <a:gd name="adj2" fmla="val 79880"/>
            </a:avLst>
          </a:prstGeom>
          <a:solidFill>
            <a:srgbClr val="99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/>
              <a:t>zákon o segregaci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ChangeArrowheads="1"/>
          </p:cNvSpPr>
          <p:nvPr/>
        </p:nvSpPr>
        <p:spPr bwMode="auto">
          <a:xfrm>
            <a:off x="436563" y="298450"/>
            <a:ext cx="855234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0" dirty="0">
                <a:solidFill>
                  <a:srgbClr val="E80000"/>
                </a:solidFill>
              </a:rPr>
              <a:t> </a:t>
            </a:r>
            <a:r>
              <a:rPr lang="cs-CZ" b="0" dirty="0" err="1">
                <a:solidFill>
                  <a:srgbClr val="E80000"/>
                </a:solidFill>
              </a:rPr>
              <a:t>Intragenomový</a:t>
            </a:r>
            <a:r>
              <a:rPr lang="cs-CZ" b="0" dirty="0">
                <a:solidFill>
                  <a:srgbClr val="E80000"/>
                </a:solidFill>
              </a:rPr>
              <a:t> konflikt vede k většímu zastoupení některého</a:t>
            </a:r>
          </a:p>
          <a:p>
            <a:pPr algn="ctr"/>
            <a:r>
              <a:rPr lang="cs-CZ" b="0" dirty="0">
                <a:solidFill>
                  <a:srgbClr val="E80000"/>
                </a:solidFill>
              </a:rPr>
              <a:t>genomového elementu v příští generaci</a:t>
            </a:r>
            <a:endParaRPr lang="cs-CZ" b="0" dirty="0">
              <a:solidFill>
                <a:srgbClr val="E80000"/>
              </a:solidFill>
              <a:sym typeface="Symbol" pitchFamily="18" charset="2"/>
            </a:endParaRPr>
          </a:p>
        </p:txBody>
      </p:sp>
      <p:grpSp>
        <p:nvGrpSpPr>
          <p:cNvPr id="17411" name="Group 13"/>
          <p:cNvGrpSpPr>
            <a:grpSpLocks/>
          </p:cNvGrpSpPr>
          <p:nvPr/>
        </p:nvGrpSpPr>
        <p:grpSpPr bwMode="auto">
          <a:xfrm>
            <a:off x="4513263" y="1839913"/>
            <a:ext cx="3805237" cy="3476625"/>
            <a:chOff x="2503" y="1548"/>
            <a:chExt cx="2397" cy="2190"/>
          </a:xfrm>
        </p:grpSpPr>
        <p:sp>
          <p:nvSpPr>
            <p:cNvPr id="17418" name="Text Box 4"/>
            <p:cNvSpPr txBox="1">
              <a:spLocks noChangeArrowheads="1"/>
            </p:cNvSpPr>
            <p:nvPr/>
          </p:nvSpPr>
          <p:spPr bwMode="auto">
            <a:xfrm>
              <a:off x="3485" y="1548"/>
              <a:ext cx="48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 i="1"/>
                <a:t>Aa</a:t>
              </a:r>
            </a:p>
          </p:txBody>
        </p:sp>
        <p:sp>
          <p:nvSpPr>
            <p:cNvPr id="17419" name="Text Box 5"/>
            <p:cNvSpPr txBox="1">
              <a:spLocks noChangeArrowheads="1"/>
            </p:cNvSpPr>
            <p:nvPr/>
          </p:nvSpPr>
          <p:spPr bwMode="auto">
            <a:xfrm>
              <a:off x="2686" y="2727"/>
              <a:ext cx="32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 i="1"/>
                <a:t>A</a:t>
              </a:r>
            </a:p>
          </p:txBody>
        </p:sp>
        <p:sp>
          <p:nvSpPr>
            <p:cNvPr id="17420" name="Text Box 6"/>
            <p:cNvSpPr txBox="1">
              <a:spLocks noChangeArrowheads="1"/>
            </p:cNvSpPr>
            <p:nvPr/>
          </p:nvSpPr>
          <p:spPr bwMode="auto">
            <a:xfrm>
              <a:off x="4448" y="2727"/>
              <a:ext cx="27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 i="1"/>
                <a:t>a</a:t>
              </a:r>
            </a:p>
          </p:txBody>
        </p:sp>
        <p:sp>
          <p:nvSpPr>
            <p:cNvPr id="17421" name="Line 7"/>
            <p:cNvSpPr>
              <a:spLocks noChangeShapeType="1"/>
            </p:cNvSpPr>
            <p:nvPr/>
          </p:nvSpPr>
          <p:spPr bwMode="auto">
            <a:xfrm flipH="1">
              <a:off x="2928" y="1999"/>
              <a:ext cx="651" cy="7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422" name="Line 8"/>
            <p:cNvSpPr>
              <a:spLocks noChangeShapeType="1"/>
            </p:cNvSpPr>
            <p:nvPr/>
          </p:nvSpPr>
          <p:spPr bwMode="auto">
            <a:xfrm>
              <a:off x="3871" y="1999"/>
              <a:ext cx="651" cy="7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423" name="Text Box 9"/>
            <p:cNvSpPr txBox="1">
              <a:spLocks noChangeArrowheads="1"/>
            </p:cNvSpPr>
            <p:nvPr/>
          </p:nvSpPr>
          <p:spPr bwMode="auto">
            <a:xfrm>
              <a:off x="2503" y="3334"/>
              <a:ext cx="69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/>
                <a:t>95%</a:t>
              </a:r>
            </a:p>
          </p:txBody>
        </p:sp>
        <p:sp>
          <p:nvSpPr>
            <p:cNvPr id="17424" name="Text Box 10"/>
            <p:cNvSpPr txBox="1">
              <a:spLocks noChangeArrowheads="1"/>
            </p:cNvSpPr>
            <p:nvPr/>
          </p:nvSpPr>
          <p:spPr bwMode="auto">
            <a:xfrm>
              <a:off x="4368" y="3334"/>
              <a:ext cx="53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/>
                <a:t>5%</a:t>
              </a:r>
            </a:p>
          </p:txBody>
        </p:sp>
      </p:grpSp>
      <p:sp>
        <p:nvSpPr>
          <p:cNvPr id="200718" name="Text Box 14"/>
          <p:cNvSpPr txBox="1">
            <a:spLocks noChangeArrowheads="1"/>
          </p:cNvSpPr>
          <p:nvPr/>
        </p:nvSpPr>
        <p:spPr bwMode="auto">
          <a:xfrm>
            <a:off x="466725" y="5429250"/>
            <a:ext cx="643317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</a:rPr>
              <a:t>vychýlení </a:t>
            </a:r>
            <a:r>
              <a:rPr lang="cs-CZ" b="0" dirty="0" err="1">
                <a:solidFill>
                  <a:srgbClr val="E80000"/>
                </a:solidFill>
              </a:rPr>
              <a:t>segregačího</a:t>
            </a:r>
            <a:r>
              <a:rPr lang="cs-CZ" b="0" dirty="0">
                <a:solidFill>
                  <a:srgbClr val="E80000"/>
                </a:solidFill>
              </a:rPr>
              <a:t> (transmisního) poměru</a:t>
            </a:r>
          </a:p>
          <a:p>
            <a:r>
              <a:rPr lang="cs-CZ" sz="1800" b="0" dirty="0"/>
              <a:t>= </a:t>
            </a:r>
            <a:r>
              <a:rPr lang="cs-CZ" sz="1800" b="0" i="1" dirty="0" err="1"/>
              <a:t>segregation</a:t>
            </a:r>
            <a:r>
              <a:rPr lang="cs-CZ" sz="1800" b="0" i="1" dirty="0"/>
              <a:t> </a:t>
            </a:r>
            <a:r>
              <a:rPr lang="cs-CZ" sz="1800" b="0" i="1" dirty="0" err="1"/>
              <a:t>distortion</a:t>
            </a:r>
            <a:r>
              <a:rPr lang="cs-CZ" sz="1800" b="0" i="1" dirty="0"/>
              <a:t> </a:t>
            </a:r>
            <a:r>
              <a:rPr lang="cs-CZ" sz="1800" b="0" dirty="0"/>
              <a:t>(SD)</a:t>
            </a:r>
          </a:p>
          <a:p>
            <a:r>
              <a:rPr lang="cs-CZ" sz="1800" b="0" dirty="0"/>
              <a:t>= </a:t>
            </a:r>
            <a:r>
              <a:rPr lang="cs-CZ" sz="1800" b="0" i="1" dirty="0" err="1"/>
              <a:t>transmission</a:t>
            </a:r>
            <a:r>
              <a:rPr lang="cs-CZ" sz="1800" b="0" i="1" dirty="0"/>
              <a:t> ratio </a:t>
            </a:r>
            <a:r>
              <a:rPr lang="cs-CZ" sz="1800" b="0" i="1" dirty="0" err="1"/>
              <a:t>distortion</a:t>
            </a:r>
            <a:r>
              <a:rPr lang="cs-CZ" sz="1800" b="0" i="1" dirty="0"/>
              <a:t> </a:t>
            </a:r>
            <a:r>
              <a:rPr lang="cs-CZ" sz="1800" b="0" dirty="0"/>
              <a:t>(TRD)</a:t>
            </a:r>
          </a:p>
        </p:txBody>
      </p:sp>
      <p:pic>
        <p:nvPicPr>
          <p:cNvPr id="17413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025" y="1570038"/>
            <a:ext cx="1778000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Text Box 16"/>
          <p:cNvSpPr txBox="1">
            <a:spLocks noChangeArrowheads="1"/>
          </p:cNvSpPr>
          <p:nvPr/>
        </p:nvSpPr>
        <p:spPr bwMode="auto">
          <a:xfrm>
            <a:off x="823913" y="3852863"/>
            <a:ext cx="17240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>
                <a:solidFill>
                  <a:srgbClr val="0033CC"/>
                </a:solidFill>
              </a:rPr>
              <a:t>Gregor Mendel</a:t>
            </a:r>
          </a:p>
        </p:txBody>
      </p:sp>
      <p:sp>
        <p:nvSpPr>
          <p:cNvPr id="17415" name="AutoShape 17"/>
          <p:cNvSpPr>
            <a:spLocks noChangeArrowheads="1"/>
          </p:cNvSpPr>
          <p:nvPr/>
        </p:nvSpPr>
        <p:spPr bwMode="auto">
          <a:xfrm>
            <a:off x="2895600" y="1668463"/>
            <a:ext cx="1905000" cy="796925"/>
          </a:xfrm>
          <a:prstGeom prst="wedgeEllipseCallout">
            <a:avLst>
              <a:gd name="adj1" fmla="val -72417"/>
              <a:gd name="adj2" fmla="val 79880"/>
            </a:avLst>
          </a:prstGeom>
          <a:solidFill>
            <a:srgbClr val="99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3600">
                <a:latin typeface="Arial Black" pitchFamily="34" charset="0"/>
              </a:rPr>
              <a:t>?!</a:t>
            </a:r>
          </a:p>
        </p:txBody>
      </p:sp>
      <p:sp>
        <p:nvSpPr>
          <p:cNvPr id="200722" name="AutoShape 18"/>
          <p:cNvSpPr>
            <a:spLocks noChangeArrowheads="1"/>
          </p:cNvSpPr>
          <p:nvPr/>
        </p:nvSpPr>
        <p:spPr bwMode="auto">
          <a:xfrm>
            <a:off x="2493963" y="4452938"/>
            <a:ext cx="1557337" cy="441325"/>
          </a:xfrm>
          <a:prstGeom prst="wedgeRectCallout">
            <a:avLst>
              <a:gd name="adj1" fmla="val 77625"/>
              <a:gd name="adj2" fmla="val 5539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„</a:t>
            </a:r>
            <a:r>
              <a:rPr lang="cs-CZ" sz="1800" b="0" i="1" dirty="0"/>
              <a:t>drive</a:t>
            </a:r>
            <a:r>
              <a:rPr lang="cs-CZ" sz="1800" b="0" dirty="0"/>
              <a:t>“ (tah)</a:t>
            </a:r>
          </a:p>
        </p:txBody>
      </p:sp>
      <p:sp>
        <p:nvSpPr>
          <p:cNvPr id="200723" name="AutoShape 19"/>
          <p:cNvSpPr>
            <a:spLocks noChangeArrowheads="1"/>
          </p:cNvSpPr>
          <p:nvPr/>
        </p:nvSpPr>
        <p:spPr bwMode="auto">
          <a:xfrm>
            <a:off x="7088188" y="5689600"/>
            <a:ext cx="1374775" cy="657225"/>
          </a:xfrm>
          <a:prstGeom prst="wedgeRectCallout">
            <a:avLst>
              <a:gd name="adj1" fmla="val 3000"/>
              <a:gd name="adj2" fmla="val -12319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„</a:t>
            </a:r>
            <a:r>
              <a:rPr lang="cs-CZ" sz="1800" b="0" i="1" dirty="0" err="1"/>
              <a:t>drag</a:t>
            </a:r>
            <a:r>
              <a:rPr lang="cs-CZ" sz="1800" b="0" dirty="0"/>
              <a:t>“ (vlečení)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0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0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18" grpId="0"/>
      <p:bldP spid="200722" grpId="0" animBg="1"/>
      <p:bldP spid="2007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00" name="Rectangle 44"/>
          <p:cNvSpPr>
            <a:spLocks noChangeArrowheads="1"/>
          </p:cNvSpPr>
          <p:nvPr/>
        </p:nvSpPr>
        <p:spPr bwMode="auto">
          <a:xfrm>
            <a:off x="436563" y="857477"/>
            <a:ext cx="5322887" cy="181133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8699" name="Text Box 43"/>
          <p:cNvSpPr txBox="1">
            <a:spLocks noChangeArrowheads="1"/>
          </p:cNvSpPr>
          <p:nvPr/>
        </p:nvSpPr>
        <p:spPr bwMode="auto">
          <a:xfrm>
            <a:off x="6063330" y="1381578"/>
            <a:ext cx="2588787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MEIOTICKÝ TAH</a:t>
            </a:r>
          </a:p>
          <a:p>
            <a:pPr algn="ctr"/>
            <a:r>
              <a:rPr lang="cs-CZ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</a:t>
            </a:r>
            <a:r>
              <a:rPr lang="cs-CZ" i="1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meiotic</a:t>
            </a:r>
            <a:r>
              <a:rPr lang="cs-CZ" i="1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drive</a:t>
            </a:r>
            <a:r>
              <a:rPr lang="cs-CZ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grpSp>
        <p:nvGrpSpPr>
          <p:cNvPr id="2" name="Group 101"/>
          <p:cNvGrpSpPr>
            <a:grpSpLocks/>
          </p:cNvGrpSpPr>
          <p:nvPr/>
        </p:nvGrpSpPr>
        <p:grpSpPr bwMode="auto">
          <a:xfrm>
            <a:off x="659947" y="3556000"/>
            <a:ext cx="3648075" cy="3097213"/>
            <a:chOff x="744" y="2155"/>
            <a:chExt cx="2298" cy="1951"/>
          </a:xfrm>
        </p:grpSpPr>
        <p:grpSp>
          <p:nvGrpSpPr>
            <p:cNvPr id="18465" name="Group 100"/>
            <p:cNvGrpSpPr>
              <a:grpSpLocks/>
            </p:cNvGrpSpPr>
            <p:nvPr/>
          </p:nvGrpSpPr>
          <p:grpSpPr bwMode="auto">
            <a:xfrm>
              <a:off x="917" y="2282"/>
              <a:ext cx="914" cy="1824"/>
              <a:chOff x="917" y="2282"/>
              <a:chExt cx="914" cy="1824"/>
            </a:xfrm>
          </p:grpSpPr>
          <p:sp>
            <p:nvSpPr>
              <p:cNvPr id="18468" name="Oval 16"/>
              <p:cNvSpPr>
                <a:spLocks noChangeAspect="1" noChangeArrowheads="1"/>
              </p:cNvSpPr>
              <p:nvPr/>
            </p:nvSpPr>
            <p:spPr bwMode="auto">
              <a:xfrm>
                <a:off x="929" y="2282"/>
                <a:ext cx="725" cy="72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FFF00">
                      <a:alpha val="7500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8469" name="Group 17"/>
              <p:cNvGrpSpPr>
                <a:grpSpLocks/>
              </p:cNvGrpSpPr>
              <p:nvPr/>
            </p:nvGrpSpPr>
            <p:grpSpPr bwMode="auto">
              <a:xfrm>
                <a:off x="1146" y="2512"/>
                <a:ext cx="430" cy="385"/>
                <a:chOff x="2258" y="648"/>
                <a:chExt cx="430" cy="385"/>
              </a:xfrm>
            </p:grpSpPr>
            <p:sp>
              <p:nvSpPr>
                <p:cNvPr id="18486" name="Oval 18"/>
                <p:cNvSpPr>
                  <a:spLocks noChangeAspect="1" noChangeArrowheads="1"/>
                </p:cNvSpPr>
                <p:nvPr/>
              </p:nvSpPr>
              <p:spPr bwMode="auto">
                <a:xfrm>
                  <a:off x="2302" y="648"/>
                  <a:ext cx="386" cy="385"/>
                </a:xfrm>
                <a:prstGeom prst="ellipse">
                  <a:avLst/>
                </a:prstGeom>
                <a:solidFill>
                  <a:srgbClr val="CC9900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87" name="Line 19"/>
                <p:cNvSpPr>
                  <a:spLocks noChangeShapeType="1"/>
                </p:cNvSpPr>
                <p:nvPr/>
              </p:nvSpPr>
              <p:spPr bwMode="auto">
                <a:xfrm>
                  <a:off x="2555" y="747"/>
                  <a:ext cx="0" cy="211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grpSp>
              <p:nvGrpSpPr>
                <p:cNvPr id="18488" name="Group 20"/>
                <p:cNvGrpSpPr>
                  <a:grpSpLocks/>
                </p:cNvGrpSpPr>
                <p:nvPr/>
              </p:nvGrpSpPr>
              <p:grpSpPr bwMode="auto">
                <a:xfrm>
                  <a:off x="2404" y="747"/>
                  <a:ext cx="87" cy="211"/>
                  <a:chOff x="2404" y="747"/>
                  <a:chExt cx="87" cy="211"/>
                </a:xfrm>
              </p:grpSpPr>
              <p:sp>
                <p:nvSpPr>
                  <p:cNvPr id="18490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747"/>
                    <a:ext cx="0" cy="211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18491" name="Line 22"/>
                  <p:cNvSpPr>
                    <a:spLocks noChangeShapeType="1"/>
                  </p:cNvSpPr>
                  <p:nvPr/>
                </p:nvSpPr>
                <p:spPr bwMode="auto">
                  <a:xfrm rot="5400000" flipV="1">
                    <a:off x="2448" y="764"/>
                    <a:ext cx="0" cy="87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sp>
              <p:nvSpPr>
                <p:cNvPr id="18489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2258" y="714"/>
                  <a:ext cx="185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200" i="1"/>
                    <a:t>D</a:t>
                  </a:r>
                  <a:endParaRPr lang="cs-CZ" sz="1200" i="1"/>
                </a:p>
              </p:txBody>
            </p:sp>
          </p:grpSp>
          <p:sp>
            <p:nvSpPr>
              <p:cNvPr id="18470" name="AutoShape 25"/>
              <p:cNvSpPr>
                <a:spLocks noChangeArrowheads="1"/>
              </p:cNvSpPr>
              <p:nvPr/>
            </p:nvSpPr>
            <p:spPr bwMode="auto">
              <a:xfrm>
                <a:off x="917" y="3412"/>
                <a:ext cx="183" cy="273"/>
              </a:xfrm>
              <a:prstGeom prst="roundRect">
                <a:avLst>
                  <a:gd name="adj" fmla="val 49181"/>
                </a:avLst>
              </a:prstGeom>
              <a:gradFill rotWithShape="1">
                <a:gsLst>
                  <a:gs pos="0">
                    <a:srgbClr val="FFFF66"/>
                  </a:gs>
                  <a:gs pos="100000">
                    <a:srgbClr val="FF9900">
                      <a:alpha val="79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1" name="Freeform 26"/>
              <p:cNvSpPr>
                <a:spLocks/>
              </p:cNvSpPr>
              <p:nvPr/>
            </p:nvSpPr>
            <p:spPr bwMode="auto">
              <a:xfrm>
                <a:off x="983" y="3682"/>
                <a:ext cx="55" cy="423"/>
              </a:xfrm>
              <a:custGeom>
                <a:avLst/>
                <a:gdLst>
                  <a:gd name="T0" fmla="*/ 30 w 55"/>
                  <a:gd name="T1" fmla="*/ 0 h 423"/>
                  <a:gd name="T2" fmla="*/ 3 w 55"/>
                  <a:gd name="T3" fmla="*/ 63 h 423"/>
                  <a:gd name="T4" fmla="*/ 51 w 55"/>
                  <a:gd name="T5" fmla="*/ 117 h 423"/>
                  <a:gd name="T6" fmla="*/ 21 w 55"/>
                  <a:gd name="T7" fmla="*/ 198 h 423"/>
                  <a:gd name="T8" fmla="*/ 54 w 55"/>
                  <a:gd name="T9" fmla="*/ 270 h 423"/>
                  <a:gd name="T10" fmla="*/ 30 w 55"/>
                  <a:gd name="T11" fmla="*/ 351 h 423"/>
                  <a:gd name="T12" fmla="*/ 48 w 55"/>
                  <a:gd name="T13" fmla="*/ 423 h 4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"/>
                  <a:gd name="T22" fmla="*/ 0 h 423"/>
                  <a:gd name="T23" fmla="*/ 55 w 55"/>
                  <a:gd name="T24" fmla="*/ 423 h 42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" h="423">
                    <a:moveTo>
                      <a:pt x="30" y="0"/>
                    </a:moveTo>
                    <a:cubicBezTo>
                      <a:pt x="15" y="22"/>
                      <a:pt x="0" y="44"/>
                      <a:pt x="3" y="63"/>
                    </a:cubicBezTo>
                    <a:cubicBezTo>
                      <a:pt x="6" y="82"/>
                      <a:pt x="48" y="95"/>
                      <a:pt x="51" y="117"/>
                    </a:cubicBezTo>
                    <a:cubicBezTo>
                      <a:pt x="54" y="139"/>
                      <a:pt x="21" y="173"/>
                      <a:pt x="21" y="198"/>
                    </a:cubicBezTo>
                    <a:cubicBezTo>
                      <a:pt x="21" y="223"/>
                      <a:pt x="53" y="245"/>
                      <a:pt x="54" y="270"/>
                    </a:cubicBezTo>
                    <a:cubicBezTo>
                      <a:pt x="55" y="295"/>
                      <a:pt x="31" y="326"/>
                      <a:pt x="30" y="351"/>
                    </a:cubicBezTo>
                    <a:cubicBezTo>
                      <a:pt x="29" y="376"/>
                      <a:pt x="45" y="411"/>
                      <a:pt x="48" y="423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18472" name="Group 27"/>
              <p:cNvGrpSpPr>
                <a:grpSpLocks/>
              </p:cNvGrpSpPr>
              <p:nvPr/>
            </p:nvGrpSpPr>
            <p:grpSpPr bwMode="auto">
              <a:xfrm>
                <a:off x="931" y="3430"/>
                <a:ext cx="146" cy="146"/>
                <a:chOff x="3155" y="1224"/>
                <a:chExt cx="146" cy="146"/>
              </a:xfrm>
            </p:grpSpPr>
            <p:sp>
              <p:nvSpPr>
                <p:cNvPr id="18482" name="Oval 28"/>
                <p:cNvSpPr>
                  <a:spLocks noChangeAspect="1" noChangeArrowheads="1"/>
                </p:cNvSpPr>
                <p:nvPr/>
              </p:nvSpPr>
              <p:spPr bwMode="auto">
                <a:xfrm>
                  <a:off x="3155" y="1224"/>
                  <a:ext cx="146" cy="146"/>
                </a:xfrm>
                <a:prstGeom prst="ellipse">
                  <a:avLst/>
                </a:prstGeom>
                <a:solidFill>
                  <a:srgbClr val="CC9900">
                    <a:alpha val="50195"/>
                  </a:srgbClr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8483" name="Group 29"/>
                <p:cNvGrpSpPr>
                  <a:grpSpLocks noChangeAspect="1"/>
                </p:cNvGrpSpPr>
                <p:nvPr/>
              </p:nvGrpSpPr>
              <p:grpSpPr bwMode="auto">
                <a:xfrm>
                  <a:off x="3210" y="1260"/>
                  <a:ext cx="32" cy="80"/>
                  <a:chOff x="2404" y="747"/>
                  <a:chExt cx="87" cy="211"/>
                </a:xfrm>
              </p:grpSpPr>
              <p:sp>
                <p:nvSpPr>
                  <p:cNvPr id="18484" name="Line 3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448" y="747"/>
                    <a:ext cx="0" cy="211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18485" name="Line 31"/>
                  <p:cNvSpPr>
                    <a:spLocks noChangeAspect="1" noChangeShapeType="1"/>
                  </p:cNvSpPr>
                  <p:nvPr/>
                </p:nvSpPr>
                <p:spPr bwMode="auto">
                  <a:xfrm rot="5400000" flipV="1">
                    <a:off x="2448" y="764"/>
                    <a:ext cx="0" cy="8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</p:grpSp>
          <p:sp>
            <p:nvSpPr>
              <p:cNvPr id="18473" name="AutoShape 33"/>
              <p:cNvSpPr>
                <a:spLocks noChangeArrowheads="1"/>
              </p:cNvSpPr>
              <p:nvPr/>
            </p:nvSpPr>
            <p:spPr bwMode="auto">
              <a:xfrm>
                <a:off x="1485" y="3413"/>
                <a:ext cx="183" cy="273"/>
              </a:xfrm>
              <a:prstGeom prst="roundRect">
                <a:avLst>
                  <a:gd name="adj" fmla="val 49181"/>
                </a:avLst>
              </a:prstGeom>
              <a:gradFill rotWithShape="1">
                <a:gsLst>
                  <a:gs pos="0">
                    <a:srgbClr val="FFFF99"/>
                  </a:gs>
                  <a:gs pos="100000">
                    <a:srgbClr val="FF9900">
                      <a:alpha val="79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4" name="Freeform 34"/>
              <p:cNvSpPr>
                <a:spLocks/>
              </p:cNvSpPr>
              <p:nvPr/>
            </p:nvSpPr>
            <p:spPr bwMode="auto">
              <a:xfrm>
                <a:off x="1551" y="3683"/>
                <a:ext cx="55" cy="423"/>
              </a:xfrm>
              <a:custGeom>
                <a:avLst/>
                <a:gdLst>
                  <a:gd name="T0" fmla="*/ 30 w 55"/>
                  <a:gd name="T1" fmla="*/ 0 h 423"/>
                  <a:gd name="T2" fmla="*/ 3 w 55"/>
                  <a:gd name="T3" fmla="*/ 63 h 423"/>
                  <a:gd name="T4" fmla="*/ 51 w 55"/>
                  <a:gd name="T5" fmla="*/ 117 h 423"/>
                  <a:gd name="T6" fmla="*/ 21 w 55"/>
                  <a:gd name="T7" fmla="*/ 198 h 423"/>
                  <a:gd name="T8" fmla="*/ 54 w 55"/>
                  <a:gd name="T9" fmla="*/ 270 h 423"/>
                  <a:gd name="T10" fmla="*/ 30 w 55"/>
                  <a:gd name="T11" fmla="*/ 351 h 423"/>
                  <a:gd name="T12" fmla="*/ 48 w 55"/>
                  <a:gd name="T13" fmla="*/ 423 h 4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"/>
                  <a:gd name="T22" fmla="*/ 0 h 423"/>
                  <a:gd name="T23" fmla="*/ 55 w 55"/>
                  <a:gd name="T24" fmla="*/ 423 h 42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" h="423">
                    <a:moveTo>
                      <a:pt x="30" y="0"/>
                    </a:moveTo>
                    <a:cubicBezTo>
                      <a:pt x="15" y="22"/>
                      <a:pt x="0" y="44"/>
                      <a:pt x="3" y="63"/>
                    </a:cubicBezTo>
                    <a:cubicBezTo>
                      <a:pt x="6" y="82"/>
                      <a:pt x="48" y="95"/>
                      <a:pt x="51" y="117"/>
                    </a:cubicBezTo>
                    <a:cubicBezTo>
                      <a:pt x="54" y="139"/>
                      <a:pt x="21" y="173"/>
                      <a:pt x="21" y="198"/>
                    </a:cubicBezTo>
                    <a:cubicBezTo>
                      <a:pt x="21" y="223"/>
                      <a:pt x="53" y="245"/>
                      <a:pt x="54" y="270"/>
                    </a:cubicBezTo>
                    <a:cubicBezTo>
                      <a:pt x="55" y="295"/>
                      <a:pt x="31" y="326"/>
                      <a:pt x="30" y="351"/>
                    </a:cubicBezTo>
                    <a:cubicBezTo>
                      <a:pt x="29" y="376"/>
                      <a:pt x="45" y="411"/>
                      <a:pt x="48" y="423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8475" name="Oval 35"/>
              <p:cNvSpPr>
                <a:spLocks noChangeAspect="1" noChangeArrowheads="1"/>
              </p:cNvSpPr>
              <p:nvPr/>
            </p:nvSpPr>
            <p:spPr bwMode="auto">
              <a:xfrm>
                <a:off x="1499" y="3431"/>
                <a:ext cx="146" cy="146"/>
              </a:xfrm>
              <a:prstGeom prst="ellipse">
                <a:avLst/>
              </a:prstGeom>
              <a:solidFill>
                <a:srgbClr val="CC9900">
                  <a:alpha val="50195"/>
                </a:srgb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6" name="Line 36"/>
              <p:cNvSpPr>
                <a:spLocks noChangeAspect="1" noChangeShapeType="1"/>
              </p:cNvSpPr>
              <p:nvPr/>
            </p:nvSpPr>
            <p:spPr bwMode="auto">
              <a:xfrm>
                <a:off x="1570" y="3467"/>
                <a:ext cx="0" cy="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8477" name="Line 37"/>
              <p:cNvSpPr>
                <a:spLocks noChangeShapeType="1"/>
              </p:cNvSpPr>
              <p:nvPr/>
            </p:nvSpPr>
            <p:spPr bwMode="auto">
              <a:xfrm flipH="1">
                <a:off x="1004" y="3040"/>
                <a:ext cx="177" cy="31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8478" name="Line 38"/>
              <p:cNvSpPr>
                <a:spLocks noChangeShapeType="1"/>
              </p:cNvSpPr>
              <p:nvPr/>
            </p:nvSpPr>
            <p:spPr bwMode="auto">
              <a:xfrm>
                <a:off x="1395" y="3040"/>
                <a:ext cx="177" cy="31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18479" name="Group 39"/>
              <p:cNvGrpSpPr>
                <a:grpSpLocks/>
              </p:cNvGrpSpPr>
              <p:nvPr/>
            </p:nvGrpSpPr>
            <p:grpSpPr bwMode="auto">
              <a:xfrm>
                <a:off x="1319" y="3349"/>
                <a:ext cx="512" cy="429"/>
                <a:chOff x="2401" y="1548"/>
                <a:chExt cx="501" cy="337"/>
              </a:xfrm>
            </p:grpSpPr>
            <p:sp>
              <p:nvSpPr>
                <p:cNvPr id="18480" name="Line 40"/>
                <p:cNvSpPr>
                  <a:spLocks noChangeShapeType="1"/>
                </p:cNvSpPr>
                <p:nvPr/>
              </p:nvSpPr>
              <p:spPr bwMode="auto">
                <a:xfrm>
                  <a:off x="2401" y="1548"/>
                  <a:ext cx="491" cy="337"/>
                </a:xfrm>
                <a:prstGeom prst="line">
                  <a:avLst/>
                </a:prstGeom>
                <a:noFill/>
                <a:ln w="57150">
                  <a:solidFill>
                    <a:srgbClr val="E6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8481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2411" y="1548"/>
                  <a:ext cx="491" cy="337"/>
                </a:xfrm>
                <a:prstGeom prst="line">
                  <a:avLst/>
                </a:prstGeom>
                <a:noFill/>
                <a:ln w="57150">
                  <a:solidFill>
                    <a:srgbClr val="E6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</p:grpSp>
        <p:sp>
          <p:nvSpPr>
            <p:cNvPr id="18466" name="AutoShape 42"/>
            <p:cNvSpPr>
              <a:spLocks noChangeArrowheads="1"/>
            </p:cNvSpPr>
            <p:nvPr/>
          </p:nvSpPr>
          <p:spPr bwMode="auto">
            <a:xfrm>
              <a:off x="744" y="2194"/>
              <a:ext cx="531" cy="249"/>
            </a:xfrm>
            <a:prstGeom prst="wedgeRectCallout">
              <a:avLst>
                <a:gd name="adj1" fmla="val 54708"/>
                <a:gd name="adj2" fmla="val 131926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 i="1" dirty="0"/>
                <a:t>driver</a:t>
              </a:r>
            </a:p>
          </p:txBody>
        </p:sp>
        <p:sp>
          <p:nvSpPr>
            <p:cNvPr id="18467" name="AutoShape 95"/>
            <p:cNvSpPr>
              <a:spLocks noChangeArrowheads="1"/>
            </p:cNvSpPr>
            <p:nvPr/>
          </p:nvSpPr>
          <p:spPr bwMode="auto">
            <a:xfrm>
              <a:off x="1822" y="2155"/>
              <a:ext cx="1220" cy="876"/>
            </a:xfrm>
            <a:prstGeom prst="wedgeRectCallout">
              <a:avLst>
                <a:gd name="adj1" fmla="val -70329"/>
                <a:gd name="adj2" fmla="val 71917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při interferenci je normální alela diskvalifikována z přenosu do další generace</a:t>
              </a:r>
            </a:p>
          </p:txBody>
        </p:sp>
      </p:grpSp>
      <p:grpSp>
        <p:nvGrpSpPr>
          <p:cNvPr id="9" name="Group 102"/>
          <p:cNvGrpSpPr>
            <a:grpSpLocks/>
          </p:cNvGrpSpPr>
          <p:nvPr/>
        </p:nvGrpSpPr>
        <p:grpSpPr bwMode="auto">
          <a:xfrm>
            <a:off x="3533775" y="2822575"/>
            <a:ext cx="5338763" cy="3760788"/>
            <a:chOff x="2232" y="1693"/>
            <a:chExt cx="3363" cy="2369"/>
          </a:xfrm>
        </p:grpSpPr>
        <p:grpSp>
          <p:nvGrpSpPr>
            <p:cNvPr id="18439" name="Group 97"/>
            <p:cNvGrpSpPr>
              <a:grpSpLocks/>
            </p:cNvGrpSpPr>
            <p:nvPr/>
          </p:nvGrpSpPr>
          <p:grpSpPr bwMode="auto">
            <a:xfrm>
              <a:off x="3055" y="2219"/>
              <a:ext cx="1261" cy="1843"/>
              <a:chOff x="3523" y="2024"/>
              <a:chExt cx="1261" cy="1843"/>
            </a:xfrm>
          </p:grpSpPr>
          <p:grpSp>
            <p:nvGrpSpPr>
              <p:cNvPr id="18443" name="Group 74"/>
              <p:cNvGrpSpPr>
                <a:grpSpLocks/>
              </p:cNvGrpSpPr>
              <p:nvPr/>
            </p:nvGrpSpPr>
            <p:grpSpPr bwMode="auto">
              <a:xfrm>
                <a:off x="3923" y="2024"/>
                <a:ext cx="725" cy="725"/>
                <a:chOff x="3655" y="2355"/>
                <a:chExt cx="725" cy="725"/>
              </a:xfrm>
            </p:grpSpPr>
            <p:sp>
              <p:nvSpPr>
                <p:cNvPr id="18457" name="Oval 46"/>
                <p:cNvSpPr>
                  <a:spLocks noChangeAspect="1" noChangeArrowheads="1"/>
                </p:cNvSpPr>
                <p:nvPr/>
              </p:nvSpPr>
              <p:spPr bwMode="auto">
                <a:xfrm>
                  <a:off x="3655" y="2355"/>
                  <a:ext cx="725" cy="72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FFFF00">
                        <a:alpha val="7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8458" name="Group 47"/>
                <p:cNvGrpSpPr>
                  <a:grpSpLocks/>
                </p:cNvGrpSpPr>
                <p:nvPr/>
              </p:nvGrpSpPr>
              <p:grpSpPr bwMode="auto">
                <a:xfrm>
                  <a:off x="3872" y="2585"/>
                  <a:ext cx="430" cy="385"/>
                  <a:chOff x="2258" y="648"/>
                  <a:chExt cx="430" cy="385"/>
                </a:xfrm>
              </p:grpSpPr>
              <p:sp>
                <p:nvSpPr>
                  <p:cNvPr id="18459" name="Oval 4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302" y="648"/>
                    <a:ext cx="386" cy="385"/>
                  </a:xfrm>
                  <a:prstGeom prst="ellipse">
                    <a:avLst/>
                  </a:prstGeom>
                  <a:solidFill>
                    <a:srgbClr val="CC9900">
                      <a:alpha val="50195"/>
                    </a:srgbClr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60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2555" y="747"/>
                    <a:ext cx="0" cy="211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grpSp>
                <p:nvGrpSpPr>
                  <p:cNvPr id="18461" name="Group 50"/>
                  <p:cNvGrpSpPr>
                    <a:grpSpLocks/>
                  </p:cNvGrpSpPr>
                  <p:nvPr/>
                </p:nvGrpSpPr>
                <p:grpSpPr bwMode="auto">
                  <a:xfrm>
                    <a:off x="2404" y="747"/>
                    <a:ext cx="87" cy="211"/>
                    <a:chOff x="2404" y="747"/>
                    <a:chExt cx="87" cy="211"/>
                  </a:xfrm>
                </p:grpSpPr>
                <p:sp>
                  <p:nvSpPr>
                    <p:cNvPr id="18463" name="Line 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48" y="747"/>
                      <a:ext cx="0" cy="211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18464" name="Line 52"/>
                    <p:cNvSpPr>
                      <a:spLocks noChangeShapeType="1"/>
                    </p:cNvSpPr>
                    <p:nvPr/>
                  </p:nvSpPr>
                  <p:spPr bwMode="auto">
                    <a:xfrm rot="5400000" flipV="1">
                      <a:off x="2448" y="764"/>
                      <a:ext cx="0" cy="87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sp>
                <p:nvSpPr>
                  <p:cNvPr id="18462" name="Text Box 5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58" y="714"/>
                    <a:ext cx="185" cy="17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200" i="1"/>
                      <a:t>D</a:t>
                    </a:r>
                    <a:endParaRPr lang="cs-CZ" sz="1200" i="1"/>
                  </a:p>
                </p:txBody>
              </p:sp>
            </p:grpSp>
          </p:grpSp>
          <p:sp>
            <p:nvSpPr>
              <p:cNvPr id="18444" name="Line 67"/>
              <p:cNvSpPr>
                <a:spLocks noChangeShapeType="1"/>
              </p:cNvSpPr>
              <p:nvPr/>
            </p:nvSpPr>
            <p:spPr bwMode="auto">
              <a:xfrm flipH="1">
                <a:off x="3998" y="2782"/>
                <a:ext cx="177" cy="31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8445" name="Line 68"/>
              <p:cNvSpPr>
                <a:spLocks noChangeShapeType="1"/>
              </p:cNvSpPr>
              <p:nvPr/>
            </p:nvSpPr>
            <p:spPr bwMode="auto">
              <a:xfrm>
                <a:off x="4389" y="2782"/>
                <a:ext cx="177" cy="31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18446" name="Group 84"/>
              <p:cNvGrpSpPr>
                <a:grpSpLocks/>
              </p:cNvGrpSpPr>
              <p:nvPr/>
            </p:nvGrpSpPr>
            <p:grpSpPr bwMode="auto">
              <a:xfrm>
                <a:off x="3523" y="3142"/>
                <a:ext cx="725" cy="725"/>
                <a:chOff x="3369" y="3267"/>
                <a:chExt cx="725" cy="725"/>
              </a:xfrm>
            </p:grpSpPr>
            <p:sp>
              <p:nvSpPr>
                <p:cNvPr id="18451" name="Oval 76"/>
                <p:cNvSpPr>
                  <a:spLocks noChangeAspect="1" noChangeArrowheads="1"/>
                </p:cNvSpPr>
                <p:nvPr/>
              </p:nvSpPr>
              <p:spPr bwMode="auto">
                <a:xfrm>
                  <a:off x="3369" y="3267"/>
                  <a:ext cx="725" cy="72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CC"/>
                    </a:gs>
                    <a:gs pos="100000">
                      <a:srgbClr val="FF9900">
                        <a:alpha val="7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52" name="Oval 78"/>
                <p:cNvSpPr>
                  <a:spLocks noChangeAspect="1" noChangeArrowheads="1"/>
                </p:cNvSpPr>
                <p:nvPr/>
              </p:nvSpPr>
              <p:spPr bwMode="auto">
                <a:xfrm>
                  <a:off x="3630" y="3497"/>
                  <a:ext cx="386" cy="385"/>
                </a:xfrm>
                <a:prstGeom prst="ellipse">
                  <a:avLst/>
                </a:prstGeom>
                <a:solidFill>
                  <a:srgbClr val="CC9900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8453" name="Group 80"/>
                <p:cNvGrpSpPr>
                  <a:grpSpLocks/>
                </p:cNvGrpSpPr>
                <p:nvPr/>
              </p:nvGrpSpPr>
              <p:grpSpPr bwMode="auto">
                <a:xfrm>
                  <a:off x="3789" y="3596"/>
                  <a:ext cx="87" cy="211"/>
                  <a:chOff x="2404" y="747"/>
                  <a:chExt cx="87" cy="211"/>
                </a:xfrm>
              </p:grpSpPr>
              <p:sp>
                <p:nvSpPr>
                  <p:cNvPr id="18455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747"/>
                    <a:ext cx="0" cy="211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18456" name="Line 82"/>
                  <p:cNvSpPr>
                    <a:spLocks noChangeShapeType="1"/>
                  </p:cNvSpPr>
                  <p:nvPr/>
                </p:nvSpPr>
                <p:spPr bwMode="auto">
                  <a:xfrm rot="5400000" flipV="1">
                    <a:off x="2448" y="764"/>
                    <a:ext cx="0" cy="87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sp>
              <p:nvSpPr>
                <p:cNvPr id="18454" name="Text Box 83"/>
                <p:cNvSpPr txBox="1">
                  <a:spLocks noChangeArrowheads="1"/>
                </p:cNvSpPr>
                <p:nvPr/>
              </p:nvSpPr>
              <p:spPr bwMode="auto">
                <a:xfrm>
                  <a:off x="3643" y="3563"/>
                  <a:ext cx="185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200" i="1"/>
                    <a:t>D</a:t>
                  </a:r>
                  <a:endParaRPr lang="cs-CZ" sz="1200" i="1"/>
                </a:p>
              </p:txBody>
            </p:sp>
          </p:grpSp>
          <p:grpSp>
            <p:nvGrpSpPr>
              <p:cNvPr id="18447" name="Group 94"/>
              <p:cNvGrpSpPr>
                <a:grpSpLocks/>
              </p:cNvGrpSpPr>
              <p:nvPr/>
            </p:nvGrpSpPr>
            <p:grpSpPr bwMode="auto">
              <a:xfrm>
                <a:off x="4498" y="3158"/>
                <a:ext cx="286" cy="286"/>
                <a:chOff x="4480" y="3158"/>
                <a:chExt cx="286" cy="286"/>
              </a:xfrm>
            </p:grpSpPr>
            <p:sp>
              <p:nvSpPr>
                <p:cNvPr id="18448" name="Oval 87"/>
                <p:cNvSpPr>
                  <a:spLocks noChangeAspect="1" noChangeArrowheads="1"/>
                </p:cNvSpPr>
                <p:nvPr/>
              </p:nvSpPr>
              <p:spPr bwMode="auto">
                <a:xfrm>
                  <a:off x="4480" y="3158"/>
                  <a:ext cx="286" cy="28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CC"/>
                    </a:gs>
                    <a:gs pos="100000">
                      <a:srgbClr val="663300">
                        <a:alpha val="7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49" name="Oval 88"/>
                <p:cNvSpPr>
                  <a:spLocks noChangeAspect="1" noChangeArrowheads="1"/>
                </p:cNvSpPr>
                <p:nvPr/>
              </p:nvSpPr>
              <p:spPr bwMode="auto">
                <a:xfrm>
                  <a:off x="4583" y="3249"/>
                  <a:ext cx="152" cy="152"/>
                </a:xfrm>
                <a:prstGeom prst="ellipse">
                  <a:avLst/>
                </a:prstGeom>
                <a:solidFill>
                  <a:srgbClr val="CC9900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50" name="Line 90"/>
                <p:cNvSpPr>
                  <a:spLocks noChangeAspect="1" noChangeShapeType="1"/>
                </p:cNvSpPr>
                <p:nvPr/>
              </p:nvSpPr>
              <p:spPr bwMode="auto">
                <a:xfrm>
                  <a:off x="4656" y="3290"/>
                  <a:ext cx="0" cy="83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</p:grpSp>
        <p:sp>
          <p:nvSpPr>
            <p:cNvPr id="18440" name="AutoShape 96"/>
            <p:cNvSpPr>
              <a:spLocks noChangeArrowheads="1"/>
            </p:cNvSpPr>
            <p:nvPr/>
          </p:nvSpPr>
          <p:spPr bwMode="auto">
            <a:xfrm>
              <a:off x="4375" y="1693"/>
              <a:ext cx="1220" cy="1035"/>
            </a:xfrm>
            <a:prstGeom prst="wedgeRectCallout">
              <a:avLst>
                <a:gd name="adj1" fmla="val -70736"/>
                <a:gd name="adj2" fmla="val 82755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při gonotaxi se mutantní alela dostává do vajíčka, zatímco normální alela do pólového tělíska</a:t>
              </a:r>
            </a:p>
          </p:txBody>
        </p:sp>
        <p:sp>
          <p:nvSpPr>
            <p:cNvPr id="18441" name="AutoShape 98"/>
            <p:cNvSpPr>
              <a:spLocks noChangeArrowheads="1"/>
            </p:cNvSpPr>
            <p:nvPr/>
          </p:nvSpPr>
          <p:spPr bwMode="auto">
            <a:xfrm>
              <a:off x="2232" y="3787"/>
              <a:ext cx="570" cy="261"/>
            </a:xfrm>
            <a:prstGeom prst="wedgeRectCallout">
              <a:avLst>
                <a:gd name="adj1" fmla="val 89648"/>
                <a:gd name="adj2" fmla="val -41190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vajíčko</a:t>
              </a:r>
            </a:p>
          </p:txBody>
        </p:sp>
        <p:sp>
          <p:nvSpPr>
            <p:cNvPr id="18442" name="AutoShape 99"/>
            <p:cNvSpPr>
              <a:spLocks noChangeArrowheads="1"/>
            </p:cNvSpPr>
            <p:nvPr/>
          </p:nvSpPr>
          <p:spPr bwMode="auto">
            <a:xfrm>
              <a:off x="4695" y="3540"/>
              <a:ext cx="570" cy="370"/>
            </a:xfrm>
            <a:prstGeom prst="wedgeRectCallout">
              <a:avLst>
                <a:gd name="adj1" fmla="val -115616"/>
                <a:gd name="adj2" fmla="val -51352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pólové tělísko</a:t>
              </a:r>
            </a:p>
          </p:txBody>
        </p:sp>
      </p:grpSp>
      <p:sp>
        <p:nvSpPr>
          <p:cNvPr id="198665" name="Text Box 9"/>
          <p:cNvSpPr txBox="1">
            <a:spLocks noChangeArrowheads="1"/>
          </p:cNvSpPr>
          <p:nvPr/>
        </p:nvSpPr>
        <p:spPr bwMode="auto">
          <a:xfrm>
            <a:off x="436563" y="298450"/>
            <a:ext cx="6303963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 dirty="0"/>
              <a:t>Intra</a:t>
            </a:r>
            <a:r>
              <a:rPr lang="cs-CZ" sz="2000" b="0" dirty="0"/>
              <a:t>genomový konflikt může mít mnoho podob, např.:</a:t>
            </a:r>
            <a:br>
              <a:rPr lang="cs-CZ" sz="2000" b="0" dirty="0"/>
            </a:br>
            <a:r>
              <a:rPr lang="en-US" sz="2000" b="0" dirty="0"/>
              <a:t> </a:t>
            </a:r>
          </a:p>
          <a:p>
            <a:r>
              <a:rPr lang="cs-CZ" sz="2000" b="0" dirty="0">
                <a:solidFill>
                  <a:srgbClr val="E80000"/>
                </a:solidFill>
              </a:rPr>
              <a:t>Interference</a:t>
            </a:r>
            <a:br>
              <a:rPr lang="cs-CZ" sz="2000" b="0" dirty="0">
                <a:solidFill>
                  <a:srgbClr val="E80000"/>
                </a:solidFill>
              </a:rPr>
            </a:br>
            <a:r>
              <a:rPr lang="cs-CZ" sz="2000" b="0" dirty="0"/>
              <a:t>  </a:t>
            </a:r>
            <a:r>
              <a:rPr lang="cs-CZ" sz="1800" b="0" dirty="0"/>
              <a:t>= zabránění přenosu alternativní alely</a:t>
            </a:r>
            <a:br>
              <a:rPr lang="cs-CZ" sz="1800" b="0" dirty="0"/>
            </a:br>
            <a:endParaRPr lang="en-US" sz="2000" b="0" dirty="0"/>
          </a:p>
          <a:p>
            <a:r>
              <a:rPr lang="cs-CZ" sz="2000" b="0" dirty="0" err="1">
                <a:solidFill>
                  <a:srgbClr val="E80000"/>
                </a:solidFill>
              </a:rPr>
              <a:t>Gonotaxe</a:t>
            </a:r>
            <a:r>
              <a:rPr lang="cs-CZ" sz="2000" b="0" dirty="0"/>
              <a:t/>
            </a:r>
            <a:br>
              <a:rPr lang="cs-CZ" sz="2000" b="0" dirty="0"/>
            </a:br>
            <a:r>
              <a:rPr lang="cs-CZ" sz="2000" b="0" dirty="0"/>
              <a:t>  </a:t>
            </a:r>
            <a:r>
              <a:rPr lang="cs-CZ" sz="1800" b="0" dirty="0"/>
              <a:t>= přednostní přenos do </a:t>
            </a:r>
            <a:r>
              <a:rPr lang="cs-CZ" sz="1800" b="0" dirty="0" err="1"/>
              <a:t>germinální</a:t>
            </a:r>
            <a:r>
              <a:rPr lang="cs-CZ" sz="1800" b="0" dirty="0"/>
              <a:t> linie</a:t>
            </a:r>
            <a:br>
              <a:rPr lang="cs-CZ" sz="1800" b="0" dirty="0"/>
            </a:br>
            <a:endParaRPr lang="cs-CZ" sz="1800" b="0" dirty="0"/>
          </a:p>
          <a:p>
            <a:r>
              <a:rPr lang="cs-CZ" sz="2000" b="0" dirty="0">
                <a:solidFill>
                  <a:srgbClr val="E60000"/>
                </a:solidFill>
              </a:rPr>
              <a:t>Vyšší tempo replikace (</a:t>
            </a:r>
            <a:r>
              <a:rPr lang="cs-CZ" sz="2000" b="0" dirty="0" err="1">
                <a:solidFill>
                  <a:srgbClr val="E60000"/>
                </a:solidFill>
              </a:rPr>
              <a:t>overreplication</a:t>
            </a:r>
            <a:r>
              <a:rPr lang="cs-CZ" sz="2000" b="0" dirty="0">
                <a:solidFill>
                  <a:srgbClr val="E60000"/>
                </a:solidFill>
              </a:rPr>
              <a:t>)</a:t>
            </a:r>
            <a:br>
              <a:rPr lang="cs-CZ" sz="2000" b="0" dirty="0">
                <a:solidFill>
                  <a:srgbClr val="E60000"/>
                </a:solidFill>
              </a:rPr>
            </a:br>
            <a:r>
              <a:rPr lang="cs-CZ" sz="2000" b="0" dirty="0">
                <a:solidFill>
                  <a:srgbClr val="E60000"/>
                </a:solidFill>
              </a:rPr>
              <a:t>  </a:t>
            </a:r>
            <a:r>
              <a:rPr lang="cs-CZ" sz="1800" b="0" dirty="0"/>
              <a:t>např. </a:t>
            </a:r>
            <a:r>
              <a:rPr lang="cs-CZ" sz="1800" b="0" dirty="0" err="1"/>
              <a:t>transpozony</a:t>
            </a:r>
            <a:endParaRPr lang="cs-CZ" sz="1800" b="0" dirty="0">
              <a:solidFill>
                <a:srgbClr val="E6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3359378" y="298450"/>
            <a:ext cx="2244525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Interference</a:t>
            </a:r>
          </a:p>
        </p:txBody>
      </p:sp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436563" y="838881"/>
            <a:ext cx="22209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60000"/>
                </a:solidFill>
              </a:rPr>
              <a:t>1. Autozomální</a:t>
            </a:r>
          </a:p>
        </p:txBody>
      </p:sp>
      <p:sp>
        <p:nvSpPr>
          <p:cNvPr id="19460" name="Text Box 7"/>
          <p:cNvSpPr txBox="1">
            <a:spLocks noChangeArrowheads="1"/>
          </p:cNvSpPr>
          <p:nvPr/>
        </p:nvSpPr>
        <p:spPr bwMode="auto">
          <a:xfrm>
            <a:off x="436563" y="1467531"/>
            <a:ext cx="4087979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i="1" dirty="0">
                <a:solidFill>
                  <a:srgbClr val="E60000"/>
                </a:solidFill>
              </a:rPr>
              <a:t>SD</a:t>
            </a:r>
            <a:r>
              <a:rPr lang="cs-CZ" sz="2000" b="0" dirty="0">
                <a:solidFill>
                  <a:srgbClr val="E60000"/>
                </a:solidFill>
              </a:rPr>
              <a:t> (</a:t>
            </a:r>
            <a:r>
              <a:rPr lang="cs-CZ" sz="2000" b="0" dirty="0" err="1">
                <a:solidFill>
                  <a:srgbClr val="E60000"/>
                </a:solidFill>
              </a:rPr>
              <a:t>segregation</a:t>
            </a:r>
            <a:r>
              <a:rPr lang="cs-CZ" sz="2000" b="0" dirty="0">
                <a:solidFill>
                  <a:srgbClr val="E60000"/>
                </a:solidFill>
              </a:rPr>
              <a:t> </a:t>
            </a:r>
            <a:r>
              <a:rPr lang="cs-CZ" sz="2000" b="0" dirty="0" err="1">
                <a:solidFill>
                  <a:srgbClr val="E60000"/>
                </a:solidFill>
              </a:rPr>
              <a:t>distorters</a:t>
            </a:r>
            <a:r>
              <a:rPr lang="cs-CZ" sz="2000" b="0" dirty="0">
                <a:solidFill>
                  <a:srgbClr val="E60000"/>
                </a:solidFill>
              </a:rPr>
              <a:t>) </a:t>
            </a:r>
            <a:r>
              <a:rPr lang="cs-CZ" sz="2000" b="0" dirty="0" smtClean="0">
                <a:solidFill>
                  <a:srgbClr val="E60000"/>
                </a:solidFill>
              </a:rPr>
              <a:t>geny:</a:t>
            </a:r>
            <a:endParaRPr lang="cs-CZ" sz="2000" b="0" dirty="0">
              <a:solidFill>
                <a:srgbClr val="E6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 smtClean="0"/>
              <a:t>samci </a:t>
            </a:r>
            <a:r>
              <a:rPr lang="cs-CZ" sz="2000" b="0" i="1" dirty="0" err="1" smtClean="0"/>
              <a:t>Drosophila</a:t>
            </a:r>
            <a:r>
              <a:rPr lang="cs-CZ" sz="2000" b="0" i="1" dirty="0" smtClean="0"/>
              <a:t> </a:t>
            </a:r>
            <a:r>
              <a:rPr lang="cs-CZ" sz="2000" b="0" i="1" dirty="0" err="1"/>
              <a:t>melanogaster</a:t>
            </a:r>
            <a:endParaRPr lang="cs-CZ" sz="2000" b="0" i="1" dirty="0"/>
          </a:p>
          <a:p>
            <a:pPr defTabSz="360000">
              <a:spcAft>
                <a:spcPts val="1000"/>
              </a:spcAft>
            </a:pPr>
            <a:r>
              <a:rPr lang="cs-CZ" sz="2000" b="0" dirty="0" smtClean="0"/>
              <a:t>preferenční </a:t>
            </a:r>
            <a:r>
              <a:rPr lang="cs-CZ" sz="2000" b="0" dirty="0"/>
              <a:t>přenos 95–99%</a:t>
            </a:r>
          </a:p>
          <a:p>
            <a:pPr defTabSz="360000">
              <a:spcAft>
                <a:spcPts val="1000"/>
              </a:spcAft>
            </a:pPr>
            <a:r>
              <a:rPr lang="cs-CZ" sz="2000" b="0" i="1" dirty="0" err="1"/>
              <a:t>distorter</a:t>
            </a:r>
            <a:r>
              <a:rPr lang="cs-CZ" sz="2000" b="0" dirty="0"/>
              <a:t> a </a:t>
            </a:r>
            <a:r>
              <a:rPr lang="cs-CZ" sz="2000" b="0" i="1" dirty="0" err="1"/>
              <a:t>responder</a:t>
            </a:r>
            <a:endParaRPr lang="cs-CZ" sz="2000" b="0" i="1" dirty="0"/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zástava spermatogeneze u buněk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dirty="0" smtClean="0"/>
              <a:t>s </a:t>
            </a:r>
            <a:r>
              <a:rPr lang="cs-CZ" sz="2000" b="0" dirty="0"/>
              <a:t>diskvalifikovanou alelou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často vznik modifikátorových genů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SD geny = „psanecké geny“</a:t>
            </a:r>
          </a:p>
        </p:txBody>
      </p:sp>
      <p:pic>
        <p:nvPicPr>
          <p:cNvPr id="19461" name="Picture 8"/>
          <p:cNvPicPr>
            <a:picLocks noChangeAspect="1" noChangeArrowheads="1"/>
          </p:cNvPicPr>
          <p:nvPr/>
        </p:nvPicPr>
        <p:blipFill>
          <a:blip r:embed="rId3"/>
          <a:srcRect l="7645" t="23729" b="12563"/>
          <a:stretch>
            <a:fillRect/>
          </a:stretch>
        </p:blipFill>
        <p:spPr bwMode="auto">
          <a:xfrm>
            <a:off x="5727700" y="1039813"/>
            <a:ext cx="2686050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08907" name="Text Box 11"/>
          <p:cNvSpPr txBox="1">
            <a:spLocks noChangeArrowheads="1"/>
          </p:cNvSpPr>
          <p:nvPr/>
        </p:nvSpPr>
        <p:spPr bwMode="auto">
          <a:xfrm>
            <a:off x="436563" y="5234895"/>
            <a:ext cx="2960688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b="0" dirty="0">
                <a:solidFill>
                  <a:srgbClr val="E60000"/>
                </a:solidFill>
              </a:rPr>
              <a:t>„</a:t>
            </a:r>
            <a:r>
              <a:rPr lang="cs-CZ" sz="2000" b="0" i="1" dirty="0">
                <a:solidFill>
                  <a:srgbClr val="E60000"/>
                </a:solidFill>
              </a:rPr>
              <a:t>Spore </a:t>
            </a:r>
            <a:r>
              <a:rPr lang="cs-CZ" sz="2000" b="0" i="1" dirty="0" err="1">
                <a:solidFill>
                  <a:srgbClr val="E60000"/>
                </a:solidFill>
              </a:rPr>
              <a:t>killers</a:t>
            </a:r>
            <a:r>
              <a:rPr lang="cs-CZ" sz="2000" b="0" dirty="0">
                <a:solidFill>
                  <a:srgbClr val="E60000"/>
                </a:solidFill>
              </a:rPr>
              <a:t>“ (</a:t>
            </a:r>
            <a:r>
              <a:rPr lang="cs-CZ" sz="2000" b="0" i="1" dirty="0" err="1">
                <a:solidFill>
                  <a:srgbClr val="E60000"/>
                </a:solidFill>
              </a:rPr>
              <a:t>sk</a:t>
            </a:r>
            <a:r>
              <a:rPr lang="cs-CZ" sz="2000" b="0" dirty="0">
                <a:solidFill>
                  <a:srgbClr val="E60000"/>
                </a:solidFill>
              </a:rPr>
              <a:t> geny):</a:t>
            </a:r>
          </a:p>
          <a:p>
            <a:pPr>
              <a:spcAft>
                <a:spcPts val="600"/>
              </a:spcAft>
            </a:pPr>
            <a:r>
              <a:rPr lang="cs-CZ" sz="2000" b="0" i="1" dirty="0" err="1"/>
              <a:t>Neurospora</a:t>
            </a:r>
            <a:r>
              <a:rPr lang="cs-CZ" sz="2000" b="0" i="1" dirty="0"/>
              <a:t> </a:t>
            </a:r>
            <a:r>
              <a:rPr lang="cs-CZ" sz="2000" b="0" i="1" dirty="0" err="1"/>
              <a:t>crassa</a:t>
            </a:r>
            <a:endParaRPr lang="cs-CZ" sz="2000" b="0" dirty="0"/>
          </a:p>
        </p:txBody>
      </p:sp>
      <p:pic>
        <p:nvPicPr>
          <p:cNvPr id="208908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3957" y="3906838"/>
            <a:ext cx="3175000" cy="248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8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8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90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thaploty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58231" y="3672342"/>
            <a:ext cx="5243512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10"/>
          <p:cNvSpPr txBox="1">
            <a:spLocks noChangeArrowheads="1"/>
          </p:cNvSpPr>
          <p:nvPr/>
        </p:nvSpPr>
        <p:spPr bwMode="auto">
          <a:xfrm>
            <a:off x="436563" y="298450"/>
            <a:ext cx="5551520" cy="33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i="1" dirty="0">
                <a:solidFill>
                  <a:srgbClr val="E60000"/>
                </a:solidFill>
              </a:rPr>
              <a:t>t</a:t>
            </a:r>
            <a:r>
              <a:rPr lang="cs-CZ" b="0" dirty="0">
                <a:solidFill>
                  <a:srgbClr val="E60000"/>
                </a:solidFill>
              </a:rPr>
              <a:t> </a:t>
            </a:r>
            <a:r>
              <a:rPr lang="cs-CZ" b="0" dirty="0" err="1">
                <a:solidFill>
                  <a:srgbClr val="E60000"/>
                </a:solidFill>
              </a:rPr>
              <a:t>haplotyp</a:t>
            </a:r>
            <a:r>
              <a:rPr lang="cs-CZ" b="0" dirty="0">
                <a:solidFill>
                  <a:srgbClr val="E60000"/>
                </a:solidFill>
              </a:rPr>
              <a:t>:</a:t>
            </a:r>
            <a:r>
              <a:rPr lang="cs-CZ" sz="2000" b="0" dirty="0">
                <a:solidFill>
                  <a:srgbClr val="E60000"/>
                </a:solidFill>
              </a:rPr>
              <a:t/>
            </a:r>
            <a:br>
              <a:rPr lang="cs-CZ" sz="2000" b="0" dirty="0">
                <a:solidFill>
                  <a:srgbClr val="E60000"/>
                </a:solidFill>
              </a:rPr>
            </a:b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dirty="0" smtClean="0"/>
              <a:t>samci myši </a:t>
            </a:r>
            <a:r>
              <a:rPr lang="cs-CZ" sz="2000" b="0" dirty="0"/>
              <a:t>domácí</a:t>
            </a:r>
            <a:endParaRPr lang="cs-CZ" sz="2000" b="0" i="1" dirty="0"/>
          </a:p>
          <a:p>
            <a:pPr defTabSz="360000">
              <a:spcAft>
                <a:spcPts val="1000"/>
              </a:spcAft>
            </a:pPr>
            <a:r>
              <a:rPr lang="cs-CZ" sz="2000" b="0" dirty="0" smtClean="0">
                <a:sym typeface="Symbol" pitchFamily="18" charset="2"/>
              </a:rPr>
              <a:t> proximální třetina </a:t>
            </a:r>
            <a:r>
              <a:rPr lang="cs-CZ" sz="2000" b="0" dirty="0" err="1" smtClean="0">
                <a:sym typeface="Symbol" pitchFamily="18" charset="2"/>
              </a:rPr>
              <a:t>chr</a:t>
            </a:r>
            <a:r>
              <a:rPr lang="en-US" sz="2000" b="0" dirty="0" err="1" smtClean="0">
                <a:sym typeface="Symbol" pitchFamily="18" charset="2"/>
              </a:rPr>
              <a:t>omozomu</a:t>
            </a:r>
            <a:r>
              <a:rPr lang="cs-CZ" sz="2000" b="0" dirty="0" smtClean="0">
                <a:sym typeface="Symbol" pitchFamily="18" charset="2"/>
              </a:rPr>
              <a:t> </a:t>
            </a:r>
            <a:r>
              <a:rPr lang="cs-CZ" sz="2000" b="0" dirty="0">
                <a:sym typeface="Symbol" pitchFamily="18" charset="2"/>
              </a:rPr>
              <a:t>17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preferenční přenos 95–99%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4 </a:t>
            </a:r>
            <a:r>
              <a:rPr lang="cs-CZ" sz="2000" b="0" dirty="0" err="1"/>
              <a:t>paracentrické</a:t>
            </a:r>
            <a:r>
              <a:rPr lang="cs-CZ" sz="2000" b="0" dirty="0"/>
              <a:t> inverze </a:t>
            </a:r>
            <a:r>
              <a:rPr lang="cs-CZ" sz="2000" b="0" dirty="0">
                <a:sym typeface="Symbol" pitchFamily="18" charset="2"/>
              </a:rPr>
              <a:t> rekombinace jen 2%</a:t>
            </a:r>
          </a:p>
          <a:p>
            <a:pPr defTabSz="360000">
              <a:spcAft>
                <a:spcPts val="1000"/>
              </a:spcAft>
            </a:pPr>
            <a:r>
              <a:rPr lang="cs-CZ" sz="2000" b="0" i="1" dirty="0" err="1"/>
              <a:t>responder</a:t>
            </a:r>
            <a:r>
              <a:rPr lang="cs-CZ" sz="2000" b="0" dirty="0"/>
              <a:t> + několik </a:t>
            </a:r>
            <a:r>
              <a:rPr lang="cs-CZ" sz="2000" b="0" i="1" dirty="0" err="1"/>
              <a:t>distorterů</a:t>
            </a:r>
            <a:endParaRPr lang="cs-CZ" sz="2000" b="0" i="1" dirty="0"/>
          </a:p>
          <a:p>
            <a:pPr defTabSz="360000">
              <a:spcAft>
                <a:spcPts val="1000"/>
              </a:spcAft>
            </a:pPr>
            <a:r>
              <a:rPr lang="cs-CZ" sz="2000" b="0" i="1" dirty="0"/>
              <a:t>t/t</a:t>
            </a:r>
            <a:r>
              <a:rPr lang="cs-CZ" sz="2000" b="0" dirty="0"/>
              <a:t> samci sterilní</a:t>
            </a:r>
            <a:r>
              <a:rPr lang="cs-CZ" sz="2000" b="0" dirty="0">
                <a:sym typeface="Symbol" pitchFamily="18" charset="2"/>
              </a:rPr>
              <a:t>  </a:t>
            </a:r>
            <a:r>
              <a:rPr lang="cs-CZ" sz="2000" b="0" dirty="0"/>
              <a:t>více než 15 letálních genů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371" y="1239837"/>
            <a:ext cx="5629729" cy="4826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1507" name="Text Box 28"/>
          <p:cNvSpPr txBox="1">
            <a:spLocks noChangeArrowheads="1"/>
          </p:cNvSpPr>
          <p:nvPr/>
        </p:nvSpPr>
        <p:spPr bwMode="auto">
          <a:xfrm>
            <a:off x="436563" y="298450"/>
            <a:ext cx="68913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/>
              <a:t>různá genetická struktura vede k odlišným výsledkům tahu:</a:t>
            </a:r>
          </a:p>
        </p:txBody>
      </p:sp>
      <p:sp>
        <p:nvSpPr>
          <p:cNvPr id="141341" name="AutoShape 29"/>
          <p:cNvSpPr>
            <a:spLocks noChangeArrowheads="1"/>
          </p:cNvSpPr>
          <p:nvPr/>
        </p:nvSpPr>
        <p:spPr bwMode="auto">
          <a:xfrm>
            <a:off x="6680200" y="5279572"/>
            <a:ext cx="1849438" cy="1303792"/>
          </a:xfrm>
          <a:prstGeom prst="wedgeRectCallout">
            <a:avLst>
              <a:gd name="adj1" fmla="val -78267"/>
              <a:gd name="adj2" fmla="val -2242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oba chromozomy normální </a:t>
            </a:r>
            <a:r>
              <a:rPr lang="cs-CZ" sz="1800" b="0" dirty="0">
                <a:sym typeface="Symbol" pitchFamily="18" charset="2"/>
              </a:rPr>
              <a:t> segregace 1:1</a:t>
            </a:r>
          </a:p>
        </p:txBody>
      </p:sp>
      <p:sp>
        <p:nvSpPr>
          <p:cNvPr id="141342" name="AutoShape 30"/>
          <p:cNvSpPr>
            <a:spLocks noChangeArrowheads="1"/>
          </p:cNvSpPr>
          <p:nvPr/>
        </p:nvSpPr>
        <p:spPr bwMode="auto">
          <a:xfrm>
            <a:off x="6357257" y="2921000"/>
            <a:ext cx="2601686" cy="1752600"/>
          </a:xfrm>
          <a:prstGeom prst="wedgeRectCallout">
            <a:avLst>
              <a:gd name="adj1" fmla="val -59749"/>
              <a:gd name="adj2" fmla="val -8215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nejvyšší vychýlení transmisního poměru </a:t>
            </a:r>
            <a:r>
              <a:rPr lang="cs-CZ" sz="1800" b="0" dirty="0" err="1"/>
              <a:t>př</a:t>
            </a:r>
            <a:r>
              <a:rPr lang="cs-CZ" sz="1800" b="0" dirty="0"/>
              <a:t> kombinaci kompletního </a:t>
            </a:r>
            <a:r>
              <a:rPr lang="cs-CZ" sz="1800" b="0" i="1" dirty="0"/>
              <a:t>t</a:t>
            </a:r>
            <a:r>
              <a:rPr lang="cs-CZ" sz="1800" b="0" dirty="0"/>
              <a:t> </a:t>
            </a:r>
            <a:r>
              <a:rPr lang="cs-CZ" sz="1800" b="0" dirty="0" err="1"/>
              <a:t>haplotypu</a:t>
            </a:r>
            <a:r>
              <a:rPr lang="cs-CZ" sz="1800" b="0" dirty="0"/>
              <a:t> a normálního </a:t>
            </a:r>
            <a:r>
              <a:rPr lang="cs-CZ" sz="1800" b="0" dirty="0" err="1"/>
              <a:t>chr</a:t>
            </a:r>
            <a:r>
              <a:rPr lang="cs-CZ" sz="1800" b="0" dirty="0"/>
              <a:t>.</a:t>
            </a:r>
            <a:endParaRPr lang="cs-CZ" sz="1800" b="0" dirty="0">
              <a:sym typeface="Symbol" pitchFamily="18" charset="2"/>
            </a:endParaRPr>
          </a:p>
        </p:txBody>
      </p:sp>
      <p:sp>
        <p:nvSpPr>
          <p:cNvPr id="21510" name="AutoShape 31"/>
          <p:cNvSpPr>
            <a:spLocks noChangeArrowheads="1"/>
          </p:cNvSpPr>
          <p:nvPr/>
        </p:nvSpPr>
        <p:spPr bwMode="auto">
          <a:xfrm>
            <a:off x="5746750" y="1077913"/>
            <a:ext cx="1223963" cy="439737"/>
          </a:xfrm>
          <a:prstGeom prst="wedgeRectCallout">
            <a:avLst>
              <a:gd name="adj1" fmla="val -206940"/>
              <a:gd name="adj2" fmla="val 16082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err="1"/>
              <a:t>respoder</a:t>
            </a:r>
            <a:endParaRPr lang="cs-CZ" sz="1800" b="0" dirty="0">
              <a:sym typeface="Symbol" pitchFamily="18" charset="2"/>
            </a:endParaRPr>
          </a:p>
        </p:txBody>
      </p:sp>
      <p:sp>
        <p:nvSpPr>
          <p:cNvPr id="21511" name="AutoShape 32"/>
          <p:cNvSpPr>
            <a:spLocks noChangeArrowheads="1"/>
          </p:cNvSpPr>
          <p:nvPr/>
        </p:nvSpPr>
        <p:spPr bwMode="auto">
          <a:xfrm>
            <a:off x="927100" y="1100138"/>
            <a:ext cx="1223963" cy="439737"/>
          </a:xfrm>
          <a:prstGeom prst="wedgeRectCallout">
            <a:avLst>
              <a:gd name="adj1" fmla="val 95523"/>
              <a:gd name="adj2" fmla="val 13881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err="1"/>
              <a:t>distortery</a:t>
            </a:r>
            <a:endParaRPr lang="cs-CZ" sz="1800" b="0" dirty="0">
              <a:sym typeface="Symbol" pitchFamily="18" charset="2"/>
            </a:endParaRPr>
          </a:p>
        </p:txBody>
      </p:sp>
      <p:sp>
        <p:nvSpPr>
          <p:cNvPr id="21512" name="Text Box 33"/>
          <p:cNvSpPr txBox="1">
            <a:spLocks noChangeArrowheads="1"/>
          </p:cNvSpPr>
          <p:nvPr/>
        </p:nvSpPr>
        <p:spPr bwMode="auto">
          <a:xfrm>
            <a:off x="1360488" y="6129338"/>
            <a:ext cx="14446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>
                <a:sym typeface="Symbol" pitchFamily="18" charset="2"/>
              </a:rPr>
              <a:t> Vesmír 2006/12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1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1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41" grpId="0" animBg="1"/>
      <p:bldP spid="141342" grpId="0" animBg="1"/>
      <p:bldP spid="21510" grpId="0" animBg="1"/>
      <p:bldP spid="215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436563" y="298450"/>
            <a:ext cx="4798301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mechanismus TRD odlišný od octomilky:</a:t>
            </a:r>
          </a:p>
          <a:p>
            <a:pPr defTabSz="360000">
              <a:spcAft>
                <a:spcPts val="1000"/>
              </a:spcAft>
            </a:pPr>
            <a:r>
              <a:rPr lang="cs-CZ" sz="2000" b="0" i="1" dirty="0" err="1" smtClean="0"/>
              <a:t>responder</a:t>
            </a:r>
            <a:r>
              <a:rPr lang="cs-CZ" sz="2000" b="0" dirty="0" smtClean="0"/>
              <a:t> </a:t>
            </a:r>
            <a:r>
              <a:rPr lang="cs-CZ" sz="2000" b="0" dirty="0"/>
              <a:t>= </a:t>
            </a:r>
            <a:r>
              <a:rPr lang="cs-CZ" sz="2000" b="0" i="1" dirty="0" err="1"/>
              <a:t>Smok</a:t>
            </a:r>
            <a:r>
              <a:rPr lang="cs-CZ" sz="2000" b="0" dirty="0"/>
              <a:t> (fúzovaný gen)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smtClean="0"/>
              <a:t>regulace </a:t>
            </a:r>
            <a:r>
              <a:rPr lang="cs-CZ" sz="2000" b="0" dirty="0"/>
              <a:t>kaskády genů podílejících se </a:t>
            </a:r>
            <a:br>
              <a:rPr lang="cs-CZ" sz="2000" b="0" dirty="0"/>
            </a:br>
            <a:r>
              <a:rPr lang="cs-CZ" sz="2000" b="0" dirty="0" smtClean="0"/>
              <a:t>	na </a:t>
            </a:r>
            <a:r>
              <a:rPr lang="cs-CZ" sz="2000" b="0" dirty="0"/>
              <a:t>tvorbě bičíku</a:t>
            </a:r>
          </a:p>
        </p:txBody>
      </p:sp>
      <p:pic>
        <p:nvPicPr>
          <p:cNvPr id="22531" name="Picture 6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581025" y="2381250"/>
            <a:ext cx="7292975" cy="403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22532" name="Text Box 8"/>
          <p:cNvSpPr txBox="1">
            <a:spLocks noChangeArrowheads="1"/>
          </p:cNvSpPr>
          <p:nvPr/>
        </p:nvSpPr>
        <p:spPr bwMode="auto">
          <a:xfrm>
            <a:off x="7161213" y="6410325"/>
            <a:ext cx="14446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>
                <a:sym typeface="Symbol" pitchFamily="18" charset="2"/>
              </a:rPr>
              <a:t> Vesmír 2006/12</a:t>
            </a:r>
          </a:p>
        </p:txBody>
      </p:sp>
      <p:sp>
        <p:nvSpPr>
          <p:cNvPr id="22533" name="AutoShape 5"/>
          <p:cNvSpPr>
            <a:spLocks noChangeArrowheads="1"/>
          </p:cNvSpPr>
          <p:nvPr/>
        </p:nvSpPr>
        <p:spPr bwMode="auto">
          <a:xfrm>
            <a:off x="2601687" y="1850571"/>
            <a:ext cx="1138464" cy="432254"/>
          </a:xfrm>
          <a:prstGeom prst="wedgeRectCallout">
            <a:avLst>
              <a:gd name="adj1" fmla="val 68234"/>
              <a:gd name="adj2" fmla="val 23329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i="1" dirty="0" err="1"/>
              <a:t>distorter</a:t>
            </a:r>
            <a:endParaRPr lang="cs-CZ" sz="1800" b="0" i="1" dirty="0">
              <a:sym typeface="Symbol" pitchFamily="18" charset="2"/>
            </a:endParaRPr>
          </a:p>
        </p:txBody>
      </p:sp>
      <p:sp>
        <p:nvSpPr>
          <p:cNvPr id="22534" name="AutoShape 9"/>
          <p:cNvSpPr>
            <a:spLocks noChangeArrowheads="1"/>
          </p:cNvSpPr>
          <p:nvPr/>
        </p:nvSpPr>
        <p:spPr bwMode="auto">
          <a:xfrm>
            <a:off x="4561114" y="1785257"/>
            <a:ext cx="1311049" cy="446768"/>
          </a:xfrm>
          <a:prstGeom prst="wedgeRectCallout">
            <a:avLst>
              <a:gd name="adj1" fmla="val 82532"/>
              <a:gd name="adj2" fmla="val 39255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i="1" dirty="0" err="1"/>
              <a:t>responder</a:t>
            </a:r>
            <a:endParaRPr lang="cs-CZ" sz="1800" b="0" i="1" dirty="0">
              <a:sym typeface="Symbol" pitchFamily="18" charset="2"/>
            </a:endParaRPr>
          </a:p>
        </p:txBody>
      </p:sp>
      <p:grpSp>
        <p:nvGrpSpPr>
          <p:cNvPr id="22535" name="Group 11"/>
          <p:cNvGrpSpPr>
            <a:grpSpLocks/>
          </p:cNvGrpSpPr>
          <p:nvPr/>
        </p:nvGrpSpPr>
        <p:grpSpPr bwMode="auto">
          <a:xfrm>
            <a:off x="6130925" y="133350"/>
            <a:ext cx="2755900" cy="2203450"/>
            <a:chOff x="3862" y="84"/>
            <a:chExt cx="1736" cy="1388"/>
          </a:xfrm>
        </p:grpSpPr>
        <p:sp>
          <p:nvSpPr>
            <p:cNvPr id="22536" name="AutoShape 10"/>
            <p:cNvSpPr>
              <a:spLocks noChangeArrowheads="1"/>
            </p:cNvSpPr>
            <p:nvPr/>
          </p:nvSpPr>
          <p:spPr bwMode="auto">
            <a:xfrm>
              <a:off x="3862" y="84"/>
              <a:ext cx="1693" cy="1388"/>
            </a:xfrm>
            <a:prstGeom prst="wedgeRectCallout">
              <a:avLst>
                <a:gd name="adj1" fmla="val -26375"/>
                <a:gd name="adj2" fmla="val 66426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 sz="1600">
                <a:sym typeface="Symbol" pitchFamily="18" charset="2"/>
              </a:endParaRPr>
            </a:p>
          </p:txBody>
        </p:sp>
        <p:pic>
          <p:nvPicPr>
            <p:cNvPr id="22537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44" y="108"/>
              <a:ext cx="1654" cy="1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  <p:bldP spid="2253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9"/>
          <p:cNvSpPr txBox="1">
            <a:spLocks noChangeArrowheads="1"/>
          </p:cNvSpPr>
          <p:nvPr/>
        </p:nvSpPr>
        <p:spPr bwMode="auto">
          <a:xfrm>
            <a:off x="436563" y="298450"/>
            <a:ext cx="34480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60000"/>
                </a:solidFill>
              </a:rPr>
              <a:t>2. </a:t>
            </a:r>
            <a:r>
              <a:rPr lang="cs-CZ" b="0" dirty="0" err="1">
                <a:solidFill>
                  <a:srgbClr val="E60000"/>
                </a:solidFill>
              </a:rPr>
              <a:t>Maternal</a:t>
            </a:r>
            <a:r>
              <a:rPr lang="cs-CZ" b="0" dirty="0">
                <a:solidFill>
                  <a:srgbClr val="E60000"/>
                </a:solidFill>
              </a:rPr>
              <a:t>-</a:t>
            </a:r>
            <a:r>
              <a:rPr lang="cs-CZ" b="0" dirty="0" err="1">
                <a:solidFill>
                  <a:srgbClr val="E60000"/>
                </a:solidFill>
              </a:rPr>
              <a:t>effect</a:t>
            </a:r>
            <a:r>
              <a:rPr lang="cs-CZ" b="0" dirty="0">
                <a:solidFill>
                  <a:srgbClr val="E60000"/>
                </a:solidFill>
              </a:rPr>
              <a:t> </a:t>
            </a:r>
            <a:r>
              <a:rPr lang="cs-CZ" b="0" dirty="0" err="1">
                <a:solidFill>
                  <a:srgbClr val="E60000"/>
                </a:solidFill>
              </a:rPr>
              <a:t>killers</a:t>
            </a:r>
            <a:endParaRPr lang="cs-CZ" b="0" dirty="0">
              <a:solidFill>
                <a:srgbClr val="E60000"/>
              </a:solidFill>
            </a:endParaRPr>
          </a:p>
        </p:txBody>
      </p:sp>
      <p:grpSp>
        <p:nvGrpSpPr>
          <p:cNvPr id="23555" name="Group 29"/>
          <p:cNvGrpSpPr>
            <a:grpSpLocks/>
          </p:cNvGrpSpPr>
          <p:nvPr/>
        </p:nvGrpSpPr>
        <p:grpSpPr bwMode="auto">
          <a:xfrm>
            <a:off x="4575175" y="842963"/>
            <a:ext cx="4208463" cy="4781550"/>
            <a:chOff x="2773" y="714"/>
            <a:chExt cx="2651" cy="3012"/>
          </a:xfrm>
        </p:grpSpPr>
        <p:pic>
          <p:nvPicPr>
            <p:cNvPr id="23563" name="Picture 1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2126071">
              <a:off x="2773" y="880"/>
              <a:ext cx="1432" cy="1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4" name="Picture 12"/>
            <p:cNvPicPr>
              <a:picLocks noChangeAspect="1" noChangeArrowheads="1"/>
            </p:cNvPicPr>
            <p:nvPr/>
          </p:nvPicPr>
          <p:blipFill>
            <a:blip r:embed="rId4"/>
            <a:srcRect l="64915" t="9474" r="21167" b="47543"/>
            <a:stretch>
              <a:fillRect/>
            </a:stretch>
          </p:blipFill>
          <p:spPr bwMode="auto">
            <a:xfrm>
              <a:off x="3475" y="2131"/>
              <a:ext cx="571" cy="1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</p:spPr>
        </p:pic>
        <p:pic>
          <p:nvPicPr>
            <p:cNvPr id="23565" name="Picture 13"/>
            <p:cNvPicPr>
              <a:picLocks noChangeAspect="1" noChangeArrowheads="1"/>
            </p:cNvPicPr>
            <p:nvPr/>
          </p:nvPicPr>
          <p:blipFill>
            <a:blip r:embed="rId4"/>
            <a:srcRect l="3667" t="61813" r="67500" b="3976"/>
            <a:stretch>
              <a:fillRect/>
            </a:stretch>
          </p:blipFill>
          <p:spPr bwMode="auto">
            <a:xfrm>
              <a:off x="4120" y="2348"/>
              <a:ext cx="861" cy="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</p:spPr>
        </p:pic>
        <p:pic>
          <p:nvPicPr>
            <p:cNvPr id="23566" name="Picture 1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5400000">
              <a:off x="4360" y="722"/>
              <a:ext cx="920" cy="1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7" name="Text Box 15"/>
            <p:cNvSpPr txBox="1">
              <a:spLocks noChangeArrowheads="1"/>
            </p:cNvSpPr>
            <p:nvPr/>
          </p:nvSpPr>
          <p:spPr bwMode="auto">
            <a:xfrm>
              <a:off x="3980" y="1148"/>
              <a:ext cx="25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200">
                  <a:latin typeface="Arial Black" pitchFamily="34" charset="0"/>
                  <a:sym typeface="Symbol" pitchFamily="18" charset="2"/>
                </a:rPr>
                <a:t></a:t>
              </a:r>
            </a:p>
          </p:txBody>
        </p:sp>
        <p:sp>
          <p:nvSpPr>
            <p:cNvPr id="23568" name="Text Box 16"/>
            <p:cNvSpPr txBox="1">
              <a:spLocks noChangeArrowheads="1"/>
            </p:cNvSpPr>
            <p:nvPr/>
          </p:nvSpPr>
          <p:spPr bwMode="auto">
            <a:xfrm>
              <a:off x="2923" y="714"/>
              <a:ext cx="212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0" dirty="0">
                  <a:cs typeface="Arial" charset="0"/>
                </a:rPr>
                <a:t>♀ </a:t>
              </a:r>
              <a:r>
                <a:rPr lang="cs-CZ" b="0" i="1" dirty="0">
                  <a:cs typeface="Arial" charset="0"/>
                </a:rPr>
                <a:t>M</a:t>
              </a:r>
              <a:r>
                <a:rPr lang="cs-CZ" b="0" dirty="0">
                  <a:cs typeface="Arial" charset="0"/>
                </a:rPr>
                <a:t>/+		      ♂ +/+</a:t>
              </a:r>
            </a:p>
          </p:txBody>
        </p:sp>
        <p:sp>
          <p:nvSpPr>
            <p:cNvPr id="23569" name="Line 17"/>
            <p:cNvSpPr>
              <a:spLocks noChangeShapeType="1"/>
            </p:cNvSpPr>
            <p:nvPr/>
          </p:nvSpPr>
          <p:spPr bwMode="auto">
            <a:xfrm>
              <a:off x="4113" y="1695"/>
              <a:ext cx="7" cy="41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3570" name="Text Box 18"/>
            <p:cNvSpPr txBox="1">
              <a:spLocks noChangeArrowheads="1"/>
            </p:cNvSpPr>
            <p:nvPr/>
          </p:nvSpPr>
          <p:spPr bwMode="auto">
            <a:xfrm>
              <a:off x="3527" y="3438"/>
              <a:ext cx="123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0" i="1" dirty="0">
                  <a:cs typeface="Arial" charset="0"/>
                </a:rPr>
                <a:t>M</a:t>
              </a:r>
              <a:r>
                <a:rPr lang="cs-CZ" b="0" dirty="0">
                  <a:cs typeface="Arial" charset="0"/>
                </a:rPr>
                <a:t>/+	     +/+</a:t>
              </a:r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7773988" y="4962525"/>
            <a:ext cx="1158875" cy="1203325"/>
            <a:chOff x="4789" y="3329"/>
            <a:chExt cx="730" cy="758"/>
          </a:xfrm>
        </p:grpSpPr>
        <p:sp>
          <p:nvSpPr>
            <p:cNvPr id="23561" name="AutoShape 21"/>
            <p:cNvSpPr>
              <a:spLocks noChangeArrowheads="1"/>
            </p:cNvSpPr>
            <p:nvPr/>
          </p:nvSpPr>
          <p:spPr bwMode="auto">
            <a:xfrm>
              <a:off x="4789" y="3329"/>
              <a:ext cx="730" cy="758"/>
            </a:xfrm>
            <a:prstGeom prst="wedgeRectCallout">
              <a:avLst>
                <a:gd name="adj1" fmla="val -59315"/>
                <a:gd name="adj2" fmla="val -85222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 sz="1600">
                <a:sym typeface="Symbol" pitchFamily="18" charset="2"/>
              </a:endParaRPr>
            </a:p>
          </p:txBody>
        </p:sp>
        <p:pic>
          <p:nvPicPr>
            <p:cNvPr id="23562" name="Picture 20" descr="Obrázek1"/>
            <p:cNvPicPr>
              <a:picLocks noChangeAspect="1" noChangeArrowheads="1"/>
            </p:cNvPicPr>
            <p:nvPr/>
          </p:nvPicPr>
          <p:blipFill>
            <a:blip r:embed="rId6"/>
            <a:srcRect l="19554" t="44875" r="8923" b="6500"/>
            <a:stretch>
              <a:fillRect/>
            </a:stretch>
          </p:blipFill>
          <p:spPr bwMode="auto">
            <a:xfrm>
              <a:off x="4862" y="3360"/>
              <a:ext cx="600" cy="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26"/>
          <p:cNvGrpSpPr>
            <a:grpSpLocks noChangeAspect="1"/>
          </p:cNvGrpSpPr>
          <p:nvPr/>
        </p:nvGrpSpPr>
        <p:grpSpPr bwMode="auto">
          <a:xfrm>
            <a:off x="6648450" y="3322638"/>
            <a:ext cx="1473200" cy="1333500"/>
            <a:chOff x="3985" y="2262"/>
            <a:chExt cx="1050" cy="950"/>
          </a:xfrm>
        </p:grpSpPr>
        <p:sp>
          <p:nvSpPr>
            <p:cNvPr id="23559" name="Line 23"/>
            <p:cNvSpPr>
              <a:spLocks noChangeAspect="1" noChangeShapeType="1"/>
            </p:cNvSpPr>
            <p:nvPr/>
          </p:nvSpPr>
          <p:spPr bwMode="auto">
            <a:xfrm flipV="1">
              <a:off x="3985" y="2262"/>
              <a:ext cx="1050" cy="950"/>
            </a:xfrm>
            <a:prstGeom prst="line">
              <a:avLst/>
            </a:prstGeom>
            <a:noFill/>
            <a:ln w="57150">
              <a:solidFill>
                <a:srgbClr val="E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3560" name="Line 25"/>
            <p:cNvSpPr>
              <a:spLocks noChangeAspect="1" noChangeShapeType="1"/>
            </p:cNvSpPr>
            <p:nvPr/>
          </p:nvSpPr>
          <p:spPr bwMode="auto">
            <a:xfrm flipH="1" flipV="1">
              <a:off x="3985" y="2262"/>
              <a:ext cx="1050" cy="950"/>
            </a:xfrm>
            <a:prstGeom prst="line">
              <a:avLst/>
            </a:prstGeom>
            <a:noFill/>
            <a:ln w="57150">
              <a:solidFill>
                <a:srgbClr val="E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3558" name="Text Box 27"/>
          <p:cNvSpPr txBox="1">
            <a:spLocks noChangeArrowheads="1"/>
          </p:cNvSpPr>
          <p:nvPr/>
        </p:nvSpPr>
        <p:spPr bwMode="auto">
          <a:xfrm>
            <a:off x="436563" y="1997075"/>
            <a:ext cx="5106334" cy="3067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E60000"/>
                </a:solidFill>
              </a:rPr>
              <a:t>gen </a:t>
            </a:r>
            <a:r>
              <a:rPr lang="cs-CZ" sz="2000" b="0" i="1" dirty="0" err="1">
                <a:solidFill>
                  <a:srgbClr val="E60000"/>
                </a:solidFill>
              </a:rPr>
              <a:t>Medea</a:t>
            </a:r>
            <a:r>
              <a:rPr lang="cs-CZ" sz="2000" b="0" dirty="0">
                <a:solidFill>
                  <a:srgbClr val="E60000"/>
                </a:solidFill>
              </a:rPr>
              <a:t>:</a:t>
            </a:r>
            <a:br>
              <a:rPr lang="cs-CZ" sz="2000" b="0" dirty="0">
                <a:solidFill>
                  <a:srgbClr val="E60000"/>
                </a:solidFill>
              </a:rPr>
            </a:b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dirty="0" err="1"/>
              <a:t>Maternal</a:t>
            </a:r>
            <a:r>
              <a:rPr lang="cs-CZ" sz="2000" b="0" dirty="0"/>
              <a:t>-</a:t>
            </a:r>
            <a:r>
              <a:rPr lang="cs-CZ" sz="2000" b="0" dirty="0" err="1"/>
              <a:t>Effect</a:t>
            </a:r>
            <a:r>
              <a:rPr lang="cs-CZ" sz="2000" b="0" dirty="0"/>
              <a:t> Dominant </a:t>
            </a:r>
            <a:r>
              <a:rPr lang="cs-CZ" sz="2000" b="0" dirty="0" err="1"/>
              <a:t>Embryonic</a:t>
            </a:r>
            <a:r>
              <a:rPr lang="cs-CZ" sz="2000" b="0" dirty="0"/>
              <a:t> </a:t>
            </a:r>
            <a:r>
              <a:rPr lang="cs-CZ" sz="2000" b="0" dirty="0" err="1"/>
              <a:t>Arrest</a:t>
            </a:r>
            <a:endParaRPr lang="cs-CZ" sz="2000" b="0" i="1" dirty="0"/>
          </a:p>
          <a:p>
            <a:pPr defTabSz="360000">
              <a:spcAft>
                <a:spcPts val="1000"/>
              </a:spcAft>
            </a:pPr>
            <a:r>
              <a:rPr lang="cs-CZ" sz="2000" b="0" i="1" dirty="0" err="1"/>
              <a:t>Tribolium</a:t>
            </a:r>
            <a:r>
              <a:rPr lang="cs-CZ" sz="2000" b="0" i="1" dirty="0"/>
              <a:t> </a:t>
            </a:r>
            <a:r>
              <a:rPr lang="cs-CZ" sz="2000" b="0" i="1" dirty="0" err="1"/>
              <a:t>castaneum</a:t>
            </a:r>
            <a:endParaRPr lang="cs-CZ" sz="2000" b="0" i="1" dirty="0"/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matka </a:t>
            </a:r>
            <a:r>
              <a:rPr lang="cs-CZ" sz="2000" b="0" i="1" dirty="0"/>
              <a:t>M/</a:t>
            </a:r>
            <a:r>
              <a:rPr lang="cs-CZ" sz="2000" b="0" dirty="0"/>
              <a:t>+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gen likviduje všechny </a:t>
            </a:r>
            <a:r>
              <a:rPr lang="cs-CZ" sz="2000" b="0" dirty="0" smtClean="0"/>
              <a:t>potomky,</a:t>
            </a:r>
            <a:br>
              <a:rPr lang="cs-CZ" sz="2000" b="0" dirty="0" smtClean="0"/>
            </a:br>
            <a:r>
              <a:rPr lang="cs-CZ" sz="2000" b="0" dirty="0" smtClean="0"/>
              <a:t>	kteří </a:t>
            </a:r>
            <a:r>
              <a:rPr lang="cs-CZ" sz="2000" b="0" dirty="0"/>
              <a:t>ho </a:t>
            </a:r>
            <a:r>
              <a:rPr lang="cs-CZ" sz="2000" b="0" dirty="0" smtClean="0"/>
              <a:t>nemají </a:t>
            </a:r>
            <a:r>
              <a:rPr lang="cs-CZ" sz="2000" b="0" dirty="0"/>
              <a:t>– potomci +/+ hynou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dirty="0" smtClean="0"/>
              <a:t>ve </a:t>
            </a:r>
            <a:r>
              <a:rPr lang="cs-CZ" sz="2000" b="0" dirty="0"/>
              <a:t>2. larválním instaru</a:t>
            </a:r>
            <a:endParaRPr lang="cs-CZ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://upload.wikimedia.org/wikipedia/commons/thumb/8/81/Dicty_Life_Cycle_H01.svg/533px-Dicty_Life_Cycle_H01.sv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0119" y="866235"/>
            <a:ext cx="4259468" cy="2932879"/>
          </a:xfrm>
          <a:prstGeom prst="rect">
            <a:avLst/>
          </a:prstGeom>
          <a:noFill/>
        </p:spPr>
      </p:pic>
      <p:pic>
        <p:nvPicPr>
          <p:cNvPr id="79880" name="Picture 8" descr="http://fc07.deviantart.net/fs71/i/2013/265/b/d/the_most_awesome_slime_mold_by_graveyardcat-d3ke7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63005" y="2427513"/>
            <a:ext cx="2307772" cy="173082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9886" name="Picture 14" descr="http://www.clemson.edu/extension/hgic/graphics/2354/slime_mol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806" y="3691617"/>
            <a:ext cx="2054224" cy="143795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" name="TextovéPole 8"/>
          <p:cNvSpPr txBox="1"/>
          <p:nvPr/>
        </p:nvSpPr>
        <p:spPr>
          <a:xfrm>
            <a:off x="436563" y="298450"/>
            <a:ext cx="2989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smtClean="0"/>
              <a:t>Př.: hlenky (</a:t>
            </a:r>
            <a:r>
              <a:rPr lang="cs-CZ" sz="2000" b="0" i="1" dirty="0" err="1" smtClean="0"/>
              <a:t>slime</a:t>
            </a:r>
            <a:r>
              <a:rPr lang="cs-CZ" sz="2000" b="0" i="1" dirty="0" smtClean="0"/>
              <a:t> </a:t>
            </a:r>
            <a:r>
              <a:rPr lang="cs-CZ" sz="2000" b="0" i="1" dirty="0" err="1" smtClean="0"/>
              <a:t>molds</a:t>
            </a:r>
            <a:r>
              <a:rPr lang="cs-CZ" sz="2000" b="0" dirty="0" smtClean="0"/>
              <a:t>)</a:t>
            </a:r>
            <a:endParaRPr lang="cs-CZ" sz="2000" b="0" dirty="0"/>
          </a:p>
        </p:txBody>
      </p:sp>
      <p:pic>
        <p:nvPicPr>
          <p:cNvPr id="79888" name="Picture 16" descr="https://encrypted-tbn1.gstatic.com/images?q=tbn:ANd9GcQ5tYEWNU3f-mEv25f5vqIc1vlHGhk2XHihic65r-dUSPULynkhn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55432" y="4782230"/>
            <a:ext cx="2619375" cy="174307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1" name="Šipka doprava 10"/>
          <p:cNvSpPr/>
          <p:nvPr/>
        </p:nvSpPr>
        <p:spPr bwMode="auto">
          <a:xfrm>
            <a:off x="3929743" y="5453742"/>
            <a:ext cx="381000" cy="391886"/>
          </a:xfrm>
          <a:prstGeom prst="rightArrow">
            <a:avLst/>
          </a:prstGeom>
          <a:solidFill>
            <a:srgbClr val="E60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</a:endParaRPr>
          </a:p>
        </p:txBody>
      </p:sp>
      <p:pic>
        <p:nvPicPr>
          <p:cNvPr id="79884" name="Picture 12" descr="http://islandnature.ca/wp-content/uploads/2010/03/yellow_slime_mold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88432" y="4735117"/>
            <a:ext cx="2177369" cy="163302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2" name="Šipka doprava 11"/>
          <p:cNvSpPr/>
          <p:nvPr/>
        </p:nvSpPr>
        <p:spPr bwMode="auto">
          <a:xfrm rot="16200000">
            <a:off x="5965372" y="4267199"/>
            <a:ext cx="381000" cy="391886"/>
          </a:xfrm>
          <a:prstGeom prst="rightArrow">
            <a:avLst/>
          </a:prstGeom>
          <a:solidFill>
            <a:srgbClr val="E60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</a:endParaRPr>
          </a:p>
        </p:txBody>
      </p:sp>
      <p:pic>
        <p:nvPicPr>
          <p:cNvPr id="79876" name="Picture 4" descr="http://greatecology.com/wp-content/uploads/2012/12/Chocolate-Tube-Slime-Mold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52909" y="1082222"/>
            <a:ext cx="2327805" cy="174585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9882" name="Picture 10" descr="http://sciencegeekgirl.com/files/2008/10/picture1_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08775" y="3986067"/>
            <a:ext cx="2304596" cy="153486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9878" name="Picture 6" descr="http://blogs.discovermagazine.com/loom/files/2011/10/slime-mold-5.jpg"/>
          <p:cNvPicPr>
            <a:picLocks noChangeAspect="1" noChangeArrowheads="1"/>
          </p:cNvPicPr>
          <p:nvPr/>
        </p:nvPicPr>
        <p:blipFill>
          <a:blip r:embed="rId9"/>
          <a:srcRect t="16756"/>
          <a:stretch>
            <a:fillRect/>
          </a:stretch>
        </p:blipFill>
        <p:spPr bwMode="auto">
          <a:xfrm>
            <a:off x="4618718" y="163285"/>
            <a:ext cx="2725106" cy="151420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36563" y="298450"/>
            <a:ext cx="60071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60000"/>
                </a:solidFill>
              </a:rPr>
              <a:t>3. </a:t>
            </a:r>
            <a:r>
              <a:rPr lang="en-US" b="0" dirty="0">
                <a:solidFill>
                  <a:srgbClr val="E60000"/>
                </a:solidFill>
              </a:rPr>
              <a:t>D</a:t>
            </a:r>
            <a:r>
              <a:rPr lang="cs-CZ" b="0" dirty="0" err="1">
                <a:solidFill>
                  <a:srgbClr val="E60000"/>
                </a:solidFill>
              </a:rPr>
              <a:t>ědičnost</a:t>
            </a:r>
            <a:r>
              <a:rPr lang="en-US" b="0" dirty="0">
                <a:solidFill>
                  <a:srgbClr val="E60000"/>
                </a:solidFill>
              </a:rPr>
              <a:t> </a:t>
            </a:r>
            <a:r>
              <a:rPr lang="en-US" b="0" dirty="0" err="1">
                <a:solidFill>
                  <a:srgbClr val="E60000"/>
                </a:solidFill>
              </a:rPr>
              <a:t>ve</a:t>
            </a:r>
            <a:r>
              <a:rPr lang="en-US" b="0" dirty="0">
                <a:solidFill>
                  <a:srgbClr val="E60000"/>
                </a:solidFill>
              </a:rPr>
              <a:t> </a:t>
            </a:r>
            <a:r>
              <a:rPr lang="en-US" b="0" dirty="0" err="1">
                <a:solidFill>
                  <a:srgbClr val="E60000"/>
                </a:solidFill>
              </a:rPr>
              <a:t>prosp</a:t>
            </a:r>
            <a:r>
              <a:rPr lang="cs-CZ" b="0" dirty="0">
                <a:solidFill>
                  <a:srgbClr val="E60000"/>
                </a:solidFill>
              </a:rPr>
              <a:t>ě</a:t>
            </a:r>
            <a:r>
              <a:rPr lang="en-US" b="0" dirty="0" err="1">
                <a:solidFill>
                  <a:srgbClr val="E60000"/>
                </a:solidFill>
              </a:rPr>
              <a:t>ch</a:t>
            </a:r>
            <a:r>
              <a:rPr lang="en-US" b="0" dirty="0">
                <a:solidFill>
                  <a:srgbClr val="E60000"/>
                </a:solidFill>
              </a:rPr>
              <a:t> </a:t>
            </a:r>
            <a:r>
              <a:rPr lang="en-US" b="0" dirty="0" err="1">
                <a:solidFill>
                  <a:srgbClr val="E60000"/>
                </a:solidFill>
              </a:rPr>
              <a:t>jednoho</a:t>
            </a:r>
            <a:r>
              <a:rPr lang="en-US" b="0" dirty="0">
                <a:solidFill>
                  <a:srgbClr val="E60000"/>
                </a:solidFill>
              </a:rPr>
              <a:t> </a:t>
            </a:r>
            <a:r>
              <a:rPr lang="en-US" b="0" dirty="0" err="1">
                <a:solidFill>
                  <a:srgbClr val="E60000"/>
                </a:solidFill>
              </a:rPr>
              <a:t>pohlav</a:t>
            </a:r>
            <a:r>
              <a:rPr lang="cs-CZ" b="0" dirty="0">
                <a:solidFill>
                  <a:srgbClr val="E60000"/>
                </a:solidFill>
              </a:rPr>
              <a:t>í </a:t>
            </a:r>
            <a:br>
              <a:rPr lang="cs-CZ" b="0" dirty="0">
                <a:solidFill>
                  <a:srgbClr val="E60000"/>
                </a:solidFill>
              </a:rPr>
            </a:br>
            <a:r>
              <a:rPr lang="cs-CZ" b="0" dirty="0">
                <a:solidFill>
                  <a:srgbClr val="E60000"/>
                </a:solidFill>
              </a:rPr>
              <a:t>    (</a:t>
            </a:r>
            <a:r>
              <a:rPr lang="cs-CZ" b="0" i="1" dirty="0">
                <a:solidFill>
                  <a:srgbClr val="E60000"/>
                </a:solidFill>
              </a:rPr>
              <a:t>sex-</a:t>
            </a:r>
            <a:r>
              <a:rPr lang="cs-CZ" b="0" i="1" dirty="0" err="1">
                <a:solidFill>
                  <a:srgbClr val="E60000"/>
                </a:solidFill>
              </a:rPr>
              <a:t>biased</a:t>
            </a:r>
            <a:r>
              <a:rPr lang="cs-CZ" b="0" i="1" dirty="0">
                <a:solidFill>
                  <a:srgbClr val="E60000"/>
                </a:solidFill>
              </a:rPr>
              <a:t> inheritance</a:t>
            </a:r>
            <a:r>
              <a:rPr lang="cs-CZ" b="0" dirty="0">
                <a:solidFill>
                  <a:srgbClr val="E60000"/>
                </a:solidFill>
              </a:rPr>
              <a:t>)</a:t>
            </a:r>
          </a:p>
        </p:txBody>
      </p:sp>
      <p:sp>
        <p:nvSpPr>
          <p:cNvPr id="24579" name="Text Box 18"/>
          <p:cNvSpPr txBox="1">
            <a:spLocks noChangeArrowheads="1"/>
          </p:cNvSpPr>
          <p:nvPr/>
        </p:nvSpPr>
        <p:spPr bwMode="auto">
          <a:xfrm>
            <a:off x="436563" y="1284742"/>
            <a:ext cx="8274701" cy="5165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geny předávané výhradně skrze jedno pohlaví mají zájem o vyšší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dirty="0" smtClean="0"/>
              <a:t>reprodukci </a:t>
            </a:r>
            <a:r>
              <a:rPr lang="cs-CZ" sz="2000" b="0" dirty="0"/>
              <a:t>právě tohoto pohlaví </a:t>
            </a:r>
            <a:r>
              <a:rPr lang="cs-CZ" sz="2000" b="0" dirty="0">
                <a:sym typeface="Symbol" pitchFamily="18" charset="2"/>
              </a:rPr>
              <a:t> </a:t>
            </a:r>
            <a:r>
              <a:rPr lang="cs-CZ" sz="2000" b="0" dirty="0">
                <a:solidFill>
                  <a:srgbClr val="E60000"/>
                </a:solidFill>
              </a:rPr>
              <a:t>vychýlení poměru pohlaví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tah </a:t>
            </a:r>
            <a:r>
              <a:rPr lang="cs-CZ" sz="2000" b="0" dirty="0" err="1"/>
              <a:t>chr</a:t>
            </a:r>
            <a:r>
              <a:rPr lang="cs-CZ" sz="2000" b="0" dirty="0"/>
              <a:t>. X </a:t>
            </a:r>
            <a:r>
              <a:rPr lang="cs-CZ" sz="2000" b="0" dirty="0">
                <a:sym typeface="Symbol" pitchFamily="18" charset="2"/>
              </a:rPr>
              <a:t> vychýlení poměru pohlaví ve prospěch samic 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</a:t>
            </a:r>
            <a:r>
              <a:rPr lang="cs-CZ" sz="2000" b="0" dirty="0" smtClean="0">
                <a:sym typeface="Symbol" pitchFamily="18" charset="2"/>
              </a:rPr>
              <a:t>selekce </a:t>
            </a:r>
            <a:r>
              <a:rPr lang="cs-CZ" sz="2000" b="0" dirty="0">
                <a:sym typeface="Symbol" pitchFamily="18" charset="2"/>
              </a:rPr>
              <a:t>bude podporovat návrat k původnímu stavu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/>
            </a:r>
            <a:br>
              <a:rPr lang="cs-CZ" sz="2000" b="0" dirty="0">
                <a:sym typeface="Symbol" pitchFamily="18" charset="2"/>
              </a:rPr>
            </a:br>
            <a:endParaRPr lang="cs-CZ" sz="2000" b="0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E60000"/>
                </a:solidFill>
                <a:sym typeface="Symbol" pitchFamily="18" charset="2"/>
              </a:rPr>
              <a:t>cytoplazmová</a:t>
            </a: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 samčí sterilita</a:t>
            </a:r>
            <a:r>
              <a:rPr lang="cs-CZ" dirty="0">
                <a:solidFill>
                  <a:srgbClr val="E60000"/>
                </a:solidFill>
                <a:sym typeface="Symbol" pitchFamily="18" charset="2"/>
              </a:rPr>
              <a:t/>
            </a:r>
            <a:br>
              <a:rPr lang="cs-CZ" dirty="0">
                <a:solidFill>
                  <a:srgbClr val="E60000"/>
                </a:solidFill>
                <a:sym typeface="Symbol" pitchFamily="18" charset="2"/>
              </a:rPr>
            </a:b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	</a:t>
            </a:r>
            <a:r>
              <a:rPr lang="cs-CZ" sz="2000" b="0" dirty="0" smtClean="0">
                <a:sym typeface="Symbol" pitchFamily="18" charset="2"/>
              </a:rPr>
              <a:t>(</a:t>
            </a:r>
            <a:r>
              <a:rPr lang="cs-CZ" sz="2000" b="0" dirty="0">
                <a:sym typeface="Symbol" pitchFamily="18" charset="2"/>
              </a:rPr>
              <a:t>CMS, </a:t>
            </a:r>
            <a:r>
              <a:rPr lang="cs-CZ" sz="2000" b="0" i="1" dirty="0" err="1">
                <a:sym typeface="Symbol" pitchFamily="18" charset="2"/>
              </a:rPr>
              <a:t>cytoplasmic</a:t>
            </a:r>
            <a:r>
              <a:rPr lang="cs-CZ" sz="2000" b="0" i="1" dirty="0">
                <a:sym typeface="Symbol" pitchFamily="18" charset="2"/>
              </a:rPr>
              <a:t> male sterility</a:t>
            </a:r>
            <a:r>
              <a:rPr lang="cs-CZ" sz="2000" b="0" dirty="0">
                <a:sym typeface="Symbol" pitchFamily="18" charset="2"/>
              </a:rPr>
              <a:t>):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 pitchFamily="18" charset="2"/>
              </a:rPr>
              <a:t>u 5-10% populací jednodomých rostlin 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</a:t>
            </a:r>
            <a:r>
              <a:rPr lang="cs-CZ" sz="2000" b="0" dirty="0" smtClean="0">
                <a:sym typeface="Symbol" pitchFamily="18" charset="2"/>
              </a:rPr>
              <a:t>smíšené </a:t>
            </a:r>
            <a:r>
              <a:rPr lang="cs-CZ" sz="2000" b="0" dirty="0">
                <a:sym typeface="Symbol" pitchFamily="18" charset="2"/>
              </a:rPr>
              <a:t>populace se sterilními samčími rostlinami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 pitchFamily="18" charset="2"/>
              </a:rPr>
              <a:t>tato sterilita způsobena mutantním mitochondriálním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</a:t>
            </a:r>
            <a:r>
              <a:rPr lang="cs-CZ" sz="2000" b="0" dirty="0" smtClean="0">
                <a:sym typeface="Symbol" pitchFamily="18" charset="2"/>
              </a:rPr>
              <a:t>genomem</a:t>
            </a:r>
            <a:endParaRPr lang="cs-CZ" sz="2000" b="0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 pitchFamily="18" charset="2"/>
              </a:rPr>
              <a:t>výhoda pokud rostliny se sterilním samčím pohlavím investují zdroje 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</a:t>
            </a:r>
            <a:r>
              <a:rPr lang="cs-CZ" sz="2000" b="0" dirty="0" smtClean="0">
                <a:sym typeface="Symbol" pitchFamily="18" charset="2"/>
              </a:rPr>
              <a:t>místo </a:t>
            </a:r>
            <a:r>
              <a:rPr lang="cs-CZ" sz="2000" b="0" dirty="0">
                <a:sym typeface="Symbol" pitchFamily="18" charset="2"/>
              </a:rPr>
              <a:t>do pylu pouze do semen  přenos většího počtu mitochondrií</a:t>
            </a:r>
            <a:endParaRPr lang="cs-CZ" b="0" dirty="0">
              <a:solidFill>
                <a:srgbClr val="E60000"/>
              </a:solidFill>
              <a:sym typeface="Symbol" pitchFamily="18" charset="2"/>
            </a:endParaRPr>
          </a:p>
        </p:txBody>
      </p:sp>
      <p:pic>
        <p:nvPicPr>
          <p:cNvPr id="24580" name="Picture 19" descr="chromosome%20X%20et%20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6039" y="2645227"/>
            <a:ext cx="2486446" cy="2253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Oval 57"/>
          <p:cNvSpPr>
            <a:spLocks noChangeAspect="1" noChangeArrowheads="1"/>
          </p:cNvSpPr>
          <p:nvPr/>
        </p:nvSpPr>
        <p:spPr bwMode="auto">
          <a:xfrm>
            <a:off x="7056438" y="1477963"/>
            <a:ext cx="508000" cy="5095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" name="Oval 57"/>
          <p:cNvSpPr>
            <a:spLocks noChangeAspect="1" noChangeArrowheads="1"/>
          </p:cNvSpPr>
          <p:nvPr/>
        </p:nvSpPr>
        <p:spPr bwMode="auto">
          <a:xfrm>
            <a:off x="6227763" y="2459038"/>
            <a:ext cx="508000" cy="5095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" name="Oval 57"/>
          <p:cNvSpPr>
            <a:spLocks noChangeAspect="1" noChangeArrowheads="1"/>
          </p:cNvSpPr>
          <p:nvPr/>
        </p:nvSpPr>
        <p:spPr bwMode="auto">
          <a:xfrm>
            <a:off x="7085013" y="2459038"/>
            <a:ext cx="508000" cy="5095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" name="Oval 57"/>
          <p:cNvSpPr>
            <a:spLocks noChangeAspect="1" noChangeArrowheads="1"/>
          </p:cNvSpPr>
          <p:nvPr/>
        </p:nvSpPr>
        <p:spPr bwMode="auto">
          <a:xfrm>
            <a:off x="5380038" y="3478213"/>
            <a:ext cx="508000" cy="5095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0" name="Oval 57"/>
          <p:cNvSpPr>
            <a:spLocks noChangeAspect="1" noChangeArrowheads="1"/>
          </p:cNvSpPr>
          <p:nvPr/>
        </p:nvSpPr>
        <p:spPr bwMode="auto">
          <a:xfrm>
            <a:off x="6227763" y="3487738"/>
            <a:ext cx="508000" cy="5095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" name="Oval 57"/>
          <p:cNvSpPr>
            <a:spLocks noChangeAspect="1" noChangeArrowheads="1"/>
          </p:cNvSpPr>
          <p:nvPr/>
        </p:nvSpPr>
        <p:spPr bwMode="auto">
          <a:xfrm>
            <a:off x="7085013" y="3487738"/>
            <a:ext cx="508000" cy="5095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" name="Oval 57"/>
          <p:cNvSpPr>
            <a:spLocks noChangeAspect="1" noChangeArrowheads="1"/>
          </p:cNvSpPr>
          <p:nvPr/>
        </p:nvSpPr>
        <p:spPr bwMode="auto">
          <a:xfrm>
            <a:off x="7942263" y="3487738"/>
            <a:ext cx="508000" cy="5095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" name="Oval 45"/>
          <p:cNvSpPr>
            <a:spLocks noChangeAspect="1" noChangeArrowheads="1"/>
          </p:cNvSpPr>
          <p:nvPr/>
        </p:nvSpPr>
        <p:spPr bwMode="auto">
          <a:xfrm>
            <a:off x="7937500" y="2457450"/>
            <a:ext cx="508000" cy="50958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" name="Oval 45"/>
          <p:cNvSpPr>
            <a:spLocks noChangeAspect="1" noChangeArrowheads="1"/>
          </p:cNvSpPr>
          <p:nvPr/>
        </p:nvSpPr>
        <p:spPr bwMode="auto">
          <a:xfrm>
            <a:off x="5375275" y="2457450"/>
            <a:ext cx="508000" cy="50958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" name="Oval 45"/>
          <p:cNvSpPr>
            <a:spLocks noChangeAspect="1" noChangeArrowheads="1"/>
          </p:cNvSpPr>
          <p:nvPr/>
        </p:nvSpPr>
        <p:spPr bwMode="auto">
          <a:xfrm>
            <a:off x="6203950" y="1476375"/>
            <a:ext cx="508000" cy="50958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2" name="AutoShape 41"/>
          <p:cNvSpPr>
            <a:spLocks noChangeArrowheads="1"/>
          </p:cNvSpPr>
          <p:nvPr/>
        </p:nvSpPr>
        <p:spPr bwMode="auto">
          <a:xfrm>
            <a:off x="690563" y="923925"/>
            <a:ext cx="944562" cy="354013"/>
          </a:xfrm>
          <a:prstGeom prst="wedgeRectCallout">
            <a:avLst>
              <a:gd name="adj1" fmla="val 98069"/>
              <a:gd name="adj2" fmla="val 13385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/>
              <a:t>samec</a:t>
            </a:r>
            <a:endParaRPr lang="cs-CZ" sz="1600" b="0">
              <a:sym typeface="Symbol" pitchFamily="18" charset="2"/>
            </a:endParaRPr>
          </a:p>
        </p:txBody>
      </p:sp>
      <p:sp>
        <p:nvSpPr>
          <p:cNvPr id="25603" name="AutoShape 42"/>
          <p:cNvSpPr>
            <a:spLocks noChangeArrowheads="1"/>
          </p:cNvSpPr>
          <p:nvPr/>
        </p:nvSpPr>
        <p:spPr bwMode="auto">
          <a:xfrm>
            <a:off x="4011613" y="787400"/>
            <a:ext cx="944562" cy="354013"/>
          </a:xfrm>
          <a:prstGeom prst="wedgeRectCallout">
            <a:avLst>
              <a:gd name="adj1" fmla="val -114370"/>
              <a:gd name="adj2" fmla="val 18318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/>
              <a:t>samice</a:t>
            </a:r>
            <a:endParaRPr lang="cs-CZ" sz="1600" b="0">
              <a:sym typeface="Symbol" pitchFamily="18" charset="2"/>
            </a:endParaRPr>
          </a:p>
        </p:txBody>
      </p:sp>
      <p:sp>
        <p:nvSpPr>
          <p:cNvPr id="25604" name="AutoShape 43"/>
          <p:cNvSpPr>
            <a:spLocks noChangeArrowheads="1"/>
          </p:cNvSpPr>
          <p:nvPr/>
        </p:nvSpPr>
        <p:spPr bwMode="auto">
          <a:xfrm>
            <a:off x="461963" y="4448175"/>
            <a:ext cx="3192462" cy="1147763"/>
          </a:xfrm>
          <a:prstGeom prst="wedgeRectCallout">
            <a:avLst>
              <a:gd name="adj1" fmla="val 11708"/>
              <a:gd name="adj2" fmla="val -8693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jestliže má matka 1 syna a 1 dceru, počet kopií její </a:t>
            </a:r>
            <a:r>
              <a:rPr lang="cs-CZ" sz="1800" b="0" dirty="0" err="1"/>
              <a:t>mtDNA</a:t>
            </a:r>
            <a:r>
              <a:rPr lang="cs-CZ" sz="1800" b="0" dirty="0"/>
              <a:t> zůstává stále stejný</a:t>
            </a:r>
          </a:p>
        </p:txBody>
      </p:sp>
      <p:sp>
        <p:nvSpPr>
          <p:cNvPr id="25605" name="Oval 45"/>
          <p:cNvSpPr>
            <a:spLocks noChangeAspect="1" noChangeArrowheads="1"/>
          </p:cNvSpPr>
          <p:nvPr/>
        </p:nvSpPr>
        <p:spPr bwMode="auto">
          <a:xfrm>
            <a:off x="2070100" y="1476375"/>
            <a:ext cx="508000" cy="50958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Oval 46"/>
          <p:cNvSpPr>
            <a:spLocks noChangeAspect="1" noChangeArrowheads="1"/>
          </p:cNvSpPr>
          <p:nvPr/>
        </p:nvSpPr>
        <p:spPr bwMode="auto">
          <a:xfrm>
            <a:off x="2298700" y="1730375"/>
            <a:ext cx="179388" cy="179388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Oval 47"/>
          <p:cNvSpPr>
            <a:spLocks noChangeAspect="1" noChangeArrowheads="1"/>
          </p:cNvSpPr>
          <p:nvPr/>
        </p:nvSpPr>
        <p:spPr bwMode="auto">
          <a:xfrm>
            <a:off x="2925763" y="1476375"/>
            <a:ext cx="509587" cy="50958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Oval 48"/>
          <p:cNvSpPr>
            <a:spLocks noChangeAspect="1" noChangeArrowheads="1"/>
          </p:cNvSpPr>
          <p:nvPr/>
        </p:nvSpPr>
        <p:spPr bwMode="auto">
          <a:xfrm>
            <a:off x="3154363" y="1730375"/>
            <a:ext cx="179387" cy="179388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9" name="Text Box 49"/>
          <p:cNvSpPr txBox="1">
            <a:spLocks noChangeAspect="1" noChangeArrowheads="1"/>
          </p:cNvSpPr>
          <p:nvPr/>
        </p:nvSpPr>
        <p:spPr bwMode="auto">
          <a:xfrm>
            <a:off x="2554288" y="1425575"/>
            <a:ext cx="3794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ym typeface="Symbol" pitchFamily="18" charset="2"/>
              </a:rPr>
              <a:t></a:t>
            </a:r>
          </a:p>
        </p:txBody>
      </p:sp>
      <p:sp>
        <p:nvSpPr>
          <p:cNvPr id="25610" name="Oval 50"/>
          <p:cNvSpPr>
            <a:spLocks noChangeAspect="1" noChangeArrowheads="1"/>
          </p:cNvSpPr>
          <p:nvPr/>
        </p:nvSpPr>
        <p:spPr bwMode="auto">
          <a:xfrm>
            <a:off x="1246188" y="2459038"/>
            <a:ext cx="508000" cy="5095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1" name="Oval 51"/>
          <p:cNvSpPr>
            <a:spLocks noChangeAspect="1" noChangeArrowheads="1"/>
          </p:cNvSpPr>
          <p:nvPr/>
        </p:nvSpPr>
        <p:spPr bwMode="auto">
          <a:xfrm>
            <a:off x="1474788" y="2713038"/>
            <a:ext cx="179387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2" name="Oval 52"/>
          <p:cNvSpPr>
            <a:spLocks noChangeAspect="1" noChangeArrowheads="1"/>
          </p:cNvSpPr>
          <p:nvPr/>
        </p:nvSpPr>
        <p:spPr bwMode="auto">
          <a:xfrm>
            <a:off x="2101850" y="2459038"/>
            <a:ext cx="509588" cy="5095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3" name="Oval 53"/>
          <p:cNvSpPr>
            <a:spLocks noChangeAspect="1" noChangeArrowheads="1"/>
          </p:cNvSpPr>
          <p:nvPr/>
        </p:nvSpPr>
        <p:spPr bwMode="auto">
          <a:xfrm>
            <a:off x="2332038" y="2713038"/>
            <a:ext cx="177800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4" name="Text Box 54"/>
          <p:cNvSpPr txBox="1">
            <a:spLocks noChangeAspect="1" noChangeArrowheads="1"/>
          </p:cNvSpPr>
          <p:nvPr/>
        </p:nvSpPr>
        <p:spPr bwMode="auto">
          <a:xfrm>
            <a:off x="1730375" y="2406650"/>
            <a:ext cx="3794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ym typeface="Symbol" pitchFamily="18" charset="2"/>
              </a:rPr>
              <a:t></a:t>
            </a:r>
          </a:p>
        </p:txBody>
      </p:sp>
      <p:sp>
        <p:nvSpPr>
          <p:cNvPr id="25615" name="Oval 55"/>
          <p:cNvSpPr>
            <a:spLocks noChangeAspect="1" noChangeArrowheads="1"/>
          </p:cNvSpPr>
          <p:nvPr/>
        </p:nvSpPr>
        <p:spPr bwMode="auto">
          <a:xfrm>
            <a:off x="2951163" y="2459038"/>
            <a:ext cx="509587" cy="5095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6" name="Oval 56"/>
          <p:cNvSpPr>
            <a:spLocks noChangeAspect="1" noChangeArrowheads="1"/>
          </p:cNvSpPr>
          <p:nvPr/>
        </p:nvSpPr>
        <p:spPr bwMode="auto">
          <a:xfrm>
            <a:off x="3179763" y="2713038"/>
            <a:ext cx="179387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7" name="Oval 57"/>
          <p:cNvSpPr>
            <a:spLocks noChangeAspect="1" noChangeArrowheads="1"/>
          </p:cNvSpPr>
          <p:nvPr/>
        </p:nvSpPr>
        <p:spPr bwMode="auto">
          <a:xfrm>
            <a:off x="3808413" y="2459038"/>
            <a:ext cx="508000" cy="5095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8" name="Oval 58"/>
          <p:cNvSpPr>
            <a:spLocks noChangeAspect="1" noChangeArrowheads="1"/>
          </p:cNvSpPr>
          <p:nvPr/>
        </p:nvSpPr>
        <p:spPr bwMode="auto">
          <a:xfrm>
            <a:off x="4037013" y="2713038"/>
            <a:ext cx="177800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9" name="Text Box 59"/>
          <p:cNvSpPr txBox="1">
            <a:spLocks noChangeAspect="1" noChangeArrowheads="1"/>
          </p:cNvSpPr>
          <p:nvPr/>
        </p:nvSpPr>
        <p:spPr bwMode="auto">
          <a:xfrm>
            <a:off x="3435350" y="2406650"/>
            <a:ext cx="3794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ym typeface="Symbol" pitchFamily="18" charset="2"/>
              </a:rPr>
              <a:t></a:t>
            </a:r>
          </a:p>
        </p:txBody>
      </p:sp>
      <p:sp>
        <p:nvSpPr>
          <p:cNvPr id="25620" name="Oval 60"/>
          <p:cNvSpPr>
            <a:spLocks noChangeAspect="1" noChangeArrowheads="1"/>
          </p:cNvSpPr>
          <p:nvPr/>
        </p:nvSpPr>
        <p:spPr bwMode="auto">
          <a:xfrm>
            <a:off x="1246188" y="3482975"/>
            <a:ext cx="508000" cy="5111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1" name="Oval 61"/>
          <p:cNvSpPr>
            <a:spLocks noChangeAspect="1" noChangeArrowheads="1"/>
          </p:cNvSpPr>
          <p:nvPr/>
        </p:nvSpPr>
        <p:spPr bwMode="auto">
          <a:xfrm>
            <a:off x="1474788" y="3738563"/>
            <a:ext cx="179387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2" name="Oval 62"/>
          <p:cNvSpPr>
            <a:spLocks noChangeAspect="1" noChangeArrowheads="1"/>
          </p:cNvSpPr>
          <p:nvPr/>
        </p:nvSpPr>
        <p:spPr bwMode="auto">
          <a:xfrm>
            <a:off x="2101850" y="3482975"/>
            <a:ext cx="509588" cy="5111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3" name="Oval 63"/>
          <p:cNvSpPr>
            <a:spLocks noChangeAspect="1" noChangeArrowheads="1"/>
          </p:cNvSpPr>
          <p:nvPr/>
        </p:nvSpPr>
        <p:spPr bwMode="auto">
          <a:xfrm>
            <a:off x="2332038" y="3738563"/>
            <a:ext cx="177800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4" name="Text Box 64"/>
          <p:cNvSpPr txBox="1">
            <a:spLocks noChangeAspect="1" noChangeArrowheads="1"/>
          </p:cNvSpPr>
          <p:nvPr/>
        </p:nvSpPr>
        <p:spPr bwMode="auto">
          <a:xfrm>
            <a:off x="1730375" y="3432175"/>
            <a:ext cx="3794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ym typeface="Symbol" pitchFamily="18" charset="2"/>
              </a:rPr>
              <a:t></a:t>
            </a:r>
          </a:p>
        </p:txBody>
      </p:sp>
      <p:sp>
        <p:nvSpPr>
          <p:cNvPr id="25625" name="Oval 65"/>
          <p:cNvSpPr>
            <a:spLocks noChangeAspect="1" noChangeArrowheads="1"/>
          </p:cNvSpPr>
          <p:nvPr/>
        </p:nvSpPr>
        <p:spPr bwMode="auto">
          <a:xfrm>
            <a:off x="2951163" y="3482975"/>
            <a:ext cx="509587" cy="5111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6" name="Oval 66"/>
          <p:cNvSpPr>
            <a:spLocks noChangeAspect="1" noChangeArrowheads="1"/>
          </p:cNvSpPr>
          <p:nvPr/>
        </p:nvSpPr>
        <p:spPr bwMode="auto">
          <a:xfrm>
            <a:off x="3179763" y="3738563"/>
            <a:ext cx="179387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7" name="Oval 67"/>
          <p:cNvSpPr>
            <a:spLocks noChangeAspect="1" noChangeArrowheads="1"/>
          </p:cNvSpPr>
          <p:nvPr/>
        </p:nvSpPr>
        <p:spPr bwMode="auto">
          <a:xfrm>
            <a:off x="3808413" y="3482975"/>
            <a:ext cx="508000" cy="5111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8" name="Oval 68"/>
          <p:cNvSpPr>
            <a:spLocks noChangeAspect="1" noChangeArrowheads="1"/>
          </p:cNvSpPr>
          <p:nvPr/>
        </p:nvSpPr>
        <p:spPr bwMode="auto">
          <a:xfrm>
            <a:off x="4037013" y="3738563"/>
            <a:ext cx="177800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9" name="Text Box 69"/>
          <p:cNvSpPr txBox="1">
            <a:spLocks noChangeAspect="1" noChangeArrowheads="1"/>
          </p:cNvSpPr>
          <p:nvPr/>
        </p:nvSpPr>
        <p:spPr bwMode="auto">
          <a:xfrm>
            <a:off x="3435350" y="3433763"/>
            <a:ext cx="3794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ym typeface="Symbol" pitchFamily="18" charset="2"/>
              </a:rPr>
              <a:t></a:t>
            </a:r>
          </a:p>
        </p:txBody>
      </p:sp>
      <p:sp>
        <p:nvSpPr>
          <p:cNvPr id="25630" name="Line 70"/>
          <p:cNvSpPr>
            <a:spLocks noChangeAspect="1" noChangeShapeType="1"/>
          </p:cNvSpPr>
          <p:nvPr/>
        </p:nvSpPr>
        <p:spPr bwMode="auto">
          <a:xfrm>
            <a:off x="3186113" y="2070100"/>
            <a:ext cx="0" cy="347663"/>
          </a:xfrm>
          <a:prstGeom prst="line">
            <a:avLst/>
          </a:prstGeom>
          <a:noFill/>
          <a:ln w="38100">
            <a:solidFill>
              <a:srgbClr val="E6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5631" name="Line 71"/>
          <p:cNvSpPr>
            <a:spLocks noChangeAspect="1" noChangeShapeType="1"/>
          </p:cNvSpPr>
          <p:nvPr/>
        </p:nvSpPr>
        <p:spPr bwMode="auto">
          <a:xfrm flipH="1">
            <a:off x="2451100" y="2070100"/>
            <a:ext cx="498475" cy="354013"/>
          </a:xfrm>
          <a:prstGeom prst="line">
            <a:avLst/>
          </a:prstGeom>
          <a:noFill/>
          <a:ln w="38100">
            <a:solidFill>
              <a:srgbClr val="E6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5632" name="Line 72"/>
          <p:cNvSpPr>
            <a:spLocks noChangeAspect="1" noChangeShapeType="1"/>
          </p:cNvSpPr>
          <p:nvPr/>
        </p:nvSpPr>
        <p:spPr bwMode="auto">
          <a:xfrm>
            <a:off x="2355850" y="3044825"/>
            <a:ext cx="0" cy="347663"/>
          </a:xfrm>
          <a:prstGeom prst="line">
            <a:avLst/>
          </a:prstGeom>
          <a:noFill/>
          <a:ln w="38100">
            <a:solidFill>
              <a:srgbClr val="E6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5633" name="Line 73"/>
          <p:cNvSpPr>
            <a:spLocks noChangeAspect="1" noChangeShapeType="1"/>
          </p:cNvSpPr>
          <p:nvPr/>
        </p:nvSpPr>
        <p:spPr bwMode="auto">
          <a:xfrm flipH="1">
            <a:off x="1620838" y="3044825"/>
            <a:ext cx="498475" cy="355600"/>
          </a:xfrm>
          <a:prstGeom prst="line">
            <a:avLst/>
          </a:prstGeom>
          <a:noFill/>
          <a:ln w="38100">
            <a:solidFill>
              <a:srgbClr val="E6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grpSp>
        <p:nvGrpSpPr>
          <p:cNvPr id="25634" name="Group 74"/>
          <p:cNvGrpSpPr>
            <a:grpSpLocks noChangeAspect="1"/>
          </p:cNvGrpSpPr>
          <p:nvPr/>
        </p:nvGrpSpPr>
        <p:grpSpPr bwMode="auto">
          <a:xfrm>
            <a:off x="3325813" y="3044825"/>
            <a:ext cx="735012" cy="355600"/>
            <a:chOff x="3072" y="1931"/>
            <a:chExt cx="588" cy="284"/>
          </a:xfrm>
        </p:grpSpPr>
        <p:sp>
          <p:nvSpPr>
            <p:cNvPr id="25671" name="Line 75"/>
            <p:cNvSpPr>
              <a:spLocks noChangeAspect="1" noChangeShapeType="1"/>
            </p:cNvSpPr>
            <p:nvPr/>
          </p:nvSpPr>
          <p:spPr bwMode="auto">
            <a:xfrm>
              <a:off x="3660" y="1931"/>
              <a:ext cx="0" cy="27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5672" name="Line 76"/>
            <p:cNvSpPr>
              <a:spLocks noChangeAspect="1" noChangeShapeType="1"/>
            </p:cNvSpPr>
            <p:nvPr/>
          </p:nvSpPr>
          <p:spPr bwMode="auto">
            <a:xfrm flipH="1">
              <a:off x="3072" y="1931"/>
              <a:ext cx="399" cy="2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" name="Group 86"/>
          <p:cNvGrpSpPr>
            <a:grpSpLocks/>
          </p:cNvGrpSpPr>
          <p:nvPr/>
        </p:nvGrpSpPr>
        <p:grpSpPr bwMode="auto">
          <a:xfrm>
            <a:off x="5476875" y="1425575"/>
            <a:ext cx="3117850" cy="4364038"/>
            <a:chOff x="3450" y="898"/>
            <a:chExt cx="1964" cy="2749"/>
          </a:xfrm>
          <a:solidFill>
            <a:schemeClr val="bg1">
              <a:lumMod val="95000"/>
            </a:schemeClr>
          </a:solidFill>
        </p:grpSpPr>
        <p:sp>
          <p:nvSpPr>
            <p:cNvPr id="25639" name="Oval 7"/>
            <p:cNvSpPr>
              <a:spLocks noChangeAspect="1" noChangeArrowheads="1"/>
            </p:cNvSpPr>
            <p:nvPr/>
          </p:nvSpPr>
          <p:spPr bwMode="auto">
            <a:xfrm>
              <a:off x="4051" y="1090"/>
              <a:ext cx="113" cy="113"/>
            </a:xfrm>
            <a:prstGeom prst="ellipse">
              <a:avLst/>
            </a:prstGeom>
            <a:grpFill/>
            <a:ln w="381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5641" name="Oval 9"/>
            <p:cNvSpPr>
              <a:spLocks noChangeAspect="1" noChangeArrowheads="1"/>
            </p:cNvSpPr>
            <p:nvPr/>
          </p:nvSpPr>
          <p:spPr bwMode="auto">
            <a:xfrm>
              <a:off x="4590" y="1090"/>
              <a:ext cx="113" cy="113"/>
            </a:xfrm>
            <a:prstGeom prst="ellipse">
              <a:avLst/>
            </a:prstGeom>
            <a:grpFill/>
            <a:ln w="381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5642" name="Text Box 10"/>
            <p:cNvSpPr txBox="1">
              <a:spLocks noChangeAspect="1" noChangeArrowheads="1"/>
            </p:cNvSpPr>
            <p:nvPr/>
          </p:nvSpPr>
          <p:spPr bwMode="auto">
            <a:xfrm>
              <a:off x="4212" y="898"/>
              <a:ext cx="239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2800">
                  <a:sym typeface="Symbol" pitchFamily="18" charset="2"/>
                </a:rPr>
                <a:t></a:t>
              </a:r>
            </a:p>
          </p:txBody>
        </p:sp>
        <p:sp>
          <p:nvSpPr>
            <p:cNvPr id="25644" name="Oval 12"/>
            <p:cNvSpPr>
              <a:spLocks noChangeAspect="1" noChangeArrowheads="1"/>
            </p:cNvSpPr>
            <p:nvPr/>
          </p:nvSpPr>
          <p:spPr bwMode="auto">
            <a:xfrm>
              <a:off x="3532" y="1709"/>
              <a:ext cx="113" cy="113"/>
            </a:xfrm>
            <a:prstGeom prst="ellipse">
              <a:avLst/>
            </a:prstGeom>
            <a:grpFill/>
            <a:ln w="381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5646" name="Oval 14"/>
            <p:cNvSpPr>
              <a:spLocks noChangeAspect="1" noChangeArrowheads="1"/>
            </p:cNvSpPr>
            <p:nvPr/>
          </p:nvSpPr>
          <p:spPr bwMode="auto">
            <a:xfrm>
              <a:off x="4072" y="1709"/>
              <a:ext cx="112" cy="113"/>
            </a:xfrm>
            <a:prstGeom prst="ellipse">
              <a:avLst/>
            </a:prstGeom>
            <a:grpFill/>
            <a:ln w="381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5647" name="Text Box 15"/>
            <p:cNvSpPr txBox="1">
              <a:spLocks noChangeAspect="1" noChangeArrowheads="1"/>
            </p:cNvSpPr>
            <p:nvPr/>
          </p:nvSpPr>
          <p:spPr bwMode="auto">
            <a:xfrm>
              <a:off x="3693" y="1516"/>
              <a:ext cx="239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2800">
                  <a:sym typeface="Symbol" pitchFamily="18" charset="2"/>
                </a:rPr>
                <a:t></a:t>
              </a:r>
            </a:p>
          </p:txBody>
        </p:sp>
        <p:sp>
          <p:nvSpPr>
            <p:cNvPr id="25649" name="Oval 17"/>
            <p:cNvSpPr>
              <a:spLocks noChangeAspect="1" noChangeArrowheads="1"/>
            </p:cNvSpPr>
            <p:nvPr/>
          </p:nvSpPr>
          <p:spPr bwMode="auto">
            <a:xfrm>
              <a:off x="4606" y="1709"/>
              <a:ext cx="113" cy="113"/>
            </a:xfrm>
            <a:prstGeom prst="ellipse">
              <a:avLst/>
            </a:prstGeom>
            <a:grpFill/>
            <a:ln w="381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5651" name="Oval 19"/>
            <p:cNvSpPr>
              <a:spLocks noChangeAspect="1" noChangeArrowheads="1"/>
            </p:cNvSpPr>
            <p:nvPr/>
          </p:nvSpPr>
          <p:spPr bwMode="auto">
            <a:xfrm>
              <a:off x="5146" y="1709"/>
              <a:ext cx="112" cy="113"/>
            </a:xfrm>
            <a:prstGeom prst="ellipse">
              <a:avLst/>
            </a:prstGeom>
            <a:grpFill/>
            <a:ln w="381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5652" name="Text Box 20"/>
            <p:cNvSpPr txBox="1">
              <a:spLocks noChangeAspect="1" noChangeArrowheads="1"/>
            </p:cNvSpPr>
            <p:nvPr/>
          </p:nvSpPr>
          <p:spPr bwMode="auto">
            <a:xfrm>
              <a:off x="4767" y="1516"/>
              <a:ext cx="239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2800">
                  <a:sym typeface="Symbol" pitchFamily="18" charset="2"/>
                </a:rPr>
                <a:t></a:t>
              </a:r>
            </a:p>
          </p:txBody>
        </p:sp>
        <p:sp>
          <p:nvSpPr>
            <p:cNvPr id="25654" name="Oval 22"/>
            <p:cNvSpPr>
              <a:spLocks noChangeAspect="1" noChangeArrowheads="1"/>
            </p:cNvSpPr>
            <p:nvPr/>
          </p:nvSpPr>
          <p:spPr bwMode="auto">
            <a:xfrm>
              <a:off x="3532" y="2355"/>
              <a:ext cx="113" cy="113"/>
            </a:xfrm>
            <a:prstGeom prst="ellipse">
              <a:avLst/>
            </a:prstGeom>
            <a:grpFill/>
            <a:ln w="381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5656" name="Oval 24"/>
            <p:cNvSpPr>
              <a:spLocks noChangeAspect="1" noChangeArrowheads="1"/>
            </p:cNvSpPr>
            <p:nvPr/>
          </p:nvSpPr>
          <p:spPr bwMode="auto">
            <a:xfrm>
              <a:off x="4072" y="2355"/>
              <a:ext cx="112" cy="113"/>
            </a:xfrm>
            <a:prstGeom prst="ellipse">
              <a:avLst/>
            </a:prstGeom>
            <a:grpFill/>
            <a:ln w="381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5657" name="Text Box 25"/>
            <p:cNvSpPr txBox="1">
              <a:spLocks noChangeAspect="1" noChangeArrowheads="1"/>
            </p:cNvSpPr>
            <p:nvPr/>
          </p:nvSpPr>
          <p:spPr bwMode="auto">
            <a:xfrm>
              <a:off x="3693" y="2162"/>
              <a:ext cx="239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2800">
                  <a:sym typeface="Symbol" pitchFamily="18" charset="2"/>
                </a:rPr>
                <a:t></a:t>
              </a:r>
            </a:p>
          </p:txBody>
        </p:sp>
        <p:sp>
          <p:nvSpPr>
            <p:cNvPr id="25659" name="Oval 27"/>
            <p:cNvSpPr>
              <a:spLocks noChangeAspect="1" noChangeArrowheads="1"/>
            </p:cNvSpPr>
            <p:nvPr/>
          </p:nvSpPr>
          <p:spPr bwMode="auto">
            <a:xfrm>
              <a:off x="4606" y="2355"/>
              <a:ext cx="113" cy="113"/>
            </a:xfrm>
            <a:prstGeom prst="ellipse">
              <a:avLst/>
            </a:prstGeom>
            <a:grpFill/>
            <a:ln w="381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5661" name="Oval 29"/>
            <p:cNvSpPr>
              <a:spLocks noChangeAspect="1" noChangeArrowheads="1"/>
            </p:cNvSpPr>
            <p:nvPr/>
          </p:nvSpPr>
          <p:spPr bwMode="auto">
            <a:xfrm>
              <a:off x="5146" y="2355"/>
              <a:ext cx="112" cy="113"/>
            </a:xfrm>
            <a:prstGeom prst="ellipse">
              <a:avLst/>
            </a:prstGeom>
            <a:grpFill/>
            <a:ln w="381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5662" name="Text Box 30"/>
            <p:cNvSpPr txBox="1">
              <a:spLocks noChangeAspect="1" noChangeArrowheads="1"/>
            </p:cNvSpPr>
            <p:nvPr/>
          </p:nvSpPr>
          <p:spPr bwMode="auto">
            <a:xfrm>
              <a:off x="4767" y="2163"/>
              <a:ext cx="239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2800" dirty="0">
                  <a:sym typeface="Symbol" pitchFamily="18" charset="2"/>
                </a:rPr>
                <a:t></a:t>
              </a:r>
            </a:p>
          </p:txBody>
        </p:sp>
        <p:sp>
          <p:nvSpPr>
            <p:cNvPr id="25663" name="Line 31"/>
            <p:cNvSpPr>
              <a:spLocks noChangeAspect="1" noChangeShapeType="1"/>
            </p:cNvSpPr>
            <p:nvPr/>
          </p:nvSpPr>
          <p:spPr bwMode="auto">
            <a:xfrm>
              <a:off x="4610" y="1304"/>
              <a:ext cx="0" cy="219"/>
            </a:xfrm>
            <a:prstGeom prst="line">
              <a:avLst/>
            </a:prstGeom>
            <a:grpFill/>
            <a:ln w="38100">
              <a:solidFill>
                <a:srgbClr val="E6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ctr"/>
              <a:endParaRPr lang="cs-CZ"/>
            </a:p>
          </p:txBody>
        </p:sp>
        <p:sp>
          <p:nvSpPr>
            <p:cNvPr id="25664" name="Line 32"/>
            <p:cNvSpPr>
              <a:spLocks noChangeAspect="1" noChangeShapeType="1"/>
            </p:cNvSpPr>
            <p:nvPr/>
          </p:nvSpPr>
          <p:spPr bwMode="auto">
            <a:xfrm flipH="1">
              <a:off x="4147" y="1304"/>
              <a:ext cx="314" cy="223"/>
            </a:xfrm>
            <a:prstGeom prst="line">
              <a:avLst/>
            </a:prstGeom>
            <a:grpFill/>
            <a:ln w="38100">
              <a:solidFill>
                <a:srgbClr val="E6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ctr"/>
              <a:endParaRPr lang="cs-CZ"/>
            </a:p>
          </p:txBody>
        </p:sp>
        <p:sp>
          <p:nvSpPr>
            <p:cNvPr id="25665" name="Line 33"/>
            <p:cNvSpPr>
              <a:spLocks noChangeAspect="1" noChangeShapeType="1"/>
            </p:cNvSpPr>
            <p:nvPr/>
          </p:nvSpPr>
          <p:spPr bwMode="auto">
            <a:xfrm>
              <a:off x="4087" y="1918"/>
              <a:ext cx="0" cy="219"/>
            </a:xfrm>
            <a:prstGeom prst="line">
              <a:avLst/>
            </a:prstGeom>
            <a:grpFill/>
            <a:ln w="38100">
              <a:solidFill>
                <a:srgbClr val="E6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ctr"/>
              <a:endParaRPr lang="cs-CZ"/>
            </a:p>
          </p:txBody>
        </p:sp>
        <p:sp>
          <p:nvSpPr>
            <p:cNvPr id="25666" name="Line 34"/>
            <p:cNvSpPr>
              <a:spLocks noChangeAspect="1" noChangeShapeType="1"/>
            </p:cNvSpPr>
            <p:nvPr/>
          </p:nvSpPr>
          <p:spPr bwMode="auto">
            <a:xfrm flipH="1">
              <a:off x="3624" y="1918"/>
              <a:ext cx="314" cy="224"/>
            </a:xfrm>
            <a:prstGeom prst="line">
              <a:avLst/>
            </a:prstGeom>
            <a:grpFill/>
            <a:ln w="38100">
              <a:solidFill>
                <a:srgbClr val="E6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ctr"/>
              <a:endParaRPr lang="cs-CZ"/>
            </a:p>
          </p:txBody>
        </p:sp>
        <p:grpSp>
          <p:nvGrpSpPr>
            <p:cNvPr id="25667" name="Group 38"/>
            <p:cNvGrpSpPr>
              <a:grpSpLocks noChangeAspect="1"/>
            </p:cNvGrpSpPr>
            <p:nvPr/>
          </p:nvGrpSpPr>
          <p:grpSpPr bwMode="auto">
            <a:xfrm flipH="1">
              <a:off x="4623" y="1918"/>
              <a:ext cx="463" cy="224"/>
              <a:chOff x="3072" y="1931"/>
              <a:chExt cx="588" cy="284"/>
            </a:xfrm>
            <a:grpFill/>
          </p:grpSpPr>
          <p:sp>
            <p:nvSpPr>
              <p:cNvPr id="25669" name="Line 35"/>
              <p:cNvSpPr>
                <a:spLocks noChangeAspect="1" noChangeShapeType="1"/>
              </p:cNvSpPr>
              <p:nvPr/>
            </p:nvSpPr>
            <p:spPr bwMode="auto">
              <a:xfrm>
                <a:off x="3660" y="1931"/>
                <a:ext cx="0" cy="278"/>
              </a:xfrm>
              <a:prstGeom prst="line">
                <a:avLst/>
              </a:prstGeom>
              <a:grpFill/>
              <a:ln w="38100">
                <a:solidFill>
                  <a:srgbClr val="E6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/>
                <a:endParaRPr lang="cs-CZ"/>
              </a:p>
            </p:txBody>
          </p:sp>
          <p:sp>
            <p:nvSpPr>
              <p:cNvPr id="25670" name="Line 36"/>
              <p:cNvSpPr>
                <a:spLocks noChangeAspect="1" noChangeShapeType="1"/>
              </p:cNvSpPr>
              <p:nvPr/>
            </p:nvSpPr>
            <p:spPr bwMode="auto">
              <a:xfrm flipH="1">
                <a:off x="3072" y="1931"/>
                <a:ext cx="399" cy="284"/>
              </a:xfrm>
              <a:prstGeom prst="line">
                <a:avLst/>
              </a:prstGeom>
              <a:grpFill/>
              <a:ln w="38100">
                <a:solidFill>
                  <a:srgbClr val="E6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/>
                <a:endParaRPr lang="cs-CZ"/>
              </a:p>
            </p:txBody>
          </p:sp>
        </p:grpSp>
        <p:sp>
          <p:nvSpPr>
            <p:cNvPr id="25668" name="AutoShape 77"/>
            <p:cNvSpPr>
              <a:spLocks noChangeArrowheads="1"/>
            </p:cNvSpPr>
            <p:nvPr/>
          </p:nvSpPr>
          <p:spPr bwMode="auto">
            <a:xfrm>
              <a:off x="3450" y="2802"/>
              <a:ext cx="1964" cy="845"/>
            </a:xfrm>
            <a:prstGeom prst="wedgeRectCallout">
              <a:avLst>
                <a:gd name="adj1" fmla="val -3412"/>
                <a:gd name="adj2" fmla="val -84676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800" b="0"/>
                <a:t>jestliže mtDNA způsobí, že jsou produkovány jen dcery, počet jejích kopií se v každé generaci zdvojnásobí</a:t>
              </a:r>
            </a:p>
          </p:txBody>
        </p:sp>
      </p:grpSp>
      <p:sp>
        <p:nvSpPr>
          <p:cNvPr id="25636" name="AutoShape 84"/>
          <p:cNvSpPr>
            <a:spLocks noChangeArrowheads="1"/>
          </p:cNvSpPr>
          <p:nvPr/>
        </p:nvSpPr>
        <p:spPr bwMode="auto">
          <a:xfrm>
            <a:off x="2289175" y="774700"/>
            <a:ext cx="933450" cy="354013"/>
          </a:xfrm>
          <a:prstGeom prst="wedgeRectCallout">
            <a:avLst>
              <a:gd name="adj1" fmla="val 53912"/>
              <a:gd name="adj2" fmla="val 2172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/>
              <a:t>mtDNA</a:t>
            </a:r>
            <a:endParaRPr lang="cs-CZ" sz="1600" b="0">
              <a:sym typeface="Symbol" pitchFamily="18" charset="2"/>
            </a:endParaRPr>
          </a:p>
        </p:txBody>
      </p:sp>
      <p:sp>
        <p:nvSpPr>
          <p:cNvPr id="217173" name="Text Box 85"/>
          <p:cNvSpPr txBox="1">
            <a:spLocks noChangeArrowheads="1"/>
          </p:cNvSpPr>
          <p:nvPr/>
        </p:nvSpPr>
        <p:spPr bwMode="auto">
          <a:xfrm>
            <a:off x="6439128" y="645206"/>
            <a:ext cx="862012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60000"/>
                </a:solidFill>
              </a:rPr>
              <a:t>CMS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17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72"/>
          <p:cNvSpPr txBox="1">
            <a:spLocks noChangeArrowheads="1"/>
          </p:cNvSpPr>
          <p:nvPr/>
        </p:nvSpPr>
        <p:spPr bwMode="auto">
          <a:xfrm>
            <a:off x="436563" y="298450"/>
            <a:ext cx="5665333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b="0" dirty="0">
                <a:sym typeface="Symbol" pitchFamily="18" charset="2"/>
              </a:rPr>
              <a:t> podobný efekt vyvolává bakterie </a:t>
            </a:r>
            <a:r>
              <a:rPr lang="cs-CZ" sz="2000" b="0" i="1" dirty="0" err="1">
                <a:solidFill>
                  <a:srgbClr val="E60000"/>
                </a:solidFill>
                <a:sym typeface="Symbol" pitchFamily="18" charset="2"/>
              </a:rPr>
              <a:t>Wolbachia</a:t>
            </a:r>
            <a:endParaRPr lang="cs-CZ" sz="2000" b="0" dirty="0">
              <a:solidFill>
                <a:srgbClr val="E60000"/>
              </a:solidFill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sz="2000" b="0" dirty="0">
                <a:sym typeface="Symbol" pitchFamily="18" charset="2"/>
              </a:rPr>
              <a:t> buněčný parazit členovců</a:t>
            </a:r>
          </a:p>
          <a:p>
            <a:pPr>
              <a:spcAft>
                <a:spcPts val="600"/>
              </a:spcAft>
            </a:pPr>
            <a:r>
              <a:rPr lang="cs-CZ" sz="2000" b="0" dirty="0">
                <a:sym typeface="Symbol" pitchFamily="18" charset="2"/>
              </a:rPr>
              <a:t> zabíjí samce, v jejichž buňkách se vyskytuje</a:t>
            </a:r>
          </a:p>
          <a:p>
            <a:pPr>
              <a:spcAft>
                <a:spcPts val="600"/>
              </a:spcAft>
            </a:pPr>
            <a:r>
              <a:rPr lang="cs-CZ" sz="2000" b="0" dirty="0">
                <a:sym typeface="Symbol" pitchFamily="18" charset="2"/>
              </a:rPr>
              <a:t> snížení </a:t>
            </a:r>
            <a:r>
              <a:rPr lang="cs-CZ" sz="2000" b="0" dirty="0" err="1">
                <a:sym typeface="Symbol" pitchFamily="18" charset="2"/>
              </a:rPr>
              <a:t>kompetice</a:t>
            </a:r>
            <a:r>
              <a:rPr lang="cs-CZ" sz="2000" b="0" dirty="0">
                <a:sym typeface="Symbol" pitchFamily="18" charset="2"/>
              </a:rPr>
              <a:t> o zdroje – příbuzenský výběr</a:t>
            </a:r>
            <a:endParaRPr lang="cs-CZ" b="0" dirty="0">
              <a:solidFill>
                <a:srgbClr val="E60000"/>
              </a:solidFill>
              <a:sym typeface="Symbol" pitchFamily="18" charset="2"/>
            </a:endParaRPr>
          </a:p>
        </p:txBody>
      </p:sp>
      <p:pic>
        <p:nvPicPr>
          <p:cNvPr id="26627" name="Picture 7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454" y="663575"/>
            <a:ext cx="2908300" cy="168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AutoShape 78"/>
          <p:cNvSpPr>
            <a:spLocks noChangeArrowheads="1"/>
          </p:cNvSpPr>
          <p:nvPr/>
        </p:nvSpPr>
        <p:spPr bwMode="auto">
          <a:xfrm>
            <a:off x="6401254" y="2020888"/>
            <a:ext cx="301625" cy="322262"/>
          </a:xfrm>
          <a:prstGeom prst="upArrow">
            <a:avLst>
              <a:gd name="adj1" fmla="val 50000"/>
              <a:gd name="adj2" fmla="val 26710"/>
            </a:avLst>
          </a:prstGeom>
          <a:solidFill>
            <a:srgbClr val="E6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29" name="AutoShape 79"/>
          <p:cNvSpPr>
            <a:spLocks noChangeArrowheads="1"/>
          </p:cNvSpPr>
          <p:nvPr/>
        </p:nvSpPr>
        <p:spPr bwMode="auto">
          <a:xfrm>
            <a:off x="7079117" y="1698625"/>
            <a:ext cx="301625" cy="322263"/>
          </a:xfrm>
          <a:prstGeom prst="upArrow">
            <a:avLst>
              <a:gd name="adj1" fmla="val 50000"/>
              <a:gd name="adj2" fmla="val 26711"/>
            </a:avLst>
          </a:prstGeom>
          <a:solidFill>
            <a:srgbClr val="E6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0" name="AutoShape 80"/>
          <p:cNvSpPr>
            <a:spLocks noChangeArrowheads="1"/>
          </p:cNvSpPr>
          <p:nvPr/>
        </p:nvSpPr>
        <p:spPr bwMode="auto">
          <a:xfrm>
            <a:off x="8488817" y="1903413"/>
            <a:ext cx="301625" cy="322262"/>
          </a:xfrm>
          <a:prstGeom prst="upArrow">
            <a:avLst>
              <a:gd name="adj1" fmla="val 50000"/>
              <a:gd name="adj2" fmla="val 26710"/>
            </a:avLst>
          </a:prstGeom>
          <a:solidFill>
            <a:srgbClr val="E6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9218" name="Text Box 82"/>
          <p:cNvSpPr txBox="1">
            <a:spLocks noChangeArrowheads="1"/>
          </p:cNvSpPr>
          <p:nvPr/>
        </p:nvSpPr>
        <p:spPr bwMode="auto">
          <a:xfrm>
            <a:off x="436563" y="2649538"/>
            <a:ext cx="815338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000" b="0" dirty="0">
                <a:sym typeface="Symbol" pitchFamily="18" charset="2"/>
              </a:rPr>
              <a:t>kromě zabíjení samců může mít </a:t>
            </a:r>
            <a:r>
              <a:rPr lang="cs-CZ" sz="2000" b="0" i="1" dirty="0" err="1">
                <a:sym typeface="Symbol" pitchFamily="18" charset="2"/>
              </a:rPr>
              <a:t>Wolbachia</a:t>
            </a:r>
            <a:r>
              <a:rPr lang="cs-CZ" sz="2000" b="0" dirty="0">
                <a:sym typeface="Symbol" pitchFamily="18" charset="2"/>
              </a:rPr>
              <a:t> i další fenotypové projevy:</a:t>
            </a:r>
            <a:br>
              <a:rPr lang="cs-CZ" sz="2000" b="0" dirty="0">
                <a:sym typeface="Symbol" pitchFamily="18" charset="2"/>
              </a:rPr>
            </a:br>
            <a:endParaRPr lang="cs-CZ" sz="2000" b="0" dirty="0">
              <a:sym typeface="Symbol" pitchFamily="18" charset="2"/>
            </a:endParaRPr>
          </a:p>
          <a:p>
            <a:pPr defTabSz="360000"/>
            <a:r>
              <a:rPr lang="cs-CZ" sz="2000" b="0" dirty="0">
                <a:solidFill>
                  <a:srgbClr val="E60000"/>
                </a:solidFill>
                <a:sym typeface="Symbol" pitchFamily="18" charset="2"/>
              </a:rPr>
              <a:t>feminizace:</a:t>
            </a:r>
            <a:r>
              <a:rPr lang="cs-CZ" sz="2000" b="0" dirty="0">
                <a:sym typeface="Symbol" pitchFamily="18" charset="2"/>
              </a:rPr>
              <a:t> infikovaní samci se vyvíjejí jako samice nebo neplodné 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 smtClean="0">
                <a:sym typeface="Symbol" pitchFamily="18" charset="2"/>
              </a:rPr>
              <a:t>	</a:t>
            </a:r>
            <a:r>
              <a:rPr lang="cs-CZ" sz="2000" b="0" dirty="0" err="1" smtClean="0">
                <a:sym typeface="Symbol" pitchFamily="18" charset="2"/>
              </a:rPr>
              <a:t>pseudosamice</a:t>
            </a:r>
            <a:r>
              <a:rPr lang="cs-CZ" sz="2000" b="0" dirty="0">
                <a:sym typeface="Symbol" pitchFamily="18" charset="2"/>
              </a:rPr>
              <a:t/>
            </a:r>
            <a:br>
              <a:rPr lang="cs-CZ" sz="2000" b="0" dirty="0">
                <a:sym typeface="Symbol" pitchFamily="18" charset="2"/>
              </a:rPr>
            </a:br>
            <a:endParaRPr lang="cs-CZ" sz="2000" b="0" dirty="0">
              <a:sym typeface="Symbol" pitchFamily="18" charset="2"/>
            </a:endParaRPr>
          </a:p>
          <a:p>
            <a:pPr defTabSz="360000"/>
            <a:r>
              <a:rPr lang="cs-CZ" sz="2000" b="0" dirty="0">
                <a:solidFill>
                  <a:srgbClr val="E60000"/>
                </a:solidFill>
                <a:sym typeface="Symbol" pitchFamily="18" charset="2"/>
              </a:rPr>
              <a:t>partenogeneze: </a:t>
            </a:r>
            <a:r>
              <a:rPr lang="cs-CZ" sz="2000" b="0" dirty="0">
                <a:sym typeface="Symbol" pitchFamily="18" charset="2"/>
              </a:rPr>
              <a:t>např. u vosy </a:t>
            </a:r>
            <a:r>
              <a:rPr lang="cs-CZ" sz="2000" b="0" i="1" dirty="0" err="1">
                <a:sym typeface="Symbol" pitchFamily="18" charset="2"/>
              </a:rPr>
              <a:t>Trichogramma</a:t>
            </a:r>
            <a:r>
              <a:rPr lang="cs-CZ" sz="2000" b="0" dirty="0">
                <a:sym typeface="Symbol" pitchFamily="18" charset="2"/>
              </a:rPr>
              <a:t> jsou samci vzácní (zřejmě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</a:t>
            </a:r>
            <a:r>
              <a:rPr lang="cs-CZ" sz="2000" b="0" dirty="0" smtClean="0">
                <a:sym typeface="Symbol" pitchFamily="18" charset="2"/>
              </a:rPr>
              <a:t>v </a:t>
            </a:r>
            <a:r>
              <a:rPr lang="cs-CZ" sz="2000" b="0" dirty="0">
                <a:sym typeface="Symbol" pitchFamily="18" charset="2"/>
              </a:rPr>
              <a:t>důsledku činnosti </a:t>
            </a:r>
            <a:r>
              <a:rPr lang="cs-CZ" sz="2000" b="0" dirty="0" err="1">
                <a:sym typeface="Symbol" pitchFamily="18" charset="2"/>
              </a:rPr>
              <a:t>wolbachií</a:t>
            </a:r>
            <a:r>
              <a:rPr lang="cs-CZ" sz="2000" b="0" dirty="0">
                <a:sym typeface="Symbol" pitchFamily="18" charset="2"/>
              </a:rPr>
              <a:t>)  </a:t>
            </a:r>
            <a:r>
              <a:rPr lang="cs-CZ" sz="2000" b="0" dirty="0" err="1">
                <a:sym typeface="Symbol" pitchFamily="18" charset="2"/>
              </a:rPr>
              <a:t>wolbachie</a:t>
            </a:r>
            <a:r>
              <a:rPr lang="cs-CZ" sz="2000" b="0" dirty="0">
                <a:sym typeface="Symbol" pitchFamily="18" charset="2"/>
              </a:rPr>
              <a:t> pomáhají samicím </a:t>
            </a:r>
            <a:r>
              <a:rPr lang="cs-CZ" sz="2000" b="0" dirty="0" smtClean="0">
                <a:sym typeface="Symbol" pitchFamily="18" charset="2"/>
              </a:rPr>
              <a:t/>
            </a:r>
            <a:br>
              <a:rPr lang="cs-CZ" sz="2000" b="0" dirty="0" smtClean="0">
                <a:sym typeface="Symbol" pitchFamily="18" charset="2"/>
              </a:rPr>
            </a:br>
            <a:r>
              <a:rPr lang="cs-CZ" sz="2000" b="0" dirty="0" smtClean="0">
                <a:sym typeface="Symbol" pitchFamily="18" charset="2"/>
              </a:rPr>
              <a:t>	rozmnožovat se </a:t>
            </a:r>
            <a:r>
              <a:rPr lang="cs-CZ" sz="2000" b="0" dirty="0">
                <a:sym typeface="Symbol" pitchFamily="18" charset="2"/>
              </a:rPr>
              <a:t>partenogeneticky, tj. bez samců</a:t>
            </a:r>
            <a:br>
              <a:rPr lang="cs-CZ" sz="2000" b="0" dirty="0">
                <a:sym typeface="Symbol" pitchFamily="18" charset="2"/>
              </a:rPr>
            </a:br>
            <a:endParaRPr lang="cs-CZ" sz="2000" b="0" dirty="0">
              <a:sym typeface="Symbol" pitchFamily="18" charset="2"/>
            </a:endParaRPr>
          </a:p>
          <a:p>
            <a:pPr defTabSz="360000"/>
            <a:r>
              <a:rPr lang="cs-CZ" sz="2000" b="0" dirty="0">
                <a:solidFill>
                  <a:srgbClr val="E60000"/>
                </a:solidFill>
                <a:sym typeface="Symbol" pitchFamily="18" charset="2"/>
              </a:rPr>
              <a:t>cytoplazmatická inkompatibilita:</a:t>
            </a:r>
            <a:r>
              <a:rPr lang="cs-CZ" sz="2000" b="0" dirty="0">
                <a:sym typeface="Symbol" pitchFamily="18" charset="2"/>
              </a:rPr>
              <a:t> neschopnost samců s </a:t>
            </a:r>
            <a:r>
              <a:rPr lang="cs-CZ" sz="2000" b="0" dirty="0" err="1">
                <a:sym typeface="Symbol" pitchFamily="18" charset="2"/>
              </a:rPr>
              <a:t>wolbachiemi</a:t>
            </a:r>
            <a:r>
              <a:rPr lang="cs-CZ" sz="2000" b="0" dirty="0">
                <a:sym typeface="Symbol" pitchFamily="18" charset="2"/>
              </a:rPr>
              <a:t/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</a:t>
            </a:r>
            <a:r>
              <a:rPr lang="cs-CZ" sz="2000" b="0" dirty="0" smtClean="0">
                <a:sym typeface="Symbol" pitchFamily="18" charset="2"/>
              </a:rPr>
              <a:t>rozmnožit </a:t>
            </a:r>
            <a:r>
              <a:rPr lang="cs-CZ" sz="2000" b="0" dirty="0">
                <a:sym typeface="Symbol" pitchFamily="18" charset="2"/>
              </a:rPr>
              <a:t>se se samicemi, které je nemají, nebo mají </a:t>
            </a:r>
            <a:r>
              <a:rPr lang="cs-CZ" sz="2000" b="0" dirty="0" err="1">
                <a:sym typeface="Symbol" pitchFamily="18" charset="2"/>
              </a:rPr>
              <a:t>wolbachie</a:t>
            </a:r>
            <a:r>
              <a:rPr lang="cs-CZ" sz="2000" b="0" dirty="0">
                <a:sym typeface="Symbol" pitchFamily="18" charset="2"/>
              </a:rPr>
              <a:t> </a:t>
            </a:r>
            <a:r>
              <a:rPr lang="cs-CZ" sz="2000" b="0" dirty="0" smtClean="0">
                <a:sym typeface="Symbol" pitchFamily="18" charset="2"/>
              </a:rPr>
              <a:t/>
            </a:r>
            <a:br>
              <a:rPr lang="cs-CZ" sz="2000" b="0" dirty="0" smtClean="0">
                <a:sym typeface="Symbol" pitchFamily="18" charset="2"/>
              </a:rPr>
            </a:br>
            <a:r>
              <a:rPr lang="cs-CZ" sz="2000" b="0" dirty="0" smtClean="0">
                <a:sym typeface="Symbol" pitchFamily="18" charset="2"/>
              </a:rPr>
              <a:t>	jiného kmene </a:t>
            </a:r>
            <a:r>
              <a:rPr lang="cs-CZ" sz="2000" b="0" dirty="0">
                <a:sym typeface="Symbol" pitchFamily="18" charset="2"/>
              </a:rPr>
              <a:t> </a:t>
            </a:r>
            <a:r>
              <a:rPr lang="cs-CZ" sz="2000" b="0" dirty="0">
                <a:solidFill>
                  <a:srgbClr val="E60000"/>
                </a:solidFill>
                <a:sym typeface="Symbol" pitchFamily="18" charset="2"/>
              </a:rPr>
              <a:t>reprodukční bariéra, </a:t>
            </a:r>
            <a:r>
              <a:rPr lang="cs-CZ" sz="2000" b="0" dirty="0" err="1">
                <a:solidFill>
                  <a:srgbClr val="E60000"/>
                </a:solidFill>
                <a:sym typeface="Symbol" pitchFamily="18" charset="2"/>
              </a:rPr>
              <a:t>speciace</a:t>
            </a:r>
            <a:endParaRPr lang="cs-CZ" sz="2000" b="0" dirty="0">
              <a:solidFill>
                <a:srgbClr val="E60000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2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2466975" y="298450"/>
            <a:ext cx="4133850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Vyšší tempo replikace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436563" y="1074284"/>
            <a:ext cx="5457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 err="1">
                <a:solidFill>
                  <a:srgbClr val="E60000"/>
                </a:solidFill>
              </a:rPr>
              <a:t>Transpozabilní</a:t>
            </a:r>
            <a:r>
              <a:rPr lang="cs-CZ" b="0" dirty="0">
                <a:solidFill>
                  <a:srgbClr val="E60000"/>
                </a:solidFill>
              </a:rPr>
              <a:t> elementy (</a:t>
            </a:r>
            <a:r>
              <a:rPr lang="cs-CZ" b="0" dirty="0" err="1">
                <a:solidFill>
                  <a:srgbClr val="E60000"/>
                </a:solidFill>
              </a:rPr>
              <a:t>transpozony</a:t>
            </a:r>
            <a:r>
              <a:rPr lang="cs-CZ" b="0" dirty="0">
                <a:solidFill>
                  <a:srgbClr val="E60000"/>
                </a:solidFill>
              </a:rPr>
              <a:t>)</a:t>
            </a:r>
          </a:p>
        </p:txBody>
      </p:sp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3828" y="743593"/>
            <a:ext cx="2112736" cy="27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7654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3416" y="4833257"/>
            <a:ext cx="1687286" cy="1687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7655" name="Text Box 11"/>
          <p:cNvSpPr txBox="1">
            <a:spLocks noChangeArrowheads="1"/>
          </p:cNvSpPr>
          <p:nvPr/>
        </p:nvSpPr>
        <p:spPr bwMode="auto">
          <a:xfrm>
            <a:off x="436563" y="2019527"/>
            <a:ext cx="6129883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000" b="0" dirty="0"/>
              <a:t>začlenění kopií na nové místo v genomu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dirty="0" smtClean="0"/>
              <a:t>(</a:t>
            </a:r>
            <a:r>
              <a:rPr lang="cs-CZ" sz="2000" b="0" dirty="0">
                <a:solidFill>
                  <a:schemeClr val="accent2"/>
                </a:solidFill>
              </a:rPr>
              <a:t>Barbara </a:t>
            </a:r>
            <a:r>
              <a:rPr lang="cs-CZ" sz="2000" b="0" dirty="0" err="1">
                <a:solidFill>
                  <a:schemeClr val="accent2"/>
                </a:solidFill>
              </a:rPr>
              <a:t>McClintock</a:t>
            </a:r>
            <a:r>
              <a:rPr lang="cs-CZ" sz="2000" b="0" dirty="0"/>
              <a:t>: „skákající geny“ u kukuřice)</a:t>
            </a:r>
            <a:br>
              <a:rPr lang="cs-CZ" sz="2000" b="0" dirty="0"/>
            </a:br>
            <a:endParaRPr lang="cs-CZ" sz="2000" b="0" dirty="0"/>
          </a:p>
          <a:p>
            <a:pPr defTabSz="360000"/>
            <a:r>
              <a:rPr lang="cs-CZ" sz="2000" b="0" dirty="0"/>
              <a:t>obvykle nejsou z genomu odstraňovány 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dirty="0" smtClean="0">
                <a:sym typeface="Symbol" pitchFamily="18" charset="2"/>
              </a:rPr>
              <a:t> </a:t>
            </a:r>
            <a:r>
              <a:rPr lang="cs-CZ" sz="2000" b="0" dirty="0">
                <a:sym typeface="Symbol" pitchFamily="18" charset="2"/>
              </a:rPr>
              <a:t>molekulární fosilie</a:t>
            </a:r>
            <a:br>
              <a:rPr lang="cs-CZ" sz="2000" b="0" dirty="0">
                <a:sym typeface="Symbol" pitchFamily="18" charset="2"/>
              </a:rPr>
            </a:br>
            <a:endParaRPr lang="cs-CZ" sz="2000" b="0" dirty="0">
              <a:sym typeface="Symbol" pitchFamily="18" charset="2"/>
            </a:endParaRPr>
          </a:p>
          <a:p>
            <a:pPr defTabSz="360000"/>
            <a:r>
              <a:rPr lang="cs-CZ" sz="2000" b="0" dirty="0">
                <a:sym typeface="Symbol" pitchFamily="18" charset="2"/>
              </a:rPr>
              <a:t>obvykle obrovské množství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</a:t>
            </a:r>
            <a:r>
              <a:rPr lang="cs-CZ" sz="2000" b="0" dirty="0" smtClean="0">
                <a:sym typeface="Symbol" pitchFamily="18" charset="2"/>
              </a:rPr>
              <a:t>člověk</a:t>
            </a:r>
            <a:r>
              <a:rPr lang="cs-CZ" sz="2000" b="0" dirty="0">
                <a:sym typeface="Symbol" pitchFamily="18" charset="2"/>
              </a:rPr>
              <a:t>:  polovina genomu</a:t>
            </a:r>
            <a:br>
              <a:rPr lang="cs-CZ" sz="2000" b="0" dirty="0">
                <a:sym typeface="Symbol" pitchFamily="18" charset="2"/>
              </a:rPr>
            </a:br>
            <a:endParaRPr lang="cs-CZ" sz="2000" b="0" dirty="0">
              <a:sym typeface="Symbol" pitchFamily="18" charset="2"/>
            </a:endParaRPr>
          </a:p>
          <a:p>
            <a:pPr defTabSz="360000"/>
            <a:r>
              <a:rPr lang="cs-CZ" sz="2000" b="0" dirty="0">
                <a:sym typeface="Symbol" pitchFamily="18" charset="2"/>
              </a:rPr>
              <a:t>horizontální transfer, i mezi druhy</a:t>
            </a:r>
            <a:br>
              <a:rPr lang="cs-CZ" sz="2000" b="0" dirty="0">
                <a:sym typeface="Symbol" pitchFamily="18" charset="2"/>
              </a:rPr>
            </a:br>
            <a:endParaRPr lang="cs-CZ" sz="2000" b="0" dirty="0">
              <a:sym typeface="Symbol" pitchFamily="18" charset="2"/>
            </a:endParaRPr>
          </a:p>
          <a:p>
            <a:pPr defTabSz="360000"/>
            <a:r>
              <a:rPr lang="cs-CZ" sz="2000" b="0" dirty="0">
                <a:sym typeface="Symbol" pitchFamily="18" charset="2"/>
              </a:rPr>
              <a:t>v některých případech vliv na genovou regulaci</a:t>
            </a:r>
          </a:p>
        </p:txBody>
      </p:sp>
      <p:pic>
        <p:nvPicPr>
          <p:cNvPr id="27653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9963" y="3570514"/>
            <a:ext cx="1724383" cy="210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00" name="Text Box 24"/>
          <p:cNvSpPr txBox="1">
            <a:spLocks noChangeArrowheads="1"/>
          </p:cNvSpPr>
          <p:nvPr/>
        </p:nvSpPr>
        <p:spPr bwMode="auto">
          <a:xfrm>
            <a:off x="436563" y="298450"/>
            <a:ext cx="7731604" cy="5811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 smtClean="0">
                <a:solidFill>
                  <a:srgbClr val="E60000"/>
                </a:solidFill>
              </a:rPr>
              <a:t>1</a:t>
            </a:r>
            <a:r>
              <a:rPr lang="cs-CZ" sz="2000" b="0" dirty="0">
                <a:solidFill>
                  <a:srgbClr val="E60000"/>
                </a:solidFill>
              </a:rPr>
              <a:t>. DNA elementy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„</a:t>
            </a:r>
            <a:r>
              <a:rPr lang="cs-CZ" sz="2000" b="0" i="1" dirty="0" err="1"/>
              <a:t>cut</a:t>
            </a:r>
            <a:r>
              <a:rPr lang="cs-CZ" sz="2000" b="0" i="1" dirty="0"/>
              <a:t>-</a:t>
            </a:r>
            <a:r>
              <a:rPr lang="cs-CZ" sz="2000" b="0" i="1" dirty="0" err="1"/>
              <a:t>and</a:t>
            </a:r>
            <a:r>
              <a:rPr lang="cs-CZ" sz="2000" b="0" i="1" dirty="0"/>
              <a:t>-paste</a:t>
            </a:r>
            <a:r>
              <a:rPr lang="cs-CZ" sz="2000" b="0" dirty="0"/>
              <a:t>“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enzym </a:t>
            </a:r>
            <a:r>
              <a:rPr lang="cs-CZ" sz="2000" b="0" dirty="0" err="1"/>
              <a:t>transpozáza</a:t>
            </a: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i="1" dirty="0" err="1"/>
              <a:t>Ac</a:t>
            </a:r>
            <a:r>
              <a:rPr lang="cs-CZ" sz="2000" b="0" dirty="0"/>
              <a:t> a </a:t>
            </a:r>
            <a:r>
              <a:rPr lang="cs-CZ" sz="2000" b="0" i="1" dirty="0" err="1"/>
              <a:t>Ds</a:t>
            </a:r>
            <a:r>
              <a:rPr lang="cs-CZ" sz="2000" b="0" dirty="0"/>
              <a:t> elementy u kukuřice (B. </a:t>
            </a:r>
            <a:r>
              <a:rPr lang="cs-CZ" sz="2000" b="0" dirty="0" err="1"/>
              <a:t>McClintock</a:t>
            </a:r>
            <a:r>
              <a:rPr lang="cs-CZ" sz="2000" b="0" dirty="0"/>
              <a:t>), </a:t>
            </a:r>
            <a:r>
              <a:rPr lang="cs-CZ" sz="2000" b="0" i="1" dirty="0" err="1" smtClean="0"/>
              <a:t>mariner</a:t>
            </a:r>
            <a:r>
              <a:rPr lang="cs-CZ" sz="2000" b="0" dirty="0" smtClean="0"/>
              <a:t> </a:t>
            </a:r>
            <a:r>
              <a:rPr lang="cs-CZ" sz="2000" b="0" dirty="0"/>
              <a:t>u živočichů, </a:t>
            </a:r>
            <a:r>
              <a:rPr lang="cs-CZ" sz="2000" b="0" dirty="0" smtClean="0"/>
              <a:t/>
            </a:r>
            <a:br>
              <a:rPr lang="cs-CZ" sz="2000" b="0" dirty="0" smtClean="0"/>
            </a:br>
            <a:r>
              <a:rPr lang="cs-CZ" sz="2000" b="0" dirty="0" smtClean="0"/>
              <a:t>	</a:t>
            </a:r>
            <a:r>
              <a:rPr lang="cs-CZ" sz="2000" b="0" i="1" dirty="0" smtClean="0"/>
              <a:t>P</a:t>
            </a:r>
            <a:r>
              <a:rPr lang="cs-CZ" sz="2000" b="0" dirty="0" smtClean="0"/>
              <a:t> </a:t>
            </a:r>
            <a:r>
              <a:rPr lang="cs-CZ" sz="2000" b="0" dirty="0"/>
              <a:t>elementy u </a:t>
            </a:r>
            <a:r>
              <a:rPr lang="cs-CZ" sz="2000" b="0" i="1" dirty="0" err="1"/>
              <a:t>Drosophila</a:t>
            </a:r>
            <a:r>
              <a:rPr lang="cs-CZ" sz="2000" b="0" dirty="0"/>
              <a:t/>
            </a:r>
            <a:br>
              <a:rPr lang="cs-CZ" sz="2000" b="0" dirty="0"/>
            </a:br>
            <a:endParaRPr lang="cs-CZ" sz="2000" b="0" dirty="0" smtClean="0"/>
          </a:p>
          <a:p>
            <a:pPr defTabSz="360000">
              <a:spcAft>
                <a:spcPts val="1000"/>
              </a:spcAft>
            </a:pP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E60000"/>
                </a:solidFill>
              </a:rPr>
              <a:t>2. </a:t>
            </a:r>
            <a:r>
              <a:rPr lang="cs-CZ" sz="2000" b="0" dirty="0" err="1">
                <a:solidFill>
                  <a:srgbClr val="E60000"/>
                </a:solidFill>
              </a:rPr>
              <a:t>Retroelementy</a:t>
            </a:r>
            <a:endParaRPr lang="cs-CZ" sz="2000" b="0" dirty="0">
              <a:solidFill>
                <a:srgbClr val="E6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 smtClean="0"/>
              <a:t>„</a:t>
            </a:r>
            <a:r>
              <a:rPr lang="cs-CZ" sz="2000" b="0" i="1" dirty="0" smtClean="0"/>
              <a:t>copy-</a:t>
            </a:r>
            <a:r>
              <a:rPr lang="cs-CZ" sz="2000" b="0" i="1" dirty="0" err="1" smtClean="0"/>
              <a:t>and</a:t>
            </a:r>
            <a:r>
              <a:rPr lang="cs-CZ" sz="2000" b="0" i="1" dirty="0" smtClean="0"/>
              <a:t>-paste</a:t>
            </a:r>
            <a:r>
              <a:rPr lang="cs-CZ" sz="2000" b="0" dirty="0" smtClean="0"/>
              <a:t>“</a:t>
            </a:r>
          </a:p>
          <a:p>
            <a:pPr defTabSz="360000">
              <a:spcAft>
                <a:spcPts val="1000"/>
              </a:spcAft>
            </a:pPr>
            <a:endParaRPr lang="cs-CZ" sz="2000" b="0" dirty="0" smtClean="0"/>
          </a:p>
          <a:p>
            <a:pPr defTabSz="360000">
              <a:spcAft>
                <a:spcPts val="1000"/>
              </a:spcAft>
            </a:pPr>
            <a:endParaRPr lang="cs-CZ" sz="2000" b="0" dirty="0" smtClean="0"/>
          </a:p>
          <a:p>
            <a:pPr defTabSz="360000">
              <a:spcAft>
                <a:spcPts val="1000"/>
              </a:spcAft>
            </a:pPr>
            <a:endParaRPr lang="cs-CZ" sz="2000" b="0" dirty="0" smtClean="0"/>
          </a:p>
          <a:p>
            <a:pPr defTabSz="360000">
              <a:spcAft>
                <a:spcPts val="1000"/>
              </a:spcAft>
            </a:pPr>
            <a:r>
              <a:rPr lang="cs-CZ" sz="2000" b="0" dirty="0" smtClean="0"/>
              <a:t>přes </a:t>
            </a:r>
            <a:r>
              <a:rPr lang="cs-CZ" sz="2000" b="0" dirty="0"/>
              <a:t>fázi RNA, reverzní transkripce (reverzní transkriptáza)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err="1"/>
              <a:t>templát</a:t>
            </a:r>
            <a:r>
              <a:rPr lang="cs-CZ" sz="2000" b="0" dirty="0"/>
              <a:t> zůstává na původním místě </a:t>
            </a:r>
            <a:r>
              <a:rPr lang="cs-CZ" sz="2000" b="0" dirty="0">
                <a:sym typeface="Symbol" pitchFamily="18" charset="2"/>
              </a:rPr>
              <a:t> zvyšování počtu </a:t>
            </a:r>
            <a:r>
              <a:rPr lang="cs-CZ" sz="2000" b="0" dirty="0" smtClean="0">
                <a:sym typeface="Symbol" pitchFamily="18" charset="2"/>
              </a:rPr>
              <a:t>kopií</a:t>
            </a:r>
            <a:endParaRPr lang="cs-CZ" sz="2000" b="0" dirty="0">
              <a:sym typeface="Symbol" pitchFamily="18" charset="2"/>
            </a:endParaRPr>
          </a:p>
        </p:txBody>
      </p: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3476623" y="2289175"/>
            <a:ext cx="3816350" cy="2724150"/>
            <a:chOff x="3228" y="588"/>
            <a:chExt cx="2404" cy="1716"/>
          </a:xfrm>
        </p:grpSpPr>
        <p:grpSp>
          <p:nvGrpSpPr>
            <p:cNvPr id="4" name="Group 46"/>
            <p:cNvGrpSpPr>
              <a:grpSpLocks/>
            </p:cNvGrpSpPr>
            <p:nvPr/>
          </p:nvGrpSpPr>
          <p:grpSpPr bwMode="auto">
            <a:xfrm>
              <a:off x="3581" y="1069"/>
              <a:ext cx="2037" cy="767"/>
              <a:chOff x="3581" y="1069"/>
              <a:chExt cx="2037" cy="767"/>
            </a:xfrm>
          </p:grpSpPr>
          <p:sp>
            <p:nvSpPr>
              <p:cNvPr id="10" name="Line 26"/>
              <p:cNvSpPr>
                <a:spLocks noChangeShapeType="1"/>
              </p:cNvSpPr>
              <p:nvPr/>
            </p:nvSpPr>
            <p:spPr bwMode="auto">
              <a:xfrm>
                <a:off x="3868" y="1657"/>
                <a:ext cx="57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" name="Line 28"/>
              <p:cNvSpPr>
                <a:spLocks noChangeShapeType="1"/>
              </p:cNvSpPr>
              <p:nvPr/>
            </p:nvSpPr>
            <p:spPr bwMode="auto">
              <a:xfrm>
                <a:off x="3950" y="1657"/>
                <a:ext cx="356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" name="Line 29"/>
              <p:cNvSpPr>
                <a:spLocks noChangeShapeType="1"/>
              </p:cNvSpPr>
              <p:nvPr/>
            </p:nvSpPr>
            <p:spPr bwMode="auto">
              <a:xfrm flipV="1">
                <a:off x="4114" y="1435"/>
                <a:ext cx="0" cy="13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3" name="Line 30"/>
              <p:cNvSpPr>
                <a:spLocks noChangeShapeType="1"/>
              </p:cNvSpPr>
              <p:nvPr/>
            </p:nvSpPr>
            <p:spPr bwMode="auto">
              <a:xfrm>
                <a:off x="3950" y="1369"/>
                <a:ext cx="356" cy="0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4" name="AutoShape 32"/>
              <p:cNvSpPr>
                <a:spLocks noChangeArrowheads="1"/>
              </p:cNvSpPr>
              <p:nvPr/>
            </p:nvSpPr>
            <p:spPr bwMode="auto">
              <a:xfrm>
                <a:off x="4114" y="1135"/>
                <a:ext cx="1148" cy="167"/>
              </a:xfrm>
              <a:prstGeom prst="curvedDownArrow">
                <a:avLst>
                  <a:gd name="adj1" fmla="val 137485"/>
                  <a:gd name="adj2" fmla="val 274970"/>
                  <a:gd name="adj3" fmla="val 33333"/>
                </a:avLst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Line 33"/>
              <p:cNvSpPr>
                <a:spLocks noChangeShapeType="1"/>
              </p:cNvSpPr>
              <p:nvPr/>
            </p:nvSpPr>
            <p:spPr bwMode="auto">
              <a:xfrm>
                <a:off x="4853" y="1339"/>
                <a:ext cx="355" cy="0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6" name="Line 34"/>
              <p:cNvSpPr>
                <a:spLocks noChangeShapeType="1"/>
              </p:cNvSpPr>
              <p:nvPr/>
            </p:nvSpPr>
            <p:spPr bwMode="auto">
              <a:xfrm>
                <a:off x="4853" y="1469"/>
                <a:ext cx="355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7" name="Line 35"/>
              <p:cNvSpPr>
                <a:spLocks noChangeShapeType="1"/>
              </p:cNvSpPr>
              <p:nvPr/>
            </p:nvSpPr>
            <p:spPr bwMode="auto">
              <a:xfrm>
                <a:off x="4771" y="1664"/>
                <a:ext cx="57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8" name="Line 36"/>
              <p:cNvSpPr>
                <a:spLocks noChangeShapeType="1"/>
              </p:cNvSpPr>
              <p:nvPr/>
            </p:nvSpPr>
            <p:spPr bwMode="auto">
              <a:xfrm>
                <a:off x="4852" y="1664"/>
                <a:ext cx="356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9" name="Line 37"/>
              <p:cNvSpPr>
                <a:spLocks noChangeShapeType="1"/>
              </p:cNvSpPr>
              <p:nvPr/>
            </p:nvSpPr>
            <p:spPr bwMode="auto">
              <a:xfrm>
                <a:off x="5038" y="1359"/>
                <a:ext cx="0" cy="8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0" name="AutoShape 39"/>
              <p:cNvSpPr>
                <a:spLocks noChangeArrowheads="1"/>
              </p:cNvSpPr>
              <p:nvPr/>
            </p:nvSpPr>
            <p:spPr bwMode="auto">
              <a:xfrm>
                <a:off x="4989" y="1502"/>
                <a:ext cx="109" cy="134"/>
              </a:xfrm>
              <a:prstGeom prst="downArrow">
                <a:avLst>
                  <a:gd name="adj1" fmla="val 50000"/>
                  <a:gd name="adj2" fmla="val 30734"/>
                </a:avLst>
              </a:prstGeom>
              <a:solidFill>
                <a:srgbClr val="66FF33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Rectangle 41"/>
              <p:cNvSpPr>
                <a:spLocks noChangeArrowheads="1"/>
              </p:cNvSpPr>
              <p:nvPr/>
            </p:nvSpPr>
            <p:spPr bwMode="auto">
              <a:xfrm>
                <a:off x="3581" y="1069"/>
                <a:ext cx="2037" cy="767"/>
              </a:xfrm>
              <a:prstGeom prst="rect">
                <a:avLst/>
              </a:prstGeom>
              <a:noFill/>
              <a:ln w="1905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" name="AutoShape 44"/>
            <p:cNvSpPr>
              <a:spLocks noChangeArrowheads="1"/>
            </p:cNvSpPr>
            <p:nvPr/>
          </p:nvSpPr>
          <p:spPr bwMode="auto">
            <a:xfrm>
              <a:off x="4720" y="1956"/>
              <a:ext cx="784" cy="348"/>
            </a:xfrm>
            <a:prstGeom prst="wedgeRectCallout">
              <a:avLst>
                <a:gd name="adj1" fmla="val -13009"/>
                <a:gd name="adj2" fmla="val -12730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nové místo v genomu</a:t>
              </a:r>
            </a:p>
          </p:txBody>
        </p:sp>
        <p:grpSp>
          <p:nvGrpSpPr>
            <p:cNvPr id="6" name="Group 47"/>
            <p:cNvGrpSpPr>
              <a:grpSpLocks/>
            </p:cNvGrpSpPr>
            <p:nvPr/>
          </p:nvGrpSpPr>
          <p:grpSpPr bwMode="auto">
            <a:xfrm>
              <a:off x="3228" y="588"/>
              <a:ext cx="2404" cy="1328"/>
              <a:chOff x="3228" y="588"/>
              <a:chExt cx="2404" cy="1328"/>
            </a:xfrm>
          </p:grpSpPr>
          <p:sp>
            <p:nvSpPr>
              <p:cNvPr id="7" name="AutoShape 42"/>
              <p:cNvSpPr>
                <a:spLocks noChangeArrowheads="1"/>
              </p:cNvSpPr>
              <p:nvPr/>
            </p:nvSpPr>
            <p:spPr bwMode="auto">
              <a:xfrm>
                <a:off x="3228" y="1720"/>
                <a:ext cx="440" cy="196"/>
              </a:xfrm>
              <a:prstGeom prst="wedgeRectCallout">
                <a:avLst>
                  <a:gd name="adj1" fmla="val 122500"/>
                  <a:gd name="adj2" fmla="val -64287"/>
                </a:avLst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600" b="0"/>
                  <a:t>DNA</a:t>
                </a:r>
              </a:p>
            </p:txBody>
          </p:sp>
          <p:sp>
            <p:nvSpPr>
              <p:cNvPr id="8" name="AutoShape 43"/>
              <p:cNvSpPr>
                <a:spLocks noChangeArrowheads="1"/>
              </p:cNvSpPr>
              <p:nvPr/>
            </p:nvSpPr>
            <p:spPr bwMode="auto">
              <a:xfrm>
                <a:off x="3308" y="924"/>
                <a:ext cx="440" cy="196"/>
              </a:xfrm>
              <a:prstGeom prst="wedgeRectCallout">
                <a:avLst>
                  <a:gd name="adj1" fmla="val 114319"/>
                  <a:gd name="adj2" fmla="val 156120"/>
                </a:avLst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600" b="0" dirty="0"/>
                  <a:t>RNA</a:t>
                </a:r>
              </a:p>
            </p:txBody>
          </p:sp>
          <p:sp>
            <p:nvSpPr>
              <p:cNvPr id="9" name="AutoShape 45"/>
              <p:cNvSpPr>
                <a:spLocks noChangeArrowheads="1"/>
              </p:cNvSpPr>
              <p:nvPr/>
            </p:nvSpPr>
            <p:spPr bwMode="auto">
              <a:xfrm>
                <a:off x="4848" y="588"/>
                <a:ext cx="784" cy="348"/>
              </a:xfrm>
              <a:prstGeom prst="wedgeRectCallout">
                <a:avLst>
                  <a:gd name="adj1" fmla="val -15560"/>
                  <a:gd name="adj2" fmla="val 187931"/>
                </a:avLst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600" b="0"/>
                  <a:t>reverzní transkripce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00" name="Text Box 24"/>
          <p:cNvSpPr txBox="1">
            <a:spLocks noChangeArrowheads="1"/>
          </p:cNvSpPr>
          <p:nvPr/>
        </p:nvSpPr>
        <p:spPr bwMode="auto">
          <a:xfrm>
            <a:off x="436563" y="298450"/>
            <a:ext cx="8369599" cy="324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b="0" dirty="0" smtClean="0">
                <a:solidFill>
                  <a:srgbClr val="E60000"/>
                </a:solidFill>
              </a:rPr>
              <a:t>2</a:t>
            </a:r>
            <a:r>
              <a:rPr lang="cs-CZ" sz="2000" b="0" dirty="0">
                <a:solidFill>
                  <a:srgbClr val="E60000"/>
                </a:solidFill>
              </a:rPr>
              <a:t>. </a:t>
            </a:r>
            <a:r>
              <a:rPr lang="cs-CZ" sz="2000" b="0" dirty="0" err="1">
                <a:solidFill>
                  <a:srgbClr val="E60000"/>
                </a:solidFill>
              </a:rPr>
              <a:t>Retroelementy</a:t>
            </a:r>
            <a:endParaRPr lang="cs-CZ" sz="2000" b="0" dirty="0">
              <a:solidFill>
                <a:srgbClr val="E6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sz="2000" b="0" dirty="0" smtClean="0"/>
              <a:t>LTR-</a:t>
            </a:r>
            <a:r>
              <a:rPr lang="cs-CZ" sz="2000" b="0" dirty="0" err="1" smtClean="0"/>
              <a:t>retrotranspozony</a:t>
            </a:r>
            <a:r>
              <a:rPr lang="cs-CZ" sz="2000" b="0" dirty="0"/>
              <a:t>: </a:t>
            </a:r>
            <a:r>
              <a:rPr lang="cs-CZ" sz="2000" b="0" i="1" dirty="0" err="1"/>
              <a:t>copia</a:t>
            </a:r>
            <a:r>
              <a:rPr lang="cs-CZ" sz="2000" b="0" dirty="0"/>
              <a:t> u </a:t>
            </a:r>
            <a:r>
              <a:rPr lang="cs-CZ" sz="2000" b="0" i="1" dirty="0"/>
              <a:t>D. </a:t>
            </a:r>
            <a:r>
              <a:rPr lang="cs-CZ" sz="2000" b="0" i="1" dirty="0" err="1"/>
              <a:t>melanogaster</a:t>
            </a:r>
            <a:r>
              <a:rPr lang="cs-CZ" sz="2000" b="0" dirty="0"/>
              <a:t> </a:t>
            </a:r>
          </a:p>
          <a:p>
            <a:pPr>
              <a:spcAft>
                <a:spcPts val="600"/>
              </a:spcAft>
            </a:pPr>
            <a:r>
              <a:rPr lang="cs-CZ" sz="2000" b="0" dirty="0" err="1" smtClean="0"/>
              <a:t>retropozony</a:t>
            </a:r>
            <a:r>
              <a:rPr lang="cs-CZ" sz="2000" b="0" dirty="0" smtClean="0"/>
              <a:t>:	LINE </a:t>
            </a:r>
            <a:r>
              <a:rPr lang="cs-CZ" sz="2000" b="0" dirty="0"/>
              <a:t>– L1 u člověka: 17% genomu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dirty="0" smtClean="0"/>
              <a:t>	SINE</a:t>
            </a:r>
            <a:r>
              <a:rPr lang="cs-CZ" sz="2000" b="0" dirty="0"/>
              <a:t>: krátké, nekódují vlastní reverzní transkriptázu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dirty="0" smtClean="0"/>
              <a:t>	</a:t>
            </a:r>
            <a:r>
              <a:rPr lang="cs-CZ" sz="2000" b="0" i="1" dirty="0" err="1" smtClean="0"/>
              <a:t>Alu</a:t>
            </a:r>
            <a:r>
              <a:rPr lang="cs-CZ" sz="2000" b="0" dirty="0" smtClean="0"/>
              <a:t> </a:t>
            </a:r>
            <a:r>
              <a:rPr lang="cs-CZ" sz="2000" b="0" dirty="0"/>
              <a:t>sekvence u člověka – 12% genomu; B1 a B2 u myši</a:t>
            </a:r>
            <a:br>
              <a:rPr lang="cs-CZ" sz="2000" b="0" dirty="0"/>
            </a:br>
            <a:endParaRPr lang="cs-CZ" sz="2000" b="0" dirty="0" smtClean="0"/>
          </a:p>
          <a:p>
            <a:pPr>
              <a:spcAft>
                <a:spcPts val="600"/>
              </a:spcAft>
            </a:pPr>
            <a:endParaRPr lang="cs-CZ" sz="2000" b="0" dirty="0"/>
          </a:p>
          <a:p>
            <a:pPr>
              <a:spcAft>
                <a:spcPts val="600"/>
              </a:spcAft>
            </a:pPr>
            <a:r>
              <a:rPr lang="cs-CZ" sz="2000" b="0" dirty="0">
                <a:solidFill>
                  <a:srgbClr val="E60000"/>
                </a:solidFill>
              </a:rPr>
              <a:t>3. MITE (</a:t>
            </a:r>
            <a:r>
              <a:rPr lang="cs-CZ" sz="2000" b="0" dirty="0" err="1">
                <a:solidFill>
                  <a:srgbClr val="E60000"/>
                </a:solidFill>
              </a:rPr>
              <a:t>miniature</a:t>
            </a:r>
            <a:r>
              <a:rPr lang="cs-CZ" sz="2000" b="0" dirty="0">
                <a:solidFill>
                  <a:srgbClr val="E60000"/>
                </a:solidFill>
              </a:rPr>
              <a:t> </a:t>
            </a:r>
            <a:r>
              <a:rPr lang="cs-CZ" sz="2000" b="0" dirty="0" err="1">
                <a:solidFill>
                  <a:srgbClr val="E60000"/>
                </a:solidFill>
              </a:rPr>
              <a:t>inverted</a:t>
            </a:r>
            <a:r>
              <a:rPr lang="cs-CZ" sz="2000" b="0" dirty="0">
                <a:solidFill>
                  <a:srgbClr val="E60000"/>
                </a:solidFill>
              </a:rPr>
              <a:t>-</a:t>
            </a:r>
            <a:r>
              <a:rPr lang="cs-CZ" sz="2000" b="0" dirty="0" err="1">
                <a:solidFill>
                  <a:srgbClr val="E60000"/>
                </a:solidFill>
              </a:rPr>
              <a:t>repeat</a:t>
            </a:r>
            <a:r>
              <a:rPr lang="cs-CZ" sz="2000" b="0" dirty="0">
                <a:solidFill>
                  <a:srgbClr val="E60000"/>
                </a:solidFill>
              </a:rPr>
              <a:t> </a:t>
            </a:r>
            <a:r>
              <a:rPr lang="cs-CZ" sz="2000" b="0" dirty="0" err="1">
                <a:solidFill>
                  <a:srgbClr val="E60000"/>
                </a:solidFill>
              </a:rPr>
              <a:t>transposable</a:t>
            </a:r>
            <a:r>
              <a:rPr lang="cs-CZ" sz="2000" b="0" dirty="0">
                <a:solidFill>
                  <a:srgbClr val="E60000"/>
                </a:solidFill>
              </a:rPr>
              <a:t> </a:t>
            </a:r>
            <a:r>
              <a:rPr lang="cs-CZ" sz="2000" b="0" dirty="0" err="1">
                <a:solidFill>
                  <a:srgbClr val="E60000"/>
                </a:solidFill>
              </a:rPr>
              <a:t>elements</a:t>
            </a:r>
            <a:r>
              <a:rPr lang="cs-CZ" sz="2000" b="0" dirty="0">
                <a:solidFill>
                  <a:srgbClr val="E60000"/>
                </a:solidFill>
              </a:rPr>
              <a:t>)</a:t>
            </a:r>
            <a:endParaRPr lang="cs-CZ" sz="2000" b="0" dirty="0"/>
          </a:p>
          <a:p>
            <a:pPr>
              <a:spcAft>
                <a:spcPts val="600"/>
              </a:spcAft>
            </a:pPr>
            <a:r>
              <a:rPr lang="cs-CZ" sz="2000" b="0" dirty="0"/>
              <a:t> </a:t>
            </a:r>
            <a:r>
              <a:rPr lang="cs-CZ" sz="2000" b="0" i="1" dirty="0" err="1"/>
              <a:t>Stowaway</a:t>
            </a:r>
            <a:r>
              <a:rPr lang="cs-CZ" sz="2000" b="0" dirty="0"/>
              <a:t>, </a:t>
            </a:r>
            <a:r>
              <a:rPr lang="cs-CZ" sz="2000" b="0" i="1" dirty="0" err="1"/>
              <a:t>Tourist</a:t>
            </a:r>
            <a:endParaRPr lang="cs-CZ" sz="2000" b="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365125" y="298450"/>
            <a:ext cx="6082114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b="0" dirty="0"/>
              <a:t>účinky genu </a:t>
            </a:r>
            <a:r>
              <a:rPr lang="cs-CZ" sz="2000" b="0" dirty="0" err="1" smtClean="0"/>
              <a:t>moh</a:t>
            </a:r>
            <a:r>
              <a:rPr lang="en-US" sz="2000" b="0" dirty="0" smtClean="0"/>
              <a:t>o</a:t>
            </a:r>
            <a:r>
              <a:rPr lang="cs-CZ" sz="2000" b="0" dirty="0" smtClean="0"/>
              <a:t>u </a:t>
            </a:r>
            <a:r>
              <a:rPr lang="cs-CZ" sz="2000" b="0" dirty="0"/>
              <a:t>zasahovat i mimo organismus –</a:t>
            </a:r>
            <a:br>
              <a:rPr lang="cs-CZ" sz="2000" b="0" dirty="0"/>
            </a:br>
            <a:r>
              <a:rPr lang="cs-CZ" sz="2000" b="0" dirty="0"/>
              <a:t>  </a:t>
            </a:r>
            <a:r>
              <a:rPr lang="cs-CZ" sz="2000" b="0" dirty="0">
                <a:solidFill>
                  <a:schemeClr val="accent2"/>
                </a:solidFill>
              </a:rPr>
              <a:t>R. </a:t>
            </a:r>
            <a:r>
              <a:rPr lang="cs-CZ" sz="2000" b="0" dirty="0" err="1">
                <a:solidFill>
                  <a:schemeClr val="accent2"/>
                </a:solidFill>
              </a:rPr>
              <a:t>Dawkins</a:t>
            </a:r>
            <a:r>
              <a:rPr lang="cs-CZ" sz="2000" b="0" dirty="0"/>
              <a:t>: </a:t>
            </a:r>
            <a:r>
              <a:rPr lang="cs-CZ" sz="2000" b="0" i="1" dirty="0" err="1"/>
              <a:t>The</a:t>
            </a:r>
            <a:r>
              <a:rPr lang="cs-CZ" sz="2000" b="0" i="1" dirty="0"/>
              <a:t> </a:t>
            </a:r>
            <a:r>
              <a:rPr lang="cs-CZ" sz="2000" b="0" i="1" dirty="0" err="1"/>
              <a:t>Extended</a:t>
            </a:r>
            <a:r>
              <a:rPr lang="cs-CZ" sz="2000" b="0" i="1" dirty="0"/>
              <a:t> </a:t>
            </a:r>
            <a:r>
              <a:rPr lang="cs-CZ" sz="2000" b="0" i="1" dirty="0" err="1"/>
              <a:t>Phenotype</a:t>
            </a:r>
            <a:r>
              <a:rPr lang="cs-CZ" sz="2000" b="0" dirty="0"/>
              <a:t/>
            </a:r>
            <a:br>
              <a:rPr lang="cs-CZ" sz="2000" b="0" dirty="0"/>
            </a:br>
            <a:endParaRPr lang="cs-CZ" sz="2000" b="0" dirty="0"/>
          </a:p>
          <a:p>
            <a:pPr>
              <a:spcAft>
                <a:spcPts val="1000"/>
              </a:spcAft>
            </a:pPr>
            <a:r>
              <a:rPr lang="cs-CZ" sz="2000" b="0" dirty="0"/>
              <a:t>Př.: domečky chrostíků, pavoučí </a:t>
            </a:r>
            <a:r>
              <a:rPr lang="cs-CZ" sz="2000" b="0" dirty="0" smtClean="0"/>
              <a:t>sítě</a:t>
            </a:r>
            <a:endParaRPr lang="cs-CZ" sz="2000" b="0" dirty="0"/>
          </a:p>
        </p:txBody>
      </p:sp>
      <p:pic>
        <p:nvPicPr>
          <p:cNvPr id="29699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4600" y="146050"/>
            <a:ext cx="1395413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2" name="Skupina 31"/>
          <p:cNvGrpSpPr/>
          <p:nvPr/>
        </p:nvGrpSpPr>
        <p:grpSpPr>
          <a:xfrm>
            <a:off x="411596" y="1837037"/>
            <a:ext cx="2799917" cy="2243007"/>
            <a:chOff x="411596" y="1837037"/>
            <a:chExt cx="2799917" cy="2243007"/>
          </a:xfrm>
        </p:grpSpPr>
        <p:pic>
          <p:nvPicPr>
            <p:cNvPr id="29705" name="Picture 9" descr="http://svobodnenoviny.eu/wp-content/uploads/normal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1596" y="1837037"/>
              <a:ext cx="2799917" cy="1944387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15" name="TextovéPole 14"/>
            <p:cNvSpPr txBox="1"/>
            <p:nvPr/>
          </p:nvSpPr>
          <p:spPr>
            <a:xfrm>
              <a:off x="468313" y="3741490"/>
              <a:ext cx="9829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0" dirty="0" smtClean="0">
                  <a:solidFill>
                    <a:srgbClr val="003399"/>
                  </a:solidFill>
                </a:rPr>
                <a:t>normální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</p:grpSp>
      <p:grpSp>
        <p:nvGrpSpPr>
          <p:cNvPr id="33" name="Skupina 32"/>
          <p:cNvGrpSpPr/>
          <p:nvPr/>
        </p:nvGrpSpPr>
        <p:grpSpPr>
          <a:xfrm>
            <a:off x="408808" y="4296387"/>
            <a:ext cx="2917005" cy="2131916"/>
            <a:chOff x="408808" y="4296387"/>
            <a:chExt cx="2917005" cy="2131916"/>
          </a:xfrm>
        </p:grpSpPr>
        <p:pic>
          <p:nvPicPr>
            <p:cNvPr id="29707" name="Picture 11" descr="mescalin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8808" y="4296387"/>
              <a:ext cx="2917005" cy="1837713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16" name="TextovéPole 15"/>
            <p:cNvSpPr txBox="1"/>
            <p:nvPr/>
          </p:nvSpPr>
          <p:spPr>
            <a:xfrm>
              <a:off x="468313" y="6089749"/>
              <a:ext cx="9925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0" dirty="0" err="1" smtClean="0">
                  <a:solidFill>
                    <a:srgbClr val="003399"/>
                  </a:solidFill>
                </a:rPr>
                <a:t>meskalin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</p:grpSp>
      <p:grpSp>
        <p:nvGrpSpPr>
          <p:cNvPr id="31" name="Skupina 30"/>
          <p:cNvGrpSpPr/>
          <p:nvPr/>
        </p:nvGrpSpPr>
        <p:grpSpPr>
          <a:xfrm>
            <a:off x="3514725" y="1830258"/>
            <a:ext cx="2987117" cy="2058238"/>
            <a:chOff x="3514725" y="1830258"/>
            <a:chExt cx="2987117" cy="2058238"/>
          </a:xfrm>
        </p:grpSpPr>
        <p:pic>
          <p:nvPicPr>
            <p:cNvPr id="29709" name="Picture 13" descr="lsd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514725" y="1830258"/>
              <a:ext cx="2987117" cy="1802227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17" name="TextovéPole 16"/>
            <p:cNvSpPr txBox="1"/>
            <p:nvPr/>
          </p:nvSpPr>
          <p:spPr>
            <a:xfrm>
              <a:off x="3657528" y="3549942"/>
              <a:ext cx="5822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0" dirty="0" smtClean="0">
                  <a:solidFill>
                    <a:srgbClr val="003399"/>
                  </a:solidFill>
                </a:rPr>
                <a:t>LSD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</p:grpSp>
      <p:grpSp>
        <p:nvGrpSpPr>
          <p:cNvPr id="34" name="Skupina 33"/>
          <p:cNvGrpSpPr/>
          <p:nvPr/>
        </p:nvGrpSpPr>
        <p:grpSpPr>
          <a:xfrm>
            <a:off x="3438525" y="4133658"/>
            <a:ext cx="2920705" cy="2236980"/>
            <a:chOff x="3438525" y="4133658"/>
            <a:chExt cx="2920705" cy="2236980"/>
          </a:xfrm>
        </p:grpSpPr>
        <p:pic>
          <p:nvPicPr>
            <p:cNvPr id="29713" name="Picture 17" descr="caffine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438525" y="4133658"/>
              <a:ext cx="2920705" cy="1937402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18" name="TextovéPole 17"/>
            <p:cNvSpPr txBox="1"/>
            <p:nvPr/>
          </p:nvSpPr>
          <p:spPr>
            <a:xfrm>
              <a:off x="3506525" y="6032084"/>
              <a:ext cx="7312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0" dirty="0" smtClean="0">
                  <a:solidFill>
                    <a:srgbClr val="003399"/>
                  </a:solidFill>
                </a:rPr>
                <a:t>kofein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</p:grpSp>
      <p:grpSp>
        <p:nvGrpSpPr>
          <p:cNvPr id="35" name="Skupina 34"/>
          <p:cNvGrpSpPr/>
          <p:nvPr/>
        </p:nvGrpSpPr>
        <p:grpSpPr>
          <a:xfrm>
            <a:off x="6523202" y="4608251"/>
            <a:ext cx="1873387" cy="2135449"/>
            <a:chOff x="6523202" y="4608251"/>
            <a:chExt cx="1873387" cy="2135449"/>
          </a:xfrm>
        </p:grpSpPr>
        <p:pic>
          <p:nvPicPr>
            <p:cNvPr id="29715" name="Picture 19" descr="benzedrine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523202" y="4608251"/>
              <a:ext cx="1809750" cy="1905000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19" name="TextovéPole 18"/>
            <p:cNvSpPr txBox="1"/>
            <p:nvPr/>
          </p:nvSpPr>
          <p:spPr>
            <a:xfrm>
              <a:off x="6628156" y="6405146"/>
              <a:ext cx="17684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0" dirty="0" smtClean="0">
                  <a:solidFill>
                    <a:srgbClr val="003399"/>
                  </a:solidFill>
                </a:rPr>
                <a:t>marihuana (THC)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</p:grpSp>
      <p:grpSp>
        <p:nvGrpSpPr>
          <p:cNvPr id="29" name="Skupina 28"/>
          <p:cNvGrpSpPr/>
          <p:nvPr/>
        </p:nvGrpSpPr>
        <p:grpSpPr>
          <a:xfrm>
            <a:off x="6960942" y="2405145"/>
            <a:ext cx="1840158" cy="2222716"/>
            <a:chOff x="6960942" y="2405145"/>
            <a:chExt cx="1840158" cy="2222716"/>
          </a:xfrm>
        </p:grpSpPr>
        <p:pic>
          <p:nvPicPr>
            <p:cNvPr id="29711" name="Picture 15" descr="marijuana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960942" y="2405145"/>
              <a:ext cx="1840158" cy="1947257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20" name="TextovéPole 19"/>
            <p:cNvSpPr txBox="1"/>
            <p:nvPr/>
          </p:nvSpPr>
          <p:spPr>
            <a:xfrm>
              <a:off x="7672302" y="4289307"/>
              <a:ext cx="10839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0" dirty="0" err="1" smtClean="0">
                  <a:solidFill>
                    <a:srgbClr val="003399"/>
                  </a:solidFill>
                </a:rPr>
                <a:t>benzedrin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</p:grpSp>
      <p:grpSp>
        <p:nvGrpSpPr>
          <p:cNvPr id="30" name="Skupina 29"/>
          <p:cNvGrpSpPr/>
          <p:nvPr/>
        </p:nvGrpSpPr>
        <p:grpSpPr>
          <a:xfrm>
            <a:off x="6777744" y="107319"/>
            <a:ext cx="1914525" cy="2230422"/>
            <a:chOff x="6777744" y="107319"/>
            <a:chExt cx="1914525" cy="2230422"/>
          </a:xfrm>
        </p:grpSpPr>
        <p:pic>
          <p:nvPicPr>
            <p:cNvPr id="29717" name="Picture 21" descr="chloralhydrat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6777744" y="107319"/>
              <a:ext cx="1914525" cy="1905000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21" name="TextovéPole 20"/>
            <p:cNvSpPr txBox="1"/>
            <p:nvPr/>
          </p:nvSpPr>
          <p:spPr>
            <a:xfrm>
              <a:off x="6790853" y="1999187"/>
              <a:ext cx="135806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1600" b="0" dirty="0" err="1" smtClean="0">
                  <a:solidFill>
                    <a:srgbClr val="003399"/>
                  </a:solidFill>
                </a:rPr>
                <a:t>chloralhydrát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436563" y="298450"/>
            <a:ext cx="588494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 smtClean="0"/>
              <a:t>motolice: parazitovaní jedinci vytvářejí silnější ulity</a:t>
            </a:r>
            <a:br>
              <a:rPr lang="cs-CZ" sz="2000" b="0" dirty="0" smtClean="0"/>
            </a:br>
            <a:r>
              <a:rPr lang="cs-CZ" sz="2000" b="0" dirty="0" smtClean="0"/>
              <a:t/>
            </a:r>
            <a:br>
              <a:rPr lang="cs-CZ" sz="2000" b="0" dirty="0" smtClean="0"/>
            </a:br>
            <a:r>
              <a:rPr lang="cs-CZ" sz="2000" b="0" i="1" dirty="0" err="1" smtClean="0"/>
              <a:t>Toxoplasma</a:t>
            </a:r>
            <a:r>
              <a:rPr lang="cs-CZ" sz="2000" b="0" i="1" dirty="0" smtClean="0"/>
              <a:t> </a:t>
            </a:r>
            <a:r>
              <a:rPr lang="cs-CZ" sz="2000" b="0" i="1" dirty="0" err="1"/>
              <a:t>gondii</a:t>
            </a:r>
            <a:r>
              <a:rPr lang="cs-CZ" sz="2000" b="0" dirty="0"/>
              <a:t>: snížení reakční doby</a:t>
            </a:r>
            <a:br>
              <a:rPr lang="cs-CZ" sz="2000" b="0" dirty="0"/>
            </a:br>
            <a:r>
              <a:rPr lang="cs-CZ" sz="2000" b="0" dirty="0"/>
              <a:t> </a:t>
            </a:r>
            <a:r>
              <a:rPr lang="cs-CZ" sz="2000" b="0" dirty="0" smtClean="0"/>
              <a:t>	hostitele</a:t>
            </a:r>
            <a:endParaRPr lang="cs-CZ" sz="2000" b="0" dirty="0"/>
          </a:p>
        </p:txBody>
      </p:sp>
      <p:pic>
        <p:nvPicPr>
          <p:cNvPr id="29699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4600" y="146050"/>
            <a:ext cx="1395413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8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27372" y="2781753"/>
            <a:ext cx="2212975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3010" name="Picture 2" descr="http://toxoplasmosisinpregnancy.net/wp-content/uploads/2013/06/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6563" y="1872343"/>
            <a:ext cx="6201357" cy="4516211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436563" y="298450"/>
            <a:ext cx="686438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 smtClean="0"/>
              <a:t>podobně </a:t>
            </a:r>
            <a:r>
              <a:rPr lang="cs-CZ" sz="2000" b="0" dirty="0"/>
              <a:t>parazitické </a:t>
            </a:r>
            <a:r>
              <a:rPr lang="cs-CZ" sz="2000" b="0" dirty="0" smtClean="0"/>
              <a:t>motolice:</a:t>
            </a:r>
            <a:br>
              <a:rPr lang="cs-CZ" sz="2000" b="0" dirty="0" smtClean="0"/>
            </a:br>
            <a:r>
              <a:rPr lang="cs-CZ" sz="2000" b="0" dirty="0" smtClean="0"/>
              <a:t/>
            </a:r>
            <a:br>
              <a:rPr lang="cs-CZ" sz="2000" b="0" dirty="0" smtClean="0"/>
            </a:br>
            <a:r>
              <a:rPr lang="cs-CZ" sz="2000" b="0" dirty="0" smtClean="0"/>
              <a:t>např</a:t>
            </a:r>
            <a:r>
              <a:rPr lang="cs-CZ" sz="2000" b="0" dirty="0"/>
              <a:t>. abdomen nakaženého mravence </a:t>
            </a:r>
            <a:r>
              <a:rPr lang="cs-CZ" sz="2000" b="0" i="1" dirty="0" err="1"/>
              <a:t>Cephalotes</a:t>
            </a:r>
            <a:r>
              <a:rPr lang="cs-CZ" sz="2000" b="0" i="1" dirty="0"/>
              <a:t> </a:t>
            </a:r>
            <a:r>
              <a:rPr lang="cs-CZ" sz="2000" b="0" i="1" dirty="0" err="1"/>
              <a:t>atratus</a:t>
            </a:r>
            <a:r>
              <a:rPr lang="cs-CZ" sz="2000" b="0" dirty="0"/>
              <a:t> </a:t>
            </a:r>
            <a:r>
              <a:rPr lang="cs-CZ" sz="2000" b="0" dirty="0" smtClean="0"/>
              <a:t/>
            </a:r>
            <a:br>
              <a:rPr lang="cs-CZ" sz="2000" b="0" dirty="0" smtClean="0"/>
            </a:br>
            <a:r>
              <a:rPr lang="cs-CZ" sz="2000" b="0" dirty="0" smtClean="0"/>
              <a:t>	zčervená, takže </a:t>
            </a:r>
            <a:r>
              <a:rPr lang="cs-CZ" sz="2000" b="0" dirty="0"/>
              <a:t>připomíná jedlou bobuli (jiné druhy </a:t>
            </a:r>
            <a:r>
              <a:rPr lang="cs-CZ" sz="2000" b="0" dirty="0" smtClean="0"/>
              <a:t/>
            </a:r>
            <a:br>
              <a:rPr lang="cs-CZ" sz="2000" b="0" dirty="0" smtClean="0"/>
            </a:br>
            <a:r>
              <a:rPr lang="cs-CZ" sz="2000" b="0" dirty="0" smtClean="0"/>
              <a:t>	mění </a:t>
            </a:r>
            <a:r>
              <a:rPr lang="cs-CZ" sz="2000" b="0" dirty="0"/>
              <a:t>chování mravence, </a:t>
            </a:r>
            <a:r>
              <a:rPr lang="cs-CZ" sz="2000" b="0" dirty="0" smtClean="0"/>
              <a:t>který vylézá </a:t>
            </a:r>
            <a:r>
              <a:rPr lang="cs-CZ" sz="2000" b="0" dirty="0"/>
              <a:t>na vrcholky trav, </a:t>
            </a:r>
            <a:r>
              <a:rPr lang="cs-CZ" sz="2000" b="0" dirty="0" smtClean="0"/>
              <a:t/>
            </a:r>
            <a:br>
              <a:rPr lang="cs-CZ" sz="2000" b="0" dirty="0" smtClean="0"/>
            </a:br>
            <a:r>
              <a:rPr lang="cs-CZ" sz="2000" b="0" dirty="0" smtClean="0"/>
              <a:t>	kde </a:t>
            </a:r>
            <a:r>
              <a:rPr lang="cs-CZ" sz="2000" b="0" dirty="0"/>
              <a:t>je spasen dobytkem</a:t>
            </a:r>
            <a:r>
              <a:rPr lang="en-US" sz="2000" b="0" dirty="0"/>
              <a:t>)</a:t>
            </a:r>
            <a:endParaRPr lang="cs-CZ" sz="2000" b="0" dirty="0"/>
          </a:p>
        </p:txBody>
      </p:sp>
      <p:pic>
        <p:nvPicPr>
          <p:cNvPr id="29699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4600" y="146050"/>
            <a:ext cx="1395413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9" name="Picture 13"/>
          <p:cNvPicPr>
            <a:picLocks noChangeAspect="1" noChangeArrowheads="1"/>
          </p:cNvPicPr>
          <p:nvPr/>
        </p:nvPicPr>
        <p:blipFill>
          <a:blip r:embed="rId4"/>
          <a:srcRect t="50246"/>
          <a:stretch>
            <a:fillRect/>
          </a:stretch>
        </p:blipFill>
        <p:spPr bwMode="auto">
          <a:xfrm>
            <a:off x="4163106" y="2471511"/>
            <a:ext cx="2562225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88430" name="Line 14"/>
          <p:cNvSpPr>
            <a:spLocks noChangeShapeType="1"/>
          </p:cNvSpPr>
          <p:nvPr/>
        </p:nvSpPr>
        <p:spPr bwMode="auto">
          <a:xfrm>
            <a:off x="4305981" y="2782661"/>
            <a:ext cx="733425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4"/>
          <a:srcRect b="50758"/>
          <a:stretch>
            <a:fillRect/>
          </a:stretch>
        </p:blipFill>
        <p:spPr bwMode="auto">
          <a:xfrm>
            <a:off x="862693" y="2488974"/>
            <a:ext cx="2563813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6258" name="Picture 2" descr="http://stockarch.com/files/13/01/grazing_sheep.jpg"/>
          <p:cNvPicPr>
            <a:picLocks noChangeAspect="1" noChangeArrowheads="1"/>
          </p:cNvPicPr>
          <p:nvPr/>
        </p:nvPicPr>
        <p:blipFill>
          <a:blip r:embed="rId5"/>
          <a:srcRect l="15820" t="7960"/>
          <a:stretch>
            <a:fillRect/>
          </a:stretch>
        </p:blipFill>
        <p:spPr bwMode="auto">
          <a:xfrm>
            <a:off x="5464629" y="4332514"/>
            <a:ext cx="2947988" cy="214448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3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436563" y="298450"/>
            <a:ext cx="680827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 smtClean="0"/>
              <a:t>mravenec </a:t>
            </a:r>
            <a:r>
              <a:rPr lang="cs-CZ" sz="2000" b="0" i="1" dirty="0" err="1"/>
              <a:t>Monomorium</a:t>
            </a:r>
            <a:r>
              <a:rPr lang="cs-CZ" sz="2000" b="0" i="1" dirty="0"/>
              <a:t> </a:t>
            </a:r>
            <a:r>
              <a:rPr lang="cs-CZ" sz="2000" b="0" i="1" dirty="0" err="1"/>
              <a:t>santschii</a:t>
            </a:r>
            <a:r>
              <a:rPr lang="cs-CZ" sz="2000" b="0" dirty="0"/>
              <a:t>: absence dělnické kasty 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dirty="0" smtClean="0">
                <a:sym typeface="Symbol" pitchFamily="18" charset="2"/>
              </a:rPr>
              <a:t> </a:t>
            </a:r>
            <a:r>
              <a:rPr lang="cs-CZ" sz="2000" b="0" dirty="0">
                <a:sym typeface="Symbol" pitchFamily="18" charset="2"/>
              </a:rPr>
              <a:t>průnik do cizího mraveniště, „příkaz“ k zabití vlastní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</a:t>
            </a:r>
            <a:r>
              <a:rPr lang="cs-CZ" sz="2000" b="0" dirty="0" smtClean="0">
                <a:sym typeface="Symbol" pitchFamily="18" charset="2"/>
              </a:rPr>
              <a:t>královny </a:t>
            </a:r>
            <a:r>
              <a:rPr lang="cs-CZ" sz="2000" b="0" dirty="0">
                <a:sym typeface="Symbol" pitchFamily="18" charset="2"/>
              </a:rPr>
              <a:t>a adopci </a:t>
            </a:r>
            <a:r>
              <a:rPr lang="cs-CZ" sz="2000" b="0" dirty="0" smtClean="0">
                <a:sym typeface="Symbol" pitchFamily="18" charset="2"/>
              </a:rPr>
              <a:t>cizí</a:t>
            </a:r>
            <a:endParaRPr lang="cs-CZ" sz="2000" b="0" dirty="0">
              <a:sym typeface="Symbol" pitchFamily="18" charset="2"/>
            </a:endParaRPr>
          </a:p>
        </p:txBody>
      </p:sp>
      <p:pic>
        <p:nvPicPr>
          <p:cNvPr id="30723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4600" y="146050"/>
            <a:ext cx="1395413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6" descr="http://2.bp.blogspot.com/-MSQJxNqsV78/UvZrZxq1bKI/AAAAAAAAEj4/8Yl2UfANcwk/s1600/an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08363" y="1714501"/>
            <a:ext cx="3210151" cy="237379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02" name="Text Box 14"/>
          <p:cNvSpPr txBox="1">
            <a:spLocks noChangeArrowheads="1"/>
          </p:cNvSpPr>
          <p:nvPr/>
        </p:nvSpPr>
        <p:spPr bwMode="auto">
          <a:xfrm>
            <a:off x="436563" y="298450"/>
            <a:ext cx="6790642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600"/>
              </a:spcAft>
            </a:pPr>
            <a:r>
              <a:rPr lang="cs-CZ" b="0" dirty="0" smtClean="0">
                <a:solidFill>
                  <a:srgbClr val="E80000"/>
                </a:solidFill>
                <a:sym typeface="Symbol" pitchFamily="18" charset="2"/>
              </a:rPr>
              <a:t>Jak se navzdory konfliktu mezi organismy může </a:t>
            </a:r>
          </a:p>
          <a:p>
            <a:pPr defTabSz="360000">
              <a:spcAft>
                <a:spcPts val="600"/>
              </a:spcAft>
            </a:pPr>
            <a:r>
              <a:rPr lang="cs-CZ" b="0" dirty="0" smtClean="0">
                <a:solidFill>
                  <a:srgbClr val="E80000"/>
                </a:solidFill>
                <a:sym typeface="Symbol" pitchFamily="18" charset="2"/>
              </a:rPr>
              <a:t>	kooperace vyvinout?</a:t>
            </a:r>
            <a:endParaRPr lang="cs-CZ" b="0" dirty="0">
              <a:solidFill>
                <a:srgbClr val="E80000"/>
              </a:solidFill>
              <a:sym typeface="Symbol" pitchFamily="18" charset="2"/>
            </a:endParaRPr>
          </a:p>
        </p:txBody>
      </p:sp>
      <p:sp>
        <p:nvSpPr>
          <p:cNvPr id="114718" name="Text Box 30"/>
          <p:cNvSpPr txBox="1">
            <a:spLocks noChangeArrowheads="1"/>
          </p:cNvSpPr>
          <p:nvPr/>
        </p:nvSpPr>
        <p:spPr bwMode="auto">
          <a:xfrm>
            <a:off x="436563" y="1801586"/>
            <a:ext cx="8387361" cy="3503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Charles Darwin: „</a:t>
            </a:r>
            <a:r>
              <a:rPr lang="cs-CZ" sz="2000" b="0" i="1" dirty="0" err="1"/>
              <a:t>struggle</a:t>
            </a:r>
            <a:r>
              <a:rPr lang="cs-CZ" sz="2000" b="0" i="1" dirty="0"/>
              <a:t> </a:t>
            </a:r>
            <a:r>
              <a:rPr lang="cs-CZ" sz="2000" b="0" i="1" dirty="0" err="1"/>
              <a:t>for</a:t>
            </a:r>
            <a:r>
              <a:rPr lang="cs-CZ" sz="2000" b="0" i="1" dirty="0"/>
              <a:t> </a:t>
            </a:r>
            <a:r>
              <a:rPr lang="cs-CZ" sz="2000" b="0" i="1" dirty="0" err="1"/>
              <a:t>life</a:t>
            </a:r>
            <a:r>
              <a:rPr lang="cs-CZ" sz="2000" b="0" dirty="0"/>
              <a:t>“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	</a:t>
            </a:r>
            <a:r>
              <a:rPr lang="cs-CZ" sz="2000" b="0" dirty="0" smtClean="0"/>
              <a:t>ale </a:t>
            </a:r>
            <a:r>
              <a:rPr lang="cs-CZ" sz="2000" b="0" dirty="0"/>
              <a:t>i spolupráce mezi krávou a teletem (kooperace mezi příbuznými)</a:t>
            </a:r>
            <a:br>
              <a:rPr lang="cs-CZ" sz="2000" b="0" dirty="0"/>
            </a:br>
            <a:endParaRPr lang="cs-CZ" sz="2000" b="0" dirty="0" smtClean="0"/>
          </a:p>
          <a:p>
            <a:pPr defTabSz="360000">
              <a:spcAft>
                <a:spcPts val="1000"/>
              </a:spcAft>
            </a:pP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neodarwinismus: </a:t>
            </a:r>
            <a:r>
              <a:rPr lang="cs-CZ" sz="2000" b="0" u="sng" dirty="0"/>
              <a:t>evoluce v populacích</a:t>
            </a:r>
            <a:r>
              <a:rPr lang="cs-CZ" sz="2000" b="0" dirty="0"/>
              <a:t>, </a:t>
            </a:r>
            <a:r>
              <a:rPr lang="cs-CZ" sz="2000" b="0" u="sng" dirty="0"/>
              <a:t>selekce působí na </a:t>
            </a:r>
            <a:r>
              <a:rPr lang="cs-CZ" sz="2000" b="0" u="sng" dirty="0" smtClean="0"/>
              <a:t>jedince</a:t>
            </a:r>
            <a:endParaRPr lang="cs-CZ" sz="2000" b="0" dirty="0" smtClean="0"/>
          </a:p>
          <a:p>
            <a:pPr defTabSz="360000">
              <a:spcAft>
                <a:spcPts val="1000"/>
              </a:spcAft>
            </a:pPr>
            <a:r>
              <a:rPr lang="cs-CZ" sz="2000" b="0" dirty="0" smtClean="0">
                <a:sym typeface="Symbol" pitchFamily="18" charset="2"/>
              </a:rPr>
              <a:t>	 </a:t>
            </a:r>
            <a:r>
              <a:rPr lang="cs-CZ" sz="2000" b="0" dirty="0">
                <a:sym typeface="Symbol" pitchFamily="18" charset="2"/>
              </a:rPr>
              <a:t>tento předpoklad ale spíše implicitní, až do 60. let 20. stol</a:t>
            </a:r>
            <a:r>
              <a:rPr lang="cs-CZ" sz="2000" b="0" dirty="0" smtClean="0">
                <a:sym typeface="Symbol" pitchFamily="18" charset="2"/>
              </a:rPr>
              <a:t>.</a:t>
            </a:r>
            <a:r>
              <a:rPr lang="cs-CZ" sz="2000" b="0" dirty="0">
                <a:sym typeface="Symbol" pitchFamily="18" charset="2"/>
              </a:rPr>
              <a:t/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 smtClean="0">
                <a:sym typeface="Symbol" pitchFamily="18" charset="2"/>
              </a:rPr>
              <a:t>	(</a:t>
            </a:r>
            <a:r>
              <a:rPr lang="cs-CZ" sz="2000" b="0" dirty="0">
                <a:sym typeface="Symbol" pitchFamily="18" charset="2"/>
              </a:rPr>
              <a:t>př. </a:t>
            </a:r>
            <a:r>
              <a:rPr lang="cs-CZ" sz="2000" b="0" dirty="0" err="1">
                <a:sym typeface="Symbol" pitchFamily="18" charset="2"/>
              </a:rPr>
              <a:t>Wrightova</a:t>
            </a:r>
            <a:r>
              <a:rPr lang="cs-CZ" sz="2000" b="0" dirty="0">
                <a:sym typeface="Symbol" pitchFamily="18" charset="2"/>
              </a:rPr>
              <a:t> „</a:t>
            </a:r>
            <a:r>
              <a:rPr lang="cs-CZ" sz="2000" b="0" dirty="0" err="1">
                <a:sym typeface="Symbol" pitchFamily="18" charset="2"/>
              </a:rPr>
              <a:t>interdémová</a:t>
            </a:r>
            <a:r>
              <a:rPr lang="cs-CZ" sz="2000" b="0" dirty="0">
                <a:sym typeface="Symbol" pitchFamily="18" charset="2"/>
              </a:rPr>
              <a:t> selekce</a:t>
            </a:r>
            <a:r>
              <a:rPr lang="cs-CZ" sz="2000" b="0" dirty="0" smtClean="0">
                <a:sym typeface="Symbol" pitchFamily="18" charset="2"/>
              </a:rPr>
              <a:t>“)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smtClean="0">
                <a:sym typeface="Symbol" pitchFamily="18" charset="2"/>
              </a:rPr>
              <a:t/>
            </a:r>
            <a:br>
              <a:rPr lang="cs-CZ" sz="2000" b="0" dirty="0" smtClean="0">
                <a:sym typeface="Symbol" pitchFamily="18" charset="2"/>
              </a:rPr>
            </a:br>
            <a:r>
              <a:rPr lang="cs-CZ" sz="2000" b="0" dirty="0" smtClean="0">
                <a:sym typeface="Symbol" pitchFamily="18" charset="2"/>
              </a:rPr>
              <a:t>Darwin, </a:t>
            </a:r>
            <a:r>
              <a:rPr lang="cs-CZ" sz="2000" b="0" dirty="0" err="1" smtClean="0">
                <a:sym typeface="Symbol" pitchFamily="18" charset="2"/>
              </a:rPr>
              <a:t>Wallace</a:t>
            </a:r>
            <a:r>
              <a:rPr lang="cs-CZ" sz="2000" b="0" dirty="0" smtClean="0">
                <a:sym typeface="Symbol" pitchFamily="18" charset="2"/>
              </a:rPr>
              <a:t>, </a:t>
            </a:r>
            <a:r>
              <a:rPr lang="cs-CZ" sz="2000" b="0" dirty="0" err="1" smtClean="0">
                <a:sym typeface="Symbol" pitchFamily="18" charset="2"/>
              </a:rPr>
              <a:t>Konrad</a:t>
            </a:r>
            <a:r>
              <a:rPr lang="cs-CZ" sz="2000" b="0" dirty="0" smtClean="0">
                <a:sym typeface="Symbol" pitchFamily="18" charset="2"/>
              </a:rPr>
              <a:t> Lorenz atd.: „prospěch druhu“, „přežití druhu“....</a:t>
            </a:r>
            <a:endParaRPr lang="cs-CZ" sz="20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4" name="Picture 6" descr="http://www.hellodaly.com/uploaded_images/ants-73058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71308" y="4176610"/>
            <a:ext cx="1849436" cy="2245281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436563" y="298450"/>
            <a:ext cx="7038786" cy="229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800"/>
              </a:spcAft>
            </a:pPr>
            <a:r>
              <a:rPr lang="cs-CZ" sz="2000" b="0" dirty="0" smtClean="0">
                <a:sym typeface="Symbol" pitchFamily="18" charset="2"/>
              </a:rPr>
              <a:t>pestrobarvec </a:t>
            </a:r>
            <a:r>
              <a:rPr lang="cs-CZ" sz="2000" b="0" dirty="0">
                <a:sym typeface="Symbol" pitchFamily="18" charset="2"/>
              </a:rPr>
              <a:t>petrklíčový (</a:t>
            </a:r>
            <a:r>
              <a:rPr lang="cs-CZ" sz="2000" b="0" i="1" dirty="0" err="1">
                <a:sym typeface="Symbol" pitchFamily="18" charset="2"/>
              </a:rPr>
              <a:t>Hamearis</a:t>
            </a:r>
            <a:r>
              <a:rPr lang="cs-CZ" sz="2000" b="0" i="1" dirty="0">
                <a:sym typeface="Symbol" pitchFamily="18" charset="2"/>
              </a:rPr>
              <a:t> lucina</a:t>
            </a:r>
            <a:r>
              <a:rPr lang="cs-CZ" sz="2000" b="0" dirty="0">
                <a:sym typeface="Symbol" pitchFamily="18" charset="2"/>
              </a:rPr>
              <a:t>):</a:t>
            </a:r>
            <a:r>
              <a:rPr lang="cs-CZ" dirty="0">
                <a:sym typeface="Symbol" pitchFamily="18" charset="2"/>
              </a:rPr>
              <a:t> </a:t>
            </a:r>
            <a:endParaRPr lang="cs-CZ" dirty="0" smtClean="0">
              <a:sym typeface="Symbol" pitchFamily="18" charset="2"/>
            </a:endParaRPr>
          </a:p>
          <a:p>
            <a:pPr defTabSz="360000">
              <a:spcAft>
                <a:spcPts val="1800"/>
              </a:spcAft>
            </a:pPr>
            <a:r>
              <a:rPr lang="cs-CZ" dirty="0" smtClean="0">
                <a:sym typeface="Symbol" pitchFamily="18" charset="2"/>
              </a:rPr>
              <a:t>	</a:t>
            </a:r>
            <a:r>
              <a:rPr lang="cs-CZ" sz="2000" b="0" dirty="0" smtClean="0">
                <a:sym typeface="Symbol" pitchFamily="18" charset="2"/>
              </a:rPr>
              <a:t>na </a:t>
            </a:r>
            <a:r>
              <a:rPr lang="cs-CZ" sz="2000" b="0" dirty="0">
                <a:sym typeface="Symbol" pitchFamily="18" charset="2"/>
              </a:rPr>
              <a:t>hlavě orgán </a:t>
            </a:r>
            <a:r>
              <a:rPr lang="cs-CZ" sz="2000" b="0" dirty="0" smtClean="0">
                <a:sym typeface="Symbol" pitchFamily="18" charset="2"/>
              </a:rPr>
              <a:t>produkující omamný </a:t>
            </a:r>
            <a:r>
              <a:rPr lang="cs-CZ" sz="2000" b="0" dirty="0">
                <a:sym typeface="Symbol" pitchFamily="18" charset="2"/>
              </a:rPr>
              <a:t>nektar; </a:t>
            </a:r>
            <a:r>
              <a:rPr lang="cs-CZ" sz="2000" b="0" dirty="0" smtClean="0">
                <a:sym typeface="Symbol" pitchFamily="18" charset="2"/>
              </a:rPr>
              <a:t/>
            </a:r>
            <a:br>
              <a:rPr lang="cs-CZ" sz="2000" b="0" dirty="0" smtClean="0">
                <a:sym typeface="Symbol" pitchFamily="18" charset="2"/>
              </a:rPr>
            </a:br>
            <a:r>
              <a:rPr lang="cs-CZ" sz="2000" b="0" dirty="0" smtClean="0">
                <a:sym typeface="Symbol" pitchFamily="18" charset="2"/>
              </a:rPr>
              <a:t>	další </a:t>
            </a:r>
            <a:r>
              <a:rPr lang="cs-CZ" sz="2000" b="0" dirty="0">
                <a:sym typeface="Symbol" pitchFamily="18" charset="2"/>
              </a:rPr>
              <a:t>pár výpustí, jejichž produkt způsobuje zvýšenou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</a:t>
            </a:r>
            <a:r>
              <a:rPr lang="cs-CZ" sz="2000" b="0" dirty="0" smtClean="0">
                <a:sym typeface="Symbol" pitchFamily="18" charset="2"/>
              </a:rPr>
              <a:t>agresivitu </a:t>
            </a:r>
            <a:r>
              <a:rPr lang="cs-CZ" sz="2000" b="0" dirty="0">
                <a:sym typeface="Symbol" pitchFamily="18" charset="2"/>
              </a:rPr>
              <a:t>vůči všemu živému kromě vlastní housenky  </a:t>
            </a:r>
            <a:r>
              <a:rPr lang="cs-CZ" sz="2000" b="0" dirty="0" smtClean="0">
                <a:sym typeface="Symbol" pitchFamily="18" charset="2"/>
              </a:rPr>
              <a:t/>
            </a:r>
            <a:br>
              <a:rPr lang="cs-CZ" sz="2000" b="0" dirty="0" smtClean="0">
                <a:sym typeface="Symbol" pitchFamily="18" charset="2"/>
              </a:rPr>
            </a:br>
            <a:r>
              <a:rPr lang="cs-CZ" sz="2000" b="0" dirty="0" smtClean="0">
                <a:sym typeface="Symbol" pitchFamily="18" charset="2"/>
              </a:rPr>
              <a:t>	ochrana („</a:t>
            </a:r>
            <a:r>
              <a:rPr lang="cs-CZ" sz="2000" b="0" dirty="0">
                <a:sym typeface="Symbol" pitchFamily="18" charset="2"/>
              </a:rPr>
              <a:t>bodyguard“), několikadenní drogová závislost </a:t>
            </a:r>
            <a:r>
              <a:rPr lang="cs-CZ" sz="2000" b="0" dirty="0" smtClean="0">
                <a:sym typeface="Symbol" pitchFamily="18" charset="2"/>
              </a:rPr>
              <a:t/>
            </a:r>
            <a:br>
              <a:rPr lang="cs-CZ" sz="2000" b="0" dirty="0" smtClean="0">
                <a:sym typeface="Symbol" pitchFamily="18" charset="2"/>
              </a:rPr>
            </a:br>
            <a:r>
              <a:rPr lang="cs-CZ" sz="2000" b="0" dirty="0" smtClean="0">
                <a:sym typeface="Symbol" pitchFamily="18" charset="2"/>
              </a:rPr>
              <a:t>	mravence</a:t>
            </a:r>
            <a:r>
              <a:rPr lang="cs-CZ" sz="2000" b="0" dirty="0">
                <a:sym typeface="Symbol" pitchFamily="18" charset="2"/>
              </a:rPr>
              <a:t>, </a:t>
            </a:r>
            <a:r>
              <a:rPr lang="cs-CZ" sz="2000" b="0" dirty="0" smtClean="0">
                <a:sym typeface="Symbol" pitchFamily="18" charset="2"/>
              </a:rPr>
              <a:t>který </a:t>
            </a:r>
            <a:r>
              <a:rPr lang="cs-CZ" sz="2000" b="0" dirty="0">
                <a:sym typeface="Symbol" pitchFamily="18" charset="2"/>
              </a:rPr>
              <a:t>se </a:t>
            </a:r>
            <a:r>
              <a:rPr lang="cs-CZ" sz="2000" b="0" dirty="0" smtClean="0">
                <a:sym typeface="Symbol" pitchFamily="18" charset="2"/>
              </a:rPr>
              <a:t>od </a:t>
            </a:r>
            <a:r>
              <a:rPr lang="cs-CZ" sz="2000" b="0" dirty="0">
                <a:sym typeface="Symbol" pitchFamily="18" charset="2"/>
              </a:rPr>
              <a:t>housenky nevzdaluje</a:t>
            </a:r>
          </a:p>
        </p:txBody>
      </p:sp>
      <p:pic>
        <p:nvPicPr>
          <p:cNvPr id="30723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4600" y="146050"/>
            <a:ext cx="1395413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 descr="http://www.kolumbus.fi/~kr5298/lnel/lyc/Hamluci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6563" y="2849290"/>
            <a:ext cx="3393168" cy="203590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4210" name="Picture 2" descr="https://encrypted-tbn0.gstatic.com/images?q=tbn:ANd9GcTOpMWVbUsy5wjXj3Krh7ACvzXvNcpB3rOJ_ugSQ3lMvwpArC7u7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05599" y="2627993"/>
            <a:ext cx="2121986" cy="144326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4212" name="Picture 4" descr="http://cdn.phys.org/newman/gfx/news/hires/2009/1-orphanarmyan.jpg"/>
          <p:cNvPicPr>
            <a:picLocks noChangeAspect="1" noChangeArrowheads="1"/>
          </p:cNvPicPr>
          <p:nvPr/>
        </p:nvPicPr>
        <p:blipFill>
          <a:blip r:embed="rId7"/>
          <a:srcRect r="50655"/>
          <a:stretch>
            <a:fillRect/>
          </a:stretch>
        </p:blipFill>
        <p:spPr bwMode="auto">
          <a:xfrm>
            <a:off x="3889373" y="3180448"/>
            <a:ext cx="2152197" cy="290040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4216" name="Picture 8" descr="http://www.ukbutterflies.co.uk/phpBB/gallery/images/upload/322ca9e9794d4f01599f8f142571b5d6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68828" y="4886111"/>
            <a:ext cx="2460171" cy="163909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://www.ruraltech.org/video/2011/ITC_Workshop/19_Morishima/flash_files/lgslide_25_2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171" y="2862944"/>
            <a:ext cx="3336802" cy="250573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3978" name="Picture 10" descr="http://upload.wikimedia.org/wikipedia/commons/f/f1/Herd_of_sheep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563" y="2852056"/>
            <a:ext cx="4452256" cy="2510463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TextovéPole 6"/>
          <p:cNvSpPr txBox="1"/>
          <p:nvPr/>
        </p:nvSpPr>
        <p:spPr>
          <a:xfrm>
            <a:off x="436563" y="298450"/>
            <a:ext cx="7926850" cy="24263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 smtClean="0"/>
              <a:t>William </a:t>
            </a:r>
            <a:r>
              <a:rPr lang="cs-CZ" sz="2000" b="0" dirty="0" err="1" smtClean="0"/>
              <a:t>Forster</a:t>
            </a:r>
            <a:r>
              <a:rPr lang="cs-CZ" sz="2000" b="0" dirty="0" smtClean="0"/>
              <a:t> </a:t>
            </a:r>
            <a:r>
              <a:rPr lang="cs-CZ" sz="2000" b="0" dirty="0" err="1" smtClean="0"/>
              <a:t>Lloyd</a:t>
            </a:r>
            <a:r>
              <a:rPr lang="cs-CZ" sz="2000" b="0" dirty="0" smtClean="0"/>
              <a:t> (1833) </a:t>
            </a:r>
            <a:r>
              <a:rPr lang="cs-CZ" sz="2000" b="0" dirty="0" smtClean="0">
                <a:sym typeface="Symbol"/>
              </a:rPr>
              <a:t> </a:t>
            </a:r>
            <a:r>
              <a:rPr lang="cs-CZ" sz="2000" b="0" dirty="0" err="1" smtClean="0">
                <a:solidFill>
                  <a:srgbClr val="003399"/>
                </a:solidFill>
                <a:sym typeface="Symbol"/>
              </a:rPr>
              <a:t>Garrett</a:t>
            </a:r>
            <a:r>
              <a:rPr lang="cs-CZ" sz="2000" b="0" dirty="0" smtClean="0">
                <a:solidFill>
                  <a:srgbClr val="003399"/>
                </a:solidFill>
                <a:sym typeface="Symbol"/>
              </a:rPr>
              <a:t> </a:t>
            </a:r>
            <a:r>
              <a:rPr lang="cs-CZ" sz="2000" b="0" dirty="0" err="1" smtClean="0">
                <a:solidFill>
                  <a:srgbClr val="003399"/>
                </a:solidFill>
                <a:sym typeface="Symbol"/>
              </a:rPr>
              <a:t>Hardin</a:t>
            </a:r>
            <a:r>
              <a:rPr lang="cs-CZ" sz="2000" b="0" dirty="0" smtClean="0">
                <a:solidFill>
                  <a:srgbClr val="003399"/>
                </a:solidFill>
                <a:sym typeface="Symbol"/>
              </a:rPr>
              <a:t> </a:t>
            </a:r>
            <a:r>
              <a:rPr lang="cs-CZ" sz="2000" b="0" dirty="0" smtClean="0">
                <a:sym typeface="Symbol"/>
              </a:rPr>
              <a:t>(1968): </a:t>
            </a:r>
          </a:p>
          <a:p>
            <a:pPr defTabSz="360000">
              <a:spcAft>
                <a:spcPts val="1800"/>
              </a:spcAft>
            </a:pPr>
            <a:r>
              <a:rPr lang="cs-CZ" sz="2000" b="0" dirty="0" smtClean="0">
                <a:sym typeface="Symbol"/>
              </a:rPr>
              <a:t>	</a:t>
            </a:r>
            <a:r>
              <a:rPr lang="cs-CZ" sz="2000" b="0" dirty="0" smtClean="0">
                <a:solidFill>
                  <a:srgbClr val="E60000"/>
                </a:solidFill>
                <a:sym typeface="Symbol"/>
              </a:rPr>
              <a:t>Tragédie obecné pastviny </a:t>
            </a:r>
            <a:r>
              <a:rPr lang="cs-CZ" sz="2000" b="0" dirty="0" smtClean="0">
                <a:sym typeface="Symbol"/>
              </a:rPr>
              <a:t>(</a:t>
            </a:r>
            <a:r>
              <a:rPr lang="cs-CZ" sz="2000" b="0" i="1" dirty="0" err="1" smtClean="0">
                <a:sym typeface="Symbol"/>
              </a:rPr>
              <a:t>Tragedy</a:t>
            </a:r>
            <a:r>
              <a:rPr lang="cs-CZ" sz="2000" b="0" i="1" dirty="0" smtClean="0">
                <a:sym typeface="Symbol"/>
              </a:rPr>
              <a:t> </a:t>
            </a:r>
            <a:r>
              <a:rPr lang="cs-CZ" sz="2000" b="0" i="1" dirty="0" err="1" smtClean="0">
                <a:sym typeface="Symbol"/>
              </a:rPr>
              <a:t>of</a:t>
            </a:r>
            <a:r>
              <a:rPr lang="cs-CZ" sz="2000" b="0" i="1" dirty="0" smtClean="0">
                <a:sym typeface="Symbol"/>
              </a:rPr>
              <a:t> </a:t>
            </a:r>
            <a:r>
              <a:rPr lang="cs-CZ" sz="2000" b="0" i="1" dirty="0" err="1" smtClean="0">
                <a:sym typeface="Symbol"/>
              </a:rPr>
              <a:t>the</a:t>
            </a:r>
            <a:r>
              <a:rPr lang="cs-CZ" sz="2000" b="0" i="1" dirty="0" smtClean="0">
                <a:sym typeface="Symbol"/>
              </a:rPr>
              <a:t> </a:t>
            </a:r>
            <a:r>
              <a:rPr lang="cs-CZ" sz="2000" b="0" i="1" dirty="0" err="1" smtClean="0">
                <a:sym typeface="Symbol"/>
              </a:rPr>
              <a:t>commons</a:t>
            </a:r>
            <a:r>
              <a:rPr lang="cs-CZ" sz="2000" b="0" dirty="0" smtClean="0">
                <a:sym typeface="Symbol"/>
              </a:rPr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smtClean="0">
                <a:sym typeface="Symbol"/>
              </a:rPr>
              <a:t>	přidání 1 ovce do stáda  přímý užitek vlastníkovi </a:t>
            </a:r>
            <a:br>
              <a:rPr lang="cs-CZ" sz="2000" b="0" dirty="0" smtClean="0">
                <a:sym typeface="Symbol"/>
              </a:rPr>
            </a:br>
            <a:r>
              <a:rPr lang="cs-CZ" sz="2000" b="0" dirty="0" smtClean="0">
                <a:sym typeface="Symbol"/>
              </a:rPr>
              <a:t>	 náklady (úbytek pastvy) rozložen na celou skupinu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smtClean="0">
                <a:sym typeface="Symbol"/>
              </a:rPr>
              <a:t>	  pokud se lidé chovají z hlediska svého prospěchu nezávisle a</a:t>
            </a:r>
            <a:br>
              <a:rPr lang="cs-CZ" sz="2000" b="0" dirty="0" smtClean="0">
                <a:sym typeface="Symbol"/>
              </a:rPr>
            </a:br>
            <a:r>
              <a:rPr lang="cs-CZ" sz="2000" b="0" dirty="0" smtClean="0">
                <a:sym typeface="Symbol"/>
              </a:rPr>
              <a:t>	racionálně, nakonec nutně dojde k vyčerpání zdrojů	</a:t>
            </a:r>
            <a:endParaRPr lang="cs-CZ" sz="2000" b="0" dirty="0"/>
          </a:p>
        </p:txBody>
      </p:sp>
      <p:sp>
        <p:nvSpPr>
          <p:cNvPr id="8" name="TextovéPole 7"/>
          <p:cNvSpPr txBox="1"/>
          <p:nvPr/>
        </p:nvSpPr>
        <p:spPr>
          <a:xfrm>
            <a:off x="436563" y="5529943"/>
            <a:ext cx="7749237" cy="897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 smtClean="0"/>
              <a:t>Řešením dobrovolné omezení ze strany pastevců </a:t>
            </a:r>
            <a:r>
              <a:rPr lang="cs-CZ" sz="2000" b="0" dirty="0" smtClean="0">
                <a:sym typeface="Symbol"/>
              </a:rPr>
              <a:t>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olidFill>
                  <a:srgbClr val="E60000"/>
                </a:solidFill>
                <a:sym typeface="Symbol"/>
              </a:rPr>
              <a:t>Proč by takové chování měl podporovat přírodní výběr?</a:t>
            </a:r>
            <a:endParaRPr lang="cs-CZ" b="0" dirty="0">
              <a:solidFill>
                <a:srgbClr val="E6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990975" y="2806700"/>
            <a:ext cx="4965700" cy="3886199"/>
            <a:chOff x="2500" y="1781"/>
            <a:chExt cx="3128" cy="2448"/>
          </a:xfrm>
        </p:grpSpPr>
        <p:pic>
          <p:nvPicPr>
            <p:cNvPr id="7176" name="Picture 3" descr="lemmi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00" y="2721"/>
              <a:ext cx="1297" cy="14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7177" name="Picture 4" descr="lemmings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34" y="2032"/>
              <a:ext cx="1794" cy="2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7178" name="Picture 5" descr="norway_lemming"/>
            <p:cNvPicPr>
              <a:picLocks noChangeAspect="1" noChangeArrowheads="1"/>
            </p:cNvPicPr>
            <p:nvPr/>
          </p:nvPicPr>
          <p:blipFill>
            <a:blip r:embed="rId5"/>
            <a:srcRect t="4564" r="1855" b="7382"/>
            <a:stretch>
              <a:fillRect/>
            </a:stretch>
          </p:blipFill>
          <p:spPr bwMode="auto">
            <a:xfrm>
              <a:off x="3008" y="1781"/>
              <a:ext cx="1377" cy="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  <p:sp>
        <p:nvSpPr>
          <p:cNvPr id="7171" name="Text Box 6"/>
          <p:cNvSpPr txBox="1">
            <a:spLocks noChangeArrowheads="1"/>
          </p:cNvSpPr>
          <p:nvPr/>
        </p:nvSpPr>
        <p:spPr bwMode="auto">
          <a:xfrm>
            <a:off x="436563" y="298450"/>
            <a:ext cx="7753726" cy="2257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</a:rPr>
              <a:t>1962 – </a:t>
            </a:r>
            <a:r>
              <a:rPr lang="cs-CZ" b="0" dirty="0" err="1">
                <a:solidFill>
                  <a:srgbClr val="003399"/>
                </a:solidFill>
              </a:rPr>
              <a:t>Vero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 smtClean="0">
                <a:solidFill>
                  <a:srgbClr val="003399"/>
                </a:solidFill>
              </a:rPr>
              <a:t>Copner</a:t>
            </a:r>
            <a:r>
              <a:rPr lang="cs-CZ" b="0" dirty="0" smtClean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Wynne</a:t>
            </a:r>
            <a:r>
              <a:rPr lang="cs-CZ" b="0" dirty="0">
                <a:solidFill>
                  <a:srgbClr val="003399"/>
                </a:solidFill>
              </a:rPr>
              <a:t>-</a:t>
            </a:r>
            <a:r>
              <a:rPr lang="cs-CZ" b="0" dirty="0" err="1">
                <a:solidFill>
                  <a:srgbClr val="003399"/>
                </a:solidFill>
              </a:rPr>
              <a:t>Edwards</a:t>
            </a:r>
            <a:r>
              <a:rPr lang="cs-CZ" b="0" dirty="0">
                <a:solidFill>
                  <a:srgbClr val="003399"/>
                </a:solidFill>
              </a:rPr>
              <a:t>: </a:t>
            </a:r>
            <a:endParaRPr lang="cs-CZ" b="0" dirty="0" smtClean="0">
              <a:solidFill>
                <a:srgbClr val="003399"/>
              </a:solidFill>
            </a:endParaRPr>
          </a:p>
          <a:p>
            <a:pPr defTabSz="360000">
              <a:spcAft>
                <a:spcPts val="2400"/>
              </a:spcAft>
            </a:pPr>
            <a:r>
              <a:rPr lang="cs-CZ" sz="2000" b="0" i="1" dirty="0" err="1" smtClean="0"/>
              <a:t>Animal</a:t>
            </a:r>
            <a:r>
              <a:rPr lang="cs-CZ" sz="2000" b="0" i="1" dirty="0" smtClean="0"/>
              <a:t> </a:t>
            </a:r>
            <a:r>
              <a:rPr lang="cs-CZ" sz="2000" b="0" i="1" dirty="0" err="1"/>
              <a:t>Dispersion</a:t>
            </a:r>
            <a:r>
              <a:rPr lang="cs-CZ" sz="2000" b="0" i="1" dirty="0"/>
              <a:t> in </a:t>
            </a:r>
            <a:r>
              <a:rPr lang="cs-CZ" sz="2000" b="0" i="1" dirty="0" err="1"/>
              <a:t>Relation</a:t>
            </a:r>
            <a:r>
              <a:rPr lang="cs-CZ" sz="2000" b="0" i="1" dirty="0"/>
              <a:t> to </a:t>
            </a:r>
            <a:r>
              <a:rPr lang="cs-CZ" sz="2000" b="0" i="1" dirty="0" err="1"/>
              <a:t>Social</a:t>
            </a:r>
            <a:r>
              <a:rPr lang="cs-CZ" sz="2000" b="0" i="1" dirty="0"/>
              <a:t> </a:t>
            </a:r>
            <a:r>
              <a:rPr lang="cs-CZ" sz="2000" b="0" i="1" dirty="0" err="1" smtClean="0"/>
              <a:t>Behaviour</a:t>
            </a:r>
            <a:r>
              <a:rPr lang="cs-CZ" sz="2000" b="0" dirty="0" smtClean="0"/>
              <a:t>       </a:t>
            </a: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dirty="0" smtClean="0"/>
              <a:t>shlukování </a:t>
            </a:r>
            <a:r>
              <a:rPr lang="cs-CZ" sz="2000" b="0" dirty="0"/>
              <a:t>do hejn, disperze, omezení plodnosti, altruismus 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kooperace vysvětlena jako selekce celých skupin spíše než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dirty="0" smtClean="0"/>
              <a:t>individuální </a:t>
            </a:r>
            <a:r>
              <a:rPr lang="cs-CZ" sz="2000" b="0" dirty="0"/>
              <a:t>výběr (v krajní podobě „adaptace pro přežití druhu“)</a:t>
            </a:r>
          </a:p>
        </p:txBody>
      </p:sp>
      <p:sp>
        <p:nvSpPr>
          <p:cNvPr id="196615" name="Oval 7"/>
          <p:cNvSpPr>
            <a:spLocks noChangeAspect="1" noChangeArrowheads="1"/>
          </p:cNvSpPr>
          <p:nvPr/>
        </p:nvSpPr>
        <p:spPr bwMode="auto">
          <a:xfrm>
            <a:off x="8177213" y="4087813"/>
            <a:ext cx="742950" cy="750887"/>
          </a:xfrm>
          <a:prstGeom prst="ellipse">
            <a:avLst/>
          </a:prstGeom>
          <a:solidFill>
            <a:srgbClr val="FFFF00">
              <a:alpha val="30196"/>
            </a:srgbClr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4" name="Text Box 9"/>
          <p:cNvSpPr txBox="1">
            <a:spLocks noChangeArrowheads="1"/>
          </p:cNvSpPr>
          <p:nvPr/>
        </p:nvSpPr>
        <p:spPr bwMode="auto">
          <a:xfrm>
            <a:off x="1020977" y="6095645"/>
            <a:ext cx="21828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/>
              <a:t>V. C. </a:t>
            </a:r>
            <a:r>
              <a:rPr lang="cs-CZ" sz="1600" b="0" dirty="0" err="1"/>
              <a:t>Wynne</a:t>
            </a:r>
            <a:r>
              <a:rPr lang="cs-CZ" sz="1600" b="0" dirty="0"/>
              <a:t>-</a:t>
            </a:r>
            <a:r>
              <a:rPr lang="cs-CZ" sz="1600" b="0" dirty="0" err="1"/>
              <a:t>Edwards</a:t>
            </a:r>
            <a:endParaRPr lang="cs-CZ" sz="1600" b="0" dirty="0"/>
          </a:p>
        </p:txBody>
      </p:sp>
      <p:sp>
        <p:nvSpPr>
          <p:cNvPr id="196618" name="AutoShape 10"/>
          <p:cNvSpPr>
            <a:spLocks noChangeArrowheads="1"/>
          </p:cNvSpPr>
          <p:nvPr/>
        </p:nvSpPr>
        <p:spPr bwMode="auto">
          <a:xfrm>
            <a:off x="7892144" y="3141663"/>
            <a:ext cx="950232" cy="365125"/>
          </a:xfrm>
          <a:prstGeom prst="wedgeRectCallout">
            <a:avLst>
              <a:gd name="adj1" fmla="val 19242"/>
              <a:gd name="adj2" fmla="val 25496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b="0" dirty="0"/>
              <a:t>cheater</a:t>
            </a:r>
            <a:endParaRPr lang="cs-CZ" sz="1600" b="0" dirty="0"/>
          </a:p>
        </p:txBody>
      </p:sp>
      <p:pic>
        <p:nvPicPr>
          <p:cNvPr id="10242" name="Picture 2" descr="http://www.britishbirds.co.uk/wp-content/uploads/article_files/V90/V90_N06/V90_N06_P209_T5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20549" y="2586682"/>
            <a:ext cx="2254966" cy="350138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500"/>
                                        <p:tgtEl>
                                          <p:spTgt spid="196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6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5" grpId="0" animBg="1"/>
      <p:bldP spid="1966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40" name="Picture 16" descr="File:John Maynard Smith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7410" r="6970"/>
          <a:stretch>
            <a:fillRect/>
          </a:stretch>
        </p:blipFill>
        <p:spPr bwMode="auto">
          <a:xfrm>
            <a:off x="6921500" y="231775"/>
            <a:ext cx="1852613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80230" name="Text Box 6"/>
          <p:cNvSpPr txBox="1">
            <a:spLocks noChangeArrowheads="1"/>
          </p:cNvSpPr>
          <p:nvPr/>
        </p:nvSpPr>
        <p:spPr bwMode="auto">
          <a:xfrm>
            <a:off x="436563" y="298450"/>
            <a:ext cx="3276859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solidFill>
                  <a:srgbClr val="E80000"/>
                </a:solidFill>
              </a:rPr>
              <a:t>reakce:</a:t>
            </a:r>
            <a:br>
              <a:rPr lang="cs-CZ" sz="2000" b="0" dirty="0">
                <a:solidFill>
                  <a:srgbClr val="E80000"/>
                </a:solidFill>
              </a:rPr>
            </a:br>
            <a:endParaRPr lang="cs-CZ" sz="2000" b="0" dirty="0">
              <a:solidFill>
                <a:srgbClr val="E80000"/>
              </a:solidFill>
            </a:endParaRPr>
          </a:p>
          <a:p>
            <a:r>
              <a:rPr lang="cs-CZ" sz="2000" b="0" dirty="0">
                <a:solidFill>
                  <a:srgbClr val="003399"/>
                </a:solidFill>
              </a:rPr>
              <a:t>1964: William D. </a:t>
            </a:r>
            <a:r>
              <a:rPr lang="cs-CZ" sz="2000" b="0" dirty="0" err="1">
                <a:solidFill>
                  <a:srgbClr val="003399"/>
                </a:solidFill>
              </a:rPr>
              <a:t>Hamilton</a:t>
            </a:r>
            <a:r>
              <a:rPr lang="cs-CZ" sz="2000" b="0" dirty="0">
                <a:solidFill>
                  <a:srgbClr val="003399"/>
                </a:solidFill>
              </a:rPr>
              <a:t>, </a:t>
            </a:r>
            <a:br>
              <a:rPr lang="cs-CZ" sz="2000" b="0" dirty="0">
                <a:solidFill>
                  <a:srgbClr val="003399"/>
                </a:solidFill>
              </a:rPr>
            </a:br>
            <a:r>
              <a:rPr lang="cs-CZ" sz="2000" b="0" dirty="0">
                <a:solidFill>
                  <a:srgbClr val="003399"/>
                </a:solidFill>
              </a:rPr>
              <a:t>          John </a:t>
            </a:r>
            <a:r>
              <a:rPr lang="cs-CZ" sz="2000" b="0" dirty="0" err="1">
                <a:solidFill>
                  <a:srgbClr val="003399"/>
                </a:solidFill>
              </a:rPr>
              <a:t>Maynard</a:t>
            </a:r>
            <a:r>
              <a:rPr lang="cs-CZ" sz="2000" b="0" dirty="0">
                <a:solidFill>
                  <a:srgbClr val="003399"/>
                </a:solidFill>
              </a:rPr>
              <a:t> </a:t>
            </a:r>
            <a:r>
              <a:rPr lang="cs-CZ" sz="2000" b="0" dirty="0" err="1">
                <a:solidFill>
                  <a:srgbClr val="003399"/>
                </a:solidFill>
              </a:rPr>
              <a:t>Smith</a:t>
            </a:r>
            <a:r>
              <a:rPr lang="cs-CZ" sz="2000" b="0" dirty="0">
                <a:solidFill>
                  <a:srgbClr val="003399"/>
                </a:solidFill>
              </a:rPr>
              <a:t/>
            </a:r>
            <a:br>
              <a:rPr lang="cs-CZ" sz="2000" b="0" dirty="0">
                <a:solidFill>
                  <a:srgbClr val="003399"/>
                </a:solidFill>
              </a:rPr>
            </a:br>
            <a:r>
              <a:rPr lang="cs-CZ" sz="2000" b="0" dirty="0">
                <a:solidFill>
                  <a:srgbClr val="003399"/>
                </a:solidFill>
              </a:rPr>
              <a:t/>
            </a:r>
            <a:br>
              <a:rPr lang="cs-CZ" sz="2000" b="0" dirty="0">
                <a:solidFill>
                  <a:srgbClr val="003399"/>
                </a:solidFill>
              </a:rPr>
            </a:br>
            <a:endParaRPr lang="cs-CZ" sz="2000" b="0" dirty="0">
              <a:solidFill>
                <a:srgbClr val="003399"/>
              </a:solidFill>
            </a:endParaRPr>
          </a:p>
          <a:p>
            <a:endParaRPr lang="cs-CZ" sz="2000" b="0" dirty="0">
              <a:solidFill>
                <a:srgbClr val="003399"/>
              </a:solidFill>
            </a:endParaRPr>
          </a:p>
          <a:p>
            <a:endParaRPr lang="cs-CZ" sz="2000" b="0" dirty="0">
              <a:solidFill>
                <a:srgbClr val="003399"/>
              </a:solidFill>
            </a:endParaRPr>
          </a:p>
          <a:p>
            <a:endParaRPr lang="cs-CZ" sz="2000" b="0" dirty="0" smtClean="0">
              <a:solidFill>
                <a:srgbClr val="003399"/>
              </a:solidFill>
            </a:endParaRPr>
          </a:p>
          <a:p>
            <a:endParaRPr lang="cs-CZ" sz="2000" b="0" dirty="0" smtClean="0">
              <a:solidFill>
                <a:srgbClr val="003399"/>
              </a:solidFill>
            </a:endParaRPr>
          </a:p>
          <a:p>
            <a:r>
              <a:rPr lang="cs-CZ" sz="2000" b="0" dirty="0" smtClean="0">
                <a:solidFill>
                  <a:srgbClr val="003399"/>
                </a:solidFill>
              </a:rPr>
              <a:t>1966</a:t>
            </a:r>
            <a:r>
              <a:rPr lang="cs-CZ" sz="2000" b="0" dirty="0">
                <a:solidFill>
                  <a:srgbClr val="003399"/>
                </a:solidFill>
              </a:rPr>
              <a:t>: </a:t>
            </a:r>
            <a:r>
              <a:rPr lang="cs-CZ" sz="2000" b="0" dirty="0" err="1">
                <a:solidFill>
                  <a:srgbClr val="003399"/>
                </a:solidFill>
              </a:rPr>
              <a:t>George</a:t>
            </a:r>
            <a:r>
              <a:rPr lang="cs-CZ" sz="2000" b="0" dirty="0">
                <a:solidFill>
                  <a:srgbClr val="003399"/>
                </a:solidFill>
              </a:rPr>
              <a:t> C. </a:t>
            </a:r>
            <a:r>
              <a:rPr lang="cs-CZ" sz="2000" b="0" dirty="0" err="1">
                <a:solidFill>
                  <a:srgbClr val="003399"/>
                </a:solidFill>
              </a:rPr>
              <a:t>Williams</a:t>
            </a:r>
            <a:r>
              <a:rPr lang="cs-CZ" sz="2000" b="0" dirty="0">
                <a:solidFill>
                  <a:srgbClr val="003399"/>
                </a:solidFill>
              </a:rPr>
              <a:t/>
            </a:r>
            <a:br>
              <a:rPr lang="cs-CZ" sz="2000" b="0" dirty="0">
                <a:solidFill>
                  <a:srgbClr val="003399"/>
                </a:solidFill>
              </a:rPr>
            </a:br>
            <a:endParaRPr lang="cs-CZ" sz="2000" b="0" dirty="0">
              <a:solidFill>
                <a:srgbClr val="003399"/>
              </a:solidFill>
            </a:endParaRPr>
          </a:p>
          <a:p>
            <a:endParaRPr lang="cs-CZ" sz="2000" b="0" dirty="0">
              <a:solidFill>
                <a:srgbClr val="003399"/>
              </a:solidFill>
            </a:endParaRPr>
          </a:p>
          <a:p>
            <a:r>
              <a:rPr lang="cs-CZ" sz="2000" b="0" dirty="0">
                <a:solidFill>
                  <a:srgbClr val="003399"/>
                </a:solidFill>
              </a:rPr>
              <a:t>1976: Richard </a:t>
            </a:r>
            <a:r>
              <a:rPr lang="cs-CZ" sz="2000" b="0" dirty="0" err="1">
                <a:solidFill>
                  <a:srgbClr val="003399"/>
                </a:solidFill>
              </a:rPr>
              <a:t>Dawkins</a:t>
            </a:r>
            <a:endParaRPr lang="cs-CZ" sz="2000" b="0" dirty="0">
              <a:solidFill>
                <a:srgbClr val="003399"/>
              </a:solidFill>
            </a:endParaRPr>
          </a:p>
        </p:txBody>
      </p:sp>
      <p:pic>
        <p:nvPicPr>
          <p:cNvPr id="180236" name="Picture 12" descr="richard-dawkin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8588" y="3594100"/>
            <a:ext cx="2063750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80238" name="Picture 14" descr="File:W D Hamilton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13275" y="227013"/>
            <a:ext cx="2006600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80246" name="Picture 22" descr="Image:George C. Williams.jpg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 r="7651" b="7556"/>
          <a:stretch>
            <a:fillRect/>
          </a:stretch>
        </p:blipFill>
        <p:spPr bwMode="auto">
          <a:xfrm>
            <a:off x="4084638" y="2862263"/>
            <a:ext cx="2001837" cy="273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8199" name="Skupina 17"/>
          <p:cNvGrpSpPr>
            <a:grpSpLocks/>
          </p:cNvGrpSpPr>
          <p:nvPr/>
        </p:nvGrpSpPr>
        <p:grpSpPr bwMode="auto">
          <a:xfrm>
            <a:off x="6289675" y="2576513"/>
            <a:ext cx="2106613" cy="927100"/>
            <a:chOff x="6288945" y="2576560"/>
            <a:chExt cx="2106613" cy="927783"/>
          </a:xfrm>
        </p:grpSpPr>
        <p:grpSp>
          <p:nvGrpSpPr>
            <p:cNvPr id="8205" name="Group 28"/>
            <p:cNvGrpSpPr>
              <a:grpSpLocks/>
            </p:cNvGrpSpPr>
            <p:nvPr/>
          </p:nvGrpSpPr>
          <p:grpSpPr bwMode="auto">
            <a:xfrm>
              <a:off x="6288945" y="2612168"/>
              <a:ext cx="2106613" cy="892175"/>
              <a:chOff x="3960" y="1647"/>
              <a:chExt cx="1327" cy="562"/>
            </a:xfrm>
          </p:grpSpPr>
          <p:sp>
            <p:nvSpPr>
              <p:cNvPr id="8207" name="AutoShape 24"/>
              <p:cNvSpPr>
                <a:spLocks noChangeArrowheads="1"/>
              </p:cNvSpPr>
              <p:nvPr/>
            </p:nvSpPr>
            <p:spPr bwMode="auto">
              <a:xfrm>
                <a:off x="3987" y="1663"/>
                <a:ext cx="1252" cy="527"/>
              </a:xfrm>
              <a:prstGeom prst="wedgeEllipseCallout">
                <a:avLst>
                  <a:gd name="adj1" fmla="val 14616"/>
                  <a:gd name="adj2" fmla="val -104648"/>
                </a:avLst>
              </a:prstGeom>
              <a:solidFill>
                <a:srgbClr val="CC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800" b="0"/>
                  <a:t>příbuzenský výběr</a:t>
                </a:r>
              </a:p>
            </p:txBody>
          </p:sp>
          <p:sp>
            <p:nvSpPr>
              <p:cNvPr id="8208" name="AutoShape 23"/>
              <p:cNvSpPr>
                <a:spLocks noChangeArrowheads="1"/>
              </p:cNvSpPr>
              <p:nvPr/>
            </p:nvSpPr>
            <p:spPr bwMode="auto">
              <a:xfrm>
                <a:off x="3960" y="1647"/>
                <a:ext cx="1327" cy="562"/>
              </a:xfrm>
              <a:prstGeom prst="wedgeEllipseCallout">
                <a:avLst>
                  <a:gd name="adj1" fmla="val -60551"/>
                  <a:gd name="adj2" fmla="val -108542"/>
                </a:avLst>
              </a:prstGeom>
              <a:solidFill>
                <a:srgbClr val="CC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800" b="0" dirty="0"/>
                  <a:t>příbuzenský výběr</a:t>
                </a:r>
              </a:p>
            </p:txBody>
          </p:sp>
        </p:grpSp>
        <p:sp>
          <p:nvSpPr>
            <p:cNvPr id="8206" name="Volný tvar 14"/>
            <p:cNvSpPr>
              <a:spLocks/>
            </p:cNvSpPr>
            <p:nvPr/>
          </p:nvSpPr>
          <p:spPr bwMode="auto">
            <a:xfrm>
              <a:off x="7297130" y="2576560"/>
              <a:ext cx="345690" cy="111408"/>
            </a:xfrm>
            <a:custGeom>
              <a:avLst/>
              <a:gdLst>
                <a:gd name="T0" fmla="*/ 343245 w 345690"/>
                <a:gd name="T1" fmla="*/ 371566 h 73733"/>
                <a:gd name="T2" fmla="*/ 343245 w 345690"/>
                <a:gd name="T3" fmla="*/ 371566 h 73733"/>
                <a:gd name="T4" fmla="*/ 338355 w 345690"/>
                <a:gd name="T5" fmla="*/ 65724 h 73733"/>
                <a:gd name="T6" fmla="*/ 299237 w 345690"/>
                <a:gd name="T7" fmla="*/ 65724 h 73733"/>
                <a:gd name="T8" fmla="*/ 194105 w 345690"/>
                <a:gd name="T9" fmla="*/ 65724 h 73733"/>
                <a:gd name="T10" fmla="*/ 132982 w 345690"/>
                <a:gd name="T11" fmla="*/ 91206 h 73733"/>
                <a:gd name="T12" fmla="*/ 93864 w 345690"/>
                <a:gd name="T13" fmla="*/ 78469 h 73733"/>
                <a:gd name="T14" fmla="*/ 30296 w 345690"/>
                <a:gd name="T15" fmla="*/ 78469 h 73733"/>
                <a:gd name="T16" fmla="*/ 10736 w 345690"/>
                <a:gd name="T17" fmla="*/ 103953 h 73733"/>
                <a:gd name="T18" fmla="*/ 8291 w 345690"/>
                <a:gd name="T19" fmla="*/ 142183 h 73733"/>
                <a:gd name="T20" fmla="*/ 957 w 345690"/>
                <a:gd name="T21" fmla="*/ 167669 h 73733"/>
                <a:gd name="T22" fmla="*/ 3401 w 345690"/>
                <a:gd name="T23" fmla="*/ 205901 h 73733"/>
                <a:gd name="T24" fmla="*/ 22961 w 345690"/>
                <a:gd name="T25" fmla="*/ 231391 h 73733"/>
                <a:gd name="T26" fmla="*/ 52300 w 345690"/>
                <a:gd name="T27" fmla="*/ 256872 h 73733"/>
                <a:gd name="T28" fmla="*/ 71859 w 345690"/>
                <a:gd name="T29" fmla="*/ 282362 h 73733"/>
                <a:gd name="T30" fmla="*/ 96308 w 345690"/>
                <a:gd name="T31" fmla="*/ 307847 h 73733"/>
                <a:gd name="T32" fmla="*/ 169656 w 345690"/>
                <a:gd name="T33" fmla="*/ 307847 h 73733"/>
                <a:gd name="T34" fmla="*/ 176991 w 345690"/>
                <a:gd name="T35" fmla="*/ 320587 h 73733"/>
                <a:gd name="T36" fmla="*/ 194105 w 345690"/>
                <a:gd name="T37" fmla="*/ 333334 h 73733"/>
                <a:gd name="T38" fmla="*/ 240559 w 345690"/>
                <a:gd name="T39" fmla="*/ 358819 h 73733"/>
                <a:gd name="T40" fmla="*/ 299237 w 345690"/>
                <a:gd name="T41" fmla="*/ 384309 h 73733"/>
                <a:gd name="T42" fmla="*/ 338355 w 345690"/>
                <a:gd name="T43" fmla="*/ 371566 h 73733"/>
                <a:gd name="T44" fmla="*/ 343245 w 345690"/>
                <a:gd name="T45" fmla="*/ 371566 h 7373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690"/>
                <a:gd name="T70" fmla="*/ 0 h 73733"/>
                <a:gd name="T71" fmla="*/ 345690 w 345690"/>
                <a:gd name="T72" fmla="*/ 73733 h 7373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690" h="73733">
                  <a:moveTo>
                    <a:pt x="343245" y="71288"/>
                  </a:moveTo>
                  <a:lnTo>
                    <a:pt x="343245" y="71288"/>
                  </a:lnTo>
                  <a:cubicBezTo>
                    <a:pt x="341615" y="63138"/>
                    <a:pt x="345690" y="22390"/>
                    <a:pt x="338355" y="12610"/>
                  </a:cubicBezTo>
                  <a:cubicBezTo>
                    <a:pt x="332243" y="8128"/>
                    <a:pt x="322464" y="14240"/>
                    <a:pt x="299237" y="12610"/>
                  </a:cubicBezTo>
                  <a:cubicBezTo>
                    <a:pt x="261408" y="0"/>
                    <a:pt x="288885" y="8236"/>
                    <a:pt x="194105" y="12610"/>
                  </a:cubicBezTo>
                  <a:cubicBezTo>
                    <a:pt x="173687" y="13552"/>
                    <a:pt x="132982" y="17499"/>
                    <a:pt x="132982" y="17499"/>
                  </a:cubicBezTo>
                  <a:cubicBezTo>
                    <a:pt x="119943" y="16684"/>
                    <a:pt x="106857" y="16422"/>
                    <a:pt x="93864" y="15055"/>
                  </a:cubicBezTo>
                  <a:cubicBezTo>
                    <a:pt x="76750" y="14648"/>
                    <a:pt x="44151" y="14240"/>
                    <a:pt x="30296" y="15055"/>
                  </a:cubicBezTo>
                  <a:cubicBezTo>
                    <a:pt x="23812" y="16823"/>
                    <a:pt x="10736" y="19944"/>
                    <a:pt x="10736" y="19944"/>
                  </a:cubicBezTo>
                  <a:cubicBezTo>
                    <a:pt x="9921" y="22389"/>
                    <a:pt x="9901" y="25266"/>
                    <a:pt x="8291" y="27279"/>
                  </a:cubicBezTo>
                  <a:cubicBezTo>
                    <a:pt x="6456" y="29573"/>
                    <a:pt x="2048" y="29441"/>
                    <a:pt x="957" y="32169"/>
                  </a:cubicBezTo>
                  <a:cubicBezTo>
                    <a:pt x="0" y="34562"/>
                    <a:pt x="1148" y="38252"/>
                    <a:pt x="3401" y="39504"/>
                  </a:cubicBezTo>
                  <a:cubicBezTo>
                    <a:pt x="9276" y="42768"/>
                    <a:pt x="16412" y="42883"/>
                    <a:pt x="22961" y="44394"/>
                  </a:cubicBezTo>
                  <a:cubicBezTo>
                    <a:pt x="34586" y="47077"/>
                    <a:pt x="39739" y="47489"/>
                    <a:pt x="52300" y="49283"/>
                  </a:cubicBezTo>
                  <a:cubicBezTo>
                    <a:pt x="69067" y="54872"/>
                    <a:pt x="48256" y="48272"/>
                    <a:pt x="71859" y="54173"/>
                  </a:cubicBezTo>
                  <a:cubicBezTo>
                    <a:pt x="94616" y="59863"/>
                    <a:pt x="54384" y="53073"/>
                    <a:pt x="96308" y="59063"/>
                  </a:cubicBezTo>
                  <a:cubicBezTo>
                    <a:pt x="132302" y="56063"/>
                    <a:pt x="127806" y="55077"/>
                    <a:pt x="169656" y="59063"/>
                  </a:cubicBezTo>
                  <a:cubicBezTo>
                    <a:pt x="172222" y="59307"/>
                    <a:pt x="174464" y="61003"/>
                    <a:pt x="176991" y="61508"/>
                  </a:cubicBezTo>
                  <a:cubicBezTo>
                    <a:pt x="182642" y="62638"/>
                    <a:pt x="188380" y="63292"/>
                    <a:pt x="194105" y="63953"/>
                  </a:cubicBezTo>
                  <a:cubicBezTo>
                    <a:pt x="209573" y="65738"/>
                    <a:pt x="225035" y="67649"/>
                    <a:pt x="240559" y="68843"/>
                  </a:cubicBezTo>
                  <a:cubicBezTo>
                    <a:pt x="281318" y="71978"/>
                    <a:pt x="261761" y="70326"/>
                    <a:pt x="299237" y="73733"/>
                  </a:cubicBezTo>
                  <a:cubicBezTo>
                    <a:pt x="312276" y="72918"/>
                    <a:pt x="325362" y="72656"/>
                    <a:pt x="338355" y="71288"/>
                  </a:cubicBezTo>
                  <a:cubicBezTo>
                    <a:pt x="340918" y="71018"/>
                    <a:pt x="342430" y="71288"/>
                    <a:pt x="343245" y="71288"/>
                  </a:cubicBezTo>
                  <a:close/>
                </a:path>
              </a:pathLst>
            </a:custGeom>
            <a:solidFill>
              <a:srgbClr val="CCFF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" name="Skupina 19"/>
          <p:cNvGrpSpPr>
            <a:grpSpLocks/>
          </p:cNvGrpSpPr>
          <p:nvPr/>
        </p:nvGrpSpPr>
        <p:grpSpPr bwMode="auto">
          <a:xfrm>
            <a:off x="3384550" y="5529263"/>
            <a:ext cx="2106613" cy="917575"/>
            <a:chOff x="3384550" y="5529263"/>
            <a:chExt cx="2106613" cy="917575"/>
          </a:xfrm>
        </p:grpSpPr>
        <p:grpSp>
          <p:nvGrpSpPr>
            <p:cNvPr id="8201" name="Group 27"/>
            <p:cNvGrpSpPr>
              <a:grpSpLocks/>
            </p:cNvGrpSpPr>
            <p:nvPr/>
          </p:nvGrpSpPr>
          <p:grpSpPr bwMode="auto">
            <a:xfrm>
              <a:off x="3384550" y="5554663"/>
              <a:ext cx="2106613" cy="892175"/>
              <a:chOff x="2138" y="3499"/>
              <a:chExt cx="1327" cy="562"/>
            </a:xfrm>
          </p:grpSpPr>
          <p:sp>
            <p:nvSpPr>
              <p:cNvPr id="8203" name="AutoShape 25"/>
              <p:cNvSpPr>
                <a:spLocks noChangeArrowheads="1"/>
              </p:cNvSpPr>
              <p:nvPr/>
            </p:nvSpPr>
            <p:spPr bwMode="auto">
              <a:xfrm>
                <a:off x="2170" y="3525"/>
                <a:ext cx="1233" cy="487"/>
              </a:xfrm>
              <a:prstGeom prst="wedgeEllipseCallout">
                <a:avLst>
                  <a:gd name="adj1" fmla="val 21292"/>
                  <a:gd name="adj2" fmla="val -157597"/>
                </a:avLst>
              </a:prstGeom>
              <a:solidFill>
                <a:srgbClr val="CC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800" b="0"/>
                  <a:t>důležité jsou </a:t>
                </a:r>
                <a:r>
                  <a:rPr lang="cs-CZ" sz="1800" b="0" i="1"/>
                  <a:t>geny</a:t>
                </a:r>
              </a:p>
            </p:txBody>
          </p:sp>
          <p:sp>
            <p:nvSpPr>
              <p:cNvPr id="8204" name="AutoShape 26"/>
              <p:cNvSpPr>
                <a:spLocks noChangeArrowheads="1"/>
              </p:cNvSpPr>
              <p:nvPr/>
            </p:nvSpPr>
            <p:spPr bwMode="auto">
              <a:xfrm>
                <a:off x="2138" y="3499"/>
                <a:ext cx="1327" cy="562"/>
              </a:xfrm>
              <a:prstGeom prst="wedgeEllipseCallout">
                <a:avLst>
                  <a:gd name="adj1" fmla="val 122421"/>
                  <a:gd name="adj2" fmla="val -64944"/>
                </a:avLst>
              </a:prstGeom>
              <a:solidFill>
                <a:srgbClr val="CC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800" b="0" dirty="0"/>
                  <a:t>důležité jsou </a:t>
                </a:r>
                <a:r>
                  <a:rPr lang="cs-CZ" sz="1800" b="0" u="sng" dirty="0"/>
                  <a:t>geny</a:t>
                </a:r>
              </a:p>
            </p:txBody>
          </p:sp>
        </p:grpSp>
        <p:sp>
          <p:nvSpPr>
            <p:cNvPr id="8202" name="Volný tvar 18"/>
            <p:cNvSpPr>
              <a:spLocks/>
            </p:cNvSpPr>
            <p:nvPr/>
          </p:nvSpPr>
          <p:spPr bwMode="auto">
            <a:xfrm>
              <a:off x="4376341" y="5529263"/>
              <a:ext cx="358776" cy="79414"/>
            </a:xfrm>
            <a:custGeom>
              <a:avLst/>
              <a:gdLst>
                <a:gd name="T0" fmla="*/ 348059 w 358776"/>
                <a:gd name="T1" fmla="*/ 69056 h 79414"/>
                <a:gd name="T2" fmla="*/ 348059 w 358776"/>
                <a:gd name="T3" fmla="*/ 69056 h 79414"/>
                <a:gd name="T4" fmla="*/ 355204 w 358776"/>
                <a:gd name="T5" fmla="*/ 11905 h 79414"/>
                <a:gd name="T6" fmla="*/ 326628 w 358776"/>
                <a:gd name="T7" fmla="*/ 14287 h 79414"/>
                <a:gd name="T8" fmla="*/ 288528 w 358776"/>
                <a:gd name="T9" fmla="*/ 9525 h 79414"/>
                <a:gd name="T10" fmla="*/ 205184 w 358776"/>
                <a:gd name="T11" fmla="*/ 7143 h 79414"/>
                <a:gd name="T12" fmla="*/ 143272 w 358776"/>
                <a:gd name="T13" fmla="*/ 4762 h 79414"/>
                <a:gd name="T14" fmla="*/ 133747 w 358776"/>
                <a:gd name="T15" fmla="*/ 2381 h 79414"/>
                <a:gd name="T16" fmla="*/ 126603 w 358776"/>
                <a:gd name="T17" fmla="*/ 0 h 79414"/>
                <a:gd name="T18" fmla="*/ 28971 w 358776"/>
                <a:gd name="T19" fmla="*/ 2381 h 79414"/>
                <a:gd name="T20" fmla="*/ 14684 w 358776"/>
                <a:gd name="T21" fmla="*/ 52387 h 79414"/>
                <a:gd name="T22" fmla="*/ 124222 w 358776"/>
                <a:gd name="T23" fmla="*/ 50006 h 79414"/>
                <a:gd name="T24" fmla="*/ 171847 w 358776"/>
                <a:gd name="T25" fmla="*/ 54768 h 79414"/>
                <a:gd name="T26" fmla="*/ 183753 w 358776"/>
                <a:gd name="T27" fmla="*/ 57150 h 79414"/>
                <a:gd name="T28" fmla="*/ 233759 w 358776"/>
                <a:gd name="T29" fmla="*/ 61912 h 79414"/>
                <a:gd name="T30" fmla="*/ 243284 w 358776"/>
                <a:gd name="T31" fmla="*/ 64293 h 79414"/>
                <a:gd name="T32" fmla="*/ 262334 w 358776"/>
                <a:gd name="T33" fmla="*/ 66675 h 79414"/>
                <a:gd name="T34" fmla="*/ 281384 w 358776"/>
                <a:gd name="T35" fmla="*/ 71437 h 79414"/>
                <a:gd name="T36" fmla="*/ 300434 w 358776"/>
                <a:gd name="T37" fmla="*/ 76200 h 79414"/>
                <a:gd name="T38" fmla="*/ 326628 w 358776"/>
                <a:gd name="T39" fmla="*/ 78581 h 79414"/>
                <a:gd name="T40" fmla="*/ 348059 w 358776"/>
                <a:gd name="T41" fmla="*/ 76200 h 79414"/>
                <a:gd name="T42" fmla="*/ 348059 w 358776"/>
                <a:gd name="T43" fmla="*/ 69056 h 7941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58776"/>
                <a:gd name="T67" fmla="*/ 0 h 79414"/>
                <a:gd name="T68" fmla="*/ 358776 w 358776"/>
                <a:gd name="T69" fmla="*/ 79414 h 7941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58776" h="79414">
                  <a:moveTo>
                    <a:pt x="348059" y="69056"/>
                  </a:moveTo>
                  <a:lnTo>
                    <a:pt x="348059" y="69056"/>
                  </a:lnTo>
                  <a:cubicBezTo>
                    <a:pt x="347265" y="60325"/>
                    <a:pt x="358776" y="21033"/>
                    <a:pt x="355204" y="11905"/>
                  </a:cubicBezTo>
                  <a:cubicBezTo>
                    <a:pt x="351903" y="7366"/>
                    <a:pt x="332184" y="15081"/>
                    <a:pt x="326628" y="14287"/>
                  </a:cubicBezTo>
                  <a:cubicBezTo>
                    <a:pt x="310647" y="8961"/>
                    <a:pt x="317943" y="10751"/>
                    <a:pt x="288528" y="9525"/>
                  </a:cubicBezTo>
                  <a:cubicBezTo>
                    <a:pt x="260759" y="8368"/>
                    <a:pt x="232962" y="8054"/>
                    <a:pt x="205184" y="7143"/>
                  </a:cubicBezTo>
                  <a:lnTo>
                    <a:pt x="143272" y="4762"/>
                  </a:lnTo>
                  <a:cubicBezTo>
                    <a:pt x="140097" y="3968"/>
                    <a:pt x="136894" y="3280"/>
                    <a:pt x="133747" y="2381"/>
                  </a:cubicBezTo>
                  <a:cubicBezTo>
                    <a:pt x="131333" y="1691"/>
                    <a:pt x="129113" y="0"/>
                    <a:pt x="126603" y="0"/>
                  </a:cubicBezTo>
                  <a:cubicBezTo>
                    <a:pt x="96430" y="0"/>
                    <a:pt x="59134" y="1587"/>
                    <a:pt x="28971" y="2381"/>
                  </a:cubicBezTo>
                  <a:cubicBezTo>
                    <a:pt x="11509" y="10318"/>
                    <a:pt x="0" y="44450"/>
                    <a:pt x="14684" y="52387"/>
                  </a:cubicBezTo>
                  <a:cubicBezTo>
                    <a:pt x="48792" y="53870"/>
                    <a:pt x="90091" y="49212"/>
                    <a:pt x="124222" y="50006"/>
                  </a:cubicBezTo>
                  <a:cubicBezTo>
                    <a:pt x="140097" y="51593"/>
                    <a:pt x="156203" y="51638"/>
                    <a:pt x="171847" y="54768"/>
                  </a:cubicBezTo>
                  <a:cubicBezTo>
                    <a:pt x="175816" y="55562"/>
                    <a:pt x="179730" y="56703"/>
                    <a:pt x="183753" y="57150"/>
                  </a:cubicBezTo>
                  <a:cubicBezTo>
                    <a:pt x="208515" y="59902"/>
                    <a:pt x="212215" y="58322"/>
                    <a:pt x="233759" y="61912"/>
                  </a:cubicBezTo>
                  <a:cubicBezTo>
                    <a:pt x="236987" y="62450"/>
                    <a:pt x="240056" y="63755"/>
                    <a:pt x="243284" y="64293"/>
                  </a:cubicBezTo>
                  <a:cubicBezTo>
                    <a:pt x="249596" y="65345"/>
                    <a:pt x="256044" y="65496"/>
                    <a:pt x="262334" y="66675"/>
                  </a:cubicBezTo>
                  <a:cubicBezTo>
                    <a:pt x="268767" y="67881"/>
                    <a:pt x="275174" y="69367"/>
                    <a:pt x="281384" y="71437"/>
                  </a:cubicBezTo>
                  <a:cubicBezTo>
                    <a:pt x="289157" y="74028"/>
                    <a:pt x="291244" y="75051"/>
                    <a:pt x="300434" y="76200"/>
                  </a:cubicBezTo>
                  <a:cubicBezTo>
                    <a:pt x="309134" y="77288"/>
                    <a:pt x="317897" y="77787"/>
                    <a:pt x="326628" y="78581"/>
                  </a:cubicBezTo>
                  <a:cubicBezTo>
                    <a:pt x="333772" y="77787"/>
                    <a:pt x="341630" y="79414"/>
                    <a:pt x="348059" y="76200"/>
                  </a:cubicBezTo>
                  <a:cubicBezTo>
                    <a:pt x="350304" y="75077"/>
                    <a:pt x="348059" y="70247"/>
                    <a:pt x="348059" y="69056"/>
                  </a:cubicBezTo>
                  <a:close/>
                </a:path>
              </a:pathLst>
            </a:custGeom>
            <a:solidFill>
              <a:srgbClr val="CCFF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30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032"/>
          <p:cNvSpPr txBox="1">
            <a:spLocks noChangeArrowheads="1"/>
          </p:cNvSpPr>
          <p:nvPr/>
        </p:nvSpPr>
        <p:spPr bwMode="auto">
          <a:xfrm>
            <a:off x="2260210" y="298450"/>
            <a:ext cx="4549194" cy="95410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SKUPINOVÁ SELEKCE</a:t>
            </a:r>
          </a:p>
          <a:p>
            <a:pPr algn="ctr"/>
            <a:r>
              <a:rPr lang="cs-CZ" sz="28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(</a:t>
            </a:r>
            <a:r>
              <a:rPr lang="en-US" sz="2800" i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group</a:t>
            </a:r>
            <a:r>
              <a:rPr lang="cs-CZ" sz="2800" i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</a:t>
            </a:r>
            <a:r>
              <a:rPr lang="cs-CZ" sz="2800" i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selection</a:t>
            </a:r>
            <a:r>
              <a:rPr lang="cs-CZ" sz="28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)</a:t>
            </a:r>
          </a:p>
        </p:txBody>
      </p:sp>
      <p:sp>
        <p:nvSpPr>
          <p:cNvPr id="9219" name="Text Box 1033"/>
          <p:cNvSpPr txBox="1">
            <a:spLocks noChangeArrowheads="1"/>
          </p:cNvSpPr>
          <p:nvPr/>
        </p:nvSpPr>
        <p:spPr bwMode="auto">
          <a:xfrm>
            <a:off x="436563" y="1480911"/>
            <a:ext cx="60134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solidFill>
                  <a:srgbClr val="003399"/>
                </a:solidFill>
              </a:rPr>
              <a:t>V.C. </a:t>
            </a:r>
            <a:r>
              <a:rPr lang="cs-CZ" sz="2000" b="0" dirty="0" err="1">
                <a:solidFill>
                  <a:srgbClr val="003399"/>
                </a:solidFill>
              </a:rPr>
              <a:t>Wynne</a:t>
            </a:r>
            <a:r>
              <a:rPr lang="cs-CZ" sz="2000" b="0" dirty="0">
                <a:solidFill>
                  <a:srgbClr val="003399"/>
                </a:solidFill>
              </a:rPr>
              <a:t>-</a:t>
            </a:r>
            <a:r>
              <a:rPr lang="cs-CZ" sz="2000" b="0" dirty="0" err="1">
                <a:solidFill>
                  <a:srgbClr val="003399"/>
                </a:solidFill>
              </a:rPr>
              <a:t>Edwards</a:t>
            </a:r>
            <a:r>
              <a:rPr lang="cs-CZ" sz="2000" b="0" dirty="0">
                <a:solidFill>
                  <a:srgbClr val="003399"/>
                </a:solidFill>
              </a:rPr>
              <a:t>: </a:t>
            </a:r>
          </a:p>
          <a:p>
            <a:r>
              <a:rPr lang="cs-CZ" sz="2000" b="0" dirty="0"/>
              <a:t> disperze proto, aby nedošlo k vyčerpání zdrojů</a:t>
            </a:r>
          </a:p>
          <a:p>
            <a:r>
              <a:rPr lang="cs-CZ" sz="2000" b="0" dirty="0"/>
              <a:t> produkce méně potomstva než potenciálně možné</a:t>
            </a:r>
          </a:p>
        </p:txBody>
      </p:sp>
      <p:sp>
        <p:nvSpPr>
          <p:cNvPr id="9220" name="Text Box 1037"/>
          <p:cNvSpPr txBox="1">
            <a:spLocks noChangeArrowheads="1"/>
          </p:cNvSpPr>
          <p:nvPr/>
        </p:nvSpPr>
        <p:spPr bwMode="auto">
          <a:xfrm>
            <a:off x="436563" y="2680834"/>
            <a:ext cx="35163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/>
              <a:t>varovný křik ptáků, hejna ryb </a:t>
            </a:r>
          </a:p>
        </p:txBody>
      </p:sp>
      <p:pic>
        <p:nvPicPr>
          <p:cNvPr id="36868" name="Picture 4" descr="http://i.huffpost.com/gen/1359251/images/o-FISH-SCHOOLS-facebook.jpg"/>
          <p:cNvPicPr>
            <a:picLocks noChangeAspect="1" noChangeArrowheads="1"/>
          </p:cNvPicPr>
          <p:nvPr/>
        </p:nvPicPr>
        <p:blipFill>
          <a:blip r:embed="rId3"/>
          <a:srcRect l="19400" r="15003"/>
          <a:stretch>
            <a:fillRect/>
          </a:stretch>
        </p:blipFill>
        <p:spPr bwMode="auto">
          <a:xfrm>
            <a:off x="6749143" y="1234622"/>
            <a:ext cx="2209801" cy="210547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6870" name="Picture 6" descr="http://i.imgur.com/PFPhmS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3278" y="3604023"/>
            <a:ext cx="3808866" cy="285665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6872" name="Picture 8" descr="http://www.wascgroup.com/wp-content/uploads/2013/02/Grey-Nurse-Sharks-Swimming-through-Fish-School-940x62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56221" y="4027715"/>
            <a:ext cx="3900455" cy="260168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6866" name="Picture 2" descr="http://www.duskyswondersite.com/wp-content/uploads/2014/11/School-of-Fish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72390" y="2534345"/>
            <a:ext cx="3055711" cy="186348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98" name="Text Box 1038"/>
          <p:cNvSpPr txBox="1">
            <a:spLocks noChangeArrowheads="1"/>
          </p:cNvSpPr>
          <p:nvPr/>
        </p:nvSpPr>
        <p:spPr bwMode="auto">
          <a:xfrm>
            <a:off x="436563" y="298450"/>
            <a:ext cx="13821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 smtClean="0">
                <a:solidFill>
                  <a:srgbClr val="E60000"/>
                </a:solidFill>
              </a:rPr>
              <a:t>„</a:t>
            </a:r>
            <a:r>
              <a:rPr lang="cs-CZ" b="0" i="1" dirty="0" err="1" smtClean="0">
                <a:solidFill>
                  <a:srgbClr val="E60000"/>
                </a:solidFill>
              </a:rPr>
              <a:t>stotting</a:t>
            </a:r>
            <a:r>
              <a:rPr lang="cs-CZ" b="0" dirty="0" smtClean="0">
                <a:solidFill>
                  <a:srgbClr val="E60000"/>
                </a:solidFill>
              </a:rPr>
              <a:t>“</a:t>
            </a:r>
            <a:endParaRPr lang="cs-CZ" b="0" dirty="0">
              <a:solidFill>
                <a:srgbClr val="E60000"/>
              </a:solidFill>
            </a:endParaRPr>
          </a:p>
        </p:txBody>
      </p:sp>
      <p:sp>
        <p:nvSpPr>
          <p:cNvPr id="118802" name="Text Box 1042"/>
          <p:cNvSpPr txBox="1">
            <a:spLocks noChangeArrowheads="1"/>
          </p:cNvSpPr>
          <p:nvPr/>
        </p:nvSpPr>
        <p:spPr bwMode="auto">
          <a:xfrm>
            <a:off x="574448" y="5958795"/>
            <a:ext cx="2908168" cy="4616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</a:rPr>
              <a:t>Výhoda pro jedince!</a:t>
            </a:r>
          </a:p>
        </p:txBody>
      </p:sp>
      <p:pic>
        <p:nvPicPr>
          <p:cNvPr id="78850" name="Picture 2" descr="http://upload.wikimedia.org/wikipedia/commons/4/47/Springbok_pron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563" y="1539422"/>
            <a:ext cx="2928258" cy="326894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8852" name="Picture 4" descr="http://40.media.tumblr.com/tumblr_lbzta0UMmU1qajg12o1_1280.jpg"/>
          <p:cNvPicPr>
            <a:picLocks noChangeAspect="1" noChangeArrowheads="1"/>
          </p:cNvPicPr>
          <p:nvPr/>
        </p:nvPicPr>
        <p:blipFill>
          <a:blip r:embed="rId4"/>
          <a:srcRect l="29993" r="14986" b="7276"/>
          <a:stretch>
            <a:fillRect/>
          </a:stretch>
        </p:blipFill>
        <p:spPr bwMode="auto">
          <a:xfrm>
            <a:off x="5498421" y="1346694"/>
            <a:ext cx="3004457" cy="336348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8854" name="Picture 6" descr="http://medias.photodeck.com/00f4e78c-55de-11e3-80b6-e7323dcc0875/016030jj_xlarge.jpg"/>
          <p:cNvPicPr>
            <a:picLocks noChangeAspect="1" noChangeArrowheads="1"/>
          </p:cNvPicPr>
          <p:nvPr/>
        </p:nvPicPr>
        <p:blipFill>
          <a:blip r:embed="rId5"/>
          <a:srcRect l="19595" r="15608" b="11903"/>
          <a:stretch>
            <a:fillRect/>
          </a:stretch>
        </p:blipFill>
        <p:spPr bwMode="auto">
          <a:xfrm>
            <a:off x="2971801" y="3017387"/>
            <a:ext cx="3243943" cy="267379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8856" name="Picture 8" descr="http://s.hswstatic.com/gif/gazelle-body-language-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8916" y="4724671"/>
            <a:ext cx="2642053" cy="196172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4" name="Text Box 1038"/>
          <p:cNvSpPr txBox="1">
            <a:spLocks noChangeArrowheads="1"/>
          </p:cNvSpPr>
          <p:nvPr/>
        </p:nvSpPr>
        <p:spPr bwMode="auto">
          <a:xfrm>
            <a:off x="436563" y="871280"/>
            <a:ext cx="88843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 smtClean="0"/>
              <a:t>gazela Thomsonova, antilopa skákavá, jelenec ušatý, vidloroh americký atd.  </a:t>
            </a:r>
            <a:endParaRPr lang="cs-CZ" sz="20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8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8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802" grpId="0" animBg="1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5070</TotalTime>
  <Words>1078</Words>
  <Application>Microsoft Office PowerPoint</Application>
  <PresentationFormat>Předvádění na obrazovce (4:3)</PresentationFormat>
  <Paragraphs>392</Paragraphs>
  <Slides>40</Slides>
  <Notes>37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40</vt:i4>
      </vt:variant>
    </vt:vector>
  </HeadingPairs>
  <TitlesOfParts>
    <vt:vector size="43" baseType="lpstr">
      <vt:lpstr>Výchozí návrh</vt:lpstr>
      <vt:lpstr>CorelPhotoPaint.Image.9</vt:lpstr>
      <vt:lpstr>Rovnice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</vt:vector>
  </TitlesOfParts>
  <Company>LGE ÚŽFG AV ČR Brno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175</cp:revision>
  <dcterms:created xsi:type="dcterms:W3CDTF">2009-04-01T16:19:06Z</dcterms:created>
  <dcterms:modified xsi:type="dcterms:W3CDTF">2015-03-23T19:29:35Z</dcterms:modified>
</cp:coreProperties>
</file>