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5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83" r:id="rId17"/>
    <p:sldId id="284" r:id="rId18"/>
    <p:sldId id="286" r:id="rId19"/>
    <p:sldId id="277" r:id="rId20"/>
    <p:sldId id="288" r:id="rId21"/>
    <p:sldId id="278" r:id="rId22"/>
    <p:sldId id="279" r:id="rId23"/>
    <p:sldId id="280" r:id="rId24"/>
    <p:sldId id="287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52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26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8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1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3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67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1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5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1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3849-65BD-4AA3-AFE2-03D2283F8D9B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2C47-ACEE-4595-9BB4-3EB34E5E2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01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File:Adolphe_Qu%C3%A9telet_by_Joseph-Arnold_Demannez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Paul_Broca_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mmons.wikimedia.org/wiki/File:Lombros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mmons.wikimedia.org/wiki/File:Karl_Pears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commons.wikimedia.org/wiki/File:FranzBoas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BDRbjx9jo" TargetMode="External"/><Relationship Id="rId2" Type="http://schemas.openxmlformats.org/officeDocument/2006/relationships/hyperlink" Target="https://www.youtube.com/watch?v=efI6T8lovq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o5ai6LZLFg" TargetMode="External"/><Relationship Id="rId4" Type="http://schemas.openxmlformats.org/officeDocument/2006/relationships/hyperlink" Target="https://www.youtube.com/watch?v=oCJHJWaNL-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Bi8270 Biologická variabilita člověka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pizova@sci.muni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0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zkoumání lidské variability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Georges Louis </a:t>
            </a:r>
            <a:r>
              <a:rPr lang="cs-CZ" b="1" dirty="0" err="1" smtClean="0"/>
              <a:t>Leclerc</a:t>
            </a:r>
            <a:r>
              <a:rPr lang="cs-CZ" b="1" dirty="0" smtClean="0"/>
              <a:t> de </a:t>
            </a:r>
            <a:r>
              <a:rPr lang="cs-CZ" b="1" dirty="0" err="1" smtClean="0"/>
              <a:t>Buffon</a:t>
            </a:r>
            <a:r>
              <a:rPr lang="cs-CZ" b="1" dirty="0" smtClean="0"/>
              <a:t> (</a:t>
            </a:r>
            <a:r>
              <a:rPr lang="cs-CZ" b="1" dirty="0"/>
              <a:t>1749) </a:t>
            </a:r>
            <a:r>
              <a:rPr lang="cs-CZ" sz="4000" dirty="0"/>
              <a:t>podtrhuje věší podobnost mezi lidmi </a:t>
            </a:r>
            <a:r>
              <a:rPr lang="cs-CZ" sz="4000" dirty="0"/>
              <a:t>a orangutany </a:t>
            </a:r>
            <a:r>
              <a:rPr lang="cs-CZ" sz="4000" dirty="0"/>
              <a:t>než mezi lidmi a paviány. Byl velmi konzervativní a to mu zabránilo </a:t>
            </a:r>
            <a:r>
              <a:rPr lang="cs-CZ" sz="4000" dirty="0"/>
              <a:t>uznat příbuznost </a:t>
            </a:r>
            <a:r>
              <a:rPr lang="cs-CZ" sz="4000" dirty="0"/>
              <a:t>lidí a lidoopů.</a:t>
            </a:r>
          </a:p>
          <a:p>
            <a:r>
              <a:rPr lang="cs-CZ" sz="4000" dirty="0"/>
              <a:t>Laponci</a:t>
            </a:r>
          </a:p>
          <a:p>
            <a:r>
              <a:rPr lang="cs-CZ" sz="4000" dirty="0"/>
              <a:t>Tataři</a:t>
            </a:r>
          </a:p>
          <a:p>
            <a:r>
              <a:rPr lang="cs-CZ" sz="4000" dirty="0" err="1"/>
              <a:t>Jihoasiaté</a:t>
            </a:r>
            <a:endParaRPr lang="cs-CZ" sz="4000" dirty="0"/>
          </a:p>
          <a:p>
            <a:r>
              <a:rPr lang="cs-CZ" sz="4000" dirty="0"/>
              <a:t>Evropané</a:t>
            </a:r>
          </a:p>
          <a:p>
            <a:r>
              <a:rPr lang="cs-CZ" sz="4000" dirty="0" err="1"/>
              <a:t>Etiopci</a:t>
            </a:r>
            <a:endParaRPr lang="cs-CZ" sz="4000" dirty="0"/>
          </a:p>
          <a:p>
            <a:r>
              <a:rPr lang="cs-CZ" sz="4000" dirty="0"/>
              <a:t>Američané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Georges </a:t>
            </a:r>
            <a:r>
              <a:rPr lang="cs-CZ" b="1" dirty="0" err="1"/>
              <a:t>Cuvier</a:t>
            </a:r>
            <a:r>
              <a:rPr lang="cs-CZ" b="1" dirty="0"/>
              <a:t> (1790)</a:t>
            </a:r>
          </a:p>
          <a:p>
            <a:r>
              <a:rPr lang="cs-CZ" sz="4000" dirty="0"/>
              <a:t>rasa </a:t>
            </a:r>
            <a:r>
              <a:rPr lang="cs-CZ" sz="4000" dirty="0"/>
              <a:t>Kavkazská, Mongolská, Černá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</a:t>
            </a:r>
            <a:r>
              <a:rPr lang="cs-CZ" dirty="0" smtClean="0"/>
              <a:t>  </a:t>
            </a:r>
            <a:r>
              <a:rPr lang="cs-CZ" b="1" dirty="0" smtClean="0"/>
              <a:t>Georges </a:t>
            </a:r>
            <a:r>
              <a:rPr lang="cs-CZ" b="1" dirty="0"/>
              <a:t>Louis </a:t>
            </a:r>
            <a:r>
              <a:rPr lang="cs-CZ" b="1" dirty="0" err="1"/>
              <a:t>Leclerc</a:t>
            </a:r>
            <a:r>
              <a:rPr lang="cs-CZ" b="1" dirty="0"/>
              <a:t> de </a:t>
            </a:r>
            <a:r>
              <a:rPr lang="cs-CZ" b="1" dirty="0" err="1" smtClean="0"/>
              <a:t>Buffon</a:t>
            </a:r>
            <a:r>
              <a:rPr lang="cs-CZ" b="1" dirty="0" smtClean="0"/>
              <a:t>                        </a:t>
            </a:r>
            <a:r>
              <a:rPr lang="cs-CZ" b="1" dirty="0" smtClean="0"/>
              <a:t>Georges </a:t>
            </a:r>
            <a:r>
              <a:rPr lang="cs-CZ" b="1" dirty="0" err="1"/>
              <a:t>Cuvier</a:t>
            </a:r>
            <a:r>
              <a:rPr lang="cs-CZ" b="1" dirty="0"/>
              <a:t> </a:t>
            </a:r>
            <a:r>
              <a:rPr lang="cs-CZ" b="1" dirty="0" smtClean="0"/>
              <a:t> </a:t>
            </a:r>
            <a:endParaRPr lang="cs-CZ" dirty="0"/>
          </a:p>
          <a:p>
            <a:pPr marL="0" indent="0" algn="just">
              <a:buNone/>
            </a:pPr>
            <a:r>
              <a:rPr lang="cs-CZ" sz="3700" b="1" dirty="0" smtClean="0"/>
              <a:t>Badatelé </a:t>
            </a:r>
            <a:r>
              <a:rPr lang="cs-CZ" sz="3700" b="1" dirty="0"/>
              <a:t>17. a 18. století vnášeli do svých „</a:t>
            </a:r>
            <a:r>
              <a:rPr lang="cs-CZ" sz="3700" b="1" dirty="0" smtClean="0"/>
              <a:t>vědeckých děl</a:t>
            </a:r>
            <a:r>
              <a:rPr lang="cs-CZ" sz="3700" b="1" dirty="0"/>
              <a:t>“ naprosto nepřípustné pohledy z pozice své </a:t>
            </a:r>
            <a:r>
              <a:rPr lang="cs-CZ" sz="3700" b="1" dirty="0" smtClean="0"/>
              <a:t>kultury, etických </a:t>
            </a:r>
            <a:r>
              <a:rPr lang="cs-CZ" sz="3700" b="1" dirty="0"/>
              <a:t>hodnot nebo </a:t>
            </a:r>
            <a:r>
              <a:rPr lang="cs-CZ" sz="3700" b="1" dirty="0" smtClean="0"/>
              <a:t>předsudků. Pro </a:t>
            </a:r>
            <a:r>
              <a:rPr lang="cs-CZ" sz="3700" b="1" dirty="0"/>
              <a:t>klasifikaci byly používány směsice znaků </a:t>
            </a:r>
            <a:r>
              <a:rPr lang="cs-CZ" sz="3700" b="1" dirty="0" smtClean="0"/>
              <a:t>spolu neslučitelných</a:t>
            </a:r>
            <a:r>
              <a:rPr lang="cs-CZ" sz="3700" b="1" dirty="0"/>
              <a:t>, jako jsou znaky chování (</a:t>
            </a:r>
            <a:r>
              <a:rPr lang="cs-CZ" sz="3700" b="1" dirty="0" smtClean="0"/>
              <a:t>morální hodnoty</a:t>
            </a:r>
            <a:r>
              <a:rPr lang="cs-CZ" sz="3700" b="1" dirty="0"/>
              <a:t>, temperament) a znaky biologické (barva kůže,</a:t>
            </a:r>
          </a:p>
          <a:p>
            <a:pPr marL="0" indent="0" algn="just">
              <a:buNone/>
            </a:pPr>
            <a:r>
              <a:rPr lang="cs-CZ" sz="3700" b="1" dirty="0"/>
              <a:t>tvar lebky</a:t>
            </a:r>
            <a:r>
              <a:rPr lang="cs-CZ" sz="3700" b="1" dirty="0" smtClean="0"/>
              <a:t>). Toto </a:t>
            </a:r>
            <a:r>
              <a:rPr lang="cs-CZ" sz="3700" b="1" dirty="0"/>
              <a:t>mělo vážné sociální důsledky. V této době </a:t>
            </a:r>
            <a:r>
              <a:rPr lang="cs-CZ" sz="3700" b="1" dirty="0" smtClean="0"/>
              <a:t>vznikla hodnocení </a:t>
            </a:r>
            <a:r>
              <a:rPr lang="cs-CZ" sz="3700" b="1" dirty="0"/>
              <a:t>národů a ras, která se rozšířila po světě </a:t>
            </a:r>
            <a:r>
              <a:rPr lang="cs-CZ" sz="3700" b="1" dirty="0" smtClean="0"/>
              <a:t>a přetrvala </a:t>
            </a:r>
            <a:r>
              <a:rPr lang="cs-CZ" sz="3700" b="1" dirty="0"/>
              <a:t>staletí. Vznikly termíny jako civilizovaní lidé </a:t>
            </a:r>
            <a:r>
              <a:rPr lang="cs-CZ" sz="3700" b="1" dirty="0" smtClean="0"/>
              <a:t>a divoši</a:t>
            </a:r>
            <a:r>
              <a:rPr lang="cs-CZ" sz="3700" b="1" dirty="0"/>
              <a:t>, vznikly předsudky, které jsou mezi </a:t>
            </a:r>
            <a:r>
              <a:rPr lang="cs-CZ" sz="3700" b="1" dirty="0" smtClean="0"/>
              <a:t>lidmi rozšířené </a:t>
            </a:r>
            <a:r>
              <a:rPr lang="cs-CZ" sz="3700" b="1" dirty="0"/>
              <a:t>dodnes.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94" y="1772816"/>
            <a:ext cx="1708026" cy="253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oubor:Georges Cuv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0804"/>
            <a:ext cx="2016224" cy="25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6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Historie zkoumání lidské variability v </a:t>
            </a:r>
            <a:r>
              <a:rPr lang="cs-CZ" sz="3600" dirty="0" smtClean="0"/>
              <a:t>19. </a:t>
            </a:r>
            <a:r>
              <a:rPr lang="cs-CZ" sz="3600" dirty="0" smtClean="0"/>
              <a:t>stol.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Ve </a:t>
            </a:r>
            <a:r>
              <a:rPr lang="cs-CZ" dirty="0"/>
              <a:t>všech rasových teoriích v 19. století se objevují tyto společné znaky:</a:t>
            </a:r>
          </a:p>
          <a:p>
            <a:pPr marL="0" indent="0">
              <a:buNone/>
            </a:pPr>
            <a:r>
              <a:rPr lang="cs-CZ" dirty="0"/>
              <a:t>1. lidstvo lze rozdělit do fixního počtu ras</a:t>
            </a:r>
          </a:p>
          <a:p>
            <a:pPr marL="0" indent="0">
              <a:buNone/>
            </a:pPr>
            <a:r>
              <a:rPr lang="cs-CZ" dirty="0"/>
              <a:t>2. intelektuální schopnosti a morální hodnoty se u jednotlivých ras liší</a:t>
            </a:r>
          </a:p>
          <a:p>
            <a:pPr marL="0" indent="0">
              <a:buNone/>
            </a:pPr>
            <a:r>
              <a:rPr lang="cs-CZ" dirty="0"/>
              <a:t>3. úroveň intelektuálních schopností je spojena s přítomností daných rasových znaků</a:t>
            </a:r>
          </a:p>
          <a:p>
            <a:r>
              <a:rPr lang="cs-CZ" b="1" dirty="0" err="1"/>
              <a:t>Polygenismus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Přetrvává </a:t>
            </a:r>
            <a:r>
              <a:rPr lang="cs-CZ" dirty="0"/>
              <a:t>problém skloubení náboženského dogmatu a vědeckého pohledu </a:t>
            </a:r>
            <a:r>
              <a:rPr lang="cs-CZ" dirty="0" smtClean="0"/>
              <a:t>na variabilitu </a:t>
            </a:r>
            <a:r>
              <a:rPr lang="cs-CZ" dirty="0"/>
              <a:t>lidstva.</a:t>
            </a:r>
          </a:p>
          <a:p>
            <a:pPr marL="0" indent="0">
              <a:buNone/>
            </a:pPr>
            <a:r>
              <a:rPr lang="cs-CZ" dirty="0" err="1" smtClean="0"/>
              <a:t>Polygenisté</a:t>
            </a:r>
            <a:r>
              <a:rPr lang="cs-CZ" dirty="0" smtClean="0"/>
              <a:t> </a:t>
            </a:r>
            <a:r>
              <a:rPr lang="cs-CZ" dirty="0"/>
              <a:t>tvrdili, že lidské rasy jsou vlastně samostatné biologické druhy a že </a:t>
            </a:r>
            <a:r>
              <a:rPr lang="cs-CZ" dirty="0" smtClean="0"/>
              <a:t>vznikly z </a:t>
            </a:r>
            <a:r>
              <a:rPr lang="cs-CZ" dirty="0"/>
              <a:t>několika Adamů. Tato teorie vznikla v USA.</a:t>
            </a:r>
          </a:p>
          <a:p>
            <a:pPr marL="0" indent="0">
              <a:buNone/>
            </a:pPr>
            <a:r>
              <a:rPr lang="cs-CZ" dirty="0"/>
              <a:t>Jejími největšími zastánci byli:</a:t>
            </a:r>
          </a:p>
          <a:p>
            <a:r>
              <a:rPr lang="cs-CZ" b="1" dirty="0"/>
              <a:t>Samuel </a:t>
            </a:r>
            <a:r>
              <a:rPr lang="cs-CZ" b="1" dirty="0" err="1"/>
              <a:t>Morton</a:t>
            </a:r>
            <a:r>
              <a:rPr lang="cs-CZ" b="1" dirty="0"/>
              <a:t> </a:t>
            </a:r>
            <a:r>
              <a:rPr lang="cs-CZ" dirty="0"/>
              <a:t>(1799-1851)</a:t>
            </a:r>
          </a:p>
          <a:p>
            <a:r>
              <a:rPr lang="cs-CZ" b="1" dirty="0"/>
              <a:t>Louis </a:t>
            </a:r>
            <a:r>
              <a:rPr lang="cs-CZ" b="1" dirty="0" err="1"/>
              <a:t>Agassiz</a:t>
            </a:r>
            <a:r>
              <a:rPr lang="cs-CZ" b="1" dirty="0"/>
              <a:t> </a:t>
            </a:r>
            <a:r>
              <a:rPr lang="cs-CZ" dirty="0"/>
              <a:t>(1807-1873)</a:t>
            </a:r>
          </a:p>
        </p:txBody>
      </p:sp>
    </p:spTree>
    <p:extLst>
      <p:ext uri="{BB962C8B-B14F-4D97-AF65-F5344CB8AC3E}">
        <p14:creationId xmlns:p14="http://schemas.microsoft.com/office/powerpoint/2010/main" val="374257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81580"/>
            <a:ext cx="5544616" cy="56597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Od </a:t>
            </a:r>
            <a:r>
              <a:rPr lang="cs-CZ" dirty="0"/>
              <a:t>poloviny 19. století je rasová klasifikace obohacena o nový metodický přístup. </a:t>
            </a:r>
            <a:r>
              <a:rPr lang="cs-CZ" dirty="0" smtClean="0"/>
              <a:t>Se zájmem </a:t>
            </a:r>
            <a:r>
              <a:rPr lang="cs-CZ" dirty="0"/>
              <a:t>o tvar hlavy (vznik </a:t>
            </a:r>
            <a:r>
              <a:rPr lang="cs-CZ" b="1" dirty="0"/>
              <a:t>kraniologie</a:t>
            </a:r>
            <a:r>
              <a:rPr lang="cs-CZ" dirty="0"/>
              <a:t>) se mnoho badatelů soustředilo na pokusy </a:t>
            </a:r>
            <a:r>
              <a:rPr lang="cs-CZ" dirty="0" smtClean="0"/>
              <a:t>o matematické </a:t>
            </a:r>
            <a:r>
              <a:rPr lang="cs-CZ" dirty="0"/>
              <a:t>vyjádření jejího tvaru. Výsledky měření (především lebek) byly </a:t>
            </a:r>
            <a:r>
              <a:rPr lang="cs-CZ" dirty="0" smtClean="0"/>
              <a:t>považovány za </a:t>
            </a:r>
            <a:r>
              <a:rPr lang="cs-CZ" dirty="0"/>
              <a:t>vysoce vědecký přístup zbavený subjektivního náhledu badatelů 18. století. V </a:t>
            </a:r>
            <a:r>
              <a:rPr lang="cs-CZ" dirty="0" smtClean="0"/>
              <a:t>této době </a:t>
            </a:r>
            <a:r>
              <a:rPr lang="cs-CZ" dirty="0"/>
              <a:t>došlo k vytvoření první teorie „vědeckého rasismu“.</a:t>
            </a:r>
          </a:p>
          <a:p>
            <a:pPr marL="0" indent="0" algn="just">
              <a:buNone/>
            </a:pPr>
            <a:r>
              <a:rPr lang="cs-CZ" dirty="0"/>
              <a:t>Hlavním důvodem, proč byla velikosti a tvaru lebky věnována tak velká pozornost, byl známý předpoklad, že tvar lebky je znak, </a:t>
            </a:r>
            <a:r>
              <a:rPr lang="cs-CZ" dirty="0" smtClean="0"/>
              <a:t>který je </a:t>
            </a:r>
            <a:r>
              <a:rPr lang="cs-CZ" dirty="0"/>
              <a:t>nejméně proměnlivý a proto vhodný k měření starobylosti. Protože v lebce je uložen mozek, byly tvar hlavy a její </a:t>
            </a:r>
            <a:r>
              <a:rPr lang="cs-CZ" dirty="0" smtClean="0"/>
              <a:t>obrys považovány </a:t>
            </a:r>
            <a:r>
              <a:rPr lang="cs-CZ" dirty="0"/>
              <a:t>znaky vyspělosti mozku a mírou jeho kvality.</a:t>
            </a:r>
          </a:p>
          <a:p>
            <a:pPr marL="0" indent="0" algn="just">
              <a:buNone/>
            </a:pPr>
            <a:r>
              <a:rPr lang="cs-CZ" dirty="0"/>
              <a:t>Domněnka, že charakter člověka a jeho inteligence nám ukazuje morfologie jeho lebky, má velmi dlouhou historii.</a:t>
            </a:r>
          </a:p>
          <a:p>
            <a:pPr marL="0" indent="0" algn="just">
              <a:buNone/>
            </a:pPr>
            <a:r>
              <a:rPr lang="cs-CZ" dirty="0"/>
              <a:t>Studium těchto znaků se dostalo mezi vědecké disciplíny zásluhou dvou německých lékařů</a:t>
            </a:r>
            <a:r>
              <a:rPr lang="cs-CZ" dirty="0" smtClean="0"/>
              <a:t>:</a:t>
            </a:r>
            <a:endParaRPr lang="cs-CZ" b="1" dirty="0" smtClean="0"/>
          </a:p>
          <a:p>
            <a:pPr marL="0" indent="0">
              <a:buNone/>
            </a:pPr>
            <a:r>
              <a:rPr lang="it-IT" b="1" dirty="0" smtClean="0"/>
              <a:t>Franze </a:t>
            </a:r>
            <a:r>
              <a:rPr lang="it-IT" b="1" dirty="0"/>
              <a:t>Josefa Galla </a:t>
            </a:r>
            <a:r>
              <a:rPr lang="it-IT" dirty="0"/>
              <a:t>(1758 –1828)</a:t>
            </a:r>
          </a:p>
          <a:p>
            <a:pPr marL="0" indent="0">
              <a:buNone/>
            </a:pPr>
            <a:r>
              <a:rPr lang="it-IT" b="1" dirty="0"/>
              <a:t>Johanna Caspara Spurzheima </a:t>
            </a:r>
            <a:r>
              <a:rPr lang="it-IT" dirty="0"/>
              <a:t>(1776 – 1832</a:t>
            </a:r>
            <a:r>
              <a:rPr lang="it-IT" dirty="0" smtClean="0"/>
              <a:t>)</a:t>
            </a:r>
            <a:endParaRPr lang="it-IT" dirty="0"/>
          </a:p>
          <a:p>
            <a:pPr marL="0" indent="0" algn="just">
              <a:buNone/>
            </a:pPr>
            <a:r>
              <a:rPr lang="cs-CZ" dirty="0"/>
              <a:t>Jejich práce položily základ </a:t>
            </a:r>
            <a:r>
              <a:rPr lang="cs-CZ" b="1" dirty="0"/>
              <a:t>frenologii</a:t>
            </a:r>
            <a:r>
              <a:rPr lang="cs-CZ" dirty="0"/>
              <a:t>, velmi populární vědě v 19. století, která zkoumala a zaznamenávala obrys lebky a </a:t>
            </a:r>
            <a:r>
              <a:rPr lang="cs-CZ" dirty="0" smtClean="0"/>
              <a:t>vytvářela mapu </a:t>
            </a:r>
            <a:r>
              <a:rPr lang="cs-CZ" dirty="0"/>
              <a:t>schopností a nadání jednotlivce. I když frenologie jako vědecká disciplína koncem 19. stol. zanikla, dodnes se můžete setkat </a:t>
            </a:r>
            <a:r>
              <a:rPr lang="cs-CZ" dirty="0" smtClean="0"/>
              <a:t>s lidmi</a:t>
            </a:r>
            <a:r>
              <a:rPr lang="cs-CZ" dirty="0"/>
              <a:t>, kteří ji praktikují a jejím závěrům věří.</a:t>
            </a:r>
          </a:p>
        </p:txBody>
      </p:sp>
      <p:pic>
        <p:nvPicPr>
          <p:cNvPr id="6146" name="Picture 2" descr="http://upload.wikimedia.org/wikipedia/en/f/f5/Phrenology-jou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02" y="1052736"/>
            <a:ext cx="34410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20951"/>
            <a:ext cx="8229600" cy="1143000"/>
          </a:xfrm>
        </p:spPr>
        <p:txBody>
          <a:bodyPr/>
          <a:lstStyle/>
          <a:p>
            <a:r>
              <a:rPr lang="cs-CZ" dirty="0" smtClean="0"/>
              <a:t>Antropometrie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37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896647"/>
          </a:xfrm>
        </p:spPr>
        <p:txBody>
          <a:bodyPr>
            <a:normAutofit/>
          </a:bodyPr>
          <a:lstStyle/>
          <a:p>
            <a:r>
              <a:rPr lang="cs-CZ" dirty="0" smtClean="0"/>
              <a:t>Kraniologie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5112568" cy="517403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Lambert </a:t>
            </a:r>
            <a:r>
              <a:rPr lang="cs-CZ" sz="2400" b="1" dirty="0" err="1"/>
              <a:t>Quetelet</a:t>
            </a:r>
            <a:r>
              <a:rPr lang="cs-CZ" sz="2400" b="1" dirty="0"/>
              <a:t> </a:t>
            </a:r>
            <a:r>
              <a:rPr lang="cs-CZ" sz="2400" dirty="0"/>
              <a:t>(1796 - 1874) - teorie o průměrném člověku, o ideálním typu </a:t>
            </a:r>
            <a:r>
              <a:rPr lang="cs-CZ" sz="2400" dirty="0" smtClean="0"/>
              <a:t>nebo typickém </a:t>
            </a:r>
            <a:r>
              <a:rPr lang="cs-CZ" sz="2400" dirty="0"/>
              <a:t>představiteli</a:t>
            </a:r>
          </a:p>
          <a:p>
            <a:r>
              <a:rPr lang="cs-CZ" sz="2400" dirty="0" smtClean="0"/>
              <a:t>zavedl </a:t>
            </a:r>
            <a:r>
              <a:rPr lang="cs-CZ" sz="2400" dirty="0"/>
              <a:t>úhel obličeje, jako indikátor inteligence a příslušnosti k rase</a:t>
            </a:r>
          </a:p>
          <a:p>
            <a:r>
              <a:rPr lang="cs-CZ" sz="2400" dirty="0"/>
              <a:t>Vystupující čelist – </a:t>
            </a:r>
            <a:r>
              <a:rPr lang="cs-CZ" sz="2400" b="1" dirty="0" err="1"/>
              <a:t>prognátní</a:t>
            </a:r>
            <a:r>
              <a:rPr lang="cs-CZ" sz="2400" b="1" dirty="0"/>
              <a:t> obličej</a:t>
            </a:r>
            <a:r>
              <a:rPr lang="cs-CZ" sz="2400" dirty="0"/>
              <a:t>, byl považován za primitivní</a:t>
            </a:r>
          </a:p>
          <a:p>
            <a:r>
              <a:rPr lang="cs-CZ" sz="2400" dirty="0"/>
              <a:t>Čelist nevystupuje - </a:t>
            </a:r>
            <a:r>
              <a:rPr lang="cs-CZ" sz="2400" b="1" dirty="0" err="1"/>
              <a:t>ortognátní</a:t>
            </a:r>
            <a:r>
              <a:rPr lang="cs-CZ" sz="2400" b="1" dirty="0"/>
              <a:t> (</a:t>
            </a:r>
            <a:r>
              <a:rPr lang="cs-CZ" sz="2400" b="1" dirty="0" err="1"/>
              <a:t>retrognátní</a:t>
            </a:r>
            <a:r>
              <a:rPr lang="cs-CZ" sz="2400" b="1" dirty="0"/>
              <a:t>) </a:t>
            </a:r>
            <a:r>
              <a:rPr lang="cs-CZ" sz="2400" dirty="0"/>
              <a:t>obličej, byl považován za vyspělý znak</a:t>
            </a:r>
          </a:p>
        </p:txBody>
      </p:sp>
      <p:pic>
        <p:nvPicPr>
          <p:cNvPr id="5" name="Obrázek 4" descr="http://upload.wikimedia.org/wikipedia/commons/thumb/6/68/Adolphe_Qu%C3%A9telet_by_Joseph-Arnold_Demannez.jpg/220px-Adolphe_Qu%C3%A9telet_by_Joseph-Arnold_Demannez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96770" cy="338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7" y="4000385"/>
            <a:ext cx="328494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 rot="2814679">
            <a:off x="5112015" y="546211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804248" y="594928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91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Největší </a:t>
            </a:r>
            <a:r>
              <a:rPr lang="cs-CZ" dirty="0"/>
              <a:t>šířka mozkovny (M8) x </a:t>
            </a:r>
            <a:r>
              <a:rPr lang="cs-CZ" dirty="0" smtClean="0"/>
              <a:t>100/největší </a:t>
            </a:r>
            <a:r>
              <a:rPr lang="cs-CZ" dirty="0"/>
              <a:t>délka mozkovny (M1)</a:t>
            </a:r>
          </a:p>
          <a:p>
            <a:r>
              <a:rPr lang="cs-CZ" dirty="0"/>
              <a:t>Rozdělení podle </a:t>
            </a:r>
            <a:r>
              <a:rPr lang="cs-CZ" dirty="0" err="1"/>
              <a:t>Garsona</a:t>
            </a:r>
            <a:r>
              <a:rPr lang="cs-CZ" dirty="0"/>
              <a:t>: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ultradolichokranní</a:t>
            </a:r>
            <a:r>
              <a:rPr lang="cs-CZ" b="1" dirty="0">
                <a:solidFill>
                  <a:srgbClr val="00B0F0"/>
                </a:solidFill>
              </a:rPr>
              <a:t> do 64,9</a:t>
            </a:r>
          </a:p>
          <a:p>
            <a:r>
              <a:rPr lang="cs-CZ" b="1" dirty="0" err="1">
                <a:solidFill>
                  <a:srgbClr val="00B0F0"/>
                </a:solidFill>
              </a:rPr>
              <a:t>hyperdolichokranní</a:t>
            </a:r>
            <a:r>
              <a:rPr lang="cs-CZ" b="1" dirty="0">
                <a:solidFill>
                  <a:srgbClr val="00B0F0"/>
                </a:solidFill>
              </a:rPr>
              <a:t> 65,0 - 69,9</a:t>
            </a:r>
          </a:p>
          <a:p>
            <a:r>
              <a:rPr lang="cs-CZ" b="1" dirty="0">
                <a:solidFill>
                  <a:srgbClr val="00B0F0"/>
                </a:solidFill>
              </a:rPr>
              <a:t>dolichokranní 70,0 - 74,9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mesokranní</a:t>
            </a:r>
            <a:r>
              <a:rPr lang="cs-CZ" b="1" dirty="0">
                <a:solidFill>
                  <a:srgbClr val="FF0000"/>
                </a:solidFill>
              </a:rPr>
              <a:t> 75,0 - 79,9</a:t>
            </a:r>
          </a:p>
          <a:p>
            <a:r>
              <a:rPr lang="cs-CZ" b="1" dirty="0">
                <a:solidFill>
                  <a:srgbClr val="00B050"/>
                </a:solidFill>
              </a:rPr>
              <a:t>brachykranní 80,0 - 84,9</a:t>
            </a:r>
          </a:p>
          <a:p>
            <a:r>
              <a:rPr lang="cs-CZ" b="1" dirty="0" err="1">
                <a:solidFill>
                  <a:srgbClr val="00B050"/>
                </a:solidFill>
              </a:rPr>
              <a:t>hyperbrachykranní</a:t>
            </a:r>
            <a:r>
              <a:rPr lang="cs-CZ" b="1" dirty="0">
                <a:solidFill>
                  <a:srgbClr val="00B050"/>
                </a:solidFill>
              </a:rPr>
              <a:t> 85,0 - 89,9</a:t>
            </a:r>
          </a:p>
          <a:p>
            <a:r>
              <a:rPr lang="cs-CZ" b="1" dirty="0" err="1">
                <a:solidFill>
                  <a:srgbClr val="00B050"/>
                </a:solidFill>
              </a:rPr>
              <a:t>ultrabrachykranní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90,0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15812"/>
          <a:stretch/>
        </p:blipFill>
        <p:spPr bwMode="auto">
          <a:xfrm>
            <a:off x="5868144" y="1988840"/>
            <a:ext cx="3168352" cy="29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108" r="5264"/>
          <a:stretch/>
        </p:blipFill>
        <p:spPr bwMode="auto">
          <a:xfrm>
            <a:off x="4935984" y="4969032"/>
            <a:ext cx="4208016" cy="18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084168" y="3717032"/>
            <a:ext cx="27363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/>
          <p:cNvCxnSpPr>
            <a:stCxn id="8194" idx="0"/>
            <a:endCxn id="8194" idx="2"/>
          </p:cNvCxnSpPr>
          <p:nvPr/>
        </p:nvCxnSpPr>
        <p:spPr>
          <a:xfrm>
            <a:off x="7452320" y="1988840"/>
            <a:ext cx="0" cy="29828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Kraniologie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53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Pierre</a:t>
            </a:r>
            <a:r>
              <a:rPr lang="cs-CZ" b="1" dirty="0"/>
              <a:t> Paul </a:t>
            </a:r>
            <a:r>
              <a:rPr lang="cs-CZ" b="1" dirty="0" err="1"/>
              <a:t>Broca</a:t>
            </a:r>
            <a:r>
              <a:rPr lang="cs-CZ" b="1" dirty="0"/>
              <a:t> </a:t>
            </a:r>
            <a:r>
              <a:rPr lang="cs-CZ" dirty="0"/>
              <a:t>(1824 – 1880)</a:t>
            </a:r>
          </a:p>
        </p:txBody>
      </p:sp>
      <p:pic>
        <p:nvPicPr>
          <p:cNvPr id="4" name="Zástupný symbol pro obsah 3" descr="http://upload.wikimedia.org/wikipedia/commons/thumb/e/e7/Paul_Broca_2.jpg/220px-Paul_Broca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901056" cy="237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46589" y="42210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Pierre</a:t>
            </a:r>
            <a:r>
              <a:rPr lang="cs-CZ" b="1" dirty="0"/>
              <a:t> Paul </a:t>
            </a:r>
            <a:r>
              <a:rPr lang="cs-CZ" b="1" dirty="0" err="1"/>
              <a:t>Broca</a:t>
            </a:r>
            <a:r>
              <a:rPr lang="cs-CZ" b="1" dirty="0"/>
              <a:t> </a:t>
            </a:r>
            <a:r>
              <a:rPr lang="cs-CZ" dirty="0"/>
              <a:t>(1824 – 1880) – tvůrce antropometrické metodiky užívané dodnes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5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Cesare </a:t>
            </a:r>
            <a:r>
              <a:rPr lang="it-IT" b="1" dirty="0" smtClean="0"/>
              <a:t>Lombroso</a:t>
            </a:r>
            <a:r>
              <a:rPr lang="cs-CZ" b="1" dirty="0" smtClean="0"/>
              <a:t> </a:t>
            </a:r>
            <a:r>
              <a:rPr lang="it-IT" dirty="0"/>
              <a:t>(1835 – 1909) </a:t>
            </a:r>
            <a:endParaRPr lang="cs-CZ" dirty="0"/>
          </a:p>
        </p:txBody>
      </p:sp>
      <p:pic>
        <p:nvPicPr>
          <p:cNvPr id="4" name="Zástupný symbol pro obsah 3" descr="http://upload.wikimedia.org/wikipedia/commons/thumb/1/1c/Lombroso.JPG/220px-Lombros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794000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51520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T</a:t>
            </a:r>
            <a:r>
              <a:rPr lang="it-IT" dirty="0" smtClean="0"/>
              <a:t>eorie </a:t>
            </a:r>
            <a:r>
              <a:rPr lang="it-IT" dirty="0"/>
              <a:t>o rozeném </a:t>
            </a:r>
            <a:r>
              <a:rPr lang="it-IT" dirty="0" smtClean="0"/>
              <a:t>zločinci</a:t>
            </a:r>
            <a:endParaRPr lang="it-IT" dirty="0"/>
          </a:p>
        </p:txBody>
      </p:sp>
      <p:pic>
        <p:nvPicPr>
          <p:cNvPr id="1026" name="Picture 2" descr="http://img.docstoccdn.com/thumb/orig/844619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6" y="2780928"/>
            <a:ext cx="3710868" cy="2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5565204"/>
            <a:ext cx="4784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„rození kriminálníci“ - </a:t>
            </a:r>
            <a:r>
              <a:rPr lang="cs-CZ" dirty="0"/>
              <a:t>šikmé čelo, uši neobvyklé velikosti, asymetrie obličeje, </a:t>
            </a:r>
            <a:r>
              <a:rPr lang="cs-CZ" dirty="0" err="1" smtClean="0"/>
              <a:t>prognatismus</a:t>
            </a:r>
            <a:r>
              <a:rPr lang="cs-CZ" dirty="0" smtClean="0"/>
              <a:t>, dlouhé ruce, asymetrická lebka…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86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Karl </a:t>
            </a:r>
            <a:r>
              <a:rPr lang="cs-CZ" b="1" dirty="0" err="1" smtClean="0"/>
              <a:t>Pearson</a:t>
            </a:r>
            <a:r>
              <a:rPr lang="cs-CZ" b="1" dirty="0" smtClean="0"/>
              <a:t> </a:t>
            </a:r>
            <a:r>
              <a:rPr lang="cs-CZ" dirty="0"/>
              <a:t>(1857 - 1936)</a:t>
            </a:r>
          </a:p>
        </p:txBody>
      </p:sp>
      <p:pic>
        <p:nvPicPr>
          <p:cNvPr id="5" name="Zástupný symbol pro obsah 4" descr="http://upload.wikimedia.org/wikipedia/commons/thumb/7/7f/Karl_Pearson.jpg/225px-Karl_Pears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26833"/>
            <a:ext cx="1944216" cy="20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51520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Karl </a:t>
            </a:r>
            <a:r>
              <a:rPr lang="cs-CZ" b="1" dirty="0" err="1"/>
              <a:t>Pearson</a:t>
            </a:r>
            <a:r>
              <a:rPr lang="cs-CZ" b="1" dirty="0"/>
              <a:t> </a:t>
            </a:r>
            <a:r>
              <a:rPr lang="cs-CZ" dirty="0"/>
              <a:t>(1857 - 1936) - spolu s Francisem </a:t>
            </a:r>
            <a:r>
              <a:rPr lang="cs-CZ" dirty="0" err="1"/>
              <a:t>Galtonem</a:t>
            </a:r>
            <a:r>
              <a:rPr lang="cs-CZ" dirty="0"/>
              <a:t> vytvořili koncepci </a:t>
            </a:r>
            <a:r>
              <a:rPr lang="cs-CZ" dirty="0" smtClean="0"/>
              <a:t>na zlepšení </a:t>
            </a:r>
            <a:r>
              <a:rPr lang="cs-CZ" dirty="0"/>
              <a:t>kvality lidské populace, tedy koncept eugeniky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50100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Franz </a:t>
            </a:r>
            <a:r>
              <a:rPr lang="cs-CZ" sz="4000" b="1" dirty="0" err="1" smtClean="0"/>
              <a:t>Boas</a:t>
            </a:r>
            <a:r>
              <a:rPr lang="cs-CZ" sz="4000" b="1" dirty="0" smtClean="0"/>
              <a:t> </a:t>
            </a:r>
            <a:r>
              <a:rPr lang="cs-CZ" sz="4000" dirty="0" smtClean="0"/>
              <a:t>(1858 - 1942)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395536" y="4293095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Franz </a:t>
            </a:r>
            <a:r>
              <a:rPr lang="cs-CZ" b="1" dirty="0" err="1"/>
              <a:t>Boas</a:t>
            </a:r>
            <a:r>
              <a:rPr lang="cs-CZ" b="1" dirty="0"/>
              <a:t> </a:t>
            </a:r>
            <a:r>
              <a:rPr lang="cs-CZ" dirty="0"/>
              <a:t>(1858 - 1942) – prokázal plasticitu a rychlou změnu těchto </a:t>
            </a:r>
            <a:r>
              <a:rPr lang="cs-CZ" dirty="0" err="1"/>
              <a:t>předpokládaně</a:t>
            </a:r>
            <a:endParaRPr lang="cs-CZ" dirty="0"/>
          </a:p>
          <a:p>
            <a:pPr algn="just"/>
            <a:r>
              <a:rPr lang="cs-CZ" dirty="0"/>
              <a:t>neměnných znaků, jako třeba byl tvar hlavy. Jeho práce: </a:t>
            </a:r>
            <a:r>
              <a:rPr lang="cs-CZ" i="1" dirty="0"/>
              <a:t>„Zpráva o změnách tělesné</a:t>
            </a:r>
          </a:p>
          <a:p>
            <a:pPr algn="just"/>
            <a:r>
              <a:rPr lang="cs-CZ" i="1" dirty="0"/>
              <a:t>konstituce potomků imigrantů“ </a:t>
            </a:r>
            <a:r>
              <a:rPr lang="cs-CZ" dirty="0"/>
              <a:t>(1911) je považována za první a revoluční práci v oblasti</a:t>
            </a:r>
          </a:p>
          <a:p>
            <a:pPr algn="just"/>
            <a:r>
              <a:rPr lang="cs-CZ" dirty="0"/>
              <a:t>variability člověka. Spojuje vliv prostředí a dědičnosti.</a:t>
            </a:r>
          </a:p>
        </p:txBody>
      </p:sp>
      <p:pic>
        <p:nvPicPr>
          <p:cNvPr id="8" name="Zástupný symbol pro obsah 3" descr="http://upload.wikimedia.org/wikipedia/commons/thumb/6/62/FranzBoas.jpg/220px-FranzBoas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36188"/>
            <a:ext cx="187220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86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Eugenika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</a:t>
            </a:r>
            <a:r>
              <a:rPr lang="cs-CZ" dirty="0" smtClean="0"/>
              <a:t>ociálně-filosofický </a:t>
            </a:r>
            <a:r>
              <a:rPr lang="cs-CZ" dirty="0"/>
              <a:t>směr zaměřený na studium metod, které povedou k dosažení co nejlepšího genetického fondu člověka</a:t>
            </a:r>
            <a:endParaRPr lang="cs-CZ" dirty="0" smtClean="0"/>
          </a:p>
          <a:p>
            <a:pPr algn="just"/>
            <a:r>
              <a:rPr lang="cs-CZ" dirty="0" smtClean="0"/>
              <a:t>Myšlenka eugeniky již od starověku</a:t>
            </a:r>
          </a:p>
          <a:p>
            <a:pPr algn="just"/>
            <a:r>
              <a:rPr lang="cs-CZ" dirty="0" smtClean="0"/>
              <a:t>Evoluční teorie - </a:t>
            </a:r>
            <a:r>
              <a:rPr lang="cs-CZ" dirty="0"/>
              <a:t>sociální </a:t>
            </a:r>
            <a:r>
              <a:rPr lang="cs-CZ" dirty="0" smtClean="0"/>
              <a:t>darwinisté</a:t>
            </a:r>
          </a:p>
          <a:p>
            <a:pPr algn="just"/>
            <a:r>
              <a:rPr lang="cs-CZ" dirty="0" smtClean="0"/>
              <a:t>1904 - Velká Británie - Národní eugenická </a:t>
            </a:r>
            <a:r>
              <a:rPr lang="cs-CZ" dirty="0"/>
              <a:t>laboratoř </a:t>
            </a:r>
            <a:r>
              <a:rPr lang="cs-CZ" dirty="0" smtClean="0"/>
              <a:t>a Společnost </a:t>
            </a:r>
            <a:r>
              <a:rPr lang="cs-CZ" dirty="0"/>
              <a:t>pro eugenickou </a:t>
            </a:r>
            <a:r>
              <a:rPr lang="cs-CZ" dirty="0" smtClean="0"/>
              <a:t>osvětu</a:t>
            </a:r>
          </a:p>
          <a:p>
            <a:pPr algn="just"/>
            <a:r>
              <a:rPr lang="cs-CZ" dirty="0" smtClean="0"/>
              <a:t>1905 – Německo - Spolek </a:t>
            </a:r>
            <a:r>
              <a:rPr lang="cs-CZ" dirty="0"/>
              <a:t>pro rasovou hygienu</a:t>
            </a:r>
          </a:p>
          <a:p>
            <a:pPr algn="just"/>
            <a:r>
              <a:rPr lang="cs-CZ" dirty="0" smtClean="0"/>
              <a:t>1907 - USA - Dokumentační </a:t>
            </a:r>
            <a:r>
              <a:rPr lang="cs-CZ" dirty="0"/>
              <a:t>kancelář pro eugeniku </a:t>
            </a:r>
            <a:endParaRPr lang="cs-CZ" dirty="0" smtClean="0"/>
          </a:p>
          <a:p>
            <a:pPr algn="just"/>
            <a:r>
              <a:rPr lang="cs-CZ" dirty="0" smtClean="0"/>
              <a:t>1912 první </a:t>
            </a:r>
            <a:r>
              <a:rPr lang="cs-CZ" dirty="0"/>
              <a:t>Mezinárodní eugenický </a:t>
            </a:r>
            <a:r>
              <a:rPr lang="cs-CZ" dirty="0" smtClean="0"/>
              <a:t>kongres</a:t>
            </a:r>
          </a:p>
          <a:p>
            <a:pPr algn="just"/>
            <a:r>
              <a:rPr lang="cs-CZ" dirty="0" smtClean="0"/>
              <a:t>1907 – USA - Zákon </a:t>
            </a:r>
            <a:r>
              <a:rPr lang="cs-CZ" dirty="0"/>
              <a:t>o sterilizaci méněcenných a asociálních </a:t>
            </a:r>
            <a:r>
              <a:rPr lang="cs-CZ" dirty="0" smtClean="0"/>
              <a:t>živlů, zákon </a:t>
            </a:r>
            <a:r>
              <a:rPr lang="cs-CZ" dirty="0"/>
              <a:t>umožňoval sterilizovat zatvrzelé zločince a duševně choré a v roce 1914 byl na podnět psychiatrů rozšířen na zloděje recidivisty a alkoholiky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1933 – Německo - sterilizační zákon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27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zkoumání lidské variability v </a:t>
            </a:r>
            <a:r>
              <a:rPr lang="cs-CZ" dirty="0" smtClean="0"/>
              <a:t>20. </a:t>
            </a:r>
            <a:r>
              <a:rPr lang="cs-CZ" dirty="0"/>
              <a:t>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manželé </a:t>
            </a:r>
            <a:r>
              <a:rPr lang="cs-CZ" b="1" dirty="0" err="1"/>
              <a:t>Hanna</a:t>
            </a:r>
            <a:r>
              <a:rPr lang="cs-CZ" b="1" dirty="0"/>
              <a:t> a </a:t>
            </a:r>
            <a:r>
              <a:rPr lang="cs-CZ" b="1" dirty="0" err="1"/>
              <a:t>Ludwik</a:t>
            </a:r>
            <a:r>
              <a:rPr lang="cs-CZ" b="1" dirty="0"/>
              <a:t> </a:t>
            </a:r>
            <a:r>
              <a:rPr lang="cs-CZ" b="1" dirty="0" err="1"/>
              <a:t>Hirschfeldovi</a:t>
            </a:r>
            <a:r>
              <a:rPr lang="cs-CZ" b="1" dirty="0"/>
              <a:t> </a:t>
            </a:r>
            <a:r>
              <a:rPr lang="cs-CZ" dirty="0"/>
              <a:t>(1919</a:t>
            </a:r>
            <a:r>
              <a:rPr lang="cs-CZ" dirty="0" smtClean="0"/>
              <a:t>) </a:t>
            </a:r>
            <a:r>
              <a:rPr lang="cs-CZ" dirty="0"/>
              <a:t>předpokládali, že nositelé krevní skupiny A, B, 0 lze považovat za příslušníky tzv</a:t>
            </a:r>
            <a:r>
              <a:rPr lang="cs-CZ" dirty="0" smtClean="0"/>
              <a:t>. biochemických ras. Vytvořili </a:t>
            </a:r>
            <a:r>
              <a:rPr lang="cs-CZ" dirty="0"/>
              <a:t>tzv. </a:t>
            </a:r>
            <a:r>
              <a:rPr lang="cs-CZ" b="1" dirty="0"/>
              <a:t>„biochemický index rasy“, </a:t>
            </a:r>
            <a:r>
              <a:rPr lang="cs-CZ" dirty="0"/>
              <a:t>který se počítal z poměru krevní skupiny A </a:t>
            </a:r>
            <a:r>
              <a:rPr lang="cs-CZ" dirty="0" err="1" smtClean="0"/>
              <a:t>a</a:t>
            </a:r>
            <a:r>
              <a:rPr lang="cs-CZ" dirty="0" smtClean="0"/>
              <a:t> B </a:t>
            </a:r>
            <a:r>
              <a:rPr lang="cs-CZ" dirty="0"/>
              <a:t>v populaci. Podle této metodiky identifikovali tři hlavní rasy: Evropskou, střední a </a:t>
            </a:r>
            <a:r>
              <a:rPr lang="cs-CZ" dirty="0" err="1"/>
              <a:t>Asioafrickou</a:t>
            </a:r>
            <a:endParaRPr lang="cs-CZ" dirty="0"/>
          </a:p>
          <a:p>
            <a:r>
              <a:rPr lang="cs-CZ" dirty="0"/>
              <a:t>Objevují se první práce, které se zabývaly rozšířením krevních skupin po světě.</a:t>
            </a:r>
          </a:p>
          <a:p>
            <a:r>
              <a:rPr lang="cs-CZ" dirty="0"/>
              <a:t>Podobnou tématikou se zabýval také zakladatel antropologie na Masarykově univerzitě</a:t>
            </a:r>
          </a:p>
          <a:p>
            <a:pPr marL="0" indent="0">
              <a:buNone/>
            </a:pPr>
            <a:r>
              <a:rPr lang="cs-CZ" b="1" dirty="0"/>
              <a:t>Vojtěch Suk </a:t>
            </a:r>
            <a:r>
              <a:rPr lang="cs-CZ" dirty="0"/>
              <a:t>(1879 – 1967)</a:t>
            </a:r>
          </a:p>
          <a:p>
            <a:r>
              <a:rPr lang="cs-CZ" dirty="0"/>
              <a:t>Napsal </a:t>
            </a:r>
            <a:r>
              <a:rPr lang="cs-CZ" dirty="0" smtClean="0"/>
              <a:t>práce: </a:t>
            </a:r>
            <a:r>
              <a:rPr lang="en-US" dirty="0" smtClean="0"/>
              <a:t>Faultless </a:t>
            </a:r>
            <a:r>
              <a:rPr lang="en-US" dirty="0"/>
              <a:t>teeth and blood groups (with remarks on </a:t>
            </a:r>
            <a:r>
              <a:rPr lang="en-US" dirty="0" err="1"/>
              <a:t>dekay</a:t>
            </a:r>
            <a:r>
              <a:rPr lang="en-US" dirty="0"/>
              <a:t> and care of teeth in whites</a:t>
            </a:r>
            <a:r>
              <a:rPr lang="en-US" dirty="0" smtClean="0"/>
              <a:t>).</a:t>
            </a:r>
            <a:r>
              <a:rPr lang="cs-CZ" dirty="0" smtClean="0"/>
              <a:t> </a:t>
            </a:r>
            <a:r>
              <a:rPr lang="cs-CZ" dirty="0" err="1" smtClean="0"/>
              <a:t>PřF</a:t>
            </a:r>
            <a:r>
              <a:rPr lang="cs-CZ" dirty="0" smtClean="0"/>
              <a:t> MU </a:t>
            </a:r>
            <a:r>
              <a:rPr lang="cs-CZ" dirty="0" smtClean="0"/>
              <a:t>1930.</a:t>
            </a:r>
            <a:endParaRPr lang="cs-CZ" dirty="0" smtClean="0"/>
          </a:p>
          <a:p>
            <a:r>
              <a:rPr lang="en-US" dirty="0" smtClean="0"/>
              <a:t>Anthropological </a:t>
            </a:r>
            <a:r>
              <a:rPr lang="en-US" dirty="0" smtClean="0"/>
              <a:t>aspects of blood groups. </a:t>
            </a:r>
            <a:r>
              <a:rPr lang="en-US" dirty="0" err="1" smtClean="0"/>
              <a:t>PřF</a:t>
            </a:r>
            <a:r>
              <a:rPr lang="en-US" dirty="0" smtClean="0"/>
              <a:t> MU </a:t>
            </a:r>
            <a:r>
              <a:rPr lang="en-US" dirty="0" smtClean="0"/>
              <a:t>1934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Contribution </a:t>
            </a:r>
            <a:r>
              <a:rPr lang="en-US" dirty="0"/>
              <a:t>to the study of blood groups in Czechoslovakia. </a:t>
            </a:r>
            <a:r>
              <a:rPr lang="en-US" dirty="0" err="1"/>
              <a:t>PřF</a:t>
            </a:r>
            <a:r>
              <a:rPr lang="en-US" dirty="0"/>
              <a:t> MU </a:t>
            </a:r>
            <a:r>
              <a:rPr lang="en-US" dirty="0" smtClean="0"/>
              <a:t>1930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1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Beneš J. 1979: Člověk se mění a přizpůsobuje. Krajský pedagogický ústav v Brně. Beneš, J. 1994: Člověk, MF Praha.</a:t>
            </a:r>
          </a:p>
          <a:p>
            <a:r>
              <a:rPr lang="cs-CZ" dirty="0" smtClean="0"/>
              <a:t>Beneš J. 1990: Antropologie. SPN. Praha </a:t>
            </a:r>
          </a:p>
          <a:p>
            <a:r>
              <a:rPr lang="cs-CZ" dirty="0" smtClean="0"/>
              <a:t>Beneš J. 1990: Homo sapiens </a:t>
            </a:r>
            <a:r>
              <a:rPr lang="cs-CZ" dirty="0" err="1" smtClean="0"/>
              <a:t>sapiens</a:t>
            </a:r>
            <a:r>
              <a:rPr lang="cs-CZ" dirty="0" smtClean="0"/>
              <a:t>. </a:t>
            </a:r>
            <a:r>
              <a:rPr lang="cs-CZ" dirty="0" err="1" smtClean="0"/>
              <a:t>Hominizace</a:t>
            </a:r>
            <a:r>
              <a:rPr lang="cs-CZ" dirty="0" smtClean="0"/>
              <a:t> ve světle biologických, behaviorálních a sociokulturních adaptací. UJEP. Brno. </a:t>
            </a:r>
          </a:p>
          <a:p>
            <a:r>
              <a:rPr lang="cs-CZ" dirty="0" err="1" smtClean="0"/>
              <a:t>Molnar</a:t>
            </a:r>
            <a:r>
              <a:rPr lang="cs-CZ" dirty="0" smtClean="0"/>
              <a:t> S. 1983: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. </a:t>
            </a:r>
            <a:r>
              <a:rPr lang="cs-CZ" dirty="0" err="1" smtClean="0"/>
              <a:t>Races</a:t>
            </a:r>
            <a:r>
              <a:rPr lang="cs-CZ" dirty="0" smtClean="0"/>
              <a:t>, </a:t>
            </a:r>
            <a:r>
              <a:rPr lang="cs-CZ" dirty="0" err="1" smtClean="0"/>
              <a:t>Types</a:t>
            </a:r>
            <a:r>
              <a:rPr lang="cs-CZ" dirty="0" smtClean="0"/>
              <a:t> and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. </a:t>
            </a:r>
            <a:r>
              <a:rPr lang="cs-CZ" dirty="0" err="1" smtClean="0"/>
              <a:t>Prentice</a:t>
            </a:r>
            <a:r>
              <a:rPr lang="cs-CZ" dirty="0" smtClean="0"/>
              <a:t> – </a:t>
            </a:r>
            <a:r>
              <a:rPr lang="cs-CZ" dirty="0" err="1" smtClean="0"/>
              <a:t>Hall</a:t>
            </a:r>
            <a:r>
              <a:rPr lang="cs-CZ" dirty="0" smtClean="0"/>
              <a:t>, Inc. New </a:t>
            </a:r>
            <a:r>
              <a:rPr lang="cs-CZ" dirty="0" err="1" smtClean="0"/>
              <a:t>Jeresey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Mascie-Taylor</a:t>
            </a:r>
            <a:r>
              <a:rPr lang="cs-CZ" dirty="0" smtClean="0"/>
              <a:t>, C.G.N., </a:t>
            </a:r>
            <a:r>
              <a:rPr lang="cs-CZ" dirty="0" err="1" smtClean="0"/>
              <a:t>Bogin</a:t>
            </a:r>
            <a:r>
              <a:rPr lang="cs-CZ" dirty="0" smtClean="0"/>
              <a:t> B. 2005: </a:t>
            </a:r>
            <a:r>
              <a:rPr lang="cs-CZ" dirty="0" err="1" smtClean="0"/>
              <a:t>Human</a:t>
            </a:r>
            <a:r>
              <a:rPr lang="cs-CZ" dirty="0" smtClean="0"/>
              <a:t> variability and plasticity. Cambridge university </a:t>
            </a:r>
            <a:r>
              <a:rPr lang="cs-CZ" dirty="0" err="1" smtClean="0"/>
              <a:t>press</a:t>
            </a:r>
            <a:r>
              <a:rPr lang="cs-CZ" dirty="0" smtClean="0"/>
              <a:t>. Cambridge. </a:t>
            </a:r>
          </a:p>
          <a:p>
            <a:r>
              <a:rPr lang="cs-CZ" dirty="0" err="1" smtClean="0"/>
              <a:t>Mielke</a:t>
            </a:r>
            <a:r>
              <a:rPr lang="cs-CZ" dirty="0" smtClean="0"/>
              <a:t> J. H., </a:t>
            </a:r>
            <a:r>
              <a:rPr lang="cs-CZ" dirty="0" err="1" smtClean="0"/>
              <a:t>Koneigsberg</a:t>
            </a:r>
            <a:r>
              <a:rPr lang="cs-CZ" dirty="0" smtClean="0"/>
              <a:t> L.W., </a:t>
            </a:r>
            <a:r>
              <a:rPr lang="cs-CZ" dirty="0" err="1" smtClean="0"/>
              <a:t>Relethford</a:t>
            </a:r>
            <a:r>
              <a:rPr lang="cs-CZ" dirty="0" smtClean="0"/>
              <a:t> J.H. 2006: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. Oxford University </a:t>
            </a:r>
            <a:r>
              <a:rPr lang="cs-CZ" dirty="0" err="1" smtClean="0"/>
              <a:t>Press</a:t>
            </a:r>
            <a:r>
              <a:rPr lang="cs-CZ" dirty="0" smtClean="0"/>
              <a:t>. Oxford, New York.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https://www.youtube.com/watch?v=efI6T8lovqY</a:t>
            </a:r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https://www.youtube.com/watch?v=IdBDRbjx9jo</a:t>
            </a:r>
            <a:endParaRPr lang="cs-CZ" dirty="0"/>
          </a:p>
          <a:p>
            <a:pPr marL="0" indent="0">
              <a:buNone/>
            </a:pPr>
            <a:r>
              <a:rPr lang="cs-CZ" b="1" u="sng" dirty="0">
                <a:hlinkClick r:id="rId4"/>
              </a:rPr>
              <a:t>https://www.youtube.com/watch?v=oCJHJWaNL-g</a:t>
            </a:r>
            <a:endParaRPr lang="cs-CZ" dirty="0"/>
          </a:p>
          <a:p>
            <a:pPr marL="0" indent="0">
              <a:buNone/>
            </a:pPr>
            <a:r>
              <a:rPr lang="cs-CZ" b="1" u="sng" dirty="0">
                <a:hlinkClick r:id="rId5"/>
              </a:rPr>
              <a:t>https://www.youtube.com/watch?v=No5ai6LZLFg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4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Názory proti rasovým </a:t>
            </a:r>
            <a:r>
              <a:rPr lang="cs-CZ" dirty="0" smtClean="0"/>
              <a:t>teoriím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r>
              <a:rPr lang="cs-CZ" sz="1600" dirty="0"/>
              <a:t>V první polovině 20. století se objevily první názory mezi antropology (</a:t>
            </a:r>
            <a:r>
              <a:rPr lang="cs-CZ" sz="1600" b="1" dirty="0" err="1"/>
              <a:t>Ashley</a:t>
            </a:r>
            <a:r>
              <a:rPr lang="cs-CZ" sz="1600" b="1" dirty="0"/>
              <a:t> </a:t>
            </a:r>
            <a:r>
              <a:rPr lang="cs-CZ" sz="1600" b="1" dirty="0" err="1"/>
              <a:t>Montagu</a:t>
            </a:r>
            <a:r>
              <a:rPr lang="cs-CZ" sz="1600" dirty="0" smtClean="0"/>
              <a:t>) a </a:t>
            </a:r>
            <a:r>
              <a:rPr lang="cs-CZ" sz="1600" dirty="0"/>
              <a:t>biology (</a:t>
            </a:r>
            <a:r>
              <a:rPr lang="cs-CZ" sz="1600" b="1" dirty="0"/>
              <a:t>Julian Huxley</a:t>
            </a:r>
            <a:r>
              <a:rPr lang="cs-CZ" sz="1600" dirty="0"/>
              <a:t>), zda je účelné dělit lidstvo na skupiny (rasy). Byli toho názoru</a:t>
            </a:r>
            <a:r>
              <a:rPr lang="cs-CZ" sz="1600" dirty="0" smtClean="0"/>
              <a:t>, že </a:t>
            </a:r>
            <a:r>
              <a:rPr lang="cs-CZ" sz="1600" dirty="0"/>
              <a:t>dělení lidstva na rasy nijak nepřispělo ke studiu variability člověka. Při </a:t>
            </a:r>
            <a:r>
              <a:rPr lang="cs-CZ" sz="1600" dirty="0" smtClean="0"/>
              <a:t>studiu variability </a:t>
            </a:r>
            <a:r>
              <a:rPr lang="cs-CZ" sz="1600" dirty="0"/>
              <a:t>by mělo být použito genetické hledisko.</a:t>
            </a:r>
          </a:p>
          <a:p>
            <a:r>
              <a:rPr lang="cs-CZ" sz="1600" dirty="0" err="1"/>
              <a:t>Montagu</a:t>
            </a:r>
            <a:r>
              <a:rPr lang="cs-CZ" sz="1600" dirty="0"/>
              <a:t>: </a:t>
            </a:r>
            <a:r>
              <a:rPr lang="cs-CZ" sz="1600" i="1" dirty="0"/>
              <a:t>„Rasa vyjadřuje genetickou změnu v určitém ekologickém prostředí, jedná </a:t>
            </a:r>
            <a:r>
              <a:rPr lang="cs-CZ" sz="1600" i="1" dirty="0" smtClean="0"/>
              <a:t>se o </a:t>
            </a:r>
            <a:r>
              <a:rPr lang="cs-CZ" sz="1600" i="1" dirty="0"/>
              <a:t>dynamický jev, který v žádném případě není statický“.</a:t>
            </a:r>
          </a:p>
          <a:p>
            <a:r>
              <a:rPr lang="cs-CZ" sz="1600" dirty="0" smtClean="0"/>
              <a:t>V </a:t>
            </a:r>
            <a:r>
              <a:rPr lang="cs-CZ" sz="1600" dirty="0"/>
              <a:t>roce 1944 sepsal </a:t>
            </a:r>
            <a:r>
              <a:rPr lang="cs-CZ" sz="1600" b="1" dirty="0"/>
              <a:t>Henry </a:t>
            </a:r>
            <a:r>
              <a:rPr lang="cs-CZ" sz="1600" b="1" dirty="0" err="1"/>
              <a:t>Fairchild</a:t>
            </a:r>
            <a:r>
              <a:rPr lang="cs-CZ" sz="1600" dirty="0"/>
              <a:t>, americký sociolog, 7 důvodů proti dělení lidstva </a:t>
            </a:r>
            <a:r>
              <a:rPr lang="cs-CZ" sz="1600" dirty="0" smtClean="0"/>
              <a:t>na rasy</a:t>
            </a:r>
            <a:r>
              <a:rPr lang="cs-CZ" sz="1600" dirty="0"/>
              <a:t>:</a:t>
            </a:r>
          </a:p>
          <a:p>
            <a:pPr marL="0" indent="0">
              <a:buNone/>
            </a:pPr>
            <a:r>
              <a:rPr lang="cs-CZ" sz="1600" dirty="0"/>
              <a:t>1. Všichni lidé jsou stejného původu</a:t>
            </a:r>
          </a:p>
          <a:p>
            <a:pPr marL="0" indent="0">
              <a:buNone/>
            </a:pPr>
            <a:r>
              <a:rPr lang="cs-CZ" sz="1600" dirty="0"/>
              <a:t>2. Lidé řazení do jednotlivých ras mají více společných znaků než rozdílných</a:t>
            </a:r>
          </a:p>
          <a:p>
            <a:pPr marL="0" indent="0">
              <a:buNone/>
            </a:pPr>
            <a:r>
              <a:rPr lang="cs-CZ" sz="1600" dirty="0"/>
              <a:t>3. Mezi nositeli extrémních hodnot v určitém znaku uvnitř jedné rasy jsou větší rozdíly než </a:t>
            </a:r>
            <a:r>
              <a:rPr lang="cs-CZ" sz="1600" dirty="0" smtClean="0"/>
              <a:t>mezi nositeli </a:t>
            </a:r>
            <a:r>
              <a:rPr lang="cs-CZ" sz="1600" dirty="0"/>
              <a:t>průměrných hodnot znaku patřících do rozdílných ras.</a:t>
            </a:r>
          </a:p>
          <a:p>
            <a:pPr marL="0" indent="0">
              <a:buNone/>
            </a:pPr>
            <a:r>
              <a:rPr lang="cs-CZ" sz="1600" dirty="0"/>
              <a:t>4. Protože se extrémní hodnoty znaků mezi rasami překrývají, mohou mít příslušníci jedné </a:t>
            </a:r>
            <a:r>
              <a:rPr lang="cs-CZ" sz="1600" dirty="0" smtClean="0"/>
              <a:t>rasy některý </a:t>
            </a:r>
            <a:r>
              <a:rPr lang="cs-CZ" sz="1600" dirty="0"/>
              <a:t>znak více vyvinutý než příslušníci jiné rasy pro kterou by měl být tento </a:t>
            </a:r>
            <a:r>
              <a:rPr lang="cs-CZ" sz="1600" dirty="0" smtClean="0"/>
              <a:t>znak charakteristický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5. V současnosti neexistují čisté rasy.</a:t>
            </a:r>
          </a:p>
          <a:p>
            <a:pPr marL="0" indent="0">
              <a:buNone/>
            </a:pPr>
            <a:r>
              <a:rPr lang="cs-CZ" sz="1600" dirty="0"/>
              <a:t>6. Příslušníci všech lidských ras se mohou mezi sebou křížit.</a:t>
            </a:r>
          </a:p>
          <a:p>
            <a:pPr marL="0" indent="0">
              <a:buNone/>
            </a:pPr>
            <a:r>
              <a:rPr lang="cs-CZ" sz="1600" dirty="0"/>
              <a:t>7. Inteligenční testy neodrážejí vrozené schopnosti člověka, nýbrž jejich výsledky ovlivňuje </a:t>
            </a:r>
            <a:r>
              <a:rPr lang="cs-CZ" sz="1600" dirty="0" smtClean="0"/>
              <a:t>vzdělání a </a:t>
            </a:r>
            <a:r>
              <a:rPr lang="cs-CZ" sz="1600" dirty="0"/>
              <a:t>faktory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354138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Kliny </a:t>
            </a:r>
            <a:r>
              <a:rPr lang="cs-CZ" dirty="0"/>
              <a:t>a </a:t>
            </a:r>
            <a:r>
              <a:rPr lang="cs-CZ" dirty="0" smtClean="0"/>
              <a:t>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Místo ras nastupují kliny a populace</a:t>
            </a:r>
          </a:p>
          <a:p>
            <a:pPr marL="0" indent="0">
              <a:buNone/>
            </a:pPr>
            <a:r>
              <a:rPr lang="en-US" dirty="0"/>
              <a:t>1962 </a:t>
            </a:r>
            <a:r>
              <a:rPr lang="en-US" b="1" dirty="0"/>
              <a:t>Frank Livingstone </a:t>
            </a:r>
            <a:r>
              <a:rPr lang="en-US" dirty="0"/>
              <a:t>- </a:t>
            </a:r>
            <a:r>
              <a:rPr lang="en-US" dirty="0" err="1"/>
              <a:t>článek</a:t>
            </a:r>
            <a:r>
              <a:rPr lang="en-US" dirty="0"/>
              <a:t> s </a:t>
            </a:r>
            <a:r>
              <a:rPr lang="en-US" dirty="0" err="1"/>
              <a:t>názvem</a:t>
            </a:r>
            <a:r>
              <a:rPr lang="en-US" dirty="0"/>
              <a:t> </a:t>
            </a:r>
            <a:r>
              <a:rPr lang="en-US" b="1" dirty="0"/>
              <a:t>O </a:t>
            </a:r>
            <a:r>
              <a:rPr lang="en-US" b="1" dirty="0" err="1"/>
              <a:t>neexistenci</a:t>
            </a:r>
            <a:r>
              <a:rPr lang="en-US" b="1" dirty="0"/>
              <a:t> </a:t>
            </a:r>
            <a:r>
              <a:rPr lang="en-US" b="1" dirty="0" err="1"/>
              <a:t>lidských</a:t>
            </a:r>
            <a:r>
              <a:rPr lang="en-US" b="1" dirty="0"/>
              <a:t> </a:t>
            </a:r>
            <a:r>
              <a:rPr lang="en-US" b="1" dirty="0" err="1"/>
              <a:t>ras</a:t>
            </a:r>
            <a:r>
              <a:rPr lang="en-US" b="1" dirty="0"/>
              <a:t> (On </a:t>
            </a:r>
            <a:r>
              <a:rPr lang="en-US" b="1" dirty="0" smtClean="0"/>
              <a:t>Nonexistence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races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dirty="0" err="1" smtClean="0"/>
              <a:t>Livingstone</a:t>
            </a:r>
            <a:r>
              <a:rPr lang="cs-CZ" dirty="0" smtClean="0"/>
              <a:t> </a:t>
            </a:r>
            <a:r>
              <a:rPr lang="cs-CZ" dirty="0"/>
              <a:t>říká, že typologická klasifikace lidských ras není slučitelná s </a:t>
            </a:r>
            <a:r>
              <a:rPr lang="cs-CZ" dirty="0" smtClean="0"/>
              <a:t>dynamikou přírodního </a:t>
            </a:r>
            <a:r>
              <a:rPr lang="cs-CZ" dirty="0"/>
              <a:t>výběru. Na jeho práci reaguje také </a:t>
            </a:r>
            <a:r>
              <a:rPr lang="cs-CZ" b="1" dirty="0" err="1"/>
              <a:t>Montagu</a:t>
            </a:r>
            <a:r>
              <a:rPr lang="cs-CZ" b="1" dirty="0"/>
              <a:t>, </a:t>
            </a:r>
            <a:r>
              <a:rPr lang="cs-CZ" dirty="0"/>
              <a:t>který říká, že rasový výzkum </a:t>
            </a:r>
            <a:r>
              <a:rPr lang="cs-CZ" dirty="0" smtClean="0"/>
              <a:t>je nevědecký</a:t>
            </a:r>
            <a:r>
              <a:rPr lang="cs-CZ" dirty="0"/>
              <a:t>, přežitý a že by měl být termín rasa vyloučen z vědecké terminologie</a:t>
            </a:r>
            <a:r>
              <a:rPr lang="cs-CZ" dirty="0" smtClean="0"/>
              <a:t>, protože </a:t>
            </a:r>
            <a:r>
              <a:rPr lang="cs-CZ" dirty="0"/>
              <a:t>v sobě kumuluje biologii, kulturu, inteligenci, osobnost, etnický původ, což </a:t>
            </a:r>
            <a:r>
              <a:rPr lang="cs-CZ" dirty="0" smtClean="0"/>
              <a:t>jsou naprosto </a:t>
            </a:r>
            <a:r>
              <a:rPr lang="cs-CZ" dirty="0"/>
              <a:t>neslučitelné znaky.</a:t>
            </a:r>
          </a:p>
          <a:p>
            <a:pPr marL="0" indent="0">
              <a:buNone/>
            </a:pPr>
            <a:r>
              <a:rPr lang="cs-CZ" dirty="0" err="1" smtClean="0"/>
              <a:t>Livingstone</a:t>
            </a:r>
            <a:r>
              <a:rPr lang="cs-CZ" dirty="0" smtClean="0"/>
              <a:t> </a:t>
            </a:r>
            <a:r>
              <a:rPr lang="cs-CZ" dirty="0"/>
              <a:t>navrhuje nový přístup studia variability, a to studium jednotlivých znaků </a:t>
            </a:r>
            <a:r>
              <a:rPr lang="cs-CZ" dirty="0" smtClean="0"/>
              <a:t>a jejich </a:t>
            </a:r>
            <a:r>
              <a:rPr lang="cs-CZ" b="1" dirty="0"/>
              <a:t>klinální distribuci v geografických oblastech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 smtClean="0"/>
              <a:t>Livingstone</a:t>
            </a:r>
            <a:r>
              <a:rPr lang="cs-CZ" dirty="0" smtClean="0"/>
              <a:t> </a:t>
            </a:r>
            <a:r>
              <a:rPr lang="cs-CZ" dirty="0"/>
              <a:t>navrhuje vytváření map rozšíření znaků v klinech, můžeme si je </a:t>
            </a:r>
            <a:r>
              <a:rPr lang="cs-CZ" dirty="0" smtClean="0"/>
              <a:t>představit jako </a:t>
            </a:r>
            <a:r>
              <a:rPr lang="cs-CZ" dirty="0"/>
              <a:t>křivky spojující stejné hodnoty znaku, stejně jako v klimatologii izobary </a:t>
            </a:r>
            <a:r>
              <a:rPr lang="cs-CZ" dirty="0" smtClean="0"/>
              <a:t>nebo </a:t>
            </a:r>
            <a:r>
              <a:rPr lang="pl-PL" dirty="0" smtClean="0"/>
              <a:t>izotermy </a:t>
            </a:r>
            <a:r>
              <a:rPr lang="pl-PL" dirty="0"/>
              <a:t>nebo vrstevnice na mapě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Loring</a:t>
            </a:r>
            <a:r>
              <a:rPr lang="cs-CZ" b="1" dirty="0" smtClean="0"/>
              <a:t> </a:t>
            </a:r>
            <a:r>
              <a:rPr lang="cs-CZ" b="1" dirty="0"/>
              <a:t>C. </a:t>
            </a:r>
            <a:r>
              <a:rPr lang="cs-CZ" b="1" dirty="0" err="1"/>
              <a:t>Brace</a:t>
            </a:r>
            <a:r>
              <a:rPr lang="cs-CZ" b="1" dirty="0"/>
              <a:t> </a:t>
            </a:r>
            <a:r>
              <a:rPr lang="cs-CZ" dirty="0"/>
              <a:t>v roce 1964 se k těmto názorům přidává a navrhuje studium variability</a:t>
            </a:r>
          </a:p>
          <a:p>
            <a:pPr marL="0" indent="0">
              <a:buNone/>
            </a:pPr>
            <a:r>
              <a:rPr lang="cs-CZ" dirty="0"/>
              <a:t>jednotlivých znaků a příčiny jejich vzniku a jejich distribuce v lidské populaci.</a:t>
            </a:r>
          </a:p>
          <a:p>
            <a:pPr marL="0" indent="0">
              <a:buNone/>
            </a:pPr>
            <a:r>
              <a:rPr lang="cs-CZ" dirty="0"/>
              <a:t>Obecným přijetím názorů těchto badatelů končí v antropologii éra rasových teorií a</a:t>
            </a:r>
          </a:p>
          <a:p>
            <a:pPr marL="0" indent="0">
              <a:buNone/>
            </a:pPr>
            <a:r>
              <a:rPr lang="cs-CZ" dirty="0"/>
              <a:t>studií. V 60.-tých a 70.-tých letech mnoho antropologů přijalo názor, že kliny nahrazují</a:t>
            </a:r>
          </a:p>
          <a:p>
            <a:pPr marL="0" indent="0">
              <a:buNone/>
            </a:pPr>
            <a:r>
              <a:rPr lang="pl-PL" dirty="0"/>
              <a:t>rasy jako jednotky pro studium variability.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1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zkoumání lidské variability v 20.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Většina současných badatelů považuje rasovou klasifikaci jako způsob studia lidské variability </a:t>
            </a:r>
            <a:r>
              <a:rPr lang="cs-CZ" sz="1600" dirty="0" smtClean="0"/>
              <a:t>za přežitou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Antropologové se staví v dnešní době proti koncepci rasy z několika důvodů:</a:t>
            </a:r>
          </a:p>
          <a:p>
            <a:pPr marL="0" indent="0">
              <a:buNone/>
            </a:pPr>
            <a:r>
              <a:rPr lang="cs-CZ" sz="1600" dirty="0"/>
              <a:t>1. Lidstvo není morfologicky homogenní (lidé se liší již svým vzhledem)</a:t>
            </a:r>
          </a:p>
          <a:p>
            <a:pPr marL="0" indent="0">
              <a:buNone/>
            </a:pPr>
            <a:r>
              <a:rPr lang="cs-CZ" sz="1600" dirty="0"/>
              <a:t>2.Většinu polygenně podmíněných znaků nelze měřit nebo minimálně přesně stanovit.</a:t>
            </a:r>
          </a:p>
          <a:p>
            <a:pPr marL="0" indent="0">
              <a:buNone/>
            </a:pPr>
            <a:r>
              <a:rPr lang="cs-CZ" sz="1600" dirty="0"/>
              <a:t>3. Je velice obtížné, skoro lze říci nemožné, najít hranice mezi spojitě rozloženými znaky.</a:t>
            </a:r>
          </a:p>
          <a:p>
            <a:pPr marL="0" indent="0">
              <a:buNone/>
            </a:pPr>
            <a:r>
              <a:rPr lang="cs-CZ" sz="1600" dirty="0"/>
              <a:t>4. Znaky užívané ke klasifikaci neprošly stejnými evolučními změnami.</a:t>
            </a:r>
          </a:p>
          <a:p>
            <a:pPr marL="0" indent="0">
              <a:buNone/>
            </a:pPr>
            <a:r>
              <a:rPr lang="cs-CZ" sz="1600" dirty="0"/>
              <a:t>5. Znaky užívané ke klasifikaci spolu nemusí vůbec souviset.</a:t>
            </a:r>
          </a:p>
          <a:p>
            <a:pPr marL="0" indent="0">
              <a:buNone/>
            </a:pPr>
            <a:r>
              <a:rPr lang="cs-CZ" sz="1600" dirty="0"/>
              <a:t>6. Kolik znaků bychom měli k rasové klasifikaci použít? Stačí 25, nebylo by lepší 32 znaků nebo 247?</a:t>
            </a:r>
          </a:p>
          <a:p>
            <a:pPr marL="0" indent="0">
              <a:buNone/>
            </a:pPr>
            <a:r>
              <a:rPr lang="cs-CZ" sz="1600" dirty="0"/>
              <a:t>7. Pokud existují rozdíly mezi jednotlivými skupinami, jak velké rozdíly to musí být aby byly z </a:t>
            </a:r>
            <a:r>
              <a:rPr lang="cs-CZ" sz="1600" dirty="0" smtClean="0"/>
              <a:t>biologického hlediska </a:t>
            </a:r>
            <a:r>
              <a:rPr lang="cs-CZ" sz="1600" dirty="0"/>
              <a:t>významné?</a:t>
            </a:r>
          </a:p>
          <a:p>
            <a:pPr marL="0" indent="0">
              <a:buNone/>
            </a:pPr>
            <a:r>
              <a:rPr lang="cs-CZ" sz="1600" dirty="0"/>
              <a:t>8. Ne každého jedince je možné zařadit do kategorie v určitém znaku. Co dělat s takovými lidmi, kteří se </a:t>
            </a:r>
            <a:r>
              <a:rPr lang="cs-CZ" sz="1600" dirty="0" smtClean="0"/>
              <a:t>vymykají všem </a:t>
            </a:r>
            <a:r>
              <a:rPr lang="cs-CZ" sz="1600" dirty="0"/>
              <a:t>zavedeným kategoriím.</a:t>
            </a:r>
          </a:p>
          <a:p>
            <a:pPr marL="0" indent="0">
              <a:buNone/>
            </a:pPr>
            <a:r>
              <a:rPr lang="cs-CZ" sz="1600" dirty="0"/>
              <a:t>9. Existují větší rozdíly mezi příslušníky jedné lokální skupiny než mezi příslušníky velké geografické oblasti.</a:t>
            </a:r>
          </a:p>
          <a:p>
            <a:pPr marL="0" indent="0">
              <a:buNone/>
            </a:pPr>
            <a:r>
              <a:rPr lang="cs-CZ" sz="1600" dirty="0"/>
              <a:t>Tyto důvody vedly většinu autorů ke konstatování, že rasa jako taková a celá rasová klasifikace není z </a:t>
            </a:r>
            <a:r>
              <a:rPr lang="cs-CZ" sz="1600" dirty="0" smtClean="0"/>
              <a:t>vědeckého hlediska </a:t>
            </a:r>
            <a:r>
              <a:rPr lang="cs-CZ" sz="1600" dirty="0"/>
              <a:t>k ničemu. Že se jedná o nevědecký přístup. Navíc nemá žádnou hodnotu pro studium variability </a:t>
            </a:r>
            <a:r>
              <a:rPr lang="cs-CZ" sz="1600" dirty="0" smtClean="0"/>
              <a:t>světové populace</a:t>
            </a:r>
            <a:r>
              <a:rPr lang="cs-CZ" sz="1600" dirty="0"/>
              <a:t>. Nelze ji použít jako nástroj pro studium evoluce nebo adaptability člověka.</a:t>
            </a:r>
          </a:p>
        </p:txBody>
      </p:sp>
    </p:spTree>
    <p:extLst>
      <p:ext uri="{BB962C8B-B14F-4D97-AF65-F5344CB8AC3E}">
        <p14:creationId xmlns:p14="http://schemas.microsoft.com/office/powerpoint/2010/main" val="71748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zkoumání lidské variability v 20.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Většina současných badatelů považuje rasovou klasifikaci jako způsob studia lidské variability </a:t>
            </a:r>
            <a:r>
              <a:rPr lang="cs-CZ" sz="1600" dirty="0" smtClean="0"/>
              <a:t>za přežitou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Antropologové se staví v dnešní době proti koncepci rasy z několika důvodů:</a:t>
            </a:r>
          </a:p>
          <a:p>
            <a:pPr marL="0" indent="0">
              <a:buNone/>
            </a:pPr>
            <a:r>
              <a:rPr lang="cs-CZ" sz="1600" dirty="0"/>
              <a:t>1. Lidstvo není morfologicky homogenní (lidé se liší již svým vzhledem)</a:t>
            </a:r>
          </a:p>
          <a:p>
            <a:pPr marL="0" indent="0">
              <a:buNone/>
            </a:pPr>
            <a:r>
              <a:rPr lang="cs-CZ" sz="1600" dirty="0"/>
              <a:t>2</a:t>
            </a:r>
            <a:r>
              <a:rPr lang="cs-CZ" sz="1600" dirty="0" smtClean="0"/>
              <a:t>. Většinu </a:t>
            </a:r>
            <a:r>
              <a:rPr lang="cs-CZ" sz="1600" dirty="0"/>
              <a:t>polygenně podmíněných znaků nelze měřit nebo minimálně přesně stanovit.</a:t>
            </a:r>
          </a:p>
          <a:p>
            <a:pPr marL="0" indent="0">
              <a:buNone/>
            </a:pPr>
            <a:r>
              <a:rPr lang="cs-CZ" sz="1600" dirty="0"/>
              <a:t>3. Je velice obtížné, skoro lze říci nemožné, najít hranice mezi spojitě rozloženými znaky.</a:t>
            </a:r>
          </a:p>
          <a:p>
            <a:pPr marL="0" indent="0">
              <a:buNone/>
            </a:pPr>
            <a:r>
              <a:rPr lang="cs-CZ" sz="1600" dirty="0"/>
              <a:t>4. Znaky užívané ke klasifikaci neprošly stejnými evolučními změnami.</a:t>
            </a:r>
          </a:p>
          <a:p>
            <a:pPr marL="0" indent="0">
              <a:buNone/>
            </a:pPr>
            <a:r>
              <a:rPr lang="cs-CZ" sz="1600" dirty="0"/>
              <a:t>5. Znaky užívané ke klasifikaci spolu nemusí vůbec souviset.</a:t>
            </a:r>
          </a:p>
          <a:p>
            <a:pPr marL="0" indent="0">
              <a:buNone/>
            </a:pPr>
            <a:r>
              <a:rPr lang="cs-CZ" sz="1600" dirty="0"/>
              <a:t>6. Kolik znaků bychom měli k rasové klasifikaci použít? Stačí 25, nebylo by lepší 32 znaků nebo 247?</a:t>
            </a:r>
          </a:p>
          <a:p>
            <a:pPr marL="0" indent="0">
              <a:buNone/>
            </a:pPr>
            <a:r>
              <a:rPr lang="cs-CZ" sz="1600" dirty="0"/>
              <a:t>7. Pokud existují rozdíly mezi jednotlivými skupinami, jak velké rozdíly to musí být aby byly z </a:t>
            </a:r>
            <a:r>
              <a:rPr lang="cs-CZ" sz="1600" dirty="0" smtClean="0"/>
              <a:t>biologického hlediska </a:t>
            </a:r>
            <a:r>
              <a:rPr lang="cs-CZ" sz="1600" dirty="0"/>
              <a:t>významné?</a:t>
            </a:r>
          </a:p>
          <a:p>
            <a:pPr marL="0" indent="0">
              <a:buNone/>
            </a:pPr>
            <a:r>
              <a:rPr lang="cs-CZ" sz="1600" dirty="0"/>
              <a:t>8. Ne každého jedince je možné zařadit do kategorie v určitém znaku. Co dělat s takovými lidmi, kteří se </a:t>
            </a:r>
            <a:r>
              <a:rPr lang="cs-CZ" sz="1600" dirty="0" smtClean="0"/>
              <a:t>vymykají všem </a:t>
            </a:r>
            <a:r>
              <a:rPr lang="cs-CZ" sz="1600" dirty="0"/>
              <a:t>zavedeným kategoriím.</a:t>
            </a:r>
          </a:p>
          <a:p>
            <a:pPr marL="0" indent="0">
              <a:buNone/>
            </a:pPr>
            <a:r>
              <a:rPr lang="cs-CZ" sz="1600" dirty="0"/>
              <a:t>9. Existují větší rozdíly mezi příslušníky jedné lokální skupiny než mezi příslušníky velké geografické oblasti.</a:t>
            </a:r>
          </a:p>
          <a:p>
            <a:pPr marL="0" indent="0">
              <a:buNone/>
            </a:pPr>
            <a:r>
              <a:rPr lang="cs-CZ" sz="1600" dirty="0"/>
              <a:t>Tyto důvody vedly většinu autorů ke konstatování, že rasa jako taková a celá rasová klasifikace není z </a:t>
            </a:r>
            <a:r>
              <a:rPr lang="cs-CZ" sz="1600" dirty="0" smtClean="0"/>
              <a:t>vědeckého hlediska </a:t>
            </a:r>
            <a:r>
              <a:rPr lang="cs-CZ" sz="1600" dirty="0"/>
              <a:t>k ničemu. Že se jedná o nevědecký přístup. Navíc nemá žádnou hodnotu pro studium variability </a:t>
            </a:r>
            <a:r>
              <a:rPr lang="cs-CZ" sz="1600" dirty="0" smtClean="0"/>
              <a:t>světové populace</a:t>
            </a:r>
            <a:r>
              <a:rPr lang="cs-CZ" sz="1600" dirty="0"/>
              <a:t>. Nelze ji použít jako nástroj pro studium evoluce nebo adaptability člověka.</a:t>
            </a:r>
          </a:p>
        </p:txBody>
      </p:sp>
    </p:spTree>
    <p:extLst>
      <p:ext uri="{BB962C8B-B14F-4D97-AF65-F5344CB8AC3E}">
        <p14:creationId xmlns:p14="http://schemas.microsoft.com/office/powerpoint/2010/main" val="82181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zkoumání lidské variability v 20.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K rasové problematice, rasismu a rasových předsudků pramenících z teorií </a:t>
            </a:r>
            <a:r>
              <a:rPr lang="cs-CZ" dirty="0" smtClean="0"/>
              <a:t>vytvořených v </a:t>
            </a:r>
            <a:r>
              <a:rPr lang="cs-CZ" dirty="0"/>
              <a:t>minulosti se vyjádřily světové organizace antropologů:</a:t>
            </a:r>
          </a:p>
          <a:p>
            <a:r>
              <a:rPr lang="cs-CZ" dirty="0" smtClean="0"/>
              <a:t>Evropská </a:t>
            </a:r>
            <a:r>
              <a:rPr lang="cs-CZ" dirty="0"/>
              <a:t>antropologická asociace</a:t>
            </a:r>
          </a:p>
          <a:p>
            <a:r>
              <a:rPr lang="cs-CZ" dirty="0" smtClean="0"/>
              <a:t>Americká </a:t>
            </a:r>
            <a:r>
              <a:rPr lang="cs-CZ" dirty="0"/>
              <a:t>antropologická asociace,</a:t>
            </a:r>
          </a:p>
          <a:p>
            <a:r>
              <a:rPr lang="cs-CZ" dirty="0" smtClean="0"/>
              <a:t>dále </a:t>
            </a:r>
            <a:r>
              <a:rPr lang="cs-CZ" dirty="0"/>
              <a:t>také Organizace spojených národů.</a:t>
            </a:r>
          </a:p>
          <a:p>
            <a:pPr marL="0" indent="0">
              <a:buNone/>
            </a:pPr>
            <a:r>
              <a:rPr lang="cs-CZ" dirty="0"/>
              <a:t>V roce 1967 v Paříži na schůzce svolané UNESCO se světoví experti shodli na tom, </a:t>
            </a:r>
            <a:r>
              <a:rPr lang="cs-CZ" dirty="0" smtClean="0"/>
              <a:t>že existuje </a:t>
            </a:r>
            <a:r>
              <a:rPr lang="cs-CZ" dirty="0"/>
              <a:t>variabilita lidské populace, ale ta nemá nic společného s kvalitou </a:t>
            </a:r>
            <a:r>
              <a:rPr lang="cs-CZ" dirty="0" smtClean="0"/>
              <a:t>těchto populací</a:t>
            </a:r>
            <a:r>
              <a:rPr lang="cs-CZ" dirty="0"/>
              <a:t>. Všichni lidé jsou si rovni a jsou stejně hodnotní.</a:t>
            </a:r>
          </a:p>
          <a:p>
            <a:r>
              <a:rPr lang="cs-CZ" dirty="0"/>
              <a:t>Rok 1971 byl vyhlášen rokem boje proti rasismu.</a:t>
            </a:r>
          </a:p>
          <a:p>
            <a:r>
              <a:rPr lang="cs-CZ" dirty="0"/>
              <a:t>V roce </a:t>
            </a:r>
            <a:r>
              <a:rPr lang="cs-CZ" b="1" dirty="0"/>
              <a:t>1973 </a:t>
            </a:r>
            <a:r>
              <a:rPr lang="cs-CZ" dirty="0"/>
              <a:t>byl OSN přijat dokument s názvem </a:t>
            </a:r>
            <a:r>
              <a:rPr lang="cs-CZ" b="1" dirty="0"/>
              <a:t>„Deset let boje proti rasismu </a:t>
            </a:r>
            <a:r>
              <a:rPr lang="cs-CZ" b="1" dirty="0" smtClean="0"/>
              <a:t>a rasové </a:t>
            </a:r>
            <a:r>
              <a:rPr lang="cs-CZ" b="1" dirty="0"/>
              <a:t>diskriminaci.</a:t>
            </a:r>
          </a:p>
          <a:p>
            <a:r>
              <a:rPr lang="cs-CZ" dirty="0"/>
              <a:t>Americká antropologická asociace říká že: „</a:t>
            </a:r>
            <a:r>
              <a:rPr lang="cs-CZ" i="1" dirty="0"/>
              <a:t>Biologická diverzita lidského rodu </a:t>
            </a:r>
            <a:r>
              <a:rPr lang="cs-CZ" i="1" dirty="0" smtClean="0"/>
              <a:t>nemá žádný </a:t>
            </a:r>
            <a:r>
              <a:rPr lang="cs-CZ" i="1" dirty="0"/>
              <a:t>sociální význam“.</a:t>
            </a:r>
          </a:p>
          <a:p>
            <a:r>
              <a:rPr lang="cs-CZ" b="1" dirty="0">
                <a:solidFill>
                  <a:srgbClr val="FF0000"/>
                </a:solidFill>
              </a:rPr>
              <a:t>V současné době tedy je variabilita lidské populace jednoznačně považována </a:t>
            </a:r>
            <a:r>
              <a:rPr lang="cs-CZ" b="1" dirty="0" smtClean="0">
                <a:solidFill>
                  <a:srgbClr val="FF0000"/>
                </a:solidFill>
              </a:rPr>
              <a:t>za výsledek </a:t>
            </a:r>
            <a:r>
              <a:rPr lang="cs-CZ" b="1" dirty="0">
                <a:solidFill>
                  <a:srgbClr val="FF0000"/>
                </a:solidFill>
              </a:rPr>
              <a:t>adaptace lidského organismu podmínkám prostředí, které </a:t>
            </a:r>
            <a:r>
              <a:rPr lang="cs-CZ" b="1" dirty="0" smtClean="0">
                <a:solidFill>
                  <a:srgbClr val="FF0000"/>
                </a:solidFill>
              </a:rPr>
              <a:t>obývá. Termín </a:t>
            </a:r>
            <a:r>
              <a:rPr lang="cs-CZ" b="1" dirty="0">
                <a:solidFill>
                  <a:srgbClr val="FF0000"/>
                </a:solidFill>
              </a:rPr>
              <a:t>rasa se neužívá a neužívají se rasové klasifikační systémy. Použití </a:t>
            </a:r>
            <a:r>
              <a:rPr lang="cs-CZ" b="1" dirty="0" smtClean="0">
                <a:solidFill>
                  <a:srgbClr val="FF0000"/>
                </a:solidFill>
              </a:rPr>
              <a:t>rasové klasifikace </a:t>
            </a:r>
            <a:r>
              <a:rPr lang="cs-CZ" b="1" dirty="0">
                <a:solidFill>
                  <a:srgbClr val="FF0000"/>
                </a:solidFill>
              </a:rPr>
              <a:t>ve spojení se sociálním postavením ve společnosti je považováno </a:t>
            </a:r>
            <a:r>
              <a:rPr lang="cs-CZ" b="1" dirty="0" smtClean="0">
                <a:solidFill>
                  <a:srgbClr val="FF0000"/>
                </a:solidFill>
              </a:rPr>
              <a:t>za nepřípustné</a:t>
            </a:r>
            <a:r>
              <a:rPr lang="cs-CZ" b="1" dirty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Biologická variabilita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effectLst/>
              </a:rPr>
              <a:t>Lidská variabilita je rozsah možných hodnot pro jakoukoli měřitelnou lidskou vlastnost ať fyzickou nebo duševní. Rozdíly mohou být přechodné nebo trvalé, vrozené nebo získané, genetické nebo vzniklé následkem životního prostředí. 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40427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u="sng" dirty="0" smtClean="0"/>
              <a:t>Genotypová</a:t>
            </a:r>
            <a:r>
              <a:rPr lang="cs-CZ" dirty="0" smtClean="0"/>
              <a:t>		</a:t>
            </a:r>
            <a:endParaRPr lang="cs-CZ" u="sng" dirty="0" smtClean="0"/>
          </a:p>
          <a:p>
            <a:r>
              <a:rPr lang="cs-CZ" dirty="0" err="1" smtClean="0"/>
              <a:t>Monogenní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Polygenní		</a:t>
            </a:r>
          </a:p>
          <a:p>
            <a:pPr marL="0" indent="0">
              <a:buNone/>
            </a:pPr>
            <a:r>
              <a:rPr lang="cs-CZ" dirty="0" smtClean="0"/>
              <a:t>mutace, alelismus, migrace, genetický drift…			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60032" y="548680"/>
            <a:ext cx="404279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u="sng" dirty="0"/>
              <a:t>F</a:t>
            </a:r>
            <a:r>
              <a:rPr lang="cs-CZ" u="sng" dirty="0" smtClean="0"/>
              <a:t>enotypová</a:t>
            </a:r>
            <a:r>
              <a:rPr lang="cs-CZ" dirty="0" smtClean="0"/>
              <a:t>		</a:t>
            </a:r>
            <a:endParaRPr lang="cs-CZ" u="sng" dirty="0" smtClean="0"/>
          </a:p>
          <a:p>
            <a:r>
              <a:rPr lang="cs-CZ" dirty="0" smtClean="0"/>
              <a:t>Prenatální </a:t>
            </a:r>
          </a:p>
          <a:p>
            <a:r>
              <a:rPr lang="cs-CZ" dirty="0" smtClean="0"/>
              <a:t>Postnatální</a:t>
            </a:r>
          </a:p>
          <a:p>
            <a:pPr marL="0" indent="0">
              <a:buNone/>
            </a:pPr>
            <a:r>
              <a:rPr lang="cs-CZ" dirty="0" smtClean="0"/>
              <a:t>Výživa, kvalita života, nemoci, zranění, věk, zaměstnání…	</a:t>
            </a:r>
          </a:p>
          <a:p>
            <a:r>
              <a:rPr lang="cs-CZ" dirty="0" smtClean="0"/>
              <a:t>Trvalá</a:t>
            </a:r>
          </a:p>
          <a:p>
            <a:r>
              <a:rPr lang="cs-CZ" dirty="0" smtClean="0"/>
              <a:t>Dočasná</a:t>
            </a:r>
          </a:p>
          <a:p>
            <a:pPr marL="0" indent="0">
              <a:buNone/>
            </a:pPr>
            <a:r>
              <a:rPr lang="cs-CZ" dirty="0" smtClean="0"/>
              <a:t>			</a:t>
            </a:r>
            <a:endParaRPr lang="cs-CZ" dirty="0"/>
          </a:p>
        </p:txBody>
      </p:sp>
      <p:pic>
        <p:nvPicPr>
          <p:cNvPr id="4098" name="Picture 2" descr="http://upload.wikimedia.org/wikipedia/commons/thumb/e/ea/Mendel_seven_characters.svg/592px-Mendel_seven_characters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4" t="15947" r="28878" b="7232"/>
          <a:stretch/>
        </p:blipFill>
        <p:spPr bwMode="auto">
          <a:xfrm>
            <a:off x="212778" y="3862830"/>
            <a:ext cx="1406894" cy="15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MZhmGq2Ayfw/T5PdZyTv47I/AAAAAAAAAK0/anr9Od9JWRE/s1600/Gaussova-kriv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52231"/>
            <a:ext cx="2736304" cy="17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Projevy biologické variability u člověka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r>
              <a:rPr lang="cs-CZ" sz="3500" dirty="0"/>
              <a:t>Genetická variabilita</a:t>
            </a:r>
          </a:p>
          <a:p>
            <a:pPr marL="0" indent="0">
              <a:buNone/>
            </a:pPr>
            <a:r>
              <a:rPr lang="cs-CZ" sz="3500" dirty="0"/>
              <a:t>Pohlaví, barva očí, vlasů a kůže, tvar a délka vlasů, rozložení ochlupení, nadbytečné / chybějící části těla, krevní skupiny, metabolismus</a:t>
            </a:r>
          </a:p>
          <a:p>
            <a:r>
              <a:rPr lang="cs-CZ" sz="3500" dirty="0"/>
              <a:t>Tvar a velikost těla </a:t>
            </a:r>
          </a:p>
          <a:p>
            <a:pPr marL="0" indent="0">
              <a:buNone/>
            </a:pPr>
            <a:r>
              <a:rPr lang="cs-CZ" sz="3500" dirty="0"/>
              <a:t>Výška, váha, </a:t>
            </a:r>
            <a:r>
              <a:rPr lang="cs-CZ" sz="3500" dirty="0" err="1"/>
              <a:t>somatopyp</a:t>
            </a:r>
            <a:r>
              <a:rPr lang="cs-CZ" sz="3500" dirty="0"/>
              <a:t>, množství a rozložení svalové hmoty a tuku, délka končetin a trupu…</a:t>
            </a:r>
          </a:p>
          <a:p>
            <a:r>
              <a:rPr lang="cs-CZ" sz="3500" dirty="0"/>
              <a:t>Motorické schopnosti, lateralita</a:t>
            </a:r>
          </a:p>
          <a:p>
            <a:r>
              <a:rPr lang="cs-CZ" sz="3500" dirty="0"/>
              <a:t>Fyzické </a:t>
            </a:r>
            <a:r>
              <a:rPr lang="cs-CZ" sz="3500" dirty="0" smtClean="0"/>
              <a:t>schopnosti</a:t>
            </a:r>
            <a:endParaRPr lang="cs-CZ" sz="3500" dirty="0"/>
          </a:p>
          <a:p>
            <a:r>
              <a:rPr lang="cs-CZ" sz="3500" dirty="0"/>
              <a:t>Zdravotní poškození a postižení</a:t>
            </a:r>
          </a:p>
          <a:p>
            <a:pPr marL="0" indent="0">
              <a:buNone/>
            </a:pPr>
            <a:r>
              <a:rPr lang="cs-CZ" sz="3500" dirty="0"/>
              <a:t>Nemoci, zranění, VVV</a:t>
            </a:r>
          </a:p>
          <a:p>
            <a:r>
              <a:rPr lang="cs-CZ" sz="3500" dirty="0"/>
              <a:t>Reprodukční schopnost</a:t>
            </a:r>
          </a:p>
          <a:p>
            <a:r>
              <a:rPr lang="cs-CZ" sz="3500" dirty="0"/>
              <a:t>Individuální vývoj</a:t>
            </a:r>
          </a:p>
          <a:p>
            <a:pPr marL="0" indent="0">
              <a:buNone/>
            </a:pPr>
            <a:r>
              <a:rPr lang="cs-CZ" sz="3500" dirty="0"/>
              <a:t>Délka života, růst, puberta, dospělost, stárnutí, menopauza</a:t>
            </a:r>
          </a:p>
          <a:p>
            <a:r>
              <a:rPr lang="cs-CZ" sz="3500" dirty="0"/>
              <a:t>Metabolismus</a:t>
            </a:r>
          </a:p>
          <a:p>
            <a:r>
              <a:rPr lang="cs-CZ" sz="3500" dirty="0"/>
              <a:t>Psychologické a osobnostní rysy</a:t>
            </a:r>
          </a:p>
          <a:p>
            <a:pPr marL="0" indent="0">
              <a:buNone/>
            </a:pPr>
            <a:r>
              <a:rPr lang="cs-CZ" sz="3400" dirty="0" smtClean="0"/>
              <a:t>Inteligence</a:t>
            </a:r>
            <a:r>
              <a:rPr lang="cs-CZ" sz="3400" dirty="0"/>
              <a:t>, prostorové </a:t>
            </a:r>
            <a:r>
              <a:rPr lang="cs-CZ" sz="3400" dirty="0" smtClean="0"/>
              <a:t>vnímání, temperament</a:t>
            </a:r>
            <a:r>
              <a:rPr lang="cs-CZ" sz="3400" dirty="0"/>
              <a:t>, </a:t>
            </a:r>
            <a:r>
              <a:rPr lang="cs-CZ" sz="3400" dirty="0" smtClean="0"/>
              <a:t>emocionální </a:t>
            </a:r>
            <a:r>
              <a:rPr lang="cs-CZ" sz="3400" dirty="0"/>
              <a:t>stabilita, duševní </a:t>
            </a:r>
            <a:r>
              <a:rPr lang="cs-CZ" sz="3400" dirty="0" smtClean="0"/>
              <a:t>zdraví, hudební schopnosti, kreativita</a:t>
            </a:r>
            <a:endParaRPr lang="cs-CZ" sz="3400" dirty="0"/>
          </a:p>
          <a:p>
            <a:pPr marL="0" indent="0">
              <a:buNone/>
            </a:pPr>
            <a:endParaRPr lang="cs-CZ" sz="3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0079"/>
            <a:ext cx="8229600" cy="1143000"/>
          </a:xfrm>
        </p:spPr>
        <p:txBody>
          <a:bodyPr/>
          <a:lstStyle/>
          <a:p>
            <a:r>
              <a:rPr lang="cs-CZ" dirty="0" smtClean="0"/>
              <a:t>Historie zkoumání lidské variability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5616624" cy="4929411"/>
          </a:xfrm>
        </p:spPr>
        <p:txBody>
          <a:bodyPr>
            <a:noAutofit/>
          </a:bodyPr>
          <a:lstStyle/>
          <a:p>
            <a:r>
              <a:rPr lang="cs-CZ" sz="1400" b="1" dirty="0"/>
              <a:t>Jean </a:t>
            </a:r>
            <a:r>
              <a:rPr lang="cs-CZ" sz="1400" b="1" dirty="0" err="1"/>
              <a:t>Bodin</a:t>
            </a:r>
            <a:r>
              <a:rPr lang="cs-CZ" sz="1400" b="1" dirty="0"/>
              <a:t> </a:t>
            </a:r>
            <a:r>
              <a:rPr lang="cs-CZ" sz="1400" dirty="0"/>
              <a:t>(1530-1596</a:t>
            </a:r>
            <a:r>
              <a:rPr lang="cs-CZ" sz="1400" dirty="0" smtClean="0"/>
              <a:t>)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„</a:t>
            </a:r>
            <a:r>
              <a:rPr lang="cs-CZ" sz="1400" i="1" dirty="0"/>
              <a:t>Lidé z jihu se liší ve vzhledu a povaze od lidí ze severu: tito (ze severu – </a:t>
            </a:r>
            <a:r>
              <a:rPr lang="cs-CZ" sz="1400" i="1" dirty="0" smtClean="0"/>
              <a:t>Evropané) jsou </a:t>
            </a:r>
            <a:r>
              <a:rPr lang="cs-CZ" sz="1400" i="1" dirty="0"/>
              <a:t>velcí a silní, kdežto lidé z jihu jsou malí a slabí, lidé ze severu jsou teplí a </a:t>
            </a:r>
            <a:r>
              <a:rPr lang="cs-CZ" sz="1400" i="1" dirty="0" smtClean="0"/>
              <a:t>vlhcí, kdežto </a:t>
            </a:r>
            <a:r>
              <a:rPr lang="cs-CZ" sz="1400" i="1" dirty="0"/>
              <a:t>lidé z jihu suší a chladní; seveřané mají silný hlas a zelené oči, jižané mají </a:t>
            </a:r>
            <a:r>
              <a:rPr lang="cs-CZ" sz="1400" i="1" dirty="0" smtClean="0"/>
              <a:t>slabý </a:t>
            </a:r>
            <a:r>
              <a:rPr lang="en-US" sz="1400" i="1" dirty="0" err="1" smtClean="0"/>
              <a:t>hlas</a:t>
            </a:r>
            <a:r>
              <a:rPr lang="en-US" sz="1400" i="1" dirty="0" smtClean="0"/>
              <a:t> </a:t>
            </a:r>
            <a:r>
              <a:rPr lang="en-US" sz="1400" i="1" dirty="0"/>
              <a:t>a </a:t>
            </a:r>
            <a:r>
              <a:rPr lang="en-US" sz="1400" i="1" dirty="0" err="1"/>
              <a:t>hnědé</a:t>
            </a:r>
            <a:r>
              <a:rPr lang="en-US" sz="1400" i="1" dirty="0"/>
              <a:t> </a:t>
            </a:r>
            <a:r>
              <a:rPr lang="en-US" sz="1400" i="1" dirty="0" err="1"/>
              <a:t>oči</a:t>
            </a:r>
            <a:r>
              <a:rPr lang="en-US" sz="1400" dirty="0"/>
              <a:t>“ … </a:t>
            </a:r>
            <a:r>
              <a:rPr lang="en-US" sz="1400" dirty="0" err="1"/>
              <a:t>atd</a:t>
            </a:r>
            <a:r>
              <a:rPr lang="en-US" sz="1400" dirty="0"/>
              <a:t>. (</a:t>
            </a:r>
            <a:r>
              <a:rPr lang="en-US" sz="1400" dirty="0" err="1"/>
              <a:t>Slotkin</a:t>
            </a:r>
            <a:r>
              <a:rPr lang="en-US" sz="1400" dirty="0"/>
              <a:t> </a:t>
            </a:r>
            <a:r>
              <a:rPr lang="en-US" sz="1400" dirty="0" smtClean="0"/>
              <a:t>1965)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(teplí </a:t>
            </a:r>
            <a:r>
              <a:rPr lang="cs-CZ" sz="1400" dirty="0"/>
              <a:t>a vlhcí, suší a chladní – vychází z </a:t>
            </a:r>
            <a:r>
              <a:rPr lang="cs-CZ" sz="1400" dirty="0" err="1"/>
              <a:t>Galénova</a:t>
            </a:r>
            <a:r>
              <a:rPr lang="cs-CZ" sz="1400" dirty="0"/>
              <a:t> popisu temperamentu člověka, který později tyto termíny spojuje s popisy povahy</a:t>
            </a:r>
          </a:p>
          <a:p>
            <a:pPr marL="0" indent="0">
              <a:buNone/>
            </a:pPr>
            <a:r>
              <a:rPr lang="cs-CZ" sz="1400" dirty="0"/>
              <a:t>– sangvinikem, cholerikem, melancholikem a flegmatikem. </a:t>
            </a:r>
            <a:r>
              <a:rPr lang="cs-CZ" sz="1400" dirty="0" err="1"/>
              <a:t>Galén</a:t>
            </a:r>
            <a:r>
              <a:rPr lang="cs-CZ" sz="1400" dirty="0"/>
              <a:t> vychází z Hippokratovy koncepce čtyř tekutin, které měly </a:t>
            </a:r>
            <a:r>
              <a:rPr lang="cs-CZ" sz="1400" dirty="0" smtClean="0"/>
              <a:t>udržovat lidský </a:t>
            </a:r>
            <a:r>
              <a:rPr lang="cs-CZ" sz="1400" dirty="0"/>
              <a:t>organismus v rovnováze. Jednalo se o krev, hlen, žluč – černou a žlutou – tedy výměšky jater a žlučníku</a:t>
            </a:r>
            <a:r>
              <a:rPr lang="cs-CZ" sz="1400" dirty="0" smtClean="0"/>
              <a:t>).</a:t>
            </a:r>
            <a:endParaRPr lang="cs-CZ" sz="1400" b="1" dirty="0" smtClean="0"/>
          </a:p>
          <a:p>
            <a:r>
              <a:rPr lang="cs-CZ" sz="1400" b="1" dirty="0" smtClean="0"/>
              <a:t>Francois </a:t>
            </a:r>
            <a:r>
              <a:rPr lang="cs-CZ" sz="1400" b="1" dirty="0" err="1"/>
              <a:t>Bernier</a:t>
            </a:r>
            <a:r>
              <a:rPr lang="cs-CZ" sz="1400" b="1" dirty="0"/>
              <a:t> </a:t>
            </a:r>
            <a:r>
              <a:rPr lang="cs-CZ" sz="1400" dirty="0"/>
              <a:t>(1620-1688</a:t>
            </a:r>
            <a:r>
              <a:rPr lang="cs-CZ" sz="1400" dirty="0" smtClean="0"/>
              <a:t>):</a:t>
            </a:r>
          </a:p>
          <a:p>
            <a:pPr marL="0" indent="0">
              <a:buNone/>
            </a:pPr>
            <a:r>
              <a:rPr lang="cs-CZ" sz="1400" dirty="0"/>
              <a:t>Nejstarší klasifikační systém lidstva z roku 1684</a:t>
            </a:r>
            <a:r>
              <a:rPr lang="cs-CZ" sz="1400" dirty="0" smtClean="0"/>
              <a:t>:</a:t>
            </a:r>
            <a:endParaRPr lang="cs-CZ" sz="1400" dirty="0"/>
          </a:p>
          <a:p>
            <a:pPr marL="0" indent="0">
              <a:buNone/>
            </a:pPr>
            <a:r>
              <a:rPr lang="pt-BR" sz="1400" dirty="0"/>
              <a:t>„.. </a:t>
            </a:r>
            <a:r>
              <a:rPr lang="pt-BR" sz="1400" i="1" dirty="0"/>
              <a:t>existuje 4 nebo 5 lidských ras</a:t>
            </a:r>
            <a:r>
              <a:rPr lang="pt-BR" sz="1400" dirty="0"/>
              <a:t>“.</a:t>
            </a:r>
          </a:p>
          <a:p>
            <a:pPr marL="0" indent="0">
              <a:buNone/>
            </a:pPr>
            <a:r>
              <a:rPr lang="cs-CZ" sz="1400" dirty="0"/>
              <a:t>Jednotlivé rasy nebo druhy: </a:t>
            </a:r>
            <a:r>
              <a:rPr lang="cs-CZ" sz="1400" b="1" dirty="0"/>
              <a:t>Evropané, Afričané </a:t>
            </a:r>
            <a:r>
              <a:rPr lang="cs-CZ" sz="1400" dirty="0"/>
              <a:t>(černoši), </a:t>
            </a:r>
            <a:r>
              <a:rPr lang="cs-CZ" sz="1400" b="1" dirty="0"/>
              <a:t>Asiaté </a:t>
            </a:r>
            <a:r>
              <a:rPr lang="cs-CZ" sz="1400" dirty="0"/>
              <a:t>(obyvatelé </a:t>
            </a:r>
            <a:r>
              <a:rPr lang="cs-CZ" sz="1400" dirty="0" smtClean="0"/>
              <a:t>Dálného východu</a:t>
            </a:r>
            <a:r>
              <a:rPr lang="cs-CZ" sz="1400" dirty="0"/>
              <a:t>) a </a:t>
            </a:r>
            <a:r>
              <a:rPr lang="cs-CZ" sz="1400" b="1" dirty="0"/>
              <a:t>Laponci</a:t>
            </a:r>
            <a:r>
              <a:rPr lang="cs-CZ" sz="1400" dirty="0"/>
              <a:t>. Američany (indiány) nepovažoval za tak odlišné, aby pro </a:t>
            </a:r>
            <a:r>
              <a:rPr lang="cs-CZ" sz="1400" dirty="0" smtClean="0"/>
              <a:t>ně vytvořil </a:t>
            </a:r>
            <a:r>
              <a:rPr lang="cs-CZ" sz="1400" dirty="0"/>
              <a:t>samostatnou skupinu, ale tvrdil že:</a:t>
            </a:r>
          </a:p>
          <a:p>
            <a:pPr marL="0" indent="0">
              <a:buNone/>
            </a:pPr>
            <a:r>
              <a:rPr lang="cs-CZ" sz="1400" dirty="0"/>
              <a:t>„</a:t>
            </a:r>
            <a:r>
              <a:rPr lang="cs-CZ" sz="1400" i="1" dirty="0"/>
              <a:t>černoši z Mysu dobré naděje se zdají být jiným druhem než ostatní afričtí černoši</a:t>
            </a:r>
            <a:r>
              <a:rPr lang="cs-CZ" sz="1400" dirty="0"/>
              <a:t>.“</a:t>
            </a:r>
          </a:p>
        </p:txBody>
      </p:sp>
      <p:pic>
        <p:nvPicPr>
          <p:cNvPr id="1026" name="Picture 2" descr="http://www.nndb.com/people/856/000094574/jean-bodin-1-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51" y="1124744"/>
            <a:ext cx="22138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09" y="4149080"/>
            <a:ext cx="344174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40152" y="5589240"/>
            <a:ext cx="1856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Bernierovy</a:t>
            </a:r>
            <a:r>
              <a:rPr lang="cs-CZ" sz="1400" dirty="0"/>
              <a:t> rasové typy</a:t>
            </a:r>
          </a:p>
          <a:p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35574" y="3871161"/>
            <a:ext cx="225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Jean </a:t>
            </a:r>
            <a:r>
              <a:rPr lang="cs-CZ" sz="1400" dirty="0" err="1" smtClean="0"/>
              <a:t>Bodin</a:t>
            </a:r>
            <a:r>
              <a:rPr lang="cs-CZ" sz="1400" dirty="0" smtClean="0"/>
              <a:t> na dobové rytině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0919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zkoumání lidské variability v 18. století </a:t>
            </a:r>
            <a:endParaRPr lang="cs-CZ" dirty="0"/>
          </a:p>
        </p:txBody>
      </p:sp>
      <p:pic>
        <p:nvPicPr>
          <p:cNvPr id="2050" name="Picture 2" descr="http://s3-eu-west-1.amazonaws.com/lookandlearn-preview/M/M401/M40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2099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redlist.com/media/database/muses/couples/fiction/adam-and-eve/018-adam-and-eve-theredli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/>
        </p:blipFill>
        <p:spPr bwMode="auto">
          <a:xfrm>
            <a:off x="323529" y="1516832"/>
            <a:ext cx="3384376" cy="48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83968" y="1988840"/>
            <a:ext cx="5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VS. </a:t>
            </a:r>
            <a:endParaRPr lang="cs-CZ" dirty="0"/>
          </a:p>
        </p:txBody>
      </p:sp>
      <p:pic>
        <p:nvPicPr>
          <p:cNvPr id="2054" name="Picture 6" descr="http://upload.wikimedia.org/wikipedia/commons/thumb/6/6f/Editorial_cartoon_depicting_Charles_Darwin_as_an_ape_%281871%29.jpg/220px-Editorial_cartoon_depicting_Charles_Darwin_as_an_ape_%281871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05" y="3542184"/>
            <a:ext cx="2095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1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zkoumání lidské variability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1196752"/>
            <a:ext cx="5640561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Carl </a:t>
            </a:r>
            <a:r>
              <a:rPr lang="cs-CZ" b="1" dirty="0" err="1"/>
              <a:t>Linne</a:t>
            </a:r>
            <a:r>
              <a:rPr lang="cs-CZ" b="1" dirty="0"/>
              <a:t> (</a:t>
            </a:r>
            <a:r>
              <a:rPr lang="cs-CZ" b="1" dirty="0" err="1" smtClean="0"/>
              <a:t>Carolus</a:t>
            </a:r>
            <a:r>
              <a:rPr lang="cs-CZ" b="1" dirty="0" smtClean="0"/>
              <a:t> </a:t>
            </a:r>
            <a:r>
              <a:rPr lang="cs-CZ" b="1" dirty="0" err="1" smtClean="0"/>
              <a:t>Linnaeus</a:t>
            </a:r>
            <a:r>
              <a:rPr lang="cs-CZ" b="1" dirty="0"/>
              <a:t>) </a:t>
            </a:r>
            <a:r>
              <a:rPr lang="cs-CZ" dirty="0"/>
              <a:t>(1707-1778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Systema</a:t>
            </a:r>
            <a:r>
              <a:rPr lang="cs-CZ" b="1" dirty="0"/>
              <a:t> </a:t>
            </a:r>
            <a:r>
              <a:rPr lang="cs-CZ" b="1" dirty="0" err="1"/>
              <a:t>naturae</a:t>
            </a:r>
            <a:r>
              <a:rPr lang="cs-CZ" b="1" dirty="0"/>
              <a:t> </a:t>
            </a:r>
            <a:r>
              <a:rPr lang="cs-CZ" dirty="0"/>
              <a:t>- první vydání </a:t>
            </a:r>
            <a:r>
              <a:rPr lang="cs-CZ" b="1" dirty="0"/>
              <a:t>1735</a:t>
            </a:r>
          </a:p>
          <a:p>
            <a:pPr marL="0" indent="0" algn="just">
              <a:buNone/>
            </a:pPr>
            <a:r>
              <a:rPr lang="cs-CZ" sz="2500" dirty="0"/>
              <a:t>Klasifikoval lidské populace na základě barvy kůže, povahy, tvaru těla, způsobu </a:t>
            </a:r>
            <a:r>
              <a:rPr lang="cs-CZ" sz="2500" dirty="0"/>
              <a:t>obživy a </a:t>
            </a:r>
            <a:r>
              <a:rPr lang="cs-CZ" sz="2500" dirty="0"/>
              <a:t>geografického </a:t>
            </a:r>
            <a:r>
              <a:rPr lang="cs-CZ" sz="2500" dirty="0" smtClean="0"/>
              <a:t>výskytu</a:t>
            </a:r>
            <a:endParaRPr lang="cs-CZ" sz="2500" dirty="0"/>
          </a:p>
          <a:p>
            <a:pPr marL="0" indent="0" algn="just">
              <a:buNone/>
            </a:pPr>
            <a:r>
              <a:rPr lang="cs-CZ" sz="2500" dirty="0"/>
              <a:t>Definoval poddruhy Homo sapiens:</a:t>
            </a:r>
          </a:p>
          <a:p>
            <a:pPr marL="0" indent="0" algn="just">
              <a:buNone/>
            </a:pPr>
            <a:r>
              <a:rPr lang="cs-CZ" dirty="0"/>
              <a:t>• </a:t>
            </a:r>
            <a:r>
              <a:rPr lang="cs-CZ" b="1" dirty="0"/>
              <a:t>Homo sapiens </a:t>
            </a:r>
            <a:r>
              <a:rPr lang="cs-CZ" b="1" dirty="0" err="1"/>
              <a:t>europaeus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sz="2600" dirty="0"/>
              <a:t>bílý, klidný</a:t>
            </a:r>
            <a:r>
              <a:rPr lang="cs-CZ" dirty="0"/>
              <a:t>, </a:t>
            </a:r>
            <a:r>
              <a:rPr lang="cs-CZ" sz="2600" dirty="0"/>
              <a:t>chytrý, modrooký</a:t>
            </a:r>
            <a:r>
              <a:rPr lang="cs-CZ" sz="2600" dirty="0"/>
              <a:t>, citlivý, sangvinik, dbalý </a:t>
            </a:r>
            <a:r>
              <a:rPr lang="cs-CZ" sz="2600" dirty="0" smtClean="0"/>
              <a:t>zákonů</a:t>
            </a:r>
            <a:endParaRPr lang="cs-CZ" sz="2600" dirty="0"/>
          </a:p>
          <a:p>
            <a:pPr marL="0" indent="0" algn="just">
              <a:buNone/>
            </a:pPr>
            <a:r>
              <a:rPr lang="cs-CZ" dirty="0" smtClean="0"/>
              <a:t>• </a:t>
            </a:r>
            <a:r>
              <a:rPr lang="cs-CZ" b="1" dirty="0"/>
              <a:t>Homo sapiens afer </a:t>
            </a:r>
            <a:r>
              <a:rPr lang="cs-CZ" sz="2600" dirty="0"/>
              <a:t>- černý, líný, </a:t>
            </a:r>
            <a:r>
              <a:rPr lang="cs-CZ" sz="2600" dirty="0" err="1"/>
              <a:t>haštěřivý</a:t>
            </a:r>
            <a:r>
              <a:rPr lang="cs-CZ" sz="2600" dirty="0"/>
              <a:t>, flegmatik</a:t>
            </a:r>
            <a:r>
              <a:rPr lang="cs-CZ" sz="2600" dirty="0"/>
              <a:t>,  jednající </a:t>
            </a:r>
            <a:r>
              <a:rPr lang="cs-CZ" sz="2600" dirty="0"/>
              <a:t>podle momentální </a:t>
            </a:r>
            <a:r>
              <a:rPr lang="cs-CZ" sz="2600" dirty="0" smtClean="0"/>
              <a:t>nálady</a:t>
            </a:r>
            <a:endParaRPr lang="cs-CZ" sz="2600" dirty="0"/>
          </a:p>
          <a:p>
            <a:pPr marL="0" indent="0" algn="just">
              <a:buNone/>
            </a:pPr>
            <a:r>
              <a:rPr lang="cs-CZ" dirty="0"/>
              <a:t>• </a:t>
            </a:r>
            <a:r>
              <a:rPr lang="cs-CZ" b="1" dirty="0"/>
              <a:t>Homo sapiens </a:t>
            </a:r>
            <a:r>
              <a:rPr lang="cs-CZ" b="1" dirty="0" err="1"/>
              <a:t>asiaticus</a:t>
            </a:r>
            <a:r>
              <a:rPr lang="cs-CZ" b="1" dirty="0"/>
              <a:t> </a:t>
            </a:r>
            <a:r>
              <a:rPr lang="cs-CZ" sz="2600" dirty="0"/>
              <a:t>- žlutý, rýpavý, </a:t>
            </a:r>
            <a:r>
              <a:rPr lang="cs-CZ" sz="2600" dirty="0"/>
              <a:t>důstojný, kočovný</a:t>
            </a:r>
            <a:r>
              <a:rPr lang="cs-CZ" sz="2600" dirty="0"/>
              <a:t>, melancholik, v jednání </a:t>
            </a:r>
            <a:r>
              <a:rPr lang="cs-CZ" sz="2600" dirty="0" smtClean="0"/>
              <a:t>nevypočitatelný</a:t>
            </a:r>
            <a:endParaRPr lang="cs-CZ" sz="2600" dirty="0"/>
          </a:p>
          <a:p>
            <a:pPr marL="0" indent="0" algn="just">
              <a:buNone/>
            </a:pPr>
            <a:r>
              <a:rPr lang="cs-CZ" dirty="0" smtClean="0"/>
              <a:t>• </a:t>
            </a:r>
            <a:r>
              <a:rPr lang="cs-CZ" b="1" dirty="0"/>
              <a:t>Homo sapiens </a:t>
            </a:r>
            <a:r>
              <a:rPr lang="cs-CZ" b="1" dirty="0" err="1"/>
              <a:t>americanus</a:t>
            </a:r>
            <a:r>
              <a:rPr lang="cs-CZ" b="1" dirty="0"/>
              <a:t> </a:t>
            </a:r>
            <a:r>
              <a:rPr lang="cs-CZ" sz="2600" dirty="0"/>
              <a:t>- rudý, čestný, </a:t>
            </a:r>
            <a:r>
              <a:rPr lang="cs-CZ" sz="2600" dirty="0"/>
              <a:t>cholerik, řídící </a:t>
            </a:r>
            <a:r>
              <a:rPr lang="cs-CZ" sz="2600" dirty="0"/>
              <a:t>se </a:t>
            </a:r>
            <a:r>
              <a:rPr lang="cs-CZ" sz="2600" dirty="0" smtClean="0"/>
              <a:t>instinkty</a:t>
            </a:r>
            <a:endParaRPr lang="cs-CZ" sz="2600" dirty="0"/>
          </a:p>
          <a:p>
            <a:pPr marL="0" indent="0" algn="just">
              <a:buNone/>
            </a:pPr>
            <a:r>
              <a:rPr lang="cs-CZ" dirty="0"/>
              <a:t>• </a:t>
            </a:r>
            <a:r>
              <a:rPr lang="cs-CZ" b="1" dirty="0"/>
              <a:t>Homo sapiens </a:t>
            </a:r>
            <a:r>
              <a:rPr lang="cs-CZ" b="1" dirty="0" err="1"/>
              <a:t>ferus</a:t>
            </a:r>
            <a:r>
              <a:rPr lang="cs-CZ" b="1" dirty="0"/>
              <a:t> </a:t>
            </a:r>
            <a:r>
              <a:rPr lang="cs-CZ" sz="2600" dirty="0"/>
              <a:t>- člověk </a:t>
            </a:r>
            <a:r>
              <a:rPr lang="cs-CZ" sz="2600" dirty="0" smtClean="0"/>
              <a:t>divoký</a:t>
            </a:r>
            <a:endParaRPr lang="cs-CZ" sz="2600" dirty="0"/>
          </a:p>
          <a:p>
            <a:pPr marL="0" indent="0" algn="just">
              <a:buNone/>
            </a:pPr>
            <a:r>
              <a:rPr lang="cs-CZ" dirty="0"/>
              <a:t>• šest variet </a:t>
            </a:r>
            <a:r>
              <a:rPr lang="cs-CZ" b="1" dirty="0"/>
              <a:t>Homo sapiens </a:t>
            </a:r>
            <a:r>
              <a:rPr lang="cs-CZ" b="1" dirty="0" err="1"/>
              <a:t>monstrosus</a:t>
            </a:r>
            <a:r>
              <a:rPr lang="cs-CZ" dirty="0"/>
              <a:t>, </a:t>
            </a:r>
            <a:endParaRPr lang="cs-CZ" dirty="0" smtClean="0"/>
          </a:p>
          <a:p>
            <a:pPr marL="0" indent="0" algn="just">
              <a:buNone/>
            </a:pPr>
            <a:r>
              <a:rPr lang="cs-CZ" sz="2600" dirty="0" smtClean="0"/>
              <a:t>kam </a:t>
            </a:r>
            <a:r>
              <a:rPr lang="cs-CZ" sz="2600" dirty="0"/>
              <a:t>řadil podivné, deformované </a:t>
            </a:r>
            <a:r>
              <a:rPr lang="cs-CZ" sz="2600" dirty="0"/>
              <a:t>lidi</a:t>
            </a:r>
          </a:p>
        </p:txBody>
      </p:sp>
      <p:sp>
        <p:nvSpPr>
          <p:cNvPr id="5" name="AutoShape 2" descr="data:image/jpeg;base64,/9j/4AAQSkZJRgABAQAAAQABAAD/2wCEAAkGBxQTEhUUExQUFRQXFxgYFhgYGBUaGRoXHBcXGBgXGBocHCggGBwlHBgXITEhJSkrLi4uGB8zODMsNygtLisBCgoKDQwOFBAPFCwZFRwsLCwrLCwsLSsrLCw3LCwrNzIrKyssKys3OCssLCw4Ky4rLCwsKys3Kzg3KysrKysrK//AABEIAPIA0AMBIgACEQEDEQH/xAAcAAABBQEBAQAAAAAAAAAAAAAAAQMEBQYCBwj/xAA6EAABAwIDBQUIAQQBBQEAAAABAAIRAyEEMUEFElFh8AYicYGREzKhscHR4fFSBxRCYiMVM3KCkkP/xAAWAQEBAQAAAAAAAAAAAAAAAAAAAQL/xAAYEQEBAQEBAAAAAAAAAAAAAAAAARFBIf/aAAwDAQACEQMRAD8A9xQhCAQhIgVCEIBCE3iK7WNLnEBouSUHTslTbR7T0KNi8PdqG3jxOix/aLtVUrvNOlLKWc6uGhJ08FEp4JjjE5fHq6g1o7ZMJMMd6run2pJbvezjkTfrVZ7CYNjRGpIBXe8N6LATEDUyfp9EVqWdo6dpBvw4cVPw206b7BwB4FYRxbAsT9rx9kEmAd6COM3jM8rJo9HQszsrbxEMqX4HWPqtK103CqFQhCAQhCAQhCAQhCAQhCAQhCAQhCAQhCBFi+2XaPdLsO0DJu84+NwB6LZVagaCSQABJJsB4rw7tLtX2teo5sAlxy9Jt4KB9+IBO82CLa6Xz5qfh8XAJnl9R9VSbKw95zK0GHBbMa/JKRIwmJLjDYM3E5+K7qhwPnbXh15pKDX5tgeA04ZJythamoPpb7KNGTSLtf3w8MrKM7fyJBv1CktYWmRIt14ruo4OZMdDyRHOGqHM3IvbhrC1nZnak/8AG4/+P2WSD2hwIGeQPBM/3W6+WuuDobjXJB6uhQNi4/21IP1yPj+oU9aQIQhAIQhAIQhAIQhAIQhAIQhAIQqbtLttuGpz/wDo4EMETe1zyEj1QUf9QdtFjDRad2RLzqR/EePFeW0WSbDPRWXanGPeS57g4uMTAE5CwBsoGz6t/Pr4qDS7LoAMBKntpBV9CqNz5runWEiToorU7JwwMK1qUORIyj9i6qtjYkEQFb1S9rZGWoj8pVUW06bYOhztKg4HIiJHP6Kxxz98HiPiqbCESRoQQRyt+0DGMhoJ52GqrcQ+2Qmc9Qn8dW7xBPG/hrnE+Sbwb6bT34Iyk5gASqmNX/TzHOBfTeQA6HNmZnKPRbteMYfbbBUG4Yh0jU5/ZetbGxntqLH8foY+iImoQhUCEIQCEIQCEIQCEIQJCVCRALzXt3ttrqga1oikY3s5JiQOEQvSl4t2hw7qdZ7aoI7zoMwCNCPKFKM5tWuXvaTYSI8E1SfUEhhIgm9kuPq71RsCAIhSN0FwDp3Znu8eJ5KDn+8rsAkgj5q3w9Rz6QewS4TbzURmy7VHPqH2Zu2N8+RmABHCTktJsDZ27hZ/k6J8pd9EVlK+0a4lvtHMPKAVJ2ftKqyPaVK4Nt1ziSPUjwUvtBgWioxxsHf5XiRpbIrjBbMqOe6apNE+6JcfIBwjX4DJUXuztpOI75k/ysJ8RxXXte8OG9GWpBC7wOxywgOMiPCRl9vgou3HinutFu+0eZIAKio+0qQDy22czfKxzVdVwQLiblviYlO7Uqb7o3t12o58r5TK5o4ptOnaXHKANeJjLRGU3CbNZdpa0EN3gRaQFqexe1XNeaRMskQOBJiRyyXnY2o4uAMiBuggaXz9Vuf6eYZ1SoXn3WXOfvaCdeKo9IQhIqFQhCAQhCAQhCAQhCASIQUAvKu3e+cU9rpBMbp/1gQR8fivVVhP6oBoFLunfdIDpsAND5lQeX7Sb3m8nAEjirvYlJjhBPemQR9+Czm0WuFy4G9oFlO2dX3X6wboLbtGSGtYLAuaDGt+QC02Dfu0KVM6S71P4WI2vtSajJJhtz4z9pWloba3mMbTpEvZMmcwYgXUVdnCtdSIduuH+TeXzBTGBwdOm7ujun1Hmq5/tNw1HCHg3AM92MiRmpOG2ox7QIh35+KKu3OGduSw3bF9gR/i5p9CFq8TiQGrI7Ufv78i0H9oiJiazXuNWBBA4WdkbdZqZhdo0t2CRLZ0E5ZrL4bLO48fVXeKwzH099nvhoJ8rT539FUT306ZYIzgWtab+cLb9mO0FKnTp0fZ7hsHEZEnU8yvJmFw3XNJIzibhW+y8cXuYBnIEfdB7oawTX92Ji0+KyFTapAFy6BxhRf+riec5SouNvUx7W5kIpbQY526HAnksj/1FumiVuOb+oT0xuAUqzWB2ru8weJP1V/TrgiQrqHkJAlVAhCEAhCQmECrKf1HFP8AtZqBxIcNwgxDoOfKB8lpy7gsz2mivSfScQBmCLwRl481KPFNpuJgzbRdbMMloPh9kY+nmBpl65qHgK26/naPEafNBYY6mC88Jhafs+aFMA+0aO7G7eZzyzCzwb7Q92J+s6qxwlCu2AKc9fBKRe43HMaZY7fnMNufEwlwNAO7wEDP7jwlTNiEmAWbh1nX1zSYgCnvBvuyYUaMY6rFhcBU9anIjMu0HyHwUqs+c8hmrHZuGDKbsVUMABwpC1zBBef9W8eKI86fUDajmmzZLbZSLSpOAxm7LSZbwECT6ymcCz2lUucJLi53KTJIj1Rj2S4bkndOf0C0iwq4Fwu2wIBInJXmysQxjQC0NeBJsLnM81laWLqEloc6ToYv0FOw+Nc6d8ZfPPrzUVdYnHudyGgn5qOayrqtc9ZpvfIi5VRoaOPcLF3qLpXYk6OPqqEVzkn24uJUqtXs7aFw0wJt4rcbOrta0XXklHFl2oC0+z8eYaJuIhQek0qgIlOLP7D2mH90i6v2lWI6QhISqAlQMfjWt1kpvG49rTBziY5LEbX2kX1DcgdWUVpMZtuAYgecqhqYwVA5oOYPrCpMZiS4ZxyS4XGhmShrJY1pBILY0I1lUjm3XpePNJw3qjW21IXn+18Y17juN3GzYcutFpFpghDRVBJAduu9AZP3WwobSpgNLSL5dcVjOzOIADqboioPU5EfJOPaWP3XsMD3SC648jmorbV9rgCZHwVacSX3MgfNVeDc9xApUHEnkfqtXsPYrw7fxO6IuKcggf7P08v2IOuzOxxWdv1Gk0rmDPfPEcWj0JVd2124yo9uHpxAcA/diN0e7THIZrntN26saGGI3jIfU0AygHU+Ai+qx2BdNcf67znehJJPiVYI9aadUgCCHGPDgk/uXAkCDbMZhOVKbnP3hFzJ4eq5wlF1OoXOAg6cuiqjvBVADO6S6IB4W+Cl4h3ctcjOE3R2eypLmu3eNvyp9GgGN3W3nMzc/YIKUVDxTntTxVjXwYOVzHXiq2vQIPFBz/cE6wm/bEG64q5SE02popRaYTFRmrnD4uI3QCNVmcJcweCusKQGgG405fhQbDZOPdLXgxx+H5Xo2BxAe0EGeK8p2Kb7vHQcV6N2a/7eqdVdJuq8AJxUO3ccWi2d/RaRR7cx2450CTr4LI4isXOOhunsfijJcTM/tVDq+8FBLq1eC4ouF3OIAA1UKpUIaToLqixOMc43104D7qiftzbBqHcbIYM+ZVC666rugDmmgdBmfmgsdl0H1CAxpcbi3A6ngOa9Ge9gDaYBLoaC6x3SIy1McyqXshs11JhDxdzg48g0ZO9Sf0rTamNp0aZIEkuLbWmbtE8IKg52vtZ+HgMeXGNQRHo6/hzWR2rt+vXAY59p91tgTzj3vOVKxdAkhgIECwkTxJVe+mJ3aZBObn8By+6oYpMDAYvHvHi7Ro8FKwvcpuqEXcN1oytqme64hjLMZmePErqt3rxbJo4BBzhcdundzjRT6uNpvEOMW8DlbdVWMMHZ+UZ+HNcOwQGbj8EFnQxIMQ6DrlfkrL2otOfjfwWfpNYzPvHO/Dl+UPxZcYn9cUF5Ur6hQatRM+1NQw33QLk5dQg1GDMkn4KUN1MPOWfzVfVt1krRrQY3XX5qPjqJIJ1HyCKawLzOfgrnDvVJhjkrLCk2VRrthAb88F6bshsNAXmuyjDRl1xXoHZyrvTwFhr4qC5q5FZXtCR8Fp8W6GE8AsNtauTJPQSjHY5xMDMqCWwOam7QfDobkPDoqq2hW3GTroqGMdiLbs2FzzOgVTGbl04zbhmef3TFetoEDNR0813hzD2kj/Jto5/FS9nYeb5k+6ON4V5Ta1gdLQTqdGmZ7sa6INnsnGBjIfui7rnUAnM8YWY7Q42nJ9m4PYCCyxsQIOeYCbxmPP8AbsGZcDJOjQYB8Tl6rPVcTvEA2AUipeEcZqD/ADIBnkSZlMvffcYc8zxP2Q2ru0udQk+QsPku8OzcG+73iO6OWpKqOjFmCwGfPxXQv+FH3o8c05SdldBIcIv1+lAfUL3WyUjFVIGl8vwmsMB7N7joOuuSCLiKsutxsF3RZLt3TNxUVjpJI8ApFR8NDR4k8f0gcr4ouMCzRkPum6jSIlPYOmGD2jhnZo+ZXFR+9c+nXog4bPPxVzs9si9/5DWOKqgOuualYOoWXEypQziKG48t4G3MaFS8C6IPP7LvazQWte25FieX7XGz8x4qjabGfNuF16PsClFMc7z43XnPZ6gC6J1vC9QwFMNaGjIZKDja/wD2ndarCbXdDXT1ovQMYyWrDdoqWYbrlygoMVtCpeTr8FmNo4svfbJuStdu1ywbup9Vn6GpKoV1raqM5PVHpiJMINbsTBBtJtQ3dG+MwRNgBxXVTC77t2d1rRvVOGmXOPmpmymHdaw/4gTbh0FW7Yq7gie9U7zjyPut+qiq7GYsPe7gBAGQAAsoTw3SQVw0wbp0MG9a9pHXmqibhW7zgGiXBtgfdAAzvyXQouJBILpy1/SZwmJLCNwljt1we4atjLlNk5SqvNF0vFm2mbSd63EkyEC1MK4Akx6hNNqjl+uvgusdXJDZZuboAPAktB3vr6qNTdPhp16IHMWcvE3+y7DJoVAOuoTNc5dQpWBHcfP8fogqsIdf4j4lS8O8NIc4SdAfmfX4qDRiBPifkAn2knrroIJFV5cd5xv8AOASNaTYT1J/PkiYtr1HXIqe6mKTRMb5z5ZFBDb6cvXryTs/lcsOphKD4ddQoLDBuDmlpi4tfXRLs6jBE8bqNhT3h1qrWlTiofGfW6o2XY3DEvykC88+C9IpNgALN9jMP/xSWwZ4Z8FplIG8QJafBYfajJBnQn5reOFlge0zIFWBk0pR5Ftyvv1XHQm3gMlDa20eqdxB73yRQcJM25+aoWiwGGxmR5+a72XQH9yG6bxA+IT1F7W3ad5+QMGB/sdSeSNiGcQxrbgGSeJ/aDTMb7N9pNxfiDf4NAWc2lX33uMAybeGQAV1tvGw0NaZJkTpYwSI8wOQWXe7vKRaQhmoIPquqI7xjhb1CaffNdUM44g/MfRVErAhu/L4gAyC4A5i44qzr0Ghrqe9vNaRuiO87gAfiqF4ggm418FdYPGAgTYxDZI/xvnnrGqCprueJa8mQcvIJpht11xTrsO4CTNzPmuKZjrrooB5y4ddeil4KrDXcbQoVUzEeSk0R3HeSCrDuCscOwmzRPX1uoWDpTf4qx3o92w+Higk0w2mJ95+nAeHEqNVrFxznn4dD0XIceHh14JzDnXID8/vyCBwsEADT9fRdjDkCTbhfPSOua5w1IvdOX04BP1iMuuoQGHZf8hazYmzjWqN8B6ysrSGV7+IjrrRen/01w077zm0ADz/AF8VBt8FQ3GBvAKQkSqgWd29swv3yNWm3FaJcuag+cNsYL2bnf8AkYjgqlhtdei/1E2Vu1nBrbGCPE3PxWIxezSxm9IcAQHZ2kW8kEasd2nbN3wCc7MM/wCcO/xbdx4DRM4t3egZAAecSnMG7cDhcF0T4dFBPx2L3ny3ICAItGnXNRjUP8gPIIe48Qm20ubPIygZxDucprBmXxyK7r4d0AkgDzTOEhrgbxMSedvqgtaVVz3hjQ0A2NuAuVLq7LO4HNOQJECBMbxAMW1UL+1cYdTdce9Ey0zrxGquKzmupmlLfbGJiSDAu1p1MH4oMwXnW6UX666CsMTgPZMHtQQ9wBY21hxdwtooQPXXV0HJUik6GOnhyTccevx9kuLtTKCO18CBkpIE+v2CYFOSG9c1KLgOs+jCBCZ665KQyjMNbpnOWl0uFwjqhkWaNTwERHlCmb253W/k+J8T80DfuANGfjloZ4mZ9BxTYpkmfj6fj4qRQok6H9D8n1C0eyezVSsZ3Du6nTwHPP4IKPC4YuIABvbTr8nkvX+w+B9lQuMzMqJsbso1lyI9fgtXSphoAGQQdJUIQCEIQZntfsT2wD2jvAfK4XmAwR/5Wu/je0XD2kL3QhY3tf2WNSm40bOINvKJQeICmC7eyBcSPUwpDHEZgEnjfipe0NjvpEUyDp4G6cq8bZ2080FdVxGUMZ/8hRxXcJgASeHwHBWbxyUNzYGiIgVi4m5XG6SpxokHLwXIwxKKs9mYkUv+Yuu5sBoz0kkaefE5qyY2KYqS6JNRoAEzGekjWOSqcFQkOpnMd4Tq05/GVPfh3729vBmUNBJAH8d3IjxQQsZXFclzjuPAm9w7kDx8YUCmL9Zq5bhmAlwG8ZmMmjM2HAIbhpMkAcYHXGEFW1hyHXVh5pNo0TDQdTPkFeUMHOY+s35c59E9V2RUqVRDCQ1gyyvMomqKhhCBfMgeQ0VphtlNbDqoz/x0udbaZ+Wq1Ox+yVV0uIAOQmbeC0OF7DiO8ZMa5THDUIrz/wBi+oAGAhsWGnEZeMeSnbO7LVahHdIB9Y4nrOV6phOz1JkWBj0Vm1jWDIAeiDJbG7EsYQ5+Ygx15rXU6bWiAAAE07ESYaCeekyR8wu2UjHeM3n8c0DT8Z/Eb1pt854QpQQGpUAhCEAhCEAhCEFH2i7PU8RTf3Yqbp3SLd7SdM1gavZDEU4Z7Jz5EuLYIm9vkvWkIPJj/T+puixE3jVuseWSgv7HVgLM8j6Zr2dN1KIdmEMeKjsbVcLgDwJnnop+F7JOIghetHDt/iF21gGQCJjyun2KqF7XixbIOd2nRSKfYeo4kuHhNp08l6VWrNYJcQBlfjoPFdAorCYHsPq8xw1P40Uyn2Ip8Vr968JUMUuF7N02EWEAzEKzp4JgyaE+UqBA1KhIg4qg2jiNYTYw8mXHeztpEzkn5SoEASoQgEIQgEIQgEJEIFQkQgVCRCBUJEIFQkUTEbUo03im+rTY9wlrXOa0kZSATfyQRG15xNVpuabKe40Z7ry7efexu2P/AFPFRNr7SL6zcJQdFRwDq7wb0aRsCOFR5s0ad5192Cx2vxjWmn7Gka2MNqO6XNDAc31nt92laSD70WBKrez1QYeo6iHNquJNbaGKqDdYXPb3KbDYG0QLhrG3uQsW+rjV7OdU73tAGjfcKbcz7NpgOcSbudBdyDgMwSp8rK4DtKx76LKVKfaucKBsAcNTDQ7EcmEkhgHvAtORJHVftRBqezHth7QUaMCA+v3jUZvZezphveqaEOFyIWojUpijiA+7SHMOTgQQTJBy4R8VSVNsmq5zGNZ7Nr/ZVHuJ7zgJqMosAJqRdpNrzwKk4Br3uFQN9nRa2KVNu7vPEABz9GgCQGc5N7ALgpGlG5eb3AGdrTp5/JKqFQkQgVCRCBUJEIFQkQgEIQgEIQgEFCEAUIQp0CYbTDi8OAIkWIkZBCEo6o4djZDWtaJmAAL8bJvFYZjy0PY1wk+80HNpBz4i3ghCB5tMRkLZWy8OC5p4ZjQGtY0BvugNAAzyGmZ9UIVg7ZSaJIABJkwBc8SlYwAQAABkBkhCDopEIQCEqECIQhAIQhAIQhQf/9k="/>
          <p:cNvSpPr>
            <a:spLocks noChangeAspect="1" noChangeArrowheads="1"/>
          </p:cNvSpPr>
          <p:nvPr/>
        </p:nvSpPr>
        <p:spPr bwMode="auto">
          <a:xfrm>
            <a:off x="155575" y="-2286000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data:image/jpeg;base64,/9j/4AAQSkZJRgABAQAAAQABAAD/2wCEAAkGBxQTEhUUExQUFRQXFxgYFhgYGBUaGRoXHBcXGBgXGBocHCggGBwlHBgXITEhJSkrLi4uGB8zODMsNygtLisBCgoKDQwOFBAPFCwZFRwsLCwrLCwsLSsrLCw3LCwrNzIrKyssKys3OCssLCw4Ky4rLCwsKys3Kzg3KysrKysrK//AABEIAPIA0AMBIgACEQEDEQH/xAAcAAABBQEBAQAAAAAAAAAAAAAAAQMEBQYCBwj/xAA6EAABAwIDBQUIAQQBBQEAAAABAAIRAyEEMUEFElFh8AYicYGREzKhscHR4fFSBxRCYiMVM3KCkkP/xAAWAQEBAQAAAAAAAAAAAAAAAAAAAQL/xAAYEQEBAQEBAAAAAAAAAAAAAAAAARFBIf/aAAwDAQACEQMRAD8A9xQhCAQhIgVCEIBCE3iK7WNLnEBouSUHTslTbR7T0KNi8PdqG3jxOix/aLtVUrvNOlLKWc6uGhJ08FEp4JjjE5fHq6g1o7ZMJMMd6run2pJbvezjkTfrVZ7CYNjRGpIBXe8N6LATEDUyfp9EVqWdo6dpBvw4cVPw206b7BwB4FYRxbAsT9rx9kEmAd6COM3jM8rJo9HQszsrbxEMqX4HWPqtK103CqFQhCAQhCAQhCAQhCAQhCAQhCAQhCAQhCBFi+2XaPdLsO0DJu84+NwB6LZVagaCSQABJJsB4rw7tLtX2teo5sAlxy9Jt4KB9+IBO82CLa6Xz5qfh8XAJnl9R9VSbKw95zK0GHBbMa/JKRIwmJLjDYM3E5+K7qhwPnbXh15pKDX5tgeA04ZJythamoPpb7KNGTSLtf3w8MrKM7fyJBv1CktYWmRIt14ruo4OZMdDyRHOGqHM3IvbhrC1nZnak/8AG4/+P2WSD2hwIGeQPBM/3W6+WuuDobjXJB6uhQNi4/21IP1yPj+oU9aQIQhAIQhAIQhAIQhAIQhAIQhAIQqbtLttuGpz/wDo4EMETe1zyEj1QUf9QdtFjDRad2RLzqR/EePFeW0WSbDPRWXanGPeS57g4uMTAE5CwBsoGz6t/Pr4qDS7LoAMBKntpBV9CqNz5runWEiToorU7JwwMK1qUORIyj9i6qtjYkEQFb1S9rZGWoj8pVUW06bYOhztKg4HIiJHP6Kxxz98HiPiqbCESRoQQRyt+0DGMhoJ52GqrcQ+2Qmc9Qn8dW7xBPG/hrnE+Sbwb6bT34Iyk5gASqmNX/TzHOBfTeQA6HNmZnKPRbteMYfbbBUG4Yh0jU5/ZetbGxntqLH8foY+iImoQhUCEIQCEIQCEIQCEIQJCVCRALzXt3ttrqga1oikY3s5JiQOEQvSl4t2hw7qdZ7aoI7zoMwCNCPKFKM5tWuXvaTYSI8E1SfUEhhIgm9kuPq71RsCAIhSN0FwDp3Znu8eJ5KDn+8rsAkgj5q3w9Rz6QewS4TbzURmy7VHPqH2Zu2N8+RmABHCTktJsDZ27hZ/k6J8pd9EVlK+0a4lvtHMPKAVJ2ftKqyPaVK4Nt1ziSPUjwUvtBgWioxxsHf5XiRpbIrjBbMqOe6apNE+6JcfIBwjX4DJUXuztpOI75k/ysJ8RxXXte8OG9GWpBC7wOxywgOMiPCRl9vgou3HinutFu+0eZIAKio+0qQDy22czfKxzVdVwQLiblviYlO7Uqb7o3t12o58r5TK5o4ptOnaXHKANeJjLRGU3CbNZdpa0EN3gRaQFqexe1XNeaRMskQOBJiRyyXnY2o4uAMiBuggaXz9Vuf6eYZ1SoXn3WXOfvaCdeKo9IQhIqFQhCAQhCAQhCAQhCASIQUAvKu3e+cU9rpBMbp/1gQR8fivVVhP6oBoFLunfdIDpsAND5lQeX7Sb3m8nAEjirvYlJjhBPemQR9+Czm0WuFy4G9oFlO2dX3X6wboLbtGSGtYLAuaDGt+QC02Dfu0KVM6S71P4WI2vtSajJJhtz4z9pWloba3mMbTpEvZMmcwYgXUVdnCtdSIduuH+TeXzBTGBwdOm7ujun1Hmq5/tNw1HCHg3AM92MiRmpOG2ox7QIh35+KKu3OGduSw3bF9gR/i5p9CFq8TiQGrI7Ufv78i0H9oiJiazXuNWBBA4WdkbdZqZhdo0t2CRLZ0E5ZrL4bLO48fVXeKwzH099nvhoJ8rT539FUT306ZYIzgWtab+cLb9mO0FKnTp0fZ7hsHEZEnU8yvJmFw3XNJIzibhW+y8cXuYBnIEfdB7oawTX92Ji0+KyFTapAFy6BxhRf+riec5SouNvUx7W5kIpbQY526HAnksj/1FumiVuOb+oT0xuAUqzWB2ru8weJP1V/TrgiQrqHkJAlVAhCEAhCQmECrKf1HFP8AtZqBxIcNwgxDoOfKB8lpy7gsz2mivSfScQBmCLwRl481KPFNpuJgzbRdbMMloPh9kY+nmBpl65qHgK26/naPEafNBYY6mC88Jhafs+aFMA+0aO7G7eZzyzCzwb7Q92J+s6qxwlCu2AKc9fBKRe43HMaZY7fnMNufEwlwNAO7wEDP7jwlTNiEmAWbh1nX1zSYgCnvBvuyYUaMY6rFhcBU9anIjMu0HyHwUqs+c8hmrHZuGDKbsVUMABwpC1zBBef9W8eKI86fUDajmmzZLbZSLSpOAxm7LSZbwECT6ymcCz2lUucJLi53KTJIj1Rj2S4bkndOf0C0iwq4Fwu2wIBInJXmysQxjQC0NeBJsLnM81laWLqEloc6ToYv0FOw+Nc6d8ZfPPrzUVdYnHudyGgn5qOayrqtc9ZpvfIi5VRoaOPcLF3qLpXYk6OPqqEVzkn24uJUqtXs7aFw0wJt4rcbOrta0XXklHFl2oC0+z8eYaJuIhQek0qgIlOLP7D2mH90i6v2lWI6QhISqAlQMfjWt1kpvG49rTBziY5LEbX2kX1DcgdWUVpMZtuAYgecqhqYwVA5oOYPrCpMZiS4ZxyS4XGhmShrJY1pBILY0I1lUjm3XpePNJw3qjW21IXn+18Y17juN3GzYcutFpFpghDRVBJAduu9AZP3WwobSpgNLSL5dcVjOzOIADqboioPU5EfJOPaWP3XsMD3SC648jmorbV9rgCZHwVacSX3MgfNVeDc9xApUHEnkfqtXsPYrw7fxO6IuKcggf7P08v2IOuzOxxWdv1Gk0rmDPfPEcWj0JVd2124yo9uHpxAcA/diN0e7THIZrntN26saGGI3jIfU0AygHU+Ai+qx2BdNcf67znehJJPiVYI9aadUgCCHGPDgk/uXAkCDbMZhOVKbnP3hFzJ4eq5wlF1OoXOAg6cuiqjvBVADO6S6IB4W+Cl4h3ctcjOE3R2eypLmu3eNvyp9GgGN3W3nMzc/YIKUVDxTntTxVjXwYOVzHXiq2vQIPFBz/cE6wm/bEG64q5SE02popRaYTFRmrnD4uI3QCNVmcJcweCusKQGgG405fhQbDZOPdLXgxx+H5Xo2BxAe0EGeK8p2Kb7vHQcV6N2a/7eqdVdJuq8AJxUO3ccWi2d/RaRR7cx2450CTr4LI4isXOOhunsfijJcTM/tVDq+8FBLq1eC4ouF3OIAA1UKpUIaToLqixOMc43104D7qiftzbBqHcbIYM+ZVC666rugDmmgdBmfmgsdl0H1CAxpcbi3A6ngOa9Ge9gDaYBLoaC6x3SIy1McyqXshs11JhDxdzg48g0ZO9Sf0rTamNp0aZIEkuLbWmbtE8IKg52vtZ+HgMeXGNQRHo6/hzWR2rt+vXAY59p91tgTzj3vOVKxdAkhgIECwkTxJVe+mJ3aZBObn8By+6oYpMDAYvHvHi7Ro8FKwvcpuqEXcN1oytqme64hjLMZmePErqt3rxbJo4BBzhcdundzjRT6uNpvEOMW8DlbdVWMMHZ+UZ+HNcOwQGbj8EFnQxIMQ6DrlfkrL2otOfjfwWfpNYzPvHO/Dl+UPxZcYn9cUF5Ur6hQatRM+1NQw33QLk5dQg1GDMkn4KUN1MPOWfzVfVt1krRrQY3XX5qPjqJIJ1HyCKawLzOfgrnDvVJhjkrLCk2VRrthAb88F6bshsNAXmuyjDRl1xXoHZyrvTwFhr4qC5q5FZXtCR8Fp8W6GE8AsNtauTJPQSjHY5xMDMqCWwOam7QfDobkPDoqq2hW3GTroqGMdiLbs2FzzOgVTGbl04zbhmef3TFetoEDNR0813hzD2kj/Jto5/FS9nYeb5k+6ON4V5Ta1gdLQTqdGmZ7sa6INnsnGBjIfui7rnUAnM8YWY7Q42nJ9m4PYCCyxsQIOeYCbxmPP8AbsGZcDJOjQYB8Tl6rPVcTvEA2AUipeEcZqD/ADIBnkSZlMvffcYc8zxP2Q2ru0udQk+QsPku8OzcG+73iO6OWpKqOjFmCwGfPxXQv+FH3o8c05SdldBIcIv1+lAfUL3WyUjFVIGl8vwmsMB7N7joOuuSCLiKsutxsF3RZLt3TNxUVjpJI8ApFR8NDR4k8f0gcr4ouMCzRkPum6jSIlPYOmGD2jhnZo+ZXFR+9c+nXog4bPPxVzs9si9/5DWOKqgOuualYOoWXEypQziKG48t4G3MaFS8C6IPP7LvazQWte25FieX7XGz8x4qjabGfNuF16PsClFMc7z43XnPZ6gC6J1vC9QwFMNaGjIZKDja/wD2ndarCbXdDXT1ovQMYyWrDdoqWYbrlygoMVtCpeTr8FmNo4svfbJuStdu1ywbup9Vn6GpKoV1raqM5PVHpiJMINbsTBBtJtQ3dG+MwRNgBxXVTC77t2d1rRvVOGmXOPmpmymHdaw/4gTbh0FW7Yq7gie9U7zjyPut+qiq7GYsPe7gBAGQAAsoTw3SQVw0wbp0MG9a9pHXmqibhW7zgGiXBtgfdAAzvyXQouJBILpy1/SZwmJLCNwljt1we4atjLlNk5SqvNF0vFm2mbSd63EkyEC1MK4Akx6hNNqjl+uvgusdXJDZZuboAPAktB3vr6qNTdPhp16IHMWcvE3+y7DJoVAOuoTNc5dQpWBHcfP8fogqsIdf4j4lS8O8NIc4SdAfmfX4qDRiBPifkAn2knrroIJFV5cd5xv8AOASNaTYT1J/PkiYtr1HXIqe6mKTRMb5z5ZFBDb6cvXryTs/lcsOphKD4ddQoLDBuDmlpi4tfXRLs6jBE8bqNhT3h1qrWlTiofGfW6o2XY3DEvykC88+C9IpNgALN9jMP/xSWwZ4Z8FplIG8QJafBYfajJBnQn5reOFlge0zIFWBk0pR5Ftyvv1XHQm3gMlDa20eqdxB73yRQcJM25+aoWiwGGxmR5+a72XQH9yG6bxA+IT1F7W3ad5+QMGB/sdSeSNiGcQxrbgGSeJ/aDTMb7N9pNxfiDf4NAWc2lX33uMAybeGQAV1tvGw0NaZJkTpYwSI8wOQWXe7vKRaQhmoIPquqI7xjhb1CaffNdUM44g/MfRVErAhu/L4gAyC4A5i44qzr0Ghrqe9vNaRuiO87gAfiqF4ggm418FdYPGAgTYxDZI/xvnnrGqCprueJa8mQcvIJpht11xTrsO4CTNzPmuKZjrrooB5y4ddeil4KrDXcbQoVUzEeSk0R3HeSCrDuCscOwmzRPX1uoWDpTf4qx3o92w+Higk0w2mJ95+nAeHEqNVrFxznn4dD0XIceHh14JzDnXID8/vyCBwsEADT9fRdjDkCTbhfPSOua5w1IvdOX04BP1iMuuoQGHZf8hazYmzjWqN8B6ysrSGV7+IjrrRen/01w077zm0ADz/AF8VBt8FQ3GBvAKQkSqgWd29swv3yNWm3FaJcuag+cNsYL2bnf8AkYjgqlhtdei/1E2Vu1nBrbGCPE3PxWIxezSxm9IcAQHZ2kW8kEasd2nbN3wCc7MM/wCcO/xbdx4DRM4t3egZAAecSnMG7cDhcF0T4dFBPx2L3ny3ICAItGnXNRjUP8gPIIe48Qm20ubPIygZxDucprBmXxyK7r4d0AkgDzTOEhrgbxMSedvqgtaVVz3hjQ0A2NuAuVLq7LO4HNOQJECBMbxAMW1UL+1cYdTdce9Ey0zrxGquKzmupmlLfbGJiSDAu1p1MH4oMwXnW6UX666CsMTgPZMHtQQ9wBY21hxdwtooQPXXV0HJUik6GOnhyTccevx9kuLtTKCO18CBkpIE+v2CYFOSG9c1KLgOs+jCBCZ665KQyjMNbpnOWl0uFwjqhkWaNTwERHlCmb253W/k+J8T80DfuANGfjloZ4mZ9BxTYpkmfj6fj4qRQok6H9D8n1C0eyezVSsZ3Du6nTwHPP4IKPC4YuIABvbTr8nkvX+w+B9lQuMzMqJsbso1lyI9fgtXSphoAGQQdJUIQCEIQZntfsT2wD2jvAfK4XmAwR/5Wu/je0XD2kL3QhY3tf2WNSm40bOINvKJQeICmC7eyBcSPUwpDHEZgEnjfipe0NjvpEUyDp4G6cq8bZ2080FdVxGUMZ/8hRxXcJgASeHwHBWbxyUNzYGiIgVi4m5XG6SpxokHLwXIwxKKs9mYkUv+Yuu5sBoz0kkaefE5qyY2KYqS6JNRoAEzGekjWOSqcFQkOpnMd4Tq05/GVPfh3729vBmUNBJAH8d3IjxQQsZXFclzjuPAm9w7kDx8YUCmL9Zq5bhmAlwG8ZmMmjM2HAIbhpMkAcYHXGEFW1hyHXVh5pNo0TDQdTPkFeUMHOY+s35c59E9V2RUqVRDCQ1gyyvMomqKhhCBfMgeQ0VphtlNbDqoz/x0udbaZ+Wq1Ox+yVV0uIAOQmbeC0OF7DiO8ZMa5THDUIrz/wBi+oAGAhsWGnEZeMeSnbO7LVahHdIB9Y4nrOV6phOz1JkWBj0Vm1jWDIAeiDJbG7EsYQ5+Ygx15rXU6bWiAAAE07ESYaCeekyR8wu2UjHeM3n8c0DT8Z/Eb1pt854QpQQGpUAhCEAhCEAhCEFH2i7PU8RTf3Yqbp3SLd7SdM1gavZDEU4Z7Jz5EuLYIm9vkvWkIPJj/T+puixE3jVuseWSgv7HVgLM8j6Zr2dN1KIdmEMeKjsbVcLgDwJnnop+F7JOIghetHDt/iF21gGQCJjyun2KqF7XixbIOd2nRSKfYeo4kuHhNp08l6VWrNYJcQBlfjoPFdAorCYHsPq8xw1P40Uyn2Ip8Vr968JUMUuF7N02EWEAzEKzp4JgyaE+UqBA1KhIg4qg2jiNYTYw8mXHeztpEzkn5SoEASoQgEIQgEIQgEJEIFQkQgVCRCBUJEIFQkUTEbUo03im+rTY9wlrXOa0kZSATfyQRG15xNVpuabKe40Z7ry7efexu2P/AFPFRNr7SL6zcJQdFRwDq7wb0aRsCOFR5s0ad5192Cx2vxjWmn7Gka2MNqO6XNDAc31nt92laSD70WBKrez1QYeo6iHNquJNbaGKqDdYXPb3KbDYG0QLhrG3uQsW+rjV7OdU73tAGjfcKbcz7NpgOcSbudBdyDgMwSp8rK4DtKx76LKVKfaucKBsAcNTDQ7EcmEkhgHvAtORJHVftRBqezHth7QUaMCA+v3jUZvZezphveqaEOFyIWojUpijiA+7SHMOTgQQTJBy4R8VSVNsmq5zGNZ7Nr/ZVHuJ7zgJqMosAJqRdpNrzwKk4Br3uFQN9nRa2KVNu7vPEABz9GgCQGc5N7ALgpGlG5eb3AGdrTp5/JKqFQkQgVCRCBUJEIFQkQgEIQgEIQgEFCEAUIQp0CYbTDi8OAIkWIkZBCEo6o4djZDWtaJmAAL8bJvFYZjy0PY1wk+80HNpBz4i3ghCB5tMRkLZWy8OC5p4ZjQGtY0BvugNAAzyGmZ9UIVg7ZSaJIABJkwBc8SlYwAQAABkBkhCDopEIQCEqECIQhAIQhAIQhQf/9k="/>
          <p:cNvSpPr>
            <a:spLocks noChangeAspect="1" noChangeArrowheads="1"/>
          </p:cNvSpPr>
          <p:nvPr/>
        </p:nvSpPr>
        <p:spPr bwMode="auto">
          <a:xfrm>
            <a:off x="307975" y="-2133600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xQTEhUUExQUFRQXFxgYFhgYGBUaGRoXHBcXGBgXGBocHCggGBwlHBgXITEhJSkrLi4uGB8zODMsNygtLisBCgoKDQwOFBAPFCwZFRwsLCwrLCwsLSsrLCw3LCwrNzIrKyssKys3OCssLCw4Ky4rLCwsKys3Kzg3KysrKysrK//AABEIAPIA0AMBIgACEQEDEQH/xAAcAAABBQEBAQAAAAAAAAAAAAAAAQMEBQYCBwj/xAA6EAABAwIDBQUIAQQBBQEAAAABAAIRAyEEMUEFElFh8AYicYGREzKhscHR4fFSBxRCYiMVM3KCkkP/xAAWAQEBAQAAAAAAAAAAAAAAAAAAAQL/xAAYEQEBAQEBAAAAAAAAAAAAAAAAARFBIf/aAAwDAQACEQMRAD8A9xQhCAQhIgVCEIBCE3iK7WNLnEBouSUHTslTbR7T0KNi8PdqG3jxOix/aLtVUrvNOlLKWc6uGhJ08FEp4JjjE5fHq6g1o7ZMJMMd6run2pJbvezjkTfrVZ7CYNjRGpIBXe8N6LATEDUyfp9EVqWdo6dpBvw4cVPw206b7BwB4FYRxbAsT9rx9kEmAd6COM3jM8rJo9HQszsrbxEMqX4HWPqtK103CqFQhCAQhCAQhCAQhCAQhCAQhCAQhCAQhCBFi+2XaPdLsO0DJu84+NwB6LZVagaCSQABJJsB4rw7tLtX2teo5sAlxy9Jt4KB9+IBO82CLa6Xz5qfh8XAJnl9R9VSbKw95zK0GHBbMa/JKRIwmJLjDYM3E5+K7qhwPnbXh15pKDX5tgeA04ZJythamoPpb7KNGTSLtf3w8MrKM7fyJBv1CktYWmRIt14ruo4OZMdDyRHOGqHM3IvbhrC1nZnak/8AG4/+P2WSD2hwIGeQPBM/3W6+WuuDobjXJB6uhQNi4/21IP1yPj+oU9aQIQhAIQhAIQhAIQhAIQhAIQhAIQqbtLttuGpz/wDo4EMETe1zyEj1QUf9QdtFjDRad2RLzqR/EePFeW0WSbDPRWXanGPeS57g4uMTAE5CwBsoGz6t/Pr4qDS7LoAMBKntpBV9CqNz5runWEiToorU7JwwMK1qUORIyj9i6qtjYkEQFb1S9rZGWoj8pVUW06bYOhztKg4HIiJHP6Kxxz98HiPiqbCESRoQQRyt+0DGMhoJ52GqrcQ+2Qmc9Qn8dW7xBPG/hrnE+Sbwb6bT34Iyk5gASqmNX/TzHOBfTeQA6HNmZnKPRbteMYfbbBUG4Yh0jU5/ZetbGxntqLH8foY+iImoQhUCEIQCEIQCEIQCEIQJCVCRALzXt3ttrqga1oikY3s5JiQOEQvSl4t2hw7qdZ7aoI7zoMwCNCPKFKM5tWuXvaTYSI8E1SfUEhhIgm9kuPq71RsCAIhSN0FwDp3Znu8eJ5KDn+8rsAkgj5q3w9Rz6QewS4TbzURmy7VHPqH2Zu2N8+RmABHCTktJsDZ27hZ/k6J8pd9EVlK+0a4lvtHMPKAVJ2ftKqyPaVK4Nt1ziSPUjwUvtBgWioxxsHf5XiRpbIrjBbMqOe6apNE+6JcfIBwjX4DJUXuztpOI75k/ysJ8RxXXte8OG9GWpBC7wOxywgOMiPCRl9vgou3HinutFu+0eZIAKio+0qQDy22czfKxzVdVwQLiblviYlO7Uqb7o3t12o58r5TK5o4ptOnaXHKANeJjLRGU3CbNZdpa0EN3gRaQFqexe1XNeaRMskQOBJiRyyXnY2o4uAMiBuggaXz9Vuf6eYZ1SoXn3WXOfvaCdeKo9IQhIqFQhCAQhCAQhCAQhCASIQUAvKu3e+cU9rpBMbp/1gQR8fivVVhP6oBoFLunfdIDpsAND5lQeX7Sb3m8nAEjirvYlJjhBPemQR9+Czm0WuFy4G9oFlO2dX3X6wboLbtGSGtYLAuaDGt+QC02Dfu0KVM6S71P4WI2vtSajJJhtz4z9pWloba3mMbTpEvZMmcwYgXUVdnCtdSIduuH+TeXzBTGBwdOm7ujun1Hmq5/tNw1HCHg3AM92MiRmpOG2ox7QIh35+KKu3OGduSw3bF9gR/i5p9CFq8TiQGrI7Ufv78i0H9oiJiazXuNWBBA4WdkbdZqZhdo0t2CRLZ0E5ZrL4bLO48fVXeKwzH099nvhoJ8rT539FUT306ZYIzgWtab+cLb9mO0FKnTp0fZ7hsHEZEnU8yvJmFw3XNJIzibhW+y8cXuYBnIEfdB7oawTX92Ji0+KyFTapAFy6BxhRf+riec5SouNvUx7W5kIpbQY526HAnksj/1FumiVuOb+oT0xuAUqzWB2ru8weJP1V/TrgiQrqHkJAlVAhCEAhCQmECrKf1HFP8AtZqBxIcNwgxDoOfKB8lpy7gsz2mivSfScQBmCLwRl481KPFNpuJgzbRdbMMloPh9kY+nmBpl65qHgK26/naPEafNBYY6mC88Jhafs+aFMA+0aO7G7eZzyzCzwb7Q92J+s6qxwlCu2AKc9fBKRe43HMaZY7fnMNufEwlwNAO7wEDP7jwlTNiEmAWbh1nX1zSYgCnvBvuyYUaMY6rFhcBU9anIjMu0HyHwUqs+c8hmrHZuGDKbsVUMABwpC1zBBef9W8eKI86fUDajmmzZLbZSLSpOAxm7LSZbwECT6ymcCz2lUucJLi53KTJIj1Rj2S4bkndOf0C0iwq4Fwu2wIBInJXmysQxjQC0NeBJsLnM81laWLqEloc6ToYv0FOw+Nc6d8ZfPPrzUVdYnHudyGgn5qOayrqtc9ZpvfIi5VRoaOPcLF3qLpXYk6OPqqEVzkn24uJUqtXs7aFw0wJt4rcbOrta0XXklHFl2oC0+z8eYaJuIhQek0qgIlOLP7D2mH90i6v2lWI6QhISqAlQMfjWt1kpvG49rTBziY5LEbX2kX1DcgdWUVpMZtuAYgecqhqYwVA5oOYPrCpMZiS4ZxyS4XGhmShrJY1pBILY0I1lUjm3XpePNJw3qjW21IXn+18Y17juN3GzYcutFpFpghDRVBJAduu9AZP3WwobSpgNLSL5dcVjOzOIADqboioPU5EfJOPaWP3XsMD3SC648jmorbV9rgCZHwVacSX3MgfNVeDc9xApUHEnkfqtXsPYrw7fxO6IuKcggf7P08v2IOuzOxxWdv1Gk0rmDPfPEcWj0JVd2124yo9uHpxAcA/diN0e7THIZrntN26saGGI3jIfU0AygHU+Ai+qx2BdNcf67znehJJPiVYI9aadUgCCHGPDgk/uXAkCDbMZhOVKbnP3hFzJ4eq5wlF1OoXOAg6cuiqjvBVADO6S6IB4W+Cl4h3ctcjOE3R2eypLmu3eNvyp9GgGN3W3nMzc/YIKUVDxTntTxVjXwYOVzHXiq2vQIPFBz/cE6wm/bEG64q5SE02popRaYTFRmrnD4uI3QCNVmcJcweCusKQGgG405fhQbDZOPdLXgxx+H5Xo2BxAe0EGeK8p2Kb7vHQcV6N2a/7eqdVdJuq8AJxUO3ccWi2d/RaRR7cx2450CTr4LI4isXOOhunsfijJcTM/tVDq+8FBLq1eC4ouF3OIAA1UKpUIaToLqixOMc43104D7qiftzbBqHcbIYM+ZVC666rugDmmgdBmfmgsdl0H1CAxpcbi3A6ngOa9Ge9gDaYBLoaC6x3SIy1McyqXshs11JhDxdzg48g0ZO9Sf0rTamNp0aZIEkuLbWmbtE8IKg52vtZ+HgMeXGNQRHo6/hzWR2rt+vXAY59p91tgTzj3vOVKxdAkhgIECwkTxJVe+mJ3aZBObn8By+6oYpMDAYvHvHi7Ro8FKwvcpuqEXcN1oytqme64hjLMZmePErqt3rxbJo4BBzhcdundzjRT6uNpvEOMW8DlbdVWMMHZ+UZ+HNcOwQGbj8EFnQxIMQ6DrlfkrL2otOfjfwWfpNYzPvHO/Dl+UPxZcYn9cUF5Ur6hQatRM+1NQw33QLk5dQg1GDMkn4KUN1MPOWfzVfVt1krRrQY3XX5qPjqJIJ1HyCKawLzOfgrnDvVJhjkrLCk2VRrthAb88F6bshsNAXmuyjDRl1xXoHZyrvTwFhr4qC5q5FZXtCR8Fp8W6GE8AsNtauTJPQSjHY5xMDMqCWwOam7QfDobkPDoqq2hW3GTroqGMdiLbs2FzzOgVTGbl04zbhmef3TFetoEDNR0813hzD2kj/Jto5/FS9nYeb5k+6ON4V5Ta1gdLQTqdGmZ7sa6INnsnGBjIfui7rnUAnM8YWY7Q42nJ9m4PYCCyxsQIOeYCbxmPP8AbsGZcDJOjQYB8Tl6rPVcTvEA2AUipeEcZqD/ADIBnkSZlMvffcYc8zxP2Q2ru0udQk+QsPku8OzcG+73iO6OWpKqOjFmCwGfPxXQv+FH3o8c05SdldBIcIv1+lAfUL3WyUjFVIGl8vwmsMB7N7joOuuSCLiKsutxsF3RZLt3TNxUVjpJI8ApFR8NDR4k8f0gcr4ouMCzRkPum6jSIlPYOmGD2jhnZo+ZXFR+9c+nXog4bPPxVzs9si9/5DWOKqgOuualYOoWXEypQziKG48t4G3MaFS8C6IPP7LvazQWte25FieX7XGz8x4qjabGfNuF16PsClFMc7z43XnPZ6gC6J1vC9QwFMNaGjIZKDja/wD2ndarCbXdDXT1ovQMYyWrDdoqWYbrlygoMVtCpeTr8FmNo4svfbJuStdu1ywbup9Vn6GpKoV1raqM5PVHpiJMINbsTBBtJtQ3dG+MwRNgBxXVTC77t2d1rRvVOGmXOPmpmymHdaw/4gTbh0FW7Yq7gie9U7zjyPut+qiq7GYsPe7gBAGQAAsoTw3SQVw0wbp0MG9a9pHXmqibhW7zgGiXBtgfdAAzvyXQouJBILpy1/SZwmJLCNwljt1we4atjLlNk5SqvNF0vFm2mbSd63EkyEC1MK4Akx6hNNqjl+uvgusdXJDZZuboAPAktB3vr6qNTdPhp16IHMWcvE3+y7DJoVAOuoTNc5dQpWBHcfP8fogqsIdf4j4lS8O8NIc4SdAfmfX4qDRiBPifkAn2knrroIJFV5cd5xv8AOASNaTYT1J/PkiYtr1HXIqe6mKTRMb5z5ZFBDb6cvXryTs/lcsOphKD4ddQoLDBuDmlpi4tfXRLs6jBE8bqNhT3h1qrWlTiofGfW6o2XY3DEvykC88+C9IpNgALN9jMP/xSWwZ4Z8FplIG8QJafBYfajJBnQn5reOFlge0zIFWBk0pR5Ftyvv1XHQm3gMlDa20eqdxB73yRQcJM25+aoWiwGGxmR5+a72XQH9yG6bxA+IT1F7W3ad5+QMGB/sdSeSNiGcQxrbgGSeJ/aDTMb7N9pNxfiDf4NAWc2lX33uMAybeGQAV1tvGw0NaZJkTpYwSI8wOQWXe7vKRaQhmoIPquqI7xjhb1CaffNdUM44g/MfRVErAhu/L4gAyC4A5i44qzr0Ghrqe9vNaRuiO87gAfiqF4ggm418FdYPGAgTYxDZI/xvnnrGqCprueJa8mQcvIJpht11xTrsO4CTNzPmuKZjrrooB5y4ddeil4KrDXcbQoVUzEeSk0R3HeSCrDuCscOwmzRPX1uoWDpTf4qx3o92w+Higk0w2mJ95+nAeHEqNVrFxznn4dD0XIceHh14JzDnXID8/vyCBwsEADT9fRdjDkCTbhfPSOua5w1IvdOX04BP1iMuuoQGHZf8hazYmzjWqN8B6ysrSGV7+IjrrRen/01w077zm0ADz/AF8VBt8FQ3GBvAKQkSqgWd29swv3yNWm3FaJcuag+cNsYL2bnf8AkYjgqlhtdei/1E2Vu1nBrbGCPE3PxWIxezSxm9IcAQHZ2kW8kEasd2nbN3wCc7MM/wCcO/xbdx4DRM4t3egZAAecSnMG7cDhcF0T4dFBPx2L3ny3ICAItGnXNRjUP8gPIIe48Qm20ubPIygZxDucprBmXxyK7r4d0AkgDzTOEhrgbxMSedvqgtaVVz3hjQ0A2NuAuVLq7LO4HNOQJECBMbxAMW1UL+1cYdTdce9Ey0zrxGquKzmupmlLfbGJiSDAu1p1MH4oMwXnW6UX666CsMTgPZMHtQQ9wBY21hxdwtooQPXXV0HJUik6GOnhyTccevx9kuLtTKCO18CBkpIE+v2CYFOSG9c1KLgOs+jCBCZ665KQyjMNbpnOWl0uFwjqhkWaNTwERHlCmb253W/k+J8T80DfuANGfjloZ4mZ9BxTYpkmfj6fj4qRQok6H9D8n1C0eyezVSsZ3Du6nTwHPP4IKPC4YuIABvbTr8nkvX+w+B9lQuMzMqJsbso1lyI9fgtXSphoAGQQdJUIQCEIQZntfsT2wD2jvAfK4XmAwR/5Wu/je0XD2kL3QhY3tf2WNSm40bOINvKJQeICmC7eyBcSPUwpDHEZgEnjfipe0NjvpEUyDp4G6cq8bZ2080FdVxGUMZ/8hRxXcJgASeHwHBWbxyUNzYGiIgVi4m5XG6SpxokHLwXIwxKKs9mYkUv+Yuu5sBoz0kkaefE5qyY2KYqS6JNRoAEzGekjWOSqcFQkOpnMd4Tq05/GVPfh3729vBmUNBJAH8d3IjxQQsZXFclzjuPAm9w7kDx8YUCmL9Zq5bhmAlwG8ZmMmjM2HAIbhpMkAcYHXGEFW1hyHXVh5pNo0TDQdTPkFeUMHOY+s35c59E9V2RUqVRDCQ1gyyvMomqKhhCBfMgeQ0VphtlNbDqoz/x0udbaZ+Wq1Ox+yVV0uIAOQmbeC0OF7DiO8ZMa5THDUIrz/wBi+oAGAhsWGnEZeMeSnbO7LVahHdIB9Y4nrOV6phOz1JkWBj0Vm1jWDIAeiDJbG7EsYQ5+Ygx15rXU6bWiAAAE07ESYaCeekyR8wu2UjHeM3n8c0DT8Z/Eb1pt854QpQQGpUAhCEAhCEAhCEFH2i7PU8RTf3Yqbp3SLd7SdM1gavZDEU4Z7Jz5EuLYIm9vkvWkIPJj/T+puixE3jVuseWSgv7HVgLM8j6Zr2dN1KIdmEMeKjsbVcLgDwJnnop+F7JOIghetHDt/iF21gGQCJjyun2KqF7XixbIOd2nRSKfYeo4kuHhNp08l6VWrNYJcQBlfjoPFdAorCYHsPq8xw1P40Uyn2Ip8Vr968JUMUuF7N02EWEAzEKzp4JgyaE+UqBA1KhIg4qg2jiNYTYw8mXHeztpEzkn5SoEASoQgEIQgEIQgEJEIFQkQgVCRCBUJEIFQkUTEbUo03im+rTY9wlrXOa0kZSATfyQRG15xNVpuabKe40Z7ry7efexu2P/AFPFRNr7SL6zcJQdFRwDq7wb0aRsCOFR5s0ad5192Cx2vxjWmn7Gka2MNqO6XNDAc31nt92laSD70WBKrez1QYeo6iHNquJNbaGKqDdYXPb3KbDYG0QLhrG3uQsW+rjV7OdU73tAGjfcKbcz7NpgOcSbudBdyDgMwSp8rK4DtKx76LKVKfaucKBsAcNTDQ7EcmEkhgHvAtORJHVftRBqezHth7QUaMCA+v3jUZvZezphveqaEOFyIWojUpijiA+7SHMOTgQQTJBy4R8VSVNsmq5zGNZ7Nr/ZVHuJ7zgJqMosAJqRdpNrzwKk4Br3uFQN9nRa2KVNu7vPEABz9GgCQGc5N7ALgpGlG5eb3AGdrTp5/JKqFQkQgVCRCBUJEIFQkQgEIQgEIQgEFCEAUIQp0CYbTDi8OAIkWIkZBCEo6o4djZDWtaJmAAL8bJvFYZjy0PY1wk+80HNpBz4i3ghCB5tMRkLZWy8OC5p4ZjQGtY0BvugNAAzyGmZ9UIVg7ZSaJIABJkwBc8SlYwAQAABkBkhCDopEIQCEqECIQhAIQhAIQhQf/9k="/>
          <p:cNvSpPr>
            <a:spLocks noChangeAspect="1" noChangeArrowheads="1"/>
          </p:cNvSpPr>
          <p:nvPr/>
        </p:nvSpPr>
        <p:spPr bwMode="auto">
          <a:xfrm>
            <a:off x="460375" y="-1981200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medienwerkstatt-online.de/lws_wissen/bilder/1545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62" y="1268760"/>
            <a:ext cx="2448271" cy="28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o Sapiens and the continuity with the animal king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74" y="4710136"/>
            <a:ext cx="3669826" cy="21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93866"/>
            <a:ext cx="8640960" cy="4791318"/>
          </a:xfrm>
        </p:spPr>
        <p:txBody>
          <a:bodyPr>
            <a:noAutofit/>
          </a:bodyPr>
          <a:lstStyle/>
          <a:p>
            <a:r>
              <a:rPr lang="de-DE" sz="1600" b="1" dirty="0"/>
              <a:t>Johann Friedrich Blumenbach </a:t>
            </a:r>
            <a:r>
              <a:rPr lang="de-DE" sz="1600" dirty="0"/>
              <a:t>(1752 – 1840)</a:t>
            </a:r>
          </a:p>
          <a:p>
            <a:pPr marL="0" indent="0">
              <a:buNone/>
            </a:pPr>
            <a:r>
              <a:rPr lang="cs-CZ" sz="1600" dirty="0"/>
              <a:t>nazýván otcem fyzické antropologie nebo také zakladatel rasové klasifikace</a:t>
            </a:r>
          </a:p>
          <a:p>
            <a:pPr marL="0" indent="0">
              <a:buNone/>
            </a:pPr>
            <a:r>
              <a:rPr lang="cs-CZ" sz="1600" b="1" dirty="0"/>
              <a:t>1775 </a:t>
            </a:r>
            <a:r>
              <a:rPr lang="cs-CZ" sz="1600" dirty="0"/>
              <a:t>napsal </a:t>
            </a:r>
            <a:r>
              <a:rPr lang="cs-CZ" sz="1600" b="1" dirty="0"/>
              <a:t>De </a:t>
            </a:r>
            <a:r>
              <a:rPr lang="cs-CZ" sz="1600" b="1" dirty="0" err="1"/>
              <a:t>Generis</a:t>
            </a:r>
            <a:r>
              <a:rPr lang="cs-CZ" sz="1600" b="1" dirty="0"/>
              <a:t> </a:t>
            </a:r>
            <a:r>
              <a:rPr lang="cs-CZ" sz="1600" b="1" dirty="0" err="1"/>
              <a:t>Humani</a:t>
            </a:r>
            <a:r>
              <a:rPr lang="cs-CZ" sz="1600" b="1" dirty="0"/>
              <a:t> </a:t>
            </a:r>
            <a:r>
              <a:rPr lang="cs-CZ" sz="1600" b="1" dirty="0" err="1"/>
              <a:t>Varietate</a:t>
            </a:r>
            <a:r>
              <a:rPr lang="cs-CZ" sz="1600" b="1" dirty="0"/>
              <a:t> </a:t>
            </a:r>
            <a:r>
              <a:rPr lang="cs-CZ" sz="1600" b="1" dirty="0" err="1" smtClean="0"/>
              <a:t>Nativa</a:t>
            </a:r>
            <a:r>
              <a:rPr lang="cs-CZ" sz="1600" b="1" dirty="0" smtClean="0"/>
              <a:t> (O </a:t>
            </a:r>
            <a:r>
              <a:rPr lang="cs-CZ" sz="1600" b="1" dirty="0"/>
              <a:t>přirozené variabilitě lidstva),</a:t>
            </a:r>
          </a:p>
          <a:p>
            <a:pPr marL="0" indent="0" algn="just">
              <a:buNone/>
            </a:pPr>
            <a:r>
              <a:rPr lang="cs-CZ" sz="1600" dirty="0"/>
              <a:t>4 </a:t>
            </a:r>
            <a:r>
              <a:rPr lang="cs-CZ" sz="1600" dirty="0"/>
              <a:t>rasy: Evropany, Asiaty, Afričany, </a:t>
            </a:r>
            <a:r>
              <a:rPr lang="cs-CZ" sz="1600" dirty="0" smtClean="0"/>
              <a:t>Američany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V </a:t>
            </a:r>
            <a:r>
              <a:rPr lang="cs-CZ" sz="1600" dirty="0"/>
              <a:t>dalším vydání v roce 1795</a:t>
            </a:r>
          </a:p>
          <a:p>
            <a:pPr marL="0" indent="0" algn="just">
              <a:buNone/>
            </a:pPr>
            <a:r>
              <a:rPr lang="cs-CZ" sz="1600" dirty="0"/>
              <a:t>5 </a:t>
            </a:r>
            <a:r>
              <a:rPr lang="cs-CZ" sz="1600" dirty="0"/>
              <a:t>ras: Kavkazská, Mongolská, Etiopská, Americká, Malajská </a:t>
            </a:r>
            <a:r>
              <a:rPr lang="cs-CZ" sz="1600" dirty="0"/>
              <a:t>(sem řadí Polynésany, Melanésany </a:t>
            </a:r>
            <a:r>
              <a:rPr lang="cs-CZ" sz="1600" dirty="0"/>
              <a:t>a australské </a:t>
            </a:r>
            <a:r>
              <a:rPr lang="cs-CZ" sz="1600" dirty="0"/>
              <a:t>domorodce</a:t>
            </a:r>
            <a:r>
              <a:rPr lang="cs-CZ" sz="1600" dirty="0" smtClean="0"/>
              <a:t>). Název </a:t>
            </a:r>
            <a:r>
              <a:rPr lang="cs-CZ" sz="1600" dirty="0"/>
              <a:t>Kavkazská (</a:t>
            </a:r>
            <a:r>
              <a:rPr lang="cs-CZ" sz="1600" dirty="0" err="1"/>
              <a:t>Kavkazoidní</a:t>
            </a:r>
            <a:r>
              <a:rPr lang="cs-CZ" sz="1600" dirty="0"/>
              <a:t>) rasa se vžil pro nejvíce zastoupenou kategorii</a:t>
            </a:r>
          </a:p>
          <a:p>
            <a:pPr marL="0" indent="0" algn="just">
              <a:buNone/>
            </a:pPr>
            <a:r>
              <a:rPr lang="cs-CZ" sz="1600" dirty="0"/>
              <a:t>v </a:t>
            </a:r>
            <a:r>
              <a:rPr lang="cs-CZ" sz="1600" dirty="0" err="1"/>
              <a:t>Blumenbachově</a:t>
            </a:r>
            <a:r>
              <a:rPr lang="cs-CZ" sz="1600" dirty="0"/>
              <a:t> dělení. Zahrnuje Evropany, obyvatele severní Afriky a </a:t>
            </a:r>
            <a:r>
              <a:rPr lang="cs-CZ" sz="1600" dirty="0"/>
              <a:t>středního východu</a:t>
            </a:r>
            <a:r>
              <a:rPr lang="cs-CZ" sz="1600" dirty="0"/>
              <a:t>. Termín užívaný dodnes v USA pro označení lidí evropského </a:t>
            </a:r>
            <a:r>
              <a:rPr lang="cs-CZ" sz="1600" dirty="0"/>
              <a:t>původu  (</a:t>
            </a:r>
            <a:r>
              <a:rPr lang="cs-CZ" sz="1600" dirty="0" err="1"/>
              <a:t>Caucasian</a:t>
            </a:r>
            <a:r>
              <a:rPr lang="cs-CZ" sz="1600" dirty="0"/>
              <a:t>).</a:t>
            </a:r>
          </a:p>
          <a:p>
            <a:pPr marL="0" indent="0" algn="just">
              <a:buNone/>
            </a:pPr>
            <a:r>
              <a:rPr lang="cs-CZ" sz="1600" dirty="0" smtClean="0"/>
              <a:t>„</a:t>
            </a:r>
            <a:r>
              <a:rPr lang="cs-CZ" sz="1600" i="1" dirty="0" smtClean="0"/>
              <a:t>Jméno </a:t>
            </a:r>
            <a:r>
              <a:rPr lang="cs-CZ" sz="1600" i="1" dirty="0"/>
              <a:t>pro tuto varietu jsem odvodil od pohoří Kavkaz. Protože v jeho blízkosti, na jeho </a:t>
            </a:r>
            <a:r>
              <a:rPr lang="cs-CZ" sz="1600" i="1" dirty="0" smtClean="0"/>
              <a:t>jižních svazích </a:t>
            </a:r>
            <a:r>
              <a:rPr lang="cs-CZ" sz="1600" i="1" dirty="0"/>
              <a:t>žije nejkrásnější lidská rasa, a tou jsou Gruzíni; a proto … v této oblasti žijí s </a:t>
            </a:r>
            <a:r>
              <a:rPr lang="cs-CZ" sz="1600" i="1" dirty="0" smtClean="0"/>
              <a:t>největší pravděpodobností </a:t>
            </a:r>
            <a:r>
              <a:rPr lang="cs-CZ" sz="1600" i="1" dirty="0"/>
              <a:t>původní formy lidského druhu“ </a:t>
            </a:r>
            <a:r>
              <a:rPr lang="cs-CZ" sz="1600" dirty="0"/>
              <a:t>(</a:t>
            </a:r>
            <a:r>
              <a:rPr lang="cs-CZ" sz="1600" dirty="0" err="1"/>
              <a:t>Gould</a:t>
            </a:r>
            <a:r>
              <a:rPr lang="cs-CZ" sz="1600" dirty="0"/>
              <a:t> 1994</a:t>
            </a:r>
            <a:r>
              <a:rPr lang="cs-CZ" sz="1600" dirty="0" smtClean="0"/>
              <a:t>)</a:t>
            </a:r>
            <a:endParaRPr lang="cs-CZ" sz="1600" dirty="0"/>
          </a:p>
          <a:p>
            <a:pPr algn="just"/>
            <a:r>
              <a:rPr lang="cs-CZ" sz="1600" dirty="0"/>
              <a:t>Jeho systém znamenal posun v klasifikaci lidského druhu, protože byl založen pouze </a:t>
            </a:r>
            <a:r>
              <a:rPr lang="cs-CZ" sz="1600" dirty="0" smtClean="0"/>
              <a:t>na hodnocení </a:t>
            </a:r>
            <a:r>
              <a:rPr lang="cs-CZ" sz="1600" dirty="0"/>
              <a:t>krásy zkoumaných lebek. Jako první neužíval k třídění populací </a:t>
            </a:r>
            <a:r>
              <a:rPr lang="cs-CZ" sz="1600" dirty="0" smtClean="0"/>
              <a:t>do </a:t>
            </a:r>
            <a:r>
              <a:rPr lang="pl-PL" sz="1600" dirty="0" smtClean="0"/>
              <a:t>jednotlivých </a:t>
            </a:r>
            <a:r>
              <a:rPr lang="pl-PL" sz="1600" dirty="0"/>
              <a:t>kategorií z hlediska jejich hodnoty pro společnost</a:t>
            </a:r>
            <a:r>
              <a:rPr lang="pl-PL" sz="1600" dirty="0" smtClean="0"/>
              <a:t>.</a:t>
            </a:r>
            <a:endParaRPr lang="cs-CZ" sz="1600" dirty="0"/>
          </a:p>
        </p:txBody>
      </p:sp>
      <p:sp>
        <p:nvSpPr>
          <p:cNvPr id="5" name="AutoShape 2" descr="data:image/jpeg;base64,/9j/4AAQSkZJRgABAQAAAQABAAD/2wCEAAkGBxQTEhUUExQUFRQXFxgYFhgYGBUaGRoXHBcXGBgXGBocHCggGBwlHBgXITEhJSkrLi4uGB8zODMsNygtLisBCgoKDQwOFBAPFCwZFRwsLCwrLCwsLSsrLCw3LCwrNzIrKyssKys3OCssLCw4Ky4rLCwsKys3Kzg3KysrKysrK//AABEIAPIA0AMBIgACEQEDEQH/xAAcAAABBQEBAQAAAAAAAAAAAAAAAQMEBQYCBwj/xAA6EAABAwIDBQUIAQQBBQEAAAABAAIRAyEEMUEFElFh8AYicYGREzKhscHR4fFSBxRCYiMVM3KCkkP/xAAWAQEBAQAAAAAAAAAAAAAAAAAAAQL/xAAYEQEBAQEBAAAAAAAAAAAAAAAAARFBIf/aAAwDAQACEQMRAD8A9xQhCAQhIgVCEIBCE3iK7WNLnEBouSUHTslTbR7T0KNi8PdqG3jxOix/aLtVUrvNOlLKWc6uGhJ08FEp4JjjE5fHq6g1o7ZMJMMd6run2pJbvezjkTfrVZ7CYNjRGpIBXe8N6LATEDUyfp9EVqWdo6dpBvw4cVPw206b7BwB4FYRxbAsT9rx9kEmAd6COM3jM8rJo9HQszsrbxEMqX4HWPqtK103CqFQhCAQhCAQhCAQhCAQhCAQhCAQhCAQhCBFi+2XaPdLsO0DJu84+NwB6LZVagaCSQABJJsB4rw7tLtX2teo5sAlxy9Jt4KB9+IBO82CLa6Xz5qfh8XAJnl9R9VSbKw95zK0GHBbMa/JKRIwmJLjDYM3E5+K7qhwPnbXh15pKDX5tgeA04ZJythamoPpb7KNGTSLtf3w8MrKM7fyJBv1CktYWmRIt14ruo4OZMdDyRHOGqHM3IvbhrC1nZnak/8AG4/+P2WSD2hwIGeQPBM/3W6+WuuDobjXJB6uhQNi4/21IP1yPj+oU9aQIQhAIQhAIQhAIQhAIQhAIQhAIQqbtLttuGpz/wDo4EMETe1zyEj1QUf9QdtFjDRad2RLzqR/EePFeW0WSbDPRWXanGPeS57g4uMTAE5CwBsoGz6t/Pr4qDS7LoAMBKntpBV9CqNz5runWEiToorU7JwwMK1qUORIyj9i6qtjYkEQFb1S9rZGWoj8pVUW06bYOhztKg4HIiJHP6Kxxz98HiPiqbCESRoQQRyt+0DGMhoJ52GqrcQ+2Qmc9Qn8dW7xBPG/hrnE+Sbwb6bT34Iyk5gASqmNX/TzHOBfTeQA6HNmZnKPRbteMYfbbBUG4Yh0jU5/ZetbGxntqLH8foY+iImoQhUCEIQCEIQCEIQCEIQJCVCRALzXt3ttrqga1oikY3s5JiQOEQvSl4t2hw7qdZ7aoI7zoMwCNCPKFKM5tWuXvaTYSI8E1SfUEhhIgm9kuPq71RsCAIhSN0FwDp3Znu8eJ5KDn+8rsAkgj5q3w9Rz6QewS4TbzURmy7VHPqH2Zu2N8+RmABHCTktJsDZ27hZ/k6J8pd9EVlK+0a4lvtHMPKAVJ2ftKqyPaVK4Nt1ziSPUjwUvtBgWioxxsHf5XiRpbIrjBbMqOe6apNE+6JcfIBwjX4DJUXuztpOI75k/ysJ8RxXXte8OG9GWpBC7wOxywgOMiPCRl9vgou3HinutFu+0eZIAKio+0qQDy22czfKxzVdVwQLiblviYlO7Uqb7o3t12o58r5TK5o4ptOnaXHKANeJjLRGU3CbNZdpa0EN3gRaQFqexe1XNeaRMskQOBJiRyyXnY2o4uAMiBuggaXz9Vuf6eYZ1SoXn3WXOfvaCdeKo9IQhIqFQhCAQhCAQhCAQhCASIQUAvKu3e+cU9rpBMbp/1gQR8fivVVhP6oBoFLunfdIDpsAND5lQeX7Sb3m8nAEjirvYlJjhBPemQR9+Czm0WuFy4G9oFlO2dX3X6wboLbtGSGtYLAuaDGt+QC02Dfu0KVM6S71P4WI2vtSajJJhtz4z9pWloba3mMbTpEvZMmcwYgXUVdnCtdSIduuH+TeXzBTGBwdOm7ujun1Hmq5/tNw1HCHg3AM92MiRmpOG2ox7QIh35+KKu3OGduSw3bF9gR/i5p9CFq8TiQGrI7Ufv78i0H9oiJiazXuNWBBA4WdkbdZqZhdo0t2CRLZ0E5ZrL4bLO48fVXeKwzH099nvhoJ8rT539FUT306ZYIzgWtab+cLb9mO0FKnTp0fZ7hsHEZEnU8yvJmFw3XNJIzibhW+y8cXuYBnIEfdB7oawTX92Ji0+KyFTapAFy6BxhRf+riec5SouNvUx7W5kIpbQY526HAnksj/1FumiVuOb+oT0xuAUqzWB2ru8weJP1V/TrgiQrqHkJAlVAhCEAhCQmECrKf1HFP8AtZqBxIcNwgxDoOfKB8lpy7gsz2mivSfScQBmCLwRl481KPFNpuJgzbRdbMMloPh9kY+nmBpl65qHgK26/naPEafNBYY6mC88Jhafs+aFMA+0aO7G7eZzyzCzwb7Q92J+s6qxwlCu2AKc9fBKRe43HMaZY7fnMNufEwlwNAO7wEDP7jwlTNiEmAWbh1nX1zSYgCnvBvuyYUaMY6rFhcBU9anIjMu0HyHwUqs+c8hmrHZuGDKbsVUMABwpC1zBBef9W8eKI86fUDajmmzZLbZSLSpOAxm7LSZbwECT6ymcCz2lUucJLi53KTJIj1Rj2S4bkndOf0C0iwq4Fwu2wIBInJXmysQxjQC0NeBJsLnM81laWLqEloc6ToYv0FOw+Nc6d8ZfPPrzUVdYnHudyGgn5qOayrqtc9ZpvfIi5VRoaOPcLF3qLpXYk6OPqqEVzkn24uJUqtXs7aFw0wJt4rcbOrta0XXklHFl2oC0+z8eYaJuIhQek0qgIlOLP7D2mH90i6v2lWI6QhISqAlQMfjWt1kpvG49rTBziY5LEbX2kX1DcgdWUVpMZtuAYgecqhqYwVA5oOYPrCpMZiS4ZxyS4XGhmShrJY1pBILY0I1lUjm3XpePNJw3qjW21IXn+18Y17juN3GzYcutFpFpghDRVBJAduu9AZP3WwobSpgNLSL5dcVjOzOIADqboioPU5EfJOPaWP3XsMD3SC648jmorbV9rgCZHwVacSX3MgfNVeDc9xApUHEnkfqtXsPYrw7fxO6IuKcggf7P08v2IOuzOxxWdv1Gk0rmDPfPEcWj0JVd2124yo9uHpxAcA/diN0e7THIZrntN26saGGI3jIfU0AygHU+Ai+qx2BdNcf67znehJJPiVYI9aadUgCCHGPDgk/uXAkCDbMZhOVKbnP3hFzJ4eq5wlF1OoXOAg6cuiqjvBVADO6S6IB4W+Cl4h3ctcjOE3R2eypLmu3eNvyp9GgGN3W3nMzc/YIKUVDxTntTxVjXwYOVzHXiq2vQIPFBz/cE6wm/bEG64q5SE02popRaYTFRmrnD4uI3QCNVmcJcweCusKQGgG405fhQbDZOPdLXgxx+H5Xo2BxAe0EGeK8p2Kb7vHQcV6N2a/7eqdVdJuq8AJxUO3ccWi2d/RaRR7cx2450CTr4LI4isXOOhunsfijJcTM/tVDq+8FBLq1eC4ouF3OIAA1UKpUIaToLqixOMc43104D7qiftzbBqHcbIYM+ZVC666rugDmmgdBmfmgsdl0H1CAxpcbi3A6ngOa9Ge9gDaYBLoaC6x3SIy1McyqXshs11JhDxdzg48g0ZO9Sf0rTamNp0aZIEkuLbWmbtE8IKg52vtZ+HgMeXGNQRHo6/hzWR2rt+vXAY59p91tgTzj3vOVKxdAkhgIECwkTxJVe+mJ3aZBObn8By+6oYpMDAYvHvHi7Ro8FKwvcpuqEXcN1oytqme64hjLMZmePErqt3rxbJo4BBzhcdundzjRT6uNpvEOMW8DlbdVWMMHZ+UZ+HNcOwQGbj8EFnQxIMQ6DrlfkrL2otOfjfwWfpNYzPvHO/Dl+UPxZcYn9cUF5Ur6hQatRM+1NQw33QLk5dQg1GDMkn4KUN1MPOWfzVfVt1krRrQY3XX5qPjqJIJ1HyCKawLzOfgrnDvVJhjkrLCk2VRrthAb88F6bshsNAXmuyjDRl1xXoHZyrvTwFhr4qC5q5FZXtCR8Fp8W6GE8AsNtauTJPQSjHY5xMDMqCWwOam7QfDobkPDoqq2hW3GTroqGMdiLbs2FzzOgVTGbl04zbhmef3TFetoEDNR0813hzD2kj/Jto5/FS9nYeb5k+6ON4V5Ta1gdLQTqdGmZ7sa6INnsnGBjIfui7rnUAnM8YWY7Q42nJ9m4PYCCyxsQIOeYCbxmPP8AbsGZcDJOjQYB8Tl6rPVcTvEA2AUipeEcZqD/ADIBnkSZlMvffcYc8zxP2Q2ru0udQk+QsPku8OzcG+73iO6OWpKqOjFmCwGfPxXQv+FH3o8c05SdldBIcIv1+lAfUL3WyUjFVIGl8vwmsMB7N7joOuuSCLiKsutxsF3RZLt3TNxUVjpJI8ApFR8NDR4k8f0gcr4ouMCzRkPum6jSIlPYOmGD2jhnZo+ZXFR+9c+nXog4bPPxVzs9si9/5DWOKqgOuualYOoWXEypQziKG48t4G3MaFS8C6IPP7LvazQWte25FieX7XGz8x4qjabGfNuF16PsClFMc7z43XnPZ6gC6J1vC9QwFMNaGjIZKDja/wD2ndarCbXdDXT1ovQMYyWrDdoqWYbrlygoMVtCpeTr8FmNo4svfbJuStdu1ywbup9Vn6GpKoV1raqM5PVHpiJMINbsTBBtJtQ3dG+MwRNgBxXVTC77t2d1rRvVOGmXOPmpmymHdaw/4gTbh0FW7Yq7gie9U7zjyPut+qiq7GYsPe7gBAGQAAsoTw3SQVw0wbp0MG9a9pHXmqibhW7zgGiXBtgfdAAzvyXQouJBILpy1/SZwmJLCNwljt1we4atjLlNk5SqvNF0vFm2mbSd63EkyEC1MK4Akx6hNNqjl+uvgusdXJDZZuboAPAktB3vr6qNTdPhp16IHMWcvE3+y7DJoVAOuoTNc5dQpWBHcfP8fogqsIdf4j4lS8O8NIc4SdAfmfX4qDRiBPifkAn2knrroIJFV5cd5xv8AOASNaTYT1J/PkiYtr1HXIqe6mKTRMb5z5ZFBDb6cvXryTs/lcsOphKD4ddQoLDBuDmlpi4tfXRLs6jBE8bqNhT3h1qrWlTiofGfW6o2XY3DEvykC88+C9IpNgALN9jMP/xSWwZ4Z8FplIG8QJafBYfajJBnQn5reOFlge0zIFWBk0pR5Ftyvv1XHQm3gMlDa20eqdxB73yRQcJM25+aoWiwGGxmR5+a72XQH9yG6bxA+IT1F7W3ad5+QMGB/sdSeSNiGcQxrbgGSeJ/aDTMb7N9pNxfiDf4NAWc2lX33uMAybeGQAV1tvGw0NaZJkTpYwSI8wOQWXe7vKRaQhmoIPquqI7xjhb1CaffNdUM44g/MfRVErAhu/L4gAyC4A5i44qzr0Ghrqe9vNaRuiO87gAfiqF4ggm418FdYPGAgTYxDZI/xvnnrGqCprueJa8mQcvIJpht11xTrsO4CTNzPmuKZjrrooB5y4ddeil4KrDXcbQoVUzEeSk0R3HeSCrDuCscOwmzRPX1uoWDpTf4qx3o92w+Higk0w2mJ95+nAeHEqNVrFxznn4dD0XIceHh14JzDnXID8/vyCBwsEADT9fRdjDkCTbhfPSOua5w1IvdOX04BP1iMuuoQGHZf8hazYmzjWqN8B6ysrSGV7+IjrrRen/01w077zm0ADz/AF8VBt8FQ3GBvAKQkSqgWd29swv3yNWm3FaJcuag+cNsYL2bnf8AkYjgqlhtdei/1E2Vu1nBrbGCPE3PxWIxezSxm9IcAQHZ2kW8kEasd2nbN3wCc7MM/wCcO/xbdx4DRM4t3egZAAecSnMG7cDhcF0T4dFBPx2L3ny3ICAItGnXNRjUP8gPIIe48Qm20ubPIygZxDucprBmXxyK7r4d0AkgDzTOEhrgbxMSedvqgtaVVz3hjQ0A2NuAuVLq7LO4HNOQJECBMbxAMW1UL+1cYdTdce9Ey0zrxGquKzmupmlLfbGJiSDAu1p1MH4oMwXnW6UX666CsMTgPZMHtQQ9wBY21hxdwtooQPXXV0HJUik6GOnhyTccevx9kuLtTKCO18CBkpIE+v2CYFOSG9c1KLgOs+jCBCZ665KQyjMNbpnOWl0uFwjqhkWaNTwERHlCmb253W/k+J8T80DfuANGfjloZ4mZ9BxTYpkmfj6fj4qRQok6H9D8n1C0eyezVSsZ3Du6nTwHPP4IKPC4YuIABvbTr8nkvX+w+B9lQuMzMqJsbso1lyI9fgtXSphoAGQQdJUIQCEIQZntfsT2wD2jvAfK4XmAwR/5Wu/je0XD2kL3QhY3tf2WNSm40bOINvKJQeICmC7eyBcSPUwpDHEZgEnjfipe0NjvpEUyDp4G6cq8bZ2080FdVxGUMZ/8hRxXcJgASeHwHBWbxyUNzYGiIgVi4m5XG6SpxokHLwXIwxKKs9mYkUv+Yuu5sBoz0kkaefE5qyY2KYqS6JNRoAEzGekjWOSqcFQkOpnMd4Tq05/GVPfh3729vBmUNBJAH8d3IjxQQsZXFclzjuPAm9w7kDx8YUCmL9Zq5bhmAlwG8ZmMmjM2HAIbhpMkAcYHXGEFW1hyHXVh5pNo0TDQdTPkFeUMHOY+s35c59E9V2RUqVRDCQ1gyyvMomqKhhCBfMgeQ0VphtlNbDqoz/x0udbaZ+Wq1Ox+yVV0uIAOQmbeC0OF7DiO8ZMa5THDUIrz/wBi+oAGAhsWGnEZeMeSnbO7LVahHdIB9Y4nrOV6phOz1JkWBj0Vm1jWDIAeiDJbG7EsYQ5+Ygx15rXU6bWiAAAE07ESYaCeekyR8wu2UjHeM3n8c0DT8Z/Eb1pt854QpQQGpUAhCEAhCEAhCEFH2i7PU8RTf3Yqbp3SLd7SdM1gavZDEU4Z7Jz5EuLYIm9vkvWkIPJj/T+puixE3jVuseWSgv7HVgLM8j6Zr2dN1KIdmEMeKjsbVcLgDwJnnop+F7JOIghetHDt/iF21gGQCJjyun2KqF7XixbIOd2nRSKfYeo4kuHhNp08l6VWrNYJcQBlfjoPFdAorCYHsPq8xw1P40Uyn2Ip8Vr968JUMUuF7N02EWEAzEKzp4JgyaE+UqBA1KhIg4qg2jiNYTYw8mXHeztpEzkn5SoEASoQgEIQgEIQgEJEIFQkQgVCRCBUJEIFQkUTEbUo03im+rTY9wlrXOa0kZSATfyQRG15xNVpuabKe40Z7ry7efexu2P/AFPFRNr7SL6zcJQdFRwDq7wb0aRsCOFR5s0ad5192Cx2vxjWmn7Gka2MNqO6XNDAc31nt92laSD70WBKrez1QYeo6iHNquJNbaGKqDdYXPb3KbDYG0QLhrG3uQsW+rjV7OdU73tAGjfcKbcz7NpgOcSbudBdyDgMwSp8rK4DtKx76LKVKfaucKBsAcNTDQ7EcmEkhgHvAtORJHVftRBqezHth7QUaMCA+v3jUZvZezphveqaEOFyIWojUpijiA+7SHMOTgQQTJBy4R8VSVNsmq5zGNZ7Nr/ZVHuJ7zgJqMosAJqRdpNrzwKk4Br3uFQN9nRa2KVNu7vPEABz9GgCQGc5N7ALgpGlG5eb3AGdrTp5/JKqFQkQgVCRCBUJEIFQkQgEIQgEIQgEFCEAUIQp0CYbTDi8OAIkWIkZBCEo6o4djZDWtaJmAAL8bJvFYZjy0PY1wk+80HNpBz4i3ghCB5tMRkLZWy8OC5p4ZjQGtY0BvugNAAzyGmZ9UIVg7ZSaJIABJkwBc8SlYwAQAABkBkhCDopEIQCEqECIQhAIQhAIQhQf/9k="/>
          <p:cNvSpPr>
            <a:spLocks noChangeAspect="1" noChangeArrowheads="1"/>
          </p:cNvSpPr>
          <p:nvPr/>
        </p:nvSpPr>
        <p:spPr bwMode="auto">
          <a:xfrm>
            <a:off x="155575" y="-2286000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xQTEhUUExQUFRQXFxgYFhgYGBUaGRoXHBcXGBgXGBocHCggGBwlHBgXITEhJSkrLi4uGB8zODMsNygtLisBCgoKDQwOFBAPFCwZFRwsLCwrLCwsLSsrLCw3LCwrNzIrKyssKys3OCssLCw4Ky4rLCwsKys3Kzg3KysrKysrK//AABEIAPIA0AMBIgACEQEDEQH/xAAcAAABBQEBAQAAAAAAAAAAAAAAAQMEBQYCBwj/xAA6EAABAwIDBQUIAQQBBQEAAAABAAIRAyEEMUEFElFh8AYicYGREzKhscHR4fFSBxRCYiMVM3KCkkP/xAAWAQEBAQAAAAAAAAAAAAAAAAAAAQL/xAAYEQEBAQEBAAAAAAAAAAAAAAAAARFBIf/aAAwDAQACEQMRAD8A9xQhCAQhIgVCEIBCE3iK7WNLnEBouSUHTslTbR7T0KNi8PdqG3jxOix/aLtVUrvNOlLKWc6uGhJ08FEp4JjjE5fHq6g1o7ZMJMMd6run2pJbvezjkTfrVZ7CYNjRGpIBXe8N6LATEDUyfp9EVqWdo6dpBvw4cVPw206b7BwB4FYRxbAsT9rx9kEmAd6COM3jM8rJo9HQszsrbxEMqX4HWPqtK103CqFQhCAQhCAQhCAQhCAQhCAQhCAQhCAQhCBFi+2XaPdLsO0DJu84+NwB6LZVagaCSQABJJsB4rw7tLtX2teo5sAlxy9Jt4KB9+IBO82CLa6Xz5qfh8XAJnl9R9VSbKw95zK0GHBbMa/JKRIwmJLjDYM3E5+K7qhwPnbXh15pKDX5tgeA04ZJythamoPpb7KNGTSLtf3w8MrKM7fyJBv1CktYWmRIt14ruo4OZMdDyRHOGqHM3IvbhrC1nZnak/8AG4/+P2WSD2hwIGeQPBM/3W6+WuuDobjXJB6uhQNi4/21IP1yPj+oU9aQIQhAIQhAIQhAIQhAIQhAIQhAIQqbtLttuGpz/wDo4EMETe1zyEj1QUf9QdtFjDRad2RLzqR/EePFeW0WSbDPRWXanGPeS57g4uMTAE5CwBsoGz6t/Pr4qDS7LoAMBKntpBV9CqNz5runWEiToorU7JwwMK1qUORIyj9i6qtjYkEQFb1S9rZGWoj8pVUW06bYOhztKg4HIiJHP6Kxxz98HiPiqbCESRoQQRyt+0DGMhoJ52GqrcQ+2Qmc9Qn8dW7xBPG/hrnE+Sbwb6bT34Iyk5gASqmNX/TzHOBfTeQA6HNmZnKPRbteMYfbbBUG4Yh0jU5/ZetbGxntqLH8foY+iImoQhUCEIQCEIQCEIQCEIQJCVCRALzXt3ttrqga1oikY3s5JiQOEQvSl4t2hw7qdZ7aoI7zoMwCNCPKFKM5tWuXvaTYSI8E1SfUEhhIgm9kuPq71RsCAIhSN0FwDp3Znu8eJ5KDn+8rsAkgj5q3w9Rz6QewS4TbzURmy7VHPqH2Zu2N8+RmABHCTktJsDZ27hZ/k6J8pd9EVlK+0a4lvtHMPKAVJ2ftKqyPaVK4Nt1ziSPUjwUvtBgWioxxsHf5XiRpbIrjBbMqOe6apNE+6JcfIBwjX4DJUXuztpOI75k/ysJ8RxXXte8OG9GWpBC7wOxywgOMiPCRl9vgou3HinutFu+0eZIAKio+0qQDy22czfKxzVdVwQLiblviYlO7Uqb7o3t12o58r5TK5o4ptOnaXHKANeJjLRGU3CbNZdpa0EN3gRaQFqexe1XNeaRMskQOBJiRyyXnY2o4uAMiBuggaXz9Vuf6eYZ1SoXn3WXOfvaCdeKo9IQhIqFQhCAQhCAQhCAQhCASIQUAvKu3e+cU9rpBMbp/1gQR8fivVVhP6oBoFLunfdIDpsAND5lQeX7Sb3m8nAEjirvYlJjhBPemQR9+Czm0WuFy4G9oFlO2dX3X6wboLbtGSGtYLAuaDGt+QC02Dfu0KVM6S71P4WI2vtSajJJhtz4z9pWloba3mMbTpEvZMmcwYgXUVdnCtdSIduuH+TeXzBTGBwdOm7ujun1Hmq5/tNw1HCHg3AM92MiRmpOG2ox7QIh35+KKu3OGduSw3bF9gR/i5p9CFq8TiQGrI7Ufv78i0H9oiJiazXuNWBBA4WdkbdZqZhdo0t2CRLZ0E5ZrL4bLO48fVXeKwzH099nvhoJ8rT539FUT306ZYIzgWtab+cLb9mO0FKnTp0fZ7hsHEZEnU8yvJmFw3XNJIzibhW+y8cXuYBnIEfdB7oawTX92Ji0+KyFTapAFy6BxhRf+riec5SouNvUx7W5kIpbQY526HAnksj/1FumiVuOb+oT0xuAUqzWB2ru8weJP1V/TrgiQrqHkJAlVAhCEAhCQmECrKf1HFP8AtZqBxIcNwgxDoOfKB8lpy7gsz2mivSfScQBmCLwRl481KPFNpuJgzbRdbMMloPh9kY+nmBpl65qHgK26/naPEafNBYY6mC88Jhafs+aFMA+0aO7G7eZzyzCzwb7Q92J+s6qxwlCu2AKc9fBKRe43HMaZY7fnMNufEwlwNAO7wEDP7jwlTNiEmAWbh1nX1zSYgCnvBvuyYUaMY6rFhcBU9anIjMu0HyHwUqs+c8hmrHZuGDKbsVUMABwpC1zBBef9W8eKI86fUDajmmzZLbZSLSpOAxm7LSZbwECT6ymcCz2lUucJLi53KTJIj1Rj2S4bkndOf0C0iwq4Fwu2wIBInJXmysQxjQC0NeBJsLnM81laWLqEloc6ToYv0FOw+Nc6d8ZfPPrzUVdYnHudyGgn5qOayrqtc9ZpvfIi5VRoaOPcLF3qLpXYk6OPqqEVzkn24uJUqtXs7aFw0wJt4rcbOrta0XXklHFl2oC0+z8eYaJuIhQek0qgIlOLP7D2mH90i6v2lWI6QhISqAlQMfjWt1kpvG49rTBziY5LEbX2kX1DcgdWUVpMZtuAYgecqhqYwVA5oOYPrCpMZiS4ZxyS4XGhmShrJY1pBILY0I1lUjm3XpePNJw3qjW21IXn+18Y17juN3GzYcutFpFpghDRVBJAduu9AZP3WwobSpgNLSL5dcVjOzOIADqboioPU5EfJOPaWP3XsMD3SC648jmorbV9rgCZHwVacSX3MgfNVeDc9xApUHEnkfqtXsPYrw7fxO6IuKcggf7P08v2IOuzOxxWdv1Gk0rmDPfPEcWj0JVd2124yo9uHpxAcA/diN0e7THIZrntN26saGGI3jIfU0AygHU+Ai+qx2BdNcf67znehJJPiVYI9aadUgCCHGPDgk/uXAkCDbMZhOVKbnP3hFzJ4eq5wlF1OoXOAg6cuiqjvBVADO6S6IB4W+Cl4h3ctcjOE3R2eypLmu3eNvyp9GgGN3W3nMzc/YIKUVDxTntTxVjXwYOVzHXiq2vQIPFBz/cE6wm/bEG64q5SE02popRaYTFRmrnD4uI3QCNVmcJcweCusKQGgG405fhQbDZOPdLXgxx+H5Xo2BxAe0EGeK8p2Kb7vHQcV6N2a/7eqdVdJuq8AJxUO3ccWi2d/RaRR7cx2450CTr4LI4isXOOhunsfijJcTM/tVDq+8FBLq1eC4ouF3OIAA1UKpUIaToLqixOMc43104D7qiftzbBqHcbIYM+ZVC666rugDmmgdBmfmgsdl0H1CAxpcbi3A6ngOa9Ge9gDaYBLoaC6x3SIy1McyqXshs11JhDxdzg48g0ZO9Sf0rTamNp0aZIEkuLbWmbtE8IKg52vtZ+HgMeXGNQRHo6/hzWR2rt+vXAY59p91tgTzj3vOVKxdAkhgIECwkTxJVe+mJ3aZBObn8By+6oYpMDAYvHvHi7Ro8FKwvcpuqEXcN1oytqme64hjLMZmePErqt3rxbJo4BBzhcdundzjRT6uNpvEOMW8DlbdVWMMHZ+UZ+HNcOwQGbj8EFnQxIMQ6DrlfkrL2otOfjfwWfpNYzPvHO/Dl+UPxZcYn9cUF5Ur6hQatRM+1NQw33QLk5dQg1GDMkn4KUN1MPOWfzVfVt1krRrQY3XX5qPjqJIJ1HyCKawLzOfgrnDvVJhjkrLCk2VRrthAb88F6bshsNAXmuyjDRl1xXoHZyrvTwFhr4qC5q5FZXtCR8Fp8W6GE8AsNtauTJPQSjHY5xMDMqCWwOam7QfDobkPDoqq2hW3GTroqGMdiLbs2FzzOgVTGbl04zbhmef3TFetoEDNR0813hzD2kj/Jto5/FS9nYeb5k+6ON4V5Ta1gdLQTqdGmZ7sa6INnsnGBjIfui7rnUAnM8YWY7Q42nJ9m4PYCCyxsQIOeYCbxmPP8AbsGZcDJOjQYB8Tl6rPVcTvEA2AUipeEcZqD/ADIBnkSZlMvffcYc8zxP2Q2ru0udQk+QsPku8OzcG+73iO6OWpKqOjFmCwGfPxXQv+FH3o8c05SdldBIcIv1+lAfUL3WyUjFVIGl8vwmsMB7N7joOuuSCLiKsutxsF3RZLt3TNxUVjpJI8ApFR8NDR4k8f0gcr4ouMCzRkPum6jSIlPYOmGD2jhnZo+ZXFR+9c+nXog4bPPxVzs9si9/5DWOKqgOuualYOoWXEypQziKG48t4G3MaFS8C6IPP7LvazQWte25FieX7XGz8x4qjabGfNuF16PsClFMc7z43XnPZ6gC6J1vC9QwFMNaGjIZKDja/wD2ndarCbXdDXT1ovQMYyWrDdoqWYbrlygoMVtCpeTr8FmNo4svfbJuStdu1ywbup9Vn6GpKoV1raqM5PVHpiJMINbsTBBtJtQ3dG+MwRNgBxXVTC77t2d1rRvVOGmXOPmpmymHdaw/4gTbh0FW7Yq7gie9U7zjyPut+qiq7GYsPe7gBAGQAAsoTw3SQVw0wbp0MG9a9pHXmqibhW7zgGiXBtgfdAAzvyXQouJBILpy1/SZwmJLCNwljt1we4atjLlNk5SqvNF0vFm2mbSd63EkyEC1MK4Akx6hNNqjl+uvgusdXJDZZuboAPAktB3vr6qNTdPhp16IHMWcvE3+y7DJoVAOuoTNc5dQpWBHcfP8fogqsIdf4j4lS8O8NIc4SdAfmfX4qDRiBPifkAn2knrroIJFV5cd5xv8AOASNaTYT1J/PkiYtr1HXIqe6mKTRMb5z5ZFBDb6cvXryTs/lcsOphKD4ddQoLDBuDmlpi4tfXRLs6jBE8bqNhT3h1qrWlTiofGfW6o2XY3DEvykC88+C9IpNgALN9jMP/xSWwZ4Z8FplIG8QJafBYfajJBnQn5reOFlge0zIFWBk0pR5Ftyvv1XHQm3gMlDa20eqdxB73yRQcJM25+aoWiwGGxmR5+a72XQH9yG6bxA+IT1F7W3ad5+QMGB/sdSeSNiGcQxrbgGSeJ/aDTMb7N9pNxfiDf4NAWc2lX33uMAybeGQAV1tvGw0NaZJkTpYwSI8wOQWXe7vKRaQhmoIPquqI7xjhb1CaffNdUM44g/MfRVErAhu/L4gAyC4A5i44qzr0Ghrqe9vNaRuiO87gAfiqF4ggm418FdYPGAgTYxDZI/xvnnrGqCprueJa8mQcvIJpht11xTrsO4CTNzPmuKZjrrooB5y4ddeil4KrDXcbQoVUzEeSk0R3HeSCrDuCscOwmzRPX1uoWDpTf4qx3o92w+Higk0w2mJ95+nAeHEqNVrFxznn4dD0XIceHh14JzDnXID8/vyCBwsEADT9fRdjDkCTbhfPSOua5w1IvdOX04BP1iMuuoQGHZf8hazYmzjWqN8B6ysrSGV7+IjrrRen/01w077zm0ADz/AF8VBt8FQ3GBvAKQkSqgWd29swv3yNWm3FaJcuag+cNsYL2bnf8AkYjgqlhtdei/1E2Vu1nBrbGCPE3PxWIxezSxm9IcAQHZ2kW8kEasd2nbN3wCc7MM/wCcO/xbdx4DRM4t3egZAAecSnMG7cDhcF0T4dFBPx2L3ny3ICAItGnXNRjUP8gPIIe48Qm20ubPIygZxDucprBmXxyK7r4d0AkgDzTOEhrgbxMSedvqgtaVVz3hjQ0A2NuAuVLq7LO4HNOQJECBMbxAMW1UL+1cYdTdce9Ey0zrxGquKzmupmlLfbGJiSDAu1p1MH4oMwXnW6UX666CsMTgPZMHtQQ9wBY21hxdwtooQPXXV0HJUik6GOnhyTccevx9kuLtTKCO18CBkpIE+v2CYFOSG9c1KLgOs+jCBCZ665KQyjMNbpnOWl0uFwjqhkWaNTwERHlCmb253W/k+J8T80DfuANGfjloZ4mZ9BxTYpkmfj6fj4qRQok6H9D8n1C0eyezVSsZ3Du6nTwHPP4IKPC4YuIABvbTr8nkvX+w+B9lQuMzMqJsbso1lyI9fgtXSphoAGQQdJUIQCEIQZntfsT2wD2jvAfK4XmAwR/5Wu/je0XD2kL3QhY3tf2WNSm40bOINvKJQeICmC7eyBcSPUwpDHEZgEnjfipe0NjvpEUyDp4G6cq8bZ2080FdVxGUMZ/8hRxXcJgASeHwHBWbxyUNzYGiIgVi4m5XG6SpxokHLwXIwxKKs9mYkUv+Yuu5sBoz0kkaefE5qyY2KYqS6JNRoAEzGekjWOSqcFQkOpnMd4Tq05/GVPfh3729vBmUNBJAH8d3IjxQQsZXFclzjuPAm9w7kDx8YUCmL9Zq5bhmAlwG8ZmMmjM2HAIbhpMkAcYHXGEFW1hyHXVh5pNo0TDQdTPkFeUMHOY+s35c59E9V2RUqVRDCQ1gyyvMomqKhhCBfMgeQ0VphtlNbDqoz/x0udbaZ+Wq1Ox+yVV0uIAOQmbeC0OF7DiO8ZMa5THDUIrz/wBi+oAGAhsWGnEZeMeSnbO7LVahHdIB9Y4nrOV6phOz1JkWBj0Vm1jWDIAeiDJbG7EsYQ5+Ygx15rXU6bWiAAAE07ESYaCeekyR8wu2UjHeM3n8c0DT8Z/Eb1pt854QpQQGpUAhCEAhCEAhCEFH2i7PU8RTf3Yqbp3SLd7SdM1gavZDEU4Z7Jz5EuLYIm9vkvWkIPJj/T+puixE3jVuseWSgv7HVgLM8j6Zr2dN1KIdmEMeKjsbVcLgDwJnnop+F7JOIghetHDt/iF21gGQCJjyun2KqF7XixbIOd2nRSKfYeo4kuHhNp08l6VWrNYJcQBlfjoPFdAorCYHsPq8xw1P40Uyn2Ip8Vr968JUMUuF7N02EWEAzEKzp4JgyaE+UqBA1KhIg4qg2jiNYTYw8mXHeztpEzkn5SoEASoQgEIQgEIQgEJEIFQkQgVCRCBUJEIFQkUTEbUo03im+rTY9wlrXOa0kZSATfyQRG15xNVpuabKe40Z7ry7efexu2P/AFPFRNr7SL6zcJQdFRwDq7wb0aRsCOFR5s0ad5192Cx2vxjWmn7Gka2MNqO6XNDAc31nt92laSD70WBKrez1QYeo6iHNquJNbaGKqDdYXPb3KbDYG0QLhrG3uQsW+rjV7OdU73tAGjfcKbcz7NpgOcSbudBdyDgMwSp8rK4DtKx76LKVKfaucKBsAcNTDQ7EcmEkhgHvAtORJHVftRBqezHth7QUaMCA+v3jUZvZezphveqaEOFyIWojUpijiA+7SHMOTgQQTJBy4R8VSVNsmq5zGNZ7Nr/ZVHuJ7zgJqMosAJqRdpNrzwKk4Br3uFQN9nRa2KVNu7vPEABz9GgCQGc5N7ALgpGlG5eb3AGdrTp5/JKqFQkQgVCRCBUJEIFQkQgEIQgEIQgEFCEAUIQp0CYbTDi8OAIkWIkZBCEo6o4djZDWtaJmAAL8bJvFYZjy0PY1wk+80HNpBz4i3ghCB5tMRkLZWy8OC5p4ZjQGtY0BvugNAAzyGmZ9UIVg7ZSaJIABJkwBc8SlYwAQAABkBkhCDopEIQCEqECIQhAIQhAIQhQf/9k="/>
          <p:cNvSpPr>
            <a:spLocks noChangeAspect="1" noChangeArrowheads="1"/>
          </p:cNvSpPr>
          <p:nvPr/>
        </p:nvSpPr>
        <p:spPr bwMode="auto">
          <a:xfrm>
            <a:off x="460375" y="-1981200"/>
            <a:ext cx="4086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2" descr="Výsledek obrázku pro Johann Friedrich Blumenbach (1752 – 18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Johann Friedrich Blumenbach (1752 – 184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Výsledek obrázku pro Johann Friedrich Blumenbach (1752 – 1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Výsledek obrázku pro Johann Friedrich Blumenbach (1752 – 184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Výsledek obrázku pro Johann Friedrich Blumenbach (1752 – 184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data:image/jpeg;base64,/9j/4AAQSkZJRgABAQAAAQABAAD/2wCEAAkGBxQTEhQUExQVFRUXGRgZGBcYGBweHRsdHR8bHRgcHhwcHCggHxomHB4YITIkJSorLi4uHx8zODMsNygtLisBCgoKBQUFDgUFDisZExkrKysrKysrKysrKysrKysrKysrKysrKysrKysrKysrKysrKysrKysrKysrKysrKysrK//AABEIANwA5QMBIgACEQEDEQH/xAAcAAACAwEBAQEAAAAAAAAAAAAABQQGBwMCAQj/xABAEAACAQIEBAQDBgQFAwQDAAABAhEAAwQSITEFBkFREyJhcQcygRRSkaGxwSNCcvAkM2LR4RZDghVzkrI0U9L/xAAUAQEAAAAAAAAAAAAAAAAAAAAA/8QAFBEBAAAAAAAAAAAAAAAAAAAAAP/aAAwDAQACEQMRAD8A3CiiigKKKKAooooCiiigKKKKAoorneuEDQSelB0rz4g7iuQtkwTHtXm+pAkED6Cg9nFJ94V68dfvL+IpTfxd0GVKsB/Llifz3qBjLlnEKwVfONfLv6jTTMO29BaaKznhnHbli4yZ88k+V51A7VfOHY1byBl+o7HtQSqKKKAooooCiiigKKKKAooooCiiigKKKKAooooCiiigKKKKAooooCiiigK5OJ2rox0pbxDFKigblpgCghY+6UYyR3gdKp+PxY+0F09CQvRvvD3G9SeO8ZKnQTK5mgjRP5dzuTXXgWBVxmIBaTGZNBpvr1JoFvE7RdFux5wIAGs99KYclceObKcxlspUEHL2Y9fSpHH/AA7awAqHqwUZR96ATqao+FxYtXw+dijMSB4cCNwC22/60G6UVF4ZfD2kcGQVBmpVAUUUUBRRRQFFFFAUUUUBRRRQFFFFAUUUUBRRRQFFFFAUUUUCHnLiN3D4Z7lqMyiVEEktIhYAJM67DpU3hfEfEtBnGVolhBEfRtYrzzFgmvWGt27jWrhE23XcMNj7VXWS4tnEMXLstjwtZ1uHUmeo2/E0CjHc0cQxN2cEiiwrFc7ZQDHqzrqdYAn6dYfFMTjDbzu6M9s7L0G8E677V85T5ca7h3t+MwbQ6E/MFhSAGAUkE++lWTBctMruTEmAZaRCjQkEnc96DFMFxE3nu5g6Z84BeYyzmG/qx/CtL+HvMrtYINq44GYKQAQ0GJgtt60r5g4Faw5usvhgvvvqxEHT+XT2pp8MwLSqjOc1sMIXzTGk6HSRQMccbeJs3CtphcOYZX0aRBiToqn9Kz3GWb6OhIRUa4oFsNIQaT5zoZ/2rWuN4W3eHioCIEm4ZVSO3qKzvmviZD+DcS4Sw8jqVAzSDqWgR8vroaDWOVrqtYXLpG4G0+lOKrnIV8vhElcpEgj1Gh9zVjoCiiigKKKKAoooNAUUUUBRRRQFFFFAUUUUBRRRQFFFFAUUUUHK+NVPY6/XSq3zBiFt2WRSua4WgFhqR0q0ETVL4/yXYxNpiTct3TmbxLbEGZn1jXtQeeSlBuXc5teKoAcW2kQdjGhGsjrrNMuN8SYi5ZtKVYKdToIA1NVDk7g6YO8zi6XuC2Ac7akCTB7k+bU1Y+J8TXx1ATyvh7lwP6KuoPtNBg3M+OxGIx7WGcsob5cxA0Ekk1fuC4m4uDc20PjgKFYHKAxgCZgZASSWJ0ANZ3wxnuYu9ftw0GDJIBB0bYTtH71c8Dzo7Sgt2xYB0vOxhsurMLcAEAzJMAep0oO3Gearn2e3axdxBdufw2e25NsaGXmYaNA2TygmN9BV+HYqwXt2mutdcsoTJBAE65mY9RA67bCqpzBxG5evO7u75ju3UD5SB0WDIAga1L5Jtk4pMsAjUHWfYR1PrQfq7gHClw1hLKElV2J3pjXLCuCikGQQNa60BRRRQFFFFAUUUUHxV39a+0UUBRRRQFFFFAUUUUBRRRQFFFFAUUV8JoBmjU6CqzxXh6MWItvczySVe4I1GnkI0MAkVMxeNzn/AECf/L1owGKcoz28rebLDGNQBsdd5G9BWuD8uWjiFuthRbcMdQpJIHdmYwPSuHPOPS0MRckA2LFzLH3rkBVj+lQfqKic68w8QVXQWWsyYR1Kwdv+4WyqNT5j221qu8EwYxANu/eN/wA2ZkQEWi/TO7Q12IGm2lBVeUOEYnwJbNatOS5MRcdYMhPuhhAzET271cMFyl5PtGJTIpAi2ZAAGqAr9xSNF+sVonBuBBB4l3380R2E/sKjcwWrmIMLCoIkkQSTuQOpoPzfzfeL4l2Ox0UdABpA/wBq7cjf/lpvP1/an/xL4ULNxYHSd9esHUfkKq/LfFBh7viGSoB8oO5O399BQfq3lNv8Ovp/sDTmvz78NefMQrXC7s6558M/KAQIC9REQAPrW7cL4nbvoHtsCDuOo9COhoJlFFFAUUUUBRRRQFFFFAUUUUBRRRQFFFFAUUUUBRRRQFLeJ35m2PTN7HpUjH4vIp70pwoLPl1k+Z27D9ztQR8ZYuXB4dqM0atsq9hP+1SuWeCNhbLI9zxWa410kCACY8qidhFO7VoKIAgVkvxs4tjFv4fDYe81m1dQlykhiZiJHmiOg3oL1xfmvC2Wa3ev2lkLALjMZIEBdWJ66D0r5wvl6yH8bLoDNsEGR3Zp3PvtVR+F3w3+zEYvFefEMPICZyD7xn+cj8K1ArQQMW4fQagET2714xUKhOm2nvU5o20+lUL4k88WsCgTS5iGE27W++gLRss9Nz07gM/+MGKt+VG302jNpr306fSqFwTlm7fKlvIjaiAWdwDBFu2oLMZ9Ipzw7lzF4+42KujMA0vmGm4AQCRuSFCjbWa/QnL/AC9bwtsKPNcjzXCoDETMaDRRsANAAKCh8q8jXLVoSi2V0P8AE81w/wBcaKesUyv2beFc3rBu+KNSUygEDcGWgqdo0q73rFoSXMjUSzH60g4ovDRJuG0IA3LfT60Hzlb4jWcVd8C5bexdJIXOPI8dFbbNGsfhNXask/6NwmJYHCtjLTST4iglJ18w8VYjsVM1duSeNeMt2w90XruGfw3uhcoca5GjbNGhjqDtMUFlooooCiiigKKKKAooooCivFp5r3QFFFFAUUUUBXi40VxuYgzpAHcn9q4teBXVp09BJ/GgXYi/meP5V8xrvgVYNn6HQCIkGNT+FeMPg9ST1Py77ba02QACe1B6W8InaOlK8RwK1dxFvE3bYNy2pW3OoWd2/q316CmVtR8x3O3pXtmG3Wg44XFq6sy7KzIfdCVb8wa8NitfTeRVR5e4oVxOPtNJVMS5PUqHVHDAb5ddRXHm3mK6inD4EZ77aG7/ANuyDMHXRn7ATHWgjfEz4iJgV8DDEXMY4AAGvhyNCw+92X6mqB8Pvh/dxl84jGm5AYMxLeZj/V+HttpTXkvkBjf8S8S7HzPeJLMX/mCGRB11Op3rYQi21yqoVQNh/e9AkuYYeJh8PbVVthvEZRsVUErp/XlJqZguKl8RdQMMloeY+sd/xqIMQqfasQ5jIotjSNhmgD3ZRUzgGByWibg89w53B7nYH2EUCTiqX8bcuJZBt2RobjggHTdNJO/tXzh/K+HsMWS0cRe+XxbhlRtoJ0H0FWXxjd8qSLY0Ljr6KO3rSfjeOf8AysMvm1zNrC/XqaBXzZYxN1Cnji2APlQRtpGaZiqx8LsFcscSCSSPCZXj5QR5tTuWnvTfHWLtv+JdugLHnuEwNd4G81A+EF+3icdib1rP4dlAPMxJdrrHzR2y2yBOutBsVFFFAUUUUBRRRQFFFFBysx0rrS3D4wSIqV9qEfp60EiiowxY031/veuy3QaD3SXjnFAFKI0N1YR5R11Ok+9e+YuJG0mVBNx5CjsOpqrYfGsoKsUQGNQWLnpEKDJoGSX0ZIdxe/rRSfxtmfrFc7duzZBvWx82VWUNnyyYDJmIHXUf7VVsfxu2WIW/eRzHh27q2kW4dsoZ7W896gcI4zffErYuz/BBuXFuIqXVCeZDKE27ltmyjMoHTTrQang2ABJfNOk+28dBrNSjeBJ7LGbXSe3vsapOBx72LaqcpG7AzqxJYt6anYdqp3NXxNvWrtzDYRQuR3R71xSxLqSLrKNlUGBrJ60GyPif5myhB1YgAfUmlt7mzBGQuJR2XpZPiHbaLYPTpWBcJ4TieL38jXbl1VH8S+7OyAzugY6noIGm9bZg+UltWsPZsxZSw+cFB57nlYEOdoJaTvMCgScvtc/9T4higlxLF5bWTOMhLKqqxCHzAQOoFWCzgQxkAK7E+2vWmX2ZVG2onX3qVhLYEd4ifSg9YbDJbQKoiB079aX8ZulUOp2puSFGlUznPGEI0EggEL77frQQcPiM9rDLGfOxxGT77MzG0p/0wMx9AKuuGwzhBbLSx1uv1JMkx+g9Kq/w84dnsYbF3N/s1lLa/dHhqHb+pmBjsPerkXOkb0HplVQAPKoH9iq5xrjttBktZSRO8hR323NTOIW3addPp/vVSxOFkyTJ3jfbagz/AJw48zDxSfLJAJ3IkxlWdJjfeqFwrj+Iwrm5hrz2WMTkOhjaQdGiTvO5q4/ELitr/KSGKj5so+bUR5hEDcn1ql8NS2f8waTuJzbaQB60GkcA+OOLtkLibVu+vVlGR/xEqfwFaVy98V8BidCz2WAki4sgf+aFlj3isTwFrBjMhsF3jSUae0/NAqTba1acf4UJPUrblY0kNOhmKD9LYLH2ryhrVxLinUFGDD8jUisa+HPEGvYsNGUhXOkGRp1EAnX1rVLV8yfNJ7GgY0VCXFkDUa16XFk7LQS6K822ncRXygQYe3B6dOoqTbIE76+2tJWxjdIEgSelc+O8cTC20dxmDGALZWe5+YigsIvSYEj36V0VR1g6z/ZrPcbz2QsJhnLTrmux+ixHpNeeB81YnE3ShtpathAbhUsWM6BRJEGJMxQPrr4l7zsrWltGBnbUx2ynSB6VN4fh8wJ+1M3QhCqj6QJr5geGW4QwzbHzkn9amW7K6gBV3GijTv0oKnxjjdhbpwuKtXkzeW39pRXw909Mr6wfQxvSzgXDra4q4AVISzCA/PaRnl1nra8uZSdgXqfzjjwiPauoLtmNQ8RtvB6z1BpbyZgw2AGcuTcLZmkFjatsRatkjfQSff1oGWP4hZUKGuAm55URBmdyegGg6xMgetVfiXAMPfxFpg137S90jEWngZUS3DAMBBux4RKgnNM7A1oL3EulM3ldCrBonLHYHeewqFjeAW3XEI2aWu+MtwEhkZlgOhOzKRvtqd6Dzwq6loC1YQKEIAWMsddR0NW7AYgsJK1nFrjFzCvl4ipKk5Ux1tQQ3/vINVYaDMBB7VoOBujKGDoU6FSCI9DMUEy+k7VFS8Vif79KlC4I0OnQ/wDO1Rrl0bkiZ2oIHEeLpaBZ9FGv4fT2qi4/E/bMXas5vLddVIH3fmc+hChoPeKvHEzauIyPlAOmpj1rM+FcuheKjEi//Aw4Fw6S0kQtueubU+3TUGg2TB3QNAAANAOwGg/ICut26ekUvwF9LijKjKPXSuhbore9Av4wt9gcmketZ5x3CYso4N0Wwdywb6aqdK029bYAnMsDvWf842cQLbeFfVQdWnSB3BPXWgwrGJluMJzQSM0RPrFS+CMQxaNADOp99hufSo3ERF1xmz+Yy3f19qZ8qYZ3v2wksWYKEX5jO+g0j1JFA8t52dlyCTBUiOw0J+u1fbltiwJZYVmzDMT0kbaEaVrXLXwxRZfFMXLbWhoqg9CZlj9auOE5ZwloAW8NZQAdEX6axPegxr4ZcQ/xMaZfDvFW+qQN+utagmK0ksCP9I1+pNWJMEkQEUD0UCoXEuB2mE+ZDI1Qx/xQQBfzAAnzdAe3SuJxW6yxK66T+1L8fYOHg3CCpkZwYIO4zDqPUV7RiBMDLA9QQes/jQPsNxF46j6f7mvteOFlCpk/nX2gqb4gdDrH9/SlfNRv3bNvwsO94oSfIU00I2Yg7TsDS9sbBMyPX32j0q28q35R9dM41J/aKDOeCcRuYnIERFYiHJb5QN5AUxBI0rSsJewuCsguyWkOXzuQudupndjpsBMAVl3GuaGwGcWEVr94vcN51kWgzsUVVIhnC7lgQDoNqs/KPKxfD/8AqOPD38UQbgN0zkX/ALahT5Q3XUaToBQXu3xq4YNvDNlIkG6VsiPZyX/FBXV+K3kjNh1cPOXwbyMx7wri3PfQ0t5+4ucLgVvoniOMqKCYgtABPsdTSL4d8fv4i1414q4sLkNxj8znUAAHR4MExtl70FR+J3FpQqA3mfLJUyCJzBhMhgD/AGKf8pH7NhMOGJgoI9z5j/8Ab9Kp/wAQrly7xN7CspGIK5FVpy3AIQzAg5vKfT2rSuIcm3ms27StbTJlGkzAEEBgP0oFvErt0N4tqNILDv7/AJV74Dzvavu1u8PCuhdVcgTqNoJ9IqO3I+NzGHtgGYWWaO+pAO0VDv8AwpvXbge5i1tgKPMEJaRvCh4iNNT9KC3YzwriMshkcEMCQZB6b1UXwGK4eWu4K6WsjU4dx4iqASTlUNMiW212rrieRLmGtqLONulRctBzcsqVVbjBQQAcxYb/ADRHarJgOUrqPkvYnOJOttCsjswJYA+xoOPKvMli5h2m6XYs7OuXI1sscxXw9wAWG0+9RsazLae4lwusHUakwPyqNx3kC8L3jYO7atsRBuPM6nYhQQ0nSSBFJ+Ecv8TuYoWrxt4fIVZrltgyuubogJ3AIkxQJzxnFY6/9lsaXGWVYGFVd2JOui1onA8FbwNm3hQCzAZ7l1hAuXDu8nWQdB6RSTFcvJhBe4ngXz3FDI63lGU+cLcuZt1CjzHeQKfWb+NtqBi1RtNXa2GtEmTpctMXtrtq9uPWgeLxAASZ+imP+aWY3imXpIPT/apuF4iPLnDYdmML5s1tu2RxKtPYwfSumMt6EXVUqf5gAP20/SgrGP4mBmykrG43j6d6x7mvmO7cuEKzqh7iCR6g7VqPNXBWSXttodxpP5H86xfmN5xFwjYmY10kbagTQLZr9G/BnkP7JZGJvr/iLgkA6+GvSNNGI3rE+Q+E/acbaVlJRTnf2GwPu0Cv1Vw/E6QPrQMQIr7XNbk/So+JxypuSdNhQSyajYu5pFRTjC0wCANZNV3jXHVtky4LHpED8aD5zXfAtnMpIJHSdf2HrWS8o82Cxi3w18FbLu2TTVGY6DX+Qn9q0jlzipxTFQAEIIAOuoBIB61QuP46zjFZWw4cqzjPbYLct5SQCCwAZZGxPSg1LCFso3+oH7RRUDlLmK0thUxMK6gefpc0jOO0xqvQ0UCS7ypdmTdmT/LbJB9JNPuAcMv2LZDW2c5sw1UbDaCasa3Y0IAnrUkPHffX0oMf/wCiMS15HxCIBbxF27aOZWlAXdUdd9HyREiCR2rSMSBbsXlMAsiuw/1FVzH8RU/G3QGQsRl1Xpu3yz21/Wvdm2pyloYOmWdxmXcf32oM6+M2IuDhllsquhdg3syOqNPoSpEV45IRl4UiYdbTl0DMG6ORDE/Q/lVk4xw1cVgr2AcEkKShAmI1Rvbp70r+D15mwmW5q1t7iTPRTAkUEblf4blsQ2MxeUFbls2Etvmy5CcxYgAHM2sVpTGTXt1Cp9R6flULD3iWuCYykD8pNBMCzXK6DIA6z718wz6kE/UdvWo2OxOQPc3W2jEddgTQdOHsHW438rXHAk7hTlH0laOI4YlSy/NBA/sdarfJ/FTktK0AMoCnud59zNW/OY2oF+AQhbSkalGJnuIOv40j5HsMUvXmgtcut/8AFPKoP1zGnuLvqGtuDID5WIPeVIn0NeeI40Ya1mySubUKNpkk/r9aBXwzhqi7jcNcBNu6fEAP3LqkOB7MCfrXbh3CrosWlLFL9kFFeZV1XRcw2ZSBr9aOJcRVGw18RkuEqTMQGGg/+WkVB5o43dwmJtXR5rDrkdJgLBksD96DQTmxNxrZC2kLIP42GYCGB/mtnqp1IO3TSvOGuZbYu2P4uGM57JHnQCcwQHcjWUP0O1duMI122mIwhVryDNbPS4m7Wz2Daiehg1UeI8xfZsSblrNaS6LLXEP8ty4NiOkaT6mg54jiCWsR9nW4r2L6i9YYahFYH+GSTMaHLvAkHpWM86YTwsZdXvBHtH6aU8+IHEn8dpYhzBBAgEER5Y6AaaVTcTfa4xZzJMCT6CB+VBoPwcAFy8dz5BHpr+X/ABW34K+AYM6jbt+1Yz8IuW8YztcWyUtuEi64gET0nUjroK0/Enw7zWywciJjuACRr0oHn2vMszBUmdTAHftNLX4uBHhktOjHLqZM6T0rjd4g7oYUFZ8wTUgdJUbj1qvY3jtuWUEabkaQexHTQUDt+ItLFzp6npNVjFMl+8XM+Gq5v2FcsZxMOAM66yIET+ldeH2YtZPCZnbzQFaT90DT5Zigc8rYcYfD3cS5gL4jk9C2WFUeutYJxPiGYC2jEpmLt2Z23IHQdADW2/FbFnD4HD4RCFa8y2i8d48U66a7TWH3uC4hbhtmzcLAkAZW11iQYiPWg0L4ScPv38PeC/5aXBlnoSPNE+y0VF5cwGLwtv8AhOIcAsJGhEz9ddfaig2zicEEGYAJ06R2qBhOLMoCOdR8rHqPXuanYq75ZBJnoKrWPidAYGnqJ2I9aCwYjEZ1ZWykEfn/AHtUTCYt1nxXYqWJYgeZNtgo2JA09TVdHFymUMAQNM2bXSpY4lmzMrgjTWZ/I+9Ao575vxQS0cGt5bxN1bk2phNl776MO1feSOL2cNaVQCgIzEFWzFj8xObWofEOJohJaM22sD8TFcMJe8e4EtJmaCQQ0DpPm2AE7k0F1xPPlg+GM8LnAkiBsdzP3tKj8G5kQszFgDcckAkTEkTvHb8arR4Ffzsxe60DK4t2lFtRqWPi32VW3A8oOtKuNYVsPYa7bW1eVSI8pDESAPlMHfULAoNSTjyZ3MyAANB17Uo+IHHvDwLRAN4i2vTRtz69pHesnfnQ5IezcsmZDISRqddHgjTaDS7jfOD30t2yJVABLAAtqNdNpGlBpFnieUpbnLlJAI6ATr+1Woc2PkUeUiCsjcHqd5msN/6uBcsbLSY2u+vqhnT1ofm85vKjZMsZS4nNJMkhdenSg3XgmMS6jYd2jPmnXQEwfxkA1Mv32v4e/buR4tvRoPzZflYejA1iGG54tZZazcS6IyujqwgGYIIWrThvirh4OYOXIyZssSvcwem9A94PiluLd4fedVuP/GsNOucauoB6yMwH+qpHMt9nw9m1e/zArq3UExlnQ71lvOPF7F0B7NybgMypIKmdCJAPXSO1SsLz8rKtrEBiNAbibxuzAHrIFBcOXOcRgbht32mxsTvkMQse/WlPON7D4e5euC615b7h1ctmJIA3PYRoB6dKtS8ncN4rhhcwd9w4yrn1JUiCwa2YhspOvqDrFO8B8MMBh8YuKt2zCpC2vmUOv8+p+aOh0nWgzngWKwLXbl3imGxLMEDKrp/Dt22PkMZgzXHMkQIiI2JqZxrgnDsdew64TB37DtdthmNvwkNpSPGyoT5yFIMgddzVqwvBbz3LmIuYVjdvYm4zZ2UBFU5LWkmYtKp+p70/4xwW3J8HJbvumRb5Hmtrs5HqewiTFBFs/ETApiHwgu21NnKgLMEtsdiqMJHl0GsUl5ou2GuLcw9y23iSWCOrgMIBgoSJIjSumK+EHDRZjw7niBP83xGlmjdhtJMmIikvCfh/bsA+BeugN8yk6N2kxAIPWg9fZbhOazdyuJGmmvrGtI+W+acfiscuExPgtbDOtybKsRlS4x1YHU5Dv3p6bOIw5m9bLhRIuqJJ/qQaN7g/SkOCxCW+KWMdauoyXLtsXVY5GUsDZc5GiVbNmmNxQN8XzJew2KbCFkUXUFzCNZtrbzBmKqjKF/zMysuhgkeoq6Kblg+e5ddTKSWJIdFluuzHNA2kRVkfgNgutzw7edARbcoC1ud8jESNZOnc1XuZuJLhMHiC8EICAG6sevv1oKdzTihxC1bNzD3Alp84lhnYxlA9NgI/Gs55jxWLuWy91nQZxbt2VJCgRptufXrXbgvEeIYsjLjLpIzME+aOmoOn4zpFfcXisc0Ye/aS4JlXKQRH83kPQdIoLHwbCXryBQrO1tVzhdMpYSB7wKKkcMtX3L+ESCAgfLsd8vvp+tFBd8ffNhQH/wAsyQ28dh+NLcRii8MNY2O8RVmxFsMpVgCI1qo4zChXPhyJn29z2NBxcTmza9D7ikL3CjEaDVj5ZGm4zToT7VOv3XzMoWdgSQdNfaDoaU3UuYi54QGa42sgaATpv0/5oFyYO9jcRktFsgP8QkaKPeCpPprWoYLAWsJZCj5ZOaYlj+AA7xFdeEYJLClE12LN3Pf2rnxkDEkWVzBdGuMNgO3uYoF6444ti7DLh7cb6B2E5gvUqNMzdDoJpHiWbG2cTZsqoQObav8AKpKsGIGhIAAie8VK5uxxCph7ICIfIdwAoUkRv1Cj619sKbBTC6HwMNbLkDRnuuZaN5haCg3OC4tGCtgyLeYhTcDXBO6jyGZJ66zUH/pLGuZ8BvmIOW2RG+usafWtr5mxn2a2l0AP4d62xXaQDrrTbh/MuDxQAb+BcO6tt75h5f0oMCsfD7HMSBZYL95son6Fpp5y38Lb9y6gxK5beYZyt0TEjSMp9da3G7wkjVIde4rxYsSflPvQQcHyBgrCwmAsOIGrnMesyWEztSHmm9wfD+W/hbCqdCVtSfYZRI99NYq/riDGWZjqR/c1UeZOTsPjNLzXTrspUes/L/c0Gd2eVeG8Vdhw0XcMUPmLjMrAny5VmQdzvTzgvwUsi6jXL7uiFWZSgAaDJU6nQxHsaf8ABfhhhMOwZHxPfL4rCexOSAe1XNLeRcqzlAGnX8aCLirjvltYNxaFsDOFtqTlBAULJAAgETBqW+KC3ltIy5yCWUn17DruaqyYW8t/E4pGuKGItqqlQSF0Hz+Uaz2qTy5cebuaxiLTqrP42INoq7HRfNadgY0+lA/41jAisbhyWxoYiXnZQO89aUXMz3fFe3dFtlyBQSSo0acqyMwMGem1VDC3rzYhXuXmDS8Yi6CLasx0RbTAEoTqCdhEHWpvM2JxOBVLuJxP8a44S0LILOGM5jDkL4YAGmWg0LCHMmViHVgIY6Fp7qetJ7PCr6EsWw7r2COrR0Ei4R+VfMDxG4bdt3ts4KBsygCZbTyiSNDTWxxZCoyyO2YQCe0mgzzmT4hrhMT4DYdIyrcDlmkh/SB5gZG9VLiXxE+0OLb2MPBdULNbzZFL5SdT5WAk/nUzmXgP2rF3LrjQhVGjEeQ76LMSTtUDFcEVluqlq9nZplcNeIgsGOpQDbTeg/QeFjIsGRAgzM6d+vvVP+JPCLmKwV8WATdCMuQbsdNvWJo5Q5itNhlS6zWGTTLeVrZgRoMwhh7VPxnN2BVpOKRDtsTJ/DWgqXBuS3v8MwVpnbDXVfPeYSLjIA/8MxHdd9PLVnxfBR4xYEASnl6AFGXKB6xM12wnNWEvHIXBJkZ4YA/UgRXfH8KZhKXbmfQqwMiRMT0iCR9aDNuK4J1CeG7A+fNkYCfO2WZEnSKKaY7hGJsNDrnBHl1XSJnb1NFB3bi6jyuDPYfn6Uk4jil1afaQfz9KW4i4QRroMunTeoeNvNKrO869dqCRauviLwS3JAPmYaadNe3tVww2ETDJlQDxD8zRqdNu8A164fh1tKVQAeUNPWSB1qPw9y11Sxkknf3FA1uWYhS2kCfpvULiF4IsjRADuYmf1NSsVcJdhpEn96qnPOIa3hnK7yAPTfagW8FseNjbbjsXYTMC2SQfYkgU44/YNq61yVLX7thJmBlDKNT3+b8aX/D5NbjEkmABPQEnSpvG2LX8KpOn2i1+poGvxAOXCnN/+xYbf6/tVE8HUMHM67ddNjFaB8QR/hx/7i/vVEs2gQS0kgsoJJ2EHpQdMJhuLWVOMwV65kYkmzOZdDBhNRGnQTTvgvxnykW+JYQo2n8S0p/E23MjTeCfbpV6+Hg/wFv+q5/92r1xnljC4gMbtpSSGkgQT01IoO3BuKYTGLmwmIR+uWfMPddGH1Aqd4DA6gfTtX5/5z5Ys4Mvcw7XLbISVIfUb7GJH0pp8N/iPjjeXD3bgvIQIN0Sw1UaMCCR7zQbujjaIivl1OoP4V2NsFZj8KiI5oIHGrly3YLWbPjOSAEUgEgmGIncgSY3NNhgrd20A6BtiZWNR1715dAVYETGo9D396n2xp9KCl868MsMrM9pGcWygLHUDpEnfbWsL5e4pdbiWHGKvEiw2UeI85VGoXM3SY37V+j+LSJ8x/Bf/wCa/OvxF4hdS/lVyAVJMBQZk9QJoN64Fxg4hnWUZVAh0OmwO5HqKdWrbLDCSNcyjr2I9RrtvWfco8YfD4fDpbVCLksxYEkktG+btWicNxRdSSANY0oJlpwwlSCKWHF3s/mNm3aJIWSc+nUyYOvQVKyBWzDTNoR0PrHf1pdzPifDUHIjH/UsxttQTMTilA811Y9ApM/nUHH3cLcUredXXeGVDB6EeXeq3ax8r8iDRuh/cmpK4yGaETQD73X/AMqBgljAgQGmREQDv/418S1hEBVL72wY8qXSI+nT2FLr16BMCZI69p771x/9SZEzBUnLOoPr60DYcq27gzNfvt2OYa/UqSR9aKTcE5pvG3JCbxsew7GvtB//2Q=="/>
          <p:cNvSpPr>
            <a:spLocks noChangeAspect="1" noChangeArrowheads="1"/>
          </p:cNvSpPr>
          <p:nvPr/>
        </p:nvSpPr>
        <p:spPr bwMode="auto">
          <a:xfrm>
            <a:off x="155575" y="-1439863"/>
            <a:ext cx="3143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20237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3" y="4835135"/>
            <a:ext cx="692466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ravoúhlá spojnice 15"/>
          <p:cNvCxnSpPr/>
          <p:nvPr/>
        </p:nvCxnSpPr>
        <p:spPr>
          <a:xfrm flipV="1">
            <a:off x="307975" y="4725144"/>
            <a:ext cx="6774599" cy="10999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87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2852</Words>
  <Application>Microsoft Office PowerPoint</Application>
  <PresentationFormat>Předvádění na obrazovce (4:3)</PresentationFormat>
  <Paragraphs>219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Bi8270 Biologická variabilita člověka</vt:lpstr>
      <vt:lpstr>Studijní materiály</vt:lpstr>
      <vt:lpstr>Biologická variabilita člověka</vt:lpstr>
      <vt:lpstr> </vt:lpstr>
      <vt:lpstr>Projevy biologické variability u člověka </vt:lpstr>
      <vt:lpstr>Historie zkoumání lidské variability</vt:lpstr>
      <vt:lpstr>Historie zkoumání lidské variability v 18. století </vt:lpstr>
      <vt:lpstr>Historie zkoumání lidské variability</vt:lpstr>
      <vt:lpstr>Prezentace aplikace PowerPoint</vt:lpstr>
      <vt:lpstr>Historie zkoumání lidské variability</vt:lpstr>
      <vt:lpstr>Historie zkoumání lidské variability v 19. stol. </vt:lpstr>
      <vt:lpstr>Antropometrie</vt:lpstr>
      <vt:lpstr>Kraniologie</vt:lpstr>
      <vt:lpstr>Kraniologie</vt:lpstr>
      <vt:lpstr>Pierre Paul Broca (1824 – 1880)</vt:lpstr>
      <vt:lpstr>Cesare Lombroso (1835 – 1909) </vt:lpstr>
      <vt:lpstr>Karl Pearson (1857 - 1936)</vt:lpstr>
      <vt:lpstr>Eugenika</vt:lpstr>
      <vt:lpstr>Historie zkoumání lidské variability v 20. století </vt:lpstr>
      <vt:lpstr>Rasismus</vt:lpstr>
      <vt:lpstr>Názory proti rasovým teoriím</vt:lpstr>
      <vt:lpstr>Kliny a populace</vt:lpstr>
      <vt:lpstr>Historie zkoumání lidské variability v 20. století </vt:lpstr>
      <vt:lpstr>Historie zkoumání lidské variability v 20. století </vt:lpstr>
      <vt:lpstr>Historie zkoumání lidské variability v 20. století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Bi8270 Biologická variabilita člověka</dc:title>
  <dc:creator>Student</dc:creator>
  <cp:lastModifiedBy>Student</cp:lastModifiedBy>
  <cp:revision>24</cp:revision>
  <dcterms:created xsi:type="dcterms:W3CDTF">2015-02-15T12:24:39Z</dcterms:created>
  <dcterms:modified xsi:type="dcterms:W3CDTF">2015-05-02T14:36:41Z</dcterms:modified>
</cp:coreProperties>
</file>