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3" r:id="rId4"/>
    <p:sldId id="267" r:id="rId5"/>
    <p:sldId id="286" r:id="rId6"/>
    <p:sldId id="270" r:id="rId7"/>
    <p:sldId id="258" r:id="rId8"/>
    <p:sldId id="259" r:id="rId9"/>
    <p:sldId id="271" r:id="rId10"/>
    <p:sldId id="272" r:id="rId11"/>
    <p:sldId id="276" r:id="rId12"/>
    <p:sldId id="288" r:id="rId13"/>
    <p:sldId id="269" r:id="rId14"/>
    <p:sldId id="279" r:id="rId15"/>
    <p:sldId id="287" r:id="rId16"/>
    <p:sldId id="289" r:id="rId17"/>
    <p:sldId id="264" r:id="rId18"/>
    <p:sldId id="280" r:id="rId19"/>
    <p:sldId id="265" r:id="rId20"/>
    <p:sldId id="290" r:id="rId21"/>
    <p:sldId id="281" r:id="rId22"/>
    <p:sldId id="291" r:id="rId2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DAEC6960-71FD-4216-868E-8E0BE15C30F0}">
          <p14:sldIdLst>
            <p14:sldId id="256"/>
            <p14:sldId id="257"/>
            <p14:sldId id="273"/>
            <p14:sldId id="267"/>
            <p14:sldId id="286"/>
            <p14:sldId id="270"/>
            <p14:sldId id="258"/>
            <p14:sldId id="259"/>
            <p14:sldId id="271"/>
            <p14:sldId id="272"/>
            <p14:sldId id="276"/>
            <p14:sldId id="288"/>
            <p14:sldId id="269"/>
            <p14:sldId id="279"/>
            <p14:sldId id="287"/>
            <p14:sldId id="289"/>
            <p14:sldId id="264"/>
            <p14:sldId id="280"/>
            <p14:sldId id="265"/>
            <p14:sldId id="290"/>
            <p14:sldId id="281"/>
            <p14:sldId id="291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5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37382-0E64-4DEC-99C2-8F92AC5B7E26}" type="datetimeFigureOut">
              <a:rPr lang="cs-CZ" smtClean="0"/>
              <a:t>11.5.2015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53D21-33A8-468E-BADF-5DDEBD11826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976242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37382-0E64-4DEC-99C2-8F92AC5B7E26}" type="datetimeFigureOut">
              <a:rPr lang="cs-CZ" smtClean="0"/>
              <a:t>11.5.2015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53D21-33A8-468E-BADF-5DDEBD11826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070662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37382-0E64-4DEC-99C2-8F92AC5B7E26}" type="datetimeFigureOut">
              <a:rPr lang="cs-CZ" smtClean="0"/>
              <a:t>11.5.2015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53D21-33A8-468E-BADF-5DDEBD11826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160770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37382-0E64-4DEC-99C2-8F92AC5B7E26}" type="datetimeFigureOut">
              <a:rPr lang="cs-CZ" smtClean="0"/>
              <a:t>11.5.2015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53D21-33A8-468E-BADF-5DDEBD11826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616944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37382-0E64-4DEC-99C2-8F92AC5B7E26}" type="datetimeFigureOut">
              <a:rPr lang="cs-CZ" smtClean="0"/>
              <a:t>11.5.2015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53D21-33A8-468E-BADF-5DDEBD11826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005025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37382-0E64-4DEC-99C2-8F92AC5B7E26}" type="datetimeFigureOut">
              <a:rPr lang="cs-CZ" smtClean="0"/>
              <a:t>11.5.2015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53D21-33A8-468E-BADF-5DDEBD11826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8183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37382-0E64-4DEC-99C2-8F92AC5B7E26}" type="datetimeFigureOut">
              <a:rPr lang="cs-CZ" smtClean="0"/>
              <a:t>11.5.2015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53D21-33A8-468E-BADF-5DDEBD11826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92625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37382-0E64-4DEC-99C2-8F92AC5B7E26}" type="datetimeFigureOut">
              <a:rPr lang="cs-CZ" smtClean="0"/>
              <a:t>11.5.2015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53D21-33A8-468E-BADF-5DDEBD11826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1857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37382-0E64-4DEC-99C2-8F92AC5B7E26}" type="datetimeFigureOut">
              <a:rPr lang="cs-CZ" smtClean="0"/>
              <a:t>11.5.2015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53D21-33A8-468E-BADF-5DDEBD11826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589216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37382-0E64-4DEC-99C2-8F92AC5B7E26}" type="datetimeFigureOut">
              <a:rPr lang="cs-CZ" smtClean="0"/>
              <a:t>11.5.2015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53D21-33A8-468E-BADF-5DDEBD11826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30471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37382-0E64-4DEC-99C2-8F92AC5B7E26}" type="datetimeFigureOut">
              <a:rPr lang="cs-CZ" smtClean="0"/>
              <a:t>11.5.2015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53D21-33A8-468E-BADF-5DDEBD11826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77870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737382-0E64-4DEC-99C2-8F92AC5B7E26}" type="datetimeFigureOut">
              <a:rPr lang="cs-CZ" smtClean="0"/>
              <a:t>11.5.2015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A53D21-33A8-468E-BADF-5DDEBD11826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50812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Variabilita a adaptabilita duševních vlastností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864179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20951"/>
            <a:ext cx="8229600" cy="1143000"/>
          </a:xfrm>
        </p:spPr>
        <p:txBody>
          <a:bodyPr/>
          <a:lstStyle/>
          <a:p>
            <a:r>
              <a:rPr lang="cs-CZ" dirty="0" smtClean="0"/>
              <a:t>Heritabilita inteligence</a:t>
            </a:r>
            <a:endParaRPr lang="cs-CZ" dirty="0"/>
          </a:p>
        </p:txBody>
      </p:sp>
      <p:pic>
        <p:nvPicPr>
          <p:cNvPr id="5123" name="Picture 3" descr="Unfortunately we are unable to provide accessible alternative text for this. If you require assistance to access this image, please contact help@nature.com or the autho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1772816"/>
            <a:ext cx="4058418" cy="3240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70044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SNP spojované s inteligencí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71413558"/>
              </p:ext>
            </p:extLst>
          </p:nvPr>
        </p:nvGraphicFramePr>
        <p:xfrm>
          <a:off x="2411760" y="1484784"/>
          <a:ext cx="4608512" cy="425042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240752"/>
                <a:gridCol w="1595255"/>
                <a:gridCol w="1772505"/>
              </a:tblGrid>
              <a:tr h="568699"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/>
                        <a:t>SNP</a:t>
                      </a:r>
                      <a:endParaRPr lang="cs-CZ" sz="1600" dirty="0"/>
                    </a:p>
                  </a:txBody>
                  <a:tcPr marL="34030" marR="34030" marT="17015" marB="17015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/>
                        <a:t>CHR</a:t>
                      </a:r>
                    </a:p>
                  </a:txBody>
                  <a:tcPr marL="34030" marR="34030" marT="17015" marB="17015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/>
                        <a:t>Gen</a:t>
                      </a:r>
                      <a:endParaRPr lang="cs-CZ" sz="1600" dirty="0"/>
                    </a:p>
                  </a:txBody>
                  <a:tcPr marL="34030" marR="34030" marT="17015" marB="17015" anchor="b"/>
                </a:tc>
              </a:tr>
              <a:tr h="469115"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/>
                        <a:t>rs1018381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dirty="0" smtClean="0"/>
                        <a:t>rs760761</a:t>
                      </a:r>
                    </a:p>
                  </a:txBody>
                  <a:tcPr marL="34030" marR="34030" marT="17015" marB="170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/>
                        <a:t>6p</a:t>
                      </a:r>
                    </a:p>
                  </a:txBody>
                  <a:tcPr marL="34030" marR="34030" marT="17015" marB="170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/>
                        <a:t>DTNBP1</a:t>
                      </a:r>
                    </a:p>
                  </a:txBody>
                  <a:tcPr marL="34030" marR="34030" marT="17015" marB="17015">
                    <a:noFill/>
                  </a:tcPr>
                </a:tc>
              </a:tr>
              <a:tr h="279515">
                <a:tc>
                  <a:txBody>
                    <a:bodyPr/>
                    <a:lstStyle/>
                    <a:p>
                      <a:pPr algn="ctr"/>
                      <a:r>
                        <a:rPr lang="cs-CZ" sz="1600"/>
                        <a:t>rs17571</a:t>
                      </a:r>
                    </a:p>
                  </a:txBody>
                  <a:tcPr marL="34030" marR="34030" marT="17015" marB="170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/>
                        <a:t>11p</a:t>
                      </a:r>
                    </a:p>
                  </a:txBody>
                  <a:tcPr marL="34030" marR="34030" marT="17015" marB="170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/>
                        <a:t>CTSD</a:t>
                      </a:r>
                    </a:p>
                  </a:txBody>
                  <a:tcPr marL="34030" marR="34030" marT="17015" marB="17015">
                    <a:noFill/>
                  </a:tcPr>
                </a:tc>
              </a:tr>
              <a:tr h="399307">
                <a:tc>
                  <a:txBody>
                    <a:bodyPr/>
                    <a:lstStyle/>
                    <a:p>
                      <a:pPr algn="ctr"/>
                      <a:r>
                        <a:rPr lang="cs-CZ" sz="1600"/>
                        <a:t>rs1800497</a:t>
                      </a:r>
                    </a:p>
                  </a:txBody>
                  <a:tcPr marL="34030" marR="34030" marT="17015" marB="170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/>
                        <a:t>11q</a:t>
                      </a:r>
                    </a:p>
                  </a:txBody>
                  <a:tcPr marL="34030" marR="34030" marT="17015" marB="170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/>
                        <a:t>DRD2/ANKK1</a:t>
                      </a:r>
                    </a:p>
                  </a:txBody>
                  <a:tcPr marL="34030" marR="34030" marT="17015" marB="17015">
                    <a:noFill/>
                  </a:tcPr>
                </a:tc>
              </a:tr>
              <a:tr h="469115"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/>
                        <a:t>rs2061174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dirty="0" smtClean="0"/>
                        <a:t>rs8191992</a:t>
                      </a:r>
                    </a:p>
                  </a:txBody>
                  <a:tcPr marL="34030" marR="34030" marT="17015" marB="170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/>
                        <a:t>7q</a:t>
                      </a:r>
                    </a:p>
                  </a:txBody>
                  <a:tcPr marL="34030" marR="34030" marT="17015" marB="170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/>
                        <a:t>CHRM2</a:t>
                      </a:r>
                    </a:p>
                  </a:txBody>
                  <a:tcPr marL="34030" marR="34030" marT="17015" marB="17015">
                    <a:noFill/>
                  </a:tcPr>
                </a:tc>
              </a:tr>
              <a:tr h="319709">
                <a:tc>
                  <a:txBody>
                    <a:bodyPr/>
                    <a:lstStyle/>
                    <a:p>
                      <a:pPr algn="ctr"/>
                      <a:r>
                        <a:rPr lang="cs-CZ" sz="1600"/>
                        <a:t>rs2760118</a:t>
                      </a:r>
                    </a:p>
                  </a:txBody>
                  <a:tcPr marL="34030" marR="34030" marT="17015" marB="170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/>
                        <a:t>6p</a:t>
                      </a:r>
                    </a:p>
                  </a:txBody>
                  <a:tcPr marL="34030" marR="34030" marT="17015" marB="170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/>
                        <a:t>SSADH (ALDH5A1)</a:t>
                      </a:r>
                    </a:p>
                  </a:txBody>
                  <a:tcPr marL="34030" marR="34030" marT="17015" marB="17015">
                    <a:noFill/>
                  </a:tcPr>
                </a:tc>
              </a:tr>
              <a:tr h="279515">
                <a:tc>
                  <a:txBody>
                    <a:bodyPr/>
                    <a:lstStyle/>
                    <a:p>
                      <a:pPr algn="ctr"/>
                      <a:r>
                        <a:rPr lang="cs-CZ" sz="1600"/>
                        <a:t>rs4680</a:t>
                      </a:r>
                    </a:p>
                  </a:txBody>
                  <a:tcPr marL="34030" marR="34030" marT="17015" marB="170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/>
                        <a:t>22q</a:t>
                      </a:r>
                    </a:p>
                  </a:txBody>
                  <a:tcPr marL="34030" marR="34030" marT="17015" marB="170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/>
                        <a:t>COMT</a:t>
                      </a:r>
                    </a:p>
                  </a:txBody>
                  <a:tcPr marL="34030" marR="34030" marT="17015" marB="17015">
                    <a:noFill/>
                  </a:tcPr>
                </a:tc>
              </a:tr>
              <a:tr h="279515">
                <a:tc>
                  <a:txBody>
                    <a:bodyPr/>
                    <a:lstStyle/>
                    <a:p>
                      <a:pPr algn="ctr"/>
                      <a:r>
                        <a:rPr lang="cs-CZ" sz="1600"/>
                        <a:t>rs6265</a:t>
                      </a:r>
                    </a:p>
                  </a:txBody>
                  <a:tcPr marL="34030" marR="34030" marT="17015" marB="170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/>
                        <a:t>11p</a:t>
                      </a:r>
                    </a:p>
                  </a:txBody>
                  <a:tcPr marL="34030" marR="34030" marT="17015" marB="170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/>
                        <a:t>BDNF</a:t>
                      </a:r>
                    </a:p>
                  </a:txBody>
                  <a:tcPr marL="34030" marR="34030" marT="17015" marB="17015">
                    <a:noFill/>
                  </a:tcPr>
                </a:tc>
              </a:tr>
              <a:tr h="279515">
                <a:tc>
                  <a:txBody>
                    <a:bodyPr/>
                    <a:lstStyle/>
                    <a:p>
                      <a:pPr algn="ctr"/>
                      <a:r>
                        <a:rPr lang="cs-CZ" sz="1600" dirty="0"/>
                        <a:t>rs821616</a:t>
                      </a:r>
                    </a:p>
                  </a:txBody>
                  <a:tcPr marL="34030" marR="34030" marT="17015" marB="170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/>
                        <a:t>1q</a:t>
                      </a:r>
                    </a:p>
                  </a:txBody>
                  <a:tcPr marL="34030" marR="34030" marT="17015" marB="170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/>
                        <a:t>DISC1</a:t>
                      </a:r>
                    </a:p>
                  </a:txBody>
                  <a:tcPr marL="34030" marR="34030" marT="17015" marB="17015">
                    <a:noFill/>
                  </a:tcPr>
                </a:tc>
              </a:tr>
              <a:tr h="480935">
                <a:tc>
                  <a:txBody>
                    <a:bodyPr/>
                    <a:lstStyle/>
                    <a:p>
                      <a:pPr algn="ctr"/>
                      <a:r>
                        <a:rPr lang="cs-CZ" sz="1600"/>
                        <a:t>rs429358, rs7412</a:t>
                      </a:r>
                    </a:p>
                  </a:txBody>
                  <a:tcPr marL="34030" marR="34030" marT="17015" marB="170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/>
                        <a:t>19q</a:t>
                      </a:r>
                    </a:p>
                  </a:txBody>
                  <a:tcPr marL="34030" marR="34030" marT="17015" marB="170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/>
                        <a:t>APOE e4 </a:t>
                      </a:r>
                      <a:r>
                        <a:rPr lang="cs-CZ" sz="1600" dirty="0" err="1"/>
                        <a:t>present</a:t>
                      </a:r>
                      <a:r>
                        <a:rPr lang="cs-CZ" sz="1600" dirty="0"/>
                        <a:t>/</a:t>
                      </a:r>
                      <a:r>
                        <a:rPr lang="cs-CZ" sz="1600" dirty="0" err="1"/>
                        <a:t>absent</a:t>
                      </a:r>
                      <a:endParaRPr lang="cs-CZ" sz="1600" dirty="0"/>
                    </a:p>
                  </a:txBody>
                  <a:tcPr marL="34030" marR="34030" marT="17015" marB="17015">
                    <a:noFill/>
                  </a:tcPr>
                </a:tc>
              </a:tr>
              <a:tr h="279515">
                <a:tc>
                  <a:txBody>
                    <a:bodyPr/>
                    <a:lstStyle/>
                    <a:p>
                      <a:pPr algn="ctr"/>
                      <a:r>
                        <a:rPr lang="cs-CZ" sz="1600"/>
                        <a:t>rs363050</a:t>
                      </a:r>
                    </a:p>
                  </a:txBody>
                  <a:tcPr marL="34030" marR="34030" marT="17015" marB="170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/>
                        <a:t>20p</a:t>
                      </a:r>
                    </a:p>
                  </a:txBody>
                  <a:tcPr marL="34030" marR="34030" marT="17015" marB="170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/>
                        <a:t>SNAP25</a:t>
                      </a:r>
                    </a:p>
                  </a:txBody>
                  <a:tcPr marL="34030" marR="34030" marT="17015" marB="17015"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453561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Epigenetika</a:t>
            </a:r>
            <a:r>
              <a:rPr lang="cs-CZ" dirty="0" smtClean="0"/>
              <a:t> a IQ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7504" y="1268760"/>
            <a:ext cx="8928992" cy="4857403"/>
          </a:xfrm>
        </p:spPr>
        <p:txBody>
          <a:bodyPr/>
          <a:lstStyle/>
          <a:p>
            <a:r>
              <a:rPr lang="cs-CZ" dirty="0" smtClean="0"/>
              <a:t>Pozitivní vliv správné výživy – </a:t>
            </a:r>
            <a:r>
              <a:rPr lang="cs-CZ" dirty="0" err="1" smtClean="0"/>
              <a:t>nutrigenomika</a:t>
            </a:r>
            <a:r>
              <a:rPr lang="cs-CZ" dirty="0" smtClean="0"/>
              <a:t> a </a:t>
            </a:r>
            <a:r>
              <a:rPr lang="cs-CZ" dirty="0" err="1" smtClean="0"/>
              <a:t>nutrigenetika</a:t>
            </a:r>
            <a:endParaRPr lang="cs-CZ" dirty="0" smtClean="0"/>
          </a:p>
          <a:p>
            <a:r>
              <a:rPr lang="cs-CZ" dirty="0" smtClean="0"/>
              <a:t>Negativní vliv návykových látek – alkohol, kouření</a:t>
            </a:r>
          </a:p>
          <a:p>
            <a:r>
              <a:rPr lang="cs-CZ" dirty="0" smtClean="0"/>
              <a:t>Negativní vliv infekčních onemocnění – mentální retardace, duševní choroby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010475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Inteligence a rasové teorie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196752"/>
            <a:ext cx="8568952" cy="5256584"/>
          </a:xfrm>
        </p:spPr>
        <p:txBody>
          <a:bodyPr>
            <a:normAutofit/>
          </a:bodyPr>
          <a:lstStyle/>
          <a:p>
            <a:r>
              <a:rPr lang="cs-CZ" sz="2800" dirty="0" smtClean="0"/>
              <a:t>18. století – souvislost duševních schopností, povahových rysů a fyzických znaků</a:t>
            </a:r>
          </a:p>
          <a:p>
            <a:r>
              <a:rPr lang="cs-CZ" sz="2800" dirty="0" smtClean="0"/>
              <a:t>19. století - eugenika</a:t>
            </a:r>
          </a:p>
          <a:p>
            <a:r>
              <a:rPr lang="cs-CZ" sz="2800" dirty="0" smtClean="0"/>
              <a:t>20. století </a:t>
            </a:r>
          </a:p>
          <a:p>
            <a:r>
              <a:rPr lang="cs-CZ" sz="2800" dirty="0" smtClean="0"/>
              <a:t>20. léta – IQ testy, selekce imigrantů, sterilizační zákony</a:t>
            </a:r>
          </a:p>
          <a:p>
            <a:r>
              <a:rPr lang="cs-CZ" sz="2800" dirty="0" smtClean="0"/>
              <a:t>30. léta – vliv prostředí</a:t>
            </a:r>
          </a:p>
          <a:p>
            <a:r>
              <a:rPr lang="cs-CZ" sz="2800" dirty="0" smtClean="0"/>
              <a:t>40. léta – odsouzení rasových teorií</a:t>
            </a:r>
          </a:p>
          <a:p>
            <a:r>
              <a:rPr lang="cs-CZ" sz="2800" dirty="0" smtClean="0"/>
              <a:t>60. léta – první černošský student univerzity</a:t>
            </a:r>
          </a:p>
          <a:p>
            <a:r>
              <a:rPr lang="cs-CZ" sz="2800" dirty="0" smtClean="0"/>
              <a:t>80. léta – vliv genů</a:t>
            </a:r>
          </a:p>
          <a:p>
            <a:r>
              <a:rPr lang="cs-CZ" sz="2800" dirty="0" smtClean="0"/>
              <a:t>Současnost …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9696944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301006"/>
          </a:xfrm>
        </p:spPr>
        <p:txBody>
          <a:bodyPr/>
          <a:lstStyle/>
          <a:p>
            <a:r>
              <a:rPr lang="cs-CZ" dirty="0" smtClean="0"/>
              <a:t>Adaptabilita člověka na stres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 lnSpcReduction="10000"/>
          </a:bodyPr>
          <a:lstStyle/>
          <a:p>
            <a:r>
              <a:rPr lang="cs-CZ" b="1" dirty="0" err="1" smtClean="0"/>
              <a:t>Eustres</a:t>
            </a:r>
            <a:r>
              <a:rPr lang="cs-CZ" dirty="0" smtClean="0"/>
              <a:t> – pozitivní zátěž, která v přiměřené míře stimuluje jedince k vyšším anebo lepším výkonům.</a:t>
            </a:r>
          </a:p>
          <a:p>
            <a:r>
              <a:rPr lang="cs-CZ" b="1" dirty="0" err="1" smtClean="0"/>
              <a:t>Distres</a:t>
            </a:r>
            <a:r>
              <a:rPr lang="cs-CZ" dirty="0" smtClean="0"/>
              <a:t> – nadměrná zátěž, která může jedince poškodit a vyvolat onemocnění či dokonce smrt.</a:t>
            </a:r>
          </a:p>
          <a:p>
            <a:r>
              <a:rPr lang="cs-CZ" b="1" dirty="0" smtClean="0"/>
              <a:t>Psychické reakce na stres</a:t>
            </a:r>
          </a:p>
          <a:p>
            <a:r>
              <a:rPr lang="cs-CZ" b="1" dirty="0" smtClean="0"/>
              <a:t>Fyzické reakce na stres</a:t>
            </a:r>
          </a:p>
          <a:p>
            <a:r>
              <a:rPr lang="cs-CZ" b="1" dirty="0" smtClean="0"/>
              <a:t>Psychosomatická onemocnění</a:t>
            </a:r>
          </a:p>
          <a:p>
            <a:r>
              <a:rPr lang="cs-CZ" b="1" dirty="0" smtClean="0"/>
              <a:t>Adaptační syndrom</a:t>
            </a:r>
          </a:p>
        </p:txBody>
      </p:sp>
    </p:spTree>
    <p:extLst>
      <p:ext uri="{BB962C8B-B14F-4D97-AF65-F5344CB8AC3E}">
        <p14:creationId xmlns:p14="http://schemas.microsoft.com/office/powerpoint/2010/main" val="18210564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http://staroversky.com/assets/img/blog/2013/stress-respons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2420888"/>
            <a:ext cx="8944542" cy="35695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ovéPole 3"/>
          <p:cNvSpPr txBox="1"/>
          <p:nvPr/>
        </p:nvSpPr>
        <p:spPr>
          <a:xfrm>
            <a:off x="3381530" y="1412776"/>
            <a:ext cx="23964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 err="1" smtClean="0"/>
              <a:t>Eustres</a:t>
            </a:r>
            <a:r>
              <a:rPr lang="cs-CZ" sz="2400" dirty="0" smtClean="0"/>
              <a:t> vs. </a:t>
            </a:r>
            <a:r>
              <a:rPr lang="cs-CZ" sz="2400" dirty="0" err="1" smtClean="0"/>
              <a:t>distres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48318499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Reakce organismus na stres</a:t>
            </a:r>
            <a:endParaRPr lang="cs-CZ" dirty="0"/>
          </a:p>
        </p:txBody>
      </p:sp>
      <p:pic>
        <p:nvPicPr>
          <p:cNvPr id="14340" name="Picture 4" descr="http://intranet.tdmu.edu.ua/data/kafedra/internal/i_nurse/classes_stud/ADN%20Program/Full%20time%20study/Second%20year/nutrition%20and%20diet%20therapy/09.%20Nutrition%20and%20Metabolic%20Stress.files/image01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1340768"/>
            <a:ext cx="6115050" cy="4562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6874435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/>
          <a:lstStyle/>
          <a:p>
            <a:r>
              <a:rPr lang="cs-CZ" dirty="0" smtClean="0"/>
              <a:t>Duševní choroby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7504" y="1124744"/>
            <a:ext cx="8928992" cy="5001419"/>
          </a:xfrm>
        </p:spPr>
        <p:txBody>
          <a:bodyPr>
            <a:normAutofit/>
          </a:bodyPr>
          <a:lstStyle/>
          <a:p>
            <a:r>
              <a:rPr lang="cs-CZ" sz="2800" dirty="0" smtClean="0"/>
              <a:t>27 % lidí vyspělého světa postihne během jejich života duševní choroba</a:t>
            </a:r>
          </a:p>
          <a:p>
            <a:endParaRPr lang="cs-CZ" sz="2800" dirty="0"/>
          </a:p>
        </p:txBody>
      </p:sp>
      <p:pic>
        <p:nvPicPr>
          <p:cNvPr id="9221" name="Picture 5" descr="http://upload.wikimedia.org/wikipedia/commons/thumb/b/b9/Neuropsychiatric_conditions_world_map_-_DALY_-_WHO2004.svg/940px-Neuropsychiatric_conditions_world_map_-_DALY_-_WHO2004.sv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204864"/>
            <a:ext cx="8352928" cy="36877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2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903" y="6380096"/>
            <a:ext cx="9036496" cy="3205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35496" y="6021288"/>
            <a:ext cx="496905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600" dirty="0" smtClean="0"/>
              <a:t>Počet duševních chorob v roce 2004 na 100 000 obyvatel:</a:t>
            </a: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285488135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Duševní choroby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17627299"/>
              </p:ext>
            </p:extLst>
          </p:nvPr>
        </p:nvGraphicFramePr>
        <p:xfrm>
          <a:off x="323528" y="980728"/>
          <a:ext cx="8496944" cy="5546494"/>
        </p:xfrm>
        <a:graphic>
          <a:graphicData uri="http://schemas.openxmlformats.org/drawingml/2006/table">
            <a:tbl>
              <a:tblPr/>
              <a:tblGrid>
                <a:gridCol w="4608512"/>
                <a:gridCol w="3888432"/>
              </a:tblGrid>
              <a:tr h="381142">
                <a:tc>
                  <a:txBody>
                    <a:bodyPr/>
                    <a:lstStyle/>
                    <a:p>
                      <a:r>
                        <a:rPr lang="it-IT" sz="1400" dirty="0"/>
                        <a:t>DSM skupina (Diagnostický a Statistický Manuál)</a:t>
                      </a:r>
                    </a:p>
                  </a:txBody>
                  <a:tcPr marL="50288" marR="50288" marT="25144" marB="2514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400"/>
                        <a:t>Příklady</a:t>
                      </a:r>
                    </a:p>
                  </a:txBody>
                  <a:tcPr marL="50288" marR="50288" marT="25144" marB="2514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00965">
                <a:tc>
                  <a:txBody>
                    <a:bodyPr/>
                    <a:lstStyle/>
                    <a:p>
                      <a:r>
                        <a:rPr lang="cs-CZ" sz="1400"/>
                        <a:t>Poruchy obvykle poprvé diagnostikované u batolete, v dětství nebo adolescenci</a:t>
                      </a:r>
                    </a:p>
                  </a:txBody>
                  <a:tcPr marL="50288" marR="50288" marT="25144" marB="2514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400" dirty="0"/>
                        <a:t>Mentální retardace, autismus, ADHD</a:t>
                      </a:r>
                    </a:p>
                  </a:txBody>
                  <a:tcPr marL="50288" marR="50288" marT="25144" marB="2514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81142">
                <a:tc>
                  <a:txBody>
                    <a:bodyPr/>
                    <a:lstStyle/>
                    <a:p>
                      <a:r>
                        <a:rPr lang="cs-CZ" sz="1400" dirty="0"/>
                        <a:t>Delirium, demence, amnestické a jiné kognitivní poruchy</a:t>
                      </a:r>
                    </a:p>
                  </a:txBody>
                  <a:tcPr marL="50288" marR="50288" marT="25144" marB="2514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400" dirty="0"/>
                        <a:t>Alzheimerova choroba</a:t>
                      </a:r>
                    </a:p>
                  </a:txBody>
                  <a:tcPr marL="50288" marR="50288" marT="25144" marB="2514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81142">
                <a:tc>
                  <a:txBody>
                    <a:bodyPr/>
                    <a:lstStyle/>
                    <a:p>
                      <a:r>
                        <a:rPr lang="cs-CZ" sz="1400"/>
                        <a:t>Mentální poruchy způsobené zdravotním stavem pacienta</a:t>
                      </a:r>
                    </a:p>
                  </a:txBody>
                  <a:tcPr marL="50288" marR="50288" marT="25144" marB="2514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400"/>
                        <a:t>Psychóza související s AIDS</a:t>
                      </a:r>
                    </a:p>
                  </a:txBody>
                  <a:tcPr marL="50288" marR="50288" marT="25144" marB="2514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7707">
                <a:tc>
                  <a:txBody>
                    <a:bodyPr/>
                    <a:lstStyle/>
                    <a:p>
                      <a:r>
                        <a:rPr lang="cs-CZ" sz="1400"/>
                        <a:t>Zneužívání omamných látek</a:t>
                      </a:r>
                    </a:p>
                  </a:txBody>
                  <a:tcPr marL="50288" marR="50288" marT="25144" marB="2514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400" dirty="0"/>
                        <a:t>Alkoholismus</a:t>
                      </a:r>
                    </a:p>
                  </a:txBody>
                  <a:tcPr marL="50288" marR="50288" marT="25144" marB="2514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7707">
                <a:tc>
                  <a:txBody>
                    <a:bodyPr/>
                    <a:lstStyle/>
                    <a:p>
                      <a:r>
                        <a:rPr lang="cs-CZ" sz="1400" dirty="0"/>
                        <a:t>Psychózy</a:t>
                      </a:r>
                    </a:p>
                  </a:txBody>
                  <a:tcPr marL="50288" marR="50288" marT="25144" marB="2514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400" dirty="0"/>
                        <a:t>Schizofrenie</a:t>
                      </a:r>
                    </a:p>
                  </a:txBody>
                  <a:tcPr marL="50288" marR="50288" marT="25144" marB="2514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7707">
                <a:tc>
                  <a:txBody>
                    <a:bodyPr/>
                    <a:lstStyle/>
                    <a:p>
                      <a:r>
                        <a:rPr lang="cs-CZ" sz="1400" dirty="0"/>
                        <a:t>Poruchy nálady</a:t>
                      </a:r>
                    </a:p>
                  </a:txBody>
                  <a:tcPr marL="50288" marR="50288" marT="25144" marB="2514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400" dirty="0"/>
                        <a:t>Deprese, Maniodepresivní psychóza</a:t>
                      </a:r>
                    </a:p>
                  </a:txBody>
                  <a:tcPr marL="50288" marR="50288" marT="25144" marB="2514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7707">
                <a:tc>
                  <a:txBody>
                    <a:bodyPr/>
                    <a:lstStyle/>
                    <a:p>
                      <a:r>
                        <a:rPr lang="cs-CZ" sz="1400" dirty="0"/>
                        <a:t>Úzkostné poruchy</a:t>
                      </a:r>
                    </a:p>
                  </a:txBody>
                  <a:tcPr marL="50288" marR="50288" marT="25144" marB="2514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400" dirty="0"/>
                        <a:t>Generalizovaná úzkostná porucha</a:t>
                      </a:r>
                    </a:p>
                  </a:txBody>
                  <a:tcPr marL="50288" marR="50288" marT="25144" marB="2514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7707">
                <a:tc>
                  <a:txBody>
                    <a:bodyPr/>
                    <a:lstStyle/>
                    <a:p>
                      <a:r>
                        <a:rPr lang="cs-CZ" sz="1400" dirty="0" err="1"/>
                        <a:t>Somatoformní</a:t>
                      </a:r>
                      <a:r>
                        <a:rPr lang="cs-CZ" sz="1400" dirty="0"/>
                        <a:t> poruchy</a:t>
                      </a:r>
                    </a:p>
                  </a:txBody>
                  <a:tcPr marL="50288" marR="50288" marT="25144" marB="2514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400" dirty="0" err="1"/>
                        <a:t>Somatizační</a:t>
                      </a:r>
                      <a:r>
                        <a:rPr lang="cs-CZ" sz="1400" dirty="0"/>
                        <a:t> porucha</a:t>
                      </a:r>
                    </a:p>
                  </a:txBody>
                  <a:tcPr marL="50288" marR="50288" marT="25144" marB="2514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7707">
                <a:tc>
                  <a:txBody>
                    <a:bodyPr/>
                    <a:lstStyle/>
                    <a:p>
                      <a:r>
                        <a:rPr lang="cs-CZ" sz="1400" dirty="0"/>
                        <a:t>Faktitivní (předstírané) poruchy</a:t>
                      </a:r>
                    </a:p>
                  </a:txBody>
                  <a:tcPr marL="50288" marR="50288" marT="25144" marB="2514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400" dirty="0"/>
                        <a:t>Münchhausenův syndrom</a:t>
                      </a:r>
                    </a:p>
                  </a:txBody>
                  <a:tcPr marL="50288" marR="50288" marT="25144" marB="2514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7707">
                <a:tc>
                  <a:txBody>
                    <a:bodyPr/>
                    <a:lstStyle/>
                    <a:p>
                      <a:r>
                        <a:rPr lang="cs-CZ" sz="1400" dirty="0" err="1"/>
                        <a:t>Disociativní</a:t>
                      </a:r>
                      <a:r>
                        <a:rPr lang="cs-CZ" sz="1400" dirty="0"/>
                        <a:t> poruchy</a:t>
                      </a:r>
                    </a:p>
                  </a:txBody>
                  <a:tcPr marL="50288" marR="50288" marT="25144" marB="2514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400" dirty="0" err="1"/>
                        <a:t>Disociativní</a:t>
                      </a:r>
                      <a:r>
                        <a:rPr lang="cs-CZ" sz="1400" dirty="0"/>
                        <a:t> porucha identity</a:t>
                      </a:r>
                    </a:p>
                  </a:txBody>
                  <a:tcPr marL="50288" marR="50288" marT="25144" marB="2514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81142">
                <a:tc>
                  <a:txBody>
                    <a:bodyPr/>
                    <a:lstStyle/>
                    <a:p>
                      <a:r>
                        <a:rPr lang="cs-CZ" sz="1400"/>
                        <a:t>Sexuální poruchy a poruchy pohlavní identity</a:t>
                      </a:r>
                    </a:p>
                  </a:txBody>
                  <a:tcPr marL="50288" marR="50288" marT="25144" marB="2514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400" dirty="0"/>
                        <a:t>Dyspareunie, Porucha pohlavní identity</a:t>
                      </a:r>
                    </a:p>
                  </a:txBody>
                  <a:tcPr marL="50288" marR="50288" marT="25144" marB="2514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7707">
                <a:tc>
                  <a:txBody>
                    <a:bodyPr/>
                    <a:lstStyle/>
                    <a:p>
                      <a:r>
                        <a:rPr lang="cs-CZ" sz="1400" dirty="0"/>
                        <a:t>Poruchy příjmu potravy</a:t>
                      </a:r>
                    </a:p>
                  </a:txBody>
                  <a:tcPr marL="50288" marR="50288" marT="25144" marB="2514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400" dirty="0"/>
                        <a:t>Mentální anorexie, Bulimie</a:t>
                      </a:r>
                    </a:p>
                  </a:txBody>
                  <a:tcPr marL="50288" marR="50288" marT="25144" marB="2514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7707">
                <a:tc>
                  <a:txBody>
                    <a:bodyPr/>
                    <a:lstStyle/>
                    <a:p>
                      <a:r>
                        <a:rPr lang="cs-CZ" sz="1400"/>
                        <a:t>Poruchy spánku</a:t>
                      </a:r>
                    </a:p>
                  </a:txBody>
                  <a:tcPr marL="50288" marR="50288" marT="25144" marB="2514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400" dirty="0"/>
                        <a:t>Nespavost (insomnie)</a:t>
                      </a:r>
                    </a:p>
                  </a:txBody>
                  <a:tcPr marL="50288" marR="50288" marT="25144" marB="2514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7707">
                <a:tc>
                  <a:txBody>
                    <a:bodyPr/>
                    <a:lstStyle/>
                    <a:p>
                      <a:r>
                        <a:rPr lang="cs-CZ" sz="1400" dirty="0"/>
                        <a:t>Poruchy osobnosti</a:t>
                      </a:r>
                    </a:p>
                  </a:txBody>
                  <a:tcPr marL="50288" marR="50288" marT="25144" marB="2514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400" dirty="0"/>
                        <a:t>Narcistická porucha osobnosti</a:t>
                      </a:r>
                    </a:p>
                  </a:txBody>
                  <a:tcPr marL="50288" marR="50288" marT="25144" marB="2514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7707">
                <a:tc>
                  <a:txBody>
                    <a:bodyPr/>
                    <a:lstStyle/>
                    <a:p>
                      <a:r>
                        <a:rPr lang="cs-CZ" sz="1400"/>
                        <a:t>Impulzivní poruchy neklasifikované jinde</a:t>
                      </a:r>
                    </a:p>
                  </a:txBody>
                  <a:tcPr marL="50288" marR="50288" marT="25144" marB="2514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400" dirty="0"/>
                        <a:t>Kleptomanie, </a:t>
                      </a:r>
                      <a:r>
                        <a:rPr lang="cs-CZ" sz="1400" dirty="0" err="1"/>
                        <a:t>Trichotillomanie</a:t>
                      </a:r>
                      <a:endParaRPr lang="cs-CZ" sz="1400" dirty="0"/>
                    </a:p>
                  </a:txBody>
                  <a:tcPr marL="50288" marR="50288" marT="25144" marB="2514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7707">
                <a:tc>
                  <a:txBody>
                    <a:bodyPr/>
                    <a:lstStyle/>
                    <a:p>
                      <a:r>
                        <a:rPr lang="cs-CZ" sz="1400" dirty="0"/>
                        <a:t>Adaptační poruchy</a:t>
                      </a:r>
                    </a:p>
                  </a:txBody>
                  <a:tcPr marL="50288" marR="50288" marT="25144" marB="2514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400"/>
                        <a:t>Adaptační porucha</a:t>
                      </a:r>
                    </a:p>
                  </a:txBody>
                  <a:tcPr marL="50288" marR="50288" marT="25144" marB="2514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81142">
                <a:tc>
                  <a:txBody>
                    <a:bodyPr/>
                    <a:lstStyle/>
                    <a:p>
                      <a:r>
                        <a:rPr lang="cs-CZ" sz="1400"/>
                        <a:t>Jiné nemoci, které se mohou stát středem pozornosti lékařů</a:t>
                      </a:r>
                    </a:p>
                  </a:txBody>
                  <a:tcPr marL="50288" marR="50288" marT="25144" marB="2514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400" dirty="0" err="1"/>
                        <a:t>Tardivní</a:t>
                      </a:r>
                      <a:r>
                        <a:rPr lang="cs-CZ" sz="1400" dirty="0"/>
                        <a:t> dyskineze, Zneužívání dětí</a:t>
                      </a:r>
                    </a:p>
                  </a:txBody>
                  <a:tcPr marL="50288" marR="50288" marT="25144" marB="2514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2048764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Genetický základ duševních chorob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124744"/>
            <a:ext cx="8229600" cy="4525963"/>
          </a:xfrm>
        </p:spPr>
        <p:txBody>
          <a:bodyPr/>
          <a:lstStyle/>
          <a:p>
            <a:r>
              <a:rPr lang="cs-CZ" dirty="0" smtClean="0"/>
              <a:t>Mentální retardace</a:t>
            </a:r>
          </a:p>
          <a:p>
            <a:r>
              <a:rPr lang="cs-CZ" dirty="0" smtClean="0"/>
              <a:t>Alzheimerova choroba</a:t>
            </a:r>
          </a:p>
          <a:p>
            <a:r>
              <a:rPr lang="cs-CZ" dirty="0" smtClean="0"/>
              <a:t>Autismus</a:t>
            </a:r>
          </a:p>
          <a:p>
            <a:r>
              <a:rPr lang="cs-CZ" dirty="0" smtClean="0"/>
              <a:t>ADHD</a:t>
            </a:r>
          </a:p>
          <a:p>
            <a:r>
              <a:rPr lang="cs-CZ" dirty="0" smtClean="0"/>
              <a:t>Deprese</a:t>
            </a:r>
          </a:p>
          <a:p>
            <a:r>
              <a:rPr lang="cs-CZ" dirty="0" smtClean="0"/>
              <a:t>Schizofrenie</a:t>
            </a:r>
          </a:p>
          <a:p>
            <a:endParaRPr lang="cs-CZ" dirty="0" smtClean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1196751"/>
            <a:ext cx="3503246" cy="26274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9327" y="4004332"/>
            <a:ext cx="3174922" cy="25571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222183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/>
          <a:lstStyle/>
          <a:p>
            <a:r>
              <a:rPr lang="cs-CZ" dirty="0" smtClean="0"/>
              <a:t>Lidská inteligence</a:t>
            </a:r>
            <a:endParaRPr lang="cs-CZ" dirty="0"/>
          </a:p>
        </p:txBody>
      </p:sp>
      <p:graphicFrame>
        <p:nvGraphicFramePr>
          <p:cNvPr id="8" name="Tabulk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7839518"/>
              </p:ext>
            </p:extLst>
          </p:nvPr>
        </p:nvGraphicFramePr>
        <p:xfrm>
          <a:off x="107504" y="2708920"/>
          <a:ext cx="8784976" cy="3744416"/>
        </p:xfrm>
        <a:graphic>
          <a:graphicData uri="http://schemas.openxmlformats.org/drawingml/2006/table">
            <a:tbl>
              <a:tblPr/>
              <a:tblGrid>
                <a:gridCol w="4392488"/>
                <a:gridCol w="4392488"/>
              </a:tblGrid>
              <a:tr h="1560173">
                <a:tc>
                  <a:txBody>
                    <a:bodyPr/>
                    <a:lstStyle/>
                    <a:p>
                      <a:r>
                        <a:rPr lang="cs-CZ" b="1" dirty="0"/>
                        <a:t>W. Stern:</a:t>
                      </a:r>
                      <a:endParaRPr lang="cs-CZ" dirty="0"/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Inteligence je všeobecná schopnost individua vědomě orientovat vlastní myšlení na nové požadavky, je to všeobecná duchovní schopnost přizpůsobit se novým životním úkolům a podmínkám.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48139">
                <a:tc>
                  <a:txBody>
                    <a:bodyPr/>
                    <a:lstStyle/>
                    <a:p>
                      <a:r>
                        <a:rPr lang="cs-CZ" b="1" dirty="0"/>
                        <a:t>D. </a:t>
                      </a:r>
                      <a:r>
                        <a:rPr lang="cs-CZ" b="1" dirty="0" err="1"/>
                        <a:t>Wechsler</a:t>
                      </a:r>
                      <a:r>
                        <a:rPr lang="cs-CZ" b="1" dirty="0"/>
                        <a:t>:</a:t>
                      </a:r>
                      <a:endParaRPr lang="cs-CZ" dirty="0"/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Inteligence je vnitřně členitá a zároveň globální schopnost individua účelně jednat, rozumně myslet a efektivně se vyrovnávat se svým okolím.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36104">
                <a:tc>
                  <a:txBody>
                    <a:bodyPr/>
                    <a:lstStyle/>
                    <a:p>
                      <a:r>
                        <a:rPr lang="cs-CZ" b="1"/>
                        <a:t>J. P. Guilford:</a:t>
                      </a:r>
                      <a:endParaRPr lang="cs-CZ"/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Inteligence je schopnost zpracovávat informace. Informacemi je třeba chápat všechny dojmy, které člověk vnímá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10" name="Obdélník 9"/>
          <p:cNvSpPr/>
          <p:nvPr/>
        </p:nvSpPr>
        <p:spPr>
          <a:xfrm>
            <a:off x="141043" y="1052736"/>
            <a:ext cx="871296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 smtClean="0"/>
              <a:t>Inteligence</a:t>
            </a:r>
            <a:r>
              <a:rPr lang="cs-CZ" dirty="0" smtClean="0"/>
              <a:t> (z lat. </a:t>
            </a:r>
            <a:r>
              <a:rPr lang="cs-CZ" i="1" dirty="0" smtClean="0"/>
              <a:t>inter-</a:t>
            </a:r>
            <a:r>
              <a:rPr lang="cs-CZ" i="1" dirty="0" err="1" smtClean="0"/>
              <a:t>legere</a:t>
            </a:r>
            <a:r>
              <a:rPr lang="cs-CZ" dirty="0" smtClean="0"/>
              <a:t>, rozlišovat, poznávat, chápat) je rozumová schopnost řešit nově vzniklé nebo obtížné situace, učit se ze zkušeností či se přizpůsobit novým okolnostem. Je podmíněna schopností správného určení podstatných souvislostí a vztahů, pomocí nichž řešíme nové problémy a orientujeme se v nastalých situacích. Je z části geneticky podmíněná, ale můžeme ji rozvíjet získáváním zkušeností a procvičováním modelových situací.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9201792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46856" y="29829"/>
            <a:ext cx="8229600" cy="1143000"/>
          </a:xfrm>
        </p:spPr>
        <p:txBody>
          <a:bodyPr/>
          <a:lstStyle/>
          <a:p>
            <a:r>
              <a:rPr lang="cs-CZ" dirty="0" smtClean="0"/>
              <a:t>Genetický základ duševních chorob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124744"/>
            <a:ext cx="8229600" cy="4525963"/>
          </a:xfrm>
        </p:spPr>
        <p:txBody>
          <a:bodyPr/>
          <a:lstStyle/>
          <a:p>
            <a:r>
              <a:rPr lang="cs-CZ" dirty="0" smtClean="0"/>
              <a:t>Autismus</a:t>
            </a:r>
          </a:p>
          <a:p>
            <a:r>
              <a:rPr lang="cs-CZ" dirty="0" smtClean="0"/>
              <a:t>ADHD</a:t>
            </a:r>
          </a:p>
          <a:p>
            <a:endParaRPr lang="cs-CZ" dirty="0" smtClean="0"/>
          </a:p>
        </p:txBody>
      </p:sp>
      <p:pic>
        <p:nvPicPr>
          <p:cNvPr id="15362" name="Picture 2" descr="http://euroepinomics.files.wordpress.com/2013/01/autism2013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1124744"/>
            <a:ext cx="4248472" cy="3185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924944"/>
            <a:ext cx="4343224" cy="32608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8774957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Variabilita duševních chorob v populaci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196752"/>
            <a:ext cx="8784976" cy="4929411"/>
          </a:xfrm>
        </p:spPr>
        <p:txBody>
          <a:bodyPr/>
          <a:lstStyle/>
          <a:p>
            <a:r>
              <a:rPr lang="cs-CZ" dirty="0" smtClean="0"/>
              <a:t>Kombinace vrozených předpokladů a socioekonomických faktorů</a:t>
            </a:r>
          </a:p>
          <a:p>
            <a:r>
              <a:rPr lang="cs-CZ" dirty="0" smtClean="0"/>
              <a:t>Rozdílný přístup a podpora rodiny a okolí</a:t>
            </a:r>
          </a:p>
          <a:p>
            <a:r>
              <a:rPr lang="cs-CZ" dirty="0" smtClean="0"/>
              <a:t>Vliv imigrace – změna prostředí – strava, denní světlo, intenzita slunečního záření</a:t>
            </a:r>
          </a:p>
          <a:p>
            <a:r>
              <a:rPr lang="cs-CZ" dirty="0" smtClean="0"/>
              <a:t>Velký vliv podmínek prenatálního vývoje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5769928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http://cdn.someecards.com/someecards/usercards/1332438077826_4175287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1196752"/>
            <a:ext cx="5949820" cy="4164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518979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Lidská inteligence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Abstraktní inteligence</a:t>
            </a:r>
            <a:endParaRPr lang="cs-CZ" dirty="0" smtClean="0"/>
          </a:p>
          <a:p>
            <a:r>
              <a:rPr lang="cs-CZ" b="1" dirty="0" smtClean="0"/>
              <a:t>Praktická inteligence</a:t>
            </a:r>
            <a:r>
              <a:rPr lang="cs-CZ" dirty="0" smtClean="0"/>
              <a:t> </a:t>
            </a:r>
          </a:p>
          <a:p>
            <a:r>
              <a:rPr lang="cs-CZ" b="1" dirty="0" smtClean="0"/>
              <a:t>Sociální inteligence</a:t>
            </a:r>
            <a:r>
              <a:rPr lang="cs-CZ" dirty="0" smtClean="0"/>
              <a:t>  - nízká korelace s abstraktní inteligencí (korelační koeficienty dosahovaly hodnot 0,24 až 0,40)  </a:t>
            </a:r>
          </a:p>
          <a:p>
            <a:r>
              <a:rPr lang="cs-CZ" b="1" dirty="0"/>
              <a:t>E</a:t>
            </a:r>
            <a:r>
              <a:rPr lang="cs-CZ" b="1" dirty="0" smtClean="0"/>
              <a:t>moční inteligence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896128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Měření inteligence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196752"/>
            <a:ext cx="8568952" cy="5001419"/>
          </a:xfrm>
        </p:spPr>
        <p:txBody>
          <a:bodyPr>
            <a:normAutofit/>
          </a:bodyPr>
          <a:lstStyle/>
          <a:p>
            <a:r>
              <a:rPr lang="cs-CZ" sz="1800" b="1" dirty="0" smtClean="0"/>
              <a:t>Inteligenční kvocient</a:t>
            </a:r>
            <a:r>
              <a:rPr lang="cs-CZ" sz="1800" dirty="0"/>
              <a:t> </a:t>
            </a:r>
            <a:r>
              <a:rPr lang="cs-CZ" sz="1800" dirty="0" smtClean="0"/>
              <a:t>(IQ) je standardizované skóre používané jako výstup standardizovaných inteligenčních (a jiných výkonových) psychologických testů k vyčíslení inteligence člověka v poměru k ostatní populaci (respektive k dané skupině).</a:t>
            </a:r>
          </a:p>
          <a:p>
            <a:r>
              <a:rPr lang="cs-CZ" sz="1800" dirty="0" smtClean="0"/>
              <a:t>Historie </a:t>
            </a:r>
          </a:p>
          <a:p>
            <a:r>
              <a:rPr lang="cs-CZ" sz="1800" dirty="0" smtClean="0"/>
              <a:t>Francis Galon – zavedl pojem inteligence</a:t>
            </a:r>
          </a:p>
          <a:p>
            <a:r>
              <a:rPr lang="cs-CZ" sz="1800" dirty="0" smtClean="0"/>
              <a:t>1905 Alfred </a:t>
            </a:r>
            <a:r>
              <a:rPr lang="cs-CZ" sz="1800" dirty="0" err="1" smtClean="0"/>
              <a:t>Binet</a:t>
            </a:r>
            <a:r>
              <a:rPr lang="cs-CZ" sz="1800" dirty="0" smtClean="0"/>
              <a:t> – první inteligenční testy</a:t>
            </a:r>
          </a:p>
          <a:p>
            <a:r>
              <a:rPr lang="cs-CZ" sz="1800" dirty="0" smtClean="0"/>
              <a:t>1912 William – definoval míru inteligence jako poměr „mentálního věku“ a věku chronologického (skutečného)</a:t>
            </a:r>
          </a:p>
          <a:p>
            <a:r>
              <a:rPr lang="cs-CZ" sz="1800" b="1" dirty="0" err="1" smtClean="0"/>
              <a:t>Flynnův</a:t>
            </a:r>
            <a:r>
              <a:rPr lang="cs-CZ" sz="1800" b="1" dirty="0" smtClean="0"/>
              <a:t> efekt</a:t>
            </a:r>
          </a:p>
          <a:p>
            <a:pPr marL="0" indent="0">
              <a:buNone/>
            </a:pPr>
            <a:r>
              <a:rPr lang="cs-CZ" sz="1800" dirty="0" smtClean="0"/>
              <a:t>Průměrné hodnoty IQ ve společnosti neustále stoupají, přibližně o tři body za deset let. </a:t>
            </a:r>
            <a:endParaRPr lang="cs-CZ" sz="1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077072"/>
            <a:ext cx="3810000" cy="2505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4653136"/>
            <a:ext cx="2695575" cy="44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142380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Testy inteligence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 fontScale="62500" lnSpcReduction="20000"/>
          </a:bodyPr>
          <a:lstStyle/>
          <a:p>
            <a:r>
              <a:rPr lang="cs-CZ" dirty="0"/>
              <a:t>Typy </a:t>
            </a:r>
            <a:r>
              <a:rPr lang="cs-CZ" b="1" dirty="0" err="1"/>
              <a:t>Wechslerových</a:t>
            </a:r>
            <a:r>
              <a:rPr lang="cs-CZ" b="1" dirty="0"/>
              <a:t> I.Q. testů </a:t>
            </a:r>
            <a:r>
              <a:rPr lang="cs-CZ" dirty="0"/>
              <a:t>publikovány už v roce 1939 (podle Mackintoshe 1998):</a:t>
            </a:r>
          </a:p>
          <a:p>
            <a:r>
              <a:rPr lang="cs-CZ" dirty="0"/>
              <a:t>Verbální schopnosti : Test obecných znalostí</a:t>
            </a:r>
          </a:p>
          <a:p>
            <a:r>
              <a:rPr lang="cs-CZ" dirty="0"/>
              <a:t>Test slovní zásoby (vysvětlování významu slov)</a:t>
            </a:r>
          </a:p>
          <a:p>
            <a:r>
              <a:rPr lang="cs-CZ" dirty="0"/>
              <a:t>Test chápavosti (myšlení)</a:t>
            </a:r>
          </a:p>
          <a:p>
            <a:r>
              <a:rPr lang="en-US" dirty="0"/>
              <a:t>Test </a:t>
            </a:r>
            <a:r>
              <a:rPr lang="en-US" dirty="0" err="1"/>
              <a:t>matematický</a:t>
            </a:r>
            <a:r>
              <a:rPr lang="en-US" dirty="0"/>
              <a:t> (</a:t>
            </a:r>
            <a:r>
              <a:rPr lang="en-US" dirty="0" err="1"/>
              <a:t>schopnost</a:t>
            </a:r>
            <a:r>
              <a:rPr lang="en-US" dirty="0"/>
              <a:t> </a:t>
            </a:r>
            <a:r>
              <a:rPr lang="en-US" dirty="0" err="1"/>
              <a:t>řešit</a:t>
            </a:r>
            <a:r>
              <a:rPr lang="en-US" dirty="0"/>
              <a:t> </a:t>
            </a:r>
            <a:r>
              <a:rPr lang="en-US" dirty="0" err="1"/>
              <a:t>problémy</a:t>
            </a:r>
            <a:r>
              <a:rPr lang="en-US" dirty="0"/>
              <a:t>)</a:t>
            </a:r>
          </a:p>
          <a:p>
            <a:r>
              <a:rPr lang="cs-CZ" dirty="0"/>
              <a:t>Test podobnosti (schopnost najít souvislosti, hledají </a:t>
            </a:r>
            <a:r>
              <a:rPr lang="cs-CZ" dirty="0" smtClean="0"/>
              <a:t>se podobné </a:t>
            </a:r>
            <a:r>
              <a:rPr lang="cs-CZ" dirty="0"/>
              <a:t>věci)</a:t>
            </a:r>
          </a:p>
          <a:p>
            <a:r>
              <a:rPr lang="cs-CZ" dirty="0"/>
              <a:t>Test číselných řad (schopnosti odhalit princip </a:t>
            </a:r>
            <a:r>
              <a:rPr lang="cs-CZ" dirty="0" smtClean="0"/>
              <a:t>číselné posloupnosti</a:t>
            </a:r>
            <a:r>
              <a:rPr lang="cs-CZ" dirty="0"/>
              <a:t>)</a:t>
            </a:r>
          </a:p>
          <a:p>
            <a:r>
              <a:rPr lang="cs-CZ" dirty="0"/>
              <a:t>Představivost: Doplňování obrázků (skládání obrázků do nám </a:t>
            </a:r>
            <a:r>
              <a:rPr lang="cs-CZ" dirty="0" smtClean="0"/>
              <a:t>známého obrazce</a:t>
            </a:r>
            <a:r>
              <a:rPr lang="cs-CZ" dirty="0"/>
              <a:t>)</a:t>
            </a:r>
          </a:p>
          <a:p>
            <a:r>
              <a:rPr lang="cs-CZ" dirty="0"/>
              <a:t>Sestavování obrázků (skládání obrázků tak, aby </a:t>
            </a:r>
            <a:r>
              <a:rPr lang="cs-CZ" dirty="0" smtClean="0"/>
              <a:t>vypovídaly příběh</a:t>
            </a:r>
            <a:r>
              <a:rPr lang="cs-CZ" dirty="0"/>
              <a:t>)</a:t>
            </a:r>
          </a:p>
          <a:p>
            <a:r>
              <a:rPr lang="cs-CZ" dirty="0"/>
              <a:t>Stavění kostek (vytváření obrazců z barevných kostek)</a:t>
            </a:r>
          </a:p>
          <a:p>
            <a:r>
              <a:rPr lang="cs-CZ" dirty="0"/>
              <a:t>Kompletování obrazce (jednoduchá skládanka)</a:t>
            </a:r>
          </a:p>
          <a:p>
            <a:r>
              <a:rPr lang="cs-CZ" dirty="0"/>
              <a:t>Čísla a symboly (test na čas, kdy se dávají k sobě </a:t>
            </a:r>
            <a:r>
              <a:rPr lang="cs-CZ" dirty="0" smtClean="0"/>
              <a:t>symboly, které </a:t>
            </a:r>
            <a:r>
              <a:rPr lang="cs-CZ" dirty="0"/>
              <a:t>vyjadřují čísla od 1-9)</a:t>
            </a:r>
          </a:p>
        </p:txBody>
      </p:sp>
    </p:spTree>
    <p:extLst>
      <p:ext uri="{BB962C8B-B14F-4D97-AF65-F5344CB8AC3E}">
        <p14:creationId xmlns:p14="http://schemas.microsoft.com/office/powerpoint/2010/main" val="21237504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4017085"/>
              </p:ext>
            </p:extLst>
          </p:nvPr>
        </p:nvGraphicFramePr>
        <p:xfrm>
          <a:off x="1547664" y="476668"/>
          <a:ext cx="6048671" cy="561662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97247"/>
                <a:gridCol w="4714150"/>
                <a:gridCol w="537274"/>
              </a:tblGrid>
              <a:tr h="387354">
                <a:tc>
                  <a:txBody>
                    <a:bodyPr/>
                    <a:lstStyle/>
                    <a:p>
                      <a:pPr algn="l" fontAlgn="ctr"/>
                      <a:r>
                        <a:rPr lang="cs-CZ" sz="1100" u="none" strike="noStrike" dirty="0" err="1">
                          <a:effectLst/>
                        </a:rPr>
                        <a:t>Hodn</a:t>
                      </a:r>
                      <a:r>
                        <a:rPr lang="cs-CZ" sz="1100" u="none" strike="noStrike" dirty="0">
                          <a:effectLst/>
                        </a:rPr>
                        <a:t>. IQ</a:t>
                      </a:r>
                      <a:endParaRPr lang="cs-CZ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100" u="none" strike="noStrike" dirty="0">
                          <a:effectLst/>
                        </a:rPr>
                        <a:t>Popis a předpokládané schopnosti jedince</a:t>
                      </a:r>
                      <a:endParaRPr lang="cs-CZ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100" u="none" strike="noStrike">
                          <a:effectLst/>
                        </a:rPr>
                        <a:t>% lidí</a:t>
                      </a:r>
                      <a:endParaRPr lang="cs-CZ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ctr"/>
                </a:tc>
              </a:tr>
              <a:tr h="387354">
                <a:tc>
                  <a:txBody>
                    <a:bodyPr/>
                    <a:lstStyle/>
                    <a:p>
                      <a:pPr algn="l" fontAlgn="ctr"/>
                      <a:r>
                        <a:rPr lang="cs-CZ" sz="1100" u="none" strike="noStrike">
                          <a:effectLst/>
                        </a:rPr>
                        <a:t>nad 140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100" u="none" strike="noStrike">
                          <a:effectLst/>
                        </a:rPr>
                        <a:t>Inteligence géniů. Absolutní předpoklady pro tvůrčí činnost, určuje ostatním směr poznání.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100" u="none" strike="noStrike">
                          <a:effectLst/>
                        </a:rPr>
                        <a:t>0,2 %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ctr"/>
                </a:tc>
              </a:tr>
              <a:tr h="581030">
                <a:tc>
                  <a:txBody>
                    <a:bodyPr/>
                    <a:lstStyle/>
                    <a:p>
                      <a:pPr algn="l" fontAlgn="ctr"/>
                      <a:r>
                        <a:rPr lang="cs-CZ" sz="1100" u="none" strike="noStrike">
                          <a:effectLst/>
                        </a:rPr>
                        <a:t>do 140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100" u="none" strike="noStrike">
                          <a:effectLst/>
                        </a:rPr>
                        <a:t>Výjimečná superiorní inteligence. Mimořádné předpoklady pro tvůrčí činnost, vynikající manažeři nebo odborníci.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100" u="none" strike="noStrike">
                          <a:effectLst/>
                        </a:rPr>
                        <a:t>2,8 %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ctr"/>
                </a:tc>
              </a:tr>
              <a:tr h="581030">
                <a:tc>
                  <a:txBody>
                    <a:bodyPr/>
                    <a:lstStyle/>
                    <a:p>
                      <a:pPr algn="l" fontAlgn="ctr"/>
                      <a:r>
                        <a:rPr lang="cs-CZ" sz="1100" u="none" strike="noStrike">
                          <a:effectLst/>
                        </a:rPr>
                        <a:t>do 130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100" u="none" strike="noStrike">
                          <a:effectLst/>
                        </a:rPr>
                        <a:t>Vysoce nadprůměrná inteligence. Mohou snadno vystudovat vysokou školu, dosáhnout vynikajících výsledků v tvůrčí a manažerské činnosti.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100" u="none" strike="noStrike">
                          <a:effectLst/>
                        </a:rPr>
                        <a:t>6%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ctr"/>
                </a:tc>
              </a:tr>
              <a:tr h="581030">
                <a:tc>
                  <a:txBody>
                    <a:bodyPr/>
                    <a:lstStyle/>
                    <a:p>
                      <a:pPr algn="l" fontAlgn="ctr"/>
                      <a:r>
                        <a:rPr lang="cs-CZ" sz="1100" u="none" strike="noStrike">
                          <a:effectLst/>
                        </a:rPr>
                        <a:t>do 120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100" u="none" strike="noStrike">
                          <a:effectLst/>
                        </a:rPr>
                        <a:t>Nadprůměrná inteligence. Vystuduje vysokou školu, při vysoké pracovitosti může získat mimořádné pracovní místo.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100" u="none" strike="noStrike">
                          <a:effectLst/>
                        </a:rPr>
                        <a:t>12%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ctr"/>
                </a:tc>
              </a:tr>
              <a:tr h="581030">
                <a:tc>
                  <a:txBody>
                    <a:bodyPr/>
                    <a:lstStyle/>
                    <a:p>
                      <a:pPr algn="l" fontAlgn="ctr"/>
                      <a:r>
                        <a:rPr lang="cs-CZ" sz="1100" u="none" strike="noStrike">
                          <a:effectLst/>
                        </a:rPr>
                        <a:t>do 110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100" u="none" strike="noStrike">
                          <a:effectLst/>
                        </a:rPr>
                        <a:t>Vysoce průměrná inteligence. Vysokou školu vystuduje jen s potížemi. Důsledností a pracovitostí může získat společenské zařazení předchozí kategorie.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100" u="none" strike="noStrike">
                          <a:effectLst/>
                        </a:rPr>
                        <a:t>25%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ctr"/>
                </a:tc>
              </a:tr>
              <a:tr h="387354">
                <a:tc>
                  <a:txBody>
                    <a:bodyPr/>
                    <a:lstStyle/>
                    <a:p>
                      <a:pPr algn="l" fontAlgn="ctr"/>
                      <a:r>
                        <a:rPr lang="cs-CZ" sz="1100" u="none" strike="noStrike">
                          <a:effectLst/>
                        </a:rPr>
                        <a:t>do 100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100" u="none" strike="noStrike">
                          <a:effectLst/>
                        </a:rPr>
                        <a:t>Průměrná inteligence. Dokáže složit maturitní zkoušku, v práci se uplatní ve středním postavení.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100" u="none" strike="noStrike">
                          <a:effectLst/>
                        </a:rPr>
                        <a:t>25%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ctr"/>
                </a:tc>
              </a:tr>
              <a:tr h="581030">
                <a:tc>
                  <a:txBody>
                    <a:bodyPr/>
                    <a:lstStyle/>
                    <a:p>
                      <a:pPr algn="l" fontAlgn="ctr"/>
                      <a:r>
                        <a:rPr lang="cs-CZ" sz="1100" u="none" strike="noStrike">
                          <a:effectLst/>
                        </a:rPr>
                        <a:t>do 90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100" u="none" strike="noStrike">
                          <a:effectLst/>
                        </a:rPr>
                        <a:t>Slabě podprůměrná inteligence. Dokáže absolvovat základní školu a dobře se uplatnit v manuálních profesích.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100" u="none" strike="noStrike">
                          <a:effectLst/>
                        </a:rPr>
                        <a:t>10%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ctr"/>
                </a:tc>
              </a:tr>
              <a:tr h="387354">
                <a:tc>
                  <a:txBody>
                    <a:bodyPr/>
                    <a:lstStyle/>
                    <a:p>
                      <a:pPr algn="l" fontAlgn="ctr"/>
                      <a:r>
                        <a:rPr lang="cs-CZ" sz="1100" u="none" strike="noStrike">
                          <a:effectLst/>
                        </a:rPr>
                        <a:t>do 80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100" u="none" strike="noStrike">
                          <a:effectLst/>
                        </a:rPr>
                        <a:t>Nižší stupeň mentální retardace. S problémy zvládne základní školu, úspěšný v zvláštní škole.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100" u="none" strike="noStrike">
                          <a:effectLst/>
                        </a:rPr>
                        <a:t>10%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ctr"/>
                </a:tc>
              </a:tr>
              <a:tr h="387354">
                <a:tc>
                  <a:txBody>
                    <a:bodyPr/>
                    <a:lstStyle/>
                    <a:p>
                      <a:pPr algn="l" fontAlgn="ctr"/>
                      <a:r>
                        <a:rPr lang="cs-CZ" sz="1100" u="none" strike="noStrike">
                          <a:effectLst/>
                        </a:rPr>
                        <a:t>do 70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100" u="none" strike="noStrike">
                          <a:effectLst/>
                        </a:rPr>
                        <a:t>Lehká mentální retardace. Je-li dobře veden, zvládne zvláštní školu.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100" u="none" strike="noStrike">
                          <a:effectLst/>
                        </a:rPr>
                        <a:t>6,8 %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ctr"/>
                </a:tc>
              </a:tr>
              <a:tr h="387354">
                <a:tc>
                  <a:txBody>
                    <a:bodyPr/>
                    <a:lstStyle/>
                    <a:p>
                      <a:pPr algn="l" fontAlgn="ctr"/>
                      <a:r>
                        <a:rPr lang="cs-CZ" sz="1100" u="none" strike="noStrike">
                          <a:effectLst/>
                        </a:rPr>
                        <a:t>do 50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100" u="none" strike="noStrike">
                          <a:effectLst/>
                        </a:rPr>
                        <a:t>Střední mentální retardace. Nevzdělavatelný, ale osvojí si sebeobslužné návyky.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100" u="none" strike="noStrike">
                          <a:effectLst/>
                        </a:rPr>
                        <a:t>2%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ctr"/>
                </a:tc>
              </a:tr>
              <a:tr h="387354">
                <a:tc>
                  <a:txBody>
                    <a:bodyPr/>
                    <a:lstStyle/>
                    <a:p>
                      <a:pPr algn="l" fontAlgn="ctr"/>
                      <a:r>
                        <a:rPr lang="cs-CZ" sz="1100" u="none" strike="noStrike" dirty="0">
                          <a:effectLst/>
                        </a:rPr>
                        <a:t>do 20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100" u="none" strike="noStrike">
                          <a:effectLst/>
                        </a:rPr>
                        <a:t>Těžká mentální retardace. Nevzdělavatelný a nevychovatelný.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100" u="none" strike="noStrike" dirty="0">
                          <a:effectLst/>
                        </a:rPr>
                        <a:t>0,2 %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803" marR="7803" marT="7803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094115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20951"/>
            <a:ext cx="8229600" cy="1143000"/>
          </a:xfrm>
        </p:spPr>
        <p:txBody>
          <a:bodyPr/>
          <a:lstStyle/>
          <a:p>
            <a:r>
              <a:rPr lang="cs-CZ" dirty="0" smtClean="0"/>
              <a:t>Heritabilita inteligence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908720"/>
            <a:ext cx="82296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cs-CZ" dirty="0" err="1" smtClean="0"/>
              <a:t>Nature</a:t>
            </a:r>
            <a:r>
              <a:rPr lang="cs-CZ" dirty="0" smtClean="0"/>
              <a:t> vs. </a:t>
            </a:r>
            <a:r>
              <a:rPr lang="cs-CZ" dirty="0" err="1" smtClean="0"/>
              <a:t>Nurture</a:t>
            </a:r>
            <a:endParaRPr lang="cs-CZ" dirty="0" smtClean="0"/>
          </a:p>
          <a:p>
            <a:r>
              <a:rPr lang="cs-CZ" dirty="0" smtClean="0"/>
              <a:t>Francis </a:t>
            </a:r>
            <a:r>
              <a:rPr lang="cs-CZ" dirty="0" err="1" smtClean="0"/>
              <a:t>Galton</a:t>
            </a:r>
            <a:r>
              <a:rPr lang="cs-CZ" dirty="0" smtClean="0"/>
              <a:t> </a:t>
            </a:r>
          </a:p>
          <a:p>
            <a:r>
              <a:rPr lang="cs-CZ" dirty="0" err="1" smtClean="0"/>
              <a:t>Heritalibilita</a:t>
            </a:r>
            <a:r>
              <a:rPr lang="cs-CZ" dirty="0" smtClean="0"/>
              <a:t> v dětství a v dospělosti se liší</a:t>
            </a:r>
          </a:p>
          <a:p>
            <a:r>
              <a:rPr lang="cs-CZ" dirty="0" smtClean="0"/>
              <a:t>Různé složky inteligence vykazují různou </a:t>
            </a:r>
            <a:r>
              <a:rPr lang="cs-CZ" dirty="0" err="1" smtClean="0"/>
              <a:t>heritabilitu</a:t>
            </a:r>
            <a:endParaRPr lang="cs-CZ" dirty="0" smtClean="0"/>
          </a:p>
          <a:p>
            <a:r>
              <a:rPr lang="cs-CZ" dirty="0" smtClean="0"/>
              <a:t>Vliv genetiky + prenatálního vývoje + prostředí + epigenetických procesů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094475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Výzkumy inteligence na dvojčatech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641379"/>
          </a:xfrm>
        </p:spPr>
        <p:txBody>
          <a:bodyPr/>
          <a:lstStyle/>
          <a:p>
            <a:r>
              <a:rPr lang="cs-CZ" dirty="0" smtClean="0"/>
              <a:t>Monozygotní dvojčata</a:t>
            </a:r>
          </a:p>
          <a:p>
            <a:r>
              <a:rPr lang="cs-CZ" dirty="0" smtClean="0"/>
              <a:t>Dizygotní dvojčata</a:t>
            </a:r>
          </a:p>
          <a:p>
            <a:r>
              <a:rPr lang="cs-CZ" dirty="0" smtClean="0"/>
              <a:t>Adoptivní studie </a:t>
            </a:r>
            <a:endParaRPr lang="cs-CZ" dirty="0"/>
          </a:p>
        </p:txBody>
      </p:sp>
      <p:pic>
        <p:nvPicPr>
          <p:cNvPr id="10242" name="Picture 2" descr="http://bestoftwins.com/wp-content/uploads/2012/07/monozygotic-dizygotic-twin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3356992"/>
            <a:ext cx="3810000" cy="304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99569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20951"/>
            <a:ext cx="8229600" cy="1143000"/>
          </a:xfrm>
        </p:spPr>
        <p:txBody>
          <a:bodyPr/>
          <a:lstStyle/>
          <a:p>
            <a:r>
              <a:rPr lang="cs-CZ" dirty="0" smtClean="0"/>
              <a:t>Heritabilita inteligence</a:t>
            </a:r>
            <a:endParaRPr lang="cs-CZ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0851" y="1124744"/>
            <a:ext cx="6896100" cy="513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919079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421</TotalTime>
  <Words>1066</Words>
  <Application>Microsoft Office PowerPoint</Application>
  <PresentationFormat>Předvádění na obrazovce (4:3)</PresentationFormat>
  <Paragraphs>197</Paragraphs>
  <Slides>22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22</vt:i4>
      </vt:variant>
    </vt:vector>
  </HeadingPairs>
  <TitlesOfParts>
    <vt:vector size="23" baseType="lpstr">
      <vt:lpstr>Motiv systému Office</vt:lpstr>
      <vt:lpstr>Variabilita a adaptabilita duševních vlastností</vt:lpstr>
      <vt:lpstr>Lidská inteligence</vt:lpstr>
      <vt:lpstr>Lidská inteligence</vt:lpstr>
      <vt:lpstr>Měření inteligence</vt:lpstr>
      <vt:lpstr>Testy inteligence</vt:lpstr>
      <vt:lpstr>Prezentace aplikace PowerPoint</vt:lpstr>
      <vt:lpstr>Heritabilita inteligence</vt:lpstr>
      <vt:lpstr>Výzkumy inteligence na dvojčatech</vt:lpstr>
      <vt:lpstr>Heritabilita inteligence</vt:lpstr>
      <vt:lpstr>Heritabilita inteligence</vt:lpstr>
      <vt:lpstr>SNP spojované s inteligencí</vt:lpstr>
      <vt:lpstr>Epigenetika a IQ</vt:lpstr>
      <vt:lpstr>Inteligence a rasové teorie</vt:lpstr>
      <vt:lpstr>Adaptabilita člověka na stres</vt:lpstr>
      <vt:lpstr>Prezentace aplikace PowerPoint</vt:lpstr>
      <vt:lpstr>Reakce organismus na stres</vt:lpstr>
      <vt:lpstr>Duševní choroby</vt:lpstr>
      <vt:lpstr>Duševní choroby</vt:lpstr>
      <vt:lpstr>Genetický základ duševních chorob</vt:lpstr>
      <vt:lpstr>Genetický základ duševních chorob</vt:lpstr>
      <vt:lpstr>Variabilita duševních chorob v populaci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Variabilita a adaptabilita duševních vlastností</dc:title>
  <dc:creator>Student</dc:creator>
  <cp:lastModifiedBy>Student</cp:lastModifiedBy>
  <cp:revision>21</cp:revision>
  <dcterms:created xsi:type="dcterms:W3CDTF">2015-05-11T05:28:51Z</dcterms:created>
  <dcterms:modified xsi:type="dcterms:W3CDTF">2015-05-11T12:30:06Z</dcterms:modified>
</cp:coreProperties>
</file>