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5" r:id="rId9"/>
    <p:sldId id="266" r:id="rId10"/>
    <p:sldId id="274" r:id="rId11"/>
    <p:sldId id="261" r:id="rId12"/>
    <p:sldId id="273" r:id="rId13"/>
    <p:sldId id="289" r:id="rId14"/>
    <p:sldId id="277" r:id="rId15"/>
    <p:sldId id="280" r:id="rId16"/>
    <p:sldId id="281" r:id="rId17"/>
    <p:sldId id="278" r:id="rId18"/>
    <p:sldId id="282" r:id="rId19"/>
    <p:sldId id="283" r:id="rId20"/>
    <p:sldId id="284" r:id="rId21"/>
    <p:sldId id="291" r:id="rId22"/>
    <p:sldId id="298" r:id="rId23"/>
    <p:sldId id="292" r:id="rId24"/>
    <p:sldId id="299" r:id="rId25"/>
    <p:sldId id="293" r:id="rId26"/>
    <p:sldId id="272" r:id="rId27"/>
    <p:sldId id="303" r:id="rId28"/>
    <p:sldId id="275" r:id="rId29"/>
    <p:sldId id="311" r:id="rId30"/>
    <p:sldId id="304" r:id="rId31"/>
    <p:sldId id="308" r:id="rId32"/>
    <p:sldId id="310" r:id="rId33"/>
    <p:sldId id="312" r:id="rId34"/>
  </p:sldIdLst>
  <p:sldSz cx="9144000" cy="6858000" type="screen4x3"/>
  <p:notesSz cx="9942513" cy="67611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8671F-5533-4579-A467-5B3C27C8C6D3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CE4B8-C3E2-41C1-A347-75EA09181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375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2451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424E-9FEA-4D8D-ABC6-837900B16733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3776" y="3211514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21439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2451" y="6421439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0CFF3-BF79-4437-A560-4704922A4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9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0CFF3-BF79-4437-A560-4704922A479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59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F6C-F20C-4ACE-BF8B-31AB41D2A372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9205-90F3-4B16-9B6E-52231B2CC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F6C-F20C-4ACE-BF8B-31AB41D2A372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9205-90F3-4B16-9B6E-52231B2CC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64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F6C-F20C-4ACE-BF8B-31AB41D2A372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9205-90F3-4B16-9B6E-52231B2CC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28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F6C-F20C-4ACE-BF8B-31AB41D2A372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9205-90F3-4B16-9B6E-52231B2CC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37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F6C-F20C-4ACE-BF8B-31AB41D2A372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9205-90F3-4B16-9B6E-52231B2CC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4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F6C-F20C-4ACE-BF8B-31AB41D2A372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9205-90F3-4B16-9B6E-52231B2CC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9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F6C-F20C-4ACE-BF8B-31AB41D2A372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9205-90F3-4B16-9B6E-52231B2CC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3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F6C-F20C-4ACE-BF8B-31AB41D2A372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9205-90F3-4B16-9B6E-52231B2CC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30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F6C-F20C-4ACE-BF8B-31AB41D2A372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9205-90F3-4B16-9B6E-52231B2CC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8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F6C-F20C-4ACE-BF8B-31AB41D2A372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9205-90F3-4B16-9B6E-52231B2CC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49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F6C-F20C-4ACE-BF8B-31AB41D2A372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9205-90F3-4B16-9B6E-52231B2CC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28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69F6C-F20C-4ACE-BF8B-31AB41D2A372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9205-90F3-4B16-9B6E-52231B2CC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75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Variabilita člověka  - TUK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77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Geografické rozložení obezity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1367641"/>
            <a:ext cx="1160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Děti</a:t>
            </a:r>
            <a:endParaRPr lang="cs-CZ" sz="3200" dirty="0"/>
          </a:p>
        </p:txBody>
      </p:sp>
      <p:pic>
        <p:nvPicPr>
          <p:cNvPr id="5122" name="Picture 2" descr="http://i.dailymail.co.uk/i/pix/2014/01/16/article-2540248-1AB2760500000578-412_634x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0388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Populační variabilita rozložení tuku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Eskymáci – Inuitská dieta</a:t>
            </a:r>
          </a:p>
          <a:p>
            <a:r>
              <a:rPr lang="cs-CZ" dirty="0" smtClean="0"/>
              <a:t>Afričané – steatopygie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671564" cy="502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xQTEhUUExQWFhUXFxgWGRcYFxgYGhgXFx8aFxYdHBcYHCggGBolHxcXITEhJSkrLi4uGB8zODMsNygtLisBCgoKDg0OGxAQGywkICQsLywsLCwsLCwsLCw0LCwvLCwsLCwsLCwsLCwsLCwsLCwsLCwsLCwsLCwsLCwsLCwsLP/AABEIARAAuQMBIgACEQEDEQH/xAAcAAACAgMBAQAAAAAAAAAAAAAEBQMGAQIHAAj/xABCEAACAQIEAwYDBgUDAwIHAAABAhEAAwQSITEFQVEGEyJhcYEykaFCUrHB0fAUFSNi4RZykgczU7LxJENUY6LS4v/EABkBAAMBAQEAAAAAAAAAAAAAAAABAgMEBf/EACMRAAICAwEAAgIDAQAAAAAAAAABAhEDEiExIlETQQQyYXH/2gAMAwEAAhEDEQA/AFqpUgSpFSpAlevZ4BCEqRUqUJW6pRYEIStglTBK3CUWFEAStwlTBK2CUrCiHJWQlT5azkosKB8leyUTkr2SiwogCVsEqfJXslFhRBkr2SiMleyUrHQOUrOSp8leyUWFA+Ws5Kny17JRYqB8leyURkr2WlYUDFa17sUTkrHd0WMARKkCVtbFTKlFjoiVKkCVKErYJRYUQha2CVMErYLSsdEIStwlS5KzkpWFEQWs5amyVnJRY6IQlZCVNkrISiwohK1nLUrWQRBrcJSsKB8ley0Rkr2SiwoHy17LRGSvZKLCgbJWctTlK9losKIMtYy0RkrGSlYUDla1y0SVrGSiwoVMpaDbIB11I06bc6LtWyAJMnrt9KDIIeB4hoSvITsVP5UcgyjeR0O4/WoUjaUTYJW4SpLcESNjUgSqsjUhCVsFqYJWQlKwohyVuEqUJWwSlsPUhyVnJU2WtHYDejYepoErYJWLN9W2I3POdqIC0tgcWiIJXslT5axbIIkbUbBqRZKxkojJXslFhQOErOSp8tey0tg1B8leyURkr2SjYKB8lYyURkr2WnsKgYrWMlEFKxkpWFFawSOG1DAHadT/AO2/0p4lr9mkqcSZYIbMpAYZhr6aSKZYG+zwcwI1ldARFZqSR0Sg30ITDwZFTqlTKtSKlVsZ6kASpbdr57R68jHPapMle7kdNTzqJNtcNIUn0iKRGgPow99PnUjWOYGnqD+FB8RLrooAWNyCfETGh66mpsGxEBtY6fajcH9RFZbztm348dIk7okaD250i4l4iAR4tue3U+Qp5hr7vMwToTIGWDr1k7VHj7IcEiSdtdBr0J6fnTU2/Q/GlVFYs4Zw2afC0qGH1kfSfKnfDMRmfId1Uc5zDr66VXMYzqcryP7ZP71oM8Qa20oxEGZFSsy/RtL+K66y9Y8eAiN9PQnbflNB4fEogUTMCN92J8/SgLHFnv22gDOsBzMLEEg789oFT4Xh50+GSIbdtflpy33itbb8OZwUeMd2jIka+lSZKzgrAVYEe3Wp8lOzKiDJXslT5Kzko2CgYLXslEBKzknajYelguSsFKmDAsU5gAx1BmPXasgA7a0bC1BilYyUSUrGWjYWpReM2BZud2igC42kTAyzn3O418taT4vimQDutDIOYbADUL5k86c9vna9fUWyAEAQywUd4/xR13UH1pBxLhd1GSyUIf7oMhmO0RzOlcdJzs9pTaxav6Om8Pvi7bR9iyK0dJE/KiwK14bhDbtW0O6oqn1AANRcdx6Yey1xxI0UDqW2/OunY8vXoUErbJVDwXaa6xK95lgEzAG1WXgPHBesBmMsJDEDoYmOU1KlZcsTj0aXLYYFSNxFLbWHNoNuROsyRGnIc+c0zwd8ONAc0nyJHWPrW+KtanqR7aDeDz3qXJDjFivBrnQQhJBJCt4RBMaxroOu1G9wAQVJykzEgyee9D8LBN18xZo2MAAc4I3LanXUVv2kxBsotwKWM5QqjXXX5aVnltwdG2GvyJAfaXKUE2u8czlEa7QJbkNQfauc8QTI7pqcsax5SZpr/qdjmZyZ+FUA2H9x2pdcxOZHcqc5zAA+can2BNc2NSj6ei3GSpMN7IPGKQP8FxQD0P3J9wK6KMPncnN4dNtMxH5Rz865Hw+83MklDA0n4TIFXHF9pCFHd5C7HVpEAGGyIATEcyYrpWVrhx5P4+3yLp/akSNCfsr5eZ8q3S1G5k/vYDauXJ2oxC3bpUMVKlQniCpO5A6zO/WrRwntJ4E74patqF+El3byJB8BO+tWpfZzzxfXhbMleyUmudqLSls0KsAoZ1YHc5SNIpnYxqmPEGVtVZdvKRy9ardGf45fRNkrR7Z3Xf8AHyoLF8etJcNuHZ11IVSdIkwdjA19jWw47YaMtwbx+nsZoclQLHKzN7Dd66NmgLmLDZpOgAI+zvI6gVtgSSuU/EvhPnGxrOCGbPcBmXYAHaFhfnINam3Dm6DoSFI8utSnRco2F3FBiOg+dR5aKyVrkpxlwylHpx7iDm44DeInMx9YAn61LbV5DZjIiDOvzqTCYaTngyQfqf8AFH37cKTyAJ+Qrg2PZl8usn4XxzEIS2c3FWJRtdI5NuDTTtdxpGwqd3Dd/tInKBE6ciDp86rXZ/GZbuUiVa0jkewBNado8N3Th7Z/p3D7TWscrT1ZnLBFpSQtxeEysVDBpKgZYG+h+tW7C4c4e1kt6gLD6bsBLlSPiGtU7DX8itcBAh4UsJEiGiOdWrstxcXjJgXFnRRGh+0OoG0HrVKUv0Z5IxHXCMXmCsxOYPOs84HLfrVhw6qGJE9YOsAyW+tKbGDYWxPrML4dyCp6k9aP4VeKnX4curbchHhPvqOdWuHPJX0ZPtJIAGs1Se0fEO+MIIcjKnUA7nyn9KedoeLqy90k6xmbyH1pDaK5zlIJAOuhOmyipnP6NcWOusGxnCUs2cuUdT5nnPWq0+IzHIFAmQIAHI1be0WMIs+IQY3G1c1GL1Bk/Fy3iscacrs7JyUaoL4ZiDlugNEa/wBxJ8MDz2qW9xVrCBLTWwZh1W3DBhvLmc49D7VHhV7trmgzfFG+XfpzGnzqv3XJJbqd62irZlkdRRYbHGsXiG7sPmJEQcg021Y+vWpeHY/Eylu3H9F/Cq5YFxjlBk6O08zNIP40qgVDuSWIEHXkTzGkx1r2FxxQMBOsEGSIZdjHPQke9arhzvvpfxxa/cFm/fTN3D5XcqVzW30dGiVMzpMb1PdxlglrVoOqOua21xCDbcclaSLinTfrVF4ZxdrYuKfEtxGUqSYloho+8CBT3g632s5kb+mJtsXYkKLsAhVO5OWYGsUpOkCjbM8I4jiS5XM0KCSsaacjERtFW7gvErJds9tEuXLQBEiGBOoidxodgdapGHx7MwdpYouR43NvkwP3hNEcFvf12uMQzwxRmEgsQQoYbDwyZ5aVlKN9NYvlF8wPFEUlkA+2rLmzZSpOQkzIDb7cucVr2c41ntNnA0JDLOxOoIJ5b/Sk3ErgYO9uCrRbRlGUeHRgBAOk7mZPOl3DMd3F7xSF+Fxyy7T6jQ/OpjJ0KUFZc7nGi9oLbIDMhZDrqUIkSK1/meK6p8qWYHhSWnBW5bkF2ys7BhbbTSdDvy9aI/lV3/6h/wB+9TLLqxrEmhZhbOVQOYUfPnQ/F1As3T0Qx1nnR1w/jrSPiK3biusQGIVekDf3NYx9N2KsPigl2yeTYcD3g/mtA4nijNZyEyC5gdI6UPxcf07PVA9o+RRiR9GoJbwypptmn1Ox/fSupRT6ZbtcD+IAi3Z31DNsY1OnroKadiMUyYlcsyyuum+0/lQPFcUlzuktmYVE5jWADv51L2YlMRbY/wB23oVqov4kTSbOycDvW9joxgdZ5Ufi8TaXD3GuOttYcZmga6hY66gQB0qkmyx1Bhgc076elFYvC2cTaAuMYJzhV5SIkjlzqXNL0lYm3wqfDeKXHtuC+Z9BEAHL1zfSKY9mlZmaRlgAyZ3pSuFtWrrqrMSQAoiNdzPXbl1p5aJsWWZpkiQOnlWc5quG+OHegHafF5EZTBkEDzqncNFuWLsQR8O0E8pnSp+N40uRJoHAKe8XSddutaQTUek5GtuBOItMAIfQqzaTqDBII9R9KTsKt/EMKf4csRliZ3Ag7DX9zVRYVWOViyxqiOtlrWKlW2YzQYmJ861MRt2fwaXLsXDCKr3G9EExPmYHvTnsu4cGzkObxXQQWPwqYAWYU/3AEmYoDD8TuDBmxKlXYALlOeAZ+KNVk/D1pjwvh9wXXGIdrJCguSYbLEgQNTsPlWM39mkUScEwVpbXe3BcLzIj/thVaHV41k6/SrHgOA2xjba5wmHKm8haB8QIgE7mTEGscAMret4di1gaKxUf9y5trE6RRdvEL/CZLiHLbJRpIJzO0NIAENOsfhWTk/S1H9EXG+DPhSqllKTKxoe7H3h96QNqp97FB3a4RK5hIOwzSATBmOftTTBYW9ib9xXa4wysFZiYi2wAEnluIHM1ntJwRcHayN42uZjnGx2KEDkNwd5otJ0FOh1w4WcVaSVDmyQACx1QkbxzGUga9JqwfxX/ANj/APM1yjsxj3s4hSmoJhl5Fec/jXQv5mnl82/Wss1J9NMUW1aBrWGL32tIdAAxOnhEweWpMgAedQ9rEFq2cpIgdfypbwfizJhrl9hOe/bUNP3dT7CT86X9pOK95Mn/ADU6yTSNU4tNiDCgXEuBzAnOzfdjmPM6j5UmuRJjbl6cqNs2HZLpU+FQC3mJ0+tLzXdH1nFLxE9oV0LsnwVlK3XKsMngA1jOZJP751zu01dJ/wCn/Ec6GzPiQEr5qfxg/jSyeBAs1zDhh4joRBIjY770hwXH7DPcs5v6ZkIW0kc1k+ex6Gie0fFlsqoKklp05NHL50i7OcAV/wCveGW2DKp19Z5VzSpr5HRjTT4MODcKD3nxTCEDHuxyI2n/AG9KE43i2xN1bNnUkx5eZJ6Cs9oOPG7mt2YCopY6wIXeP0qfsI6ZLjAePNBY75YkD03qepbM15eqEHans/8AwptgsrFlJMEnUc9RpM/SteydoLdZzHhQwDzJIGkeU0X2yvm5im5wqqPlP4k10nsn2aSxh1lB3rAM7RrJ1ieQHSreRrGvtmWq3/w5Jx245Zs6kTGUGYCgk6AgdaQtbruHGOCW3chgD4Dp5TXOu0vZvufEhzJ57j9RVYsyfGLJifqKhlonAoCwDEQJOp0/H02rV7dTYKwC6hiQCYkRz0510N8MEuhvBhnuKknVwQV+IRO3T/FWbhHArjPcLXPCt1FfNq5jxqZM67Dz1pLhMDctEO1vT+5SAROuvnt6E1c+zXEBdfItmFZ2z65t1GVZ5ICoIMyKwnL6NFGvTHaXFjDMq2rcN4nICKimSArSBmOpIievWma4nv7OceC4CuYaEqw8Xuf3yofjttb2GTEPPeDwNpGqsYIHTSs4HGEi2wKhTymcwYZnLN9/NNZOqKQ1s2rQW2tu8QodmCswadDny/aChm1nz8qr/bx2uWFGh7sQTHInw6+xpk4AF24iBg5CMrCQVYAJBBkENBnTc0DxyVw6Z2NzNpmIIzRuDOsAgjqQKjzqLj10yh8EsFrhjkpNTZ2+/wDWtuH3hbF0giSMoHl5UV/p3EfcP0/WtJdkxxajFIn40q27GGsMylO9ZrgTlr4dee7Sf0qq4gySP7jH+3lTLtJ2jbELbtm2qC3oCpJkKMqjXaBPzobs+Ea/aF0+AumY/wBsiZ8q3iqVmD9ota9nzZ4VddxDXMrkdBIyD13PvXPLiV9Adsxkwd0DTwMfbl7Vwh7dRgk3dhk/QIgppwnHvYuLcT4lMjoeoPkaFtJqdKacIwKsSXmAJAHM8gSdBtWsmq6RFWy8Y/u7rW8RJICAqD95tTp5bVXu0vGCZtoYA1aPwrS5xgMsERHT6x05Cq7iyczTzg/pXNjhcunXkkoxqJBnNNOC8Tew0rrIgjrSxFpvwnhj3JYDwIJZiNNNY8yeldE6rpzxu+Fn7G8ObF4o3bg8NuGbzb7K/T6V1oXIFVLsbhu5w6yIZyXb1bb5CKsFy7pPOuGcrZ0ag2M18Q/zVT7SpKPO0GrFxHHAVzntBxV7tzurYJJMADUknpG9RBNy4a/1j0qhSaZYLhV2/Lov20TTSGb4dPbemHDcH3QvXmWe7yrkYaMLnXpoKe8AxVu4ndqoty63IO7FZ2PMbjWuyWSlw5lj6Mu0RtrbFpyXuaCACxB2JEb840rXgfZ5bOJVgSwC97IPOJVDrrz96Y3iltWfQQpnr5ChuEtcFrCtEl8wYR9g5nWSdoiubG/o2y+dNFw7nC3mVfCyK+RlynMVyORrqm2vUmpOB4d7S5WjuzcKgHWAvxlT7R71H224w9qw6ISjPcyMAv2AoOj8s3h09aQYS/dUW3yhUcgSGkkMQGmfWtK5bMffC32MTbYXRbBUZ8ik/eiUIkaajY86Ja6L9nubiyzIxBynLnXRgOjGCw96guYMhLqwdXDhjGUENIA15ALMipLOK+G5Pgyl+mVl1kj7W2w51FgVO/2fs27dm4oJdyxBJOjKDGgGwYcwaYf6sv8A3bv/ABH/AOlOMAQQDdE20vMBpranxKfMGTtVn/i7X/mT/mP1pNt+jlxnzrxyyFuEDkSPlUWCTQn0EUf2iwwW+yiYHUz+NWXsHw4NbuudNVUEgGCNSdR511KWuNMiSubLXnbF4VMMzFHa2oLMNwAJ9TArk2Is5WIPIkfIxtXUOJAnGYZV0hi3/Efv50i7Z9n1tKLi7liWJOrFjP6/Ws8Uqf8A0qasqWBtidYj5e+1WLCcLNy0bKgSzf8AcJgZp8IXmRpv5034B2XW7ZsuugIOcjeZI2OkVYLvDUwtvOzArbBIEazy29fwqpTJSOa4bAObN4tMIMo/3A+KPLShOKXky21SJCAMQDqfU71csbig2DNyIlSI85NUIpRjezbZc1SSRjCYcuwVRJO1X3FYpMJhrVs6ka5fvEGST0BOlDdm+EhFzH4jv5DpSjtdeJvEaZQoC6zoOflrQ3tKhqOsbOkYLGZ0VidWAJ6SdTXsVjCBSDgmJzWLZ/tA+WlHYu74fOK4penXFfsrPE8bdxF0WrO5nnHzPSpeGcFezNxWHfoSI0gacp3nXWo+yiMcU1yJC6HyzaAz7U+xFsi5fBgbPI9IHtIrVvX4ozS26yqfw+IRLytGW5qyiGLMNRB+yANSafdl4Nu22X/5fdzG/iYkesRWrxeWQYZVYOfUEfIg/WheD23S0tu2ZNy4xX+0iF19tY8xVNuUa/ZCSUrXgfxaw9y4lnNFtjLE/EEXU6ncVaMVcR7INsudALZGhYmQZzbCCfYVS+1PEe5yQAWVtIJOYruSTvSRu2Vw4dLBRD3bBlc76Tow2bUzPkKrHBuJnlktiw9vLiuE/qKJgiSfiT+mwgTBGhk70q4PjrYw6d7JHfZTrqEI6eUk1Tzdk/nT/slg0u3YuSVVS0cpEAT5VrOCUekY5Pbh1C/fUXGIVSWlSyktCDaFGhYrl+dFm0rIFABG2oga+KJPxEbQKUHTblU3Z7iavdayR8DDKZ+0RDaeWbeub/SmjOFu5LVxGljcVSrf3qSjAxzAANQdx/Yv/EURiz/VI+yuoHm2pnzof+LFYzk7o6ccfjZzrj9om9cbkInynQV0Xs1ghZwtpWkMR3h9X1+ggVVuJ21W5fL/AAk2h6gsSfoDV4w2IW4yMugKg7bdBXXbcUjll/Zs0GCzYzMIGW2demYgfPQ0j/6iIBbUdXHvAaTVjwrE4m/I8KpbAJ0GbxE/jSHtjb/iMThbKkEEEnXQCdfkAaIromx92YwxtYO0oHiK5v8AlrH1FAdsG/8Ah2DRJI+YOnrtTL+dWR/SzS2wVJY6bDw0DxfGXmYLZw4MfauqPoG296VdBMq1xj/BLmA1YhQNoGn4yaqltMtxZEgESK6Hj8G7d2t2C+paIiRJ0jSNqV4L+EWwBdti5eOZpg6EkhQSD7x51UZUVJeEWLxZtWtOdU3F3S7FjvV6/kto2yWLMeXiMVTr+F8bBRpNPFVjy3RYeyF6bRU/ZY/I606xzQh9KrXZwlGIgw2x9N/xp9xRvDHUH61jlj8jfFL4izhDMtpmBgM5bzIXSKacUuuh70ah1Fs66AnYk9NaE4ThHOHgjQlwvUjU/r8qmxOPyW1DLmtuqh19o+YpNPYE1qBYPFsiMrEC2FLN1MGiOFhgi3bSjOW0DaeEEj5kVDjsOUshldSumpEMQJga7napeztxihZwdWJUkz0B9tKppVZCb/qxD21a4bgLgDTQAzvVUY1de3FiStwT909Oo/OqVcFdWF3E5syqRlKunYdQBcc7+FR+J/KqUlP8LjMiotsRMg3G5loB9hFGVNqkGJ07OkXG0b970nw1sWbk29Lhths53DBxM+RkUfgbuZBJBOUAkbEiQSPKq82INu8DqysWtsBPlGuxIkGPKuVL1Go34jxoMXcfaJY+U7D5Us7jE/8AjPzplwrgQa/YtMRBljO0IM36Vcv5eP8AyL9P0rHhtKbjwq1/CpcxNxHIAV7bAbkhQdPQzTpr4UwilokmOQ61PaK6kDy6baaHnRGCmSc3h5KRqDz13INddHHZW+L2bbqWL3FB1KrJLdCQekVX0Txq5tE2baBSs5S0zMNzJLTXRcXhBcMxDDqBEcx0NYxXB7V1QrqfDqADzprgWVaz2mYQlrDqpGigGf8A0jf3o6ca9xe8tsqDVlQhSRz1JmasKW0tqIQADmoiPUUSl0HoRUt/4NCvF4RtGCychMeZ2FUu1wW4zgHwjcnfL5EDWT0rpAjZSa1uIACecH9xSToZTLuie1OuwPCrLWe8uWlZ7juQzLPgU5YE7bH50n4tbK2jHMae9XPg2WzYt2vuKBJ68/rNEXRWV2uG3HcMBhmtpbA0JXKAAuXxbecRXN8XfN1YtIzHrsK6k2Kn0195qiWnyKw6MRHpRNr0eDamht2Ssq+GVTAuICjDeCJ1A32IPzol+yuGCqGt5onRi2pOpO+lKOyuNKYl1GzpnHkynLPyarTeuuQRIpWqsmSkpUV/ivZaxd0CZdIgGI21EcwOVKrHBr1oqrsHVdFIEAIAd/ParZEazH60u4vj0Fp8zqCFJALCSeQ+cVPWqKjKmc+7UX1FsoTLkzHTnJ6VSbgplinLEk7kyZ60KUrqxx1VGeSWzsECVPbBjnFG8OwWd4jziiMRhyGI035bU3NXRKg6svfCrOVQv3UtL7kZm/EUFfwTNfUcg8/Q/wD80beF1UHdKpZ3JlpgKoAB9NKI4bhmLhbjF3nOWVYVZEAabbc65H42bp9RPhMOtzF2QxgA5j0hdYPkavvf2utv6VVOHYId9cJBMAKOmup/Kif4639z/wBP61jHnB5flKz2HsyBGg8+tZNuOhI8tdamxN3u1LOrBV3MTI5xS0Y1LhPd3FaNDBBidprrRzm3EOL/AMOMz94QTACqTO2pI0G9EcP4ilxQ2vi1E6Hy96zdxZVdp0/Zqi9oeKMQUBgTy00nypW26GqOjK6s0BoYcjXrqAmYKkc50IqjDtTddAciToBOswNSfKnfDOL3LizcUATGYaCm1QIbWrlxSdMwnfy/Sg7jXzdICjIRqx6eQ61P37AeHXyP61uMVIg/4qbKoFx1uWtoRuwJ56L4j+H1prZuzqdD8xVY4/xA2mDDXcD3qTB8dVgJn1ihoZZp/Yqs8UwsXXjYw3z3/OjX42gHM6cgdTyFJhdvsxe6IGkbQB00qGuF43TNuEELi1YmALdySemlS8V7VqlyLYFwADWYE/uKBu4RXu2w5IU5pI9NParLheDYdVBW2rc5Ik+s01SXQn6U6xg8VjmLljlmCZgL6Lzinb9hLGXW48jUsYiOenL507xuNWzbZ9NNcogEk1UeL9qLt1TbtoVDaHmx9I2qk2/CCv8AFrWFEiyLjNqMzxHqANZ3+dRcK7PXb/8A27ZImJ5D1NPuFdk7jlDchVPxCYYdNPPSr/wzDLZQIghR9fOeZpudeBRW+D/9P7SgG67M8EFVgLr57mmKdjcIpBW2SRr4mJE+k1YVeaw2ms1k5NjA73D7Z1YRpG8D/G1SpZREyoAOenP1O5rJ8Xp0OoNAX+DliGS4Ej+0n8WiPapTArXHuKMtprVnN3ty4TK75AANOep0+dVr/SeL/wDE3/IfrXQrHAYvi/duhyq+EBAoHnoTrTfv/wDd8v8ANV+TXwYm7TYy7ctC3bTV9CxICgHmef0oPszwJcMrEkO7iGOwj7qjp5mkGE7VXnuAPaW0Cs5nOpBGgGwk04wXGEvDMHC8pPKDr5da2px4ZBt4KikT4RuDy+Wo3pBjsBYGuTMSNySY6aTTHid8KC4Og5k/ErdCd/8ANVPunuXMquAoEiZ5cpG1UkA04bljQCQYmBqB5e1PMZ3gw8qpDCOnz9KRcMwEMWzjNOo319Kf8R4u+UIQcphTAgkHz5UMDODuPlXNDEjdeZ/fOpbhYKWG3Mbmg7N+2kCVXKABqNB0qv3+0/8AUcJAE85161OtjsLxuIW5tBjrUNpiRt/mlR42M4croRBUbT1nnT/CcUtZQSJBgjTUeRp60PYMwCmPEI8qOtWcxI2B5cvKlgxgb4dh+FMcG4O1S0OzGNwuQAzqusnaDoaT3u0DgZLUlpgMBp7DrVjxahkZSNSCP35ULwjhqWeQY75o19ug9KXAtsS4LgeIxDsbpKkb59z6CrPwrg9uzBE5wIk/WByqQXxziJohMSI119qlsZJUqPHOo1xM7CJqXJpPPyg1AGxatWYwJ0869AOh0/WskwNNaANlUnmPnUoYjmD+FQWnnr7ipkYa6bUqAiFo7s2by2A/evzrPcr5fOtm18qx3Z6fWpA4rwHs8+KssVb+oTpmOhA0if3tTHh3BcRh5F1VCTJ8YJ5jl1IrbsjjXwrBGGdGJyskkAwZkbr1phxTG96Vt+JSU8WmszmETXVNtun4ZJFC4pjWZzqcoYwpMhfQGsrxe6Y1122gmfTfam3EMPYtqwyZ3gwzk6HY6AjXaNOdKsBxBLRBVfFG51I6710RprwgtfDb12yQXYEuAWUfF5a8vSnBxzXAJXWSMpIDQOnXrVU4PxJHbxhiToWMRpqJ86sGNx9tlVRBIMfofWpcejsIfhVu6ARIGsz94ToB58qH/wBPKACVOsesnSPWp+G4hi2V1ZTGaDP40z4hxMIviJj0mJ/Ol1DsrWN4WqzmHoQQAPUfpQOBw/ijNr8xTHEYUhifE9tiPh3HtzHnTPh3BVuQ1vfqdj5EUeDNsDgGUAk/KmC3lQidjz6HpRVy13WUONCQJE5RO0nlrW3FsIVTQBjBMRvWbGQLjYO8Vi9xHkAJ/cGlOFvAsqL4XADZG3HmCd6IxFghszR1kc/L0o1HZJZx+YlTMjf0oizcaYBnrNLrl9WMjTrEVphbzK3xZl9pHqKHEdljw7GYYj51JdxndnVoH50jxHE1Xcwem8x0oTEY5rshQCBuY2qNGGyLAvFgxIETTHCX5Eg/L9KpuBwzAyX1G2n4eVP8K2YTpJ5iRP1pOA7Hn8ROkT+/OtreKHSKDtXADBAjkdf1qRr/ACAqNQsNVQdQfadPlWcnnQBut6/Sov4o9PxpUBxy1xVlcuhGvI7f5obHcbd3DayBl9Y1HvQL4F7cBwVHnTng3BszLmgqdjPt+P4iu9pHOmxHib7todzG51qXAzbEzqeREiPyq7Y3htrDBjl8UATIOaddOemnrS3ArmDhwIIgeH4Ty1+kUWq4OhPYwrXCNlk8jueoHOrbwjs7BDMSxiZ2A/zVVdXRgUcrA5jYjkBzFO+HdqmVSLykkaZlEfOm7/QcLZjMYEBGonwzp03ANVzGXGuwCYM/EJ231HStv4kYobkcwB+tC8QtNZjKZn6dNdopJAWDhSdyqK5B1yyp06iZ2kVY8NjbW9srI3A2P7/Ouf8ADsU7BleCDBIB3G31GkVPZxa2swXwKWBkAajn/t6R0qXEdl8OPLDVTB0M7UIl4KDmEKGIA3MdfIb6VV27QMT4WEToBos7DQn6UywxuP4mPtS1CzfE5GbOqyV0B/e9JsVjRrLsrjYMCB6a6Gm2MlMpHhhvPUGRHQnUUtv4UXbmsHaqSBsUJjHeQFJPMCT8iKms4C8TnAaRoesedXbg/CQmUqojn18qZ4xbEzAFwcwYYD8x60nIRTcFwJ7q+MnqDR2F4QybagHXlI9OtOLeKLjKSCQT4ojQ+nOj8Lw148bD5fLWpbGVq9YJOxUnSCPmR15Ux4dwu5E5/Y0xe8jN3F5WtuR4GJ0frlcbHQaU1s28iwfckT9aljsVjDZSM20b7x+tFW8MCfPcdf8ANFBNZUgrzXy8ulRnEZCMwlTPiHKNdR0qaCzKW5EOIP4/pXv4VelQYvHLoRr71p/Mx901Og9jmePv2r1tQ2XVAQdATymN9OlLcPjDYRrej9D0OniHTaaU2HAAOueP/b6cqGzkOuY5QZnmNNRHT0rrUTPYPxHF3ufG8g+2tMxxBAhgxMT5EUndwy7DrQl9NfLl5U6CxzfxoM6T517D45AIcaERHOKQvjOQ+tRLiCDLa06FZe2xFmzazoApI3Ag1WbvEmYa7cuVL7mNZgBm0/KjcJgs8AHU0VQWSWLp0/f1q2cE4MbkFjM86SYLh122vitmZ0P2QokkkjUbVduzGNQ21yMrkAEgbjcCQdh61EmUkKcfwwYe4DdUNYYlQSJKudp8ielWPDG0UBQ6Eaa6GNI12OlRdpeIJ3ZTRs2hU6x69K5ljOJ3F8KuQgaQvT06VKWyG3Rc+PcXCDKfFJ+VB8Dx/iAJnz/UVTcRxI3DJpjwm7BzA+IcjsferrhFnXsNi8q6GaT8VuC8YBytyP73qsWePTpqDzU/lTHh9/O4bfpUa0WPOC3AjBLjDOeQBI08+scquGFxGbQgjmJjUbcjSG1hkuJGxI0I0II1B9jTTh78njOvP15j1rNjCeIYJLqFHAZTyPI9fI0mwl57X9NmzKvwknxR0J5+tPmuSDVb42DuKF9CNb+KAfmrakNHLnrt7HpQ3EONCIaJOmnP25UkbiJMoTv1pTxIkkANvp115aVpr9k2McRxgDZp1+XqOnnW388PVaS4XhzFgGlTyMaH0P5U2/kTdF+tLgz/2Q=="/>
          <p:cNvSpPr>
            <a:spLocks noChangeAspect="1" noChangeArrowheads="1"/>
          </p:cNvSpPr>
          <p:nvPr/>
        </p:nvSpPr>
        <p:spPr bwMode="auto">
          <a:xfrm>
            <a:off x="155575" y="-2613025"/>
            <a:ext cx="371475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05358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data:image/jpeg;base64,/9j/4AAQSkZJRgABAQAAAQABAAD/2wCEAAkGBxQSEBUUDxQUFA8UFBQPDw8PDxQVDxQPFRQWFhQUFBQYHSggGBolHBQUITEhJSkrLi4uFx8zODMtNygtLiwBCgoKDg0OGhAQFCwcHB8sLCwsLCwsLCwsLCwsLCwsLCwsLCwsLCwsKy4sLSwsLCwsLCwsLCwsLCwsLCwsLCwsLP/AABEIALcBFAMBIgACEQEDEQH/xAAbAAACAwEBAQAAAAAAAAAAAAACAwABBQQGB//EAD4QAAICAQMBBQYCBwYHAQAAAAECABEDBBIhMQUGE0FRIjJhcYGRI6EHFEJSscHRJFNigvDxJTNjcpKywhX/xAAaAQEBAQEBAQEAAAAAAAAAAAAAAQMCBQQG/8QAKBEBAQACAQMCBgIDAAAAAAAAAAECEQMhMUEEEiIyM1FhcROxgZHB/9oADAMBAAIRAxEAPwDye2EBL2wwJ5Ve/FBYQEsCGBCqAhASwIYWQUBCCwgIQWAIWGFhAQgIAhYzHjsgDqSFHzJqQCMxkqQV94EMPmDYgeg7xZ/1b+yaa0xhVOofpkzOwv2m/dojgcdR0nnAJ6fvuqvkw6hOmowq5Hoy0P4Mo+k83tnfL81ZcM+CXz5DtlbY2pREzbFEQSI0rAYQQh2nd2BqAmoQ5CBjO7HkJ6bHUrZ+AJB+k5NkILLLq7Szc09bqdSw7P1ePpWTTpRI83JP1pRPG7Z6D9cL6B8fniyYSzWPawnxVUdL9lmUdem0cVMSp3yZb1+mfFjrf7/5CCsRkSdhEW6zNo51MIiA3Bhq0oGpRWMqXUBBEEiOKwSsKTUArHEQCIQphAIjiIBEqFBZIwCXBo+oQEILDCyKELDCywIdQKAhASwIYEAQsMCWBCAjaqAhASwIYEgoCEBLAjtLjDOqt7pZVbmuCwB58uDLo7N7tta7O0QoG/EbcT+IDfuqP3Oev+FZ5wCb/fPIx1bIRtTEFxYUHQYgoIr53/qpigTvk+b9MuGfBv79f9l1KqNqUROGpLCLIuPdZwZ+0ERgrEWSoN+Qbz/I/b7tW9i2Tu6QsvbCxNuUMOhAYfIi4e2RWp3W04yZMuN/cfTZd/w27XV/oyqZh1PQdgYbxawjqNOV6fsk7mH2xzEInd+WM8fny/wQRBIjiIDCcNHJmSJReZ2ssVs5hNBAlkRm2SoCqlFYwrKIgJKxbLHkQCJQgiARHMIDCEKAkhgSQOyoVS6hASAQIYEsCFUKoCGBIBCAgQCEBIBCAhdIBDAkAhqIFAQ6kAjsC+0t9Nw+1idRK2u+5vWv/wBuP/0B/nMKpt98b/Xs1+qV8vDSY9Trk+as+H6eP6BUoiMqUROGpTrxPHd6uzQpR0NMwyKxYEIECEs3s+Y+Av5z2bA+QLHoFUe0WPAA+tTzvebsDtRxYwomNDvTwsqnN0/ev8hU14emW7dPn9Tfgs11rP7odphGGmyklmp8L2xVty7tvPK8URwOvxF+vqfPe5rr+uVqd3jjcMW/++5D775310v0+U+i1L6iSZufR23j6+Hf2VlIx6lR+1gu/gmRbH/izzLadehyhMilqK8q4PTY4KN+TGc+oxFGKt7ykq3zBozK3cj6JNZX8kMIBEJmgkzl0AiAYy4DiBUlQgJdQF1BIjSIJEBJWCRHERbCEJYQGEeRFsICgJIYEko7KlgSzJIIIUoCEBCrAhASAQhAgEMCUIQECwIYEoCEBGwQEs9JBCAjY3u+XOpV/wC8w4sn3BH/AMiYQm53lNrpW9dLjG4+ZF3/AB/OY1Tvk+as+D6cCBKqMqVUza6dHZJK5Q642yFLO1VJ68WaNjqeaPy9PTdudpMCEXCzKaRXRXa8hHRtqnYBXLc/ITF7vaw4sjAC96HjzJQFqHzF/wAJq/8A6LhXRA20Dc2XJtHtMfdACqQep6VXnO523p8/JL73xXvb2TkGv8TCpsumQkDlcm4XfyNfn6T3bdYSpzkarO7wy24UAw3cLd2aIuqoV5wTLnnbJL4dcPHMbbPJbQ+1Mu4o9ctjSz6sg8Mn7pAeN7SIGDTgEk7MjkfsqGysAB8fYN/ScTtWmXeMbNkIkxZYjVZIjC/Mg1QZREDEY2HSwJKhCSoAVKIjKgkRs0URAYRxgESoSRAYRxEEiAoCSNVZIDqkAhGSBAIQlCEIFiEBBEISAgIYgiGIFgQxBEJYUQhAShDQ0f6wNzthb0ejb0TLjP8Alda/gZjVPSdtAtoNMyqi4wWJ9r2gSSAFFc/GzfHnPOTTlnX/ABGPp7vG/u/2lSGSUZm3RMpVgy9VIYX0sG+Zt67SZ8ox/wDLwaZlXIfBX8Rtyg8g9DyR0Pr8szQ6A5SRdKOp69fID1ns9MjstM9hVC8qlUPgB/Mj4TvC4+Xz89s17XnO8GgTFjxjFjCj9p6HiMa4Lt1PzJmA07e82ZlyEkk0bsm79ZwuZzlye+7acOPtx1spzK7RQrpkL7AxctiXd+McLryzKOibkFX13NXEHIZy9t+97u2kxLtPJ4xILPzq/rErrKdYwtTlk07xWYcxmmWK5bGA8TpE5sAnSs5diWFKEKoFVBIjKlVClEQSIwiCRKFEQdsaRKqEAokjUWSALGWJVQgJUQQgJUsSCxCEoQhIoxCWCIQlBAQxBEMQCAhCUsMQD769tarT4sGi0dZWbGNQcYwh82RS7vt2BbC0F9oAEckkVYz+xe0RqMQyAUT1Ujp+6fqKP1ryhdu94kx5Mij9YGpOPTBsmPJtBrTr+1uDDhl46dZ84xa3Niyb03jaSuPNTMoQMcuVH6B+HvmzVDzsfZdcvwya08jh58uLO7nR9Ugsa5PAHJJ6AeZmF2H3qx5z4eT8LOCRscgK9GvZPS/8N36XEd+tQwwFFYLavkazRcJt9get2T/lHrPnnFl7vbXp/wA+Hs98u4+i929Rp9n/AD8Bb3iq58ZazVLQPWqua75qQkdG5B+Bnw39Fnd5NXqPxEbZjHiZn3kIyMwGPFsHUEpkuzyD5bfa+zdvarYlDqeKHr8I5uOcd1K+Xh5MuW22PKdr+25HXznLm4JHoSPsZ5bVd7NufNlTY4xjw8AZiMeRgR4rGjyOKHrQ55qeiGXcLPU+0fmeTObxZYSW+X08PLjnbMfCshie11Xd7IYeyl+IbYttG4n056D0qGxsH5c/w/pA7by3le2DGwN1grQAHUccdPpOfDW92BnXmHpxA1R556dfpKxPz8+gHlDny2MJnSs4tO061Mjs0QxASMhElEQpIAEQajCJVQuyiJREYRKqBSSS0EkBVy4MKVyu5dwLliFMEu4IhCRRrDBiwYSyhgMMGLEMCRDFMIGAIQhV6jsfT6nIDmGRH2IUy6bPiL+Hj9na+J7Fjaxv92rojaMsaLSK+TSYPFzYn8R8v6yMYbGV249vsdWPJsUaAPHnu9n4sJyK2QOuox+I2mzYkdwLxvvRwp+LkepYAcgX4fWdk5cWf8RCy7vewY3bHtDAqysq+wGU7xdc7SbqejJhnhveq8izPDl6zc2wu8/dXJpyWUHJpv7zk5E614v3rcOOB0PEvS6XLrNG9ucjYMm3EHPtHGwBZdx+S1fSqmzoNXkRLyjKGPNZ9wC8kezuAPu+Z+3r7fu53t06aXCm5VZcSK9Y2ZjlCgOTXUlt1n1uTmzywwnmuuLjmWd10muzr/Rz2R+o9moXFZs34+W+oLD2FPpS1x6kzyn6Ru85xoUQ/jZQQnNFMXIbJ8zyo+p8hN7vB3qU4ncknGg3FUxOGI6dSPpfxnyB8p1mXJlcFst72UKxUY7VQF2+6qihyQOnPMw4OO8udzy8NObKcOHsx73+nHkbCcQCqy5VAti+4ZGPvHpSgVwOvPJPSfUMeQFV29CFo/Ajgz5hqcRxZKCPjdCCRkUhlPUbkYceR5nqu7/batjCZGp0pAzmtwr2eT58V8am3qcLZLPDP0OeOOVlvd7XFogdhOQAttYoQfdLUSTfwP8Av04O9CHTlbB8XJuc7rBVQ3p52SaP+D6zlw5b3A3Qx5cg9AVxlg33VZ53XatnNsxZulsSTQ6cmfHH33e+4NRqi3X+kPTPzODdOrSmWxJer0OkbidyNMvSGaCNM20dKNGAxCGNEKZcsGBCEApJUkIowTCgmFRZIKmSAq5LgXCEqQVywYFywYDAYQixDBkUwQwYkGGIDRDESDDBgMEIGADDWA3HkKmx1oj7gj+cY+ThTfIGzi74Ng/YgfSIAnTgzUjr5ttK8XyCQaPl7LN9pYl+5N+n5QGY+p+8NosyOnLqVsEHoQQR8CKM+U6lcmi1X4bMjoQ2LIDyVu1YH14+hHwn1nIJ5/t7sdNQtPww91x1HqPlN/T8vsvXtXy+q4P5ceneMXVMO0NNl1N/8Q06DJn223j4BSNka+VZbF8kEdKAoeOu/nNhNHjXKBvdQu4ZgxCuQpYsicEFyoAUcgkgmroZnaGIJkZVvaDxfXkA9eLHPBoWOaF1PS3t416dK3+we0GwhRvxJuBdFyabTODsZ7DtkQ1ZBq/RfQQO1dQ6anImZVVg1exiGNOnFIoAA+U8+WJ+NDp5AfL05/OaXbGq8YYn9FOLkUT4beySfM7WWc5YTKdXeHLljeldk6dMZyYQdi31oR+JqM8/KeHrY3y3dM87UyzJ02SdiGY1vK08T3OlZwYDOxGnKnCFcWrQrhR3JBuWDKi4DRhgNCgUyQQZIQoS5RMlyosy1ggwrhRgwgYsGGJFMEsQAZdwGrCEWGhBoDhCEWsMQGAxuNjTVfFE0SOAeD9yv5RIjtOfe+KleoHJIqyeKuiflLEvYJH+46EfXmA0K4NSOgMsz+1HCY2PQ7WYGroKpLMQATQAJNAzQcgCz0HJPwE812piOpyriZjjwhDqNblHTFogCw3UfebbwKs7h1uacPH78tMfUcs48N+XhNdmO7eOrHem51b8MkkBhzTWSSP8U49NhLk88KpZmILAKo8wAeOgnV2/rVzZ2fGiY8d1jTDiGNdg4BKCwGIq+s4saWZ6rwetLE2dLoWy+AnO0I2VyRwFOVhx89o/0JnZE28efpPedlaHw8ChhWQqC/HI8wv0s/UmY83J7Mfy+j03D/Jn+IytThrpOS6mzq8UycyVPhxr1MpozDnqd+HUzGuOxtFxJk9Jp8078bTz2kyTa0zzKxrK7lMMGKWMBkdChCDJcoOCZLgsYFASShJKjnuSUTK3RUFCEAGWDIpoMsGKuEDCmhpYaKBhCA5TDDRAMYsBwaGDEAwwYDwY/DW07qBJ9liCa2qSVofvFkH0nKDDB4v5eY+Pl18v9WJSwYMlwbkucq4e2tYMeIswJRR4mQAgHYCBQPkSzKB8TPCdvdoMNGmNkAzajJ+t6rIpAJUL/ZsW0HhVVy1EftLXumd3fvtAEhFN0bcAtQokKrDgG2DHz91elzxziyT6m+nHPJnp+nw9uH5rxvV8nv5NTtAIk0dBo3YgY1LZDwiqu5iQCTSjrwCfp8DOVQB1+82u7W5s+IKF9ssByxZkX319nlFK7uSD7pPM3fN2TQdiuNcMOZCrYz4udWIJ4AIBI8iSv0aexzzl7JyeNm1OrIA8fKRjAbcBiTgUxAJB+Q93oJ0app5vqM956+z1/SYe3j392dqjMXUnmaOtyzIytOMI0zoLjccQJ1YFmmTOO/SLNrSiZ2jxzVwiYVvjHQpjFMWsNZy7HclypDAu4JMomDc6SjBlShJKjmJlXAuQGShoMsNFXCkDQZdxYhAwplwgYsGGDCjEMRYMIGAwGEDFgwwYU1TGlOOosAWAbvpXPS/a6eW0xIMag63xxY4P0H145hKgnL2trfBwvkIvaparA9B1PnZAHxInUDPI/pJP4OL08RrHHXbx/OacWMyzkrLnzuHHco8Pq9WcmRna+TwCQSFApRdC6FDpFeJF3JPVeFsYab/YeU6fHnykLuOHw8aZOWbxT4ZpKPA5bcaFoB+1zh6dQWpgxHJOwDdwCbAPy5+Fz0OYX4CsH3anULnLZDubwFbw8I3k2xouT5UV69FUnW6ex0unGLEmMdEQL9QOT9TZ+s4tbknfneYuuyTx+92/Qa1NRlavJOF2j87czmm+EfPlR4xNHSY5w4RNfRpOc66wjQ06Tvxic2ATrQTFvDBCEEQoVcomSQyATJIZU6SrEkglSo4iZJJJKCEsS5JAQhCSSVRCEDJJCwQhCSSQEIwSSQowY3eQCoJ54dQSACD7p8j0BkkhFCeU/SMP7PjP/V/ijf0kkmvB9SPn9V9LJ88hAyST1Hhnab3upH7JIPNHgj7Eib2nAftHEAKVPDUA3x4eIGupuqq/OgeLkknOfy39NOL58f3Hr9W8wddllSTysXu5srM0WJJJ9E7Pmvd16ZZs6VZJJjm2waWGdSySTNoJYUkkOlSSSQKlSSTpFiSSSEf/2Q=="/>
          <p:cNvSpPr>
            <a:spLocks noChangeAspect="1" noChangeArrowheads="1"/>
          </p:cNvSpPr>
          <p:nvPr/>
        </p:nvSpPr>
        <p:spPr bwMode="auto">
          <a:xfrm>
            <a:off x="155575" y="-1752600"/>
            <a:ext cx="55149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data:image/jpeg;base64,/9j/4AAQSkZJRgABAQAAAQABAAD/2wCEAAkGBxQSEBUUDxQUFA8UFBQPDw8PDxQVDxQPFRQWFhQUFBQYHSggGBolHBQUITEhJSkrLi4uFx8zODMtNygtLiwBCgoKDg0OGhAQFCwcHB8sLCwsLCwsLCwsLCwsLCwsLCwsLCwsLCwsKy4sLSwsLCwsLCwsLCwsLCwsLCwsLCwsLP/AABEIALcBFAMBIgACEQEDEQH/xAAbAAACAwEBAQAAAAAAAAAAAAACAwABBQQGB//EAD4QAAICAQMBBQYCBwYHAQAAAAECABEDBBIhMQUGE0FRIjJhcYGRI6EHFEJSscHRJFNigvDxJTNjcpKywhX/xAAaAQEBAQEBAQEAAAAAAAAAAAAAAQMCBQQG/8QAKBEBAQACAQMCBgIDAAAAAAAAAAECEQMhMUEEEiIyM1FhcROxgZHB/9oADAMBAAIRAxEAPwDye2EBL2wwJ5Ve/FBYQEsCGBCqAhASwIYWQUBCCwgIQWAIWGFhAQgIAhYzHjsgDqSFHzJqQCMxkqQV94EMPmDYgeg7xZ/1b+yaa0xhVOofpkzOwv2m/dojgcdR0nnAJ6fvuqvkw6hOmowq5Hoy0P4Mo+k83tnfL81ZcM+CXz5DtlbY2pREzbFEQSI0rAYQQh2nd2BqAmoQ5CBjO7HkJ6bHUrZ+AJB+k5NkILLLq7Szc09bqdSw7P1ePpWTTpRI83JP1pRPG7Z6D9cL6B8fniyYSzWPawnxVUdL9lmUdem0cVMSp3yZb1+mfFjrf7/5CCsRkSdhEW6zNo51MIiA3Bhq0oGpRWMqXUBBEEiOKwSsKTUArHEQCIQphAIjiIBEqFBZIwCXBo+oQEILDCyKELDCywIdQKAhASwIYEAQsMCWBCAjaqAhASwIYEgoCEBLAjtLjDOqt7pZVbmuCwB58uDLo7N7tta7O0QoG/EbcT+IDfuqP3Oev+FZ5wCb/fPIx1bIRtTEFxYUHQYgoIr53/qpigTvk+b9MuGfBv79f9l1KqNqUROGpLCLIuPdZwZ+0ERgrEWSoN+Qbz/I/b7tW9i2Tu6QsvbCxNuUMOhAYfIi4e2RWp3W04yZMuN/cfTZd/w27XV/oyqZh1PQdgYbxawjqNOV6fsk7mH2xzEInd+WM8fny/wQRBIjiIDCcNHJmSJReZ2ssVs5hNBAlkRm2SoCqlFYwrKIgJKxbLHkQCJQgiARHMIDCEKAkhgSQOyoVS6hASAQIYEsCFUKoCGBIBCAgQCEBIBCAhdIBDAkAhqIFAQ6kAjsC+0t9Nw+1idRK2u+5vWv/wBuP/0B/nMKpt98b/Xs1+qV8vDSY9Trk+as+H6eP6BUoiMqUROGpTrxPHd6uzQpR0NMwyKxYEIECEs3s+Y+Av5z2bA+QLHoFUe0WPAA+tTzvebsDtRxYwomNDvTwsqnN0/ev8hU14emW7dPn9Tfgs11rP7odphGGmyklmp8L2xVty7tvPK8URwOvxF+vqfPe5rr+uVqd3jjcMW/++5D775310v0+U+i1L6iSZufR23j6+Hf2VlIx6lR+1gu/gmRbH/izzLadehyhMilqK8q4PTY4KN+TGc+oxFGKt7ykq3zBozK3cj6JNZX8kMIBEJmgkzl0AiAYy4DiBUlQgJdQF1BIjSIJEBJWCRHERbCEJYQGEeRFsICgJIYEko7KlgSzJIIIUoCEBCrAhASAQhAgEMCUIQECwIYEoCEBGwQEs9JBCAjY3u+XOpV/wC8w4sn3BH/AMiYQm53lNrpW9dLjG4+ZF3/AB/OY1Tvk+as+D6cCBKqMqVUza6dHZJK5Q642yFLO1VJ68WaNjqeaPy9PTdudpMCEXCzKaRXRXa8hHRtqnYBXLc/ITF7vaw4sjAC96HjzJQFqHzF/wAJq/8A6LhXRA20Dc2XJtHtMfdACqQep6VXnO523p8/JL73xXvb2TkGv8TCpsumQkDlcm4XfyNfn6T3bdYSpzkarO7wy24UAw3cLd2aIuqoV5wTLnnbJL4dcPHMbbPJbQ+1Mu4o9ctjSz6sg8Mn7pAeN7SIGDTgEk7MjkfsqGysAB8fYN/ScTtWmXeMbNkIkxZYjVZIjC/Mg1QZREDEY2HSwJKhCSoAVKIjKgkRs0URAYRxgESoSRAYRxEEiAoCSNVZIDqkAhGSBAIQlCEIFiEBBEISAgIYgiGIFgQxBEJYUQhAShDQ0f6wNzthb0ejb0TLjP8Alda/gZjVPSdtAtoNMyqi4wWJ9r2gSSAFFc/GzfHnPOTTlnX/ABGPp7vG/u/2lSGSUZm3RMpVgy9VIYX0sG+Zt67SZ8ox/wDLwaZlXIfBX8Rtyg8g9DyR0Pr8szQ6A5SRdKOp69fID1ns9MjstM9hVC8qlUPgB/Mj4TvC4+Xz89s17XnO8GgTFjxjFjCj9p6HiMa4Lt1PzJmA07e82ZlyEkk0bsm79ZwuZzlye+7acOPtx1spzK7RQrpkL7AxctiXd+McLryzKOibkFX13NXEHIZy9t+97u2kxLtPJ4xILPzq/rErrKdYwtTlk07xWYcxmmWK5bGA8TpE5sAnSs5diWFKEKoFVBIjKlVClEQSIwiCRKFEQdsaRKqEAokjUWSALGWJVQgJUQQgJUsSCxCEoQhIoxCWCIQlBAQxBEMQCAhCUsMQD769tarT4sGi0dZWbGNQcYwh82RS7vt2BbC0F9oAEckkVYz+xe0RqMQyAUT1Ujp+6fqKP1ryhdu94kx5Mij9YGpOPTBsmPJtBrTr+1uDDhl46dZ84xa3Niyb03jaSuPNTMoQMcuVH6B+HvmzVDzsfZdcvwya08jh58uLO7nR9Ugsa5PAHJJ6AeZmF2H3qx5z4eT8LOCRscgK9GvZPS/8N36XEd+tQwwFFYLavkazRcJt9get2T/lHrPnnFl7vbXp/wA+Hs98u4+i929Rp9n/AD8Bb3iq58ZazVLQPWqua75qQkdG5B+Bnw39Fnd5NXqPxEbZjHiZn3kIyMwGPFsHUEpkuzyD5bfa+zdvarYlDqeKHr8I5uOcd1K+Xh5MuW22PKdr+25HXznLm4JHoSPsZ5bVd7NufNlTY4xjw8AZiMeRgR4rGjyOKHrQ55qeiGXcLPU+0fmeTObxZYSW+X08PLjnbMfCshie11Xd7IYeyl+IbYttG4n056D0qGxsH5c/w/pA7by3le2DGwN1grQAHUccdPpOfDW92BnXmHpxA1R556dfpKxPz8+gHlDny2MJnSs4tO061Mjs0QxASMhElEQpIAEQajCJVQuyiJREYRKqBSSS0EkBVy4MKVyu5dwLliFMEu4IhCRRrDBiwYSyhgMMGLEMCRDFMIGAIQhV6jsfT6nIDmGRH2IUy6bPiL+Hj9na+J7Fjaxv92rojaMsaLSK+TSYPFzYn8R8v6yMYbGV249vsdWPJsUaAPHnu9n4sJyK2QOuox+I2mzYkdwLxvvRwp+LkepYAcgX4fWdk5cWf8RCy7vewY3bHtDAqysq+wGU7xdc7SbqejJhnhveq8izPDl6zc2wu8/dXJpyWUHJpv7zk5E614v3rcOOB0PEvS6XLrNG9ucjYMm3EHPtHGwBZdx+S1fSqmzoNXkRLyjKGPNZ9wC8kezuAPu+Z+3r7fu53t06aXCm5VZcSK9Y2ZjlCgOTXUlt1n1uTmzywwnmuuLjmWd10muzr/Rz2R+o9moXFZs34+W+oLD2FPpS1x6kzyn6Ru85xoUQ/jZQQnNFMXIbJ8zyo+p8hN7vB3qU4ncknGg3FUxOGI6dSPpfxnyB8p1mXJlcFst72UKxUY7VQF2+6qihyQOnPMw4OO8udzy8NObKcOHsx73+nHkbCcQCqy5VAti+4ZGPvHpSgVwOvPJPSfUMeQFV29CFo/Ajgz5hqcRxZKCPjdCCRkUhlPUbkYceR5nqu7/batjCZGp0pAzmtwr2eT58V8am3qcLZLPDP0OeOOVlvd7XFogdhOQAttYoQfdLUSTfwP8Av04O9CHTlbB8XJuc7rBVQ3p52SaP+D6zlw5b3A3Qx5cg9AVxlg33VZ53XatnNsxZulsSTQ6cmfHH33e+4NRqi3X+kPTPzODdOrSmWxJer0OkbidyNMvSGaCNM20dKNGAxCGNEKZcsGBCEApJUkIowTCgmFRZIKmSAq5LgXCEqQVywYFywYDAYQixDBkUwQwYkGGIDRDESDDBgMEIGADDWA3HkKmx1oj7gj+cY+ThTfIGzi74Ng/YgfSIAnTgzUjr5ttK8XyCQaPl7LN9pYl+5N+n5QGY+p+8NosyOnLqVsEHoQQR8CKM+U6lcmi1X4bMjoQ2LIDyVu1YH14+hHwn1nIJ5/t7sdNQtPww91x1HqPlN/T8vsvXtXy+q4P5ceneMXVMO0NNl1N/8Q06DJn223j4BSNka+VZbF8kEdKAoeOu/nNhNHjXKBvdQu4ZgxCuQpYsicEFyoAUcgkgmroZnaGIJkZVvaDxfXkA9eLHPBoWOaF1PS3t416dK3+we0GwhRvxJuBdFyabTODsZ7DtkQ1ZBq/RfQQO1dQ6anImZVVg1exiGNOnFIoAA+U8+WJ+NDp5AfL05/OaXbGq8YYn9FOLkUT4beySfM7WWc5YTKdXeHLljeldk6dMZyYQdi31oR+JqM8/KeHrY3y3dM87UyzJ02SdiGY1vK08T3OlZwYDOxGnKnCFcWrQrhR3JBuWDKi4DRhgNCgUyQQZIQoS5RMlyosy1ggwrhRgwgYsGGJFMEsQAZdwGrCEWGhBoDhCEWsMQGAxuNjTVfFE0SOAeD9yv5RIjtOfe+KleoHJIqyeKuiflLEvYJH+46EfXmA0K4NSOgMsz+1HCY2PQ7WYGroKpLMQATQAJNAzQcgCz0HJPwE812piOpyriZjjwhDqNblHTFogCw3UfebbwKs7h1uacPH78tMfUcs48N+XhNdmO7eOrHem51b8MkkBhzTWSSP8U49NhLk88KpZmILAKo8wAeOgnV2/rVzZ2fGiY8d1jTDiGNdg4BKCwGIq+s4saWZ6rwetLE2dLoWy+AnO0I2VyRwFOVhx89o/0JnZE28efpPedlaHw8ChhWQqC/HI8wv0s/UmY83J7Mfy+j03D/Jn+IytThrpOS6mzq8UycyVPhxr1MpozDnqd+HUzGuOxtFxJk9Jp8078bTz2kyTa0zzKxrK7lMMGKWMBkdChCDJcoOCZLgsYFASShJKjnuSUTK3RUFCEAGWDIpoMsGKuEDCmhpYaKBhCA5TDDRAMYsBwaGDEAwwYDwY/DW07qBJ9liCa2qSVofvFkH0nKDDB4v5eY+Pl18v9WJSwYMlwbkucq4e2tYMeIswJRR4mQAgHYCBQPkSzKB8TPCdvdoMNGmNkAzajJ+t6rIpAJUL/ZsW0HhVVy1EftLXumd3fvtAEhFN0bcAtQokKrDgG2DHz91elzxziyT6m+nHPJnp+nw9uH5rxvV8nv5NTtAIk0dBo3YgY1LZDwiqu5iQCTSjrwCfp8DOVQB1+82u7W5s+IKF9ssByxZkX319nlFK7uSD7pPM3fN2TQdiuNcMOZCrYz4udWIJ4AIBI8iSv0aexzzl7JyeNm1OrIA8fKRjAbcBiTgUxAJB+Q93oJ0app5vqM956+z1/SYe3j392dqjMXUnmaOtyzIytOMI0zoLjccQJ1YFmmTOO/SLNrSiZ2jxzVwiYVvjHQpjFMWsNZy7HclypDAu4JMomDc6SjBlShJKjmJlXAuQGShoMsNFXCkDQZdxYhAwplwgYsGGDCjEMRYMIGAwGEDFgwwYU1TGlOOosAWAbvpXPS/a6eW0xIMag63xxY4P0H145hKgnL2trfBwvkIvaparA9B1PnZAHxInUDPI/pJP4OL08RrHHXbx/OacWMyzkrLnzuHHco8Pq9WcmRna+TwCQSFApRdC6FDpFeJF3JPVeFsYab/YeU6fHnykLuOHw8aZOWbxT4ZpKPA5bcaFoB+1zh6dQWpgxHJOwDdwCbAPy5+Fz0OYX4CsH3anULnLZDubwFbw8I3k2xouT5UV69FUnW6ex0unGLEmMdEQL9QOT9TZ+s4tbknfneYuuyTx+92/Qa1NRlavJOF2j87czmm+EfPlR4xNHSY5w4RNfRpOc66wjQ06Tvxic2ATrQTFvDBCEEQoVcomSQyATJIZU6SrEkglSo4iZJJJKCEsS5JAQhCSSVRCEDJJCwQhCSSQEIwSSQowY3eQCoJ54dQSACD7p8j0BkkhFCeU/SMP7PjP/V/ijf0kkmvB9SPn9V9LJ88hAyST1Hhnab3upH7JIPNHgj7Eib2nAftHEAKVPDUA3x4eIGupuqq/OgeLkknOfy39NOL58f3Hr9W8wddllSTysXu5srM0WJJJ9E7Pmvd16ZZs6VZJJjm2waWGdSySTNoJYUkkOlSSSQKlSSTpFiSSSEf/2Q=="/>
          <p:cNvSpPr>
            <a:spLocks noChangeAspect="1" noChangeArrowheads="1"/>
          </p:cNvSpPr>
          <p:nvPr/>
        </p:nvSpPr>
        <p:spPr bwMode="auto">
          <a:xfrm>
            <a:off x="307975" y="-1600200"/>
            <a:ext cx="55149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6" name="Picture 12" descr="https://betweentheworldandme.files.wordpress.com/2012/07/nickimin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1545724" cy="31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ýsledek obrázku pro steatopygia kim kardash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4432"/>
            <a:ext cx="1924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9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0" y="2564904"/>
            <a:ext cx="2160240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Obezita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31640" y="1448779"/>
            <a:ext cx="82817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Geny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07904" y="1412775"/>
            <a:ext cx="163230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err="1" smtClean="0"/>
              <a:t>Epigenetika</a:t>
            </a:r>
            <a:endParaRPr lang="cs-CZ" sz="24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6876256" y="1448780"/>
            <a:ext cx="131677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Prostředí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174168" y="3802099"/>
            <a:ext cx="269977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Populační variabilita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82838" y="4263764"/>
            <a:ext cx="204273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err="1" smtClean="0"/>
              <a:t>Nutrigenomika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45107" y="2924944"/>
            <a:ext cx="197906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Životní úroveň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60232" y="3802099"/>
            <a:ext cx="144437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Styl života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53445" y="2924944"/>
            <a:ext cx="238456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Stravovací návyky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2092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obezity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 minulosti ukládání tuku – EVOLUČNÍ VÝHODA</a:t>
            </a:r>
          </a:p>
          <a:p>
            <a:r>
              <a:rPr lang="cs-CZ" dirty="0" smtClean="0"/>
              <a:t>Kalorická strava a nedostatek pohybu!</a:t>
            </a:r>
          </a:p>
          <a:p>
            <a:r>
              <a:rPr lang="cs-CZ" dirty="0" smtClean="0"/>
              <a:t>I hubení lidé mohou mít „tučné“ polymorfismy</a:t>
            </a:r>
          </a:p>
          <a:p>
            <a:r>
              <a:rPr lang="cs-CZ" dirty="0" smtClean="0"/>
              <a:t>Metabolický syndrom</a:t>
            </a:r>
          </a:p>
          <a:p>
            <a:pPr marL="0" indent="0">
              <a:buNone/>
            </a:pPr>
            <a:r>
              <a:rPr lang="cs-CZ" dirty="0" smtClean="0"/>
              <a:t>= abdominální obezita, vysoký </a:t>
            </a:r>
            <a:r>
              <a:rPr lang="cs-CZ" dirty="0"/>
              <a:t>krevní </a:t>
            </a:r>
            <a:r>
              <a:rPr lang="cs-CZ" dirty="0" smtClean="0"/>
              <a:t>tlak, vysoká </a:t>
            </a:r>
            <a:r>
              <a:rPr lang="cs-CZ" dirty="0"/>
              <a:t>hladina </a:t>
            </a:r>
            <a:r>
              <a:rPr lang="cs-CZ" dirty="0" smtClean="0"/>
              <a:t>triacylglycerolu, nízká </a:t>
            </a:r>
            <a:r>
              <a:rPr lang="cs-CZ" dirty="0"/>
              <a:t>hladina </a:t>
            </a:r>
            <a:r>
              <a:rPr lang="cs-CZ" dirty="0" smtClean="0"/>
              <a:t>HDL cholesterolu, diabetes </a:t>
            </a:r>
            <a:r>
              <a:rPr lang="cs-CZ" dirty="0" err="1"/>
              <a:t>melitus</a:t>
            </a:r>
            <a:r>
              <a:rPr lang="cs-CZ" dirty="0"/>
              <a:t> 2. </a:t>
            </a:r>
            <a:r>
              <a:rPr lang="cs-CZ" dirty="0" smtClean="0"/>
              <a:t>typu</a:t>
            </a:r>
          </a:p>
          <a:p>
            <a:pPr marL="0" indent="0">
              <a:buNone/>
            </a:pPr>
            <a:r>
              <a:rPr lang="cs-CZ" dirty="0" smtClean="0"/>
              <a:t>….rakovina, problémy s reprodukcí, demence, psychiatrická nemocnění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50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Genetický základ obezity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Asociační studie</a:t>
            </a:r>
          </a:p>
          <a:p>
            <a:pPr marL="0" indent="0">
              <a:buNone/>
            </a:pPr>
            <a:r>
              <a:rPr lang="cs-CZ" dirty="0" smtClean="0"/>
              <a:t>Kombinace analýz antropometrických měření a detekce polymorfismů DNA</a:t>
            </a:r>
          </a:p>
          <a:p>
            <a:pPr marL="0" indent="0">
              <a:buNone/>
            </a:pPr>
            <a:r>
              <a:rPr lang="cs-CZ" dirty="0" err="1" smtClean="0"/>
              <a:t>Heritabilita</a:t>
            </a:r>
            <a:r>
              <a:rPr lang="cs-CZ" dirty="0" smtClean="0"/>
              <a:t> – okolo 50% (30% – 70%)</a:t>
            </a:r>
          </a:p>
          <a:p>
            <a:pPr marL="0" indent="0">
              <a:buNone/>
            </a:pPr>
            <a:r>
              <a:rPr lang="cs-CZ" dirty="0" smtClean="0"/>
              <a:t>Studie MZ dvojčat – často stejné prostředí!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://graphics8.nytimes.com/images/2012/04/17/blogs/well-fatpetsub/well-fatpetsub-tmag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9997"/>
            <a:ext cx="3947115" cy="270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oprah.com/images/tows/200505/20050518/20050518-101-600x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019997"/>
            <a:ext cx="3960440" cy="271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8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Výzkum rodokmenů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Příbuzní - studium rodokmenů</a:t>
            </a:r>
          </a:p>
          <a:p>
            <a:r>
              <a:rPr lang="cs-CZ" sz="2800" dirty="0" smtClean="0"/>
              <a:t>Hledání genů spojených s obezitou, které se přenáší z generace na generaci</a:t>
            </a:r>
          </a:p>
          <a:p>
            <a:r>
              <a:rPr lang="cs-CZ" sz="2800" dirty="0" smtClean="0"/>
              <a:t>Vzácné syndromy (</a:t>
            </a:r>
            <a:r>
              <a:rPr lang="cs-CZ" sz="2800" dirty="0" err="1" smtClean="0"/>
              <a:t>monogenní</a:t>
            </a:r>
            <a:r>
              <a:rPr lang="cs-CZ" sz="2800" dirty="0" smtClean="0"/>
              <a:t> obezita)  – pouze 3% případů obezity</a:t>
            </a:r>
          </a:p>
          <a:p>
            <a:r>
              <a:rPr lang="cs-CZ" sz="2800" dirty="0" smtClean="0"/>
              <a:t>Nejsou způsobeny životním stylem, ale funkčními mutacemi v genech zodpovědných za apetit, homeostázu a metabolismus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2050" name="Picture 2" descr="http://www.daimanuel.com/wp-content/uploads/2014/01/UnFit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328310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3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Výzkum rodokmenů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4857403"/>
          </a:xfrm>
        </p:spPr>
        <p:txBody>
          <a:bodyPr numCol="2">
            <a:normAutofit/>
          </a:bodyPr>
          <a:lstStyle/>
          <a:p>
            <a:r>
              <a:rPr lang="cs-CZ" sz="2400" dirty="0" err="1" smtClean="0"/>
              <a:t>Prater-Williamsův</a:t>
            </a:r>
            <a:r>
              <a:rPr lang="cs-CZ" sz="2400" dirty="0" smtClean="0"/>
              <a:t> syndrom </a:t>
            </a:r>
          </a:p>
          <a:p>
            <a:pPr marL="0" indent="0">
              <a:buNone/>
            </a:pPr>
            <a:r>
              <a:rPr lang="cs-CZ" sz="2400" dirty="0" smtClean="0"/>
              <a:t>- 15. chromozom</a:t>
            </a:r>
          </a:p>
          <a:p>
            <a:pPr>
              <a:buFontTx/>
              <a:buChar char="-"/>
            </a:pPr>
            <a:r>
              <a:rPr lang="cs-CZ" sz="2400" dirty="0" smtClean="0"/>
              <a:t>oči </a:t>
            </a:r>
            <a:r>
              <a:rPr lang="cs-CZ" sz="2400" dirty="0"/>
              <a:t>ve tvaru mandle, úzké čelo, trojúhelníkový tvar horního rtu a malé ruce a </a:t>
            </a:r>
            <a:r>
              <a:rPr lang="cs-CZ" sz="2400" dirty="0" smtClean="0"/>
              <a:t>nohy, snížená svalová síla, problémy </a:t>
            </a:r>
            <a:r>
              <a:rPr lang="cs-CZ" sz="2400" dirty="0"/>
              <a:t>s koordinací pohybů a </a:t>
            </a:r>
            <a:r>
              <a:rPr lang="cs-CZ" sz="2400" dirty="0" smtClean="0"/>
              <a:t>rovnováhou, mentální retardace (IQ okolo 70)</a:t>
            </a:r>
          </a:p>
          <a:p>
            <a:pPr>
              <a:buFontTx/>
              <a:buChar char="-"/>
            </a:pPr>
            <a:endParaRPr lang="cs-CZ" sz="2400" b="1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sz="2400" b="1" dirty="0"/>
          </a:p>
          <a:p>
            <a:r>
              <a:rPr lang="cs-CZ" sz="2400" dirty="0" err="1" smtClean="0"/>
              <a:t>Bardet</a:t>
            </a:r>
            <a:r>
              <a:rPr lang="cs-CZ" sz="2400" dirty="0" smtClean="0"/>
              <a:t>–</a:t>
            </a:r>
            <a:r>
              <a:rPr lang="cs-CZ" sz="2400" dirty="0" err="1" smtClean="0"/>
              <a:t>biedlův</a:t>
            </a:r>
            <a:r>
              <a:rPr lang="cs-CZ" sz="2400" dirty="0" smtClean="0"/>
              <a:t> syndrom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- Strabismus, astigmatismus, polydaktylie, syndaktylie, </a:t>
            </a:r>
            <a:r>
              <a:rPr lang="cs-CZ" sz="2400" dirty="0" err="1" smtClean="0"/>
              <a:t>brachydaktylie</a:t>
            </a:r>
            <a:r>
              <a:rPr lang="cs-CZ" sz="2400" dirty="0" smtClean="0"/>
              <a:t>, růstová a mentální retardace, poruchy ledvin, poruchy hybnosti, cukrovka, </a:t>
            </a:r>
            <a:r>
              <a:rPr lang="cs-CZ" sz="2400" dirty="0" err="1" smtClean="0"/>
              <a:t>hypodoncie</a:t>
            </a:r>
            <a:r>
              <a:rPr lang="cs-CZ" sz="2400" dirty="0" smtClean="0"/>
              <a:t>, kardiovaskulární onemocnění a poruchy, poruchy sluchu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2050" name="Picture 2" descr="http://www.nature.com/gim/journal/v14/n1/images/gim0b013e31822bead0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6800"/>
            <a:ext cx="4505326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21716"/>
            <a:ext cx="2880320" cy="225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12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studie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" y="3212976"/>
            <a:ext cx="3593361" cy="35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5235861" cy="23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26876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2 typy experimentů – asociace v rodině, kontrola - vzorek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Respondenti rozděleni podle výšky, váhy, pohlaví, BMI a dalších indexů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Metabochip</a:t>
            </a:r>
            <a:r>
              <a:rPr lang="cs-CZ" dirty="0" smtClean="0"/>
              <a:t> (</a:t>
            </a:r>
            <a:r>
              <a:rPr lang="cs-CZ" dirty="0" err="1" smtClean="0"/>
              <a:t>Illumina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Téměř 200 000 SNP spojených s cukrovkou, kardiovaskulárními chorobami, metabolismem cukrů a tuků, krevním tlakem, výškou, váhou,  </a:t>
            </a:r>
          </a:p>
          <a:p>
            <a:endParaRPr lang="cs-CZ" dirty="0"/>
          </a:p>
        </p:txBody>
      </p:sp>
      <p:pic>
        <p:nvPicPr>
          <p:cNvPr id="1029" name="Picture 5" descr="http://www.retham.com/upload-files/november_/fat-people-group-funn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311" y="2708920"/>
            <a:ext cx="200566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06" y="3036716"/>
            <a:ext cx="3303988" cy="102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663001" y="4110183"/>
            <a:ext cx="18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Kontrolní skupina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89264" y="4110183"/>
            <a:ext cx="81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Vzorek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18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Metabolismus tukové tkáně a adipocytů</a:t>
            </a:r>
            <a:endParaRPr lang="cs-CZ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69"/>
          <a:stretch/>
        </p:blipFill>
        <p:spPr bwMode="auto">
          <a:xfrm>
            <a:off x="779080" y="908720"/>
            <a:ext cx="7537335" cy="32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7396" y="3869187"/>
            <a:ext cx="89566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Tuková tkáň: adipocyty, cévní endotel, fibroblasty, makrofágy…</a:t>
            </a:r>
            <a:r>
              <a:rPr lang="en-US" sz="2000" dirty="0" smtClean="0"/>
              <a:t> </a:t>
            </a:r>
            <a:endParaRPr lang="cs-CZ" sz="2000" dirty="0"/>
          </a:p>
          <a:p>
            <a:r>
              <a:rPr lang="cs-CZ" sz="2000" dirty="0" smtClean="0"/>
              <a:t>Normální váha (BMI pod 25)</a:t>
            </a:r>
          </a:p>
          <a:p>
            <a:r>
              <a:rPr lang="cs-CZ" sz="2000" u="sng" dirty="0" smtClean="0"/>
              <a:t>Nadváha (BMI 25 – 30)</a:t>
            </a:r>
          </a:p>
          <a:p>
            <a:r>
              <a:rPr lang="cs-CZ" sz="2000" dirty="0" smtClean="0"/>
              <a:t>Nárůst počtu makrofágů a T buněk (CD8) a jejich diferenciace, proliferace tukových buněk</a:t>
            </a:r>
          </a:p>
          <a:p>
            <a:r>
              <a:rPr lang="cs-CZ" sz="2000" u="sng" dirty="0" smtClean="0"/>
              <a:t>Obezita – metabolický syndrom (BMI nad 30)</a:t>
            </a:r>
          </a:p>
          <a:p>
            <a:r>
              <a:rPr lang="cs-CZ" sz="2000" dirty="0" smtClean="0"/>
              <a:t>Nekróza adipocytů – tumor nekrotizující faktor – imunitní odpověď – ZÁNĚT</a:t>
            </a:r>
          </a:p>
          <a:p>
            <a:r>
              <a:rPr lang="cs-CZ" sz="2000" dirty="0" smtClean="0"/>
              <a:t>Angiogeneze, destrukce okolní tkáně a nahrazení </a:t>
            </a:r>
            <a:r>
              <a:rPr lang="cs-CZ" sz="2000" dirty="0" err="1" smtClean="0"/>
              <a:t>fibrocyty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Metabolické změny – přepis zcela jiných genů, rezistence k inzulínu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6939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Adipocyt</a:t>
            </a:r>
            <a:endParaRPr lang="cs-CZ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87" y="1600200"/>
            <a:ext cx="5767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355976" y="287602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Ukládání zásob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660232" y="3430027"/>
            <a:ext cx="8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LEPTIN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60232" y="3907620"/>
            <a:ext cx="100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REZISTIN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749134" y="4437112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ADIPONEKTIN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63688" y="6093296"/>
            <a:ext cx="427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Uvolnění zásob – Mastné kyseliny + glycerol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54791" y="2414364"/>
            <a:ext cx="1828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Inzulin + receptor</a:t>
            </a:r>
          </a:p>
          <a:p>
            <a:endParaRPr lang="cs-CZ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3066350" y="1484784"/>
            <a:ext cx="1685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Mastné kyseliny</a:t>
            </a:r>
          </a:p>
          <a:p>
            <a:r>
              <a:rPr lang="cs-CZ" dirty="0" smtClean="0"/>
              <a:t>Glukóza</a:t>
            </a:r>
            <a:endParaRPr lang="cs-CZ" dirty="0"/>
          </a:p>
        </p:txBody>
      </p:sp>
      <p:pic>
        <p:nvPicPr>
          <p:cNvPr id="5125" name="Picture 5" descr="triglycer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22360"/>
            <a:ext cx="985327" cy="10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621919" y="2737529"/>
            <a:ext cx="1032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VISFATIN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4276952"/>
            <a:ext cx="306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Adipocyt komunikuje s okolím</a:t>
            </a:r>
          </a:p>
          <a:p>
            <a:r>
              <a:rPr lang="cs-CZ" dirty="0" smtClean="0"/>
              <a:t>Probíhá ukládání i uvolňování energie</a:t>
            </a:r>
          </a:p>
          <a:p>
            <a:r>
              <a:rPr lang="cs-CZ" dirty="0" smtClean="0"/>
              <a:t>Normální endokrinní funkce</a:t>
            </a:r>
          </a:p>
        </p:txBody>
      </p:sp>
    </p:spTree>
    <p:extLst>
      <p:ext uri="{BB962C8B-B14F-4D97-AF65-F5344CB8AC3E}">
        <p14:creationId xmlns:p14="http://schemas.microsoft.com/office/powerpoint/2010/main" val="402931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Tuková tkáň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Funkce: rezervoár </a:t>
            </a:r>
            <a:r>
              <a:rPr lang="cs-CZ" dirty="0" err="1" smtClean="0"/>
              <a:t>energie,termoregulace</a:t>
            </a:r>
            <a:r>
              <a:rPr lang="cs-CZ" dirty="0" smtClean="0"/>
              <a:t>, sekundární pohlavní znak, endokrinní a </a:t>
            </a:r>
            <a:r>
              <a:rPr lang="cs-CZ" dirty="0" err="1" smtClean="0"/>
              <a:t>parakrinní</a:t>
            </a:r>
            <a:r>
              <a:rPr lang="cs-CZ" dirty="0" smtClean="0"/>
              <a:t> orgán</a:t>
            </a:r>
          </a:p>
          <a:p>
            <a:r>
              <a:rPr lang="cs-CZ" dirty="0" smtClean="0"/>
              <a:t>Tvořena adipocyty</a:t>
            </a:r>
          </a:p>
          <a:p>
            <a:r>
              <a:rPr lang="cs-CZ" dirty="0" smtClean="0"/>
              <a:t>Hnědá</a:t>
            </a:r>
          </a:p>
          <a:p>
            <a:r>
              <a:rPr lang="cs-CZ" dirty="0" smtClean="0"/>
              <a:t>Bílá</a:t>
            </a:r>
          </a:p>
          <a:p>
            <a:r>
              <a:rPr lang="cs-CZ" dirty="0" smtClean="0"/>
              <a:t>Béžová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://www.wikiskripta.eu/images/thumb/6/66/Hn%C4%9Bd%C3%A1_tukov%C3%A1_tk%C3%A1%C5%88.png/350px-Hn%C4%9Bd%C3%A1_tukov%C3%A1_tk%C3%A1%C5%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3337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ienceisntscary.files.wordpress.com/2014/02/fat-ce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22551"/>
            <a:ext cx="40102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7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Obézní adipocyt</a:t>
            </a:r>
            <a:endParaRPr lang="cs-CZ" sz="3600" dirty="0"/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r="8918"/>
          <a:stretch/>
        </p:blipFill>
        <p:spPr bwMode="auto">
          <a:xfrm>
            <a:off x="1475656" y="1387376"/>
            <a:ext cx="6223247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3563888" y="4282495"/>
            <a:ext cx="792088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919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0951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/>
              <a:t>Leptin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040188" cy="639762"/>
          </a:xfrm>
        </p:spPr>
        <p:txBody>
          <a:bodyPr/>
          <a:lstStyle/>
          <a:p>
            <a:r>
              <a:rPr lang="cs-CZ" dirty="0" smtClean="0"/>
              <a:t>Normální váha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4245868" cy="44973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cs-CZ" dirty="0" smtClean="0"/>
              <a:t>Udržuje energetickou homeostázu</a:t>
            </a:r>
          </a:p>
          <a:p>
            <a:r>
              <a:rPr lang="cs-CZ" dirty="0" smtClean="0"/>
              <a:t>Omezuje </a:t>
            </a:r>
            <a:r>
              <a:rPr lang="cs-CZ" dirty="0"/>
              <a:t>příjem potravy a zvyšuje energetický </a:t>
            </a:r>
            <a:r>
              <a:rPr lang="cs-CZ" dirty="0" smtClean="0"/>
              <a:t>výdej</a:t>
            </a:r>
          </a:p>
          <a:p>
            <a:r>
              <a:rPr lang="cs-CZ" dirty="0" smtClean="0"/>
              <a:t>Signalizuje </a:t>
            </a:r>
            <a:r>
              <a:rPr lang="cs-CZ" dirty="0"/>
              <a:t>množství tuku v organismu a nutriční </a:t>
            </a:r>
            <a:r>
              <a:rPr lang="cs-CZ" dirty="0" smtClean="0"/>
              <a:t>zásoby</a:t>
            </a:r>
          </a:p>
          <a:p>
            <a:r>
              <a:rPr lang="cs-CZ" dirty="0" smtClean="0"/>
              <a:t>Přímo </a:t>
            </a:r>
            <a:r>
              <a:rPr lang="cs-CZ" dirty="0"/>
              <a:t>inhibuje koncentraci intracelulárních lipidů, zvyšuje vychytávání glukózy a jaterní glukoneogenezi. </a:t>
            </a:r>
            <a:endParaRPr lang="cs-CZ" dirty="0" smtClean="0"/>
          </a:p>
          <a:p>
            <a:r>
              <a:rPr lang="cs-CZ" dirty="0" smtClean="0"/>
              <a:t>Podílí </a:t>
            </a:r>
            <a:r>
              <a:rPr lang="cs-CZ" dirty="0"/>
              <a:t>se také na regulaci kardiovaskulárních (aktivace sympatiku, zvyšování krevního tlaku, indukce angiogeneze) a imunitních </a:t>
            </a:r>
            <a:r>
              <a:rPr lang="cs-CZ" dirty="0" smtClean="0"/>
              <a:t>funkcí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r>
              <a:rPr lang="cs-CZ" dirty="0" smtClean="0"/>
              <a:t>Obezita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247455" cy="44973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cs-CZ" dirty="0" smtClean="0"/>
              <a:t>Nárůst produkce </a:t>
            </a:r>
            <a:r>
              <a:rPr lang="cs-CZ" dirty="0" err="1" smtClean="0"/>
              <a:t>leptinu</a:t>
            </a:r>
            <a:r>
              <a:rPr lang="cs-CZ" dirty="0" smtClean="0"/>
              <a:t> narůstající tukovou tkání</a:t>
            </a:r>
          </a:p>
          <a:p>
            <a:r>
              <a:rPr lang="cs-CZ" dirty="0" err="1" smtClean="0"/>
              <a:t>Leptinová</a:t>
            </a:r>
            <a:r>
              <a:rPr lang="cs-CZ" dirty="0" smtClean="0"/>
              <a:t> rezistence receptorů v mozku – špatná regulace hladu</a:t>
            </a:r>
          </a:p>
          <a:p>
            <a:r>
              <a:rPr lang="cs-CZ" dirty="0" smtClean="0"/>
              <a:t>Vysoká koncentrace </a:t>
            </a:r>
            <a:r>
              <a:rPr lang="cs-CZ" dirty="0" err="1" smtClean="0"/>
              <a:t>leptinu</a:t>
            </a:r>
            <a:r>
              <a:rPr lang="cs-CZ" dirty="0" smtClean="0"/>
              <a:t> v mozku, nižší v séru – nereaguje s dalšími hormony zapojenými do řízení regulace energie</a:t>
            </a:r>
          </a:p>
          <a:p>
            <a:r>
              <a:rPr lang="cs-CZ" dirty="0" smtClean="0"/>
              <a:t>Objeveno 6 mutací způsobující morbidní obezitu – terapie účinky zmírní</a:t>
            </a:r>
          </a:p>
          <a:p>
            <a:r>
              <a:rPr lang="cs-CZ" dirty="0" smtClean="0"/>
              <a:t>Podporuje záněty v tukové tkáni</a:t>
            </a:r>
          </a:p>
        </p:txBody>
      </p:sp>
    </p:spTree>
    <p:extLst>
      <p:ext uri="{BB962C8B-B14F-4D97-AF65-F5344CB8AC3E}">
        <p14:creationId xmlns:p14="http://schemas.microsoft.com/office/powerpoint/2010/main" val="3351230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Obézní adipocyt</a:t>
            </a:r>
            <a:endParaRPr lang="cs-CZ" sz="3600" dirty="0"/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r="8918"/>
          <a:stretch/>
        </p:blipFill>
        <p:spPr bwMode="auto">
          <a:xfrm>
            <a:off x="1475656" y="1387376"/>
            <a:ext cx="6223247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4788024" y="2276872"/>
            <a:ext cx="792088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664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/>
              <a:t>Resistin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Normální váha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Objeven v roce 2002</a:t>
            </a:r>
          </a:p>
          <a:p>
            <a:r>
              <a:rPr lang="cs-CZ" dirty="0" smtClean="0"/>
              <a:t>Ve zdravé tkáni je jeho exprese minimální a funkce neznámá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Obezita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dirty="0" smtClean="0"/>
              <a:t>Nárůst exprese</a:t>
            </a:r>
          </a:p>
          <a:p>
            <a:r>
              <a:rPr lang="cs-CZ" dirty="0" smtClean="0"/>
              <a:t>Nárůst hladiny „špatného cholesterolu“ a jeho usazování v endotelu</a:t>
            </a:r>
          </a:p>
          <a:p>
            <a:r>
              <a:rPr lang="cs-CZ" dirty="0" smtClean="0"/>
              <a:t>Arterioskleróza</a:t>
            </a:r>
          </a:p>
          <a:p>
            <a:r>
              <a:rPr lang="cs-CZ" dirty="0" smtClean="0"/>
              <a:t>Pro – zánětlivé procesy v tukové tkáni: </a:t>
            </a:r>
            <a:r>
              <a:rPr lang="cs-CZ" dirty="0" err="1" smtClean="0"/>
              <a:t>interleukiny</a:t>
            </a:r>
            <a:r>
              <a:rPr lang="cs-CZ" dirty="0" smtClean="0"/>
              <a:t> a tumor </a:t>
            </a:r>
            <a:r>
              <a:rPr lang="cs-CZ" dirty="0" err="1" smtClean="0"/>
              <a:t>nekrolizující</a:t>
            </a:r>
            <a:r>
              <a:rPr lang="cs-CZ" dirty="0" smtClean="0"/>
              <a:t> faktor</a:t>
            </a:r>
          </a:p>
          <a:p>
            <a:r>
              <a:rPr lang="cs-CZ" dirty="0" smtClean="0"/>
              <a:t>Pravděpodobně způsobuje rezistenci k inzulinu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795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Obézní adipocyt</a:t>
            </a:r>
            <a:endParaRPr lang="cs-CZ" sz="3600" dirty="0"/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r="8918"/>
          <a:stretch/>
        </p:blipFill>
        <p:spPr bwMode="auto">
          <a:xfrm>
            <a:off x="1475656" y="1387376"/>
            <a:ext cx="6223247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3563888" y="2276872"/>
            <a:ext cx="792088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664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/>
              <a:t>Adiponektin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4040188" cy="639762"/>
          </a:xfrm>
        </p:spPr>
        <p:txBody>
          <a:bodyPr/>
          <a:lstStyle/>
          <a:p>
            <a:r>
              <a:rPr lang="cs-CZ" dirty="0" smtClean="0"/>
              <a:t>Normální váha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1520" y="1988840"/>
            <a:ext cx="4245868" cy="41373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Vysoká koncentrace, s věkem se zvyšuje</a:t>
            </a:r>
          </a:p>
          <a:p>
            <a:r>
              <a:rPr lang="cs-CZ" dirty="0" smtClean="0"/>
              <a:t>Receptory v celém těle</a:t>
            </a:r>
          </a:p>
          <a:p>
            <a:r>
              <a:rPr lang="cs-CZ" dirty="0" smtClean="0"/>
              <a:t>Zapojen do metabolismu tuků a cukrů, regulace pomocí NO</a:t>
            </a:r>
          </a:p>
          <a:p>
            <a:r>
              <a:rPr lang="cs-CZ" dirty="0" smtClean="0"/>
              <a:t>Potlačuje následky obezity</a:t>
            </a:r>
          </a:p>
          <a:p>
            <a:r>
              <a:rPr lang="cs-CZ" dirty="0" smtClean="0"/>
              <a:t>Zvyšuje lipolýzu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041775" cy="639762"/>
          </a:xfrm>
        </p:spPr>
        <p:txBody>
          <a:bodyPr/>
          <a:lstStyle/>
          <a:p>
            <a:r>
              <a:rPr lang="cs-CZ" dirty="0" smtClean="0"/>
              <a:t>Obezita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Jeho exprese je snížena, ale přesný princip není znám</a:t>
            </a:r>
          </a:p>
          <a:p>
            <a:r>
              <a:rPr lang="cs-CZ" dirty="0" smtClean="0"/>
              <a:t>Po ztrátě hmotnosti se jeho hladina zvýší do normy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795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85960"/>
              </p:ext>
            </p:extLst>
          </p:nvPr>
        </p:nvGraphicFramePr>
        <p:xfrm>
          <a:off x="323528" y="404664"/>
          <a:ext cx="7776864" cy="56198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6104"/>
                <a:gridCol w="3744416"/>
                <a:gridCol w="1080120"/>
                <a:gridCol w="576064"/>
                <a:gridCol w="1440160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cs-CZ" sz="1200" dirty="0" smtClean="0"/>
                        <a:t>Gen</a:t>
                      </a:r>
                      <a:r>
                        <a:rPr lang="cs-CZ" sz="1200" baseline="0" dirty="0" smtClean="0"/>
                        <a:t> </a:t>
                      </a:r>
                      <a:endParaRPr lang="cs-CZ" sz="1200" dirty="0"/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 smtClean="0"/>
                        <a:t>Protein</a:t>
                      </a:r>
                      <a:endParaRPr lang="cs-CZ" sz="1200" dirty="0"/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 smtClean="0"/>
                        <a:t>Chromozom</a:t>
                      </a:r>
                      <a:endParaRPr lang="cs-CZ" sz="1200" dirty="0"/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 smtClean="0"/>
                        <a:t>Počet studií</a:t>
                      </a:r>
                      <a:endParaRPr lang="cs-CZ" sz="1200" dirty="0"/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P-</a:t>
                      </a:r>
                      <a:r>
                        <a:rPr lang="cs-CZ" sz="1200" dirty="0" err="1"/>
                        <a:t>value</a:t>
                      </a:r>
                      <a:r>
                        <a:rPr lang="cs-CZ" sz="1200" dirty="0"/>
                        <a:t> </a:t>
                      </a:r>
                    </a:p>
                  </a:txBody>
                  <a:tcPr marL="17015" marR="17015" marT="8507" marB="8507" anchor="ctr"/>
                </a:tc>
              </a:tr>
              <a:tr h="267256">
                <a:tc>
                  <a:txBody>
                    <a:bodyPr/>
                    <a:lstStyle/>
                    <a:p>
                      <a:r>
                        <a:rPr lang="cs-CZ" sz="1200"/>
                        <a:t>ACE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Angiotensin I-</a:t>
                      </a:r>
                      <a:r>
                        <a:rPr lang="cs-CZ" sz="1200" dirty="0" err="1"/>
                        <a:t>converting</a:t>
                      </a:r>
                      <a:r>
                        <a:rPr lang="cs-CZ" sz="1200" dirty="0"/>
                        <a:t> enzyme (</a:t>
                      </a:r>
                      <a:r>
                        <a:rPr lang="cs-CZ" sz="1200" dirty="0" err="1"/>
                        <a:t>peptidyl-dipeptidase</a:t>
                      </a:r>
                      <a:r>
                        <a:rPr lang="cs-CZ" sz="1200" dirty="0"/>
                        <a:t> A) 1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17q24.1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0.05–0.0023</a:t>
                      </a:r>
                    </a:p>
                  </a:txBody>
                  <a:tcPr marL="17015" marR="17015" marT="8507" marB="8507" anchor="ctr"/>
                </a:tc>
              </a:tr>
              <a:tr h="225058">
                <a:tc>
                  <a:txBody>
                    <a:bodyPr/>
                    <a:lstStyle/>
                    <a:p>
                      <a:r>
                        <a:rPr lang="cs-CZ" sz="1200" dirty="0"/>
                        <a:t>ADIPOQ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Adiponectin, C1Q and collagen domain containing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3q27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11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0.05–0.001</a:t>
                      </a:r>
                    </a:p>
                  </a:txBody>
                  <a:tcPr marL="17015" marR="17015" marT="8507" marB="8507" anchor="ctr"/>
                </a:tc>
              </a:tr>
              <a:tr h="232769">
                <a:tc>
                  <a:txBody>
                    <a:bodyPr/>
                    <a:lstStyle/>
                    <a:p>
                      <a:r>
                        <a:rPr lang="cs-CZ" sz="1200"/>
                        <a:t>ADRB2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Adrenergic, beta-2-, receptor, surface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5q31–q32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20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0.05–0.0001</a:t>
                      </a:r>
                    </a:p>
                  </a:txBody>
                  <a:tcPr marL="17015" marR="17015" marT="8507" marB="8507" anchor="ctr"/>
                </a:tc>
              </a:tr>
              <a:tr h="232769">
                <a:tc>
                  <a:txBody>
                    <a:bodyPr/>
                    <a:lstStyle/>
                    <a:p>
                      <a:r>
                        <a:rPr lang="cs-CZ" sz="1200"/>
                        <a:t>ADRB3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Adrenergic</a:t>
                      </a:r>
                      <a:r>
                        <a:rPr lang="cs-CZ" sz="1200" dirty="0"/>
                        <a:t>, beta-3-, receptor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8p12–p11.2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29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0.05–0.001</a:t>
                      </a:r>
                    </a:p>
                  </a:txBody>
                  <a:tcPr marL="17015" marR="17015" marT="8507" marB="8507" anchor="ctr"/>
                </a:tc>
              </a:tr>
              <a:tr h="126291">
                <a:tc>
                  <a:txBody>
                    <a:bodyPr/>
                    <a:lstStyle/>
                    <a:p>
                      <a:r>
                        <a:rPr lang="cs-CZ" sz="1200"/>
                        <a:t>DRD2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Dopamine receptor D2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11q23.2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5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0.03–0.002</a:t>
                      </a:r>
                    </a:p>
                  </a:txBody>
                  <a:tcPr marL="17015" marR="17015" marT="8507" marB="8507" anchor="ctr"/>
                </a:tc>
              </a:tr>
              <a:tr h="267256">
                <a:tc>
                  <a:txBody>
                    <a:bodyPr/>
                    <a:lstStyle/>
                    <a:p>
                      <a:r>
                        <a:rPr lang="cs-CZ" sz="1200"/>
                        <a:t>GNB3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Guanine nucleotide binding protein (G protein), beta polypeptide 3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12p13.31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14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0.05–0.001</a:t>
                      </a:r>
                    </a:p>
                  </a:txBody>
                  <a:tcPr marL="17015" marR="17015" marT="8507" marB="8507" anchor="ctr"/>
                </a:tc>
              </a:tr>
              <a:tr h="225058">
                <a:tc>
                  <a:txBody>
                    <a:bodyPr/>
                    <a:lstStyle/>
                    <a:p>
                      <a:r>
                        <a:rPr lang="cs-CZ" sz="1200"/>
                        <a:t>HTR2C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5-hydroxytryptamine (serotonin) receptor 2C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Xq24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10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0.05–0.0001</a:t>
                      </a:r>
                    </a:p>
                  </a:txBody>
                  <a:tcPr marL="17015" marR="17015" marT="8507" marB="8507" anchor="ctr"/>
                </a:tc>
              </a:tr>
              <a:tr h="140661">
                <a:tc>
                  <a:txBody>
                    <a:bodyPr/>
                    <a:lstStyle/>
                    <a:p>
                      <a:r>
                        <a:rPr lang="cs-CZ" sz="1200"/>
                        <a:t>IL6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Interleukin 6 (interferon, beta 2)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7p21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6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0.03–0.003</a:t>
                      </a:r>
                    </a:p>
                  </a:txBody>
                  <a:tcPr marL="17015" marR="17015" marT="8507" marB="8507" anchor="ctr"/>
                </a:tc>
              </a:tr>
              <a:tr h="126291">
                <a:tc>
                  <a:txBody>
                    <a:bodyPr/>
                    <a:lstStyle/>
                    <a:p>
                      <a:r>
                        <a:rPr lang="cs-CZ" sz="1200" dirty="0"/>
                        <a:t>INS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Insulin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11p15.5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7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0.05–0.0002</a:t>
                      </a:r>
                    </a:p>
                  </a:txBody>
                  <a:tcPr marL="17015" marR="17015" marT="8507" marB="8507" anchor="ctr"/>
                </a:tc>
              </a:tr>
              <a:tr h="267256">
                <a:tc>
                  <a:txBody>
                    <a:bodyPr/>
                    <a:lstStyle/>
                    <a:p>
                      <a:r>
                        <a:rPr lang="cs-CZ" sz="1200" dirty="0"/>
                        <a:t>LDLR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Low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density</a:t>
                      </a:r>
                      <a:r>
                        <a:rPr lang="cs-CZ" sz="1200" dirty="0"/>
                        <a:t> lipoprotein receptor (</a:t>
                      </a:r>
                      <a:r>
                        <a:rPr lang="cs-CZ" sz="1200" dirty="0" err="1"/>
                        <a:t>familial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hypercholesterolaemia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19p13.2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5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0.04–0.001</a:t>
                      </a:r>
                    </a:p>
                  </a:txBody>
                  <a:tcPr marL="17015" marR="17015" marT="8507" marB="8507" anchor="ctr"/>
                </a:tc>
              </a:tr>
              <a:tr h="140661">
                <a:tc>
                  <a:txBody>
                    <a:bodyPr/>
                    <a:lstStyle/>
                    <a:p>
                      <a:r>
                        <a:rPr lang="cs-CZ" sz="1200"/>
                        <a:t>LEP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Leptin (obesity homologue, mouse)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7q31.3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10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0.05–0.003</a:t>
                      </a:r>
                    </a:p>
                  </a:txBody>
                  <a:tcPr marL="17015" marR="17015" marT="8507" marB="8507" anchor="ctr"/>
                </a:tc>
              </a:tr>
              <a:tr h="126291">
                <a:tc>
                  <a:txBody>
                    <a:bodyPr/>
                    <a:lstStyle/>
                    <a:p>
                      <a:r>
                        <a:rPr lang="cs-CZ" sz="1200"/>
                        <a:t>LEPR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Leptin receptor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1p31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16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0.04–0.0001</a:t>
                      </a:r>
                    </a:p>
                  </a:txBody>
                  <a:tcPr marL="17015" marR="17015" marT="8507" marB="8507" anchor="ctr"/>
                </a:tc>
              </a:tr>
              <a:tr h="140661">
                <a:tc>
                  <a:txBody>
                    <a:bodyPr/>
                    <a:lstStyle/>
                    <a:p>
                      <a:r>
                        <a:rPr lang="cs-CZ" sz="1200"/>
                        <a:t>LIPE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Lipase, hormone-sensitive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19q13.2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5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0.05–0.002</a:t>
                      </a:r>
                    </a:p>
                  </a:txBody>
                  <a:tcPr marL="17015" marR="17015" marT="8507" marB="8507" anchor="ctr"/>
                </a:tc>
              </a:tr>
              <a:tr h="126291">
                <a:tc>
                  <a:txBody>
                    <a:bodyPr/>
                    <a:lstStyle/>
                    <a:p>
                      <a:r>
                        <a:rPr lang="cs-CZ" sz="1200" dirty="0"/>
                        <a:t>MC4R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Melanocortin 4 receptor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18q22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8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0.04–0.002</a:t>
                      </a:r>
                    </a:p>
                  </a:txBody>
                  <a:tcPr marL="17015" marR="17015" marT="8507" marB="8507" anchor="ctr"/>
                </a:tc>
              </a:tr>
              <a:tr h="267256">
                <a:tc>
                  <a:txBody>
                    <a:bodyPr/>
                    <a:lstStyle/>
                    <a:p>
                      <a:r>
                        <a:rPr lang="cs-CZ" sz="1200"/>
                        <a:t>NR3C1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Nuclear receptor sub-family 3, group C, member 1 (glucocorticoid receptor)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5q31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10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0.05–0.001</a:t>
                      </a:r>
                    </a:p>
                  </a:txBody>
                  <a:tcPr marL="17015" marR="17015" marT="8507" marB="8507" anchor="ctr"/>
                </a:tc>
              </a:tr>
              <a:tr h="126291">
                <a:tc>
                  <a:txBody>
                    <a:bodyPr/>
                    <a:lstStyle/>
                    <a:p>
                      <a:r>
                        <a:rPr lang="cs-CZ" sz="1200"/>
                        <a:t>PLIN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Perilipin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15q26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5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0.05–0.0008</a:t>
                      </a:r>
                    </a:p>
                  </a:txBody>
                  <a:tcPr marL="17015" marR="17015" marT="8507" marB="8507" anchor="ctr"/>
                </a:tc>
              </a:tr>
              <a:tr h="225058">
                <a:tc>
                  <a:txBody>
                    <a:bodyPr/>
                    <a:lstStyle/>
                    <a:p>
                      <a:r>
                        <a:rPr lang="cs-CZ" sz="1200"/>
                        <a:t>PPARG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Peroxisome proliferative activated receptor, gamma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3p25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30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0.05–0.001</a:t>
                      </a:r>
                    </a:p>
                  </a:txBody>
                  <a:tcPr marL="17015" marR="17015" marT="8507" marB="8507" anchor="ctr"/>
                </a:tc>
              </a:tr>
              <a:tr h="126291">
                <a:tc>
                  <a:txBody>
                    <a:bodyPr/>
                    <a:lstStyle/>
                    <a:p>
                      <a:r>
                        <a:rPr lang="cs-CZ" sz="1200"/>
                        <a:t>RETN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Resistin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19p13.2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5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0.048–0.001</a:t>
                      </a:r>
                    </a:p>
                  </a:txBody>
                  <a:tcPr marL="17015" marR="17015" marT="8507" marB="8507" anchor="ctr"/>
                </a:tc>
              </a:tr>
              <a:tr h="182860">
                <a:tc>
                  <a:txBody>
                    <a:bodyPr/>
                    <a:lstStyle/>
                    <a:p>
                      <a:r>
                        <a:rPr lang="cs-CZ" sz="1200"/>
                        <a:t>TNF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Tumor necrosis factor (TNF superfamily, member 2)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6p21.3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9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0.05–0.004</a:t>
                      </a:r>
                    </a:p>
                  </a:txBody>
                  <a:tcPr marL="17015" marR="17015" marT="8507" marB="8507" anchor="ctr"/>
                </a:tc>
              </a:tr>
              <a:tr h="232769">
                <a:tc>
                  <a:txBody>
                    <a:bodyPr/>
                    <a:lstStyle/>
                    <a:p>
                      <a:r>
                        <a:rPr lang="cs-CZ" sz="1200"/>
                        <a:t>UCP1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Uncoupling protein 1 (mitochondrial, proton carrier)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4q28–q31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10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0.05–0.001</a:t>
                      </a:r>
                    </a:p>
                  </a:txBody>
                  <a:tcPr marL="17015" marR="17015" marT="8507" marB="8507" anchor="ctr"/>
                </a:tc>
              </a:tr>
              <a:tr h="182860">
                <a:tc>
                  <a:txBody>
                    <a:bodyPr/>
                    <a:lstStyle/>
                    <a:p>
                      <a:r>
                        <a:rPr lang="cs-CZ" sz="1200"/>
                        <a:t>UCP2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Uncoupling protein 2 (mitochondrial, proton carrier)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11q13.3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11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0.05–0.001</a:t>
                      </a:r>
                    </a:p>
                  </a:txBody>
                  <a:tcPr marL="17015" marR="17015" marT="8507" marB="8507" anchor="ctr"/>
                </a:tc>
              </a:tr>
              <a:tr h="182860">
                <a:tc>
                  <a:txBody>
                    <a:bodyPr/>
                    <a:lstStyle/>
                    <a:p>
                      <a:r>
                        <a:rPr lang="cs-CZ" sz="1200" dirty="0"/>
                        <a:t>UCP3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Uncoupling protein 3 (mitochondrial, proton carrier)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11q13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12</a:t>
                      </a:r>
                    </a:p>
                  </a:txBody>
                  <a:tcPr marL="17015" marR="17015" marT="8507" marB="8507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0.049–0.0005</a:t>
                      </a:r>
                    </a:p>
                  </a:txBody>
                  <a:tcPr marL="17015" marR="17015" marT="8507" marB="8507" anchor="ctr"/>
                </a:tc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323528" y="609329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http://www.nature.com/nature/journal/v519/n7542/fig_tab/nature14115_ST2.html</a:t>
            </a:r>
          </a:p>
        </p:txBody>
      </p:sp>
    </p:spTree>
    <p:extLst>
      <p:ext uri="{BB962C8B-B14F-4D97-AF65-F5344CB8AC3E}">
        <p14:creationId xmlns:p14="http://schemas.microsoft.com/office/powerpoint/2010/main" val="3104590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 smtClean="0"/>
              <a:t>Další faktory ovlivňující obezitu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Rozložení tuku</a:t>
            </a:r>
          </a:p>
          <a:p>
            <a:r>
              <a:rPr lang="cs-CZ" dirty="0" smtClean="0"/>
              <a:t>Věk </a:t>
            </a:r>
          </a:p>
          <a:p>
            <a:r>
              <a:rPr lang="cs-CZ" dirty="0" smtClean="0"/>
              <a:t>Pohlaví</a:t>
            </a:r>
          </a:p>
          <a:p>
            <a:r>
              <a:rPr lang="cs-CZ" dirty="0" smtClean="0"/>
              <a:t>Způsob života</a:t>
            </a:r>
          </a:p>
          <a:p>
            <a:r>
              <a:rPr lang="cs-CZ" dirty="0" smtClean="0"/>
              <a:t>Etnicita</a:t>
            </a:r>
            <a:endParaRPr lang="cs-CZ" dirty="0"/>
          </a:p>
        </p:txBody>
      </p:sp>
      <p:pic>
        <p:nvPicPr>
          <p:cNvPr id="5122" name="Picture 2" descr="http://www.foodbeat.com/wp-content/uploads/2013/01/shutterstock_107256155-271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3301355" cy="365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27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Rozložení tuku 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969" y="3356992"/>
            <a:ext cx="4761927" cy="29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277357" cy="29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1268760"/>
            <a:ext cx="65224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Výzkumy pomocí 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Podmíněno geneticky i hormonálně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Rozdíl mezi etniky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Mění se v průběhu života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Hlavní faktor pro predispozice k metabolickému syndromu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Vliv stresu, kouření a alkoholu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56191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Pohlaví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4040188" cy="639762"/>
          </a:xfrm>
        </p:spPr>
        <p:txBody>
          <a:bodyPr/>
          <a:lstStyle/>
          <a:p>
            <a:r>
              <a:rPr lang="cs-CZ" dirty="0" smtClean="0"/>
              <a:t>Ženy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Více adipocytů</a:t>
            </a:r>
          </a:p>
          <a:p>
            <a:r>
              <a:rPr lang="cs-CZ" dirty="0" smtClean="0"/>
              <a:t>Větší adipocyty</a:t>
            </a:r>
          </a:p>
          <a:p>
            <a:r>
              <a:rPr lang="cs-CZ" dirty="0" smtClean="0"/>
              <a:t>O 20% více tuku i u štíhlých žen</a:t>
            </a:r>
          </a:p>
          <a:p>
            <a:r>
              <a:rPr lang="cs-CZ" dirty="0" smtClean="0"/>
              <a:t>Podkožní tuk</a:t>
            </a:r>
          </a:p>
          <a:p>
            <a:r>
              <a:rPr lang="cs-CZ" dirty="0" smtClean="0"/>
              <a:t>Vliv estrogenu – urychluje lipolýzu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041775" cy="639762"/>
          </a:xfrm>
        </p:spPr>
        <p:txBody>
          <a:bodyPr/>
          <a:lstStyle/>
          <a:p>
            <a:r>
              <a:rPr lang="cs-CZ" dirty="0" smtClean="0"/>
              <a:t>Muži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Viscerá</a:t>
            </a:r>
            <a:r>
              <a:rPr lang="cs-CZ" dirty="0"/>
              <a:t>lní tuk</a:t>
            </a:r>
          </a:p>
          <a:p>
            <a:r>
              <a:rPr lang="cs-CZ" dirty="0" smtClean="0"/>
              <a:t>Více </a:t>
            </a:r>
            <a:r>
              <a:rPr lang="cs-CZ" dirty="0"/>
              <a:t>cholesterolu a </a:t>
            </a:r>
            <a:r>
              <a:rPr lang="cs-CZ" dirty="0" smtClean="0"/>
              <a:t>mastných kyselin v séru</a:t>
            </a:r>
          </a:p>
          <a:p>
            <a:r>
              <a:rPr lang="cs-CZ" dirty="0" smtClean="0"/>
              <a:t>Vliv testosteronu – zvyšuje insulinovou senzitivitu, stimuluje lipolýzu</a:t>
            </a:r>
          </a:p>
          <a:p>
            <a:r>
              <a:rPr lang="cs-CZ" dirty="0" smtClean="0"/>
              <a:t>Inzulinová rezistence – transportní proteiny v krevní plasmě – málo testosteronu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77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tuku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20 – 50 % objemu těla</a:t>
            </a:r>
          </a:p>
          <a:p>
            <a:r>
              <a:rPr lang="cs-CZ" dirty="0" smtClean="0"/>
              <a:t>Útrobový = viscerální </a:t>
            </a:r>
          </a:p>
          <a:p>
            <a:r>
              <a:rPr lang="cs-CZ" dirty="0" smtClean="0"/>
              <a:t>Podkožní =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			        </a:t>
            </a:r>
            <a:r>
              <a:rPr lang="cs-CZ" sz="2600" dirty="0" err="1" smtClean="0"/>
              <a:t>Andromorf</a:t>
            </a:r>
            <a:r>
              <a:rPr lang="cs-CZ" sz="2600" dirty="0" smtClean="0"/>
              <a:t>               </a:t>
            </a:r>
            <a:r>
              <a:rPr lang="cs-CZ" sz="2600" dirty="0" err="1" smtClean="0"/>
              <a:t>Gynomorf</a:t>
            </a:r>
            <a:endParaRPr lang="cs-CZ" sz="2600" dirty="0"/>
          </a:p>
          <a:p>
            <a:pPr marL="0" indent="0">
              <a:buNone/>
            </a:pPr>
            <a:r>
              <a:rPr lang="cs-CZ" dirty="0" smtClean="0"/>
              <a:t>Faktory:</a:t>
            </a:r>
          </a:p>
          <a:p>
            <a:pPr marL="0" indent="0">
              <a:buNone/>
            </a:pPr>
            <a:r>
              <a:rPr lang="cs-CZ" dirty="0" smtClean="0"/>
              <a:t>pohlaví, věk, množství tuk, genetické predispozice, stresové faktory, populační afinita</a:t>
            </a:r>
          </a:p>
        </p:txBody>
      </p:sp>
      <p:pic>
        <p:nvPicPr>
          <p:cNvPr id="2050" name="Picture 2" descr="http://themedicinejournal.com/wp-content/uploads/2014/05/pear-apple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82445"/>
            <a:ext cx="3600400" cy="26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48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Nárůst viscerálního tuku u mužů i u žen</a:t>
            </a:r>
          </a:p>
          <a:p>
            <a:r>
              <a:rPr lang="cs-CZ" dirty="0" smtClean="0"/>
              <a:t>Nárůst cholesterolu i mastných kyselin (více u mužů)</a:t>
            </a:r>
          </a:p>
          <a:p>
            <a:r>
              <a:rPr lang="cs-CZ" dirty="0" smtClean="0"/>
              <a:t>Korelace věk ženy a obvod pasu (i před menopauzou)</a:t>
            </a:r>
          </a:p>
          <a:p>
            <a:r>
              <a:rPr lang="cs-CZ" dirty="0" smtClean="0"/>
              <a:t>Změny ve struktuře tkáně</a:t>
            </a:r>
          </a:p>
          <a:p>
            <a:r>
              <a:rPr lang="cs-CZ" dirty="0" smtClean="0"/>
              <a:t>Celulitida</a:t>
            </a:r>
            <a:endParaRPr lang="cs-CZ" dirty="0"/>
          </a:p>
        </p:txBody>
      </p:sp>
      <p:pic>
        <p:nvPicPr>
          <p:cNvPr id="1026" name="Picture 2" descr="http://cellulitewhisperer.com/wp-content/uploads/2013/04/dreamstime_s_18578935-CELLULITE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28014"/>
            <a:ext cx="3456384" cy="212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19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/>
              <a:t>Způsob života</a:t>
            </a:r>
          </a:p>
        </p:txBody>
      </p:sp>
      <p:pic>
        <p:nvPicPr>
          <p:cNvPr id="4098" name="Picture 2" descr="http://thumbs.dreamstime.com/x/unhealthy-lifestyle-22249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25" y="1352848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5292080" y="1665539"/>
            <a:ext cx="1224136" cy="179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5400000">
            <a:off x="3596679" y="4131447"/>
            <a:ext cx="1008111" cy="179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0800000">
            <a:off x="2411759" y="2343427"/>
            <a:ext cx="812537" cy="179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-2968" y="1389391"/>
            <a:ext cx="28209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Pohyb: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Sedavý způsob života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Automobilová doprava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Nedostatek pohybu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Onemocnění pohybového </a:t>
            </a:r>
          </a:p>
          <a:p>
            <a:pPr marL="266700"/>
            <a:r>
              <a:rPr lang="cs-CZ" dirty="0" smtClean="0"/>
              <a:t>aparátu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Absence sociálního kontaktu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…..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16217" y="1360893"/>
            <a:ext cx="2627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Stres: </a:t>
            </a:r>
            <a:r>
              <a:rPr lang="cs-CZ" dirty="0" err="1" smtClean="0"/>
              <a:t>Eustres</a:t>
            </a:r>
            <a:r>
              <a:rPr lang="cs-CZ" dirty="0" smtClean="0"/>
              <a:t> x </a:t>
            </a:r>
            <a:r>
              <a:rPr lang="cs-CZ" u="sng" dirty="0" err="1" smtClean="0"/>
              <a:t>Disstres</a:t>
            </a:r>
            <a:endParaRPr lang="cs-CZ" u="sng" dirty="0" smtClean="0"/>
          </a:p>
          <a:p>
            <a:r>
              <a:rPr lang="cs-CZ" dirty="0" smtClean="0"/>
              <a:t>Aktivace dráhy: </a:t>
            </a:r>
          </a:p>
          <a:p>
            <a:endParaRPr lang="cs-CZ" dirty="0" smtClean="0"/>
          </a:p>
          <a:p>
            <a:r>
              <a:rPr lang="cs-CZ" dirty="0" err="1" smtClean="0"/>
              <a:t>sympaticus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hypothalamus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hypofýza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nadledviny  </a:t>
            </a:r>
          </a:p>
          <a:p>
            <a:endParaRPr lang="cs-CZ" dirty="0"/>
          </a:p>
          <a:p>
            <a:r>
              <a:rPr lang="cs-CZ" dirty="0" err="1" smtClean="0"/>
              <a:t>glukokortikoity</a:t>
            </a:r>
            <a:r>
              <a:rPr lang="cs-CZ" dirty="0" smtClean="0"/>
              <a:t> (kortizol)</a:t>
            </a:r>
          </a:p>
          <a:p>
            <a:r>
              <a:rPr lang="cs-CZ" dirty="0" smtClean="0"/>
              <a:t>v tukové tkáni</a:t>
            </a:r>
          </a:p>
          <a:p>
            <a:endParaRPr lang="cs-CZ" dirty="0"/>
          </a:p>
          <a:p>
            <a:r>
              <a:rPr lang="cs-CZ" dirty="0" smtClean="0"/>
              <a:t>OBEZITA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20247" y="4793726"/>
            <a:ext cx="76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Strava</a:t>
            </a:r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 rot="5400000" flipV="1">
            <a:off x="6976335" y="2077706"/>
            <a:ext cx="204797" cy="5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5400000" flipV="1">
            <a:off x="6976335" y="2634909"/>
            <a:ext cx="204797" cy="5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5400000" flipV="1">
            <a:off x="6976335" y="3178321"/>
            <a:ext cx="204797" cy="5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5400000" flipV="1">
            <a:off x="6976334" y="3764394"/>
            <a:ext cx="204797" cy="5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5400000" flipV="1">
            <a:off x="6976335" y="4294257"/>
            <a:ext cx="204797" cy="5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5400000" flipV="1">
            <a:off x="6976333" y="5024981"/>
            <a:ext cx="204797" cy="5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4221089"/>
            <a:ext cx="369030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Příjem většího množství kalorií než je </a:t>
            </a:r>
          </a:p>
          <a:p>
            <a:r>
              <a:rPr lang="cs-CZ" dirty="0" smtClean="0"/>
              <a:t>Jejich výdej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79512" y="5082710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Junk</a:t>
            </a:r>
            <a:r>
              <a:rPr lang="cs-CZ" dirty="0" smtClean="0"/>
              <a:t> food“ – málo výživných látek a vitamínů, nadmíra soli, cukru, mouky a tuku (bílé jedy)</a:t>
            </a:r>
          </a:p>
          <a:p>
            <a:r>
              <a:rPr lang="cs-CZ" dirty="0" smtClean="0"/>
              <a:t>Western diet – šíření fastfood jídla i do rozvojových zemí</a:t>
            </a:r>
          </a:p>
          <a:p>
            <a:r>
              <a:rPr lang="cs-CZ" dirty="0" err="1" smtClean="0"/>
              <a:t>Nutrigenetika</a:t>
            </a:r>
            <a:endParaRPr lang="cs-CZ" dirty="0" smtClean="0"/>
          </a:p>
          <a:p>
            <a:r>
              <a:rPr lang="cs-CZ" dirty="0" err="1" smtClean="0"/>
              <a:t>Nutrigenomika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719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 smtClean="0"/>
              <a:t>Etnicita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Studie v USA, UK a Japonsku</a:t>
            </a:r>
          </a:p>
          <a:p>
            <a:r>
              <a:rPr lang="cs-CZ" sz="2800" dirty="0" smtClean="0"/>
              <a:t>Rozdíly v BMI a % tuku v těle</a:t>
            </a:r>
          </a:p>
          <a:p>
            <a:r>
              <a:rPr lang="cs-CZ" sz="2800" dirty="0" smtClean="0"/>
              <a:t>Různá </a:t>
            </a:r>
            <a:r>
              <a:rPr lang="cs-CZ" sz="2800" dirty="0" smtClean="0"/>
              <a:t>etnika </a:t>
            </a:r>
            <a:r>
              <a:rPr lang="cs-CZ" sz="2800" dirty="0" smtClean="0"/>
              <a:t>(Afroameričané, Euroameričané, Hispánci, J a Z Asiaté) mají různý výskyt obezity i metabolického syndromu</a:t>
            </a:r>
          </a:p>
          <a:p>
            <a:r>
              <a:rPr lang="cs-CZ" sz="2800" dirty="0" smtClean="0"/>
              <a:t>Rozdíly mohou pramenit z odlišného genetického základu ale i ze sociokulturního zázemí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22719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Evoluční význam ukládání tuku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U přírodních národů je obezita vzácná</a:t>
            </a:r>
          </a:p>
          <a:p>
            <a:r>
              <a:rPr lang="cs-CZ" dirty="0" smtClean="0"/>
              <a:t>V minulosti ukládání tuků poskytovalo selekční výhodu</a:t>
            </a:r>
          </a:p>
          <a:p>
            <a:r>
              <a:rPr lang="cs-CZ" dirty="0" smtClean="0"/>
              <a:t>Teorie „šetrných genů“</a:t>
            </a:r>
          </a:p>
          <a:p>
            <a:r>
              <a:rPr lang="cs-CZ" dirty="0" smtClean="0"/>
              <a:t>Teorie „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“</a:t>
            </a:r>
          </a:p>
          <a:p>
            <a:r>
              <a:rPr lang="cs-CZ" u="sng" dirty="0" smtClean="0"/>
              <a:t>Zásobárna energie pro:</a:t>
            </a:r>
          </a:p>
          <a:p>
            <a:pPr marL="0" indent="0">
              <a:buNone/>
            </a:pPr>
            <a:r>
              <a:rPr lang="cs-CZ" dirty="0" smtClean="0"/>
              <a:t>Hladovění</a:t>
            </a:r>
          </a:p>
          <a:p>
            <a:pPr marL="0" indent="0">
              <a:buNone/>
            </a:pPr>
            <a:r>
              <a:rPr lang="cs-CZ" dirty="0" smtClean="0"/>
              <a:t>Nečekané události</a:t>
            </a:r>
          </a:p>
          <a:p>
            <a:pPr marL="0" indent="0">
              <a:buNone/>
            </a:pPr>
            <a:r>
              <a:rPr lang="cs-CZ" dirty="0" smtClean="0"/>
              <a:t>Adaptace na chlad</a:t>
            </a:r>
          </a:p>
          <a:p>
            <a:pPr marL="0" indent="0">
              <a:buNone/>
            </a:pPr>
            <a:r>
              <a:rPr lang="cs-CZ" dirty="0" smtClean="0"/>
              <a:t>Růst</a:t>
            </a:r>
          </a:p>
          <a:p>
            <a:pPr marL="0" indent="0">
              <a:buNone/>
            </a:pPr>
            <a:r>
              <a:rPr lang="cs-CZ" dirty="0" smtClean="0"/>
              <a:t>Energie pro vývoj mozku</a:t>
            </a:r>
          </a:p>
          <a:p>
            <a:pPr marL="0" indent="0">
              <a:buNone/>
            </a:pPr>
            <a:r>
              <a:rPr lang="cs-CZ" dirty="0" smtClean="0"/>
              <a:t>Reprodukce</a:t>
            </a:r>
          </a:p>
          <a:p>
            <a:pPr marL="0" indent="0">
              <a:buNone/>
            </a:pPr>
            <a:r>
              <a:rPr lang="cs-CZ" dirty="0" smtClean="0"/>
              <a:t>Imunita</a:t>
            </a:r>
          </a:p>
          <a:p>
            <a:pPr marL="0" indent="0">
              <a:buNone/>
            </a:pPr>
            <a:r>
              <a:rPr lang="cs-CZ" dirty="0" smtClean="0"/>
              <a:t>Psychosociální stres</a:t>
            </a:r>
          </a:p>
          <a:p>
            <a:pPr marL="0" indent="0">
              <a:buNone/>
            </a:pPr>
            <a:r>
              <a:rPr lang="cs-CZ" dirty="0" smtClean="0"/>
              <a:t>Adaptace na malárii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8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Tuková tkáň jako endokrinní orgán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b="1" dirty="0" err="1" smtClean="0"/>
              <a:t>Adiponectin</a:t>
            </a:r>
            <a:endParaRPr lang="cs-CZ" sz="1400" b="1" dirty="0" smtClean="0"/>
          </a:p>
          <a:p>
            <a:pPr algn="just"/>
            <a:r>
              <a:rPr lang="cs-CZ" sz="1400" dirty="0" smtClean="0"/>
              <a:t>Zvyšuje utilizaci a transport glukózy a </a:t>
            </a:r>
            <a:r>
              <a:rPr lang="cs-CZ" sz="1400" dirty="0" err="1" smtClean="0"/>
              <a:t>neesterifikovaných</a:t>
            </a:r>
            <a:r>
              <a:rPr lang="cs-CZ" sz="1400" dirty="0" smtClean="0"/>
              <a:t> mastných kyselin (NEMK) do svalových, jaterních a tukových buněk. Tyto účinky jsou zajištěny pomocí AMP-kinázy, která při poklesu buněčného ATP obnovuje </a:t>
            </a:r>
            <a:r>
              <a:rPr lang="cs-CZ" sz="1400" dirty="0" err="1" smtClean="0"/>
              <a:t>energenické</a:t>
            </a:r>
            <a:r>
              <a:rPr lang="cs-CZ" sz="1400" dirty="0" smtClean="0"/>
              <a:t> rovnováhy v buňce (např. </a:t>
            </a:r>
            <a:r>
              <a:rPr lang="el-GR" sz="1400" dirty="0" smtClean="0"/>
              <a:t>β-</a:t>
            </a:r>
            <a:r>
              <a:rPr lang="cs-CZ" sz="1400" dirty="0" smtClean="0"/>
              <a:t>oxidace lipidů a </a:t>
            </a:r>
            <a:r>
              <a:rPr lang="cs-CZ" sz="1400" dirty="0" err="1" smtClean="0"/>
              <a:t>Glc</a:t>
            </a:r>
            <a:r>
              <a:rPr lang="cs-CZ" sz="1400" dirty="0" smtClean="0"/>
              <a:t>). Také působí proti rozvoji aterosklerózy. </a:t>
            </a:r>
          </a:p>
          <a:p>
            <a:pPr marL="0" indent="0" algn="just">
              <a:buNone/>
            </a:pPr>
            <a:r>
              <a:rPr lang="cs-CZ" sz="1400" b="1" dirty="0" smtClean="0"/>
              <a:t>Leptin</a:t>
            </a:r>
          </a:p>
          <a:p>
            <a:pPr algn="just"/>
            <a:r>
              <a:rPr lang="cs-CZ" sz="1400" dirty="0" smtClean="0"/>
              <a:t>Ovlivňuje hypotalamická centra sytosti, čímž způsobuje omezení příjmu potravy a stimuluje energetický výdej. Receptory na leptin mají </a:t>
            </a:r>
            <a:r>
              <a:rPr lang="cs-CZ" sz="1400" dirty="0" err="1" smtClean="0"/>
              <a:t>myocyty</a:t>
            </a:r>
            <a:r>
              <a:rPr lang="cs-CZ" sz="1400" dirty="0" smtClean="0"/>
              <a:t>, adipocyty, </a:t>
            </a:r>
            <a:r>
              <a:rPr lang="cs-CZ" sz="1400" dirty="0" err="1" smtClean="0"/>
              <a:t>hepatocyty</a:t>
            </a:r>
            <a:r>
              <a:rPr lang="cs-CZ" sz="1400" dirty="0" smtClean="0"/>
              <a:t> a </a:t>
            </a:r>
            <a:r>
              <a:rPr lang="el-GR" sz="1400" dirty="0" smtClean="0"/>
              <a:t>β-</a:t>
            </a:r>
            <a:r>
              <a:rPr lang="cs-CZ" sz="1400" dirty="0" smtClean="0"/>
              <a:t>buňky pankreatu. Na adipocyt má účinky podobné jako inzulin (stimuluje ukládání zásob-syntéza glykogenu, inhibice lipolýzy), v </a:t>
            </a:r>
            <a:r>
              <a:rPr lang="cs-CZ" sz="1400" dirty="0" err="1" smtClean="0"/>
              <a:t>myocytu</a:t>
            </a:r>
            <a:r>
              <a:rPr lang="cs-CZ" sz="1400" dirty="0" smtClean="0"/>
              <a:t> aktivuje AMP-kinázu (zvyšuje oxidaci triglyceridů), a tím chrání kosterní sval před nadbytkem TAG. V pankreatických buňkách inhibuje produkci inzulinu. </a:t>
            </a:r>
          </a:p>
          <a:p>
            <a:pPr marL="0" indent="0" algn="just">
              <a:buNone/>
            </a:pPr>
            <a:r>
              <a:rPr lang="cs-CZ" sz="1400" b="1" dirty="0" err="1" smtClean="0"/>
              <a:t>Rezistin</a:t>
            </a:r>
            <a:endParaRPr lang="cs-CZ" sz="1400" b="1" dirty="0" smtClean="0"/>
          </a:p>
          <a:p>
            <a:pPr algn="just"/>
            <a:r>
              <a:rPr lang="cs-CZ" sz="1400" dirty="0" smtClean="0"/>
              <a:t>Potlačuje vliv inzulinu na využití glukózy a snižuje glukózovou toleranci. K těmto výsledkům se došlo pouze na myších modelech. </a:t>
            </a:r>
          </a:p>
          <a:p>
            <a:pPr marL="0" indent="0" algn="just">
              <a:buNone/>
            </a:pPr>
            <a:r>
              <a:rPr lang="cs-CZ" sz="1400" b="1" dirty="0" err="1" smtClean="0"/>
              <a:t>Visfatin</a:t>
            </a:r>
            <a:endParaRPr lang="cs-CZ" sz="1400" b="1" dirty="0" smtClean="0"/>
          </a:p>
          <a:p>
            <a:pPr algn="just"/>
            <a:r>
              <a:rPr lang="cs-CZ" sz="1400" dirty="0" smtClean="0"/>
              <a:t>Hormon produkovaný lymfocyty tukové tkáně, zvyšuje transport glukózy v </a:t>
            </a:r>
            <a:r>
              <a:rPr lang="cs-CZ" sz="1400" dirty="0" err="1" smtClean="0"/>
              <a:t>myocytech</a:t>
            </a:r>
            <a:r>
              <a:rPr lang="cs-CZ" sz="1400" dirty="0" smtClean="0"/>
              <a:t>, </a:t>
            </a:r>
            <a:r>
              <a:rPr lang="cs-CZ" sz="1400" dirty="0" err="1" smtClean="0"/>
              <a:t>lipogenezu</a:t>
            </a:r>
            <a:r>
              <a:rPr lang="cs-CZ" sz="1400" dirty="0" smtClean="0"/>
              <a:t> a diferenciaci adipocytů a snižuje produkci glukózy v </a:t>
            </a:r>
            <a:r>
              <a:rPr lang="cs-CZ" sz="1400" dirty="0" err="1" smtClean="0"/>
              <a:t>hepatocytech</a:t>
            </a:r>
            <a:r>
              <a:rPr lang="cs-CZ" sz="1400" dirty="0" smtClean="0"/>
              <a:t>. Zvýšenou </a:t>
            </a:r>
            <a:r>
              <a:rPr lang="cs-CZ" sz="1400" dirty="0" err="1" smtClean="0"/>
              <a:t>lipogenezou</a:t>
            </a:r>
            <a:r>
              <a:rPr lang="cs-CZ" sz="1400" dirty="0" smtClean="0"/>
              <a:t> a diferenciací zvyšuje depozitní schopnost viscerálních </a:t>
            </a:r>
            <a:r>
              <a:rPr lang="cs-CZ" sz="1400" dirty="0" err="1" smtClean="0"/>
              <a:t>adypocytů</a:t>
            </a:r>
            <a:r>
              <a:rPr lang="cs-CZ" sz="1400" dirty="0" smtClean="0"/>
              <a:t>, které tak pojmou více lipidů, které by jinak narušovaly metabolizmus ostatních na inzulin citlivých tkání. Zvýšená depozitní schopnost způsobená diferenciací </a:t>
            </a:r>
            <a:r>
              <a:rPr lang="cs-CZ" sz="1400" dirty="0" err="1" smtClean="0"/>
              <a:t>adypocytů</a:t>
            </a:r>
            <a:r>
              <a:rPr lang="cs-CZ" sz="1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020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Metabolismus tuků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b="1" dirty="0" smtClean="0"/>
              <a:t>Mitochondrie</a:t>
            </a:r>
            <a:r>
              <a:rPr lang="cs-CZ" dirty="0" smtClean="0"/>
              <a:t> – </a:t>
            </a:r>
            <a:r>
              <a:rPr lang="el-GR" dirty="0" smtClean="0"/>
              <a:t>β-</a:t>
            </a:r>
            <a:r>
              <a:rPr lang="cs-CZ" dirty="0" smtClean="0"/>
              <a:t>oxidace mastných kyselin (do mitochondrie vstupují MK s kratším řetězcem volně, s delším řetězcem (od C</a:t>
            </a:r>
            <a:r>
              <a:rPr lang="cs-CZ" baseline="-25000" dirty="0" smtClean="0"/>
              <a:t>16</a:t>
            </a:r>
            <a:r>
              <a:rPr lang="cs-CZ" dirty="0" smtClean="0"/>
              <a:t>) pomocí karnitinového přenašeče, </a:t>
            </a:r>
            <a:r>
              <a:rPr lang="el-GR" dirty="0" smtClean="0"/>
              <a:t>β-</a:t>
            </a:r>
            <a:r>
              <a:rPr lang="cs-CZ" dirty="0" smtClean="0"/>
              <a:t>oxidaci v matrix mitochondrií provádějí 3 typy dehydrogenáz (kódované různými </a:t>
            </a:r>
            <a:r>
              <a:rPr lang="cs-CZ" dirty="0" err="1" smtClean="0"/>
              <a:t>lokusy</a:t>
            </a:r>
            <a:r>
              <a:rPr lang="cs-CZ" dirty="0" smtClean="0"/>
              <a:t>) podle délky řetězce MK) 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b="1" dirty="0" smtClean="0"/>
              <a:t>Endoplazmatické retikulum</a:t>
            </a:r>
            <a:r>
              <a:rPr lang="cs-CZ" dirty="0" smtClean="0"/>
              <a:t> – syntéza a sekrece lipoproteinů (tvorba TAG v zevní membráně, v lumen ER se spojují s cholesterolem, fosfolipidy a </a:t>
            </a:r>
            <a:r>
              <a:rPr lang="cs-CZ" dirty="0" err="1" smtClean="0"/>
              <a:t>Apo</a:t>
            </a:r>
            <a:r>
              <a:rPr lang="cs-CZ" dirty="0" smtClean="0"/>
              <a:t>-B, další modifikace (</a:t>
            </a:r>
            <a:r>
              <a:rPr lang="cs-CZ" dirty="0" err="1" smtClean="0"/>
              <a:t>např.glykosylace</a:t>
            </a:r>
            <a:r>
              <a:rPr lang="cs-CZ" dirty="0" smtClean="0"/>
              <a:t> </a:t>
            </a:r>
            <a:r>
              <a:rPr lang="cs-CZ" dirty="0" err="1" smtClean="0"/>
              <a:t>Apo</a:t>
            </a:r>
            <a:r>
              <a:rPr lang="cs-CZ" dirty="0" smtClean="0"/>
              <a:t>-B) probíhá v GK) </a:t>
            </a:r>
          </a:p>
          <a:p>
            <a:pPr algn="just"/>
            <a:endParaRPr lang="cs-CZ" dirty="0" smtClean="0"/>
          </a:p>
          <a:p>
            <a:pPr algn="just"/>
            <a:r>
              <a:rPr lang="cs-CZ" b="1" dirty="0" smtClean="0"/>
              <a:t>Lyzosomy</a:t>
            </a:r>
            <a:r>
              <a:rPr lang="cs-CZ" dirty="0" smtClean="0"/>
              <a:t> – hydrolýza lipidů kyselými hydrolázami (lipázy, fosfolipázy, </a:t>
            </a:r>
            <a:r>
              <a:rPr lang="cs-CZ" dirty="0" err="1" smtClean="0"/>
              <a:t>glykosidázy</a:t>
            </a:r>
            <a:r>
              <a:rPr lang="cs-CZ" dirty="0" smtClean="0"/>
              <a:t>, </a:t>
            </a:r>
            <a:r>
              <a:rPr lang="cs-CZ" dirty="0" err="1" smtClean="0"/>
              <a:t>sulfatázy</a:t>
            </a:r>
            <a:r>
              <a:rPr lang="cs-CZ" dirty="0" smtClean="0"/>
              <a:t>) na jednotlivé molekuly (MK, glycerol, </a:t>
            </a:r>
            <a:r>
              <a:rPr lang="cs-CZ" dirty="0" err="1" smtClean="0"/>
              <a:t>sfingosin</a:t>
            </a:r>
            <a:r>
              <a:rPr lang="cs-CZ" dirty="0" smtClean="0"/>
              <a:t>, hexózy, sulfát, cholesterol), které pak difundují přes </a:t>
            </a:r>
            <a:r>
              <a:rPr lang="cs-CZ" dirty="0" err="1" smtClean="0"/>
              <a:t>lyzosomální</a:t>
            </a:r>
            <a:r>
              <a:rPr lang="cs-CZ" dirty="0" smtClean="0"/>
              <a:t> membránu do cytosolu </a:t>
            </a:r>
          </a:p>
          <a:p>
            <a:pPr algn="just"/>
            <a:endParaRPr lang="cs-CZ" dirty="0" smtClean="0"/>
          </a:p>
          <a:p>
            <a:pPr algn="just"/>
            <a:r>
              <a:rPr lang="cs-CZ" b="1" dirty="0"/>
              <a:t>P</a:t>
            </a:r>
            <a:r>
              <a:rPr lang="cs-CZ" b="1" dirty="0" smtClean="0"/>
              <a:t>eroxisomy</a:t>
            </a:r>
            <a:r>
              <a:rPr lang="cs-CZ" dirty="0" smtClean="0"/>
              <a:t> – metabolismus cholesterolu a MK (zejména oxidace MK s dlouhým řetězcem), oxidace probíhá za účasti kyslíku, vzniká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2</a:t>
            </a:r>
            <a:r>
              <a:rPr lang="cs-CZ" dirty="0" smtClean="0"/>
              <a:t>, který je štěpen katalázou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90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785395"/>
          </a:xfrm>
        </p:spPr>
        <p:txBody>
          <a:bodyPr>
            <a:normAutofit/>
          </a:bodyPr>
          <a:lstStyle/>
          <a:p>
            <a:r>
              <a:rPr lang="cs-CZ" sz="2400" u="sng" dirty="0" smtClean="0"/>
              <a:t>Příčiny:</a:t>
            </a:r>
          </a:p>
          <a:p>
            <a:pPr marL="0" indent="0">
              <a:buNone/>
            </a:pPr>
            <a:r>
              <a:rPr lang="cs-CZ" sz="2400" dirty="0" smtClean="0"/>
              <a:t>chuťová preference tuků a sladkého, snížená spontánní pohybová aktivita, aktivita LPL a HSL, „nastavení“ hypotalamických center hladu a sytosti (Prader-Williho syndrom), endokrinopatie: Cushingův syndrom, hypothyreóza, </a:t>
            </a:r>
            <a:r>
              <a:rPr lang="cs-CZ" sz="2400" dirty="0" err="1" smtClean="0"/>
              <a:t>insulinom</a:t>
            </a:r>
            <a:r>
              <a:rPr lang="cs-CZ" sz="2400" dirty="0" smtClean="0"/>
              <a:t>, léčiva </a:t>
            </a:r>
            <a:r>
              <a:rPr lang="cs-CZ" sz="2400" dirty="0" err="1" smtClean="0"/>
              <a:t>sulfonylurey</a:t>
            </a:r>
            <a:r>
              <a:rPr lang="cs-CZ" sz="2400" dirty="0" smtClean="0"/>
              <a:t>, thyreostatika, kortikoidy</a:t>
            </a:r>
          </a:p>
          <a:p>
            <a:endParaRPr lang="cs-CZ" sz="2400" dirty="0"/>
          </a:p>
        </p:txBody>
      </p:sp>
      <p:pic>
        <p:nvPicPr>
          <p:cNvPr id="11266" name="Picture 2" descr="https://encrypted-tbn2.gstatic.com/images?q=tbn:ANd9GcTWLSg4DK_f9DWtGehncHK7hD-X6mJG8pKS6j9STwMbQ60VzV-c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64248"/>
            <a:ext cx="4104456" cy="16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healthhabits.files.wordpress.com/2009/04/obesity_chart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66" y="4005064"/>
            <a:ext cx="364761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6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073"/>
            <a:ext cx="8229600" cy="1143000"/>
          </a:xfrm>
        </p:spPr>
        <p:txBody>
          <a:bodyPr/>
          <a:lstStyle/>
          <a:p>
            <a:r>
              <a:rPr lang="cs-CZ" dirty="0" smtClean="0"/>
              <a:t>Obezita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145435"/>
          </a:xfrm>
        </p:spPr>
        <p:txBody>
          <a:bodyPr>
            <a:normAutofit fontScale="47500" lnSpcReduction="20000"/>
          </a:bodyPr>
          <a:lstStyle/>
          <a:p>
            <a:r>
              <a:rPr lang="cs-CZ" sz="4200" u="sng" dirty="0" smtClean="0"/>
              <a:t>Měření obsahu tukové tkáně (WHO)</a:t>
            </a:r>
          </a:p>
          <a:p>
            <a:r>
              <a:rPr lang="cs-CZ" sz="4200" dirty="0" smtClean="0"/>
              <a:t>BMI </a:t>
            </a:r>
            <a:r>
              <a:rPr lang="cs-CZ" sz="4300" dirty="0" smtClean="0"/>
              <a:t>- tedy </a:t>
            </a:r>
            <a:r>
              <a:rPr lang="cs-CZ" sz="4300" dirty="0"/>
              <a:t>poměr hmotnosti (v kg) a druhé mocniny výšky jedince (v </a:t>
            </a:r>
            <a:r>
              <a:rPr lang="cs-CZ" sz="4300" dirty="0" smtClean="0"/>
              <a:t>metrech)</a:t>
            </a:r>
            <a:endParaRPr lang="cs-CZ" sz="4300" dirty="0"/>
          </a:p>
          <a:p>
            <a:r>
              <a:rPr lang="cs-CZ" sz="4200" dirty="0" smtClean="0"/>
              <a:t>Měření </a:t>
            </a:r>
            <a:r>
              <a:rPr lang="cs-CZ" sz="4200" dirty="0"/>
              <a:t>obvodu pasu </a:t>
            </a:r>
            <a:r>
              <a:rPr lang="cs-CZ" sz="4200" dirty="0" smtClean="0"/>
              <a:t> - vysoké riziko </a:t>
            </a:r>
            <a:r>
              <a:rPr lang="cs-CZ" sz="4200" dirty="0"/>
              <a:t>u mužů nad 102 cm, u žen nad 88 cm. </a:t>
            </a:r>
          </a:p>
          <a:p>
            <a:r>
              <a:rPr lang="cs-CZ" sz="4200" dirty="0"/>
              <a:t>Typ obezity </a:t>
            </a:r>
            <a:endParaRPr lang="cs-CZ" sz="4200" dirty="0" smtClean="0"/>
          </a:p>
          <a:p>
            <a:pPr marL="0" indent="0">
              <a:buNone/>
            </a:pPr>
            <a:r>
              <a:rPr lang="cs-CZ" sz="4200" dirty="0"/>
              <a:t>	</a:t>
            </a:r>
            <a:r>
              <a:rPr lang="cs-CZ" sz="4200" dirty="0" smtClean="0"/>
              <a:t>androidní </a:t>
            </a:r>
          </a:p>
          <a:p>
            <a:pPr marL="0" indent="0">
              <a:buNone/>
            </a:pPr>
            <a:r>
              <a:rPr lang="cs-CZ" sz="4200" dirty="0"/>
              <a:t>	</a:t>
            </a:r>
            <a:r>
              <a:rPr lang="cs-CZ" sz="4200" dirty="0" err="1" smtClean="0"/>
              <a:t>gynoidní</a:t>
            </a:r>
            <a:r>
              <a:rPr lang="cs-CZ" sz="4200" dirty="0" smtClean="0"/>
              <a:t> </a:t>
            </a:r>
          </a:p>
          <a:p>
            <a:r>
              <a:rPr lang="cs-CZ" sz="4200" dirty="0" smtClean="0"/>
              <a:t>Antropometrie </a:t>
            </a:r>
            <a:r>
              <a:rPr lang="cs-CZ" sz="4200" dirty="0"/>
              <a:t>– měření tloušťky kožních řas </a:t>
            </a:r>
            <a:r>
              <a:rPr lang="cs-CZ" sz="4200" dirty="0" err="1"/>
              <a:t>kaliperem</a:t>
            </a:r>
            <a:r>
              <a:rPr lang="cs-CZ" sz="4200" dirty="0"/>
              <a:t>. </a:t>
            </a:r>
          </a:p>
          <a:p>
            <a:r>
              <a:rPr lang="cs-CZ" sz="4200" dirty="0"/>
              <a:t>Bioelektrická impedance – stanovení obsahu tukové tkáně, </a:t>
            </a:r>
            <a:r>
              <a:rPr lang="cs-CZ" sz="4200" dirty="0" err="1"/>
              <a:t>beztukové</a:t>
            </a:r>
            <a:r>
              <a:rPr lang="cs-CZ" sz="4200" dirty="0"/>
              <a:t> hmoty a </a:t>
            </a:r>
            <a:r>
              <a:rPr lang="cs-CZ" sz="4200" dirty="0" smtClean="0"/>
              <a:t>hydratace</a:t>
            </a:r>
            <a:endParaRPr lang="cs-CZ" sz="4200" dirty="0"/>
          </a:p>
          <a:p>
            <a:r>
              <a:rPr lang="cs-CZ" sz="4200" dirty="0"/>
              <a:t>Stanovení energetického příjmu (vyhodnocení jídelníčku) a výdeje (přímá nebo nepřímá kalorimetrie</a:t>
            </a:r>
            <a:r>
              <a:rPr lang="cs-CZ" sz="4200" dirty="0" smtClean="0"/>
              <a:t>)</a:t>
            </a:r>
            <a:endParaRPr lang="cs-CZ" sz="4200" dirty="0"/>
          </a:p>
          <a:p>
            <a:r>
              <a:rPr lang="cs-CZ" sz="4200" u="sng" dirty="0"/>
              <a:t>Pomocná vyšetření</a:t>
            </a:r>
          </a:p>
          <a:p>
            <a:r>
              <a:rPr lang="cs-CZ" sz="4200" dirty="0"/>
              <a:t>Glykémie, sérový </a:t>
            </a:r>
            <a:r>
              <a:rPr lang="cs-CZ" sz="4200" dirty="0" smtClean="0"/>
              <a:t>insulin, lipidy </a:t>
            </a:r>
            <a:r>
              <a:rPr lang="cs-CZ" sz="4200" dirty="0"/>
              <a:t>(celkový cholesterol, HDL, TAG), </a:t>
            </a:r>
            <a:r>
              <a:rPr lang="cs-CZ" sz="4200" dirty="0" smtClean="0"/>
              <a:t>urikémie</a:t>
            </a:r>
            <a:r>
              <a:rPr lang="cs-CZ" sz="4200" dirty="0"/>
              <a:t>, </a:t>
            </a:r>
            <a:r>
              <a:rPr lang="cs-CZ" sz="4200" dirty="0" smtClean="0"/>
              <a:t>bilirubin</a:t>
            </a:r>
            <a:r>
              <a:rPr lang="cs-CZ" sz="4200" dirty="0"/>
              <a:t>, ALT, GMT, ALP, </a:t>
            </a:r>
            <a:r>
              <a:rPr lang="cs-CZ" sz="4200" dirty="0" smtClean="0"/>
              <a:t>urea</a:t>
            </a:r>
            <a:r>
              <a:rPr lang="cs-CZ" sz="4200" dirty="0"/>
              <a:t>, kreatinin, </a:t>
            </a:r>
            <a:r>
              <a:rPr lang="cs-CZ" sz="4200" dirty="0" smtClean="0"/>
              <a:t> EKG</a:t>
            </a:r>
            <a:r>
              <a:rPr lang="cs-CZ" sz="4200" dirty="0"/>
              <a:t>, </a:t>
            </a:r>
            <a:r>
              <a:rPr lang="cs-CZ" sz="4200" dirty="0" smtClean="0"/>
              <a:t>hormonů</a:t>
            </a:r>
            <a:endParaRPr lang="cs-CZ" sz="4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1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073"/>
            <a:ext cx="8229600" cy="1143000"/>
          </a:xfrm>
        </p:spPr>
        <p:txBody>
          <a:bodyPr/>
          <a:lstStyle/>
          <a:p>
            <a:r>
              <a:rPr lang="cs-CZ" dirty="0" smtClean="0"/>
              <a:t>Komplikace obezity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4857403"/>
          </a:xfrm>
        </p:spPr>
        <p:txBody>
          <a:bodyPr>
            <a:normAutofit/>
          </a:bodyPr>
          <a:lstStyle/>
          <a:p>
            <a:r>
              <a:rPr lang="cs-CZ" sz="3100" dirty="0" smtClean="0"/>
              <a:t>Kardiovaskulární choroby – hypertenze, ICHS, arytmie</a:t>
            </a:r>
          </a:p>
          <a:p>
            <a:r>
              <a:rPr lang="cs-CZ" sz="3100" dirty="0"/>
              <a:t>R</a:t>
            </a:r>
            <a:r>
              <a:rPr lang="cs-CZ" sz="3100" dirty="0" smtClean="0"/>
              <a:t>espirační </a:t>
            </a:r>
          </a:p>
          <a:p>
            <a:r>
              <a:rPr lang="cs-CZ" sz="3100" dirty="0" smtClean="0"/>
              <a:t>Jaterní steatóza, cholelitiáza </a:t>
            </a:r>
          </a:p>
          <a:p>
            <a:r>
              <a:rPr lang="cs-CZ" sz="3100" dirty="0" smtClean="0"/>
              <a:t>Diabetes </a:t>
            </a:r>
            <a:r>
              <a:rPr lang="cs-CZ" sz="3100" dirty="0" err="1" smtClean="0"/>
              <a:t>melitus</a:t>
            </a:r>
            <a:r>
              <a:rPr lang="cs-CZ" sz="3100" dirty="0" smtClean="0"/>
              <a:t> II. </a:t>
            </a:r>
          </a:p>
          <a:p>
            <a:r>
              <a:rPr lang="cs-CZ" sz="3100" dirty="0" smtClean="0"/>
              <a:t>Artrózy</a:t>
            </a:r>
          </a:p>
          <a:p>
            <a:r>
              <a:rPr lang="cs-CZ" sz="3100" dirty="0" smtClean="0"/>
              <a:t>Kožní onemocnění </a:t>
            </a:r>
          </a:p>
          <a:p>
            <a:r>
              <a:rPr lang="cs-CZ" sz="3100" dirty="0" smtClean="0"/>
              <a:t>Psychosociální poruchy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417212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Geografické rozložení obezity</a:t>
            </a:r>
            <a:endParaRPr lang="cs-CZ" dirty="0"/>
          </a:p>
        </p:txBody>
      </p:sp>
      <p:pic>
        <p:nvPicPr>
          <p:cNvPr id="4098" name="Picture 2" descr="http://bmedia.fooducate.com/wp-content/uploads/2014/05/Global-Obesity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1166"/>
            <a:ext cx="7795601" cy="392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1367641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Dospělí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12838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1689</Words>
  <Application>Microsoft Office PowerPoint</Application>
  <PresentationFormat>Předvádění na obrazovce (4:3)</PresentationFormat>
  <Paragraphs>363</Paragraphs>
  <Slides>33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Variabilita člověka  - TUK</vt:lpstr>
      <vt:lpstr>Tuková tkáň </vt:lpstr>
      <vt:lpstr>Rozložení tuku</vt:lpstr>
      <vt:lpstr>Tuková tkáň jako endokrinní orgán</vt:lpstr>
      <vt:lpstr>Metabolismus tuků</vt:lpstr>
      <vt:lpstr>Obezita</vt:lpstr>
      <vt:lpstr>Obezita</vt:lpstr>
      <vt:lpstr>Komplikace obezity</vt:lpstr>
      <vt:lpstr>Geografické rozložení obezity</vt:lpstr>
      <vt:lpstr>Geografické rozložení obezity</vt:lpstr>
      <vt:lpstr>Populační variabilita rozložení tuku</vt:lpstr>
      <vt:lpstr>Obezita </vt:lpstr>
      <vt:lpstr>Podstata obezity</vt:lpstr>
      <vt:lpstr>Genetický základ obezity</vt:lpstr>
      <vt:lpstr>Výzkum rodokmenů</vt:lpstr>
      <vt:lpstr>Výzkum rodokmenů</vt:lpstr>
      <vt:lpstr>Asociační studie</vt:lpstr>
      <vt:lpstr>Metabolismus tukové tkáně a adipocytů</vt:lpstr>
      <vt:lpstr>Adipocyt</vt:lpstr>
      <vt:lpstr>Obézní adipocyt</vt:lpstr>
      <vt:lpstr>Leptin</vt:lpstr>
      <vt:lpstr>Obézní adipocyt</vt:lpstr>
      <vt:lpstr>Resistin</vt:lpstr>
      <vt:lpstr>Obézní adipocyt</vt:lpstr>
      <vt:lpstr>Adiponektin</vt:lpstr>
      <vt:lpstr>Prezentace aplikace PowerPoint</vt:lpstr>
      <vt:lpstr>Další faktory ovlivňující obezitu</vt:lpstr>
      <vt:lpstr>Rozložení tuku </vt:lpstr>
      <vt:lpstr>Pohlaví</vt:lpstr>
      <vt:lpstr>Věk</vt:lpstr>
      <vt:lpstr>Způsob života</vt:lpstr>
      <vt:lpstr>Etnicita</vt:lpstr>
      <vt:lpstr>Evoluční význam ukládání tuku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Variabilita člověka  - TUK</dc:title>
  <dc:creator>Student</dc:creator>
  <cp:lastModifiedBy>Student</cp:lastModifiedBy>
  <cp:revision>55</cp:revision>
  <cp:lastPrinted>2015-03-23T09:04:37Z</cp:lastPrinted>
  <dcterms:created xsi:type="dcterms:W3CDTF">2015-03-16T09:01:52Z</dcterms:created>
  <dcterms:modified xsi:type="dcterms:W3CDTF">2015-05-02T15:01:49Z</dcterms:modified>
</cp:coreProperties>
</file>