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7" r:id="rId5"/>
    <p:sldId id="279" r:id="rId6"/>
    <p:sldId id="268" r:id="rId7"/>
    <p:sldId id="271" r:id="rId8"/>
    <p:sldId id="273" r:id="rId9"/>
    <p:sldId id="270" r:id="rId10"/>
    <p:sldId id="272" r:id="rId11"/>
    <p:sldId id="275" r:id="rId12"/>
    <p:sldId id="285" r:id="rId13"/>
    <p:sldId id="261" r:id="rId14"/>
    <p:sldId id="280" r:id="rId15"/>
    <p:sldId id="281" r:id="rId16"/>
    <p:sldId id="283" r:id="rId17"/>
    <p:sldId id="282" r:id="rId18"/>
    <p:sldId id="284" r:id="rId19"/>
    <p:sldId id="287" r:id="rId20"/>
    <p:sldId id="286" r:id="rId21"/>
    <p:sldId id="262" r:id="rId22"/>
    <p:sldId id="263" r:id="rId23"/>
    <p:sldId id="276" r:id="rId24"/>
    <p:sldId id="278" r:id="rId25"/>
    <p:sldId id="265" r:id="rId26"/>
    <p:sldId id="264" r:id="rId27"/>
    <p:sldId id="289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38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A194-6494-4E09-B45F-D26E5CB569BC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9B2B9-AB9E-451C-A49B-9472C77000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B2B9-AB9E-451C-A49B-9472C77000FF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55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00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35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0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86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59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62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55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5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482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32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A5FC-F254-4BAD-9160-FC2F8BF30F8E}" type="datetimeFigureOut">
              <a:rPr lang="cs-CZ" smtClean="0"/>
              <a:t>2.5.2015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F3E1-3A86-4860-9644-D64B9419E08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28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Variabilita metabolismu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1054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Laktázová perzistence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29411"/>
          </a:xfrm>
        </p:spPr>
        <p:txBody>
          <a:bodyPr/>
          <a:lstStyle/>
          <a:p>
            <a:r>
              <a:rPr lang="cs-CZ" dirty="0" smtClean="0"/>
              <a:t>Perzistence laktázy je dominantní</a:t>
            </a:r>
          </a:p>
          <a:p>
            <a:r>
              <a:rPr lang="cs-CZ" dirty="0" smtClean="0"/>
              <a:t>2 SNP : 	</a:t>
            </a:r>
            <a:r>
              <a:rPr lang="en-US" dirty="0" smtClean="0"/>
              <a:t>13910</a:t>
            </a:r>
            <a:r>
              <a:rPr lang="cs-CZ" dirty="0" smtClean="0"/>
              <a:t> C/T – „Evropská“</a:t>
            </a:r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en-US" dirty="0" smtClean="0"/>
              <a:t> 22018</a:t>
            </a:r>
            <a:r>
              <a:rPr lang="cs-CZ" dirty="0" smtClean="0"/>
              <a:t> G/A – „Asijská“</a:t>
            </a:r>
            <a:endParaRPr lang="cs-CZ" dirty="0"/>
          </a:p>
          <a:p>
            <a:r>
              <a:rPr lang="cs-CZ" dirty="0" smtClean="0"/>
              <a:t>Před 5000 – 1000 lety spolu s šířením pastevectví a chovu dobytka</a:t>
            </a:r>
          </a:p>
          <a:p>
            <a:r>
              <a:rPr lang="cs-CZ" dirty="0" smtClean="0"/>
              <a:t>Mléko: zdroj vody, bílkovin a vápníku – evoluční výhoda</a:t>
            </a:r>
          </a:p>
        </p:txBody>
      </p:sp>
      <p:sp>
        <p:nvSpPr>
          <p:cNvPr id="4" name="AutoShape 2" descr="Výsledek obrázku pro funny mi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230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Chutnačství PTC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256584"/>
          </a:xfrm>
        </p:spPr>
        <p:txBody>
          <a:bodyPr>
            <a:normAutofit/>
          </a:bodyPr>
          <a:lstStyle/>
          <a:p>
            <a:r>
              <a:rPr lang="cs-CZ" dirty="0" smtClean="0"/>
              <a:t>G</a:t>
            </a:r>
            <a:r>
              <a:rPr lang="cs-CZ" dirty="0" smtClean="0">
                <a:effectLst/>
              </a:rPr>
              <a:t>en TAS2R38 - receptory pro některé hořké chuti</a:t>
            </a:r>
          </a:p>
          <a:p>
            <a:r>
              <a:rPr lang="cs-CZ" dirty="0" smtClean="0"/>
              <a:t>Chutnači (AA, Aa) x nechutnači (aa)</a:t>
            </a:r>
          </a:p>
          <a:p>
            <a:r>
              <a:rPr lang="cs-CZ" dirty="0"/>
              <a:t>70% celosvětově </a:t>
            </a:r>
            <a:r>
              <a:rPr lang="cs-CZ" dirty="0" smtClean="0"/>
              <a:t>jsou fenotypově </a:t>
            </a:r>
            <a:r>
              <a:rPr lang="cs-CZ" dirty="0" err="1" smtClean="0"/>
              <a:t>chutnači</a:t>
            </a:r>
            <a:endParaRPr lang="cs-CZ" dirty="0" smtClean="0"/>
          </a:p>
          <a:p>
            <a:r>
              <a:rPr lang="cs-CZ" dirty="0" smtClean="0"/>
              <a:t>Chromozom 7, 3 polymorfismy, ale 85% fenotypové variability je dáno dvěma polymorfismy 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22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Chutnačství PTC – evoluce a adaptace člověka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image.slidesharecdn.com/introductiontomulti-sensorytasteperception-120827042632-phpapp02/95/introduction-to-multi-sensory-taste-perception-14-728.jpg?cb=13460596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7546" r="2890" b="10555"/>
          <a:stretch/>
        </p:blipFill>
        <p:spPr bwMode="auto">
          <a:xfrm>
            <a:off x="2699792" y="2890104"/>
            <a:ext cx="5855517" cy="381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26876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Nechutnači jsou znevýhodněni u lovců a sběračů a naopak u zemědělců jsou přístupnější rostlinné stravě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Aa – selekční výhoda: rozlišují více druhů hořkosti a tím jsou schopni při sběru rozlišit zastoupení jedovatých látek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Superchutnači – rozeznávají 6 – n </a:t>
            </a:r>
            <a:r>
              <a:rPr lang="cs-CZ" dirty="0" err="1" smtClean="0"/>
              <a:t>propylthiouracil</a:t>
            </a:r>
            <a:r>
              <a:rPr lang="cs-CZ" dirty="0" smtClean="0"/>
              <a:t>, mají nižší sklony k alkoholismu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1981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Výsledek obrázku pro phenylthiocarbam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06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 léčiv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4929411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effectLst/>
              </a:rPr>
              <a:t>Polymorfismus a variabilita je nejen v incidenci </a:t>
            </a:r>
            <a:r>
              <a:rPr lang="cs-CZ" dirty="0" smtClean="0"/>
              <a:t>o</a:t>
            </a:r>
            <a:r>
              <a:rPr lang="cs-CZ" dirty="0" smtClean="0">
                <a:effectLst/>
              </a:rPr>
              <a:t>nemocnění, jejich průběhu, morbiditě a mortalitě, ale také v odpovědi na léčbu</a:t>
            </a:r>
          </a:p>
          <a:p>
            <a:r>
              <a:rPr lang="cs-CZ" dirty="0" smtClean="0"/>
              <a:t>Žádná odpověď na léčbu</a:t>
            </a:r>
          </a:p>
          <a:p>
            <a:r>
              <a:rPr lang="cs-CZ" dirty="0" smtClean="0"/>
              <a:t>Výskyt nežádoucích účinků</a:t>
            </a:r>
          </a:p>
          <a:p>
            <a:r>
              <a:rPr lang="cs-CZ" dirty="0" smtClean="0">
                <a:effectLst/>
              </a:rPr>
              <a:t>Personifikovaná medicína</a:t>
            </a:r>
          </a:p>
          <a:p>
            <a:r>
              <a:rPr lang="cs-CZ" dirty="0" smtClean="0"/>
              <a:t>Farmakogenomika</a:t>
            </a:r>
          </a:p>
          <a:p>
            <a:r>
              <a:rPr lang="cs-CZ" dirty="0" smtClean="0">
                <a:effectLst/>
              </a:rPr>
              <a:t>Enzymy cytochromu P450 </a:t>
            </a:r>
          </a:p>
          <a:p>
            <a:r>
              <a:rPr lang="cs-CZ" u="sng" dirty="0" smtClean="0">
                <a:effectLst/>
              </a:rPr>
              <a:t>Další enzymy:</a:t>
            </a:r>
          </a:p>
          <a:p>
            <a:pPr marL="0" indent="0">
              <a:buNone/>
            </a:pPr>
            <a:r>
              <a:rPr lang="cs-CZ" dirty="0" smtClean="0">
                <a:effectLst/>
              </a:rPr>
              <a:t>MTHFR</a:t>
            </a:r>
            <a:r>
              <a:rPr lang="cs-CZ" dirty="0" smtClean="0"/>
              <a:t>(</a:t>
            </a:r>
            <a:r>
              <a:rPr lang="cs-CZ" dirty="0" err="1" smtClean="0"/>
              <a:t>methylentetrahydrofolát</a:t>
            </a:r>
            <a:r>
              <a:rPr lang="cs-CZ" dirty="0" smtClean="0"/>
              <a:t> </a:t>
            </a:r>
            <a:r>
              <a:rPr lang="cs-CZ" dirty="0"/>
              <a:t>reduktáza</a:t>
            </a:r>
            <a:r>
              <a:rPr lang="cs-CZ" dirty="0" smtClean="0"/>
              <a:t>)</a:t>
            </a:r>
            <a:r>
              <a:rPr lang="cs-CZ" dirty="0" smtClean="0">
                <a:effectLst/>
              </a:rPr>
              <a:t> </a:t>
            </a:r>
          </a:p>
          <a:p>
            <a:pPr marL="0" indent="0">
              <a:buNone/>
            </a:pPr>
            <a:r>
              <a:rPr lang="cs-CZ" dirty="0" smtClean="0"/>
              <a:t>TPMT (</a:t>
            </a:r>
            <a:r>
              <a:rPr lang="cs-CZ" dirty="0" err="1"/>
              <a:t>Thiopurine</a:t>
            </a:r>
            <a:r>
              <a:rPr lang="cs-CZ" dirty="0"/>
              <a:t> </a:t>
            </a:r>
            <a:r>
              <a:rPr lang="cs-CZ" dirty="0" err="1" smtClean="0"/>
              <a:t>methyltransferáza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NAT1, NAT2</a:t>
            </a:r>
            <a:r>
              <a:rPr lang="cs-CZ" dirty="0"/>
              <a:t> </a:t>
            </a:r>
            <a:r>
              <a:rPr lang="cs-CZ" dirty="0" smtClean="0"/>
              <a:t> (N-</a:t>
            </a:r>
            <a:r>
              <a:rPr lang="cs-CZ" dirty="0" err="1" smtClean="0"/>
              <a:t>acetyltransferáza</a:t>
            </a:r>
            <a:r>
              <a:rPr lang="cs-CZ" dirty="0" smtClean="0"/>
              <a:t> </a:t>
            </a:r>
            <a:r>
              <a:rPr lang="cs-CZ" i="1" dirty="0" smtClean="0"/>
              <a:t>NAT1</a:t>
            </a:r>
            <a:r>
              <a:rPr lang="cs-CZ" dirty="0"/>
              <a:t>, </a:t>
            </a:r>
            <a:r>
              <a:rPr lang="cs-CZ" i="1" dirty="0" smtClean="0"/>
              <a:t>NAT2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UDP-</a:t>
            </a:r>
            <a:r>
              <a:rPr lang="cs-CZ" dirty="0" err="1" smtClean="0"/>
              <a:t>glukuronosyl</a:t>
            </a:r>
            <a:r>
              <a:rPr lang="cs-CZ" dirty="0" smtClean="0"/>
              <a:t> transferáza </a:t>
            </a:r>
          </a:p>
        </p:txBody>
      </p:sp>
    </p:spTree>
    <p:extLst>
      <p:ext uri="{BB962C8B-B14F-4D97-AF65-F5344CB8AC3E}">
        <p14:creationId xmlns:p14="http://schemas.microsoft.com/office/powerpoint/2010/main" val="2382664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CYP 450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001419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Superrodina</a:t>
            </a:r>
            <a:r>
              <a:rPr lang="cs-CZ" dirty="0" smtClean="0"/>
              <a:t> enzymů, které v sobě nesou železo</a:t>
            </a:r>
          </a:p>
          <a:p>
            <a:r>
              <a:rPr lang="cs-CZ" dirty="0" smtClean="0"/>
              <a:t>Provádí transfer elektronů a tím oxidačně redukční reakce</a:t>
            </a:r>
          </a:p>
          <a:p>
            <a:r>
              <a:rPr lang="cs-CZ" dirty="0" smtClean="0"/>
              <a:t>Nacházejí se v různých tkáních, ale většina je aktivní v játrech</a:t>
            </a:r>
          </a:p>
          <a:p>
            <a:r>
              <a:rPr lang="cs-CZ" dirty="0" smtClean="0"/>
              <a:t>22. chromozom, 57 genů, 59 pseudogenů, stovky izoforem</a:t>
            </a:r>
          </a:p>
          <a:p>
            <a:r>
              <a:rPr lang="cs-CZ" dirty="0" smtClean="0"/>
              <a:t>Velmi polymorfní: ztráta funkce, snížená funkce, zvýšení aktivita enzymu, inter a intragenové interakce, inhibitory….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317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CYP 450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Metabolizují cizorodé látky – alkaloidy, steroly, </a:t>
            </a:r>
            <a:r>
              <a:rPr lang="cs-CZ" dirty="0" err="1" smtClean="0"/>
              <a:t>xenobiotika</a:t>
            </a:r>
            <a:r>
              <a:rPr lang="cs-CZ" dirty="0" smtClean="0"/>
              <a:t> (90% léčiv), hormony…</a:t>
            </a:r>
          </a:p>
          <a:p>
            <a:r>
              <a:rPr lang="cs-CZ" dirty="0" smtClean="0"/>
              <a:t>Znalost polymorfismů je klíčová pro farmakology a lékaře</a:t>
            </a:r>
          </a:p>
          <a:p>
            <a:r>
              <a:rPr lang="cs-CZ" dirty="0" smtClean="0"/>
              <a:t>Snížená nebo chybějící funkce: </a:t>
            </a:r>
            <a:r>
              <a:rPr lang="cs-CZ" dirty="0"/>
              <a:t>hromadění toxických </a:t>
            </a:r>
            <a:r>
              <a:rPr lang="cs-CZ" dirty="0" smtClean="0"/>
              <a:t>látek</a:t>
            </a:r>
          </a:p>
          <a:p>
            <a:r>
              <a:rPr lang="cs-CZ" dirty="0" smtClean="0"/>
              <a:t>Zvýšená funkce: léčivo je metabolizováno tak rychle, že není účinné</a:t>
            </a:r>
            <a:endParaRPr lang="cs-CZ" dirty="0"/>
          </a:p>
          <a:p>
            <a:r>
              <a:rPr lang="cs-CZ" dirty="0" smtClean="0"/>
              <a:t>Farmakogenomika: warfarin, phenyotin, </a:t>
            </a:r>
            <a:r>
              <a:rPr lang="cs-CZ" dirty="0" err="1" smtClean="0"/>
              <a:t>olanzapin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371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75294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/>
              <a:t>Přehled členů rodiny CYP 450 proteinů a jejich substráty</a:t>
            </a:r>
          </a:p>
          <a:p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20970" cy="311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9512" y="4869160"/>
            <a:ext cx="701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Rodina 1, 2, 3 metabolizuje </a:t>
            </a:r>
            <a:r>
              <a:rPr lang="cs-CZ" dirty="0" err="1" smtClean="0"/>
              <a:t>xenobiotika</a:t>
            </a:r>
            <a:r>
              <a:rPr lang="cs-CZ" dirty="0" smtClean="0"/>
              <a:t>, 4 – 51 metabolizuje ostatní látky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863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CYP 450  - adaptace a evoluce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856984" cy="478539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Důležitý faktor adaptace na obsah cizorodých látek v potravě – odpověď na konkrétní prostředí</a:t>
            </a:r>
          </a:p>
          <a:p>
            <a:r>
              <a:rPr lang="cs-CZ" dirty="0" smtClean="0"/>
              <a:t>Velmi polymorfní, zastoupení jednotlivých alel je dáno geograficky a také způsobem obživy</a:t>
            </a:r>
          </a:p>
          <a:p>
            <a:r>
              <a:rPr lang="cs-CZ" dirty="0" smtClean="0"/>
              <a:t>Silný pozitivní i negativní selekční tlak</a:t>
            </a:r>
          </a:p>
          <a:p>
            <a:r>
              <a:rPr lang="cs-CZ" dirty="0" smtClean="0"/>
              <a:t>Lidská populace je rozdělena na dva </a:t>
            </a:r>
            <a:r>
              <a:rPr lang="cs-CZ" dirty="0" err="1" smtClean="0"/>
              <a:t>klustery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Africký a mimo africký, ten se dále dělí na Evropa + z. Asie, v. Asie, Amerika, Oceánie (1000 Genome </a:t>
            </a:r>
            <a:r>
              <a:rPr lang="cs-CZ" dirty="0"/>
              <a:t>P</a:t>
            </a:r>
            <a:r>
              <a:rPr lang="cs-CZ" dirty="0" smtClean="0"/>
              <a:t>roject)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63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CYP 450  - adaptace a evoluce člověka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9"/>
            <a:ext cx="8856984" cy="338437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CYP1B1: spojitost s řadou rakovin</a:t>
            </a:r>
          </a:p>
          <a:p>
            <a:r>
              <a:rPr lang="cs-CZ" dirty="0" smtClean="0"/>
              <a:t>CYP2C9: velmi variabilní, metabolizuje přes 100 známých léků, alely s nízkou aktivitou enzymu způsobují špatnou srážlivost krve</a:t>
            </a:r>
          </a:p>
          <a:p>
            <a:r>
              <a:rPr lang="cs-CZ" dirty="0" smtClean="0"/>
              <a:t>CYP2D6: celá řada metabolitů, 6 – 10% Evropanů, 2% Asiatů mají slabý metabolismus, v Africe je četnost slabého metabolismu vyšší</a:t>
            </a:r>
          </a:p>
          <a:p>
            <a:r>
              <a:rPr lang="cs-CZ" dirty="0" smtClean="0"/>
              <a:t>CYP2E1: spojitost s kolorektální karcinomem a rakovinou nosohltanu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27647"/>
            <a:ext cx="3888432" cy="212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27647"/>
            <a:ext cx="4532839" cy="155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20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CYP3A5</a:t>
            </a:r>
            <a:endParaRPr lang="cs-CZ" dirty="0"/>
          </a:p>
        </p:txBody>
      </p:sp>
      <p:pic>
        <p:nvPicPr>
          <p:cNvPr id="3074" name="Picture 2" descr="http://emph.oxfordjournals.org/content/2013/1/118/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6215"/>
            <a:ext cx="6768752" cy="40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3" y="1412776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Metabolismus vody a </a:t>
            </a:r>
            <a:r>
              <a:rPr lang="cs-CZ" sz="2000" dirty="0"/>
              <a:t>solí (zprostředkovává metabolismus kortizolu na 6-β-</a:t>
            </a:r>
            <a:r>
              <a:rPr lang="cs-CZ" sz="2000" dirty="0" err="1"/>
              <a:t>hydroxykortisol</a:t>
            </a:r>
            <a:r>
              <a:rPr lang="cs-CZ" sz="2000" dirty="0"/>
              <a:t> v </a:t>
            </a:r>
            <a:r>
              <a:rPr lang="cs-CZ" sz="2000" dirty="0" smtClean="0"/>
              <a:t>ledvinách)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Jeho exprese se pozitivně pojí se suchým a vyprahlým prostředím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Evropa a střední Asie mají nízkou / žádnou expresi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166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metabolismu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živiny (tuky, cukry, proteiny)</a:t>
            </a:r>
          </a:p>
          <a:p>
            <a:r>
              <a:rPr lang="cs-CZ" dirty="0" smtClean="0"/>
              <a:t>Léky 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ávykové látky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4324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Gilbertův syndrom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073427"/>
          </a:xfrm>
        </p:spPr>
        <p:txBody>
          <a:bodyPr>
            <a:noAutofit/>
          </a:bodyPr>
          <a:lstStyle/>
          <a:p>
            <a:r>
              <a:rPr lang="cs-CZ" sz="2800" dirty="0" err="1"/>
              <a:t>Meulengrachtův</a:t>
            </a:r>
            <a:r>
              <a:rPr lang="cs-CZ" sz="2800" dirty="0"/>
              <a:t> nebo Gilbert-</a:t>
            </a:r>
            <a:r>
              <a:rPr lang="cs-CZ" sz="2800" dirty="0" err="1"/>
              <a:t>Meulengrachtův</a:t>
            </a:r>
            <a:r>
              <a:rPr lang="cs-CZ" sz="2800" dirty="0"/>
              <a:t> syndrom</a:t>
            </a:r>
          </a:p>
          <a:p>
            <a:r>
              <a:rPr lang="cs-CZ" sz="2800" dirty="0"/>
              <a:t>Porucha metabolismu žlučového barviva bilirubinu v </a:t>
            </a:r>
            <a:r>
              <a:rPr lang="cs-CZ" sz="2800" dirty="0" smtClean="0"/>
              <a:t>krvi</a:t>
            </a:r>
          </a:p>
          <a:p>
            <a:r>
              <a:rPr lang="cs-CZ" sz="2800" dirty="0" smtClean="0"/>
              <a:t>Projevuje především zežloutnutím </a:t>
            </a:r>
            <a:r>
              <a:rPr lang="cs-CZ" sz="2800" dirty="0"/>
              <a:t>kůže a očního </a:t>
            </a:r>
            <a:r>
              <a:rPr lang="cs-CZ" sz="2800" dirty="0" smtClean="0"/>
              <a:t>bělma</a:t>
            </a:r>
          </a:p>
          <a:p>
            <a:r>
              <a:rPr lang="cs-CZ" sz="2800" dirty="0"/>
              <a:t>Snížení aktivity enzymu </a:t>
            </a:r>
            <a:r>
              <a:rPr lang="cs-CZ" sz="2800" dirty="0" smtClean="0"/>
              <a:t>UDP-</a:t>
            </a:r>
            <a:r>
              <a:rPr lang="cs-CZ" sz="2800" dirty="0" err="1" smtClean="0"/>
              <a:t>glucuronosyltransferázy</a:t>
            </a:r>
            <a:r>
              <a:rPr lang="cs-CZ" sz="2800" dirty="0" smtClean="0"/>
              <a:t> </a:t>
            </a:r>
            <a:endParaRPr lang="cs-CZ" sz="2800" dirty="0"/>
          </a:p>
          <a:p>
            <a:r>
              <a:rPr lang="cs-CZ" sz="2800" dirty="0" smtClean="0"/>
              <a:t>Autozomálně recesivní, u </a:t>
            </a:r>
            <a:r>
              <a:rPr lang="cs-CZ" sz="2800" dirty="0"/>
              <a:t>3 - 15 % indoevropské populace (v ČR 5 % populace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Inzerce </a:t>
            </a:r>
            <a:r>
              <a:rPr lang="cs-CZ" sz="2800" dirty="0"/>
              <a:t>skupiny nukleotidů TA do promotorové oblasti UGT 1A1 </a:t>
            </a:r>
            <a:r>
              <a:rPr lang="cs-CZ" sz="2800" dirty="0" smtClean="0"/>
              <a:t>genu (2q37)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815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 návykových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Alkohol</a:t>
            </a:r>
          </a:p>
          <a:p>
            <a:r>
              <a:rPr lang="cs-CZ" dirty="0" smtClean="0"/>
              <a:t>Kofein</a:t>
            </a:r>
          </a:p>
          <a:p>
            <a:r>
              <a:rPr lang="cs-CZ" dirty="0" smtClean="0"/>
              <a:t>Nikotin </a:t>
            </a:r>
          </a:p>
        </p:txBody>
      </p:sp>
      <p:sp>
        <p:nvSpPr>
          <p:cNvPr id="4" name="AutoShape 2" descr="Výsledek obrázku pro funny drun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795781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Výsledek obrázku pro funny nicot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95781"/>
            <a:ext cx="258698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funny-pics.co/wp-content/uploads/Too-Much-Coffee-445x2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95781"/>
            <a:ext cx="2750143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3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cs-CZ" dirty="0" smtClean="0"/>
              <a:t>Alkohol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3810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The Chemical Breakdown of Alcoh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6" y="3669754"/>
            <a:ext cx="38100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27102" y="692696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Metabolismus probíhá v žaludku a zejména v játrech:</a:t>
            </a:r>
          </a:p>
          <a:p>
            <a:r>
              <a:rPr lang="cs-CZ" dirty="0" smtClean="0"/>
              <a:t>ADH</a:t>
            </a:r>
          </a:p>
          <a:p>
            <a:r>
              <a:rPr lang="cs-CZ" dirty="0" smtClean="0"/>
              <a:t>ALDH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Malé množství je odstraněno mastnými kyselinami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Acetaldehyd – meziprodukt metabolismu způsobuje celou řadu zdravotních komplikací a rizik: alkoholismus, poškození jater, rakovina, </a:t>
            </a:r>
            <a:r>
              <a:rPr lang="cs-CZ" dirty="0" err="1" smtClean="0"/>
              <a:t>neurodegenerativní</a:t>
            </a:r>
            <a:r>
              <a:rPr lang="cs-CZ" dirty="0" smtClean="0"/>
              <a:t> onemocnění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Faktory ovlivňující metabolismus a účinky </a:t>
            </a:r>
            <a:r>
              <a:rPr lang="cs-CZ" dirty="0" smtClean="0"/>
              <a:t>alkoholu:</a:t>
            </a:r>
            <a:endParaRPr lang="cs-CZ" dirty="0" smtClean="0"/>
          </a:p>
          <a:p>
            <a:r>
              <a:rPr lang="cs-CZ" dirty="0" smtClean="0"/>
              <a:t>Věk, pohlaví, velikost těla, velikost jater, typ ADH a ALDH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Alkoholismus</a:t>
            </a:r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1030" name="Picture 6" descr="http://upload.wikimedia.org/wikipedia/commons/thumb/3/34/Possible_long-term_effects_of_ethanol.svg/1280px-Possible_long-term_effects_of_ethanol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42" y="3140968"/>
            <a:ext cx="474623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4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9/94/Alcohol_by_Coun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208339"/>
            <a:ext cx="648071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21356" y="6139706"/>
            <a:ext cx="5869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Množství (l) zkonzumovaného alkoholu na osobu starší 15 let </a:t>
            </a:r>
            <a:endParaRPr lang="cs-CZ" dirty="0"/>
          </a:p>
        </p:txBody>
      </p:sp>
      <p:pic>
        <p:nvPicPr>
          <p:cNvPr id="5124" name="Picture 4" descr="http://upload.wikimedia.org/wikipedia/commons/thumb/b/b9/Alcohol_use_disorders_world_map_-_DALY_-_WHO2004.svg/940px-Alcohol_use_disorders_world_map_-_DALY_-_WHO2004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305"/>
            <a:ext cx="6480719" cy="28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23068" y="2762092"/>
            <a:ext cx="366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Počet alkoholiků na 100 000 obyvatel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906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Variabilita v metabolismu alkoholu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cs-CZ" dirty="0" smtClean="0"/>
              <a:t>Polymorfismy v genech pro ADA a ALDH</a:t>
            </a:r>
          </a:p>
          <a:p>
            <a:r>
              <a:rPr lang="cs-CZ" dirty="0" smtClean="0"/>
              <a:t>AHD1B*1 – „rychlý metabolismus“ (Evropa) </a:t>
            </a:r>
          </a:p>
          <a:p>
            <a:r>
              <a:rPr lang="cs-CZ" dirty="0" smtClean="0"/>
              <a:t>AHD1B*2 – „pomalý metabolismus“ (Asie)</a:t>
            </a:r>
          </a:p>
          <a:p>
            <a:r>
              <a:rPr lang="cs-CZ" dirty="0" smtClean="0"/>
              <a:t>AHD1B*3 – Afrika a původní Američané</a:t>
            </a:r>
          </a:p>
          <a:p>
            <a:r>
              <a:rPr lang="cs-CZ" dirty="0" smtClean="0"/>
              <a:t>AHD1C*1 – 50% Evropa</a:t>
            </a:r>
          </a:p>
          <a:p>
            <a:r>
              <a:rPr lang="cs-CZ" dirty="0" smtClean="0"/>
              <a:t>ALDH2*2 – recesivní homozygot – ztráta funkce enzymu – výrazná prevence proti konzumaci alkoholu (Asie)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5056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Nikotin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43204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 smtClean="0"/>
              <a:t>Alkaloid, stimulant, zvyšuje </a:t>
            </a:r>
            <a:r>
              <a:rPr lang="cs-CZ" dirty="0"/>
              <a:t>krevní tlak, zrychluje činnost srdce, </a:t>
            </a:r>
            <a:r>
              <a:rPr lang="cs-CZ" dirty="0" smtClean="0"/>
              <a:t>stahuje </a:t>
            </a:r>
            <a:r>
              <a:rPr lang="cs-CZ" dirty="0"/>
              <a:t>cévy, zvyšuje obsah mastných kyselin v krvi, blokuje syntézu </a:t>
            </a:r>
            <a:r>
              <a:rPr lang="cs-CZ" dirty="0" smtClean="0"/>
              <a:t>estrogenu</a:t>
            </a:r>
          </a:p>
          <a:p>
            <a:pPr algn="just"/>
            <a:r>
              <a:rPr lang="cs-CZ" dirty="0" smtClean="0"/>
              <a:t>Nikotinismus</a:t>
            </a:r>
            <a:endParaRPr lang="cs-CZ" dirty="0"/>
          </a:p>
          <a:p>
            <a:r>
              <a:rPr lang="cs-CZ" dirty="0" smtClean="0"/>
              <a:t>Metabolismus nikotinu zajišťuje CYPA6 v játrech</a:t>
            </a:r>
          </a:p>
          <a:p>
            <a:r>
              <a:rPr lang="cs-CZ" dirty="0" smtClean="0"/>
              <a:t>CYPA6*4, *5 	</a:t>
            </a:r>
          </a:p>
          <a:p>
            <a:pPr marL="0" indent="0">
              <a:buNone/>
            </a:pPr>
            <a:r>
              <a:rPr lang="cs-CZ" dirty="0" smtClean="0"/>
              <a:t>– pomalá forma, Asiati</a:t>
            </a:r>
          </a:p>
          <a:p>
            <a:r>
              <a:rPr lang="cs-CZ" dirty="0" smtClean="0"/>
              <a:t>CYPA6*2		</a:t>
            </a:r>
          </a:p>
          <a:p>
            <a:pPr marL="0" indent="0">
              <a:buNone/>
            </a:pPr>
            <a:r>
              <a:rPr lang="cs-CZ" dirty="0" smtClean="0"/>
              <a:t>– rychlá forma, Evropané</a:t>
            </a:r>
            <a:endParaRPr lang="cs-CZ" dirty="0"/>
          </a:p>
        </p:txBody>
      </p:sp>
      <p:pic>
        <p:nvPicPr>
          <p:cNvPr id="10242" name="Picture 2" descr="http://www.motifake.com/image/demotivational-poster/small/1410/nicotine-nancy-walk-mile-for-camels-demotivational-posters-14133124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57069"/>
            <a:ext cx="2664296" cy="271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614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Kofein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857403"/>
          </a:xfrm>
        </p:spPr>
        <p:txBody>
          <a:bodyPr>
            <a:normAutofit/>
          </a:bodyPr>
          <a:lstStyle/>
          <a:p>
            <a:r>
              <a:rPr lang="cs-CZ" sz="2400" dirty="0"/>
              <a:t>Alkaloid obsažený v plodech nejméně 63 </a:t>
            </a:r>
            <a:r>
              <a:rPr lang="cs-CZ" sz="2400" dirty="0" smtClean="0"/>
              <a:t>rostlin</a:t>
            </a:r>
          </a:p>
          <a:p>
            <a:r>
              <a:rPr lang="cs-CZ" sz="2400" dirty="0" smtClean="0"/>
              <a:t>Kávová </a:t>
            </a:r>
            <a:r>
              <a:rPr lang="cs-CZ" sz="2400" dirty="0"/>
              <a:t>zrna (</a:t>
            </a:r>
            <a:r>
              <a:rPr lang="cs-CZ" sz="2400" i="1" dirty="0" err="1"/>
              <a:t>Coffea</a:t>
            </a:r>
            <a:r>
              <a:rPr lang="cs-CZ" sz="2400" i="1" dirty="0"/>
              <a:t> </a:t>
            </a:r>
            <a:r>
              <a:rPr lang="cs-CZ" sz="2400" i="1" dirty="0" err="1"/>
              <a:t>arabica</a:t>
            </a:r>
            <a:r>
              <a:rPr lang="cs-CZ" sz="2400" dirty="0"/>
              <a:t>), kakaové boby (</a:t>
            </a:r>
            <a:r>
              <a:rPr lang="cs-CZ" sz="2400" i="1" dirty="0" err="1"/>
              <a:t>Theobroma</a:t>
            </a:r>
            <a:r>
              <a:rPr lang="cs-CZ" sz="2400" i="1" dirty="0"/>
              <a:t> </a:t>
            </a:r>
            <a:r>
              <a:rPr lang="cs-CZ" sz="2400" i="1" dirty="0" err="1"/>
              <a:t>cacao</a:t>
            </a:r>
            <a:r>
              <a:rPr lang="cs-CZ" sz="2400" dirty="0"/>
              <a:t>), </a:t>
            </a:r>
            <a:r>
              <a:rPr lang="cs-CZ" sz="2400" dirty="0" err="1"/>
              <a:t>cola</a:t>
            </a:r>
            <a:r>
              <a:rPr lang="cs-CZ" sz="2400" dirty="0"/>
              <a:t> ořechy (</a:t>
            </a:r>
            <a:r>
              <a:rPr lang="cs-CZ" sz="2400" i="1" dirty="0" err="1"/>
              <a:t>Cola</a:t>
            </a:r>
            <a:r>
              <a:rPr lang="cs-CZ" sz="2400" i="1" dirty="0"/>
              <a:t> </a:t>
            </a:r>
            <a:r>
              <a:rPr lang="cs-CZ" sz="2400" i="1" dirty="0" err="1"/>
              <a:t>acuminata</a:t>
            </a:r>
            <a:r>
              <a:rPr lang="cs-CZ" sz="2400" dirty="0"/>
              <a:t>), čajové lístky (</a:t>
            </a:r>
            <a:r>
              <a:rPr lang="cs-CZ" sz="2400" i="1" dirty="0" err="1"/>
              <a:t>Camellia</a:t>
            </a:r>
            <a:r>
              <a:rPr lang="cs-CZ" sz="2400" i="1" dirty="0"/>
              <a:t> </a:t>
            </a:r>
            <a:r>
              <a:rPr lang="cs-CZ" sz="2400" i="1" dirty="0" err="1"/>
              <a:t>thea</a:t>
            </a:r>
            <a:r>
              <a:rPr lang="cs-CZ" sz="2400" dirty="0"/>
              <a:t>), lístky maté (</a:t>
            </a:r>
            <a:r>
              <a:rPr lang="cs-CZ" sz="2400" i="1" dirty="0"/>
              <a:t>Ilex </a:t>
            </a:r>
            <a:r>
              <a:rPr lang="cs-CZ" sz="2400" i="1" dirty="0" err="1"/>
              <a:t>paragueyensis</a:t>
            </a:r>
            <a:r>
              <a:rPr lang="cs-CZ" sz="2400" dirty="0"/>
              <a:t>) a guarana (</a:t>
            </a:r>
            <a:r>
              <a:rPr lang="cs-CZ" sz="2400" i="1" dirty="0" err="1"/>
              <a:t>Paullinia</a:t>
            </a:r>
            <a:r>
              <a:rPr lang="cs-CZ" sz="2400" i="1" dirty="0"/>
              <a:t> </a:t>
            </a:r>
            <a:r>
              <a:rPr lang="cs-CZ" sz="2400" i="1" dirty="0" err="1"/>
              <a:t>cupana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70 – 80% metabolizuje CYP1A2 v játrech</a:t>
            </a:r>
          </a:p>
          <a:p>
            <a:endParaRPr lang="cs-CZ" sz="2400" dirty="0"/>
          </a:p>
        </p:txBody>
      </p:sp>
      <p:pic>
        <p:nvPicPr>
          <p:cNvPr id="7172" name="Picture 4" descr="http://upload.wikimedia.org/wikipedia/commons/thumb/3/32/Caffeine_metabolites.svg/350px-Caffeine_metabolit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333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ýsledek obrázku pro caffeine fun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618960"/>
            <a:ext cx="238180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72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Kofein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485740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Rychlý a pomalý metabolismus </a:t>
            </a:r>
          </a:p>
          <a:p>
            <a:r>
              <a:rPr lang="cs-CZ" sz="2000" dirty="0" smtClean="0"/>
              <a:t>CYP1A2: *</a:t>
            </a:r>
            <a:r>
              <a:rPr lang="en-US" sz="2000" dirty="0" smtClean="0"/>
              <a:t>1F </a:t>
            </a:r>
            <a:r>
              <a:rPr lang="en-US" sz="2000" dirty="0"/>
              <a:t>al</a:t>
            </a:r>
            <a:r>
              <a:rPr lang="cs-CZ" sz="2000" dirty="0" err="1"/>
              <a:t>ela</a:t>
            </a:r>
            <a:r>
              <a:rPr lang="cs-CZ" sz="2000" dirty="0"/>
              <a:t> – pomalý,</a:t>
            </a:r>
            <a:r>
              <a:rPr lang="en-US" sz="2000" dirty="0"/>
              <a:t> *</a:t>
            </a:r>
            <a:r>
              <a:rPr lang="en-US" sz="2000" dirty="0" smtClean="0"/>
              <a:t>1A/</a:t>
            </a:r>
            <a:r>
              <a:rPr lang="cs-CZ" sz="2000" dirty="0" smtClean="0"/>
              <a:t>1A </a:t>
            </a:r>
            <a:r>
              <a:rPr lang="en-US" sz="2000" dirty="0" smtClean="0"/>
              <a:t>*</a:t>
            </a:r>
            <a:r>
              <a:rPr lang="cs-CZ" sz="2000" dirty="0"/>
              <a:t>rychlý</a:t>
            </a:r>
          </a:p>
          <a:p>
            <a:r>
              <a:rPr lang="cs-CZ" sz="2000" dirty="0"/>
              <a:t>Polymorfismus metabolismu je dán alelami genů:</a:t>
            </a:r>
          </a:p>
          <a:p>
            <a:r>
              <a:rPr lang="cs-CZ" sz="2000" dirty="0" smtClean="0"/>
              <a:t>ADORA2A: 	</a:t>
            </a:r>
            <a:r>
              <a:rPr lang="cs-CZ" sz="2000" dirty="0" err="1" smtClean="0"/>
              <a:t>rs</a:t>
            </a:r>
            <a:r>
              <a:rPr lang="cs-CZ" sz="2000" dirty="0" smtClean="0"/>
              <a:t> 5751876 TT – kofein vyvolává úzkost</a:t>
            </a:r>
          </a:p>
          <a:p>
            <a:pPr marL="0" indent="0">
              <a:buNone/>
            </a:pPr>
            <a:r>
              <a:rPr lang="cs-CZ" sz="2000" dirty="0" smtClean="0"/>
              <a:t>		</a:t>
            </a:r>
            <a:r>
              <a:rPr lang="cs-CZ" sz="2000" dirty="0" err="1"/>
              <a:t>rs</a:t>
            </a:r>
            <a:r>
              <a:rPr lang="cs-CZ" sz="2000" dirty="0"/>
              <a:t> 5751876 </a:t>
            </a:r>
            <a:r>
              <a:rPr lang="cs-CZ" sz="2000" dirty="0" smtClean="0"/>
              <a:t>CC – větší potřeba konzumace kávy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+ interakce s dopaminovými receptory</a:t>
            </a:r>
          </a:p>
          <a:p>
            <a:endParaRPr lang="cs-CZ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2270"/>
            <a:ext cx="4628612" cy="30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77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25760"/>
            <a:ext cx="8229600" cy="1143000"/>
          </a:xfrm>
        </p:spPr>
        <p:txBody>
          <a:bodyPr/>
          <a:lstStyle/>
          <a:p>
            <a:r>
              <a:rPr lang="cs-CZ" dirty="0" smtClean="0"/>
              <a:t>Metabolismus škrobu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5904656" cy="540060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Je zajišťován amylázou</a:t>
            </a:r>
          </a:p>
          <a:p>
            <a:r>
              <a:rPr lang="cs-CZ" dirty="0" smtClean="0"/>
              <a:t>U člověka se vyskytuje </a:t>
            </a:r>
            <a:r>
              <a:rPr lang="el-GR" dirty="0" smtClean="0"/>
              <a:t>α-</a:t>
            </a:r>
            <a:r>
              <a:rPr lang="cs-CZ" dirty="0" smtClean="0"/>
              <a:t>amyláza</a:t>
            </a:r>
            <a:r>
              <a:rPr lang="cs-CZ" dirty="0"/>
              <a:t> </a:t>
            </a:r>
            <a:r>
              <a:rPr lang="cs-CZ" dirty="0" smtClean="0"/>
              <a:t>ve různých tkáních, ale nejběžnější je slinná a pankreatická</a:t>
            </a:r>
          </a:p>
          <a:p>
            <a:r>
              <a:rPr lang="cs-CZ" dirty="0" smtClean="0"/>
              <a:t>7 genů na 1. chromozomu:</a:t>
            </a:r>
          </a:p>
          <a:p>
            <a:pPr marL="0" indent="0">
              <a:buNone/>
            </a:pPr>
            <a:r>
              <a:rPr lang="cs-CZ" dirty="0" smtClean="0"/>
              <a:t>slinná - </a:t>
            </a:r>
            <a:r>
              <a:rPr lang="cs-CZ" i="1" dirty="0" smtClean="0"/>
              <a:t>AMY1A</a:t>
            </a:r>
            <a:r>
              <a:rPr lang="cs-CZ" dirty="0" smtClean="0"/>
              <a:t>, </a:t>
            </a:r>
            <a:r>
              <a:rPr lang="cs-CZ" i="1" dirty="0" smtClean="0"/>
              <a:t>AMY1B</a:t>
            </a:r>
            <a:r>
              <a:rPr lang="cs-CZ" dirty="0" smtClean="0"/>
              <a:t>, </a:t>
            </a:r>
            <a:r>
              <a:rPr lang="cs-CZ" i="1" dirty="0" smtClean="0"/>
              <a:t>AMY1C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pankreatická - </a:t>
            </a:r>
            <a:r>
              <a:rPr lang="cs-CZ" i="1" dirty="0" smtClean="0"/>
              <a:t>AMY2A</a:t>
            </a:r>
            <a:r>
              <a:rPr lang="cs-CZ" dirty="0" smtClean="0"/>
              <a:t>, </a:t>
            </a:r>
            <a:r>
              <a:rPr lang="cs-CZ" i="1" dirty="0" smtClean="0"/>
              <a:t>AMY2B</a:t>
            </a:r>
          </a:p>
          <a:p>
            <a:r>
              <a:rPr lang="cs-CZ" dirty="0" smtClean="0"/>
              <a:t>Hydrolyzuje </a:t>
            </a:r>
            <a:r>
              <a:rPr lang="el-GR" dirty="0" smtClean="0"/>
              <a:t>α</a:t>
            </a:r>
            <a:r>
              <a:rPr lang="cs-CZ" dirty="0" smtClean="0"/>
              <a:t> vazby na polysacharidových řetězcích  (škrob a glykogen)</a:t>
            </a:r>
          </a:p>
          <a:p>
            <a:r>
              <a:rPr lang="cs-CZ" dirty="0" smtClean="0"/>
              <a:t>Průmyslové využití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82" y="1268760"/>
            <a:ext cx="19135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315" y="3861048"/>
            <a:ext cx="3802575" cy="28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0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Slinná </a:t>
            </a:r>
            <a:r>
              <a:rPr lang="el-GR" dirty="0" smtClean="0"/>
              <a:t>α-</a:t>
            </a:r>
            <a:r>
              <a:rPr lang="cs-CZ" dirty="0" smtClean="0"/>
              <a:t>amyláza (ptyalin)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518457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Variabilita v počtu kopií AMY1 genu – výhradně u člověka</a:t>
            </a:r>
          </a:p>
          <a:p>
            <a:r>
              <a:rPr lang="cs-CZ" dirty="0" smtClean="0"/>
              <a:t>Variabilita záleží na typu obživy, není ovlivněna geograficky</a:t>
            </a:r>
          </a:p>
          <a:p>
            <a:r>
              <a:rPr lang="cs-CZ" dirty="0" smtClean="0"/>
              <a:t>Málo škrobu v potravě: 2 – 3 kopie</a:t>
            </a:r>
          </a:p>
          <a:p>
            <a:r>
              <a:rPr lang="cs-CZ" dirty="0" smtClean="0"/>
              <a:t>Mnoho škrobu v potravě: až 15 kopií</a:t>
            </a:r>
          </a:p>
          <a:p>
            <a:r>
              <a:rPr lang="cs-CZ" dirty="0" smtClean="0"/>
              <a:t>Pozitivní selekce: vyšší příjem energie, nižší hladina cukrů v krvi (diabetes </a:t>
            </a:r>
            <a:r>
              <a:rPr lang="cs-CZ" dirty="0" err="1" smtClean="0"/>
              <a:t>melitus</a:t>
            </a:r>
            <a:r>
              <a:rPr lang="cs-CZ" dirty="0" smtClean="0"/>
              <a:t> II. typu, zánětlivé procesy), vstřebávání cukru do krve u průjmových onemocnění… </a:t>
            </a:r>
          </a:p>
        </p:txBody>
      </p:sp>
    </p:spTree>
    <p:extLst>
      <p:ext uri="{BB962C8B-B14F-4D97-AF65-F5344CB8AC3E}">
        <p14:creationId xmlns:p14="http://schemas.microsoft.com/office/powerpoint/2010/main" val="240927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onfusedious.files.wordpress.com/2012/05/salivaryamyla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31" y="260648"/>
            <a:ext cx="561994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115616" y="602154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https://confusedious.files.wordpress.com/2012/05/salivaryamylase.png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850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Metabolismus laktózy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4857403"/>
          </a:xfrm>
        </p:spPr>
        <p:txBody>
          <a:bodyPr/>
          <a:lstStyle/>
          <a:p>
            <a:r>
              <a:rPr lang="cs-CZ" dirty="0" smtClean="0"/>
              <a:t>Zajištěn enzymem laktázou, který katalyzuje štěpení mléčného cukru - laktózu na jednoduché sacharidy D-glukózu a D-galaktózu</a:t>
            </a:r>
          </a:p>
          <a:p>
            <a:endParaRPr lang="cs-CZ" dirty="0"/>
          </a:p>
        </p:txBody>
      </p:sp>
      <p:sp>
        <p:nvSpPr>
          <p:cNvPr id="4" name="AutoShape 4" descr="Výsledek obrázku pro lact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03" name="Picture 7" descr="http://www.wiley.com/legacy/college/boyer/0470003790/cutting_edge/lactose_intolerance/lactas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23042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Laktózová intolerance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Laktózová intolerance je způsobena neschopností organismu produkovat enzym laktáza</a:t>
            </a:r>
          </a:p>
          <a:p>
            <a:r>
              <a:rPr lang="cs-CZ" dirty="0" smtClean="0"/>
              <a:t>Pokud je laktázy nedostatek, mléčný cukr se ve střevech nestráví a jeho přebytkem se pak živí přirozené střevní bakterie, které při jeho zpracování produkují plyny (CO</a:t>
            </a:r>
            <a:r>
              <a:rPr lang="cs-CZ" baseline="-25000" dirty="0" smtClean="0"/>
              <a:t>2</a:t>
            </a:r>
            <a:r>
              <a:rPr lang="cs-CZ" dirty="0" smtClean="0"/>
              <a:t> či H</a:t>
            </a:r>
            <a:r>
              <a:rPr lang="cs-CZ" baseline="-25000" dirty="0" smtClean="0"/>
              <a:t>2</a:t>
            </a:r>
            <a:r>
              <a:rPr lang="cs-CZ" dirty="0" smtClean="0"/>
              <a:t>) a další látky, které dráždí tlusté střevo </a:t>
            </a:r>
          </a:p>
          <a:p>
            <a:r>
              <a:rPr lang="cs-CZ" dirty="0" smtClean="0"/>
              <a:t>Způsobují nadýmání, střevní koliky, průjmy a zvracení, atopické ekzémy, nechutenství, pálení žáhy, pocit plnosti a bolesti břicha.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58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Laktózová intolerance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cs-CZ" sz="3000" dirty="0"/>
              <a:t>Vrozená </a:t>
            </a:r>
            <a:r>
              <a:rPr lang="cs-CZ" sz="3000" dirty="0" smtClean="0"/>
              <a:t>intolerance</a:t>
            </a:r>
          </a:p>
          <a:p>
            <a:pPr marL="0" indent="0">
              <a:buNone/>
            </a:pPr>
            <a:r>
              <a:rPr lang="cs-CZ" sz="3000" dirty="0" smtClean="0"/>
              <a:t>již </a:t>
            </a:r>
            <a:r>
              <a:rPr lang="cs-CZ" sz="3000" dirty="0"/>
              <a:t>při </a:t>
            </a:r>
            <a:r>
              <a:rPr lang="cs-CZ" sz="3000" dirty="0" smtClean="0"/>
              <a:t>kojení </a:t>
            </a:r>
          </a:p>
          <a:p>
            <a:r>
              <a:rPr lang="cs-CZ" sz="3000" dirty="0" smtClean="0"/>
              <a:t>Prvotní (primární) intolerance </a:t>
            </a:r>
          </a:p>
          <a:p>
            <a:pPr marL="0" indent="0">
              <a:buNone/>
            </a:pPr>
            <a:r>
              <a:rPr lang="cs-CZ" sz="3000" dirty="0" smtClean="0"/>
              <a:t>je způsobena geneticky</a:t>
            </a:r>
          </a:p>
          <a:p>
            <a:r>
              <a:rPr lang="cs-CZ" sz="3000" dirty="0" smtClean="0"/>
              <a:t>Druhotná </a:t>
            </a:r>
            <a:r>
              <a:rPr lang="cs-CZ" sz="3000" dirty="0"/>
              <a:t>intolerance</a:t>
            </a:r>
          </a:p>
          <a:p>
            <a:pPr marL="0" indent="0">
              <a:buNone/>
            </a:pPr>
            <a:r>
              <a:rPr lang="cs-CZ" sz="3000" dirty="0" smtClean="0"/>
              <a:t>vzniká </a:t>
            </a:r>
            <a:r>
              <a:rPr lang="cs-CZ" sz="3000" dirty="0"/>
              <a:t>např. při celiakii, zánětlivých onemocněních střev nebo i jako důsledek užívání antibiotik, která ovlivňují střevní </a:t>
            </a:r>
            <a:r>
              <a:rPr lang="cs-CZ" sz="3000" dirty="0" smtClean="0"/>
              <a:t>mikroflóru</a:t>
            </a:r>
            <a:endParaRPr lang="cs-CZ" sz="3000" dirty="0"/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60547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Laktózová intolerance</a:t>
            </a:r>
            <a:endParaRPr lang="cs-CZ" dirty="0"/>
          </a:p>
        </p:txBody>
      </p:sp>
      <p:pic>
        <p:nvPicPr>
          <p:cNvPr id="3074" name="Picture 2" descr="http://www.uneeda-audio.com/nomilk/lacintol-worl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7014"/>
            <a:ext cx="884475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841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1002</Words>
  <Application>Microsoft Office PowerPoint</Application>
  <PresentationFormat>Předvádění na obrazovce (4:3)</PresentationFormat>
  <Paragraphs>141</Paragraphs>
  <Slides>27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Variabilita metabolismu</vt:lpstr>
      <vt:lpstr>Variabilita metabolismu</vt:lpstr>
      <vt:lpstr>Metabolismus škrobu</vt:lpstr>
      <vt:lpstr>Slinná α-amyláza (ptyalin)</vt:lpstr>
      <vt:lpstr>Prezentace aplikace PowerPoint</vt:lpstr>
      <vt:lpstr>Metabolismus laktózy</vt:lpstr>
      <vt:lpstr>Laktózová intolerance</vt:lpstr>
      <vt:lpstr>Laktózová intolerance</vt:lpstr>
      <vt:lpstr>Laktózová intolerance</vt:lpstr>
      <vt:lpstr>Laktázová perzistence</vt:lpstr>
      <vt:lpstr>Chutnačství PTC</vt:lpstr>
      <vt:lpstr>Chutnačství PTC – evoluce a adaptace člověka</vt:lpstr>
      <vt:lpstr>Metabolismus léčiv</vt:lpstr>
      <vt:lpstr>CYP 450 </vt:lpstr>
      <vt:lpstr>CYP 450 </vt:lpstr>
      <vt:lpstr>Prezentace aplikace PowerPoint</vt:lpstr>
      <vt:lpstr>CYP 450  - adaptace a evoluce člověka</vt:lpstr>
      <vt:lpstr>CYP 450  - adaptace a evoluce člověka</vt:lpstr>
      <vt:lpstr>CYP3A5</vt:lpstr>
      <vt:lpstr>Gilbertův syndrom</vt:lpstr>
      <vt:lpstr>Metabolismus návykových látek</vt:lpstr>
      <vt:lpstr>Alkohol</vt:lpstr>
      <vt:lpstr>Prezentace aplikace PowerPoint</vt:lpstr>
      <vt:lpstr>Variabilita v metabolismu alkoholu</vt:lpstr>
      <vt:lpstr>Nikotin</vt:lpstr>
      <vt:lpstr>Kofein</vt:lpstr>
      <vt:lpstr>Kofein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Variabilita metabolismu</dc:title>
  <dc:creator>Student</dc:creator>
  <cp:lastModifiedBy>Student</cp:lastModifiedBy>
  <cp:revision>37</cp:revision>
  <dcterms:created xsi:type="dcterms:W3CDTF">2015-04-26T11:10:56Z</dcterms:created>
  <dcterms:modified xsi:type="dcterms:W3CDTF">2015-05-02T15:07:04Z</dcterms:modified>
</cp:coreProperties>
</file>