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53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0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7933-7A8F-4BF6-9C7D-3D5EDBD678B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41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4551D-81D9-40A1-B66F-E43DCCF2E4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8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68670-5DD3-4D22-87FD-C4E5251AB9E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1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4D420-FB7F-40A4-925B-8C97AD49E8E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9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A4026-5CEF-4977-BB63-F7E81894F28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343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DDF21-24F9-40CA-9581-23CC267DB1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08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18440-5EA4-4688-A749-502EA6B18B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94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4A543-2DBC-49B3-A8B0-59FFFA2164E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0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5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D407D-2278-471F-BBCB-E6E2C82929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79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98AD7-F9D6-40A7-98AE-6314189904E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78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2662A-CCC3-4274-A775-1BC0A0128B8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8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2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84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6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2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E98A-4241-4C35-8277-886EFE83FC68}" type="datetimeFigureOut">
              <a:rPr lang="cs-CZ" smtClean="0"/>
              <a:pPr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7B40-E156-47AB-8AA0-1924960C1E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295AB2-7043-465E-AFCB-A5FCA50DFA7A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8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 ESSENCE" pitchFamily="2" charset="0"/>
              </a:rPr>
              <a:t>C6200-Biochemické metody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3213100"/>
            <a:ext cx="9144000" cy="3384550"/>
          </a:xfrm>
        </p:spPr>
        <p:txBody>
          <a:bodyPr/>
          <a:lstStyle/>
          <a:p>
            <a:r>
              <a:rPr lang="cs-CZ" sz="5400" dirty="0" smtClean="0">
                <a:latin typeface="Algerian" pitchFamily="82" charset="0"/>
                <a:cs typeface="Times New Roman" pitchFamily="18" charset="0"/>
              </a:rPr>
              <a:t>08A_Spektrální metody</a:t>
            </a:r>
            <a:endParaRPr lang="cs-CZ" sz="5400" dirty="0" smtClean="0">
              <a:latin typeface="Algerian" pitchFamily="82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Petr Zbořil</a:t>
            </a:r>
          </a:p>
        </p:txBody>
      </p:sp>
    </p:spTree>
    <p:extLst>
      <p:ext uri="{BB962C8B-B14F-4D97-AF65-F5344CB8AC3E}">
        <p14:creationId xmlns:p14="http://schemas.microsoft.com/office/powerpoint/2010/main" val="26323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založené na interakci elektromagnetického záření s hmotou</a:t>
            </a:r>
          </a:p>
          <a:p>
            <a:r>
              <a:rPr lang="cs-CZ" dirty="0" smtClean="0"/>
              <a:t>Změna parametrů záření</a:t>
            </a:r>
          </a:p>
          <a:p>
            <a:pPr lvl="1"/>
            <a:r>
              <a:rPr lang="cs-CZ" dirty="0" err="1" smtClean="0"/>
              <a:t>Absorbce</a:t>
            </a:r>
            <a:r>
              <a:rPr lang="cs-CZ" dirty="0" smtClean="0"/>
              <a:t> – </a:t>
            </a:r>
            <a:r>
              <a:rPr lang="cs-CZ" dirty="0" err="1" smtClean="0"/>
              <a:t>absorbční</a:t>
            </a:r>
            <a:r>
              <a:rPr lang="cs-CZ" dirty="0" smtClean="0"/>
              <a:t> metody</a:t>
            </a:r>
          </a:p>
          <a:p>
            <a:pPr lvl="1"/>
            <a:r>
              <a:rPr lang="cs-CZ" dirty="0" smtClean="0"/>
              <a:t>Změna rychlosti (zpomalení) – disperzní metody</a:t>
            </a:r>
            <a:endParaRPr lang="cs-CZ" dirty="0"/>
          </a:p>
          <a:p>
            <a:pPr lvl="1"/>
            <a:r>
              <a:rPr lang="cs-CZ" dirty="0" smtClean="0"/>
              <a:t>Vyhodnocení změn</a:t>
            </a:r>
          </a:p>
          <a:p>
            <a:pPr lvl="1"/>
            <a:r>
              <a:rPr lang="cs-CZ" dirty="0" smtClean="0"/>
              <a:t>Charakteristika vzorku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30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Vlastnosti elektromagnetického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Vlnění elektromagnetického pole</a:t>
            </a:r>
          </a:p>
          <a:p>
            <a:r>
              <a:rPr lang="cs-CZ" dirty="0" smtClean="0"/>
              <a:t>Šíří se v kvantech – fotony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Schematické znázornění fotonu – elektrický a magnetický vektor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728571" cy="234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2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elektromagnetického vlnění – fotonu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784976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rychlost šíření</a:t>
            </a:r>
            <a:r>
              <a:rPr lang="cs-CZ" b="1" dirty="0" smtClean="0"/>
              <a:t> c </a:t>
            </a:r>
            <a:r>
              <a:rPr lang="cs-CZ" dirty="0" smtClean="0"/>
              <a:t>(nejvyšší ve vakuu) </a:t>
            </a:r>
            <a:r>
              <a:rPr lang="en-US" dirty="0" smtClean="0"/>
              <a:t>[</a:t>
            </a:r>
            <a:r>
              <a:rPr lang="cs-CZ" dirty="0" smtClean="0"/>
              <a:t>m.s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endParaRPr lang="cs-CZ" dirty="0" smtClean="0"/>
          </a:p>
          <a:p>
            <a:r>
              <a:rPr lang="cs-CZ" dirty="0" smtClean="0"/>
              <a:t>kmitočet </a:t>
            </a:r>
            <a:r>
              <a:rPr lang="cs-CZ" b="1" dirty="0" smtClean="0"/>
              <a:t>ν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en-US" dirty="0" smtClean="0"/>
              <a:t>]</a:t>
            </a:r>
            <a:r>
              <a:rPr lang="cs-CZ" dirty="0" smtClean="0"/>
              <a:t>, perioda </a:t>
            </a:r>
            <a:r>
              <a:rPr lang="cs-CZ" b="1" dirty="0" smtClean="0"/>
              <a:t>T</a:t>
            </a:r>
            <a:r>
              <a:rPr lang="cs-CZ" dirty="0" smtClean="0"/>
              <a:t> = 1/ν </a:t>
            </a:r>
            <a:r>
              <a:rPr lang="en-US" dirty="0" smtClean="0"/>
              <a:t>[</a:t>
            </a:r>
            <a:r>
              <a:rPr lang="cs-CZ" dirty="0" smtClean="0"/>
              <a:t>s, </a:t>
            </a:r>
            <a:r>
              <a:rPr lang="cs-CZ" dirty="0" err="1" smtClean="0"/>
              <a:t>ns</a:t>
            </a:r>
            <a:r>
              <a:rPr lang="en-US" dirty="0" smtClean="0"/>
              <a:t>]</a:t>
            </a:r>
          </a:p>
          <a:p>
            <a:r>
              <a:rPr lang="cs-CZ" dirty="0" smtClean="0"/>
              <a:t>vlnová délka λ = c/ ν </a:t>
            </a:r>
            <a:r>
              <a:rPr lang="en-US" dirty="0" smtClean="0"/>
              <a:t>[</a:t>
            </a:r>
            <a:r>
              <a:rPr lang="cs-CZ" dirty="0" smtClean="0"/>
              <a:t>m, </a:t>
            </a:r>
            <a:r>
              <a:rPr lang="cs-CZ" dirty="0" err="1" smtClean="0"/>
              <a:t>nm</a:t>
            </a:r>
            <a:r>
              <a:rPr lang="en-US" dirty="0" smtClean="0"/>
              <a:t>]</a:t>
            </a:r>
            <a:r>
              <a:rPr lang="cs-CZ" dirty="0" smtClean="0"/>
              <a:t>, vlnočet ν̃ = 1/ λ </a:t>
            </a:r>
            <a:r>
              <a:rPr lang="en-US" dirty="0" smtClean="0"/>
              <a:t>[</a:t>
            </a:r>
            <a:r>
              <a:rPr lang="cs-CZ" dirty="0" smtClean="0"/>
              <a:t>m</a:t>
            </a:r>
            <a:r>
              <a:rPr lang="cs-CZ" baseline="30000" dirty="0" smtClean="0"/>
              <a:t>-1</a:t>
            </a:r>
            <a:r>
              <a:rPr lang="cs-CZ" dirty="0" smtClean="0"/>
              <a:t>, cm</a:t>
            </a:r>
            <a:r>
              <a:rPr lang="cs-CZ" baseline="30000" dirty="0" smtClean="0"/>
              <a:t>-1</a:t>
            </a:r>
            <a:r>
              <a:rPr lang="en-US" dirty="0"/>
              <a:t>]</a:t>
            </a:r>
            <a:endParaRPr lang="cs-CZ" dirty="0"/>
          </a:p>
          <a:p>
            <a:r>
              <a:rPr lang="cs-CZ" dirty="0" smtClean="0"/>
              <a:t>energie </a:t>
            </a:r>
            <a:r>
              <a:rPr lang="cs-CZ" b="1" dirty="0" smtClean="0"/>
              <a:t>E</a:t>
            </a:r>
            <a:r>
              <a:rPr lang="cs-CZ" dirty="0" smtClean="0"/>
              <a:t> </a:t>
            </a:r>
            <a:r>
              <a:rPr lang="en-US" dirty="0" smtClean="0"/>
              <a:t>[J]</a:t>
            </a:r>
            <a:r>
              <a:rPr lang="cs-CZ" dirty="0" smtClean="0"/>
              <a:t>, E = h ν, </a:t>
            </a:r>
            <a:r>
              <a:rPr lang="cs-CZ" b="1" dirty="0" smtClean="0"/>
              <a:t>h</a:t>
            </a:r>
            <a:r>
              <a:rPr lang="cs-CZ" dirty="0" smtClean="0"/>
              <a:t> = 6.62618x10</a:t>
            </a:r>
            <a:r>
              <a:rPr lang="cs-CZ" baseline="30000" dirty="0" smtClean="0"/>
              <a:t>-34</a:t>
            </a:r>
            <a:r>
              <a:rPr lang="cs-CZ" dirty="0" smtClean="0"/>
              <a:t> </a:t>
            </a:r>
            <a:r>
              <a:rPr lang="cs-CZ" dirty="0" err="1" smtClean="0"/>
              <a:t>J·s</a:t>
            </a:r>
            <a:r>
              <a:rPr lang="cs-CZ" dirty="0" smtClean="0"/>
              <a:t> – Planckova konstanta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Picture 4" descr="p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892675"/>
            <a:ext cx="49688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01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pros</a:t>
            </a:r>
            <a:r>
              <a:rPr lang="cs-CZ" dirty="0" err="1" smtClean="0"/>
              <a:t>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52" y="1052736"/>
            <a:ext cx="8229600" cy="4525963"/>
          </a:xfrm>
        </p:spPr>
        <p:txBody>
          <a:bodyPr/>
          <a:lstStyle/>
          <a:p>
            <a:r>
              <a:rPr lang="cs-CZ" dirty="0" smtClean="0"/>
              <a:t>Absorpční – kvantifikuje absorbance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Disperzní – vyjadřuje index lomu n = </a:t>
            </a:r>
            <a:r>
              <a:rPr lang="cs-CZ" dirty="0" err="1" smtClean="0"/>
              <a:t>c</a:t>
            </a:r>
            <a:r>
              <a:rPr lang="cs-CZ" baseline="-25000" dirty="0" err="1" smtClean="0"/>
              <a:t>x</a:t>
            </a:r>
            <a:r>
              <a:rPr lang="cs-CZ" dirty="0" smtClean="0"/>
              <a:t>/c</a:t>
            </a:r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79104" y="2214158"/>
            <a:ext cx="14688320" cy="464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8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Absorbce</a:t>
            </a:r>
            <a:r>
              <a:rPr lang="cs-CZ" dirty="0" smtClean="0"/>
              <a:t>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Foton je pohlcen jako celek</a:t>
            </a:r>
          </a:p>
          <a:p>
            <a:pPr lvl="1"/>
            <a:r>
              <a:rPr lang="cs-CZ" dirty="0" smtClean="0"/>
              <a:t>Jeho energie způsobí přechod do vyššího energetického stavu – jsou kvantovány</a:t>
            </a:r>
          </a:p>
          <a:p>
            <a:r>
              <a:rPr lang="cs-CZ" dirty="0" smtClean="0"/>
              <a:t>Podmínka pro absorpci fotonu</a:t>
            </a:r>
            <a:endParaRPr lang="cs-CZ" dirty="0"/>
          </a:p>
          <a:p>
            <a:r>
              <a:rPr lang="cs-CZ" dirty="0" smtClean="0">
                <a:sym typeface="Symbol"/>
              </a:rPr>
              <a:t>                         E = h.</a:t>
            </a:r>
          </a:p>
          <a:p>
            <a:r>
              <a:rPr lang="cs-CZ" dirty="0" err="1" smtClean="0">
                <a:sym typeface="Symbol"/>
              </a:rPr>
              <a:t>Absorbce</a:t>
            </a:r>
            <a:r>
              <a:rPr lang="cs-CZ" dirty="0" smtClean="0">
                <a:sym typeface="Symbol"/>
              </a:rPr>
              <a:t> závisí na  (), vynesena proti  dává </a:t>
            </a:r>
            <a:r>
              <a:rPr lang="cs-CZ" dirty="0" err="1" smtClean="0">
                <a:sym typeface="Symbol"/>
              </a:rPr>
              <a:t>absorbční</a:t>
            </a:r>
            <a:r>
              <a:rPr lang="cs-CZ" dirty="0" smtClean="0">
                <a:sym typeface="Symbol"/>
              </a:rPr>
              <a:t> spektrum</a:t>
            </a:r>
            <a:endParaRPr lang="cs-CZ" dirty="0">
              <a:sym typeface="Symbo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0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c </a:t>
            </a:r>
            <a:r>
              <a:rPr lang="cs-CZ" dirty="0" smtClean="0">
                <a:sym typeface="Symbol"/>
              </a:rPr>
              <a:t> n</a:t>
            </a:r>
          </a:p>
          <a:p>
            <a:r>
              <a:rPr lang="cs-CZ" dirty="0" smtClean="0">
                <a:sym typeface="Symbol"/>
              </a:rPr>
              <a:t>Chiralita prostředí – různé vlivy na složky záření</a:t>
            </a:r>
          </a:p>
          <a:p>
            <a:r>
              <a:rPr lang="cs-CZ" dirty="0" smtClean="0">
                <a:sym typeface="Symbol"/>
              </a:rPr>
              <a:t>Optická otáčivost aj.</a:t>
            </a:r>
          </a:p>
          <a:p>
            <a:r>
              <a:rPr lang="cs-CZ" dirty="0" smtClean="0">
                <a:sym typeface="Symbol"/>
              </a:rPr>
              <a:t>Disperze </a:t>
            </a:r>
            <a:r>
              <a:rPr lang="cs-CZ" dirty="0">
                <a:sym typeface="Symbol"/>
              </a:rPr>
              <a:t>závisí na  (), </a:t>
            </a:r>
            <a:r>
              <a:rPr lang="cs-CZ" dirty="0" smtClean="0">
                <a:sym typeface="Symbol"/>
              </a:rPr>
              <a:t>odvozená veličina vynesená </a:t>
            </a:r>
            <a:r>
              <a:rPr lang="cs-CZ" dirty="0">
                <a:sym typeface="Symbol"/>
              </a:rPr>
              <a:t>proti  </a:t>
            </a:r>
            <a:r>
              <a:rPr lang="cs-CZ">
                <a:sym typeface="Symbol"/>
              </a:rPr>
              <a:t>dává </a:t>
            </a:r>
            <a:r>
              <a:rPr lang="cs-CZ" smtClean="0">
                <a:sym typeface="Symbol"/>
              </a:rPr>
              <a:t>disperzní </a:t>
            </a:r>
            <a:r>
              <a:rPr lang="cs-CZ" dirty="0">
                <a:sym typeface="Symbol"/>
              </a:rPr>
              <a:t>spektrum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7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Spektrum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Zastoupení fotonů podle energie</a:t>
            </a:r>
          </a:p>
          <a:p>
            <a:r>
              <a:rPr lang="cs-CZ" dirty="0" smtClean="0"/>
              <a:t>Využití ke studiu různých oblastí molekuly -nástroje analýzy vzorku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657144" cy="27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Charakteristiky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52736"/>
            <a:ext cx="3824669" cy="572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4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233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Výchozí návrh</vt:lpstr>
      <vt:lpstr>C6200-Biochemické metody</vt:lpstr>
      <vt:lpstr>Definice</vt:lpstr>
      <vt:lpstr>Vlastnosti elektromagnetického záření</vt:lpstr>
      <vt:lpstr>Charakteristika elektromagnetického vlnění – fotonu </vt:lpstr>
      <vt:lpstr>Vlastnosti prostředí</vt:lpstr>
      <vt:lpstr>Absorbce záření</vt:lpstr>
      <vt:lpstr>Disperze</vt:lpstr>
      <vt:lpstr>Spektrum </vt:lpstr>
      <vt:lpstr>Charakteristiky záření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Spektrální metody</dc:title>
  <dc:creator>Zbořil</dc:creator>
  <cp:lastModifiedBy>Zboril</cp:lastModifiedBy>
  <cp:revision>12</cp:revision>
  <dcterms:created xsi:type="dcterms:W3CDTF">2012-02-21T12:38:29Z</dcterms:created>
  <dcterms:modified xsi:type="dcterms:W3CDTF">2013-04-17T07:07:30Z</dcterms:modified>
</cp:coreProperties>
</file>