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58" r:id="rId5"/>
    <p:sldId id="259" r:id="rId6"/>
    <p:sldId id="268" r:id="rId7"/>
    <p:sldId id="275" r:id="rId8"/>
    <p:sldId id="274" r:id="rId9"/>
    <p:sldId id="270" r:id="rId10"/>
    <p:sldId id="277" r:id="rId11"/>
    <p:sldId id="276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5BA8-692F-4E81-9D43-815A9C4D323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2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3956-6B6F-43AA-B96E-8DE596ED135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9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F4C9-FEFC-46D0-A234-94A56FF2B9A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406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DC43C-0D78-40B5-A534-D7B24EFE37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37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8FE70-79DB-4857-BF40-3ED417CE979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374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5544-2AA3-4E68-BA7E-3AC4A6A71A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85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7D3E-2E2E-4BD5-A99F-8649D5A3BC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62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93CF4-31E4-498F-84ED-E81D7FCDC3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4526-29E2-4DFB-866B-EDA69BBAF2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13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CEE5-F871-41A6-8AD8-6273E40CEF2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6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BD9C6-AB9D-4545-B63B-BF23366400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73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9DB8B2-5702-466A-938C-8AE3D9DABB75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11B_</a:t>
            </a:r>
            <a:r>
              <a:rPr lang="cs-CZ" sz="5400" dirty="0">
                <a:latin typeface="Algerian" pitchFamily="82" charset="0"/>
              </a:rPr>
              <a:t>Moessbauerova spektroskopie</a:t>
            </a:r>
            <a:endParaRPr lang="cs-CZ" sz="5400" dirty="0" smtClean="0">
              <a:latin typeface="Algerian" pitchFamily="82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Zbořil</a:t>
            </a:r>
          </a:p>
        </p:txBody>
      </p:sp>
    </p:spTree>
    <p:extLst>
      <p:ext uri="{BB962C8B-B14F-4D97-AF65-F5344CB8AC3E}">
        <p14:creationId xmlns:p14="http://schemas.microsoft.com/office/powerpoint/2010/main" val="10412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Moessbauerovo</a:t>
            </a:r>
            <a:r>
              <a:rPr lang="cs-CZ" dirty="0"/>
              <a:t> spektrum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dirty="0" err="1" smtClean="0">
                <a:latin typeface="Times New Roman"/>
                <a:ea typeface="Times New Roman"/>
              </a:rPr>
              <a:t>Moessbauerova</a:t>
            </a:r>
            <a:r>
              <a:rPr lang="cs-CZ" sz="2000" dirty="0" smtClean="0">
                <a:latin typeface="Times New Roman"/>
                <a:ea typeface="Times New Roman"/>
              </a:rPr>
              <a:t> spektra, A – s jedním </a:t>
            </a:r>
            <a:r>
              <a:rPr lang="cs-CZ" sz="2000" dirty="0" err="1" smtClean="0">
                <a:latin typeface="Times New Roman"/>
                <a:ea typeface="Times New Roman"/>
              </a:rPr>
              <a:t>píkem</a:t>
            </a:r>
            <a:r>
              <a:rPr lang="cs-CZ" sz="2000" dirty="0" smtClean="0">
                <a:latin typeface="Times New Roman"/>
                <a:ea typeface="Times New Roman"/>
              </a:rPr>
              <a:t>, B – s </a:t>
            </a:r>
            <a:r>
              <a:rPr lang="cs-CZ" sz="2000" dirty="0" err="1" smtClean="0">
                <a:latin typeface="Times New Roman"/>
                <a:ea typeface="Times New Roman"/>
              </a:rPr>
              <a:t>kvadrupolovým</a:t>
            </a:r>
            <a:r>
              <a:rPr lang="cs-CZ" sz="2000" dirty="0" smtClean="0">
                <a:latin typeface="Times New Roman"/>
                <a:ea typeface="Times New Roman"/>
              </a:rPr>
              <a:t> štěpením, C – </a:t>
            </a:r>
            <a:r>
              <a:rPr lang="cs-CZ" sz="2000" dirty="0" err="1" smtClean="0">
                <a:latin typeface="Times New Roman"/>
                <a:ea typeface="Times New Roman"/>
              </a:rPr>
              <a:t>hyperjemná</a:t>
            </a:r>
            <a:r>
              <a:rPr lang="cs-CZ" sz="2000" dirty="0" smtClean="0">
                <a:latin typeface="Times New Roman"/>
                <a:ea typeface="Times New Roman"/>
              </a:rPr>
              <a:t> struktura </a:t>
            </a:r>
            <a:r>
              <a:rPr lang="cs-CZ" sz="2000" dirty="0" err="1" smtClean="0">
                <a:latin typeface="Times New Roman"/>
                <a:ea typeface="Times New Roman"/>
              </a:rPr>
              <a:t>Fe</a:t>
            </a:r>
            <a:r>
              <a:rPr lang="cs-CZ" sz="2000" dirty="0" smtClean="0">
                <a:latin typeface="Times New Roman"/>
                <a:ea typeface="Times New Roman"/>
              </a:rPr>
              <a:t> (</a:t>
            </a:r>
            <a:r>
              <a:rPr lang="cs-CZ" sz="2000" dirty="0" smtClean="0">
                <a:latin typeface="Times New Roman"/>
                <a:ea typeface="Times New Roman"/>
                <a:sym typeface="Symbol"/>
              </a:rPr>
              <a:t> - chemický posun)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76872"/>
            <a:ext cx="6673457" cy="207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</a:t>
            </a:r>
            <a:r>
              <a:rPr lang="cs-CZ" dirty="0" err="1" smtClean="0"/>
              <a:t>magnetichého</a:t>
            </a:r>
            <a:r>
              <a:rPr lang="cs-CZ" dirty="0" smtClean="0"/>
              <a:t>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just">
              <a:spcAft>
                <a:spcPts val="0"/>
              </a:spcAft>
            </a:pPr>
            <a:endParaRPr lang="cs-CZ" sz="18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1800" dirty="0" smtClean="0">
                <a:latin typeface="Times New Roman"/>
                <a:ea typeface="Times New Roman"/>
              </a:rPr>
              <a:t>Spektra magnetitu pod vlivem magnetického pole různé intensity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47875"/>
            <a:ext cx="47244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0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Biochemické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Ferroproteiny</a:t>
            </a:r>
            <a:r>
              <a:rPr lang="cs-CZ" dirty="0" smtClean="0"/>
              <a:t> (</a:t>
            </a:r>
            <a:r>
              <a:rPr lang="cs-CZ" dirty="0" err="1" smtClean="0"/>
              <a:t>hemo</a:t>
            </a:r>
            <a:r>
              <a:rPr lang="cs-CZ" dirty="0" smtClean="0"/>
              <a:t>-, </a:t>
            </a:r>
            <a:r>
              <a:rPr lang="cs-CZ" dirty="0" err="1" smtClean="0"/>
              <a:t>Fe</a:t>
            </a:r>
            <a:r>
              <a:rPr lang="cs-CZ" dirty="0" smtClean="0"/>
              <a:t>-S proteiny apod.)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262063"/>
            <a:ext cx="5772150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6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Bezodrazová</a:t>
            </a:r>
            <a:r>
              <a:rPr lang="cs-CZ" sz="2800" dirty="0" smtClean="0"/>
              <a:t> emise, rezonanční absorpce  jádrem</a:t>
            </a:r>
          </a:p>
          <a:p>
            <a:pPr lvl="1"/>
            <a:r>
              <a:rPr lang="cs-CZ" sz="2400" dirty="0" err="1" smtClean="0"/>
              <a:t>Emiter</a:t>
            </a:r>
            <a:r>
              <a:rPr lang="cs-CZ" sz="2400" dirty="0" smtClean="0"/>
              <a:t> v mřížce (kinetická energie zůstává)</a:t>
            </a:r>
          </a:p>
          <a:p>
            <a:r>
              <a:rPr lang="cs-CZ" sz="2800" dirty="0" smtClean="0"/>
              <a:t>Excitace jader</a:t>
            </a:r>
            <a:r>
              <a:rPr lang="cs-CZ" sz="2800" dirty="0"/>
              <a:t> </a:t>
            </a:r>
          </a:p>
          <a:p>
            <a:pPr lvl="1"/>
            <a:r>
              <a:rPr lang="cs-CZ" sz="2400" dirty="0"/>
              <a:t>λ = 0,125 </a:t>
            </a:r>
            <a:r>
              <a:rPr lang="cs-CZ" sz="2400" dirty="0" err="1" smtClean="0"/>
              <a:t>nm</a:t>
            </a:r>
            <a:r>
              <a:rPr lang="cs-CZ" sz="2400" dirty="0" smtClean="0"/>
              <a:t>, </a:t>
            </a:r>
            <a:r>
              <a:rPr lang="cs-CZ" sz="2400" dirty="0" smtClean="0">
                <a:sym typeface="Symbol"/>
              </a:rPr>
              <a:t>-záření</a:t>
            </a:r>
            <a:endParaRPr lang="cs-CZ" sz="2400" dirty="0" smtClean="0"/>
          </a:p>
          <a:p>
            <a:pPr lvl="1"/>
            <a:r>
              <a:rPr lang="cs-CZ" sz="2400" dirty="0" smtClean="0"/>
              <a:t>Zdroj (</a:t>
            </a:r>
            <a:r>
              <a:rPr lang="cs-CZ" sz="2400" dirty="0" err="1" smtClean="0"/>
              <a:t>emiter</a:t>
            </a:r>
            <a:r>
              <a:rPr lang="cs-CZ" sz="2400" dirty="0" smtClean="0"/>
              <a:t>), vzorek (absorbér) – stejné </a:t>
            </a:r>
            <a:r>
              <a:rPr lang="cs-CZ" sz="2400" dirty="0" smtClean="0">
                <a:sym typeface="Symbol"/>
              </a:rPr>
              <a:t>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221088"/>
            <a:ext cx="6017144" cy="221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aseline="30000" dirty="0" smtClean="0"/>
              <a:t>57</a:t>
            </a:r>
            <a:r>
              <a:rPr lang="cs-CZ" dirty="0" smtClean="0"/>
              <a:t>Fe (</a:t>
            </a:r>
            <a:r>
              <a:rPr lang="cs-CZ" baseline="30000" dirty="0" smtClean="0"/>
              <a:t>57</a:t>
            </a:r>
            <a:r>
              <a:rPr lang="cs-CZ" dirty="0" smtClean="0"/>
              <a:t>Co + e</a:t>
            </a:r>
            <a:r>
              <a:rPr lang="cs-CZ" baseline="30000" dirty="0" smtClean="0"/>
              <a:t>-</a:t>
            </a:r>
            <a:r>
              <a:rPr lang="cs-CZ" dirty="0" smtClean="0"/>
              <a:t>) – jinak ca 80 nuklidů</a:t>
            </a:r>
          </a:p>
          <a:p>
            <a:r>
              <a:rPr lang="cs-CZ" dirty="0" smtClean="0"/>
              <a:t>Čarové spektrum, omezený výběr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6017144" cy="28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511256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Rozpad </a:t>
            </a:r>
            <a:r>
              <a:rPr lang="cs-CZ" sz="2400" baseline="30000" dirty="0"/>
              <a:t>57</a:t>
            </a:r>
            <a:r>
              <a:rPr lang="cs-CZ" sz="2400" dirty="0"/>
              <a:t>Co na </a:t>
            </a:r>
            <a:r>
              <a:rPr lang="cs-CZ" sz="2400" baseline="30000" dirty="0"/>
              <a:t>57</a:t>
            </a:r>
            <a:r>
              <a:rPr lang="cs-CZ" sz="2400" dirty="0"/>
              <a:t>Fe produkuje 14,4 </a:t>
            </a:r>
            <a:r>
              <a:rPr lang="cs-CZ" sz="2400" dirty="0" err="1"/>
              <a:t>keV</a:t>
            </a:r>
            <a:r>
              <a:rPr lang="cs-CZ" sz="2400" dirty="0"/>
              <a:t> γ-záření (</a:t>
            </a:r>
            <a:r>
              <a:rPr lang="cs-CZ" sz="2400" dirty="0" err="1"/>
              <a:t>Moessbauerovo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1581150"/>
            <a:ext cx="52482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</a:t>
            </a:r>
            <a:r>
              <a:rPr lang="cs-CZ" dirty="0" smtClean="0">
                <a:sym typeface="Symbol"/>
              </a:rPr>
              <a:t> pohybem zdroje</a:t>
            </a:r>
          </a:p>
          <a:p>
            <a:pPr marL="0" indent="0">
              <a:buNone/>
            </a:pPr>
            <a:r>
              <a:rPr lang="cs-CZ" dirty="0" smtClean="0"/>
              <a:t>Doppler</a:t>
            </a:r>
            <a:r>
              <a:rPr lang="cs-CZ" dirty="0"/>
              <a:t>: </a:t>
            </a:r>
            <a:r>
              <a:rPr lang="cs-CZ" dirty="0" smtClean="0"/>
              <a:t>	Δ</a:t>
            </a:r>
            <a:r>
              <a:rPr lang="cs-CZ" dirty="0" smtClean="0">
                <a:sym typeface="Symbol"/>
              </a:rPr>
              <a:t> </a:t>
            </a:r>
            <a:r>
              <a:rPr lang="cs-CZ" dirty="0">
                <a:sym typeface="Symbol"/>
              </a:rPr>
              <a:t></a:t>
            </a:r>
            <a:r>
              <a:rPr lang="cs-CZ" dirty="0" smtClean="0"/>
              <a:t>  </a:t>
            </a:r>
            <a:r>
              <a:rPr lang="cs-CZ" dirty="0"/>
              <a:t>= </a:t>
            </a:r>
            <a:r>
              <a:rPr lang="cs-CZ" dirty="0" smtClean="0">
                <a:sym typeface="Symbol"/>
              </a:rPr>
              <a:t>  </a:t>
            </a:r>
            <a:r>
              <a:rPr lang="cs-CZ" dirty="0" smtClean="0"/>
              <a:t>. </a:t>
            </a:r>
            <a:r>
              <a:rPr lang="cs-CZ" dirty="0" smtClean="0">
                <a:sym typeface="Symbol"/>
              </a:rPr>
              <a:t>v </a:t>
            </a:r>
            <a:r>
              <a:rPr lang="cs-CZ" dirty="0" smtClean="0"/>
              <a:t>/c 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pro 1 </a:t>
            </a:r>
            <a:r>
              <a:rPr lang="cs-CZ" dirty="0"/>
              <a:t>cm . s</a:t>
            </a:r>
            <a:r>
              <a:rPr lang="cs-CZ" baseline="30000" dirty="0"/>
              <a:t>-1</a:t>
            </a:r>
            <a:r>
              <a:rPr lang="cs-CZ" dirty="0"/>
              <a:t> </a:t>
            </a:r>
            <a:r>
              <a:rPr lang="cs-CZ" dirty="0" smtClean="0"/>
              <a:t>  Δ</a:t>
            </a:r>
            <a:r>
              <a:rPr lang="cs-CZ" dirty="0">
                <a:sym typeface="Symbol"/>
              </a:rPr>
              <a:t> </a:t>
            </a:r>
            <a:r>
              <a:rPr lang="cs-CZ" dirty="0" smtClean="0"/>
              <a:t> </a:t>
            </a:r>
            <a:r>
              <a:rPr lang="cs-CZ" dirty="0"/>
              <a:t>= 116 </a:t>
            </a:r>
            <a:r>
              <a:rPr lang="cs-CZ" dirty="0" smtClean="0"/>
              <a:t>MHz</a:t>
            </a:r>
          </a:p>
          <a:p>
            <a:pPr marL="0" indent="0">
              <a:buNone/>
            </a:pPr>
            <a:r>
              <a:rPr lang="cs-CZ" dirty="0" smtClean="0"/>
              <a:t>Šířka linie </a:t>
            </a:r>
            <a:r>
              <a:rPr lang="cs-CZ" dirty="0" err="1" smtClean="0"/>
              <a:t>Fe</a:t>
            </a:r>
            <a:r>
              <a:rPr lang="cs-CZ" dirty="0" smtClean="0"/>
              <a:t> (14,4 </a:t>
            </a:r>
            <a:r>
              <a:rPr lang="cs-CZ" dirty="0" err="1" smtClean="0"/>
              <a:t>keV</a:t>
            </a:r>
            <a:r>
              <a:rPr lang="cs-CZ" dirty="0" smtClean="0"/>
              <a:t>) ca 1,6 MHz dostačuje pro skenování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</a:t>
            </a:r>
            <a:r>
              <a:rPr lang="cs-CZ" dirty="0" err="1" smtClean="0"/>
              <a:t>Moessbauerových</a:t>
            </a:r>
            <a:r>
              <a:rPr lang="cs-CZ" dirty="0" smtClean="0"/>
              <a:t> spektrometrů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 – transmisní, B – rozptylový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72816"/>
            <a:ext cx="4775663" cy="310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4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r>
              <a:rPr lang="cs-CZ" sz="3600" dirty="0"/>
              <a:t>Blokové </a:t>
            </a:r>
            <a:r>
              <a:rPr lang="cs-CZ" sz="3600" dirty="0" smtClean="0"/>
              <a:t>schéma </a:t>
            </a:r>
            <a:r>
              <a:rPr lang="cs-CZ" sz="3600" dirty="0" err="1"/>
              <a:t>Moessbauerova</a:t>
            </a:r>
            <a:r>
              <a:rPr lang="cs-CZ" sz="3600" dirty="0"/>
              <a:t> </a:t>
            </a:r>
            <a:r>
              <a:rPr lang="cs-CZ" sz="3600" dirty="0" smtClean="0"/>
              <a:t>spektrometru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09725"/>
            <a:ext cx="6834286" cy="472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0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Moessbauerovo</a:t>
            </a:r>
            <a:r>
              <a:rPr lang="cs-CZ" dirty="0"/>
              <a:t> spektrum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latin typeface="Times New Roman"/>
                <a:ea typeface="Times New Roman"/>
              </a:rPr>
              <a:t>Nejjednodušší </a:t>
            </a:r>
            <a:r>
              <a:rPr lang="cs-CZ" sz="2000" dirty="0" err="1">
                <a:latin typeface="Times New Roman"/>
                <a:ea typeface="Times New Roman"/>
              </a:rPr>
              <a:t>Moessbauerovo</a:t>
            </a:r>
            <a:r>
              <a:rPr lang="cs-CZ" sz="2000" dirty="0">
                <a:latin typeface="Times New Roman"/>
                <a:ea typeface="Times New Roman"/>
              </a:rPr>
              <a:t> spektrum, emitor i absorbér jsou v identických podmínkách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7857144" cy="21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4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okolí jádra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Kvadrupolové</a:t>
            </a:r>
            <a:r>
              <a:rPr lang="cs-CZ" dirty="0" smtClean="0"/>
              <a:t> štěpení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52482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9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141</Words>
  <Application>Microsoft Office PowerPoint</Application>
  <PresentationFormat>Předvádění na obrazovce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systému Office</vt:lpstr>
      <vt:lpstr>Výchozí návrh</vt:lpstr>
      <vt:lpstr>C6200-Biochemické metody</vt:lpstr>
      <vt:lpstr>Princip</vt:lpstr>
      <vt:lpstr>Zdroj záření</vt:lpstr>
      <vt:lpstr>Zdroj záření</vt:lpstr>
      <vt:lpstr>Zdroj záření</vt:lpstr>
      <vt:lpstr>Typy Moessbauerových spektrometrů</vt:lpstr>
      <vt:lpstr>Blokové schéma Moessbauerova spektrometru</vt:lpstr>
      <vt:lpstr>Moessbauerovo spektrum</vt:lpstr>
      <vt:lpstr>Vliv okolí jádra</vt:lpstr>
      <vt:lpstr>Moessbauerovo spektrum</vt:lpstr>
      <vt:lpstr>Vliv magnetichého pole</vt:lpstr>
      <vt:lpstr>Biochemické aplikace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23</cp:revision>
  <dcterms:created xsi:type="dcterms:W3CDTF">2012-02-21T12:38:29Z</dcterms:created>
  <dcterms:modified xsi:type="dcterms:W3CDTF">2013-04-17T07:50:57Z</dcterms:modified>
</cp:coreProperties>
</file>