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405" r:id="rId2"/>
    <p:sldId id="388" r:id="rId3"/>
    <p:sldId id="389" r:id="rId4"/>
    <p:sldId id="390" r:id="rId5"/>
    <p:sldId id="391" r:id="rId6"/>
    <p:sldId id="392" r:id="rId7"/>
    <p:sldId id="393" r:id="rId8"/>
    <p:sldId id="403" r:id="rId9"/>
    <p:sldId id="402" r:id="rId10"/>
    <p:sldId id="449" r:id="rId11"/>
    <p:sldId id="394" r:id="rId12"/>
    <p:sldId id="408" r:id="rId13"/>
    <p:sldId id="401" r:id="rId14"/>
    <p:sldId id="451" r:id="rId15"/>
    <p:sldId id="419" r:id="rId16"/>
    <p:sldId id="418" r:id="rId17"/>
    <p:sldId id="409" r:id="rId18"/>
    <p:sldId id="410" r:id="rId19"/>
    <p:sldId id="411" r:id="rId20"/>
    <p:sldId id="412" r:id="rId21"/>
    <p:sldId id="413" r:id="rId22"/>
    <p:sldId id="448" r:id="rId23"/>
    <p:sldId id="414" r:id="rId24"/>
    <p:sldId id="415" r:id="rId25"/>
    <p:sldId id="416" r:id="rId26"/>
    <p:sldId id="420" r:id="rId27"/>
    <p:sldId id="395" r:id="rId28"/>
    <p:sldId id="404" r:id="rId29"/>
    <p:sldId id="421" r:id="rId30"/>
    <p:sldId id="396" r:id="rId31"/>
    <p:sldId id="397" r:id="rId32"/>
    <p:sldId id="398" r:id="rId33"/>
    <p:sldId id="399" r:id="rId34"/>
    <p:sldId id="400" r:id="rId35"/>
    <p:sldId id="378" r:id="rId36"/>
    <p:sldId id="379" r:id="rId37"/>
    <p:sldId id="380" r:id="rId38"/>
    <p:sldId id="381" r:id="rId39"/>
    <p:sldId id="382" r:id="rId40"/>
    <p:sldId id="383" r:id="rId41"/>
    <p:sldId id="384" r:id="rId42"/>
    <p:sldId id="452" r:id="rId43"/>
    <p:sldId id="453" r:id="rId44"/>
    <p:sldId id="454" r:id="rId45"/>
    <p:sldId id="385" r:id="rId46"/>
    <p:sldId id="422" r:id="rId47"/>
    <p:sldId id="386" r:id="rId48"/>
    <p:sldId id="387" r:id="rId49"/>
    <p:sldId id="423" r:id="rId50"/>
    <p:sldId id="439" r:id="rId51"/>
    <p:sldId id="440" r:id="rId52"/>
    <p:sldId id="424" r:id="rId53"/>
    <p:sldId id="425" r:id="rId54"/>
    <p:sldId id="426" r:id="rId55"/>
    <p:sldId id="441" r:id="rId56"/>
    <p:sldId id="427" r:id="rId57"/>
    <p:sldId id="442" r:id="rId58"/>
    <p:sldId id="447" r:id="rId59"/>
    <p:sldId id="428" r:id="rId60"/>
    <p:sldId id="432" r:id="rId61"/>
    <p:sldId id="429" r:id="rId62"/>
    <p:sldId id="431" r:id="rId63"/>
    <p:sldId id="430" r:id="rId64"/>
    <p:sldId id="446" r:id="rId65"/>
    <p:sldId id="445" r:id="rId66"/>
  </p:sldIdLst>
  <p:sldSz cx="9144000" cy="6858000" type="screen4x3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62"/>
    <a:srgbClr val="6831B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914A9-6CB6-4227-B356-331EB92E76D9}" type="datetimeFigureOut">
              <a:rPr lang="cs-CZ" smtClean="0"/>
              <a:t>23.4.2015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7B73A-39B5-41F2-ADFF-56690AE9F5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409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BCE10-358F-421A-821C-D39C8D1A8324}" type="datetimeFigureOut">
              <a:rPr lang="cs-CZ" smtClean="0"/>
              <a:t>23.4.2015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092CB-18B8-46E5-937F-63DF5245CD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66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02875-36CB-458C-9903-67578728EA8E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14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7778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316412" cy="53292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16413" cy="53292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8903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07950" y="115888"/>
            <a:ext cx="8928100" cy="64817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53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467543" y="36821"/>
            <a:ext cx="8208912" cy="1808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831B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Monogenní</a:t>
            </a:r>
            <a: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831B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vs. Komplexní nemoci</a:t>
            </a:r>
            <a:endParaRPr lang="en-GB" sz="4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831B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2072119" y="1628801"/>
            <a:ext cx="4682823" cy="57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Mgr. Petra Bořilová Linhartová, </a:t>
            </a:r>
            <a:r>
              <a:rPr lang="cs-CZ" sz="1800" b="1" cap="all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Ph</a:t>
            </a:r>
            <a:r>
              <a:rPr lang="cs-CZ" sz="18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. D.</a:t>
            </a:r>
            <a:endParaRPr lang="en-GB" sz="18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2" name="Picture 2" descr="http://www.thecureisnow.org/depimages/genetics/genethera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19" y="2204863"/>
            <a:ext cx="4682823" cy="424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126705" y="5229200"/>
            <a:ext cx="2890589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b="1" cap="all" dirty="0">
                <a:ln w="0">
                  <a:solidFill>
                    <a:srgbClr val="FFFF66"/>
                  </a:solidFill>
                </a:ln>
                <a:solidFill>
                  <a:srgbClr val="FFFF66"/>
                </a:solidFill>
                <a:effectLst>
                  <a:reflection blurRad="12700" stA="50000" endPos="50000" dist="5000" dir="5400000" sy="-100000" rotWithShape="0"/>
                </a:effectLst>
              </a:rPr>
              <a:t>Molekulární podstata patofyziologických procesů</a:t>
            </a:r>
            <a:endParaRPr lang="en-GB" b="1" cap="all" dirty="0">
              <a:ln w="0">
                <a:solidFill>
                  <a:srgbClr val="FFFF66"/>
                </a:solidFill>
              </a:ln>
              <a:solidFill>
                <a:srgbClr val="FFFF6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88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0982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Genetická uniformita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>
            <a:noAutofit/>
          </a:bodyPr>
          <a:lstStyle/>
          <a:p>
            <a:pPr marL="342900" lvl="3" indent="-342900" fontAlgn="base">
              <a:lnSpc>
                <a:spcPct val="140000"/>
              </a:lnSpc>
              <a:buNone/>
            </a:pPr>
            <a:r>
              <a:rPr lang="en-US" sz="1600" dirty="0" err="1" smtClean="0">
                <a:latin typeface="Comic Sans MS" pitchFamily="66" charset="0"/>
              </a:rPr>
              <a:t>Scien</a:t>
            </a:r>
            <a:r>
              <a:rPr lang="cs-CZ" sz="1600" dirty="0" err="1" smtClean="0">
                <a:latin typeface="Comic Sans MS" pitchFamily="66" charset="0"/>
              </a:rPr>
              <a:t>ce</a:t>
            </a:r>
            <a:r>
              <a:rPr lang="cs-CZ" sz="1600" dirty="0" smtClean="0">
                <a:latin typeface="Comic Sans MS" pitchFamily="66" charset="0"/>
              </a:rPr>
              <a:t>.</a:t>
            </a:r>
            <a:r>
              <a:rPr lang="en-US" sz="1600" dirty="0" smtClean="0">
                <a:latin typeface="Comic Sans MS" pitchFamily="66" charset="0"/>
              </a:rPr>
              <a:t>1983 Jul 29;221(4609):459-62.</a:t>
            </a:r>
          </a:p>
          <a:p>
            <a:pPr marL="342900" lvl="3" indent="-342900" fontAlgn="base">
              <a:lnSpc>
                <a:spcPct val="140000"/>
              </a:lnSpc>
              <a:buNone/>
            </a:pPr>
            <a:r>
              <a:rPr lang="en-US" sz="1600" b="1" dirty="0" smtClean="0">
                <a:latin typeface="Comic Sans MS" pitchFamily="66" charset="0"/>
              </a:rPr>
              <a:t>The cheetah is </a:t>
            </a:r>
            <a:r>
              <a:rPr lang="en-US" sz="1600" b="1" dirty="0" err="1" smtClean="0">
                <a:latin typeface="Comic Sans MS" pitchFamily="66" charset="0"/>
              </a:rPr>
              <a:t>depauperate</a:t>
            </a:r>
            <a:r>
              <a:rPr lang="en-US" sz="1600" b="1" dirty="0" smtClean="0">
                <a:latin typeface="Comic Sans MS" pitchFamily="66" charset="0"/>
              </a:rPr>
              <a:t> in genetic variation.</a:t>
            </a:r>
          </a:p>
          <a:p>
            <a:pPr marL="342900" lvl="3" indent="-342900" fontAlgn="base">
              <a:lnSpc>
                <a:spcPct val="140000"/>
              </a:lnSpc>
              <a:buNone/>
            </a:pPr>
            <a:r>
              <a:rPr lang="en-US" sz="1600" dirty="0" smtClean="0">
                <a:latin typeface="Comic Sans MS" pitchFamily="66" charset="0"/>
              </a:rPr>
              <a:t>O</a:t>
            </a:r>
            <a:r>
              <a:rPr lang="cs-CZ" sz="1600" dirty="0" smtClean="0">
                <a:latin typeface="Comic Sans MS" pitchFamily="66" charset="0"/>
              </a:rPr>
              <a:t>´B</a:t>
            </a:r>
            <a:r>
              <a:rPr lang="en-US" sz="1600" dirty="0" err="1" smtClean="0">
                <a:latin typeface="Comic Sans MS" pitchFamily="66" charset="0"/>
              </a:rPr>
              <a:t>rien</a:t>
            </a:r>
            <a:r>
              <a:rPr lang="en-US" sz="1600" dirty="0" smtClean="0">
                <a:latin typeface="Comic Sans MS" pitchFamily="66" charset="0"/>
              </a:rPr>
              <a:t> SJ, </a:t>
            </a:r>
            <a:r>
              <a:rPr lang="en-US" sz="1600" dirty="0" err="1" smtClean="0">
                <a:latin typeface="Comic Sans MS" pitchFamily="66" charset="0"/>
              </a:rPr>
              <a:t>Wildt</a:t>
            </a:r>
            <a:r>
              <a:rPr lang="en-US" sz="1600" dirty="0" smtClean="0">
                <a:latin typeface="Comic Sans MS" pitchFamily="66" charset="0"/>
              </a:rPr>
              <a:t> DE, Goldman D, </a:t>
            </a:r>
            <a:r>
              <a:rPr lang="en-US" sz="1600" dirty="0" err="1" smtClean="0">
                <a:latin typeface="Comic Sans MS" pitchFamily="66" charset="0"/>
              </a:rPr>
              <a:t>Merril</a:t>
            </a:r>
            <a:r>
              <a:rPr lang="en-US" sz="1600" dirty="0" smtClean="0">
                <a:latin typeface="Comic Sans MS" pitchFamily="66" charset="0"/>
              </a:rPr>
              <a:t> CR, Bush M.</a:t>
            </a:r>
          </a:p>
          <a:p>
            <a:pPr marL="342900" lvl="3" indent="-342900" algn="just" fontAlgn="base">
              <a:lnSpc>
                <a:spcPct val="14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A sample of </a:t>
            </a:r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55 South African cheetahs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(</a:t>
            </a:r>
            <a:r>
              <a:rPr lang="en-US" sz="1600" dirty="0" err="1" smtClean="0">
                <a:latin typeface="Comic Sans MS" pitchFamily="66" charset="0"/>
              </a:rPr>
              <a:t>Acinonyx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jubatus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jubatus</a:t>
            </a:r>
            <a:r>
              <a:rPr lang="en-US" sz="1600" dirty="0" smtClean="0">
                <a:latin typeface="Comic Sans MS" pitchFamily="66" charset="0"/>
              </a:rPr>
              <a:t>) from two geographically isolated populations in South Africa </a:t>
            </a:r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were found to be genetically </a:t>
            </a:r>
            <a:r>
              <a:rPr lang="en-US" sz="1600" b="1" dirty="0" err="1" smtClean="0">
                <a:solidFill>
                  <a:srgbClr val="FF0000"/>
                </a:solidFill>
                <a:latin typeface="Comic Sans MS" pitchFamily="66" charset="0"/>
              </a:rPr>
              <a:t>monomorphic</a:t>
            </a:r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 at each of 47 </a:t>
            </a:r>
            <a:r>
              <a:rPr lang="en-US" sz="1600" b="1" dirty="0" err="1" smtClean="0">
                <a:solidFill>
                  <a:srgbClr val="FF0000"/>
                </a:solidFill>
                <a:latin typeface="Comic Sans MS" pitchFamily="66" charset="0"/>
              </a:rPr>
              <a:t>allozyme</a:t>
            </a:r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 (allelic </a:t>
            </a:r>
            <a:r>
              <a:rPr lang="en-US" sz="1600" b="1" dirty="0" err="1" smtClean="0">
                <a:solidFill>
                  <a:srgbClr val="FF0000"/>
                </a:solidFill>
                <a:latin typeface="Comic Sans MS" pitchFamily="66" charset="0"/>
              </a:rPr>
              <a:t>isozyme</a:t>
            </a:r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) loci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r>
              <a:rPr lang="en-US" sz="1600" dirty="0" smtClean="0">
                <a:latin typeface="Comic Sans MS" pitchFamily="66" charset="0"/>
              </a:rPr>
              <a:t> Two-dimensional gel electrophoresis of 155 abundant soluble proteins from cheetah fibroblasts also revealed a low frequency of polymorphism (average </a:t>
            </a:r>
            <a:r>
              <a:rPr lang="en-US" sz="1600" dirty="0" err="1" smtClean="0">
                <a:latin typeface="Comic Sans MS" pitchFamily="66" charset="0"/>
              </a:rPr>
              <a:t>heterozygosity</a:t>
            </a:r>
            <a:r>
              <a:rPr lang="en-US" sz="1600" dirty="0" smtClean="0">
                <a:latin typeface="Comic Sans MS" pitchFamily="66" charset="0"/>
              </a:rPr>
              <a:t>, 0.013). Both estimates are dramatically lower than levels of variation reported in other cats and mammals in general. The extreme </a:t>
            </a:r>
            <a:r>
              <a:rPr lang="en-US" sz="1600" dirty="0" err="1" smtClean="0">
                <a:latin typeface="Comic Sans MS" pitchFamily="66" charset="0"/>
              </a:rPr>
              <a:t>monomorphism</a:t>
            </a:r>
            <a:r>
              <a:rPr lang="en-US" sz="1600" dirty="0" smtClean="0">
                <a:latin typeface="Comic Sans MS" pitchFamily="66" charset="0"/>
              </a:rPr>
              <a:t> may be a consequence of a demographic contraction of the cheetah (a population bottleneck) in association with a reduced rate of increase in the recent natural history of this endangered species.</a:t>
            </a:r>
          </a:p>
          <a:p>
            <a:endParaRPr lang="en-GB" sz="1600" dirty="0">
              <a:latin typeface="Comic Sans MS" pitchFamily="66" charset="0"/>
            </a:endParaRPr>
          </a:p>
        </p:txBody>
      </p:sp>
      <p:pic>
        <p:nvPicPr>
          <p:cNvPr id="1026" name="Picture 2" descr="http://upload.wikimedia.org/wikipedia/commons/thumb/2/28/Tamed_Cheetah_Ancient_Egypt.jpg/180px-Tamed_Cheetah_Ancient_Egy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1361259" cy="1376385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1/15/Cheetah_Feb09_02.jpg/250px-Cheetah_Feb09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357298"/>
            <a:ext cx="2381250" cy="1590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230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Monogenní</a:t>
            </a:r>
            <a:r>
              <a:rPr lang="cs-CZ" dirty="0" smtClean="0">
                <a:latin typeface="Comic Sans MS" pitchFamily="66" charset="0"/>
              </a:rPr>
              <a:t> nemoci - AR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428736"/>
            <a:ext cx="7611616" cy="4972072"/>
          </a:xfrm>
        </p:spPr>
        <p:txBody>
          <a:bodyPr>
            <a:noAutofit/>
          </a:bodyPr>
          <a:lstStyle/>
          <a:p>
            <a:pPr algn="just"/>
            <a:r>
              <a:rPr lang="cs-CZ" sz="1800" dirty="0" smtClean="0">
                <a:latin typeface="Comic Sans MS" pitchFamily="66" charset="0"/>
              </a:rPr>
              <a:t>u heterozygotů s 1 mutovanou alelou stačí produkt k udržení normální funkce </a:t>
            </a:r>
          </a:p>
          <a:p>
            <a:pPr algn="just"/>
            <a:endParaRPr lang="cs-CZ" sz="1800" dirty="0" smtClean="0">
              <a:latin typeface="Comic Sans MS" pitchFamily="66" charset="0"/>
            </a:endParaRPr>
          </a:p>
          <a:p>
            <a:pPr algn="just"/>
            <a:r>
              <a:rPr lang="cs-CZ" sz="1800" dirty="0" smtClean="0">
                <a:latin typeface="Comic Sans MS" pitchFamily="66" charset="0"/>
              </a:rPr>
              <a:t>velmi často enzymové defekty</a:t>
            </a:r>
          </a:p>
          <a:p>
            <a:pPr algn="just"/>
            <a:endParaRPr lang="cs-CZ" sz="1800" dirty="0" smtClean="0">
              <a:latin typeface="Comic Sans MS" pitchFamily="66" charset="0"/>
            </a:endParaRPr>
          </a:p>
          <a:p>
            <a:pPr algn="just"/>
            <a:r>
              <a:rPr lang="cs-CZ" sz="1800" dirty="0" smtClean="0">
                <a:latin typeface="Comic Sans MS" pitchFamily="66" charset="0"/>
              </a:rPr>
              <a:t>postižen je mutovaný homozygot (popř. sourozenci), heterozygotní rodiče jsou přenašeči (asymptomatičtí) - riziko 0,50 </a:t>
            </a:r>
            <a:r>
              <a:rPr lang="cs-CZ" sz="1800" dirty="0" smtClean="0">
                <a:latin typeface="Comic Sans MS" pitchFamily="66" charset="0"/>
                <a:sym typeface="Symbol" pitchFamily="18" charset="2"/>
              </a:rPr>
              <a:t> 0,50 = 0,25</a:t>
            </a:r>
          </a:p>
          <a:p>
            <a:pPr algn="just"/>
            <a:r>
              <a:rPr lang="cs-CZ" sz="1800" dirty="0" smtClean="0">
                <a:latin typeface="Comic Sans MS" pitchFamily="66" charset="0"/>
                <a:sym typeface="Symbol" pitchFamily="18" charset="2"/>
              </a:rPr>
              <a:t>frekvence přenašečů nemoci v populaci &gt;&gt;&gt; frekvence nemocných</a:t>
            </a:r>
          </a:p>
          <a:p>
            <a:pPr marL="0" indent="0" algn="just">
              <a:buNone/>
            </a:pPr>
            <a:endParaRPr lang="cs-CZ" sz="1800" dirty="0" smtClean="0">
              <a:latin typeface="Comic Sans MS" pitchFamily="66" charset="0"/>
              <a:sym typeface="Symbol" pitchFamily="18" charset="2"/>
            </a:endParaRPr>
          </a:p>
          <a:p>
            <a:pPr algn="just"/>
            <a:r>
              <a:rPr lang="cs-CZ" sz="1800" dirty="0" smtClean="0">
                <a:latin typeface="Comic Sans MS" pitchFamily="66" charset="0"/>
                <a:sym typeface="Symbol" pitchFamily="18" charset="2"/>
              </a:rPr>
              <a:t>nejčastější AR nemocí u bělochů je </a:t>
            </a:r>
            <a:r>
              <a:rPr lang="cs-CZ" sz="1800" b="1" dirty="0" smtClean="0">
                <a:solidFill>
                  <a:srgbClr val="92D050"/>
                </a:solidFill>
                <a:latin typeface="Comic Sans MS" pitchFamily="66" charset="0"/>
                <a:sym typeface="Symbol" pitchFamily="18" charset="2"/>
              </a:rPr>
              <a:t>cystická fibróza </a:t>
            </a:r>
            <a:r>
              <a:rPr lang="cs-CZ" sz="1800" dirty="0" smtClean="0">
                <a:latin typeface="Comic Sans MS" pitchFamily="66" charset="0"/>
                <a:sym typeface="Symbol" pitchFamily="18" charset="2"/>
              </a:rPr>
              <a:t>(f nemocných 1/2000, f přenašečů 1/22)</a:t>
            </a:r>
          </a:p>
          <a:p>
            <a:pPr algn="just"/>
            <a:endParaRPr lang="cs-CZ" sz="1800" dirty="0" smtClean="0">
              <a:latin typeface="Comic Sans MS" pitchFamily="66" charset="0"/>
              <a:sym typeface="Symbol" pitchFamily="18" charset="2"/>
            </a:endParaRPr>
          </a:p>
          <a:p>
            <a:pPr algn="just"/>
            <a:r>
              <a:rPr lang="cs-CZ" sz="1800" dirty="0" err="1" smtClean="0">
                <a:latin typeface="Comic Sans MS" pitchFamily="66" charset="0"/>
                <a:sym typeface="Symbol" pitchFamily="18" charset="2"/>
              </a:rPr>
              <a:t>konsanguinita</a:t>
            </a:r>
            <a:r>
              <a:rPr lang="cs-CZ" sz="1800" dirty="0" smtClean="0">
                <a:latin typeface="Comic Sans MS" pitchFamily="66" charset="0"/>
                <a:sym typeface="Symbol" pitchFamily="18" charset="2"/>
              </a:rPr>
              <a:t> (příbuzní rodiče) a geneticky izolované populace (např. </a:t>
            </a:r>
            <a:r>
              <a:rPr lang="cs-CZ" sz="1800" dirty="0" err="1" smtClean="0">
                <a:latin typeface="Comic Sans MS" pitchFamily="66" charset="0"/>
                <a:sym typeface="Symbol" pitchFamily="18" charset="2"/>
              </a:rPr>
              <a:t>Aškenazi</a:t>
            </a:r>
            <a:r>
              <a:rPr lang="cs-CZ" sz="1800" dirty="0" smtClean="0">
                <a:latin typeface="Comic Sans MS" pitchFamily="66" charset="0"/>
                <a:sym typeface="Symbol" pitchFamily="18" charset="2"/>
              </a:rPr>
              <a:t> židé – </a:t>
            </a:r>
            <a:r>
              <a:rPr lang="cs-CZ" sz="1800" dirty="0" err="1" smtClean="0">
                <a:latin typeface="Comic Sans MS" pitchFamily="66" charset="0"/>
                <a:sym typeface="Symbol" pitchFamily="18" charset="2"/>
              </a:rPr>
              <a:t>Tay</a:t>
            </a:r>
            <a:r>
              <a:rPr lang="cs-CZ" sz="1800" dirty="0" smtClean="0">
                <a:latin typeface="Comic Sans MS" pitchFamily="66" charset="0"/>
                <a:sym typeface="Symbol" pitchFamily="18" charset="2"/>
              </a:rPr>
              <a:t>-</a:t>
            </a:r>
            <a:r>
              <a:rPr lang="cs-CZ" sz="1800" dirty="0" err="1" smtClean="0">
                <a:latin typeface="Comic Sans MS" pitchFamily="66" charset="0"/>
                <a:sym typeface="Symbol" pitchFamily="18" charset="2"/>
              </a:rPr>
              <a:t>Sachsova</a:t>
            </a:r>
            <a:r>
              <a:rPr lang="cs-CZ" sz="1800" dirty="0" smtClean="0">
                <a:latin typeface="Comic Sans MS" pitchFamily="66" charset="0"/>
                <a:sym typeface="Symbol" pitchFamily="18" charset="2"/>
              </a:rPr>
              <a:t> choroba )</a:t>
            </a:r>
          </a:p>
          <a:p>
            <a:pPr lvl="3" algn="just"/>
            <a:endParaRPr lang="cs-CZ" sz="1600" dirty="0" smtClean="0"/>
          </a:p>
          <a:p>
            <a:pPr algn="just">
              <a:buNone/>
            </a:pPr>
            <a:endParaRPr lang="cs-CZ" sz="1600" dirty="0" smtClean="0"/>
          </a:p>
          <a:p>
            <a:pPr algn="just"/>
            <a:endParaRPr lang="en-GB" sz="1600" dirty="0"/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717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Monogenní</a:t>
            </a:r>
            <a:r>
              <a:rPr lang="cs-CZ" dirty="0" smtClean="0">
                <a:latin typeface="Comic Sans MS" pitchFamily="66" charset="0"/>
              </a:rPr>
              <a:t> nemoci - AR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428736"/>
            <a:ext cx="7611616" cy="4972072"/>
          </a:xfrm>
        </p:spPr>
        <p:txBody>
          <a:bodyPr>
            <a:noAutofit/>
          </a:bodyPr>
          <a:lstStyle/>
          <a:p>
            <a:pPr algn="just"/>
            <a:r>
              <a:rPr lang="en-GB" sz="1800" dirty="0" err="1" smtClean="0">
                <a:latin typeface="Comic Sans MS" pitchFamily="66" charset="0"/>
              </a:rPr>
              <a:t>manifestn</a:t>
            </a:r>
            <a:r>
              <a:rPr lang="cs-CZ" sz="1800" dirty="0" smtClean="0">
                <a:latin typeface="Comic Sans MS" pitchFamily="66" charset="0"/>
              </a:rPr>
              <a:t>í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cs-CZ" sz="1800" dirty="0" smtClean="0">
                <a:latin typeface="Comic Sans MS" pitchFamily="66" charset="0"/>
              </a:rPr>
              <a:t>onemocnění </a:t>
            </a:r>
            <a:r>
              <a:rPr lang="en-GB" sz="1800" dirty="0" smtClean="0">
                <a:latin typeface="Comic Sans MS" pitchFamily="66" charset="0"/>
              </a:rPr>
              <a:t>u </a:t>
            </a:r>
            <a:r>
              <a:rPr lang="en-GB" sz="1800" dirty="0" err="1" smtClean="0">
                <a:latin typeface="Comic Sans MS" pitchFamily="66" charset="0"/>
              </a:rPr>
              <a:t>heterozygota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cs-CZ" sz="1800" dirty="0" smtClean="0">
                <a:latin typeface="Comic Sans MS" pitchFamily="66" charset="0"/>
              </a:rPr>
              <a:t>je důsledkem: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800" dirty="0" err="1" smtClean="0">
                <a:latin typeface="Comic Sans MS" pitchFamily="66" charset="0"/>
              </a:rPr>
              <a:t>haploinsuficience</a:t>
            </a:r>
            <a:r>
              <a:rPr lang="cs-CZ" sz="1800" dirty="0" smtClean="0">
                <a:latin typeface="Comic Sans MS" pitchFamily="66" charset="0"/>
              </a:rPr>
              <a:t> - pro normální funkci je potřeba &gt;</a:t>
            </a:r>
            <a:r>
              <a:rPr lang="cs-CZ" sz="1800" dirty="0" smtClean="0">
                <a:latin typeface="Comic Sans MS" pitchFamily="66" charset="0"/>
              </a:rPr>
              <a:t>50 % </a:t>
            </a:r>
            <a:r>
              <a:rPr lang="cs-CZ" sz="1800" dirty="0" smtClean="0">
                <a:latin typeface="Comic Sans MS" pitchFamily="66" charset="0"/>
              </a:rPr>
              <a:t>aktivního genového produktu</a:t>
            </a:r>
          </a:p>
          <a:p>
            <a:pPr marL="0" indent="0" algn="just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cs-CZ" sz="1800" dirty="0" smtClean="0">
                <a:latin typeface="Comic Sans MS" pitchFamily="66" charset="0"/>
              </a:rPr>
              <a:t>dominantě negativního efektu - syntéza abnormálního proteinu, který “soutěží” s normálním a ovlivňuje fenotyp </a:t>
            </a:r>
          </a:p>
          <a:p>
            <a:pPr marL="0" indent="0" algn="just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cs-CZ" sz="1800" dirty="0" smtClean="0">
                <a:latin typeface="Comic Sans MS" pitchFamily="66" charset="0"/>
              </a:rPr>
              <a:t>zesílení funkce (“</a:t>
            </a:r>
            <a:r>
              <a:rPr lang="cs-CZ" sz="1800" dirty="0" err="1" smtClean="0">
                <a:latin typeface="Comic Sans MS" pitchFamily="66" charset="0"/>
              </a:rPr>
              <a:t>gain-of-function</a:t>
            </a:r>
            <a:r>
              <a:rPr lang="cs-CZ" sz="1800" dirty="0" smtClean="0">
                <a:latin typeface="Comic Sans MS" pitchFamily="66" charset="0"/>
              </a:rPr>
              <a:t>”) - mutací je posílena přirozená vlastnost proteinu</a:t>
            </a:r>
          </a:p>
          <a:p>
            <a:pPr marL="0" indent="0" algn="just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cs-CZ" sz="1800" dirty="0" smtClean="0">
                <a:latin typeface="Comic Sans MS" pitchFamily="66" charset="0"/>
              </a:rPr>
              <a:t>ztrát</a:t>
            </a:r>
            <a:r>
              <a:rPr lang="en-GB" sz="1800" dirty="0" smtClean="0">
                <a:latin typeface="Comic Sans MS" pitchFamily="66" charset="0"/>
              </a:rPr>
              <a:t>y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 err="1" smtClean="0">
                <a:latin typeface="Comic Sans MS" pitchFamily="66" charset="0"/>
              </a:rPr>
              <a:t>heterozygotnosti</a:t>
            </a:r>
            <a:r>
              <a:rPr lang="cs-CZ" sz="1800" dirty="0" smtClean="0">
                <a:latin typeface="Comic Sans MS" pitchFamily="66" charset="0"/>
              </a:rPr>
              <a:t> (</a:t>
            </a:r>
            <a:r>
              <a:rPr lang="cs-CZ" sz="1800" dirty="0" err="1" smtClean="0">
                <a:latin typeface="Comic Sans MS" pitchFamily="66" charset="0"/>
              </a:rPr>
              <a:t>loss-of-heterozigosity</a:t>
            </a:r>
            <a:r>
              <a:rPr lang="cs-CZ" sz="1800" dirty="0" smtClean="0">
                <a:latin typeface="Comic Sans MS" pitchFamily="66" charset="0"/>
              </a:rPr>
              <a:t>, LOH) </a:t>
            </a:r>
            <a:r>
              <a:rPr lang="en-GB" sz="1800" dirty="0" smtClean="0">
                <a:latin typeface="Comic Sans MS" pitchFamily="66" charset="0"/>
              </a:rPr>
              <a:t>v </a:t>
            </a:r>
            <a:r>
              <a:rPr lang="en-GB" sz="1800" dirty="0" err="1" smtClean="0">
                <a:latin typeface="Comic Sans MS" pitchFamily="66" charset="0"/>
              </a:rPr>
              <a:t>somatick</a:t>
            </a:r>
            <a:r>
              <a:rPr lang="cs-CZ" sz="1800" dirty="0" smtClean="0">
                <a:latin typeface="Comic Sans MS" pitchFamily="66" charset="0"/>
              </a:rPr>
              <a:t>é buňce - </a:t>
            </a:r>
            <a:r>
              <a:rPr lang="en-GB" sz="1800" dirty="0" smtClean="0">
                <a:latin typeface="Comic Sans MS" pitchFamily="66" charset="0"/>
              </a:rPr>
              <a:t>nap</a:t>
            </a:r>
            <a:r>
              <a:rPr lang="cs-CZ" sz="1800" dirty="0" err="1" smtClean="0">
                <a:latin typeface="Comic Sans MS" pitchFamily="66" charset="0"/>
              </a:rPr>
              <a:t>ř</a:t>
            </a:r>
            <a:r>
              <a:rPr lang="cs-CZ" sz="1800" dirty="0" smtClean="0">
                <a:latin typeface="Comic Sans MS" pitchFamily="66" charset="0"/>
              </a:rPr>
              <a:t>. familiární predispozice k nádorům v důsledku mutací v supresorových genech (např. retinoblastom)</a:t>
            </a:r>
          </a:p>
          <a:p>
            <a:pPr algn="just">
              <a:buNone/>
            </a:pPr>
            <a:endParaRPr lang="cs-CZ" sz="1600" dirty="0" smtClean="0"/>
          </a:p>
          <a:p>
            <a:pPr algn="just"/>
            <a:endParaRPr lang="en-GB" sz="1600" dirty="0"/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740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Cystická fibróza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268760"/>
            <a:ext cx="7673280" cy="5400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800" dirty="0">
                <a:latin typeface="Comic Sans MS" pitchFamily="66" charset="0"/>
              </a:rPr>
              <a:t>v zakavkazské populaci s incidencí 1: 3000 živě narozených dětí a </a:t>
            </a:r>
            <a:r>
              <a:rPr lang="cs-CZ" sz="1800" dirty="0">
                <a:latin typeface="Comic Sans MS" pitchFamily="66" charset="0"/>
              </a:rPr>
              <a:t>frekvencí přenašečů </a:t>
            </a:r>
            <a:r>
              <a:rPr lang="cs-CZ" sz="1800" dirty="0" smtClean="0">
                <a:latin typeface="Comic Sans MS" pitchFamily="66" charset="0"/>
              </a:rPr>
              <a:t>1:25</a:t>
            </a: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onemocnění </a:t>
            </a:r>
            <a:r>
              <a:rPr lang="cs-CZ" sz="1800" dirty="0">
                <a:latin typeface="Comic Sans MS" pitchFamily="66" charset="0"/>
              </a:rPr>
              <a:t>multiorgánové, zasahuje různé orgány, plíce, pankreas, trávící trakt, reprodukční </a:t>
            </a:r>
            <a:r>
              <a:rPr lang="cs-CZ" sz="1800" dirty="0">
                <a:latin typeface="Comic Sans MS" pitchFamily="66" charset="0"/>
              </a:rPr>
              <a:t>orgány</a:t>
            </a:r>
            <a:endParaRPr lang="cs-CZ" sz="1800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více než 30 mutací, které způsobují toto onemocnění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800" dirty="0" smtClean="0">
                <a:latin typeface="Comic Sans MS" pitchFamily="66" charset="0"/>
              </a:rPr>
              <a:t>Důvody </a:t>
            </a:r>
            <a:r>
              <a:rPr lang="cs-CZ" sz="1800" dirty="0">
                <a:latin typeface="Comic Sans MS" pitchFamily="66" charset="0"/>
              </a:rPr>
              <a:t>k vyšetření jsou:</a:t>
            </a:r>
          </a:p>
          <a:p>
            <a:r>
              <a:rPr lang="cs-CZ" sz="1800" dirty="0">
                <a:latin typeface="Comic Sans MS" pitchFamily="66" charset="0"/>
              </a:rPr>
              <a:t>podezření na klinické onemocnění</a:t>
            </a:r>
          </a:p>
          <a:p>
            <a:r>
              <a:rPr lang="cs-CZ" sz="1800" dirty="0">
                <a:latin typeface="Comic Sans MS" pitchFamily="66" charset="0"/>
              </a:rPr>
              <a:t>příbuzenský vztah rodičů</a:t>
            </a:r>
          </a:p>
          <a:p>
            <a:r>
              <a:rPr lang="cs-CZ" sz="1800" dirty="0">
                <a:latin typeface="Comic Sans MS" pitchFamily="66" charset="0"/>
              </a:rPr>
              <a:t>opakované potraty</a:t>
            </a:r>
          </a:p>
          <a:p>
            <a:r>
              <a:rPr lang="cs-CZ" sz="1800" dirty="0">
                <a:latin typeface="Comic Sans MS" pitchFamily="66" charset="0"/>
              </a:rPr>
              <a:t>léčená neplodnost</a:t>
            </a:r>
          </a:p>
          <a:p>
            <a:pPr>
              <a:lnSpc>
                <a:spcPct val="110000"/>
              </a:lnSpc>
            </a:pPr>
            <a:endParaRPr lang="cs-CZ" sz="1500" dirty="0">
              <a:latin typeface="Comic Sans MS" pitchFamily="66" charset="0"/>
            </a:endParaRPr>
          </a:p>
        </p:txBody>
      </p:sp>
      <p:pic>
        <p:nvPicPr>
          <p:cNvPr id="7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4.bp.blogspot.com/-iB3efyIUVRg/TzbCWpWB8rI/AAAAAAAALoc/j0_OqLlKvi4/s1600/cleutus+and+brandine+the+simpsons+hillbilly+parod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334" y="4005064"/>
            <a:ext cx="3288432" cy="24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134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Cystická fibróza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268760"/>
            <a:ext cx="7673280" cy="20615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600" dirty="0" smtClean="0">
                <a:latin typeface="Comic Sans MS" pitchFamily="66" charset="0"/>
              </a:rPr>
              <a:t>základní </a:t>
            </a:r>
            <a:r>
              <a:rPr lang="cs-CZ" sz="1600" dirty="0">
                <a:latin typeface="Comic Sans MS" pitchFamily="66" charset="0"/>
              </a:rPr>
              <a:t>fyziologický defekt při tomto onemocnění je porucha v </a:t>
            </a:r>
            <a:r>
              <a:rPr lang="cs-CZ" sz="1600" dirty="0" smtClean="0">
                <a:latin typeface="Comic Sans MS" pitchFamily="66" charset="0"/>
              </a:rPr>
              <a:t>transportu iontů </a:t>
            </a:r>
            <a:r>
              <a:rPr lang="cs-CZ" sz="1600" dirty="0">
                <a:latin typeface="Comic Sans MS" pitchFamily="66" charset="0"/>
              </a:rPr>
              <a:t>chlóru, sodíku a vody přes apikální membránu specializovaných epiteliálních </a:t>
            </a:r>
            <a:r>
              <a:rPr lang="cs-CZ" sz="1600" dirty="0" smtClean="0">
                <a:latin typeface="Comic Sans MS" pitchFamily="66" charset="0"/>
              </a:rPr>
              <a:t>buněk, který je regulován chloridovým kanálem (</a:t>
            </a:r>
            <a:r>
              <a:rPr lang="cs-CZ" sz="1600" dirty="0" err="1" smtClean="0">
                <a:latin typeface="Comic Sans MS" pitchFamily="66" charset="0"/>
              </a:rPr>
              <a:t>Cystic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Fibrosis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Transmembrane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Conductance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Regulator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Protein = CFTR</a:t>
            </a:r>
            <a:r>
              <a:rPr lang="cs-CZ" sz="1600" dirty="0">
                <a:latin typeface="Comic Sans MS" pitchFamily="66" charset="0"/>
              </a:rPr>
              <a:t>)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7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epgonline.org/images/tobi/cf-1.jpg"/>
          <p:cNvPicPr>
            <a:picLocks noChangeAspect="1" noChangeArrowheads="1"/>
          </p:cNvPicPr>
          <p:nvPr/>
        </p:nvPicPr>
        <p:blipFill>
          <a:blip r:embed="rId3"/>
          <a:srcRect l="3509" t="3509" r="3508" b="21052"/>
          <a:stretch>
            <a:fillRect/>
          </a:stretch>
        </p:blipFill>
        <p:spPr bwMode="auto">
          <a:xfrm>
            <a:off x="2771800" y="2852936"/>
            <a:ext cx="4348031" cy="3527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1509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Cystická fibróza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7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www.jci.org/articles/view/37778/files/JCI0837778.f1/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52550"/>
            <a:ext cx="66675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88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Cystická fibróza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500174"/>
            <a:ext cx="7673280" cy="1535917"/>
          </a:xfrm>
        </p:spPr>
        <p:txBody>
          <a:bodyPr>
            <a:normAutofit/>
          </a:bodyPr>
          <a:lstStyle/>
          <a:p>
            <a:pPr algn="just"/>
            <a:r>
              <a:rPr lang="cs-CZ" sz="1800" dirty="0" err="1" smtClean="0">
                <a:latin typeface="Comic Sans MS" pitchFamily="66" charset="0"/>
              </a:rPr>
              <a:t>deleční</a:t>
            </a:r>
            <a:r>
              <a:rPr lang="cs-CZ" sz="1800" dirty="0" smtClean="0">
                <a:latin typeface="Comic Sans MS" pitchFamily="66" charset="0"/>
              </a:rPr>
              <a:t> mutací genu produkujícího protein CFTR (chloridový ABC transportér na </a:t>
            </a:r>
            <a:r>
              <a:rPr lang="cs-CZ" sz="1800" dirty="0" err="1" smtClean="0">
                <a:latin typeface="Comic Sans MS" pitchFamily="66" charset="0"/>
              </a:rPr>
              <a:t>buň</a:t>
            </a:r>
            <a:r>
              <a:rPr lang="cs-CZ" sz="1800" dirty="0" smtClean="0">
                <a:latin typeface="Comic Sans MS" pitchFamily="66" charset="0"/>
              </a:rPr>
              <a:t>. membráně) → nefunkční protein</a:t>
            </a:r>
          </a:p>
          <a:p>
            <a:pPr algn="just"/>
            <a:r>
              <a:rPr lang="cs-CZ" sz="1800" dirty="0" smtClean="0">
                <a:solidFill>
                  <a:srgbClr val="D60093"/>
                </a:solidFill>
                <a:latin typeface="Comic Sans MS" pitchFamily="66" charset="0"/>
              </a:rPr>
              <a:t>delece</a:t>
            </a:r>
            <a:r>
              <a:rPr lang="cs-CZ" sz="1800" dirty="0" smtClean="0">
                <a:latin typeface="Comic Sans MS" pitchFamily="66" charset="0"/>
              </a:rPr>
              <a:t> 3 </a:t>
            </a:r>
            <a:r>
              <a:rPr lang="cs-CZ" sz="1800" dirty="0" err="1" smtClean="0">
                <a:latin typeface="Comic Sans MS" pitchFamily="66" charset="0"/>
              </a:rPr>
              <a:t>bp</a:t>
            </a:r>
            <a:r>
              <a:rPr lang="cs-CZ" sz="1800" dirty="0" smtClean="0">
                <a:latin typeface="Comic Sans MS" pitchFamily="66" charset="0"/>
              </a:rPr>
              <a:t> v pozici 1652 až 1655 v </a:t>
            </a:r>
            <a:r>
              <a:rPr lang="cs-CZ" sz="1800" dirty="0" err="1" smtClean="0">
                <a:latin typeface="Comic Sans MS" pitchFamily="66" charset="0"/>
              </a:rPr>
              <a:t>exonu</a:t>
            </a:r>
            <a:r>
              <a:rPr lang="cs-CZ" sz="1800" dirty="0" smtClean="0">
                <a:latin typeface="Comic Sans MS" pitchFamily="66" charset="0"/>
              </a:rPr>
              <a:t> 10 (delece </a:t>
            </a:r>
            <a:r>
              <a:rPr lang="cs-CZ" sz="1800" dirty="0" err="1" smtClean="0">
                <a:latin typeface="Comic Sans MS" pitchFamily="66" charset="0"/>
              </a:rPr>
              <a:t>phe</a:t>
            </a:r>
            <a:r>
              <a:rPr lang="cs-CZ" sz="1800" dirty="0" smtClean="0">
                <a:latin typeface="Comic Sans MS" pitchFamily="66" charset="0"/>
              </a:rPr>
              <a:t> v kodonu 508)</a:t>
            </a:r>
          </a:p>
          <a:p>
            <a:pPr marL="0" indent="0" algn="just">
              <a:buNone/>
            </a:pPr>
            <a:endParaRPr lang="en-GB" sz="16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258325"/>
              </p:ext>
            </p:extLst>
          </p:nvPr>
        </p:nvGraphicFramePr>
        <p:xfrm>
          <a:off x="1907704" y="3212976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ancestral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mutant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DNA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-TA</a:t>
                      </a:r>
                      <a:r>
                        <a:rPr lang="cs-CZ" dirty="0" smtClean="0">
                          <a:solidFill>
                            <a:srgbClr val="D60093"/>
                          </a:solidFill>
                          <a:latin typeface="Comic Sans MS" pitchFamily="66" charset="0"/>
                        </a:rPr>
                        <a:t>G-AA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A-CCA-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TAA-CCA-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mRNA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-AU</a:t>
                      </a:r>
                      <a:r>
                        <a:rPr lang="cs-CZ" dirty="0" smtClean="0">
                          <a:solidFill>
                            <a:srgbClr val="D60093"/>
                          </a:solidFill>
                          <a:latin typeface="Comic Sans MS" pitchFamily="66" charset="0"/>
                        </a:rPr>
                        <a:t>C-UU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U-GGU-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-AUU-GGU-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AA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ile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cs-CZ" dirty="0" err="1" smtClean="0">
                          <a:solidFill>
                            <a:srgbClr val="D60093"/>
                          </a:solidFill>
                          <a:latin typeface="Comic Sans MS" pitchFamily="66" charset="0"/>
                        </a:rPr>
                        <a:t>phe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gly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ile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gly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721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Metody léčby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latin typeface="Comic Sans MS" pitchFamily="66" charset="0"/>
              </a:rPr>
              <a:t>Symptomatická</a:t>
            </a:r>
            <a:endParaRPr lang="cs-CZ" sz="2000" b="1" dirty="0">
              <a:latin typeface="Comic Sans MS" pitchFamily="66" charset="0"/>
            </a:endParaRPr>
          </a:p>
          <a:p>
            <a:r>
              <a:rPr lang="cs-CZ" sz="2000" u="sng" dirty="0" smtClean="0">
                <a:latin typeface="Comic Sans MS" pitchFamily="66" charset="0"/>
              </a:rPr>
              <a:t>substituční </a:t>
            </a:r>
            <a:r>
              <a:rPr lang="cs-CZ" sz="2000" u="sng" dirty="0">
                <a:latin typeface="Comic Sans MS" pitchFamily="66" charset="0"/>
              </a:rPr>
              <a:t>terapie </a:t>
            </a:r>
            <a:r>
              <a:rPr lang="cs-CZ" sz="2000" dirty="0">
                <a:latin typeface="Comic Sans MS" pitchFamily="66" charset="0"/>
              </a:rPr>
              <a:t>- dodání proteinu, který je v daném organismu defektní nebo zcela </a:t>
            </a:r>
            <a:r>
              <a:rPr lang="cs-CZ" sz="2000" dirty="0" smtClean="0">
                <a:latin typeface="Comic Sans MS" pitchFamily="66" charset="0"/>
              </a:rPr>
              <a:t>chybí (př</a:t>
            </a:r>
            <a:r>
              <a:rPr lang="cs-CZ" sz="2000" dirty="0">
                <a:latin typeface="Comic Sans MS" pitchFamily="66" charset="0"/>
              </a:rPr>
              <a:t>.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 err="1">
                <a:latin typeface="Comic Sans MS" pitchFamily="66" charset="0"/>
              </a:rPr>
              <a:t>e</a:t>
            </a:r>
            <a:r>
              <a:rPr lang="cs-CZ" sz="2000" dirty="0" err="1" smtClean="0">
                <a:latin typeface="Comic Sans MS" pitchFamily="66" charset="0"/>
              </a:rPr>
              <a:t>nzymopatie</a:t>
            </a:r>
            <a:r>
              <a:rPr lang="cs-CZ" sz="2000" dirty="0" smtClean="0">
                <a:latin typeface="Comic Sans MS" pitchFamily="66" charset="0"/>
              </a:rPr>
              <a:t> hemofilie </a:t>
            </a:r>
            <a:r>
              <a:rPr lang="cs-CZ" sz="2000" dirty="0">
                <a:latin typeface="Comic Sans MS" pitchFamily="66" charset="0"/>
              </a:rPr>
              <a:t>- dodání faktoru </a:t>
            </a:r>
            <a:r>
              <a:rPr lang="cs-CZ" sz="2000" dirty="0" smtClean="0">
                <a:latin typeface="Comic Sans MS" pitchFamily="66" charset="0"/>
              </a:rPr>
              <a:t>VIII)</a:t>
            </a:r>
          </a:p>
          <a:p>
            <a:pPr marL="0" indent="0">
              <a:buNone/>
            </a:pPr>
            <a:endParaRPr lang="cs-CZ" sz="2000" dirty="0" smtClean="0">
              <a:latin typeface="Comic Sans MS" pitchFamily="66" charset="0"/>
            </a:endParaRPr>
          </a:p>
          <a:p>
            <a:r>
              <a:rPr lang="cs-CZ" sz="2000" u="sng" dirty="0" smtClean="0">
                <a:latin typeface="Comic Sans MS" pitchFamily="66" charset="0"/>
              </a:rPr>
              <a:t>karenční </a:t>
            </a:r>
            <a:r>
              <a:rPr lang="cs-CZ" sz="2000" u="sng" dirty="0">
                <a:latin typeface="Comic Sans MS" pitchFamily="66" charset="0"/>
              </a:rPr>
              <a:t>terapie </a:t>
            </a:r>
            <a:r>
              <a:rPr lang="cs-CZ" sz="2000" dirty="0">
                <a:latin typeface="Comic Sans MS" pitchFamily="66" charset="0"/>
              </a:rPr>
              <a:t>- vyloučení nebo omezení složky potravy, která v důsledku defektu enzymu není </a:t>
            </a:r>
            <a:r>
              <a:rPr lang="cs-CZ" sz="2000" dirty="0" smtClean="0">
                <a:latin typeface="Comic Sans MS" pitchFamily="66" charset="0"/>
              </a:rPr>
              <a:t>odbourávaná </a:t>
            </a:r>
            <a:r>
              <a:rPr lang="cs-CZ" sz="2000" dirty="0">
                <a:latin typeface="Comic Sans MS" pitchFamily="66" charset="0"/>
              </a:rPr>
              <a:t>(</a:t>
            </a:r>
            <a:r>
              <a:rPr lang="cs-CZ" sz="2000" dirty="0" smtClean="0">
                <a:latin typeface="Comic Sans MS" pitchFamily="66" charset="0"/>
              </a:rPr>
              <a:t>př. </a:t>
            </a:r>
            <a:r>
              <a:rPr lang="cs-CZ" sz="2000" dirty="0">
                <a:latin typeface="Comic Sans MS" pitchFamily="66" charset="0"/>
              </a:rPr>
              <a:t>fenylketonurie - potrava bez </a:t>
            </a:r>
            <a:r>
              <a:rPr lang="cs-CZ" sz="2000" dirty="0" err="1" smtClean="0">
                <a:latin typeface="Comic Sans MS" pitchFamily="66" charset="0"/>
              </a:rPr>
              <a:t>phe</a:t>
            </a:r>
            <a:r>
              <a:rPr lang="cs-CZ" sz="2000" dirty="0" smtClean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cs-CZ" sz="2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b="1" dirty="0" smtClean="0">
                <a:latin typeface="Comic Sans MS" pitchFamily="66" charset="0"/>
              </a:rPr>
              <a:t>Kauzální</a:t>
            </a:r>
            <a:endParaRPr lang="cs-CZ" sz="2000" dirty="0" smtClean="0">
              <a:latin typeface="Comic Sans MS" pitchFamily="66" charset="0"/>
            </a:endParaRPr>
          </a:p>
          <a:p>
            <a:r>
              <a:rPr lang="cs-CZ" sz="2000" u="sng" dirty="0" smtClean="0">
                <a:solidFill>
                  <a:srgbClr val="7030A0"/>
                </a:solidFill>
                <a:latin typeface="Comic Sans MS" pitchFamily="66" charset="0"/>
              </a:rPr>
              <a:t>genová </a:t>
            </a:r>
            <a:r>
              <a:rPr lang="cs-CZ" sz="2000" u="sng" dirty="0">
                <a:solidFill>
                  <a:srgbClr val="7030A0"/>
                </a:solidFill>
                <a:latin typeface="Comic Sans MS" pitchFamily="66" charset="0"/>
              </a:rPr>
              <a:t>terapie </a:t>
            </a:r>
            <a:r>
              <a:rPr lang="cs-CZ" sz="2000" dirty="0">
                <a:latin typeface="Comic Sans MS" pitchFamily="66" charset="0"/>
              </a:rPr>
              <a:t>- náhrada mutovaného, nefunkčního genu standardními, funkčními geny</a:t>
            </a:r>
            <a:br>
              <a:rPr lang="cs-CZ" sz="2000" dirty="0">
                <a:latin typeface="Comic Sans MS" pitchFamily="66" charset="0"/>
              </a:rPr>
            </a:br>
            <a:endParaRPr lang="cs-CZ" sz="2000" dirty="0">
              <a:latin typeface="Comic Sans MS" pitchFamily="66" charset="0"/>
            </a:endParaRPr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778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Genová terapie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Comic Sans MS" pitchFamily="66" charset="0"/>
              </a:rPr>
              <a:t>zahrnuje </a:t>
            </a:r>
            <a:r>
              <a:rPr lang="cs-CZ" sz="2000" dirty="0">
                <a:latin typeface="Comic Sans MS" pitchFamily="66" charset="0"/>
              </a:rPr>
              <a:t>všechny postupy, které využívají přenosu genetického materiálu do buněk pacienta k léčebným </a:t>
            </a:r>
            <a:r>
              <a:rPr lang="cs-CZ" sz="2000" dirty="0" smtClean="0">
                <a:latin typeface="Comic Sans MS" pitchFamily="66" charset="0"/>
              </a:rPr>
              <a:t>účelům</a:t>
            </a:r>
          </a:p>
          <a:p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>
                <a:latin typeface="Comic Sans MS" pitchFamily="66" charset="0"/>
              </a:rPr>
              <a:t>m</a:t>
            </a:r>
            <a:r>
              <a:rPr lang="cs-CZ" sz="2000" dirty="0" smtClean="0">
                <a:latin typeface="Comic Sans MS" pitchFamily="66" charset="0"/>
              </a:rPr>
              <a:t>etodologie </a:t>
            </a:r>
            <a:r>
              <a:rPr lang="cs-CZ" sz="2000" dirty="0">
                <a:latin typeface="Comic Sans MS" pitchFamily="66" charset="0"/>
              </a:rPr>
              <a:t>GT je uplatnitelná tam, kde je </a:t>
            </a:r>
            <a:r>
              <a:rPr lang="cs-CZ" sz="2000" b="1" dirty="0">
                <a:solidFill>
                  <a:srgbClr val="92D050"/>
                </a:solidFill>
                <a:latin typeface="Comic Sans MS" pitchFamily="66" charset="0"/>
              </a:rPr>
              <a:t>známa molekulární podstata </a:t>
            </a:r>
            <a:r>
              <a:rPr lang="cs-CZ" sz="2000" b="1" dirty="0" smtClean="0">
                <a:solidFill>
                  <a:srgbClr val="92D050"/>
                </a:solidFill>
                <a:latin typeface="Comic Sans MS" pitchFamily="66" charset="0"/>
              </a:rPr>
              <a:t>nemoci</a:t>
            </a:r>
          </a:p>
          <a:p>
            <a:pPr marL="0" indent="0">
              <a:buNone/>
            </a:pPr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>
                <a:latin typeface="Comic Sans MS" pitchFamily="66" charset="0"/>
              </a:rPr>
              <a:t>v</a:t>
            </a:r>
            <a:r>
              <a:rPr lang="cs-CZ" sz="2000" dirty="0" smtClean="0">
                <a:latin typeface="Comic Sans MS" pitchFamily="66" charset="0"/>
              </a:rPr>
              <a:t>zhledem </a:t>
            </a:r>
            <a:r>
              <a:rPr lang="cs-CZ" sz="2000" dirty="0">
                <a:latin typeface="Comic Sans MS" pitchFamily="66" charset="0"/>
              </a:rPr>
              <a:t>k tomu, že poznatků o </a:t>
            </a:r>
            <a:r>
              <a:rPr lang="cs-CZ" sz="2000" dirty="0" smtClean="0">
                <a:latin typeface="Comic Sans MS" pitchFamily="66" charset="0"/>
              </a:rPr>
              <a:t>patogenezi </a:t>
            </a:r>
            <a:r>
              <a:rPr lang="cs-CZ" sz="2000" dirty="0">
                <a:latin typeface="Comic Sans MS" pitchFamily="66" charset="0"/>
              </a:rPr>
              <a:t>chorobných stavů na molekulární úrovni přibývá, rozšiřuje se i okruh indikací pro </a:t>
            </a:r>
            <a:r>
              <a:rPr lang="cs-CZ" sz="2000" dirty="0" smtClean="0">
                <a:latin typeface="Comic Sans MS" pitchFamily="66" charset="0"/>
              </a:rPr>
              <a:t>GT</a:t>
            </a:r>
          </a:p>
          <a:p>
            <a:pPr marL="0" indent="0">
              <a:buNone/>
            </a:pPr>
            <a:endParaRPr lang="cs-CZ" sz="2000" dirty="0">
              <a:latin typeface="Comic Sans MS" pitchFamily="66" charset="0"/>
            </a:endParaRPr>
          </a:p>
          <a:p>
            <a:r>
              <a:rPr lang="cs-CZ" sz="2000" dirty="0" smtClean="0">
                <a:latin typeface="Comic Sans MS" pitchFamily="66" charset="0"/>
              </a:rPr>
              <a:t>v </a:t>
            </a:r>
            <a:r>
              <a:rPr lang="cs-CZ" sz="2000" dirty="0">
                <a:latin typeface="Comic Sans MS" pitchFamily="66" charset="0"/>
              </a:rPr>
              <a:t>nejbližších letech změní zásadním způsobem léčbu mnoha lidských </a:t>
            </a:r>
            <a:r>
              <a:rPr lang="cs-CZ" sz="2000" dirty="0" smtClean="0">
                <a:latin typeface="Comic Sans MS" pitchFamily="66" charset="0"/>
              </a:rPr>
              <a:t>nemocí</a:t>
            </a:r>
            <a:endParaRPr lang="cs-CZ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biomed.brown.edu/Courses/BI108/BI108_2004_Groups/Group10/gene.thera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368129" cy="134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092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Genová terapie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412776"/>
            <a:ext cx="749917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 smtClean="0">
                <a:latin typeface="Comic Sans MS" pitchFamily="66" charset="0"/>
              </a:rPr>
              <a:t>Využití při léčbě</a:t>
            </a:r>
          </a:p>
          <a:p>
            <a:r>
              <a:rPr lang="cs-CZ" sz="1800" dirty="0" smtClean="0">
                <a:latin typeface="Comic Sans MS" pitchFamily="66" charset="0"/>
              </a:rPr>
              <a:t>vrozených </a:t>
            </a:r>
            <a:r>
              <a:rPr lang="cs-CZ" sz="1800" dirty="0">
                <a:latin typeface="Comic Sans MS" pitchFamily="66" charset="0"/>
              </a:rPr>
              <a:t>chorob </a:t>
            </a:r>
            <a:r>
              <a:rPr lang="cs-CZ" sz="1800" dirty="0" smtClean="0">
                <a:latin typeface="Comic Sans MS" pitchFamily="66" charset="0"/>
              </a:rPr>
              <a:t>– korekce abnormality (nemoci </a:t>
            </a:r>
            <a:r>
              <a:rPr lang="cs-CZ" sz="1800" dirty="0" err="1" smtClean="0">
                <a:latin typeface="Comic Sans MS" pitchFamily="66" charset="0"/>
              </a:rPr>
              <a:t>monogenní</a:t>
            </a:r>
            <a:r>
              <a:rPr lang="cs-CZ" sz="1800" dirty="0" smtClean="0">
                <a:latin typeface="Comic Sans MS" pitchFamily="66" charset="0"/>
              </a:rPr>
              <a:t> i polygenní)</a:t>
            </a:r>
          </a:p>
          <a:p>
            <a:r>
              <a:rPr lang="cs-CZ" sz="1800" dirty="0" smtClean="0">
                <a:latin typeface="Comic Sans MS" pitchFamily="66" charset="0"/>
              </a:rPr>
              <a:t>i  </a:t>
            </a:r>
            <a:r>
              <a:rPr lang="cs-CZ" sz="1800" dirty="0">
                <a:latin typeface="Comic Sans MS" pitchFamily="66" charset="0"/>
              </a:rPr>
              <a:t>získaných </a:t>
            </a:r>
            <a:r>
              <a:rPr lang="cs-CZ" sz="1800" dirty="0" smtClean="0">
                <a:latin typeface="Comic Sans MS" pitchFamily="66" charset="0"/>
              </a:rPr>
              <a:t>chorob - </a:t>
            </a:r>
            <a:r>
              <a:rPr lang="cs-CZ" sz="1800" dirty="0">
                <a:latin typeface="Comic Sans MS" pitchFamily="66" charset="0"/>
              </a:rPr>
              <a:t>jakákoliv manipulace s DNA, která příznivě ovlivní průběh </a:t>
            </a:r>
            <a:r>
              <a:rPr lang="cs-CZ" sz="1800" dirty="0" smtClean="0">
                <a:latin typeface="Comic Sans MS" pitchFamily="66" charset="0"/>
              </a:rPr>
              <a:t>nemoci (zhoubné </a:t>
            </a:r>
            <a:r>
              <a:rPr lang="cs-CZ" sz="1800" dirty="0">
                <a:latin typeface="Comic Sans MS" pitchFamily="66" charset="0"/>
              </a:rPr>
              <a:t>nádory, léčba kardiovaskulárních a metabolických chorob, degenerativních nervových onemocnění, AIDS, v transplantační </a:t>
            </a:r>
            <a:r>
              <a:rPr lang="cs-CZ" sz="1800" dirty="0" smtClean="0">
                <a:latin typeface="Comic Sans MS" pitchFamily="66" charset="0"/>
              </a:rPr>
              <a:t>medicína)</a:t>
            </a: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800" b="1" dirty="0" smtClean="0">
                <a:latin typeface="Comic Sans MS" pitchFamily="66" charset="0"/>
              </a:rPr>
              <a:t>Principy</a:t>
            </a:r>
          </a:p>
          <a:p>
            <a:r>
              <a:rPr lang="cs-CZ" sz="1800" dirty="0" smtClean="0">
                <a:latin typeface="Comic Sans MS" pitchFamily="66" charset="0"/>
              </a:rPr>
              <a:t>nahrazení </a:t>
            </a:r>
            <a:r>
              <a:rPr lang="cs-CZ" sz="1800" dirty="0" err="1">
                <a:latin typeface="Comic Sans MS" pitchFamily="66" charset="0"/>
              </a:rPr>
              <a:t>nefčního</a:t>
            </a:r>
            <a:r>
              <a:rPr lang="cs-CZ" sz="1800" dirty="0">
                <a:latin typeface="Comic Sans MS" pitchFamily="66" charset="0"/>
              </a:rPr>
              <a:t> genu </a:t>
            </a:r>
            <a:r>
              <a:rPr lang="cs-CZ" sz="1800" dirty="0" err="1">
                <a:latin typeface="Comic Sans MS" pitchFamily="66" charset="0"/>
              </a:rPr>
              <a:t>fčním</a:t>
            </a:r>
            <a:r>
              <a:rPr lang="cs-CZ" sz="1800" dirty="0">
                <a:latin typeface="Comic Sans MS" pitchFamily="66" charset="0"/>
              </a:rPr>
              <a:t> (homologní </a:t>
            </a:r>
            <a:r>
              <a:rPr lang="cs-CZ" sz="1800" dirty="0" smtClean="0">
                <a:latin typeface="Comic Sans MS" pitchFamily="66" charset="0"/>
              </a:rPr>
              <a:t>rekombinace)</a:t>
            </a:r>
          </a:p>
          <a:p>
            <a:r>
              <a:rPr lang="cs-CZ" sz="1800" dirty="0" smtClean="0">
                <a:latin typeface="Comic Sans MS" pitchFamily="66" charset="0"/>
              </a:rPr>
              <a:t>oprava </a:t>
            </a:r>
            <a:r>
              <a:rPr lang="cs-CZ" sz="1800" dirty="0" err="1">
                <a:latin typeface="Comic Sans MS" pitchFamily="66" charset="0"/>
              </a:rPr>
              <a:t>nefčního</a:t>
            </a:r>
            <a:r>
              <a:rPr lang="cs-CZ" sz="1800" dirty="0">
                <a:latin typeface="Comic Sans MS" pitchFamily="66" charset="0"/>
              </a:rPr>
              <a:t> genu (cílené </a:t>
            </a:r>
            <a:r>
              <a:rPr lang="cs-CZ" sz="1800" dirty="0" smtClean="0">
                <a:latin typeface="Comic Sans MS" pitchFamily="66" charset="0"/>
              </a:rPr>
              <a:t>mutace)</a:t>
            </a:r>
          </a:p>
          <a:p>
            <a:r>
              <a:rPr lang="cs-CZ" sz="1800" dirty="0" smtClean="0">
                <a:latin typeface="Comic Sans MS" pitchFamily="66" charset="0"/>
              </a:rPr>
              <a:t>přenesení </a:t>
            </a:r>
            <a:r>
              <a:rPr lang="cs-CZ" sz="1800" dirty="0">
                <a:latin typeface="Comic Sans MS" pitchFamily="66" charset="0"/>
              </a:rPr>
              <a:t>nového genu (terapeutický gen</a:t>
            </a:r>
            <a:r>
              <a:rPr lang="cs-CZ" sz="1800" dirty="0" smtClean="0">
                <a:latin typeface="Comic Sans MS" pitchFamily="66" charset="0"/>
              </a:rPr>
              <a:t>)</a:t>
            </a:r>
            <a:r>
              <a:rPr lang="cs-CZ" sz="1800" dirty="0">
                <a:latin typeface="Comic Sans MS" pitchFamily="66" charset="0"/>
              </a:rPr>
              <a:t/>
            </a:r>
            <a:br>
              <a:rPr lang="cs-CZ" sz="1800" dirty="0">
                <a:latin typeface="Comic Sans MS" pitchFamily="66" charset="0"/>
              </a:rPr>
            </a:br>
            <a:endParaRPr lang="cs-CZ" sz="1800" dirty="0">
              <a:latin typeface="Comic Sans MS" pitchFamily="66" charset="0"/>
            </a:endParaRPr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061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Monogenní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smtClean="0">
                <a:latin typeface="Comic Sans MS" pitchFamily="66" charset="0"/>
              </a:rPr>
              <a:t>nemoci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484784"/>
            <a:ext cx="7889304" cy="5040560"/>
          </a:xfrm>
        </p:spPr>
        <p:txBody>
          <a:bodyPr>
            <a:noAutofit/>
          </a:bodyPr>
          <a:lstStyle/>
          <a:p>
            <a:pPr algn="just"/>
            <a:r>
              <a:rPr lang="cs-CZ" sz="1800" b="1" dirty="0" smtClean="0">
                <a:latin typeface="Comic Sans MS" pitchFamily="66" charset="0"/>
              </a:rPr>
              <a:t>mendelistická dědičnost</a:t>
            </a:r>
          </a:p>
          <a:p>
            <a:pPr marL="0" indent="0" algn="just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algn="just"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dědičný podklad - velký faktor, tj. je přítomen prakticky u všech nemocných a jedná se prokazatelně o faktor příčinný (např.  defekty v </a:t>
            </a:r>
            <a:r>
              <a:rPr lang="cs-CZ" sz="1800" dirty="0" err="1" smtClean="0">
                <a:solidFill>
                  <a:srgbClr val="92D050"/>
                </a:solidFill>
                <a:latin typeface="Comic Sans MS" pitchFamily="66" charset="0"/>
              </a:rPr>
              <a:t>dystrofinovém</a:t>
            </a: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 genu </a:t>
            </a:r>
            <a:r>
              <a:rPr lang="cs-CZ" sz="1800" dirty="0" smtClean="0">
                <a:latin typeface="Comic Sans MS" pitchFamily="66" charset="0"/>
              </a:rPr>
              <a:t>u muskulárních dystrofií), k němuž se přidávají  jen jako přídatné další  faktory genetické i faktory zevního prostředí  </a:t>
            </a:r>
          </a:p>
          <a:p>
            <a:pPr algn="just">
              <a:lnSpc>
                <a:spcPct val="110000"/>
              </a:lnSpc>
            </a:pPr>
            <a:r>
              <a:rPr lang="cs-CZ" sz="1800" dirty="0">
                <a:latin typeface="Comic Sans MS" pitchFamily="66" charset="0"/>
              </a:rPr>
              <a:t>p</a:t>
            </a:r>
            <a:r>
              <a:rPr lang="cs-CZ" sz="1800" dirty="0" smtClean="0">
                <a:latin typeface="Comic Sans MS" pitchFamily="66" charset="0"/>
              </a:rPr>
              <a:t>říčinou těchto nemocí bývají především tzv. </a:t>
            </a:r>
            <a:r>
              <a:rPr lang="cs-CZ" sz="1800" b="1" dirty="0" smtClean="0">
                <a:latin typeface="Comic Sans MS" pitchFamily="66" charset="0"/>
              </a:rPr>
              <a:t>vzácné alely </a:t>
            </a:r>
          </a:p>
          <a:p>
            <a:pPr algn="just">
              <a:lnSpc>
                <a:spcPct val="110000"/>
              </a:lnSpc>
            </a:pPr>
            <a:endParaRPr lang="cs-CZ" sz="1800" dirty="0" smtClean="0">
              <a:latin typeface="Comic Sans MS" pitchFamily="66" charset="0"/>
            </a:endParaRPr>
          </a:p>
          <a:p>
            <a:pPr algn="just">
              <a:lnSpc>
                <a:spcPct val="110000"/>
              </a:lnSpc>
              <a:buFont typeface="Courier New" pitchFamily="49" charset="0"/>
              <a:buChar char="o"/>
            </a:pPr>
            <a:r>
              <a:rPr lang="cs-CZ" sz="1800" dirty="0" smtClean="0">
                <a:latin typeface="Comic Sans MS" pitchFamily="66" charset="0"/>
              </a:rPr>
              <a:t>je determinována alelami v jednom </a:t>
            </a:r>
            <a:r>
              <a:rPr lang="cs-CZ" sz="1800" dirty="0" err="1" smtClean="0">
                <a:latin typeface="Comic Sans MS" pitchFamily="66" charset="0"/>
              </a:rPr>
              <a:t>lokusu</a:t>
            </a:r>
            <a:endParaRPr lang="cs-CZ" sz="1800" dirty="0">
              <a:latin typeface="Comic Sans MS" pitchFamily="66" charset="0"/>
            </a:endParaRPr>
          </a:p>
          <a:p>
            <a:pPr algn="just">
              <a:lnSpc>
                <a:spcPct val="110000"/>
              </a:lnSpc>
              <a:buFont typeface="Courier New" pitchFamily="49" charset="0"/>
              <a:buChar char="o"/>
            </a:pPr>
            <a:r>
              <a:rPr lang="cs-CZ" sz="1800" dirty="0" smtClean="0">
                <a:latin typeface="Comic Sans MS" pitchFamily="66" charset="0"/>
              </a:rPr>
              <a:t>variantní alela, která vznikla mutací někdy v nedávné nebo vzdálené minulosti a je většinou relativně málo častá, nahrazuje původní „divokou“ alelu na jednom nebo obou chromozomech </a:t>
            </a:r>
          </a:p>
          <a:p>
            <a:pPr algn="just">
              <a:lnSpc>
                <a:spcPct val="110000"/>
              </a:lnSpc>
              <a:buFont typeface="Courier New" pitchFamily="49" charset="0"/>
              <a:buChar char="o"/>
            </a:pPr>
            <a:r>
              <a:rPr lang="cs-CZ" sz="1800" dirty="0" smtClean="0">
                <a:latin typeface="Comic Sans MS" pitchFamily="66" charset="0"/>
              </a:rPr>
              <a:t>mají charakteristický způsob přenosu v rodinách</a:t>
            </a:r>
          </a:p>
          <a:p>
            <a:pPr algn="just"/>
            <a:endParaRPr lang="cs-CZ" sz="1600" dirty="0" smtClean="0">
              <a:latin typeface="Comic Sans MS" pitchFamily="66" charset="0"/>
            </a:endParaRPr>
          </a:p>
          <a:p>
            <a:pPr algn="just"/>
            <a:endParaRPr lang="en-GB" sz="2000" dirty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211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Genová terapie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latin typeface="Comic Sans MS" pitchFamily="66" charset="0"/>
              </a:rPr>
              <a:t>Co je třeba znát před začátkem genové terapie?</a:t>
            </a:r>
          </a:p>
          <a:p>
            <a:r>
              <a:rPr lang="cs-CZ" sz="2000" dirty="0" smtClean="0">
                <a:latin typeface="Comic Sans MS" pitchFamily="66" charset="0"/>
              </a:rPr>
              <a:t>kompletní </a:t>
            </a:r>
            <a:r>
              <a:rPr lang="cs-CZ" sz="2000" dirty="0">
                <a:latin typeface="Comic Sans MS" pitchFamily="66" charset="0"/>
              </a:rPr>
              <a:t>informace o defektním genu - umístění, mechanizmus patologického </a:t>
            </a:r>
            <a:r>
              <a:rPr lang="cs-CZ" sz="2000" dirty="0" smtClean="0">
                <a:latin typeface="Comic Sans MS" pitchFamily="66" charset="0"/>
              </a:rPr>
              <a:t>účinku</a:t>
            </a:r>
          </a:p>
          <a:p>
            <a:pPr marL="0" indent="0">
              <a:buNone/>
            </a:pPr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 smtClean="0">
                <a:latin typeface="Comic Sans MS" pitchFamily="66" charset="0"/>
              </a:rPr>
              <a:t>znalost </a:t>
            </a:r>
            <a:r>
              <a:rPr lang="cs-CZ" sz="2000" dirty="0">
                <a:latin typeface="Comic Sans MS" pitchFamily="66" charset="0"/>
              </a:rPr>
              <a:t>přesné sekvence zdravého </a:t>
            </a:r>
            <a:r>
              <a:rPr lang="cs-CZ" sz="2000" dirty="0" smtClean="0">
                <a:latin typeface="Comic Sans MS" pitchFamily="66" charset="0"/>
              </a:rPr>
              <a:t>genu</a:t>
            </a:r>
          </a:p>
          <a:p>
            <a:pPr marL="0" indent="0">
              <a:buNone/>
            </a:pPr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 smtClean="0">
                <a:latin typeface="Comic Sans MS" pitchFamily="66" charset="0"/>
              </a:rPr>
              <a:t>volba </a:t>
            </a:r>
            <a:r>
              <a:rPr lang="cs-CZ" sz="2000" dirty="0">
                <a:latin typeface="Comic Sans MS" pitchFamily="66" charset="0"/>
              </a:rPr>
              <a:t>vhodného vektoru, vytipování cílových </a:t>
            </a:r>
            <a:r>
              <a:rPr lang="cs-CZ" sz="2000" dirty="0" smtClean="0">
                <a:latin typeface="Comic Sans MS" pitchFamily="66" charset="0"/>
              </a:rPr>
              <a:t>buněk</a:t>
            </a:r>
          </a:p>
          <a:p>
            <a:pPr marL="0" indent="0">
              <a:buNone/>
            </a:pPr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 smtClean="0">
                <a:latin typeface="Comic Sans MS" pitchFamily="66" charset="0"/>
              </a:rPr>
              <a:t>souhlas </a:t>
            </a:r>
            <a:r>
              <a:rPr lang="cs-CZ" sz="2000" dirty="0">
                <a:latin typeface="Comic Sans MS" pitchFamily="66" charset="0"/>
              </a:rPr>
              <a:t>pacienta</a:t>
            </a:r>
            <a:br>
              <a:rPr lang="cs-CZ" sz="2000" dirty="0">
                <a:latin typeface="Comic Sans MS" pitchFamily="66" charset="0"/>
              </a:rPr>
            </a:br>
            <a:endParaRPr lang="cs-CZ" sz="2000" dirty="0">
              <a:latin typeface="Comic Sans MS" pitchFamily="66" charset="0"/>
            </a:endParaRPr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463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Genová terapie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>
            <a:normAutofit lnSpcReduction="10000"/>
          </a:bodyPr>
          <a:lstStyle/>
          <a:p>
            <a:r>
              <a:rPr lang="cs-CZ" sz="2000" dirty="0">
                <a:latin typeface="Comic Sans MS" pitchFamily="66" charset="0"/>
              </a:rPr>
              <a:t>opravu, vložení, vyřazení genu lze provádět </a:t>
            </a:r>
            <a:r>
              <a:rPr lang="cs-CZ" sz="2000" i="1" dirty="0">
                <a:latin typeface="Comic Sans MS" pitchFamily="66" charset="0"/>
              </a:rPr>
              <a:t>in </a:t>
            </a:r>
            <a:r>
              <a:rPr lang="cs-CZ" sz="2000" i="1" dirty="0" err="1">
                <a:latin typeface="Comic Sans MS" pitchFamily="66" charset="0"/>
              </a:rPr>
              <a:t>vivo</a:t>
            </a:r>
            <a:r>
              <a:rPr lang="cs-CZ" sz="2000" dirty="0">
                <a:latin typeface="Comic Sans MS" pitchFamily="66" charset="0"/>
              </a:rPr>
              <a:t>, </a:t>
            </a:r>
            <a:r>
              <a:rPr lang="cs-CZ" sz="2000" i="1" dirty="0">
                <a:latin typeface="Comic Sans MS" pitchFamily="66" charset="0"/>
              </a:rPr>
              <a:t>in vitro </a:t>
            </a:r>
            <a:r>
              <a:rPr lang="cs-CZ" sz="2000" dirty="0">
                <a:latin typeface="Comic Sans MS" pitchFamily="66" charset="0"/>
              </a:rPr>
              <a:t>a </a:t>
            </a:r>
            <a:r>
              <a:rPr lang="cs-CZ" sz="2000" dirty="0" err="1">
                <a:latin typeface="Comic Sans MS" pitchFamily="66" charset="0"/>
              </a:rPr>
              <a:t>nejč</a:t>
            </a:r>
            <a:r>
              <a:rPr lang="cs-CZ" sz="2000" dirty="0">
                <a:latin typeface="Comic Sans MS" pitchFamily="66" charset="0"/>
              </a:rPr>
              <a:t>. </a:t>
            </a:r>
            <a:r>
              <a:rPr lang="cs-CZ" sz="2000" i="1" dirty="0">
                <a:latin typeface="Comic Sans MS" pitchFamily="66" charset="0"/>
              </a:rPr>
              <a:t>ex </a:t>
            </a:r>
            <a:r>
              <a:rPr lang="cs-CZ" sz="2000" i="1" dirty="0" err="1" smtClean="0">
                <a:latin typeface="Comic Sans MS" pitchFamily="66" charset="0"/>
              </a:rPr>
              <a:t>vivo</a:t>
            </a:r>
            <a:endParaRPr lang="cs-CZ" sz="2000" i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2000" i="1" dirty="0" smtClean="0">
              <a:latin typeface="Comic Sans MS" pitchFamily="66" charset="0"/>
            </a:endParaRPr>
          </a:p>
          <a:p>
            <a:r>
              <a:rPr lang="cs-CZ" sz="2000" dirty="0" smtClean="0">
                <a:latin typeface="Comic Sans MS" pitchFamily="66" charset="0"/>
              </a:rPr>
              <a:t>odběr </a:t>
            </a:r>
            <a:r>
              <a:rPr lang="cs-CZ" sz="2000" dirty="0" err="1">
                <a:latin typeface="Comic Sans MS" pitchFamily="66" charset="0"/>
              </a:rPr>
              <a:t>bb</a:t>
            </a:r>
            <a:r>
              <a:rPr lang="cs-CZ" sz="2000" dirty="0">
                <a:latin typeface="Comic Sans MS" pitchFamily="66" charset="0"/>
              </a:rPr>
              <a:t>. z pacienta -&gt; kultivace </a:t>
            </a:r>
            <a:r>
              <a:rPr lang="cs-CZ" sz="2000" i="1" dirty="0">
                <a:latin typeface="Comic Sans MS" pitchFamily="66" charset="0"/>
              </a:rPr>
              <a:t>in vitro </a:t>
            </a:r>
            <a:r>
              <a:rPr lang="cs-CZ" sz="2000" dirty="0">
                <a:latin typeface="Comic Sans MS" pitchFamily="66" charset="0"/>
              </a:rPr>
              <a:t>-&gt; modifikace DNA -&gt; selekce -&gt; proliferace selektovaných </a:t>
            </a:r>
            <a:r>
              <a:rPr lang="cs-CZ" sz="2000" dirty="0" err="1">
                <a:latin typeface="Comic Sans MS" pitchFamily="66" charset="0"/>
              </a:rPr>
              <a:t>bb</a:t>
            </a:r>
            <a:r>
              <a:rPr lang="cs-CZ" sz="2000" dirty="0">
                <a:latin typeface="Comic Sans MS" pitchFamily="66" charset="0"/>
              </a:rPr>
              <a:t>. -&gt; přenos zpět do </a:t>
            </a:r>
            <a:r>
              <a:rPr lang="cs-CZ" sz="2000" dirty="0" smtClean="0">
                <a:latin typeface="Comic Sans MS" pitchFamily="66" charset="0"/>
              </a:rPr>
              <a:t>pacienta</a:t>
            </a:r>
            <a:endParaRPr lang="cs-CZ" sz="20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>
              <a:latin typeface="Comic Sans MS" pitchFamily="66" charset="0"/>
            </a:endParaRPr>
          </a:p>
          <a:p>
            <a:r>
              <a:rPr lang="cs-CZ" sz="2000" dirty="0" smtClean="0">
                <a:latin typeface="Comic Sans MS" pitchFamily="66" charset="0"/>
              </a:rPr>
              <a:t>geny </a:t>
            </a:r>
            <a:r>
              <a:rPr lang="cs-CZ" sz="2000" dirty="0">
                <a:latin typeface="Comic Sans MS" pitchFamily="66" charset="0"/>
              </a:rPr>
              <a:t>lze do genomu začlenit v časné embryogenezi (léčba v zárodečné linii</a:t>
            </a:r>
            <a:r>
              <a:rPr lang="cs-CZ" sz="2000" dirty="0" smtClean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 smtClean="0">
                <a:latin typeface="Comic Sans MS" pitchFamily="66" charset="0"/>
              </a:rPr>
              <a:t>gen může být začleněn </a:t>
            </a:r>
            <a:r>
              <a:rPr lang="cs-CZ" sz="2000" dirty="0">
                <a:latin typeface="Comic Sans MS" pitchFamily="66" charset="0"/>
              </a:rPr>
              <a:t>pouze do somatických </a:t>
            </a:r>
            <a:r>
              <a:rPr lang="cs-CZ" sz="2000" dirty="0" err="1">
                <a:latin typeface="Comic Sans MS" pitchFamily="66" charset="0"/>
              </a:rPr>
              <a:t>bb</a:t>
            </a:r>
            <a:r>
              <a:rPr lang="cs-CZ" sz="2000" dirty="0">
                <a:latin typeface="Comic Sans MS" pitchFamily="66" charset="0"/>
              </a:rPr>
              <a:t>., které jsou nejvíce poškozené (v tomto případě se geneticky opravená DNA nepředává následujícím generacím potomků)</a:t>
            </a:r>
            <a:r>
              <a:rPr lang="cs-CZ" dirty="0">
                <a:latin typeface="Comic Sans MS" pitchFamily="66" charset="0"/>
              </a:rPr>
              <a:t/>
            </a:r>
            <a:br>
              <a:rPr lang="cs-CZ" dirty="0">
                <a:latin typeface="Comic Sans MS" pitchFamily="66" charset="0"/>
              </a:rPr>
            </a:br>
            <a:endParaRPr lang="cs-CZ" dirty="0">
              <a:latin typeface="Comic Sans MS" pitchFamily="66" charset="0"/>
            </a:endParaRPr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611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3.bp.blogspot.com/-X16wEVksqL8/UXVbszD79LI/AAAAAAAAAAo/AyjyOr70VH4/s1600/how+it+works-gene+therap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5472608" cy="404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409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Genová terapie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b="1" dirty="0" smtClean="0">
                <a:latin typeface="Comic Sans MS" pitchFamily="66" charset="0"/>
              </a:rPr>
              <a:t>Postup při genové terapii</a:t>
            </a:r>
          </a:p>
          <a:p>
            <a:r>
              <a:rPr lang="cs-CZ" sz="2000" dirty="0" smtClean="0">
                <a:latin typeface="Comic Sans MS" pitchFamily="66" charset="0"/>
              </a:rPr>
              <a:t>vytvoření </a:t>
            </a:r>
            <a:r>
              <a:rPr lang="cs-CZ" sz="2000" dirty="0">
                <a:latin typeface="Comic Sans MS" pitchFamily="66" charset="0"/>
              </a:rPr>
              <a:t>genetické informace určené pro transport do </a:t>
            </a:r>
            <a:r>
              <a:rPr lang="cs-CZ" sz="2000" dirty="0" smtClean="0">
                <a:latin typeface="Comic Sans MS" pitchFamily="66" charset="0"/>
              </a:rPr>
              <a:t>buněk</a:t>
            </a:r>
          </a:p>
          <a:p>
            <a:r>
              <a:rPr lang="cs-CZ" sz="2000" dirty="0" smtClean="0">
                <a:latin typeface="Comic Sans MS" pitchFamily="66" charset="0"/>
              </a:rPr>
              <a:t>vytipování </a:t>
            </a:r>
            <a:r>
              <a:rPr lang="cs-CZ" sz="2000" dirty="0">
                <a:latin typeface="Comic Sans MS" pitchFamily="66" charset="0"/>
              </a:rPr>
              <a:t>cílových </a:t>
            </a:r>
            <a:r>
              <a:rPr lang="cs-CZ" sz="2000" dirty="0" smtClean="0">
                <a:latin typeface="Comic Sans MS" pitchFamily="66" charset="0"/>
              </a:rPr>
              <a:t>buněk</a:t>
            </a:r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 smtClean="0">
                <a:latin typeface="Comic Sans MS" pitchFamily="66" charset="0"/>
              </a:rPr>
              <a:t>vpravení vektoru (vektory = nosiče </a:t>
            </a:r>
            <a:r>
              <a:rPr lang="cs-CZ" sz="2000" dirty="0">
                <a:latin typeface="Comic Sans MS" pitchFamily="66" charset="0"/>
              </a:rPr>
              <a:t>pro vpravení genetické informace do cílových </a:t>
            </a:r>
            <a:r>
              <a:rPr lang="cs-CZ" sz="2000" dirty="0" smtClean="0">
                <a:latin typeface="Comic Sans MS" pitchFamily="66" charset="0"/>
              </a:rPr>
              <a:t>buněk)</a:t>
            </a:r>
          </a:p>
          <a:p>
            <a:pPr marL="0" indent="0">
              <a:buNone/>
            </a:pPr>
            <a:endParaRPr lang="cs-CZ" sz="2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Comic Sans MS" pitchFamily="66" charset="0"/>
              </a:rPr>
              <a:t>Vlastnosti </a:t>
            </a:r>
            <a:r>
              <a:rPr lang="cs-CZ" sz="2000" dirty="0">
                <a:latin typeface="Comic Sans MS" pitchFamily="66" charset="0"/>
              </a:rPr>
              <a:t>ideálního </a:t>
            </a:r>
            <a:r>
              <a:rPr lang="cs-CZ" sz="2000" b="1" dirty="0" smtClean="0">
                <a:latin typeface="Comic Sans MS" pitchFamily="66" charset="0"/>
              </a:rPr>
              <a:t>vektoru</a:t>
            </a:r>
          </a:p>
          <a:p>
            <a:r>
              <a:rPr lang="cs-CZ" sz="2000" dirty="0" smtClean="0">
                <a:latin typeface="Comic Sans MS" pitchFamily="66" charset="0"/>
              </a:rPr>
              <a:t>průnik </a:t>
            </a:r>
            <a:r>
              <a:rPr lang="cs-CZ" sz="2000" dirty="0">
                <a:latin typeface="Comic Sans MS" pitchFamily="66" charset="0"/>
              </a:rPr>
              <a:t>do velkého počtu cílových </a:t>
            </a:r>
            <a:r>
              <a:rPr lang="cs-CZ" sz="2000" dirty="0" smtClean="0">
                <a:latin typeface="Comic Sans MS" pitchFamily="66" charset="0"/>
              </a:rPr>
              <a:t>buněk</a:t>
            </a:r>
          </a:p>
          <a:p>
            <a:r>
              <a:rPr lang="cs-CZ" sz="2000" dirty="0" smtClean="0">
                <a:latin typeface="Comic Sans MS" pitchFamily="66" charset="0"/>
              </a:rPr>
              <a:t>přenos </a:t>
            </a:r>
            <a:r>
              <a:rPr lang="cs-CZ" sz="2000" dirty="0">
                <a:latin typeface="Comic Sans MS" pitchFamily="66" charset="0"/>
              </a:rPr>
              <a:t>genu v transkripčně aktivním </a:t>
            </a:r>
            <a:r>
              <a:rPr lang="cs-CZ" sz="2000" dirty="0" smtClean="0">
                <a:latin typeface="Comic Sans MS" pitchFamily="66" charset="0"/>
              </a:rPr>
              <a:t>stavu</a:t>
            </a:r>
          </a:p>
          <a:p>
            <a:r>
              <a:rPr lang="cs-CZ" sz="2000" dirty="0" smtClean="0">
                <a:latin typeface="Comic Sans MS" pitchFamily="66" charset="0"/>
              </a:rPr>
              <a:t>netoxický </a:t>
            </a:r>
            <a:r>
              <a:rPr lang="cs-CZ" sz="2000" dirty="0">
                <a:latin typeface="Comic Sans MS" pitchFamily="66" charset="0"/>
              </a:rPr>
              <a:t>pro cílové </a:t>
            </a:r>
            <a:r>
              <a:rPr lang="cs-CZ" sz="2000" dirty="0" smtClean="0">
                <a:latin typeface="Comic Sans MS" pitchFamily="66" charset="0"/>
              </a:rPr>
              <a:t>buňky</a:t>
            </a:r>
          </a:p>
          <a:p>
            <a:endParaRPr lang="cs-CZ" sz="2000" dirty="0">
              <a:latin typeface="Comic Sans MS" pitchFamily="66" charset="0"/>
            </a:endParaRPr>
          </a:p>
          <a:p>
            <a:r>
              <a:rPr lang="cs-CZ" sz="2000" dirty="0" err="1">
                <a:latin typeface="Comic Sans MS" pitchFamily="66" charset="0"/>
              </a:rPr>
              <a:t>p</a:t>
            </a:r>
            <a:r>
              <a:rPr lang="cs-CZ" sz="2000" dirty="0" err="1" smtClean="0">
                <a:latin typeface="Comic Sans MS" pitchFamily="66" charset="0"/>
              </a:rPr>
              <a:t>lazmidy</a:t>
            </a:r>
            <a:r>
              <a:rPr lang="cs-CZ" sz="2000" dirty="0" smtClean="0">
                <a:latin typeface="Comic Sans MS" pitchFamily="66" charset="0"/>
              </a:rPr>
              <a:t>, virové částice</a:t>
            </a:r>
            <a:endParaRPr lang="cs-CZ" sz="2000" dirty="0">
              <a:latin typeface="Comic Sans MS" pitchFamily="66" charset="0"/>
            </a:endParaRPr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742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Genová terapie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196752"/>
            <a:ext cx="7776864" cy="496855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000" b="1" dirty="0">
                <a:latin typeface="Comic Sans MS" pitchFamily="66" charset="0"/>
              </a:rPr>
              <a:t>V</a:t>
            </a:r>
            <a:r>
              <a:rPr lang="cs-CZ" sz="2000" b="1" dirty="0" smtClean="0">
                <a:latin typeface="Comic Sans MS" pitchFamily="66" charset="0"/>
              </a:rPr>
              <a:t>irové vektory</a:t>
            </a:r>
            <a:endParaRPr lang="cs-CZ" sz="20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2000" dirty="0" smtClean="0">
                <a:latin typeface="Comic Sans MS" pitchFamily="66" charset="0"/>
              </a:rPr>
              <a:t>interakce </a:t>
            </a:r>
            <a:r>
              <a:rPr lang="cs-CZ" sz="2000" dirty="0">
                <a:latin typeface="Comic Sans MS" pitchFamily="66" charset="0"/>
              </a:rPr>
              <a:t>s receptory na povrchu cílových </a:t>
            </a:r>
            <a:r>
              <a:rPr lang="cs-CZ" sz="2000" dirty="0" smtClean="0">
                <a:latin typeface="Comic Sans MS" pitchFamily="66" charset="0"/>
              </a:rPr>
              <a:t>buněk</a:t>
            </a:r>
          </a:p>
          <a:p>
            <a:pPr>
              <a:lnSpc>
                <a:spcPct val="120000"/>
              </a:lnSpc>
            </a:pPr>
            <a:r>
              <a:rPr lang="cs-CZ" sz="2000" dirty="0" smtClean="0">
                <a:latin typeface="Comic Sans MS" pitchFamily="66" charset="0"/>
              </a:rPr>
              <a:t>vybavení </a:t>
            </a:r>
            <a:r>
              <a:rPr lang="cs-CZ" sz="2000" dirty="0">
                <a:latin typeface="Comic Sans MS" pitchFamily="66" charset="0"/>
              </a:rPr>
              <a:t>regulačními elementy zajišťujícími účinnou expresi </a:t>
            </a:r>
            <a:r>
              <a:rPr lang="cs-CZ" sz="2000" dirty="0" err="1" smtClean="0">
                <a:latin typeface="Comic Sans MS" pitchFamily="66" charset="0"/>
              </a:rPr>
              <a:t>transgenů</a:t>
            </a:r>
            <a:endParaRPr lang="cs-CZ" sz="20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2000" dirty="0" smtClean="0">
                <a:latin typeface="Comic Sans MS" pitchFamily="66" charset="0"/>
              </a:rPr>
              <a:t>integrace </a:t>
            </a:r>
            <a:r>
              <a:rPr lang="cs-CZ" sz="2000" dirty="0" err="1">
                <a:latin typeface="Comic Sans MS" pitchFamily="66" charset="0"/>
              </a:rPr>
              <a:t>transgenu</a:t>
            </a:r>
            <a:r>
              <a:rPr lang="cs-CZ" sz="2000" dirty="0">
                <a:latin typeface="Comic Sans MS" pitchFamily="66" charset="0"/>
              </a:rPr>
              <a:t> do buněčného </a:t>
            </a:r>
            <a:r>
              <a:rPr lang="cs-CZ" sz="2000" dirty="0" smtClean="0">
                <a:latin typeface="Comic Sans MS" pitchFamily="66" charset="0"/>
              </a:rPr>
              <a:t>genomu</a:t>
            </a:r>
          </a:p>
          <a:p>
            <a:pPr>
              <a:lnSpc>
                <a:spcPct val="120000"/>
              </a:lnSpc>
            </a:pPr>
            <a:endParaRPr lang="cs-CZ" sz="20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2000" dirty="0" smtClean="0">
                <a:latin typeface="Comic Sans MS" pitchFamily="66" charset="0"/>
              </a:rPr>
              <a:t>náročnější </a:t>
            </a:r>
            <a:r>
              <a:rPr lang="cs-CZ" sz="2000" dirty="0">
                <a:latin typeface="Comic Sans MS" pitchFamily="66" charset="0"/>
              </a:rPr>
              <a:t>příprava (mimo jiné se musí se zbavit všech virových genů, aby nebyly </a:t>
            </a:r>
            <a:r>
              <a:rPr lang="cs-CZ" sz="2000" dirty="0" smtClean="0">
                <a:latin typeface="Comic Sans MS" pitchFamily="66" charset="0"/>
              </a:rPr>
              <a:t>infekční)</a:t>
            </a:r>
          </a:p>
          <a:p>
            <a:pPr>
              <a:lnSpc>
                <a:spcPct val="120000"/>
              </a:lnSpc>
            </a:pPr>
            <a:r>
              <a:rPr lang="cs-CZ" sz="2000" dirty="0" smtClean="0">
                <a:latin typeface="Comic Sans MS" pitchFamily="66" charset="0"/>
              </a:rPr>
              <a:t>malý </a:t>
            </a:r>
            <a:r>
              <a:rPr lang="cs-CZ" sz="2000" dirty="0">
                <a:latin typeface="Comic Sans MS" pitchFamily="66" charset="0"/>
              </a:rPr>
              <a:t>rozměr </a:t>
            </a:r>
            <a:r>
              <a:rPr lang="cs-CZ" sz="2000" dirty="0" smtClean="0">
                <a:latin typeface="Comic Sans MS" pitchFamily="66" charset="0"/>
              </a:rPr>
              <a:t>částic</a:t>
            </a:r>
          </a:p>
          <a:p>
            <a:pPr>
              <a:lnSpc>
                <a:spcPct val="120000"/>
              </a:lnSpc>
            </a:pPr>
            <a:r>
              <a:rPr lang="cs-CZ" sz="2000" dirty="0" smtClean="0">
                <a:latin typeface="Comic Sans MS" pitchFamily="66" charset="0"/>
              </a:rPr>
              <a:t>vyšší </a:t>
            </a:r>
            <a:r>
              <a:rPr lang="cs-CZ" sz="2000" dirty="0">
                <a:latin typeface="Comic Sans MS" pitchFamily="66" charset="0"/>
              </a:rPr>
              <a:t>biologická rizika (hrozí nebezpečí rekombinace a vzniku viru schopných </a:t>
            </a:r>
            <a:r>
              <a:rPr lang="cs-CZ" sz="2000" dirty="0" smtClean="0">
                <a:latin typeface="Comic Sans MS" pitchFamily="66" charset="0"/>
              </a:rPr>
              <a:t>replikace)</a:t>
            </a:r>
          </a:p>
          <a:p>
            <a:pPr>
              <a:lnSpc>
                <a:spcPct val="120000"/>
              </a:lnSpc>
            </a:pPr>
            <a:r>
              <a:rPr lang="cs-CZ" sz="2000" dirty="0" smtClean="0">
                <a:latin typeface="Comic Sans MS" pitchFamily="66" charset="0"/>
              </a:rPr>
              <a:t>nejčastěji </a:t>
            </a:r>
            <a:r>
              <a:rPr lang="cs-CZ" sz="2000" dirty="0">
                <a:latin typeface="Comic Sans MS" pitchFamily="66" charset="0"/>
              </a:rPr>
              <a:t>používané virové vektory – retroviry (dělící se </a:t>
            </a:r>
            <a:r>
              <a:rPr lang="cs-CZ" sz="2000" dirty="0" err="1">
                <a:latin typeface="Comic Sans MS" pitchFamily="66" charset="0"/>
              </a:rPr>
              <a:t>bb</a:t>
            </a:r>
            <a:r>
              <a:rPr lang="cs-CZ" sz="2000" dirty="0">
                <a:latin typeface="Comic Sans MS" pitchFamily="66" charset="0"/>
              </a:rPr>
              <a:t>.), adenoviry (začlení se i do nedělících se </a:t>
            </a:r>
            <a:r>
              <a:rPr lang="cs-CZ" sz="2000" dirty="0" err="1">
                <a:latin typeface="Comic Sans MS" pitchFamily="66" charset="0"/>
              </a:rPr>
              <a:t>bb</a:t>
            </a:r>
            <a:r>
              <a:rPr lang="cs-CZ" sz="2000" dirty="0">
                <a:latin typeface="Comic Sans MS" pitchFamily="66" charset="0"/>
              </a:rPr>
              <a:t>.), </a:t>
            </a:r>
            <a:r>
              <a:rPr lang="cs-CZ" sz="2000" dirty="0" err="1">
                <a:latin typeface="Comic Sans MS" pitchFamily="66" charset="0"/>
              </a:rPr>
              <a:t>poxviry</a:t>
            </a:r>
            <a:r>
              <a:rPr lang="cs-CZ" sz="2000" dirty="0">
                <a:latin typeface="Comic Sans MS" pitchFamily="66" charset="0"/>
              </a:rPr>
              <a:t>, </a:t>
            </a:r>
            <a:r>
              <a:rPr lang="cs-CZ" sz="2000" dirty="0" err="1">
                <a:latin typeface="Comic Sans MS" pitchFamily="66" charset="0"/>
              </a:rPr>
              <a:t>adeno</a:t>
            </a:r>
            <a:r>
              <a:rPr lang="cs-CZ" sz="2000" dirty="0">
                <a:latin typeface="Comic Sans MS" pitchFamily="66" charset="0"/>
              </a:rPr>
              <a:t>-asociované viry (AAV) a herpetické viry</a:t>
            </a:r>
            <a:br>
              <a:rPr lang="cs-CZ" sz="2000" dirty="0">
                <a:latin typeface="Comic Sans MS" pitchFamily="66" charset="0"/>
              </a:rPr>
            </a:br>
            <a:endParaRPr lang="cs-CZ" sz="2000" dirty="0">
              <a:latin typeface="Comic Sans MS" pitchFamily="66" charset="0"/>
            </a:endParaRPr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us 4"/>
          <p:cNvSpPr/>
          <p:nvPr/>
        </p:nvSpPr>
        <p:spPr>
          <a:xfrm>
            <a:off x="8172298" y="1556792"/>
            <a:ext cx="576064" cy="576064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Minus 5"/>
          <p:cNvSpPr/>
          <p:nvPr/>
        </p:nvSpPr>
        <p:spPr>
          <a:xfrm>
            <a:off x="8244306" y="3980614"/>
            <a:ext cx="504056" cy="360040"/>
          </a:xfrm>
          <a:prstGeom prst="mathMin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709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Genová terapie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412776"/>
            <a:ext cx="74991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err="1">
                <a:latin typeface="Comic Sans MS" pitchFamily="66" charset="0"/>
              </a:rPr>
              <a:t>M</a:t>
            </a:r>
            <a:r>
              <a:rPr lang="cs-CZ" sz="2000" b="1" dirty="0" err="1" smtClean="0">
                <a:latin typeface="Comic Sans MS" pitchFamily="66" charset="0"/>
              </a:rPr>
              <a:t>onogenně</a:t>
            </a:r>
            <a:r>
              <a:rPr lang="cs-CZ" sz="2000" b="1" dirty="0" smtClean="0">
                <a:latin typeface="Comic Sans MS" pitchFamily="66" charset="0"/>
              </a:rPr>
              <a:t> </a:t>
            </a:r>
            <a:r>
              <a:rPr lang="cs-CZ" sz="2000" b="1" dirty="0">
                <a:latin typeface="Comic Sans MS" pitchFamily="66" charset="0"/>
              </a:rPr>
              <a:t>podmíněná onemocnění teoreticky vhodná pro genovou </a:t>
            </a:r>
            <a:r>
              <a:rPr lang="cs-CZ" sz="2000" b="1" dirty="0" smtClean="0">
                <a:latin typeface="Comic Sans MS" pitchFamily="66" charset="0"/>
              </a:rPr>
              <a:t>terapii</a:t>
            </a:r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 smtClean="0">
                <a:latin typeface="Comic Sans MS" pitchFamily="66" charset="0"/>
              </a:rPr>
              <a:t>Parkinsonova </a:t>
            </a:r>
            <a:r>
              <a:rPr lang="cs-CZ" sz="2000" dirty="0">
                <a:latin typeface="Comic Sans MS" pitchFamily="66" charset="0"/>
              </a:rPr>
              <a:t>choroba (gen pro dopamin -&gt; do </a:t>
            </a:r>
            <a:r>
              <a:rPr lang="cs-CZ" sz="2000" dirty="0" err="1">
                <a:latin typeface="Comic Sans MS" pitchFamily="66" charset="0"/>
              </a:rPr>
              <a:t>bb</a:t>
            </a:r>
            <a:r>
              <a:rPr lang="cs-CZ" sz="2000" dirty="0">
                <a:latin typeface="Comic Sans MS" pitchFamily="66" charset="0"/>
              </a:rPr>
              <a:t>. </a:t>
            </a:r>
            <a:r>
              <a:rPr lang="cs-CZ" sz="2000" dirty="0" err="1">
                <a:latin typeface="Comic Sans MS" pitchFamily="66" charset="0"/>
              </a:rPr>
              <a:t>s</a:t>
            </a:r>
            <a:r>
              <a:rPr lang="cs-CZ" sz="2000" dirty="0" err="1" smtClean="0">
                <a:latin typeface="Comic Sans MS" pitchFamily="66" charset="0"/>
              </a:rPr>
              <a:t>ubst</a:t>
            </a:r>
            <a:r>
              <a:rPr lang="cs-CZ" sz="2000" dirty="0">
                <a:latin typeface="Comic Sans MS" pitchFamily="66" charset="0"/>
              </a:rPr>
              <a:t>. </a:t>
            </a:r>
            <a:r>
              <a:rPr lang="cs-CZ" sz="2000" dirty="0" err="1" smtClean="0">
                <a:latin typeface="Comic Sans MS" pitchFamily="66" charset="0"/>
              </a:rPr>
              <a:t>nigra</a:t>
            </a:r>
            <a:r>
              <a:rPr lang="cs-CZ" sz="2000" dirty="0" smtClean="0">
                <a:latin typeface="Comic Sans MS" pitchFamily="66" charset="0"/>
              </a:rPr>
              <a:t>)</a:t>
            </a:r>
          </a:p>
          <a:p>
            <a:r>
              <a:rPr lang="cs-CZ" sz="2000" dirty="0" smtClean="0">
                <a:latin typeface="Comic Sans MS" pitchFamily="66" charset="0"/>
              </a:rPr>
              <a:t>cystická </a:t>
            </a:r>
            <a:r>
              <a:rPr lang="cs-CZ" sz="2000" dirty="0">
                <a:latin typeface="Comic Sans MS" pitchFamily="66" charset="0"/>
              </a:rPr>
              <a:t>fibróza (gen CFTR -&gt; epitel v plicích, pankreatu </a:t>
            </a:r>
            <a:r>
              <a:rPr lang="cs-CZ" sz="2000" dirty="0" smtClean="0">
                <a:latin typeface="Comic Sans MS" pitchFamily="66" charset="0"/>
              </a:rPr>
              <a:t>aj.)</a:t>
            </a:r>
          </a:p>
          <a:p>
            <a:r>
              <a:rPr lang="cs-CZ" sz="2000" dirty="0" smtClean="0">
                <a:latin typeface="Comic Sans MS" pitchFamily="66" charset="0"/>
              </a:rPr>
              <a:t>fenylketonurie </a:t>
            </a:r>
            <a:r>
              <a:rPr lang="cs-CZ" sz="2000" dirty="0">
                <a:latin typeface="Comic Sans MS" pitchFamily="66" charset="0"/>
              </a:rPr>
              <a:t>(gen pro </a:t>
            </a:r>
            <a:r>
              <a:rPr lang="cs-CZ" sz="2000" dirty="0" err="1">
                <a:latin typeface="Comic Sans MS" pitchFamily="66" charset="0"/>
              </a:rPr>
              <a:t>phenylalanin</a:t>
            </a:r>
            <a:r>
              <a:rPr lang="cs-CZ" sz="2000" dirty="0">
                <a:latin typeface="Comic Sans MS" pitchFamily="66" charset="0"/>
              </a:rPr>
              <a:t> hydroxylázu - &gt; </a:t>
            </a:r>
            <a:r>
              <a:rPr lang="cs-CZ" sz="2000" dirty="0" err="1" smtClean="0">
                <a:latin typeface="Comic Sans MS" pitchFamily="66" charset="0"/>
              </a:rPr>
              <a:t>hepatocyty</a:t>
            </a:r>
            <a:r>
              <a:rPr lang="cs-CZ" sz="2000" dirty="0" smtClean="0">
                <a:latin typeface="Comic Sans MS" pitchFamily="66" charset="0"/>
              </a:rPr>
              <a:t>)</a:t>
            </a:r>
          </a:p>
          <a:p>
            <a:r>
              <a:rPr lang="cs-CZ" sz="2000" dirty="0" smtClean="0">
                <a:latin typeface="Comic Sans MS" pitchFamily="66" charset="0"/>
              </a:rPr>
              <a:t>hemofilie </a:t>
            </a:r>
            <a:r>
              <a:rPr lang="cs-CZ" sz="2000" dirty="0">
                <a:latin typeface="Comic Sans MS" pitchFamily="66" charset="0"/>
              </a:rPr>
              <a:t>A, B (gen pro faktor VIII a IX -&gt; </a:t>
            </a:r>
            <a:r>
              <a:rPr lang="cs-CZ" sz="2000" dirty="0" err="1" smtClean="0">
                <a:latin typeface="Comic Sans MS" pitchFamily="66" charset="0"/>
              </a:rPr>
              <a:t>hepatocyty</a:t>
            </a:r>
            <a:r>
              <a:rPr lang="cs-CZ" sz="2000" dirty="0" smtClean="0">
                <a:latin typeface="Comic Sans MS" pitchFamily="66" charset="0"/>
              </a:rPr>
              <a:t>)</a:t>
            </a:r>
          </a:p>
          <a:p>
            <a:r>
              <a:rPr lang="cs-CZ" sz="2000" dirty="0" err="1" smtClean="0">
                <a:latin typeface="Comic Sans MS" pitchFamily="66" charset="0"/>
              </a:rPr>
              <a:t>Duchennova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svalová dystrofie (gen pro </a:t>
            </a:r>
            <a:r>
              <a:rPr lang="cs-CZ" sz="2000" dirty="0" err="1">
                <a:latin typeface="Comic Sans MS" pitchFamily="66" charset="0"/>
              </a:rPr>
              <a:t>dystrophin</a:t>
            </a:r>
            <a:r>
              <a:rPr lang="cs-CZ" sz="2000" dirty="0">
                <a:latin typeface="Comic Sans MS" pitchFamily="66" charset="0"/>
              </a:rPr>
              <a:t> -&gt; </a:t>
            </a:r>
            <a:r>
              <a:rPr lang="cs-CZ" sz="2000" dirty="0" smtClean="0">
                <a:latin typeface="Comic Sans MS" pitchFamily="66" charset="0"/>
              </a:rPr>
              <a:t>svaly)</a:t>
            </a:r>
          </a:p>
          <a:p>
            <a:r>
              <a:rPr lang="el-GR" sz="2000" dirty="0" smtClean="0">
                <a:latin typeface="Comic Sans MS" pitchFamily="66" charset="0"/>
              </a:rPr>
              <a:t>α-</a:t>
            </a:r>
            <a:r>
              <a:rPr lang="el-GR" sz="2000" dirty="0">
                <a:latin typeface="Comic Sans MS" pitchFamily="66" charset="0"/>
              </a:rPr>
              <a:t>,β-</a:t>
            </a:r>
            <a:r>
              <a:rPr lang="cs-CZ" sz="2000" dirty="0">
                <a:latin typeface="Comic Sans MS" pitchFamily="66" charset="0"/>
              </a:rPr>
              <a:t>talasemie (gen pro </a:t>
            </a:r>
            <a:r>
              <a:rPr lang="el-GR" sz="2000" dirty="0">
                <a:latin typeface="Comic Sans MS" pitchFamily="66" charset="0"/>
              </a:rPr>
              <a:t>α-,β-</a:t>
            </a:r>
            <a:r>
              <a:rPr lang="cs-CZ" sz="2000" dirty="0">
                <a:latin typeface="Comic Sans MS" pitchFamily="66" charset="0"/>
              </a:rPr>
              <a:t>globin -&gt; </a:t>
            </a:r>
            <a:r>
              <a:rPr lang="cs-CZ" sz="2000" dirty="0" err="1" smtClean="0">
                <a:latin typeface="Comic Sans MS" pitchFamily="66" charset="0"/>
              </a:rPr>
              <a:t>ery</a:t>
            </a:r>
            <a:r>
              <a:rPr lang="cs-CZ" sz="2000" dirty="0" smtClean="0">
                <a:latin typeface="Comic Sans MS" pitchFamily="66" charset="0"/>
              </a:rPr>
              <a:t>)</a:t>
            </a:r>
          </a:p>
          <a:p>
            <a:r>
              <a:rPr lang="cs-CZ" sz="2000" dirty="0" smtClean="0">
                <a:latin typeface="Comic Sans MS" pitchFamily="66" charset="0"/>
              </a:rPr>
              <a:t>srpkovitá </a:t>
            </a:r>
            <a:r>
              <a:rPr lang="cs-CZ" sz="2000" dirty="0">
                <a:latin typeface="Comic Sans MS" pitchFamily="66" charset="0"/>
              </a:rPr>
              <a:t>anémie (gen pro </a:t>
            </a:r>
            <a:r>
              <a:rPr lang="el-GR" sz="2000" dirty="0">
                <a:latin typeface="Comic Sans MS" pitchFamily="66" charset="0"/>
              </a:rPr>
              <a:t>β-</a:t>
            </a:r>
            <a:r>
              <a:rPr lang="cs-CZ" sz="2000" dirty="0">
                <a:latin typeface="Comic Sans MS" pitchFamily="66" charset="0"/>
              </a:rPr>
              <a:t>globin -&gt; </a:t>
            </a:r>
            <a:r>
              <a:rPr lang="cs-CZ" sz="2000" dirty="0" err="1" smtClean="0">
                <a:latin typeface="Comic Sans MS" pitchFamily="66" charset="0"/>
              </a:rPr>
              <a:t>ery</a:t>
            </a:r>
            <a:r>
              <a:rPr lang="cs-CZ" sz="2000" dirty="0" smtClean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842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Genová terapie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36635" y="1412776"/>
            <a:ext cx="74991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solidFill>
                  <a:srgbClr val="7030A0"/>
                </a:solidFill>
                <a:latin typeface="Comic Sans MS" pitchFamily="66" charset="0"/>
              </a:rPr>
              <a:t>Cystická fibróza</a:t>
            </a:r>
          </a:p>
          <a:p>
            <a:r>
              <a:rPr lang="cs-CZ" sz="2000" dirty="0">
                <a:latin typeface="Comic Sans MS" pitchFamily="66" charset="0"/>
              </a:rPr>
              <a:t>g</a:t>
            </a:r>
            <a:r>
              <a:rPr lang="cs-CZ" sz="2000" dirty="0" smtClean="0">
                <a:latin typeface="Comic Sans MS" pitchFamily="66" charset="0"/>
              </a:rPr>
              <a:t>enová terapie v </a:t>
            </a:r>
            <a:r>
              <a:rPr lang="cs-CZ" sz="2000" dirty="0">
                <a:latin typeface="Comic Sans MS" pitchFamily="66" charset="0"/>
              </a:rPr>
              <a:t>prenatálním období </a:t>
            </a:r>
            <a:endParaRPr lang="en-US" sz="2000" dirty="0">
              <a:latin typeface="Comic Sans MS" pitchFamily="66" charset="0"/>
            </a:endParaRPr>
          </a:p>
          <a:p>
            <a:endParaRPr lang="cs-CZ" sz="2000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genetics.thetech.org/sites/default/files/GeneTherapyCF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8880"/>
            <a:ext cx="3613646" cy="427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957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184" y="274638"/>
            <a:ext cx="7611616" cy="1143000"/>
          </a:xfrm>
        </p:spPr>
        <p:txBody>
          <a:bodyPr>
            <a:normAutofit fontScale="90000"/>
          </a:bodyPr>
          <a:lstStyle/>
          <a:p>
            <a:r>
              <a:rPr lang="cs-CZ" dirty="0" err="1" smtClean="0">
                <a:latin typeface="Comic Sans MS" pitchFamily="66" charset="0"/>
              </a:rPr>
              <a:t>Monogenní</a:t>
            </a:r>
            <a:r>
              <a:rPr lang="cs-CZ" dirty="0" smtClean="0">
                <a:latin typeface="Comic Sans MS" pitchFamily="66" charset="0"/>
              </a:rPr>
              <a:t> nemoci - X-vázané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340768"/>
            <a:ext cx="7685135" cy="5112568"/>
          </a:xfrm>
        </p:spPr>
        <p:txBody>
          <a:bodyPr>
            <a:noAutofit/>
          </a:bodyPr>
          <a:lstStyle/>
          <a:p>
            <a:pPr algn="just"/>
            <a:r>
              <a:rPr lang="cs-CZ" sz="2000" dirty="0" smtClean="0">
                <a:latin typeface="Comic Sans MS" pitchFamily="66" charset="0"/>
              </a:rPr>
              <a:t>ženy 3 genotypy, muži pouze 2</a:t>
            </a:r>
          </a:p>
          <a:p>
            <a:pPr marL="0" indent="0" algn="just">
              <a:buNone/>
            </a:pPr>
            <a:endParaRPr lang="cs-CZ" sz="2000" dirty="0" smtClean="0">
              <a:latin typeface="Comic Sans MS" pitchFamily="66" charset="0"/>
            </a:endParaRPr>
          </a:p>
          <a:p>
            <a:pPr algn="just"/>
            <a:r>
              <a:rPr lang="cs-CZ" sz="2000" dirty="0" smtClean="0">
                <a:latin typeface="Comic Sans MS" pitchFamily="66" charset="0"/>
              </a:rPr>
              <a:t>X-vázané nemoci se manifestují u všech mužů, kteří zdědili mutaci, a pouze u homozygotních žen</a:t>
            </a:r>
          </a:p>
          <a:p>
            <a:pPr marL="0" indent="0" algn="just">
              <a:buNone/>
            </a:pPr>
            <a:endParaRPr lang="cs-CZ" sz="2000" dirty="0" smtClean="0">
              <a:latin typeface="Comic Sans MS" pitchFamily="66" charset="0"/>
            </a:endParaRPr>
          </a:p>
          <a:p>
            <a:pPr algn="just"/>
            <a:r>
              <a:rPr lang="cs-CZ" sz="2000" dirty="0" smtClean="0">
                <a:latin typeface="Comic Sans MS" pitchFamily="66" charset="0"/>
              </a:rPr>
              <a:t>hemofilie A</a:t>
            </a:r>
          </a:p>
          <a:p>
            <a:pPr algn="just"/>
            <a:r>
              <a:rPr lang="cs-CZ" sz="2000" dirty="0" err="1" smtClean="0">
                <a:latin typeface="Comic Sans MS" pitchFamily="66" charset="0"/>
              </a:rPr>
              <a:t>Duchenneova</a:t>
            </a:r>
            <a:r>
              <a:rPr lang="cs-CZ" sz="2000" dirty="0" smtClean="0">
                <a:latin typeface="Comic Sans MS" pitchFamily="66" charset="0"/>
              </a:rPr>
              <a:t> muskulární dystrofie</a:t>
            </a:r>
          </a:p>
          <a:p>
            <a:pPr algn="just"/>
            <a:r>
              <a:rPr lang="cs-CZ" sz="2000" dirty="0" err="1" smtClean="0">
                <a:latin typeface="Comic Sans MS" pitchFamily="66" charset="0"/>
              </a:rPr>
              <a:t>Wiskott-Aldrichův</a:t>
            </a:r>
            <a:r>
              <a:rPr lang="cs-CZ" sz="2000" dirty="0" smtClean="0">
                <a:latin typeface="Comic Sans MS" pitchFamily="66" charset="0"/>
              </a:rPr>
              <a:t> syndrom (imunodeficience)</a:t>
            </a:r>
          </a:p>
        </p:txBody>
      </p:sp>
      <p:pic>
        <p:nvPicPr>
          <p:cNvPr id="6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172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 fontScale="90000"/>
          </a:bodyPr>
          <a:lstStyle/>
          <a:p>
            <a:r>
              <a:rPr lang="cs-CZ" dirty="0" err="1" smtClean="0">
                <a:latin typeface="Comic Sans MS" pitchFamily="66" charset="0"/>
              </a:rPr>
              <a:t>Duchennova</a:t>
            </a:r>
            <a:r>
              <a:rPr lang="cs-CZ" dirty="0" smtClean="0">
                <a:latin typeface="Comic Sans MS" pitchFamily="66" charset="0"/>
              </a:rPr>
              <a:t> svalová dystrofie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600200"/>
            <a:ext cx="3353940" cy="4525963"/>
          </a:xfrm>
        </p:spPr>
        <p:txBody>
          <a:bodyPr>
            <a:normAutofit/>
          </a:bodyPr>
          <a:lstStyle/>
          <a:p>
            <a:r>
              <a:rPr lang="cs-CZ" sz="1600" dirty="0" smtClean="0">
                <a:solidFill>
                  <a:srgbClr val="D60093"/>
                </a:solidFill>
                <a:latin typeface="Comic Sans MS" pitchFamily="66" charset="0"/>
              </a:rPr>
              <a:t>„</a:t>
            </a:r>
            <a:r>
              <a:rPr lang="cs-CZ" sz="1600" dirty="0" err="1" smtClean="0">
                <a:solidFill>
                  <a:srgbClr val="D60093"/>
                </a:solidFill>
                <a:latin typeface="Comic Sans MS" pitchFamily="66" charset="0"/>
              </a:rPr>
              <a:t>frameshift</a:t>
            </a:r>
            <a:r>
              <a:rPr lang="cs-CZ" sz="1600" dirty="0" smtClean="0">
                <a:solidFill>
                  <a:srgbClr val="D60093"/>
                </a:solidFill>
                <a:latin typeface="Comic Sans MS" pitchFamily="66" charset="0"/>
              </a:rPr>
              <a:t>“ mutace </a:t>
            </a:r>
            <a:r>
              <a:rPr lang="cs-CZ" sz="1600" dirty="0" smtClean="0">
                <a:latin typeface="Comic Sans MS" pitchFamily="66" charset="0"/>
              </a:rPr>
              <a:t>= posun čtecího rámce v genu pro protein </a:t>
            </a:r>
            <a:r>
              <a:rPr lang="cs-CZ" sz="1600" dirty="0" err="1" smtClean="0">
                <a:latin typeface="Comic Sans MS" pitchFamily="66" charset="0"/>
              </a:rPr>
              <a:t>dystrofin</a:t>
            </a:r>
            <a:endParaRPr lang="cs-CZ" sz="1600" dirty="0" smtClean="0">
              <a:latin typeface="Comic Sans MS" pitchFamily="66" charset="0"/>
            </a:endParaRPr>
          </a:p>
          <a:p>
            <a:endParaRPr lang="cs-CZ" sz="2000" dirty="0" smtClean="0"/>
          </a:p>
          <a:p>
            <a:endParaRPr lang="en-GB" sz="20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978668"/>
              </p:ext>
            </p:extLst>
          </p:nvPr>
        </p:nvGraphicFramePr>
        <p:xfrm>
          <a:off x="1619272" y="4572008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ancestral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mutant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DNA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-CAC-TGT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-CAC-</a:t>
                      </a:r>
                      <a:r>
                        <a:rPr lang="cs-CZ" dirty="0" smtClean="0">
                          <a:solidFill>
                            <a:srgbClr val="D60093"/>
                          </a:solidFill>
                          <a:latin typeface="Comic Sans MS" pitchFamily="66" charset="0"/>
                        </a:rPr>
                        <a:t>T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TG-T..-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mRNA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-GUG-ACA-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GUG-AAC-A..-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AA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-val-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thr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-val-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asn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0114" name="Picture 2" descr="http://ap-biology-lab.wikispaces.com/file/view/byr10494_fm-1.gif/200083672/byr10494_fm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1571613"/>
            <a:ext cx="3520898" cy="2649476"/>
          </a:xfrm>
          <a:prstGeom prst="rect">
            <a:avLst/>
          </a:prstGeom>
          <a:noFill/>
        </p:spPr>
      </p:pic>
      <p:pic>
        <p:nvPicPr>
          <p:cNvPr id="6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160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3064768" cy="2362274"/>
          </a:xfrm>
        </p:spPr>
        <p:txBody>
          <a:bodyPr>
            <a:normAutofit/>
          </a:bodyPr>
          <a:lstStyle/>
          <a:p>
            <a:r>
              <a:rPr lang="cs-CZ" sz="4000" dirty="0" err="1" smtClean="0">
                <a:latin typeface="Comic Sans MS" pitchFamily="66" charset="0"/>
              </a:rPr>
              <a:t>Duchennova</a:t>
            </a:r>
            <a:r>
              <a:rPr lang="cs-CZ" sz="4000" dirty="0" smtClean="0">
                <a:latin typeface="Comic Sans MS" pitchFamily="66" charset="0"/>
              </a:rPr>
              <a:t> svalová dystrofie</a:t>
            </a:r>
            <a:endParaRPr lang="en-GB" sz="4000" dirty="0">
              <a:latin typeface="Comic Sans MS" pitchFamily="66" charset="0"/>
            </a:endParaRPr>
          </a:p>
        </p:txBody>
      </p:sp>
      <p:pic>
        <p:nvPicPr>
          <p:cNvPr id="6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Fig 1 full 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3824"/>
            <a:ext cx="4810125" cy="661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48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Monogenní</a:t>
            </a:r>
            <a:r>
              <a:rPr lang="cs-CZ" dirty="0" smtClean="0">
                <a:latin typeface="Comic Sans MS" pitchFamily="66" charset="0"/>
              </a:rPr>
              <a:t> nemoci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428736"/>
            <a:ext cx="7817296" cy="5240624"/>
          </a:xfrm>
        </p:spPr>
        <p:txBody>
          <a:bodyPr>
            <a:normAutofit/>
          </a:bodyPr>
          <a:lstStyle/>
          <a:p>
            <a:pPr algn="just"/>
            <a:r>
              <a:rPr lang="cs-CZ" sz="1800" dirty="0" smtClean="0">
                <a:latin typeface="Comic Sans MS" pitchFamily="66" charset="0"/>
              </a:rPr>
              <a:t>choroby dětského věku</a:t>
            </a:r>
          </a:p>
          <a:p>
            <a:pPr algn="just"/>
            <a:r>
              <a:rPr lang="cs-CZ" sz="1800" dirty="0" smtClean="0">
                <a:latin typeface="Comic Sans MS" pitchFamily="66" charset="0"/>
              </a:rPr>
              <a:t>méně než 10 % z nich se manifestuje po pubertě a pouhé 1 % se objeví po skončení reprodukčního věku</a:t>
            </a:r>
          </a:p>
          <a:p>
            <a:pPr algn="just"/>
            <a:r>
              <a:rPr lang="cs-CZ" sz="1800" dirty="0" smtClean="0">
                <a:latin typeface="Comic Sans MS" pitchFamily="66" charset="0"/>
              </a:rPr>
              <a:t>často výrazně patologické</a:t>
            </a:r>
          </a:p>
          <a:p>
            <a:pPr marL="0" indent="0" algn="just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algn="just"/>
            <a:r>
              <a:rPr lang="cs-CZ" sz="1800" dirty="0">
                <a:latin typeface="Comic Sans MS" pitchFamily="66" charset="0"/>
              </a:rPr>
              <a:t>v</a:t>
            </a:r>
            <a:r>
              <a:rPr lang="cs-CZ" sz="1800" dirty="0" smtClean="0">
                <a:latin typeface="Comic Sans MS" pitchFamily="66" charset="0"/>
              </a:rPr>
              <a:t> populační studii na 1 milionu živě narozených dětí byla incidence vážných </a:t>
            </a:r>
            <a:r>
              <a:rPr lang="cs-CZ" sz="1800" dirty="0" err="1" smtClean="0">
                <a:latin typeface="Comic Sans MS" pitchFamily="66" charset="0"/>
              </a:rPr>
              <a:t>monogenních</a:t>
            </a:r>
            <a:r>
              <a:rPr lang="cs-CZ" sz="1800" dirty="0" smtClean="0">
                <a:latin typeface="Comic Sans MS" pitchFamily="66" charset="0"/>
              </a:rPr>
              <a:t> chorob odhadnuta na 0,36 %, u  6-8% hospitalizovaných dětí se uvažuje o </a:t>
            </a:r>
            <a:r>
              <a:rPr lang="cs-CZ" sz="1800" dirty="0" err="1" smtClean="0">
                <a:latin typeface="Comic Sans MS" pitchFamily="66" charset="0"/>
              </a:rPr>
              <a:t>monogenních</a:t>
            </a:r>
            <a:r>
              <a:rPr lang="cs-CZ" sz="1800" dirty="0" smtClean="0">
                <a:latin typeface="Comic Sans MS" pitchFamily="66" charset="0"/>
              </a:rPr>
              <a:t> chorobách</a:t>
            </a:r>
          </a:p>
          <a:p>
            <a:r>
              <a:rPr lang="cs-CZ" sz="1800" dirty="0" smtClean="0">
                <a:latin typeface="Comic Sans MS" pitchFamily="66" charset="0"/>
              </a:rPr>
              <a:t>doposud známé shrnuje OMIM (On-line </a:t>
            </a:r>
            <a:r>
              <a:rPr lang="cs-CZ" sz="1800" dirty="0" err="1" smtClean="0">
                <a:latin typeface="Comic Sans MS" pitchFamily="66" charset="0"/>
              </a:rPr>
              <a:t>Mendelian</a:t>
            </a:r>
            <a:r>
              <a:rPr lang="cs-CZ" sz="1800" dirty="0" smtClean="0">
                <a:latin typeface="Comic Sans MS" pitchFamily="66" charset="0"/>
              </a:rPr>
              <a:t> Inheritance in Man)</a:t>
            </a:r>
          </a:p>
          <a:p>
            <a:pPr lvl="1">
              <a:buNone/>
            </a:pPr>
            <a:r>
              <a:rPr lang="cs-CZ" sz="1800" dirty="0" smtClean="0">
                <a:latin typeface="Comic Sans MS" pitchFamily="66" charset="0"/>
              </a:rPr>
              <a:t>~ 6000 klinicky významných fenotypů </a:t>
            </a:r>
          </a:p>
          <a:p>
            <a:pPr algn="just"/>
            <a:endParaRPr lang="en-GB" sz="1600" dirty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607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Komplexní nemoci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412776"/>
            <a:ext cx="7621960" cy="4525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sz="1600" dirty="0" smtClean="0">
                <a:latin typeface="Comic Sans MS" pitchFamily="66" charset="0"/>
              </a:rPr>
              <a:t>multifaktoriální, </a:t>
            </a:r>
            <a:r>
              <a:rPr lang="cs-CZ" sz="1600" dirty="0" err="1" smtClean="0">
                <a:latin typeface="Comic Sans MS" pitchFamily="66" charset="0"/>
              </a:rPr>
              <a:t>multigenní</a:t>
            </a:r>
            <a:endParaRPr lang="cs-CZ" sz="16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600" dirty="0" smtClean="0">
                <a:latin typeface="Comic Sans MS" pitchFamily="66" charset="0"/>
              </a:rPr>
              <a:t>roli hrají </a:t>
            </a:r>
            <a:r>
              <a:rPr lang="en-GB" sz="1600" dirty="0" err="1" smtClean="0">
                <a:latin typeface="Comic Sans MS" pitchFamily="66" charset="0"/>
              </a:rPr>
              <a:t>kombinace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určitých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genů</a:t>
            </a:r>
            <a:r>
              <a:rPr lang="en-GB" sz="1600" dirty="0" smtClean="0">
                <a:latin typeface="Comic Sans MS" pitchFamily="66" charset="0"/>
              </a:rPr>
              <a:t> a </a:t>
            </a:r>
            <a:r>
              <a:rPr lang="en-GB" sz="1600" dirty="0" err="1" smtClean="0">
                <a:latin typeface="Comic Sans MS" pitchFamily="66" charset="0"/>
              </a:rPr>
              <a:t>určitých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faktorů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zevního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prostředí</a:t>
            </a:r>
            <a:endParaRPr lang="cs-CZ" sz="1600" dirty="0" err="1" smtClean="0">
              <a:latin typeface="Comic Sans MS" pitchFamily="66" charset="0"/>
            </a:endParaRPr>
          </a:p>
          <a:p>
            <a:pPr algn="just">
              <a:lnSpc>
                <a:spcPct val="120000"/>
              </a:lnSpc>
            </a:pPr>
            <a:r>
              <a:rPr lang="en-GB" sz="1600" dirty="0" smtClean="0">
                <a:latin typeface="Comic Sans MS" pitchFamily="66" charset="0"/>
              </a:rPr>
              <a:t>v </a:t>
            </a:r>
            <a:r>
              <a:rPr lang="en-GB" sz="1600" dirty="0" err="1" smtClean="0">
                <a:latin typeface="Comic Sans MS" pitchFamily="66" charset="0"/>
              </a:rPr>
              <a:t>klinické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praxi</a:t>
            </a:r>
            <a:r>
              <a:rPr lang="en-GB" sz="1600" dirty="0" smtClean="0">
                <a:latin typeface="Comic Sans MS" pitchFamily="66" charset="0"/>
              </a:rPr>
              <a:t>  </a:t>
            </a:r>
            <a:r>
              <a:rPr lang="en-GB" sz="1600" dirty="0" err="1" smtClean="0">
                <a:latin typeface="Comic Sans MS" pitchFamily="66" charset="0"/>
              </a:rPr>
              <a:t>často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kolísá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názor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na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výsledky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genetických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studií</a:t>
            </a:r>
            <a:r>
              <a:rPr lang="en-GB" sz="1600" dirty="0" smtClean="0">
                <a:latin typeface="Comic Sans MS" pitchFamily="66" charset="0"/>
              </a:rPr>
              <a:t>, </a:t>
            </a:r>
            <a:r>
              <a:rPr lang="en-GB" sz="1600" dirty="0" err="1" smtClean="0">
                <a:latin typeface="Comic Sans MS" pitchFamily="66" charset="0"/>
              </a:rPr>
              <a:t>které</a:t>
            </a:r>
            <a:r>
              <a:rPr lang="en-GB" sz="1600" dirty="0" smtClean="0">
                <a:latin typeface="Comic Sans MS" pitchFamily="66" charset="0"/>
              </a:rPr>
              <a:t> se </a:t>
            </a:r>
            <a:r>
              <a:rPr lang="en-GB" sz="1600" dirty="0" err="1" smtClean="0">
                <a:latin typeface="Comic Sans MS" pitchFamily="66" charset="0"/>
              </a:rPr>
              <a:t>snaží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odhalit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genetický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podklad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komplexních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nemocí</a:t>
            </a:r>
            <a:r>
              <a:rPr lang="en-GB" sz="1600" dirty="0" smtClean="0">
                <a:latin typeface="Comic Sans MS" pitchFamily="66" charset="0"/>
              </a:rPr>
              <a:t>, od </a:t>
            </a:r>
            <a:r>
              <a:rPr lang="en-GB" sz="1600" dirty="0" err="1" smtClean="0">
                <a:latin typeface="Comic Sans MS" pitchFamily="66" charset="0"/>
              </a:rPr>
              <a:t>neodůvodněného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očekávání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nad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nalezenými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geny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velkého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účinku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až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po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velkou</a:t>
            </a:r>
            <a:r>
              <a:rPr lang="en-GB" sz="1600" dirty="0" smtClean="0">
                <a:latin typeface="Comic Sans MS" pitchFamily="66" charset="0"/>
              </a:rPr>
              <a:t>  </a:t>
            </a:r>
            <a:r>
              <a:rPr lang="en-GB" sz="1600" dirty="0" smtClean="0">
                <a:latin typeface="Comic Sans MS" pitchFamily="66" charset="0"/>
              </a:rPr>
              <a:t>skeps</a:t>
            </a:r>
            <a:r>
              <a:rPr lang="cs-CZ" sz="1600" dirty="0">
                <a:latin typeface="Comic Sans MS" pitchFamily="66" charset="0"/>
              </a:rPr>
              <a:t>i</a:t>
            </a:r>
            <a:r>
              <a:rPr lang="en-GB" sz="1600" dirty="0" smtClean="0">
                <a:latin typeface="Comic Sans MS" pitchFamily="66" charset="0"/>
              </a:rPr>
              <a:t>  </a:t>
            </a:r>
            <a:r>
              <a:rPr lang="en-GB" sz="1600" dirty="0" err="1" smtClean="0">
                <a:latin typeface="Comic Sans MS" pitchFamily="66" charset="0"/>
              </a:rPr>
              <a:t>vzhledem</a:t>
            </a:r>
            <a:r>
              <a:rPr lang="en-GB" sz="1600" dirty="0" smtClean="0">
                <a:latin typeface="Comic Sans MS" pitchFamily="66" charset="0"/>
              </a:rPr>
              <a:t> k </a:t>
            </a:r>
            <a:r>
              <a:rPr lang="en-GB" sz="1600" dirty="0" err="1" smtClean="0">
                <a:latin typeface="Comic Sans MS" pitchFamily="66" charset="0"/>
              </a:rPr>
              <a:t>existenci</a:t>
            </a:r>
            <a:r>
              <a:rPr lang="en-GB" sz="1600" dirty="0" smtClean="0">
                <a:latin typeface="Comic Sans MS" pitchFamily="66" charset="0"/>
              </a:rPr>
              <a:t>  </a:t>
            </a:r>
            <a:r>
              <a:rPr lang="en-GB" sz="1600" dirty="0" err="1" smtClean="0">
                <a:latin typeface="Comic Sans MS" pitchFamily="66" charset="0"/>
              </a:rPr>
              <a:t>genetického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podkladu</a:t>
            </a:r>
            <a:r>
              <a:rPr lang="en-GB" sz="1600" dirty="0" smtClean="0">
                <a:latin typeface="Comic Sans MS" pitchFamily="66" charset="0"/>
              </a:rPr>
              <a:t>  v </a:t>
            </a:r>
            <a:r>
              <a:rPr lang="en-GB" sz="1600" dirty="0" err="1" smtClean="0">
                <a:latin typeface="Comic Sans MS" pitchFamily="66" charset="0"/>
              </a:rPr>
              <a:t>populaci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četných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nemocí</a:t>
            </a:r>
            <a:r>
              <a:rPr lang="en-GB" sz="1600" dirty="0" smtClean="0">
                <a:latin typeface="Comic Sans MS" pitchFamily="66" charset="0"/>
              </a:rPr>
              <a:t> ( </a:t>
            </a:r>
            <a:r>
              <a:rPr lang="en-GB" sz="1600" dirty="0" err="1" smtClean="0">
                <a:latin typeface="Comic Sans MS" pitchFamily="66" charset="0"/>
              </a:rPr>
              <a:t>nad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1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%),  </a:t>
            </a:r>
            <a:r>
              <a:rPr lang="en-GB" sz="1600" dirty="0" err="1" smtClean="0">
                <a:latin typeface="Comic Sans MS" pitchFamily="66" charset="0"/>
              </a:rPr>
              <a:t>jako</a:t>
            </a:r>
            <a:r>
              <a:rPr lang="en-GB" sz="1600" dirty="0" smtClean="0">
                <a:latin typeface="Comic Sans MS" pitchFamily="66" charset="0"/>
              </a:rPr>
              <a:t> je v </a:t>
            </a:r>
            <a:r>
              <a:rPr lang="cs-CZ" sz="1600" dirty="0" smtClean="0">
                <a:latin typeface="Comic Sans MS" pitchFamily="66" charset="0"/>
              </a:rPr>
              <a:t>kardiologii např. esenciální hypertenze</a:t>
            </a:r>
          </a:p>
          <a:p>
            <a:pPr algn="just">
              <a:lnSpc>
                <a:spcPct val="120000"/>
              </a:lnSpc>
            </a:pPr>
            <a:r>
              <a:rPr lang="en-GB" sz="1600" dirty="0" err="1" smtClean="0">
                <a:latin typeface="Comic Sans MS" pitchFamily="66" charset="0"/>
              </a:rPr>
              <a:t>pokud</a:t>
            </a:r>
            <a:r>
              <a:rPr lang="en-GB" sz="1600" dirty="0" smtClean="0">
                <a:latin typeface="Comic Sans MS" pitchFamily="66" charset="0"/>
              </a:rPr>
              <a:t>  </a:t>
            </a:r>
            <a:r>
              <a:rPr lang="en-GB" sz="1600" dirty="0" err="1" smtClean="0">
                <a:latin typeface="Comic Sans MS" pitchFamily="66" charset="0"/>
              </a:rPr>
              <a:t>choroba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má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prokazatelně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b="1" dirty="0" err="1" smtClean="0">
                <a:latin typeface="Comic Sans MS" pitchFamily="66" charset="0"/>
              </a:rPr>
              <a:t>familiární</a:t>
            </a:r>
            <a:r>
              <a:rPr lang="en-GB" sz="1600" b="1" dirty="0" smtClean="0">
                <a:latin typeface="Comic Sans MS" pitchFamily="66" charset="0"/>
              </a:rPr>
              <a:t> </a:t>
            </a:r>
            <a:r>
              <a:rPr lang="en-GB" sz="1600" b="1" dirty="0" err="1" smtClean="0">
                <a:latin typeface="Comic Sans MS" pitchFamily="66" charset="0"/>
              </a:rPr>
              <a:t>výsky</a:t>
            </a:r>
            <a:r>
              <a:rPr lang="en-GB" sz="1600" dirty="0" err="1" smtClean="0">
                <a:latin typeface="Comic Sans MS" pitchFamily="66" charset="0"/>
              </a:rPr>
              <a:t>t</a:t>
            </a:r>
            <a:r>
              <a:rPr lang="en-GB" sz="1600" dirty="0" smtClean="0">
                <a:latin typeface="Comic Sans MS" pitchFamily="66" charset="0"/>
              </a:rPr>
              <a:t>, </a:t>
            </a:r>
            <a:r>
              <a:rPr lang="en-GB" sz="1600" dirty="0" err="1" smtClean="0">
                <a:latin typeface="Comic Sans MS" pitchFamily="66" charset="0"/>
              </a:rPr>
              <a:t>musíme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očekávat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podíl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b="1" dirty="0" err="1" smtClean="0">
                <a:latin typeface="Comic Sans MS" pitchFamily="66" charset="0"/>
              </a:rPr>
              <a:t>genetického</a:t>
            </a:r>
            <a:r>
              <a:rPr lang="en-GB" sz="1600" b="1" dirty="0" smtClean="0">
                <a:latin typeface="Comic Sans MS" pitchFamily="66" charset="0"/>
              </a:rPr>
              <a:t> </a:t>
            </a:r>
            <a:r>
              <a:rPr lang="en-GB" sz="1600" b="1" dirty="0" err="1" smtClean="0">
                <a:latin typeface="Comic Sans MS" pitchFamily="66" charset="0"/>
              </a:rPr>
              <a:t>podkladu</a:t>
            </a:r>
            <a:r>
              <a:rPr lang="en-GB" sz="1600" b="1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na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její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manifestaci</a:t>
            </a:r>
            <a:endParaRPr lang="cs-CZ" sz="1600" dirty="0">
              <a:latin typeface="Comic Sans MS" pitchFamily="66" charset="0"/>
            </a:endParaRPr>
          </a:p>
          <a:p>
            <a:pPr algn="just">
              <a:lnSpc>
                <a:spcPct val="120000"/>
              </a:lnSpc>
            </a:pPr>
            <a:r>
              <a:rPr lang="cs-CZ" sz="1600" dirty="0" smtClean="0">
                <a:latin typeface="Comic Sans MS" pitchFamily="66" charset="0"/>
              </a:rPr>
              <a:t>s</a:t>
            </a:r>
            <a:r>
              <a:rPr lang="en-GB" sz="1600" dirty="0" err="1" smtClean="0">
                <a:latin typeface="Comic Sans MS" pitchFamily="66" charset="0"/>
              </a:rPr>
              <a:t>vé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genetické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pozadí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mají</a:t>
            </a:r>
            <a:r>
              <a:rPr lang="en-GB" sz="1600" dirty="0" smtClean="0">
                <a:latin typeface="Comic Sans MS" pitchFamily="66" charset="0"/>
              </a:rPr>
              <a:t> i </a:t>
            </a:r>
            <a:r>
              <a:rPr lang="en-GB" sz="1600" dirty="0" err="1" smtClean="0">
                <a:latin typeface="Comic Sans MS" pitchFamily="66" charset="0"/>
              </a:rPr>
              <a:t>tak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relativně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vzdálené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proximální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fenotypy</a:t>
            </a:r>
            <a:r>
              <a:rPr lang="en-GB" sz="1600" dirty="0" smtClean="0">
                <a:latin typeface="Comic Sans MS" pitchFamily="66" charset="0"/>
              </a:rPr>
              <a:t>, </a:t>
            </a:r>
            <a:r>
              <a:rPr lang="en-GB" sz="1600" dirty="0" err="1" smtClean="0">
                <a:latin typeface="Comic Sans MS" pitchFamily="66" charset="0"/>
              </a:rPr>
              <a:t>jako</a:t>
            </a:r>
            <a:r>
              <a:rPr lang="en-GB" sz="1600" dirty="0" smtClean="0">
                <a:latin typeface="Comic Sans MS" pitchFamily="66" charset="0"/>
              </a:rPr>
              <a:t> je </a:t>
            </a:r>
            <a:r>
              <a:rPr lang="en-GB" sz="1600" dirty="0" err="1" smtClean="0">
                <a:latin typeface="Comic Sans MS" pitchFamily="66" charset="0"/>
              </a:rPr>
              <a:t>např</a:t>
            </a:r>
            <a:r>
              <a:rPr lang="en-GB" sz="1600" dirty="0" smtClean="0">
                <a:latin typeface="Comic Sans MS" pitchFamily="66" charset="0"/>
              </a:rPr>
              <a:t>. </a:t>
            </a:r>
            <a:r>
              <a:rPr lang="en-GB" sz="1600" dirty="0" err="1" smtClean="0">
                <a:latin typeface="Comic Sans MS" pitchFamily="66" charset="0"/>
              </a:rPr>
              <a:t>kvalita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života</a:t>
            </a:r>
            <a:r>
              <a:rPr lang="en-GB" sz="1600" dirty="0" smtClean="0">
                <a:latin typeface="Comic Sans MS" pitchFamily="66" charset="0"/>
              </a:rPr>
              <a:t>  u </a:t>
            </a:r>
            <a:r>
              <a:rPr lang="en-GB" sz="1600" dirty="0" err="1" smtClean="0">
                <a:latin typeface="Comic Sans MS" pitchFamily="66" charset="0"/>
              </a:rPr>
              <a:t>nemocných</a:t>
            </a:r>
            <a:r>
              <a:rPr lang="en-GB" sz="1600" dirty="0" smtClean="0">
                <a:latin typeface="Comic Sans MS" pitchFamily="66" charset="0"/>
              </a:rPr>
              <a:t> s </a:t>
            </a:r>
            <a:r>
              <a:rPr lang="en-GB" sz="1600" dirty="0" err="1" smtClean="0">
                <a:latin typeface="Comic Sans MS" pitchFamily="66" charset="0"/>
              </a:rPr>
              <a:t>chronickým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kardiovaskulárním onemocněním</a:t>
            </a:r>
          </a:p>
          <a:p>
            <a:pPr algn="just">
              <a:lnSpc>
                <a:spcPct val="120000"/>
              </a:lnSpc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cs-CZ" sz="1600" dirty="0" smtClean="0">
                <a:solidFill>
                  <a:srgbClr val="D60093"/>
                </a:solidFill>
                <a:latin typeface="Comic Sans MS" pitchFamily="66" charset="0"/>
              </a:rPr>
              <a:t>	K</a:t>
            </a:r>
            <a:r>
              <a:rPr lang="en-GB" sz="1600" dirty="0" err="1" smtClean="0">
                <a:solidFill>
                  <a:srgbClr val="D60093"/>
                </a:solidFill>
                <a:latin typeface="Comic Sans MS" pitchFamily="66" charset="0"/>
              </a:rPr>
              <a:t>aždá</a:t>
            </a:r>
            <a:r>
              <a:rPr lang="en-GB" sz="16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  <a:latin typeface="Comic Sans MS" pitchFamily="66" charset="0"/>
              </a:rPr>
              <a:t>choroba</a:t>
            </a:r>
            <a:r>
              <a:rPr lang="en-GB" sz="16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  <a:latin typeface="Comic Sans MS" pitchFamily="66" charset="0"/>
              </a:rPr>
              <a:t>má</a:t>
            </a:r>
            <a:r>
              <a:rPr lang="en-GB" sz="16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  <a:latin typeface="Comic Sans MS" pitchFamily="66" charset="0"/>
              </a:rPr>
              <a:t>nějaké</a:t>
            </a:r>
            <a:r>
              <a:rPr lang="en-GB" sz="1600" dirty="0" smtClean="0">
                <a:solidFill>
                  <a:srgbClr val="D60093"/>
                </a:solidFill>
                <a:latin typeface="Comic Sans MS" pitchFamily="66" charset="0"/>
              </a:rPr>
              <a:t>  </a:t>
            </a:r>
            <a:r>
              <a:rPr lang="en-GB" sz="1600" dirty="0" err="1" smtClean="0">
                <a:solidFill>
                  <a:srgbClr val="D60093"/>
                </a:solidFill>
                <a:latin typeface="Comic Sans MS" pitchFamily="66" charset="0"/>
              </a:rPr>
              <a:t>genetické</a:t>
            </a:r>
            <a:r>
              <a:rPr lang="en-GB" sz="16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  <a:latin typeface="Comic Sans MS" pitchFamily="66" charset="0"/>
              </a:rPr>
              <a:t>pozadí</a:t>
            </a:r>
            <a:r>
              <a:rPr lang="en-GB" sz="1600" dirty="0" smtClean="0">
                <a:solidFill>
                  <a:srgbClr val="D60093"/>
                </a:solidFill>
                <a:latin typeface="Comic Sans MS" pitchFamily="66" charset="0"/>
              </a:rPr>
              <a:t>, </a:t>
            </a:r>
            <a:r>
              <a:rPr lang="en-GB" sz="1600" dirty="0" err="1" smtClean="0">
                <a:solidFill>
                  <a:srgbClr val="D60093"/>
                </a:solidFill>
                <a:latin typeface="Comic Sans MS" pitchFamily="66" charset="0"/>
              </a:rPr>
              <a:t>jehož</a:t>
            </a:r>
            <a:r>
              <a:rPr lang="en-GB" sz="16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  <a:latin typeface="Comic Sans MS" pitchFamily="66" charset="0"/>
              </a:rPr>
              <a:t>podíl</a:t>
            </a:r>
            <a:r>
              <a:rPr lang="en-GB" sz="16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  <a:latin typeface="Comic Sans MS" pitchFamily="66" charset="0"/>
              </a:rPr>
              <a:t>na</a:t>
            </a:r>
            <a:r>
              <a:rPr lang="en-GB" sz="16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  <a:latin typeface="Comic Sans MS" pitchFamily="66" charset="0"/>
              </a:rPr>
              <a:t>manifestaci</a:t>
            </a:r>
            <a:r>
              <a:rPr lang="en-GB" sz="16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  <a:latin typeface="Comic Sans MS" pitchFamily="66" charset="0"/>
              </a:rPr>
              <a:t>dané</a:t>
            </a:r>
            <a:r>
              <a:rPr lang="en-GB" sz="1600" dirty="0" smtClean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  <a:latin typeface="Comic Sans MS" pitchFamily="66" charset="0"/>
              </a:rPr>
              <a:t>choroby</a:t>
            </a:r>
            <a:r>
              <a:rPr lang="cs-CZ" sz="1600" dirty="0">
                <a:solidFill>
                  <a:srgbClr val="D60093"/>
                </a:solidFill>
                <a:latin typeface="Comic Sans MS" pitchFamily="66" charset="0"/>
              </a:rPr>
              <a:t> </a:t>
            </a:r>
            <a:r>
              <a:rPr lang="en-GB" sz="1600" dirty="0" smtClean="0">
                <a:solidFill>
                  <a:srgbClr val="D60093"/>
                </a:solidFill>
                <a:latin typeface="Comic Sans MS" pitchFamily="66" charset="0"/>
              </a:rPr>
              <a:t>je </a:t>
            </a:r>
            <a:r>
              <a:rPr lang="en-GB" sz="1600" dirty="0" err="1" smtClean="0">
                <a:solidFill>
                  <a:srgbClr val="D60093"/>
                </a:solidFill>
                <a:latin typeface="Comic Sans MS" pitchFamily="66" charset="0"/>
              </a:rPr>
              <a:t>různý</a:t>
            </a:r>
            <a:r>
              <a:rPr lang="cs-CZ" sz="1600" dirty="0" smtClean="0">
                <a:solidFill>
                  <a:srgbClr val="D60093"/>
                </a:solidFill>
                <a:latin typeface="Comic Sans MS" pitchFamily="66" charset="0"/>
              </a:rPr>
              <a:t>.</a:t>
            </a:r>
          </a:p>
          <a:p>
            <a:pPr algn="just">
              <a:lnSpc>
                <a:spcPct val="120000"/>
              </a:lnSpc>
              <a:buNone/>
            </a:pPr>
            <a:endParaRPr lang="cs-CZ" sz="1600" dirty="0" smtClean="0">
              <a:latin typeface="Comic Sans MS" pitchFamily="66" charset="0"/>
            </a:endParaRPr>
          </a:p>
          <a:p>
            <a:endParaRPr lang="en-GB" sz="1600" dirty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766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Komplexní nemoci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0145" y="1196752"/>
            <a:ext cx="7621960" cy="4972072"/>
          </a:xfrm>
        </p:spPr>
        <p:txBody>
          <a:bodyPr>
            <a:noAutofit/>
          </a:bodyPr>
          <a:lstStyle/>
          <a:p>
            <a:pPr algn="just"/>
            <a:r>
              <a:rPr lang="cs-CZ" sz="1600" b="1" dirty="0" smtClean="0">
                <a:latin typeface="Comic Sans MS" pitchFamily="66" charset="0"/>
              </a:rPr>
              <a:t>neúplná penetrance patologického fenotypu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u určité části osob, přestože zdědí nevýhodný genotyp (zde ve smyslu souboru vícero genů) se patologický fenotyp nerozvine </a:t>
            </a:r>
          </a:p>
          <a:p>
            <a:pPr algn="just"/>
            <a:r>
              <a:rPr lang="cs-CZ" sz="1600" b="1" dirty="0" smtClean="0">
                <a:latin typeface="Comic Sans MS" pitchFamily="66" charset="0"/>
              </a:rPr>
              <a:t>existence fenokopií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patologický fenotyp může být přítomen u lidí, kteří nejsou nosiči zmíněného genotypu </a:t>
            </a:r>
          </a:p>
          <a:p>
            <a:pPr algn="just"/>
            <a:r>
              <a:rPr lang="cs-CZ" sz="1600" b="1" dirty="0" smtClean="0">
                <a:latin typeface="Comic Sans MS" pitchFamily="66" charset="0"/>
              </a:rPr>
              <a:t>genetickou heterogenitou </a:t>
            </a:r>
            <a:r>
              <a:rPr lang="cs-CZ" sz="1600" dirty="0" smtClean="0">
                <a:latin typeface="Comic Sans MS" pitchFamily="66" charset="0"/>
              </a:rPr>
              <a:t>(</a:t>
            </a:r>
            <a:r>
              <a:rPr lang="cs-CZ" sz="1600" dirty="0" err="1" smtClean="0">
                <a:latin typeface="Comic Sans MS" pitchFamily="66" charset="0"/>
              </a:rPr>
              <a:t>lokusovou</a:t>
            </a:r>
            <a:r>
              <a:rPr lang="cs-CZ" sz="1600" dirty="0" smtClean="0">
                <a:latin typeface="Comic Sans MS" pitchFamily="66" charset="0"/>
              </a:rPr>
              <a:t> a alelickou)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klinický obraz není specifický, ale může se rozvinout v důsledku záměn v genech ležících na různých </a:t>
            </a:r>
            <a:r>
              <a:rPr lang="cs-CZ" sz="1600" dirty="0" err="1" smtClean="0">
                <a:latin typeface="Comic Sans MS" pitchFamily="66" charset="0"/>
              </a:rPr>
              <a:t>lokusech</a:t>
            </a:r>
            <a:r>
              <a:rPr lang="cs-CZ" sz="1600" dirty="0" smtClean="0">
                <a:latin typeface="Comic Sans MS" pitchFamily="66" charset="0"/>
              </a:rPr>
              <a:t> (= </a:t>
            </a:r>
            <a:r>
              <a:rPr lang="cs-CZ" sz="1600" dirty="0" err="1" smtClean="0">
                <a:latin typeface="Comic Sans MS" pitchFamily="66" charset="0"/>
              </a:rPr>
              <a:t>lokusová</a:t>
            </a:r>
            <a:r>
              <a:rPr lang="cs-CZ" sz="1600" dirty="0" smtClean="0">
                <a:latin typeface="Comic Sans MS" pitchFamily="66" charset="0"/>
              </a:rPr>
              <a:t> heterogenita), v jednotlivých genech může být přitom vícero mutací či polymorfizmů (= alelická heterogenita) </a:t>
            </a:r>
          </a:p>
          <a:p>
            <a:pPr algn="just"/>
            <a:r>
              <a:rPr lang="cs-CZ" sz="1600" b="1" dirty="0" smtClean="0">
                <a:latin typeface="Comic Sans MS" pitchFamily="66" charset="0"/>
              </a:rPr>
              <a:t>polygenní dědičností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predispozice k rozvoji patologického fenotypu se zvyšuje pouze při simultánním výskytu určitého souboru alel </a:t>
            </a:r>
          </a:p>
          <a:p>
            <a:pPr algn="just"/>
            <a:r>
              <a:rPr lang="cs-CZ" sz="1600" b="1" dirty="0" smtClean="0">
                <a:latin typeface="Comic Sans MS" pitchFamily="66" charset="0"/>
              </a:rPr>
              <a:t>vysokou populační frekvencí alel zodpovědných za rozvoj patologického fenotypu 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každá jednotlivá predisponující alela pravděpodobně není sama o sobě výrazně patogenní </a:t>
            </a:r>
          </a:p>
          <a:p>
            <a:pPr algn="just"/>
            <a:r>
              <a:rPr lang="cs-CZ" sz="1600" b="1" dirty="0" smtClean="0">
                <a:latin typeface="Comic Sans MS" pitchFamily="66" charset="0"/>
              </a:rPr>
              <a:t>spolupůsobením dalších mechanizmů přenosu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mitochondriální dědičnost, imprinting</a:t>
            </a: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97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cs-CZ" dirty="0" smtClean="0">
                <a:latin typeface="Comic Sans MS" pitchFamily="66" charset="0"/>
              </a:rPr>
              <a:t>Komplexní choroby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184" y="1052513"/>
            <a:ext cx="4073079" cy="561657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cs-CZ" sz="1600" dirty="0" smtClean="0">
                <a:latin typeface="Comic Sans MS" pitchFamily="66" charset="0"/>
              </a:rPr>
              <a:t>choroby, na jejichž vzniku a progresi se podílí „komplex“ genetických, epigenetických a vnějších faktorů</a:t>
            </a:r>
          </a:p>
          <a:p>
            <a:pPr algn="just" eaLnBrk="1" hangingPunct="1"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fenotyp nevykazuje klasickou mendelistickou dominantní či recesivní dědičnost jako důsledek změn v jediném </a:t>
            </a:r>
            <a:r>
              <a:rPr lang="cs-CZ" sz="1600" dirty="0" err="1" smtClean="0">
                <a:latin typeface="Comic Sans MS" pitchFamily="66" charset="0"/>
              </a:rPr>
              <a:t>lokusu</a:t>
            </a:r>
            <a:r>
              <a:rPr lang="cs-CZ" sz="1600" dirty="0" smtClean="0">
                <a:latin typeface="Comic Sans MS" pitchFamily="66" charset="0"/>
              </a:rPr>
              <a:t> (tzv. </a:t>
            </a:r>
            <a:r>
              <a:rPr lang="cs-CZ" sz="1600" dirty="0" err="1" smtClean="0">
                <a:latin typeface="Comic Sans MS" pitchFamily="66" charset="0"/>
              </a:rPr>
              <a:t>jednolokusových</a:t>
            </a:r>
            <a:r>
              <a:rPr lang="cs-CZ" sz="1600" dirty="0" smtClean="0">
                <a:latin typeface="Comic Sans MS" pitchFamily="66" charset="0"/>
              </a:rPr>
              <a:t>) </a:t>
            </a:r>
          </a:p>
          <a:p>
            <a:pPr algn="just" eaLnBrk="1" hangingPunct="1"/>
            <a:r>
              <a:rPr lang="cs-CZ" sz="1600" b="1" dirty="0" smtClean="0">
                <a:latin typeface="Comic Sans MS" pitchFamily="66" charset="0"/>
              </a:rPr>
              <a:t>predisponující “geny”</a:t>
            </a:r>
            <a:r>
              <a:rPr lang="cs-CZ" sz="1600" dirty="0" smtClean="0">
                <a:latin typeface="Comic Sans MS" pitchFamily="66" charset="0"/>
              </a:rPr>
              <a:t> zvyšují pravděpodobnost onemocnění, ale nedeterminuje jednoznačně jeho přítomnost</a:t>
            </a:r>
          </a:p>
          <a:p>
            <a:pPr algn="just" eaLnBrk="1" hangingPunct="1"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je nutné spolupůsobení negenetických faktorů (</a:t>
            </a:r>
            <a:r>
              <a:rPr lang="cs-CZ" sz="1600" b="1" dirty="0" smtClean="0">
                <a:latin typeface="Comic Sans MS" pitchFamily="66" charset="0"/>
              </a:rPr>
              <a:t>prostředí</a:t>
            </a:r>
            <a:r>
              <a:rPr lang="cs-CZ" sz="1600" dirty="0" smtClean="0">
                <a:latin typeface="Comic Sans MS" pitchFamily="66" charset="0"/>
              </a:rPr>
              <a:t>) = dieta, fyzická aktivita, kouření, …. a </a:t>
            </a:r>
            <a:r>
              <a:rPr lang="cs-CZ" sz="1600" b="1" dirty="0" smtClean="0">
                <a:latin typeface="Comic Sans MS" pitchFamily="66" charset="0"/>
              </a:rPr>
              <a:t>interakcí genů</a:t>
            </a:r>
            <a:r>
              <a:rPr lang="cs-CZ" sz="1600" dirty="0" smtClean="0">
                <a:latin typeface="Comic Sans MS" pitchFamily="66" charset="0"/>
              </a:rPr>
              <a:t> mezi sebou</a:t>
            </a:r>
          </a:p>
          <a:p>
            <a:pPr algn="just" eaLnBrk="1" hangingPunct="1"/>
            <a:r>
              <a:rPr lang="cs-CZ" sz="1600" dirty="0" smtClean="0">
                <a:latin typeface="Comic Sans MS" pitchFamily="66" charset="0"/>
              </a:rPr>
              <a:t>nejčastější komplexní nemoci</a:t>
            </a:r>
          </a:p>
          <a:p>
            <a:pPr algn="just" eaLnBrk="1" hangingPunct="1"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diabetes (1. i 2. typu)</a:t>
            </a:r>
          </a:p>
          <a:p>
            <a:pPr algn="just" eaLnBrk="1" hangingPunct="1">
              <a:buFont typeface="Courier New" pitchFamily="49" charset="0"/>
              <a:buChar char="o"/>
            </a:pPr>
            <a:r>
              <a:rPr lang="cs-CZ" sz="1600" dirty="0" err="1" smtClean="0">
                <a:latin typeface="Comic Sans MS" pitchFamily="66" charset="0"/>
              </a:rPr>
              <a:t>dyslipidémie</a:t>
            </a:r>
            <a:endParaRPr lang="cs-CZ" sz="1600" dirty="0">
              <a:latin typeface="Comic Sans MS" pitchFamily="66" charset="0"/>
            </a:endParaRPr>
          </a:p>
          <a:p>
            <a:pPr algn="just" eaLnBrk="1" hangingPunct="1"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esenciální hypertenze</a:t>
            </a:r>
          </a:p>
          <a:p>
            <a:pPr algn="just" eaLnBrk="1" hangingPunct="1"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alergie</a:t>
            </a:r>
          </a:p>
        </p:txBody>
      </p:sp>
      <p:pic>
        <p:nvPicPr>
          <p:cNvPr id="53252" name="Picture 5" descr="Complex Diseas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57825" y="1052513"/>
            <a:ext cx="3506788" cy="5616575"/>
          </a:xfrm>
          <a:noFill/>
        </p:spPr>
      </p:pic>
      <p:pic>
        <p:nvPicPr>
          <p:cNvPr id="5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13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Komplexní nemoci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500174"/>
            <a:ext cx="7611616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1600" b="1" dirty="0" smtClean="0">
                <a:latin typeface="Comic Sans MS" pitchFamily="66" charset="0"/>
              </a:rPr>
              <a:t>Obezita – Hypotéza typu </a:t>
            </a:r>
            <a:r>
              <a:rPr lang="en-GB" sz="1600" b="1" dirty="0" smtClean="0">
                <a:latin typeface="Comic Sans MS" pitchFamily="66" charset="0"/>
              </a:rPr>
              <a:t>„</a:t>
            </a:r>
            <a:r>
              <a:rPr lang="cs-CZ" sz="1600" b="1" dirty="0" smtClean="0">
                <a:latin typeface="Comic Sans MS" pitchFamily="66" charset="0"/>
              </a:rPr>
              <a:t>t</a:t>
            </a:r>
            <a:r>
              <a:rPr lang="en-GB" sz="1600" b="1" dirty="0" err="1" smtClean="0">
                <a:latin typeface="Comic Sans MS" pitchFamily="66" charset="0"/>
              </a:rPr>
              <a:t>hrifty</a:t>
            </a:r>
            <a:r>
              <a:rPr lang="en-GB" sz="1600" b="1" dirty="0" smtClean="0">
                <a:latin typeface="Comic Sans MS" pitchFamily="66" charset="0"/>
              </a:rPr>
              <a:t> genotype“</a:t>
            </a:r>
            <a:r>
              <a:rPr lang="cs-CZ" sz="1600" b="1" dirty="0" smtClean="0">
                <a:latin typeface="Comic Sans MS" pitchFamily="66" charset="0"/>
              </a:rPr>
              <a:t> </a:t>
            </a:r>
          </a:p>
          <a:p>
            <a:pPr algn="just"/>
            <a:r>
              <a:rPr lang="cs-CZ" sz="1600" dirty="0" smtClean="0">
                <a:latin typeface="Comic Sans MS" pitchFamily="66" charset="0"/>
              </a:rPr>
              <a:t>V současné populaci jsou selektovány alely, které favorizují přírůstek váhy a skladování tuků, aby byl zajištěn dostatek živin pro častá období nedostatku potravy</a:t>
            </a:r>
            <a:r>
              <a:rPr lang="en-GB" sz="1600" dirty="0" smtClean="0">
                <a:latin typeface="Comic Sans MS" pitchFamily="66" charset="0"/>
              </a:rPr>
              <a:t>. </a:t>
            </a:r>
          </a:p>
          <a:p>
            <a:pPr algn="just"/>
            <a:r>
              <a:rPr lang="cs-CZ" sz="1600" dirty="0" smtClean="0">
                <a:latin typeface="Comic Sans MS" pitchFamily="66" charset="0"/>
              </a:rPr>
              <a:t>Při konstantně vysoké nabídce potravy a poklesu fyzické aktivity tato predispozice vede </a:t>
            </a:r>
            <a:r>
              <a:rPr lang="cs-CZ" sz="1600" b="1" dirty="0" smtClean="0">
                <a:latin typeface="Comic Sans MS" pitchFamily="66" charset="0"/>
              </a:rPr>
              <a:t>k pandemii obezity v rozvinutých zemích</a:t>
            </a:r>
            <a:r>
              <a:rPr lang="cs-CZ" sz="1600" dirty="0" smtClean="0">
                <a:latin typeface="Comic Sans MS" pitchFamily="66" charset="0"/>
              </a:rPr>
              <a:t>.</a:t>
            </a:r>
            <a:r>
              <a:rPr lang="en-GB" sz="1600" dirty="0" smtClean="0">
                <a:latin typeface="Comic Sans MS" pitchFamily="66" charset="0"/>
              </a:rPr>
              <a:t> 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91138" name="AutoShape 2" descr="data:image/jpeg;base64,/9j/4AAQSkZJRgABAQAAAQABAAD/2wCEAAkGBhQSEA8QDxQUFRQUEBcWFBQWEA8QEBQSFBUVFBcQEhQXHCYeGBkjGRQVHy8gIycpLCwsFR4xNTAqNSYrLCkBCQoKDgwOFw8PGiwcHyQpLCkpKikpKSkpLCwtLCkpKSwqKSwpKSwpKSkpKSwpLCwsKSwpLCwsLCkpLCwpLCkpLP/AABEIALkBEQMBIgACEQEDEQH/xAAcAAACAgMBAQAAAAAAAAAAAAAAAQQFAgMGBwj/xAA9EAABAwEFBQUFBwMEAwAAAAABAAIRAwQFEiExE0FRYXEGIoGRoTJSscHwBxQjQmLR4TNy8YKSosIWJLL/xAAaAQEAAwEBAQAAAAAAAAAAAAAAAQMEAgUG/8QAJxEAAgIBBAICAgIDAAAAAAAAAAECEQMEEiExIjJBUQUTYZEUodH/2gAMAwEAAhEDEQA/APbEJoUkGKE0QgMULKEoQCQmhAJJNCASE0IBIQhAJEJoQChCaFNgSUJppYMYQmhSBQiE0IDGElkhAJJZJQhAoRCcIQCQmhAJCaEAQkmhASEk0lySCSaSAEIQhIiEQmhAJJZJQhAlFt1vZSbiqODRzK22u0tpsfUeYaxpcTyAkrxztD2odXfUqTpIaJiBAMNA3QeuRUNnSVl7ff2m7Ko51I4mtnukZOwjM8c5yXJXz9pVqqFpxFsgnCJYGiZgxyIGefdXH2+9se0GEzib09qI4ZyOq1Wy0FuZnLJoP5naExrCqcmaI44nod2faVXokMIFSR7TsZLW6nQxv/4ldDdn2sNc6KrO77zHYvIHXzXjNGvq0F0n2jJJJnkOR+SsbO+ZDXExloS0RlA47lO8j9aPoy6b9pWgTSeHctHCeIOasV4RctpdQc14eWuBygEHo4bhpqvXezN9i00sUjED3gJjqOS6jKyqUKLpCELsrBEIQhIkJoQgSITShSAhEIQgEhNCkChEIQgBCE0IFCE4QoBuQhBUEiSTQgEhCaEiQhCAEFCCgKHts+LBaudMjzIy+K+f7XanMpvcAA8DJ2KBhaYDgPfgr6C7XEfdak6RnOkSF45a7mZXcGUhiAOYAiHcCeOmQ8VVOW0vxRs427bBUqnaub3Rv946RCjWiz/iEnE4g5ZA+MaAL0gdnXsYGjhouetNznGcXHh0WWWU2xxNlKyi4Ag+MAD1GvBTrteWEYYnQRMjnwVuOzUAPaMTd/vDp/KkU7gY8TSMne1wcx3TPJc72dfqEx8tgFzjvjJk8JV/2Qvl1GoJADTk4DLxy1Kp2M2TTLcxyOfHw+stVJa8GKlPRzROkgg6zzHrHFWRl8lEo/B7VQqhzQ4GZH0VtXK9jL1xs2RMlolp4sP7fNdSCtidqzDJU6BCaSkgEIQgBCFGvIfg1YMd05/Xl4qH0SlbojX1Wc1rC3THDvEZTy1W27K5c0h2rTHhqPSFU17UXU6THbnEzloBofNWd2Pku5R8AqlK5GmcNuOmT0IQrzICEIUgEIQoYEhNCgG5BQhAJCEICJedvFKmXb937rgavad7HNNNzyHPBJ3E/wAycl2t+UJaHES0aiJj9SoH3LQdBw75yc4Dy0WbK5bqTPR0rxxj5Kzqrvte1pU6oEYmzHBSFQ2e9DTa1jWjC1oaNZgCFs/8iz9keefgVapqjLLFK20uC6QVqs1pbUaHsMg/RB5raVYUnK/aRXLLutTxq1gIjk5v7rjPs9sg+6tqQBiJnSZ3zzXoPa6xNrWS0Un6Op5+c/EBee/Z5av/AFKtN2TqFcsdOQzEgrNm7Rs0/qy9r0c9FWW25A6SPrqrZ1upu0qMJ3w9p8NU2jhCzONm2LpFDZ7G6mfkf30IUpgJPDo6fQD4qVarURIa3EeoA8SVRUr0c95Yy0WVr/ca7aOy97MJtJcjbf101HU3vp5kDMGAchyEf5XK3ZeBcxzDk9sHkRlnHHceK9HsJqYXNq4DI9ppInq0/uuM7bWFlDDWpjCXagaS2HT5/FS1t5OK3cE3sxfRZUaRk6mZInVpmY/TmfPdkvXrFahUY1zcwRPn9ehXzcLwDLSXsdMSSP0zDm8/4XsPYi+pOzJycJaZ38PEeoV+KfwZM+KuTuEk0LUYxIQoN63jsmgD2nacuahuuWTGLk6RlbLzbTkangNB1Kordejn5OOR/KNPJaatXelSpYi3Ik7o3k7lknkb4Rvx44w5Zus9ne8hoEwPCTrPJdDYrHs2xMk6ndPAckrusWyZh3nXrwUpX48e3lmbLlc3S6EhNJWlAIQhACEIQgEIQgNyEIQCQhJACqrdcky6kcJ1w/kJ+StUKGk+zuMnHlHM/d3NBDxDh5dQVBtVNX99D2eh+Ko62iyyW10bsb3Ky47Lf0Dx2jp65fKFcErmeytoipVpHeMY6jI+hHkulIWiDuJjyxqTOe7bW3Z2Sq7LMAeZ/krz/spZqdRtumSTUpvLBPehjmAkDXSF132otJsTg0x3m/FcB2PtWxt9OlOVWy1B1cwsqD0a/wA1Tk9jTgXiYXzdtsZgqUKdJnecNgKFN1QNywPc5wznOYiMl1tzteWDaAAhonDOCd+GdBKnWikSe8cuqkUoDSAIgR45H5qp0atrRV26zh4ezMA8AMxOY8QqJvYezurvrvBGIuIphsMY5whzmmZGckcN2i6aoYOYnxz6hZbIFFI62JmihSwAAExpmSVQdrrHtWsynC9sjlmPmF0NRcP9ptreyzM2bnNJrDNpLXQGvESOoUNXwWPx5OHtTA61VsGTWnCNxjrxkFd9cNqeykx7T3m4XDq10RPOPVcJdNMMALs3OEgfm3mT/uXTXrbDTstLBmXHWYHdJz6a5cgi9+Cifrye83NebbRRp1W/maDHA72nmCpy8V7Bdt6lmOGtSrbFxBJ2VQtYT+ZpiMJ15SvYrHbmVWh9NwcCMiCtsZWebODi/wCDeVQ9oWfiUjxY4eRmfX0V8qC/nfjU+Gz/AOx/hcZfU6we6K42Yn6hXVx2YAFx1By3kZaqFRcFNsD8LuRyKoxqpWasvMaLZCELYeeCEIQAkmkgBCEIAQhCEG5JCCgBCEkJBCEigK6+Bkzx+Soam9X976M6n5KiqDNZcnsbsPqiJZbRsrRSqbscH+13dPxnwXblcHbqcgrrrntu1oU378MO/ubkfUeq6wvtHOpj1Ipu3oH3SqXZAAHycD8JXk9203udTtrWOilaO73TD6eEteGu0MtJHXovYb5usWqadQxSBGMb3wZwDgMhJWu1Bgbsi1uzw4cAgNDdIaOS7ePc7IxS2lKy0A894PEbio1S3UmvAfUaHHRpeA45bmzJWFGnssLZLmgw0nMjfhPHLQpXlddKuAHtBIMgwJB5LLKLi+T0YuLqySLWyZAcdJOA78hmei0Wa92VnOFEPdh9p2AhnQE6npotdLs0yO+5zhwJJ3zvJVhSoNYIaAByT4OpbI9O2YYM1wn2iU9o+z0J/NJH5iTkGjwEzuC7a8LcKbZ1JGQ+Z5Ll+zt0m1WyraXy7ZnAwnMbV0FxG6Gtgf6lEfKSiiG/FyZy9o7MPY01HZNDdAIy3Mb5K4ui6zaq9CmR+FRYHv4YiThZ1IE9Au7td3MfLcM02CAPffpPmYHirG6rlZRaGtAGhdA1dABPotKw1KyieRbSfd9LDA0DRJ3cgFa0dJdv0CrmMyb+o59IPyUzaZzw0WmkYZKyY1UvaVmdF/NzT6H5FWdOqol/txUCRq1wd6wfQqvIriznH4zTKqmVNoOVdRdkplB6yRNskX1B8tHHetihWSppzU1a4u0efNUwQhC6OAQhCAEk0IBIQhAbUkIQAhCCgBEJEoQEC+B3WnmfgqJy6C9W/hzwcP2+a5+oVlyextwcxI1oapPZa24XVaLjAPfbJjMZOHlB8CtFUKttDSCHN1BkKvdtdmhw3xcTsnWlhya5h5Y2kqBbGnRwkceHzCobPVNTUR6qfStTqY1xN3gnTodyvjnvtFX6XDojV7KAZ3FwM8xoD4HVY3hQLQ17OPeG6OPJTra1pYXg91wM8v5Bg9QpVWhibB3j11VzSkjpT6KhrobUME4GlxAzcQBPdG8wqix9pqddgdRmD7wAI6tldVQs+hGojyUE9gaGb6JfScTJAIezETmcJ08Cs+TDKvA7WaC9jkr4rHC46mCux7L3PsbLSpwQ7Zy7KDjf3nE85cVrb2LyGKoxwnewgxOmpzXRu0J55KNPilGTlIZs8ZRUYlfTsYLmGPZ8pn+FJLMjzWxjMz0Cbm6DmtZlbs0g59CR5ABbGHf9dVpH/c/P9gtmKfryUhmwvUe11+49p3tI8SFva2cgqPtHby1rm0jn+Z415tZw5lV5JqMbZMFudGuyOyCnUzCrrIVOa5Yos1SRa0HZKxpvkAqnsj1Z2V2oWmDMWWJIQknKuMwIQhACEIQCQhCA2ShEJSgGSglJKUAykiUIDVa6eJjx+n+Vy1RdcuZvGhge4btR0Kz5l8mrTvloikqJXpqSStdQrObkR7ufhLgePop9tjBKgkJWy090CdM54Ab0X0duNuxUq0061L3mZdTDfmPJdEx3daeh+S4O674L7Y6ztbDRZmVg8nOq11SmGupgfkwumd8jSF2lOp+ED7sjyK24lUTNkab4JTWRKl0DI+uqjNeCAeIWVKrhPL6gq1maStEsOjJanDQePqsXPkplyg5iqEN/VMn4JSsXu1UnRCtLCaJw5O1HWZ+uqLFVljJMkjPdn0UloyA5KKyyQWuOmLoh3fBttlpwMDR7Tpz4N0JVFbKGJpHJSb8tgp1aTarg01SW0j+V5aJwg7nQRlvhamVNVgzW5UzRhVKzVdplrTyU8KBY24S4bpJHjn+6lvOirj0WSXJPsz1a2R2fgqGyv0V5Ycz4K/G+TLmVJkvajEGyMRBIEiSBEkDhmPNZKJTpg13vIzbTawcRiLnu+DPJS5WlOzE0CEIUkDSQhACEIQgylEoQoAJShCAEShJCQlRLwsYqNg5EaHeP4UsrVUCh8qjqLp2jibcx1Nxa45bjuPio/wB7HvA9DK7V9AHUA9YPxVdXtdNpIa0HoAB/KxTxxjy3R6GPUOSqrOdAe72GOPMjCPNyK/ZTbtw2lzsJIOGm91MZZiXDM57tFdffzuAHg4/NZU7eZ7wBHLIriOXEvk6m8rXCKtnYyhtbNXh+0s9IUqbhVqCKTS4hjgDDh3iM9xhXtOzANIG9OlbGHWW9cx6KaxgIkGVshOMvVmOW6PZFp2YABomBzKz2AP8AkqVsExRVhXvZGFLr5lMUuvmVJ2KewUjcRtiOf+4o2I5+ZUnYoNBBuIuyHD1KxdpGcKWaCx+7pY3FFfNxUrSKYrtx7Mksn8pIAJHgAq60WF1IS2S0cSJA6n5q4t18spuc0td3ZBkgTHALnrRe9WoZgMbu0OHmCdCePlG/PNxZz/l/r4XIzbmt9rI88vLj4La29Ge83zCn3QHNDsZLgQPaJcD4HerL7lTMyxkxvaCsm+FtJmyGr3RuUaKezWnG4NZmeAzV1ar1ZZaffzeROEEep3Dms7KxrQIaAOTQ34Lzm/rTUdWqPtLKgY55wktc1kDJoYTloApjmUVd8mnT41q57Xwl/bLO2doatWoTiLWuI7rZDTAyxHU5c1Pu+8XSM9PD0XN2CiSA4ggT3dQD4kZ79FdWVkER1WN6ibfZ688GKEdsUdzd9sxgTqpi566rTkBv1XQAr1tNl/ZE+a1GPZLgaEIWkzAhCEA0JIUEBKEpRKAaEpRKEjK1PWZK1PKgFfelUgBoynM9OCpaj1a30SGYw1zsOobGKP0gkA9JXNs7R2QnC60U6b9CyqTZ6gO8FtTCV5eq3OdI9LT0ok3EsmFaqdus7vYr0HQJ7tek7LjkVrdf9lY7AazC73WB9Z3lTaSsG2TdGncqLKlSVnZW4QXbgJPQZqko3sXf0qFd36n0/u9M8pqw7/iVY0K74O1wZjKmwvdn+qoYxdA0eK1YvB2ZsvKLdrpAI3hZhR7PoFuxL1scnKKb4Z58lTM0LEVEY1YQZJFyWNKUAi5Yl6yIWDggOKvm0g2pzZkl4jMDOIA6SCPBYNuV+0puxh2cuBENAGpbCVahVaawAhz67SSWzhaCc2888uqsLFJl7o4ADLgSc+a8LW3KSi+TNiVu2ZXhTc1s0zLuEROmi00byqh7BVGFu+QZOX7wpDrXDxkSG6mNJyC5btd2rLXClTiRm50AxyA4xmvMcd8m8bp/Xwenp8E801jgrZ2lO82t9oiDzyO6FjeNmbUs9VjmhwwyWnfgIflz7p6ryayXq8va9zmugyQ45kZd0Hn5ZFdvc/aDb02kn2hBzzkZEHmtU5SxRTnzfHH/AE36z8bk0ijNu/v+C+sNZtVhDs2nKIgZQZHBWL7FTcMMDkQGgjkues7tk4N2jYImCMLwBq6BOSsqVpGRDgQYiJ36ZKjHqMkI+cb+zz/Jcpv7JVKxYKgGu8dCr8BV9lguDjrHgpwK+g0cFFNr5OMuV5KsyQhC3FAISQgBCEKCBITQgEhNJAYla3LcsSEJItWlIIKorxuFz59h44PaDlwzBC6aEsKoyYY5Oy3Hllj6OHpdmnMJLbNRniBSbv5ASp9nuq0DTAwcMRIHg0fNdRgTwrOtDiT3c/2XvWZGqOds/Z+pixVK7z+lrKTGf/Jd6q4s9ga3TM8TmVLwohaY4Yx6RRLLKXbMISWUJQrSsxTCcIQgEJwhSARCYThAQ6tmDpkSoVS6BENyz4K1LUoVM8MZ+yIRzdS7nsxH2p8IheY9sLOW2hziCA6DmDrA466L291NUHaHslTtTYfII0cNRPLRYnotvMD1fxmsWkzqcla6Z4wx8SZH1y1CveyFRzaNpqmcDCXNG4w0l3yHir132S5ztnFvDAAfOVeUuy7adI0o7haWxyIjL4rPm0s5x2tHt/kvyunzwWOHNtNnK9nLzBdXNQt2oktqEHvzm6lOgGUj0BhXd23xtIEEFpg/6ZjPh+65+77Z9zrVbNXBwucA0BrAHFxDcbnmDAA05lXrK1OmPw3B5OPA0OnEWasZG/d4qmUabVHlfkcbnm3Yk9rqvrr/AEdTZLY8jTLRxEyD/ac1e2V+ULn7hsZDXOeC0vdiLS4vw5CGA8OW6Vd2cGVp00JwnfNM8zLFRk0iahJEr2SgaEpQhA0IQgCUkJlAJCEKACSZSQCThJNQSCSaEAkIQgBCaSkAhCaAIQGoTCAUJwhMKQYELAhbCkoBrIWJatyCoBHwLF1CVJSUgorx7KUa/wDVYHeGfgU7B2UoUY2VNoPHMu8zmrophc7UdrJJKr4NdKjC3NamFkFNHFghCF0QCEI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1140" name="Picture 4" descr="http://www.harcovka.cz/ckfinder/userfiles/images/hubnuti/pl%C3%AD%C5%BEiv%C3%A1-obezit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3447390"/>
            <a:ext cx="3929089" cy="2770451"/>
          </a:xfrm>
          <a:prstGeom prst="rect">
            <a:avLst/>
          </a:prstGeom>
          <a:noFill/>
        </p:spPr>
      </p:pic>
      <p:pic>
        <p:nvPicPr>
          <p:cNvPr id="6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243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827584" y="44624"/>
            <a:ext cx="7561554" cy="6957392"/>
          </a:xfrm>
          <a:noFill/>
        </p:spPr>
      </p:pic>
    </p:spTree>
    <p:extLst>
      <p:ext uri="{BB962C8B-B14F-4D97-AF65-F5344CB8AC3E}">
        <p14:creationId xmlns:p14="http://schemas.microsoft.com/office/powerpoint/2010/main" val="317516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Genetické studie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412776"/>
            <a:ext cx="7601272" cy="5256584"/>
          </a:xfrm>
        </p:spPr>
        <p:txBody>
          <a:bodyPr>
            <a:normAutofit/>
          </a:bodyPr>
          <a:lstStyle/>
          <a:p>
            <a:pPr algn="just"/>
            <a:r>
              <a:rPr lang="en-GB" sz="1800" dirty="0" err="1" smtClean="0">
                <a:latin typeface="Comic Sans MS" pitchFamily="66" charset="0"/>
              </a:rPr>
              <a:t>Základní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debata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nad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genetickým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podkladem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nemocí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logicky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začíná</a:t>
            </a:r>
            <a:r>
              <a:rPr lang="en-GB" sz="1800" dirty="0" smtClean="0">
                <a:latin typeface="Comic Sans MS" pitchFamily="66" charset="0"/>
              </a:rPr>
              <a:t>  </a:t>
            </a:r>
            <a:r>
              <a:rPr lang="en-GB" sz="1800" dirty="0" err="1" smtClean="0">
                <a:latin typeface="Comic Sans MS" pitchFamily="66" charset="0"/>
              </a:rPr>
              <a:t>od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strategie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výběru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cs-CZ" sz="1800" dirty="0" smtClean="0">
                <a:latin typeface="Comic Sans MS" pitchFamily="66" charset="0"/>
              </a:rPr>
              <a:t>tzv. </a:t>
            </a:r>
            <a:r>
              <a:rPr lang="en-GB" sz="1800" b="1" dirty="0" err="1" smtClean="0">
                <a:latin typeface="Comic Sans MS" pitchFamily="66" charset="0"/>
              </a:rPr>
              <a:t>kandidátních</a:t>
            </a:r>
            <a:r>
              <a:rPr lang="en-GB" sz="1800" b="1" dirty="0" smtClean="0">
                <a:latin typeface="Comic Sans MS" pitchFamily="66" charset="0"/>
              </a:rPr>
              <a:t> </a:t>
            </a:r>
            <a:r>
              <a:rPr lang="en-GB" sz="1800" b="1" dirty="0" err="1" smtClean="0">
                <a:latin typeface="Comic Sans MS" pitchFamily="66" charset="0"/>
              </a:rPr>
              <a:t>genů</a:t>
            </a:r>
            <a:r>
              <a:rPr lang="en-GB" sz="1800" dirty="0" smtClean="0">
                <a:latin typeface="Comic Sans MS" pitchFamily="66" charset="0"/>
              </a:rPr>
              <a:t>. </a:t>
            </a:r>
            <a:r>
              <a:rPr lang="en-GB" sz="1800" dirty="0" err="1" smtClean="0">
                <a:latin typeface="Comic Sans MS" pitchFamily="66" charset="0"/>
              </a:rPr>
              <a:t>Tato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otázka</a:t>
            </a:r>
            <a:r>
              <a:rPr lang="en-GB" sz="1800" dirty="0" smtClean="0">
                <a:latin typeface="Comic Sans MS" pitchFamily="66" charset="0"/>
              </a:rPr>
              <a:t> je </a:t>
            </a:r>
            <a:r>
              <a:rPr lang="en-GB" sz="1800" dirty="0" err="1" smtClean="0">
                <a:latin typeface="Comic Sans MS" pitchFamily="66" charset="0"/>
              </a:rPr>
              <a:t>podstatně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jednodušší</a:t>
            </a:r>
            <a:r>
              <a:rPr lang="en-GB" sz="1800" dirty="0" smtClean="0">
                <a:latin typeface="Comic Sans MS" pitchFamily="66" charset="0"/>
              </a:rPr>
              <a:t> u </a:t>
            </a:r>
            <a:r>
              <a:rPr lang="en-GB" sz="1800" dirty="0" err="1" smtClean="0">
                <a:latin typeface="Comic Sans MS" pitchFamily="66" charset="0"/>
              </a:rPr>
              <a:t>mendelisticky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děděných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nemocí</a:t>
            </a:r>
            <a:r>
              <a:rPr lang="en-GB" sz="1800" dirty="0" smtClean="0">
                <a:latin typeface="Comic Sans MS" pitchFamily="66" charset="0"/>
              </a:rPr>
              <a:t>, </a:t>
            </a:r>
            <a:r>
              <a:rPr lang="en-GB" sz="1800" dirty="0" err="1" smtClean="0">
                <a:latin typeface="Comic Sans MS" pitchFamily="66" charset="0"/>
              </a:rPr>
              <a:t>kde</a:t>
            </a:r>
            <a:r>
              <a:rPr lang="en-GB" sz="1800" dirty="0" smtClean="0">
                <a:latin typeface="Comic Sans MS" pitchFamily="66" charset="0"/>
              </a:rPr>
              <a:t> se </a:t>
            </a:r>
            <a:r>
              <a:rPr lang="en-GB" sz="1800" dirty="0" err="1" smtClean="0">
                <a:latin typeface="Comic Sans MS" pitchFamily="66" charset="0"/>
              </a:rPr>
              <a:t>změněná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funkce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jednoho</a:t>
            </a:r>
            <a:r>
              <a:rPr lang="en-GB" sz="1800" dirty="0" smtClean="0">
                <a:latin typeface="Comic Sans MS" pitchFamily="66" charset="0"/>
              </a:rPr>
              <a:t> genu </a:t>
            </a:r>
            <a:r>
              <a:rPr lang="en-GB" sz="1800" dirty="0" err="1" smtClean="0">
                <a:latin typeface="Comic Sans MS" pitchFamily="66" charset="0"/>
              </a:rPr>
              <a:t>snadněji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identifikuje</a:t>
            </a:r>
            <a:r>
              <a:rPr lang="en-GB" sz="1800" dirty="0" smtClean="0">
                <a:latin typeface="Comic Sans MS" pitchFamily="66" charset="0"/>
              </a:rPr>
              <a:t>. </a:t>
            </a:r>
            <a:endParaRPr lang="cs-CZ" sz="1800" dirty="0" smtClean="0">
              <a:latin typeface="Comic Sans MS" pitchFamily="66" charset="0"/>
            </a:endParaRPr>
          </a:p>
          <a:p>
            <a:pPr marL="0" indent="0" algn="just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algn="just"/>
            <a:r>
              <a:rPr lang="cs-CZ" sz="1800" b="1" dirty="0" err="1" smtClean="0">
                <a:latin typeface="Comic Sans MS" pitchFamily="66" charset="0"/>
              </a:rPr>
              <a:t>Celogenomové</a:t>
            </a:r>
            <a:r>
              <a:rPr lang="cs-CZ" sz="1800" b="1" dirty="0" smtClean="0">
                <a:latin typeface="Comic Sans MS" pitchFamily="66" charset="0"/>
              </a:rPr>
              <a:t> asociační studie </a:t>
            </a:r>
            <a:r>
              <a:rPr lang="cs-CZ" sz="1800" dirty="0" smtClean="0">
                <a:latin typeface="Comic Sans MS" pitchFamily="66" charset="0"/>
              </a:rPr>
              <a:t>(GWAS = Genome-</a:t>
            </a:r>
            <a:r>
              <a:rPr lang="cs-CZ" sz="1800" dirty="0" err="1" smtClean="0">
                <a:latin typeface="Comic Sans MS" pitchFamily="66" charset="0"/>
              </a:rPr>
              <a:t>Wide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 err="1" smtClean="0">
                <a:latin typeface="Comic Sans MS" pitchFamily="66" charset="0"/>
              </a:rPr>
              <a:t>Association</a:t>
            </a:r>
            <a:r>
              <a:rPr lang="cs-CZ" sz="1800" dirty="0" smtClean="0">
                <a:latin typeface="Comic Sans MS" pitchFamily="66" charset="0"/>
              </a:rPr>
              <a:t> Study) vyhledávají </a:t>
            </a:r>
            <a:r>
              <a:rPr lang="cs-CZ" sz="1800" dirty="0" smtClean="0">
                <a:latin typeface="Comic Sans MS" pitchFamily="66" charset="0"/>
              </a:rPr>
              <a:t>polymorfizmus </a:t>
            </a:r>
            <a:r>
              <a:rPr lang="cs-CZ" sz="1800" dirty="0" smtClean="0">
                <a:latin typeface="Comic Sans MS" pitchFamily="66" charset="0"/>
              </a:rPr>
              <a:t>jednotlivých nukleotidů nebo běžné genové variace, které se typicky chovají jako ukazatelé genových oblastí s malým efektem u stoupajícího rizika nemocí.</a:t>
            </a:r>
          </a:p>
          <a:p>
            <a:pPr marL="0" indent="0" algn="just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algn="just"/>
            <a:r>
              <a:rPr lang="en-GB" sz="1800" dirty="0" err="1" smtClean="0">
                <a:latin typeface="Comic Sans MS" pitchFamily="66" charset="0"/>
              </a:rPr>
              <a:t>Dalším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významným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momentem</a:t>
            </a:r>
            <a:r>
              <a:rPr lang="en-GB" sz="1800" dirty="0" smtClean="0">
                <a:latin typeface="Comic Sans MS" pitchFamily="66" charset="0"/>
              </a:rPr>
              <a:t> je </a:t>
            </a:r>
            <a:r>
              <a:rPr lang="en-GB" sz="1800" dirty="0" err="1" smtClean="0">
                <a:latin typeface="Comic Sans MS" pitchFamily="66" charset="0"/>
              </a:rPr>
              <a:t>výběr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statistické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metodologie</a:t>
            </a:r>
            <a:r>
              <a:rPr lang="en-GB" sz="1800" dirty="0" smtClean="0">
                <a:latin typeface="Comic Sans MS" pitchFamily="66" charset="0"/>
              </a:rPr>
              <a:t>, </a:t>
            </a:r>
            <a:r>
              <a:rPr lang="en-GB" sz="1800" dirty="0" err="1" smtClean="0">
                <a:latin typeface="Comic Sans MS" pitchFamily="66" charset="0"/>
              </a:rPr>
              <a:t>která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zhodnotí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sílu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asociace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genů</a:t>
            </a:r>
            <a:r>
              <a:rPr lang="en-GB" sz="1800" dirty="0" smtClean="0">
                <a:latin typeface="Comic Sans MS" pitchFamily="66" charset="0"/>
              </a:rPr>
              <a:t> s </a:t>
            </a:r>
            <a:r>
              <a:rPr lang="en-GB" sz="1800" dirty="0" err="1" smtClean="0">
                <a:latin typeface="Comic Sans MS" pitchFamily="66" charset="0"/>
              </a:rPr>
              <a:t>chorobami</a:t>
            </a:r>
            <a:r>
              <a:rPr lang="en-GB" sz="1800" dirty="0" smtClean="0">
                <a:latin typeface="Comic Sans MS" pitchFamily="66" charset="0"/>
              </a:rPr>
              <a:t>. </a:t>
            </a:r>
            <a:r>
              <a:rPr lang="en-GB" sz="1800" dirty="0" err="1" smtClean="0">
                <a:latin typeface="Comic Sans MS" pitchFamily="66" charset="0"/>
              </a:rPr>
              <a:t>Možnosti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jsou</a:t>
            </a:r>
            <a:r>
              <a:rPr lang="en-GB" sz="1800" dirty="0" smtClean="0">
                <a:latin typeface="Comic Sans MS" pitchFamily="66" charset="0"/>
              </a:rPr>
              <a:t> v </a:t>
            </a:r>
            <a:r>
              <a:rPr lang="en-GB" sz="1800" dirty="0" err="1" smtClean="0">
                <a:latin typeface="Comic Sans MS" pitchFamily="66" charset="0"/>
              </a:rPr>
              <a:t>zásadě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dvě</a:t>
            </a:r>
            <a:r>
              <a:rPr lang="en-GB" sz="1800" dirty="0" smtClean="0">
                <a:latin typeface="Comic Sans MS" pitchFamily="66" charset="0"/>
              </a:rPr>
              <a:t>: </a:t>
            </a:r>
            <a:r>
              <a:rPr lang="en-GB" sz="1800" b="1" dirty="0" smtClean="0">
                <a:latin typeface="Comic Sans MS" pitchFamily="66" charset="0"/>
              </a:rPr>
              <a:t>linkage (</a:t>
            </a:r>
            <a:r>
              <a:rPr lang="en-GB" sz="1800" b="1" dirty="0" err="1" smtClean="0">
                <a:latin typeface="Comic Sans MS" pitchFamily="66" charset="0"/>
              </a:rPr>
              <a:t>vazebná</a:t>
            </a:r>
            <a:r>
              <a:rPr lang="en-GB" sz="1800" b="1" dirty="0" smtClean="0">
                <a:latin typeface="Comic Sans MS" pitchFamily="66" charset="0"/>
              </a:rPr>
              <a:t>) </a:t>
            </a:r>
            <a:r>
              <a:rPr lang="en-GB" sz="1800" b="1" dirty="0" err="1" smtClean="0">
                <a:latin typeface="Comic Sans MS" pitchFamily="66" charset="0"/>
              </a:rPr>
              <a:t>analýza</a:t>
            </a:r>
            <a:r>
              <a:rPr lang="en-GB" sz="1800" b="1" dirty="0" smtClean="0">
                <a:latin typeface="Comic Sans MS" pitchFamily="66" charset="0"/>
              </a:rPr>
              <a:t> a </a:t>
            </a:r>
            <a:r>
              <a:rPr lang="en-GB" sz="1800" b="1" dirty="0" err="1" smtClean="0">
                <a:latin typeface="Comic Sans MS" pitchFamily="66" charset="0"/>
              </a:rPr>
              <a:t>asociační</a:t>
            </a:r>
            <a:r>
              <a:rPr lang="en-GB" sz="1800" b="1" dirty="0" smtClean="0">
                <a:latin typeface="Comic Sans MS" pitchFamily="66" charset="0"/>
              </a:rPr>
              <a:t> </a:t>
            </a:r>
            <a:r>
              <a:rPr lang="en-GB" sz="1800" b="1" dirty="0" err="1" smtClean="0">
                <a:latin typeface="Comic Sans MS" pitchFamily="66" charset="0"/>
              </a:rPr>
              <a:t>studie</a:t>
            </a:r>
            <a:r>
              <a:rPr lang="en-GB" sz="1800" dirty="0" smtClean="0">
                <a:latin typeface="Comic Sans MS" pitchFamily="66" charset="0"/>
              </a:rPr>
              <a:t>. K </a:t>
            </a:r>
            <a:r>
              <a:rPr lang="en-GB" sz="1800" dirty="0" err="1" smtClean="0">
                <a:latin typeface="Comic Sans MS" pitchFamily="66" charset="0"/>
              </a:rPr>
              <a:t>detekci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specifických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genetických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oblastí</a:t>
            </a:r>
            <a:r>
              <a:rPr lang="en-GB" sz="1800" dirty="0" smtClean="0">
                <a:latin typeface="Comic Sans MS" pitchFamily="66" charset="0"/>
              </a:rPr>
              <a:t> a </a:t>
            </a:r>
            <a:r>
              <a:rPr lang="en-GB" sz="1800" dirty="0" err="1" smtClean="0">
                <a:latin typeface="Comic Sans MS" pitchFamily="66" charset="0"/>
              </a:rPr>
              <a:t>genů</a:t>
            </a:r>
            <a:r>
              <a:rPr lang="en-GB" sz="1800" dirty="0" smtClean="0">
                <a:latin typeface="Comic Sans MS" pitchFamily="66" charset="0"/>
              </a:rPr>
              <a:t>, </a:t>
            </a:r>
            <a:r>
              <a:rPr lang="en-GB" sz="1800" dirty="0" err="1" smtClean="0">
                <a:latin typeface="Comic Sans MS" pitchFamily="66" charset="0"/>
              </a:rPr>
              <a:t>které</a:t>
            </a:r>
            <a:r>
              <a:rPr lang="en-GB" sz="1800" dirty="0" smtClean="0">
                <a:latin typeface="Comic Sans MS" pitchFamily="66" charset="0"/>
              </a:rPr>
              <a:t> se </a:t>
            </a:r>
            <a:r>
              <a:rPr lang="en-GB" sz="1800" dirty="0" err="1" smtClean="0">
                <a:latin typeface="Comic Sans MS" pitchFamily="66" charset="0"/>
              </a:rPr>
              <a:t>účastní</a:t>
            </a:r>
            <a:r>
              <a:rPr lang="en-GB" sz="1800" dirty="0" smtClean="0">
                <a:latin typeface="Comic Sans MS" pitchFamily="66" charset="0"/>
              </a:rPr>
              <a:t> v </a:t>
            </a:r>
            <a:r>
              <a:rPr lang="en-GB" sz="1800" dirty="0" err="1" smtClean="0">
                <a:latin typeface="Comic Sans MS" pitchFamily="66" charset="0"/>
              </a:rPr>
              <a:t>transmisi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nemoci</a:t>
            </a:r>
            <a:r>
              <a:rPr lang="en-GB" sz="1800" dirty="0" smtClean="0">
                <a:latin typeface="Comic Sans MS" pitchFamily="66" charset="0"/>
              </a:rPr>
              <a:t>, je v </a:t>
            </a:r>
            <a:r>
              <a:rPr lang="en-GB" sz="1800" dirty="0" err="1" smtClean="0">
                <a:latin typeface="Comic Sans MS" pitchFamily="66" charset="0"/>
              </a:rPr>
              <a:t>principu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možné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použít</a:t>
            </a:r>
            <a:r>
              <a:rPr lang="en-GB" sz="1800" dirty="0" smtClean="0">
                <a:latin typeface="Comic Sans MS" pitchFamily="66" charset="0"/>
              </a:rPr>
              <a:t>  </a:t>
            </a:r>
            <a:r>
              <a:rPr lang="en-GB" sz="1800" dirty="0" err="1" smtClean="0">
                <a:latin typeface="Comic Sans MS" pitchFamily="66" charset="0"/>
              </a:rPr>
              <a:t>obě</a:t>
            </a:r>
            <a:r>
              <a:rPr lang="en-GB" sz="1800" dirty="0" smtClean="0">
                <a:latin typeface="Comic Sans MS" pitchFamily="66" charset="0"/>
              </a:rPr>
              <a:t> </a:t>
            </a:r>
            <a:r>
              <a:rPr lang="en-GB" sz="1800" dirty="0" err="1" smtClean="0">
                <a:latin typeface="Comic Sans MS" pitchFamily="66" charset="0"/>
              </a:rPr>
              <a:t>metody</a:t>
            </a:r>
            <a:r>
              <a:rPr lang="en-GB" sz="1800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684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Genetické studie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600200"/>
            <a:ext cx="7611616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1600" b="1" dirty="0" smtClean="0">
                <a:latin typeface="Comic Sans MS" pitchFamily="66" charset="0"/>
              </a:rPr>
              <a:t>Kandidátní geny</a:t>
            </a:r>
          </a:p>
          <a:p>
            <a:pPr algn="just"/>
            <a:r>
              <a:rPr lang="cs-CZ" sz="1600" dirty="0" smtClean="0">
                <a:latin typeface="Comic Sans MS" pitchFamily="66" charset="0"/>
              </a:rPr>
              <a:t>s intermediálním fenotypem </a:t>
            </a:r>
          </a:p>
          <a:p>
            <a:pPr algn="just"/>
            <a:r>
              <a:rPr lang="cs-CZ" sz="1600" dirty="0" smtClean="0">
                <a:latin typeface="Comic Sans MS" pitchFamily="66" charset="0"/>
              </a:rPr>
              <a:t>s klinickou manifestací nemoci</a:t>
            </a:r>
          </a:p>
          <a:p>
            <a:pPr algn="just"/>
            <a:r>
              <a:rPr lang="cs-CZ" sz="1600" dirty="0" smtClean="0">
                <a:latin typeface="Comic Sans MS" pitchFamily="66" charset="0"/>
              </a:rPr>
              <a:t>s klinickou závažností nemoci</a:t>
            </a:r>
          </a:p>
          <a:p>
            <a:pPr algn="just"/>
            <a:r>
              <a:rPr lang="cs-CZ" sz="1600" dirty="0" smtClean="0">
                <a:latin typeface="Comic Sans MS" pitchFamily="66" charset="0"/>
              </a:rPr>
              <a:t>s </a:t>
            </a:r>
            <a:r>
              <a:rPr lang="cs-CZ" sz="1600" dirty="0" err="1" smtClean="0">
                <a:latin typeface="Comic Sans MS" pitchFamily="66" charset="0"/>
              </a:rPr>
              <a:t>odpovídavostí</a:t>
            </a:r>
            <a:r>
              <a:rPr lang="cs-CZ" sz="1600" dirty="0" smtClean="0">
                <a:latin typeface="Comic Sans MS" pitchFamily="66" charset="0"/>
              </a:rPr>
              <a:t> nemoci na léčbu</a:t>
            </a:r>
          </a:p>
          <a:p>
            <a:pPr algn="just"/>
            <a:endParaRPr lang="en-GB" sz="1600" dirty="0" smtClean="0">
              <a:latin typeface="Comic Sans MS" pitchFamily="66" charset="0"/>
            </a:endParaRPr>
          </a:p>
          <a:p>
            <a:pPr algn="just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en-GB" sz="1600" b="1" dirty="0" smtClean="0">
                <a:latin typeface="Comic Sans MS" pitchFamily="66" charset="0"/>
              </a:rPr>
              <a:t>Linkage (</a:t>
            </a:r>
            <a:r>
              <a:rPr lang="en-GB" sz="1600" b="1" dirty="0" err="1" smtClean="0">
                <a:latin typeface="Comic Sans MS" pitchFamily="66" charset="0"/>
              </a:rPr>
              <a:t>vazebná</a:t>
            </a:r>
            <a:r>
              <a:rPr lang="en-GB" sz="1600" b="1" dirty="0" smtClean="0">
                <a:latin typeface="Comic Sans MS" pitchFamily="66" charset="0"/>
              </a:rPr>
              <a:t>) </a:t>
            </a:r>
            <a:r>
              <a:rPr lang="en-GB" sz="1600" b="1" dirty="0" err="1" smtClean="0">
                <a:latin typeface="Comic Sans MS" pitchFamily="66" charset="0"/>
              </a:rPr>
              <a:t>analýza</a:t>
            </a:r>
            <a:r>
              <a:rPr lang="en-GB" sz="1600" b="1" dirty="0" smtClean="0">
                <a:latin typeface="Comic Sans MS" pitchFamily="66" charset="0"/>
              </a:rPr>
              <a:t> </a:t>
            </a:r>
            <a:endParaRPr lang="cs-CZ" sz="1600" b="1" dirty="0" smtClean="0">
              <a:latin typeface="Comic Sans MS" pitchFamily="66" charset="0"/>
            </a:endParaRPr>
          </a:p>
          <a:p>
            <a:pPr algn="just"/>
            <a:r>
              <a:rPr lang="en-GB" sz="1600" dirty="0" err="1" smtClean="0">
                <a:latin typeface="Comic Sans MS" pitchFamily="66" charset="0"/>
              </a:rPr>
              <a:t>testuje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kosegregaci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genového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markeru</a:t>
            </a:r>
            <a:r>
              <a:rPr lang="en-GB" sz="1600" dirty="0" smtClean="0">
                <a:latin typeface="Comic Sans MS" pitchFamily="66" charset="0"/>
              </a:rPr>
              <a:t> a </a:t>
            </a:r>
            <a:r>
              <a:rPr lang="en-GB" sz="1600" dirty="0" err="1" smtClean="0">
                <a:latin typeface="Comic Sans MS" pitchFamily="66" charset="0"/>
              </a:rPr>
              <a:t>fenotypu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nemoci</a:t>
            </a:r>
            <a:r>
              <a:rPr lang="en-GB" sz="1600" dirty="0" smtClean="0">
                <a:latin typeface="Comic Sans MS" pitchFamily="66" charset="0"/>
              </a:rPr>
              <a:t> v </a:t>
            </a:r>
            <a:r>
              <a:rPr lang="en-GB" sz="1600" dirty="0" err="1" smtClean="0">
                <a:latin typeface="Comic Sans MS" pitchFamily="66" charset="0"/>
              </a:rPr>
              <a:t>rodině</a:t>
            </a:r>
            <a:endParaRPr lang="cs-CZ" sz="1600" dirty="0" smtClean="0">
              <a:latin typeface="Comic Sans MS" pitchFamily="66" charset="0"/>
            </a:endParaRPr>
          </a:p>
          <a:p>
            <a:pPr algn="just"/>
            <a:r>
              <a:rPr lang="en-GB" sz="1600" dirty="0" smtClean="0">
                <a:latin typeface="Comic Sans MS" pitchFamily="66" charset="0"/>
              </a:rPr>
              <a:t>marker a </a:t>
            </a:r>
            <a:r>
              <a:rPr lang="en-GB" sz="1600" dirty="0" err="1" smtClean="0">
                <a:latin typeface="Comic Sans MS" pitchFamily="66" charset="0"/>
              </a:rPr>
              <a:t>nemoc</a:t>
            </a:r>
            <a:r>
              <a:rPr lang="en-GB" sz="1600" dirty="0" smtClean="0">
                <a:latin typeface="Comic Sans MS" pitchFamily="66" charset="0"/>
              </a:rPr>
              <a:t> se v </a:t>
            </a:r>
            <a:r>
              <a:rPr lang="en-GB" sz="1600" dirty="0" smtClean="0">
                <a:latin typeface="Comic Sans MS" pitchFamily="66" charset="0"/>
              </a:rPr>
              <a:t>da</a:t>
            </a:r>
            <a:r>
              <a:rPr lang="cs-CZ" sz="1600" dirty="0" smtClean="0">
                <a:latin typeface="Comic Sans MS" pitchFamily="66" charset="0"/>
              </a:rPr>
              <a:t>n</a:t>
            </a:r>
            <a:r>
              <a:rPr lang="en-GB" sz="1600" dirty="0" smtClean="0">
                <a:latin typeface="Comic Sans MS" pitchFamily="66" charset="0"/>
              </a:rPr>
              <a:t>é </a:t>
            </a:r>
            <a:r>
              <a:rPr lang="en-GB" sz="1600" dirty="0" err="1" smtClean="0">
                <a:latin typeface="Comic Sans MS" pitchFamily="66" charset="0"/>
              </a:rPr>
              <a:t>rodině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mají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vždy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vyskytovat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spol</a:t>
            </a:r>
            <a:r>
              <a:rPr lang="cs-CZ" sz="1600" dirty="0" smtClean="0">
                <a:latin typeface="Comic Sans MS" pitchFamily="66" charset="0"/>
              </a:rPr>
              <a:t>u</a:t>
            </a:r>
            <a:endParaRPr lang="cs-CZ" sz="1600" dirty="0" smtClean="0">
              <a:latin typeface="Comic Sans MS" pitchFamily="66" charset="0"/>
            </a:endParaRPr>
          </a:p>
          <a:p>
            <a:pPr algn="just"/>
            <a:endParaRPr lang="en-GB" sz="1600" dirty="0">
              <a:latin typeface="+mj-lt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2654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Genetické studie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600200"/>
            <a:ext cx="7611616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1600" b="1" dirty="0" smtClean="0">
                <a:latin typeface="+mj-lt"/>
              </a:rPr>
              <a:t> </a:t>
            </a:r>
            <a:r>
              <a:rPr lang="en-GB" sz="1600" b="1" dirty="0" err="1" smtClean="0">
                <a:latin typeface="Comic Sans MS" pitchFamily="66" charset="0"/>
              </a:rPr>
              <a:t>Asociační</a:t>
            </a:r>
            <a:r>
              <a:rPr lang="en-GB" sz="1600" b="1" dirty="0" smtClean="0">
                <a:latin typeface="Comic Sans MS" pitchFamily="66" charset="0"/>
              </a:rPr>
              <a:t> </a:t>
            </a:r>
            <a:r>
              <a:rPr lang="en-GB" sz="1600" b="1" dirty="0" err="1" smtClean="0">
                <a:latin typeface="Comic Sans MS" pitchFamily="66" charset="0"/>
              </a:rPr>
              <a:t>studie</a:t>
            </a:r>
            <a:r>
              <a:rPr lang="en-GB" sz="1600" dirty="0" smtClean="0">
                <a:latin typeface="Comic Sans MS" pitchFamily="66" charset="0"/>
              </a:rPr>
              <a:t> </a:t>
            </a:r>
            <a:endParaRPr lang="cs-CZ" sz="1600" dirty="0" smtClean="0">
              <a:latin typeface="Comic Sans MS" pitchFamily="66" charset="0"/>
            </a:endParaRPr>
          </a:p>
          <a:p>
            <a:pPr algn="just"/>
            <a:r>
              <a:rPr lang="en-GB" sz="1600" dirty="0" err="1" smtClean="0">
                <a:latin typeface="Comic Sans MS" pitchFamily="66" charset="0"/>
              </a:rPr>
              <a:t>vyšetřují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souvýskyt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markeru</a:t>
            </a:r>
            <a:r>
              <a:rPr lang="en-GB" sz="1600" dirty="0" smtClean="0">
                <a:latin typeface="Comic Sans MS" pitchFamily="66" charset="0"/>
              </a:rPr>
              <a:t> a </a:t>
            </a:r>
            <a:r>
              <a:rPr lang="en-GB" sz="1600" dirty="0" err="1" smtClean="0">
                <a:latin typeface="Comic Sans MS" pitchFamily="66" charset="0"/>
              </a:rPr>
              <a:t>nemoci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na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populační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úrovni</a:t>
            </a:r>
            <a:r>
              <a:rPr lang="en-GB" sz="1600" dirty="0" smtClean="0">
                <a:latin typeface="Comic Sans MS" pitchFamily="66" charset="0"/>
              </a:rPr>
              <a:t>, </a:t>
            </a:r>
            <a:r>
              <a:rPr lang="en-GB" sz="1600" dirty="0" err="1" smtClean="0">
                <a:latin typeface="Comic Sans MS" pitchFamily="66" charset="0"/>
              </a:rPr>
              <a:t>tj</a:t>
            </a:r>
            <a:r>
              <a:rPr lang="en-GB" sz="1600" dirty="0" smtClean="0">
                <a:latin typeface="Comic Sans MS" pitchFamily="66" charset="0"/>
              </a:rPr>
              <a:t>. u </a:t>
            </a:r>
            <a:r>
              <a:rPr lang="en-GB" sz="1600" dirty="0" err="1" smtClean="0">
                <a:latin typeface="Comic Sans MS" pitchFamily="66" charset="0"/>
              </a:rPr>
              <a:t>nepří</a:t>
            </a:r>
            <a:r>
              <a:rPr lang="cs-CZ" sz="1600" dirty="0" smtClean="0">
                <a:latin typeface="Comic Sans MS" pitchFamily="66" charset="0"/>
              </a:rPr>
              <a:t>b</a:t>
            </a:r>
            <a:r>
              <a:rPr lang="en-GB" sz="1600" dirty="0" err="1" smtClean="0">
                <a:latin typeface="Comic Sans MS" pitchFamily="66" charset="0"/>
              </a:rPr>
              <a:t>uzných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jedinců</a:t>
            </a:r>
            <a:r>
              <a:rPr lang="en-GB" sz="1600" dirty="0" smtClean="0">
                <a:latin typeface="Comic Sans MS" pitchFamily="66" charset="0"/>
              </a:rPr>
              <a:t>, </a:t>
            </a:r>
            <a:r>
              <a:rPr lang="en-GB" sz="1600" dirty="0" err="1" smtClean="0">
                <a:latin typeface="Comic Sans MS" pitchFamily="66" charset="0"/>
              </a:rPr>
              <a:t>obvykle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srovnáním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frekvencí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markerů</a:t>
            </a:r>
            <a:r>
              <a:rPr lang="en-GB" sz="1600" dirty="0" smtClean="0">
                <a:latin typeface="Comic Sans MS" pitchFamily="66" charset="0"/>
              </a:rPr>
              <a:t> u </a:t>
            </a:r>
            <a:r>
              <a:rPr lang="en-GB" sz="1600" dirty="0" err="1" smtClean="0">
                <a:latin typeface="Comic Sans MS" pitchFamily="66" charset="0"/>
              </a:rPr>
              <a:t>nepříbuzných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nemocných</a:t>
            </a:r>
            <a:r>
              <a:rPr lang="en-GB" sz="1600" dirty="0" smtClean="0">
                <a:latin typeface="Comic Sans MS" pitchFamily="66" charset="0"/>
              </a:rPr>
              <a:t> a </a:t>
            </a:r>
            <a:r>
              <a:rPr lang="en-GB" sz="1600" dirty="0" err="1" smtClean="0">
                <a:latin typeface="Comic Sans MS" pitchFamily="66" charset="0"/>
              </a:rPr>
              <a:t>kontrolních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subjektů</a:t>
            </a:r>
            <a:r>
              <a:rPr lang="en-GB" sz="1600" dirty="0" smtClean="0">
                <a:latin typeface="Comic Sans MS" pitchFamily="66" charset="0"/>
              </a:rPr>
              <a:t> (</a:t>
            </a:r>
            <a:r>
              <a:rPr lang="en-GB" sz="1600" dirty="0" err="1" smtClean="0">
                <a:latin typeface="Comic Sans MS" pitchFamily="66" charset="0"/>
              </a:rPr>
              <a:t>studie</a:t>
            </a:r>
            <a:r>
              <a:rPr lang="en-GB" sz="1600" dirty="0" smtClean="0">
                <a:latin typeface="Comic Sans MS" pitchFamily="66" charset="0"/>
              </a:rPr>
              <a:t> case-control)</a:t>
            </a:r>
            <a:endParaRPr lang="cs-CZ" sz="1600" dirty="0" smtClean="0">
              <a:latin typeface="Comic Sans MS" pitchFamily="66" charset="0"/>
            </a:endParaRPr>
          </a:p>
          <a:p>
            <a:pPr marL="0" indent="0" algn="just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algn="just"/>
            <a:r>
              <a:rPr lang="cs-CZ" sz="1600" dirty="0" err="1">
                <a:latin typeface="Comic Sans MS" pitchFamily="66" charset="0"/>
              </a:rPr>
              <a:t>s</a:t>
            </a:r>
            <a:r>
              <a:rPr lang="en-GB" sz="1600" dirty="0" err="1" smtClean="0">
                <a:latin typeface="Comic Sans MS" pitchFamily="66" charset="0"/>
              </a:rPr>
              <a:t>tatistickou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sílu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asociace</a:t>
            </a:r>
            <a:r>
              <a:rPr lang="en-GB" sz="1600" dirty="0" smtClean="0">
                <a:latin typeface="Comic Sans MS" pitchFamily="66" charset="0"/>
              </a:rPr>
              <a:t> je </a:t>
            </a:r>
            <a:r>
              <a:rPr lang="en-GB" sz="1600" dirty="0" err="1" smtClean="0">
                <a:latin typeface="Comic Sans MS" pitchFamily="66" charset="0"/>
              </a:rPr>
              <a:t>možno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dále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zvýšit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obohacením</a:t>
            </a:r>
            <a:r>
              <a:rPr lang="en-GB" sz="1600" dirty="0" smtClean="0">
                <a:latin typeface="Comic Sans MS" pitchFamily="66" charset="0"/>
              </a:rPr>
              <a:t> o </a:t>
            </a:r>
            <a:r>
              <a:rPr lang="en-GB" sz="1600" dirty="0" err="1" smtClean="0">
                <a:latin typeface="Comic Sans MS" pitchFamily="66" charset="0"/>
              </a:rPr>
              <a:t>další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kritéria</a:t>
            </a:r>
            <a:r>
              <a:rPr lang="en-GB" sz="1600" dirty="0" smtClean="0">
                <a:latin typeface="Comic Sans MS" pitchFamily="66" charset="0"/>
              </a:rPr>
              <a:t>, </a:t>
            </a:r>
            <a:r>
              <a:rPr lang="en-GB" sz="1600" dirty="0" err="1" smtClean="0">
                <a:latin typeface="Comic Sans MS" pitchFamily="66" charset="0"/>
              </a:rPr>
              <a:t>jako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např.:</a:t>
            </a:r>
          </a:p>
          <a:p>
            <a:pPr algn="just">
              <a:buFont typeface="Courier New" pitchFamily="49" charset="0"/>
              <a:buChar char="o"/>
            </a:pPr>
            <a:r>
              <a:rPr lang="en-GB" sz="1600" dirty="0" err="1" smtClean="0">
                <a:latin typeface="Comic Sans MS" pitchFamily="66" charset="0"/>
              </a:rPr>
              <a:t>klinické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subtypy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nemoci</a:t>
            </a:r>
            <a:r>
              <a:rPr lang="en-GB" sz="1600" dirty="0" smtClean="0">
                <a:latin typeface="Comic Sans MS" pitchFamily="66" charset="0"/>
              </a:rPr>
              <a:t> (</a:t>
            </a:r>
            <a:r>
              <a:rPr lang="en-GB" sz="1600" dirty="0" err="1" smtClean="0">
                <a:latin typeface="Comic Sans MS" pitchFamily="66" charset="0"/>
              </a:rPr>
              <a:t>studie</a:t>
            </a:r>
            <a:r>
              <a:rPr lang="en-GB" sz="1600" dirty="0" smtClean="0">
                <a:latin typeface="Comic Sans MS" pitchFamily="66" charset="0"/>
              </a:rPr>
              <a:t> case-case)</a:t>
            </a:r>
            <a:endParaRPr lang="cs-CZ" sz="1600" dirty="0">
              <a:latin typeface="Comic Sans MS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en-GB" sz="1600" dirty="0" err="1" smtClean="0">
                <a:latin typeface="Comic Sans MS" pitchFamily="66" charset="0"/>
              </a:rPr>
              <a:t>závažnost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nemoci</a:t>
            </a:r>
            <a:endParaRPr lang="cs-CZ" sz="1600" dirty="0" smtClean="0">
              <a:latin typeface="Comic Sans MS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en-GB" sz="1600" dirty="0" err="1" smtClean="0">
                <a:latin typeface="Comic Sans MS" pitchFamily="66" charset="0"/>
              </a:rPr>
              <a:t>časný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začátek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nemoci</a:t>
            </a:r>
            <a:endParaRPr lang="cs-CZ" sz="1600" dirty="0" smtClean="0">
              <a:latin typeface="Comic Sans MS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en-GB" sz="1600" dirty="0" err="1" smtClean="0">
                <a:latin typeface="Comic Sans MS" pitchFamily="66" charset="0"/>
              </a:rPr>
              <a:t>rizikové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faktory</a:t>
            </a:r>
            <a:r>
              <a:rPr lang="en-GB" sz="1600" dirty="0" smtClean="0">
                <a:latin typeface="Comic Sans MS" pitchFamily="66" charset="0"/>
              </a:rPr>
              <a:t> pro </a:t>
            </a:r>
            <a:r>
              <a:rPr lang="en-GB" sz="1600" dirty="0" err="1" smtClean="0">
                <a:latin typeface="Comic Sans MS" pitchFamily="66" charset="0"/>
              </a:rPr>
              <a:t>nemoc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včetně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pohlaví</a:t>
            </a:r>
            <a:endParaRPr lang="cs-CZ" sz="1600" dirty="0">
              <a:latin typeface="Comic Sans MS" pitchFamily="66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en-GB" sz="1600" dirty="0" err="1" smtClean="0">
                <a:latin typeface="Comic Sans MS" pitchFamily="66" charset="0"/>
              </a:rPr>
              <a:t>vhodné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biologické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znaky</a:t>
            </a:r>
            <a:r>
              <a:rPr lang="en-GB" sz="1600" dirty="0" smtClean="0">
                <a:latin typeface="Comic Sans MS" pitchFamily="66" charset="0"/>
              </a:rPr>
              <a:t> (</a:t>
            </a:r>
            <a:r>
              <a:rPr lang="en-GB" sz="1600" dirty="0" err="1" smtClean="0">
                <a:latin typeface="Comic Sans MS" pitchFamily="66" charset="0"/>
              </a:rPr>
              <a:t>např</a:t>
            </a:r>
            <a:r>
              <a:rPr lang="en-GB" sz="1600" dirty="0" smtClean="0">
                <a:latin typeface="Comic Sans MS" pitchFamily="66" charset="0"/>
              </a:rPr>
              <a:t>. </a:t>
            </a:r>
            <a:r>
              <a:rPr lang="en-GB" sz="1600" dirty="0" err="1" smtClean="0">
                <a:latin typeface="Comic Sans MS" pitchFamily="66" charset="0"/>
              </a:rPr>
              <a:t>plasmatické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hladiny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cytokinů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při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asociaci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genetických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polymorfi</a:t>
            </a:r>
            <a:r>
              <a:rPr lang="cs-CZ" sz="1600" dirty="0" smtClean="0">
                <a:latin typeface="Comic Sans MS" pitchFamily="66" charset="0"/>
              </a:rPr>
              <a:t>z</a:t>
            </a:r>
            <a:r>
              <a:rPr lang="en-GB" sz="1600" dirty="0" err="1" smtClean="0">
                <a:latin typeface="Comic Sans MS" pitchFamily="66" charset="0"/>
              </a:rPr>
              <a:t>mů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smtClean="0">
                <a:latin typeface="Comic Sans MS" pitchFamily="66" charset="0"/>
              </a:rPr>
              <a:t>v </a:t>
            </a:r>
            <a:r>
              <a:rPr lang="en-GB" sz="1600" dirty="0" err="1" smtClean="0">
                <a:latin typeface="Comic Sans MS" pitchFamily="66" charset="0"/>
              </a:rPr>
              <a:t>cytokinových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genech</a:t>
            </a:r>
            <a:r>
              <a:rPr lang="en-GB" sz="1600" dirty="0" smtClean="0">
                <a:latin typeface="Comic Sans MS" pitchFamily="66" charset="0"/>
              </a:rPr>
              <a:t>; </a:t>
            </a:r>
            <a:r>
              <a:rPr lang="en-GB" sz="1600" dirty="0" err="1" smtClean="0">
                <a:latin typeface="Comic Sans MS" pitchFamily="66" charset="0"/>
              </a:rPr>
              <a:t>studie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genotyp-fenotyp</a:t>
            </a:r>
            <a:r>
              <a:rPr lang="en-GB" sz="1600" dirty="0" smtClean="0">
                <a:latin typeface="Comic Sans MS" pitchFamily="66" charset="0"/>
              </a:rPr>
              <a:t>). 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3210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Klinická genetika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600200"/>
            <a:ext cx="7611616" cy="4525963"/>
          </a:xfrm>
        </p:spPr>
        <p:txBody>
          <a:bodyPr>
            <a:normAutofit/>
          </a:bodyPr>
          <a:lstStyle/>
          <a:p>
            <a:r>
              <a:rPr lang="cs-CZ" sz="1600" b="1" dirty="0" smtClean="0">
                <a:latin typeface="Comic Sans MS" pitchFamily="66" charset="0"/>
              </a:rPr>
              <a:t>zabývá se diagnostikou, léčením a prevencí genetických nemocí</a:t>
            </a:r>
          </a:p>
          <a:p>
            <a:pPr algn="just"/>
            <a:endParaRPr lang="cs-CZ" sz="1600" b="1" dirty="0">
              <a:latin typeface="Comic Sans MS" pitchFamily="66" charset="0"/>
            </a:endParaRPr>
          </a:p>
          <a:p>
            <a:pPr algn="just"/>
            <a:r>
              <a:rPr lang="cs-CZ" sz="1600" b="1" dirty="0" smtClean="0">
                <a:latin typeface="Comic Sans MS" pitchFamily="66" charset="0"/>
              </a:rPr>
              <a:t>genetické poradenství</a:t>
            </a:r>
          </a:p>
          <a:p>
            <a:pPr algn="just"/>
            <a:r>
              <a:rPr lang="cs-CZ" sz="1600" b="1" dirty="0" smtClean="0">
                <a:latin typeface="Comic Sans MS" pitchFamily="66" charset="0"/>
              </a:rPr>
              <a:t>vrozené </a:t>
            </a:r>
            <a:r>
              <a:rPr lang="cs-CZ" sz="1600" b="1" dirty="0">
                <a:latin typeface="Comic Sans MS" pitchFamily="66" charset="0"/>
              </a:rPr>
              <a:t>vady - </a:t>
            </a:r>
            <a:r>
              <a:rPr lang="cs-CZ" sz="1600" dirty="0">
                <a:latin typeface="Comic Sans MS" pitchFamily="66" charset="0"/>
              </a:rPr>
              <a:t>poruchy utváření orgánů, které vznikly v období nitroděložního života, i poruchy funkční (např. duševní opoždění) a poruchy na úrovni biochemické a molekulární (např. vrozené vady </a:t>
            </a:r>
            <a:r>
              <a:rPr lang="cs-CZ" sz="1600" dirty="0" smtClean="0">
                <a:latin typeface="Comic Sans MS" pitchFamily="66" charset="0"/>
              </a:rPr>
              <a:t>metabolizmu</a:t>
            </a:r>
            <a:r>
              <a:rPr lang="cs-CZ" sz="1600" dirty="0" smtClean="0">
                <a:latin typeface="Comic Sans MS" pitchFamily="66" charset="0"/>
              </a:rPr>
              <a:t>)</a:t>
            </a:r>
            <a:endParaRPr lang="cs-CZ" sz="1600" dirty="0">
              <a:latin typeface="Comic Sans MS" pitchFamily="66" charset="0"/>
            </a:endParaRPr>
          </a:p>
          <a:p>
            <a:endParaRPr lang="cs-CZ" b="1" dirty="0" smtClean="0">
              <a:latin typeface="Comic Sans MS" pitchFamily="66" charset="0"/>
            </a:endParaRPr>
          </a:p>
          <a:p>
            <a:pPr lvl="2">
              <a:lnSpc>
                <a:spcPct val="120000"/>
              </a:lnSpc>
            </a:pPr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423167"/>
              </p:ext>
            </p:extLst>
          </p:nvPr>
        </p:nvGraphicFramePr>
        <p:xfrm>
          <a:off x="1835696" y="3821018"/>
          <a:ext cx="5718175" cy="2327910"/>
        </p:xfrm>
        <a:graphic>
          <a:graphicData uri="http://schemas.openxmlformats.org/drawingml/2006/table">
            <a:tbl>
              <a:tblPr/>
              <a:tblGrid>
                <a:gridCol w="2308225"/>
                <a:gridCol w="2022475"/>
                <a:gridCol w="1387475"/>
              </a:tblGrid>
              <a:tr h="0">
                <a:tc>
                  <a:txBody>
                    <a:bodyPr/>
                    <a:lstStyle/>
                    <a:p>
                      <a:r>
                        <a:rPr lang="cs-CZ" sz="1600" b="1" dirty="0">
                          <a:latin typeface="Comic Sans MS" pitchFamily="66" charset="0"/>
                        </a:rPr>
                        <a:t>Skupina</a:t>
                      </a:r>
                      <a:endParaRPr lang="cs-CZ" sz="1600" dirty="0">
                        <a:latin typeface="Comic Sans MS" pitchFamily="66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>
                          <a:latin typeface="Comic Sans MS" pitchFamily="66" charset="0"/>
                        </a:rPr>
                        <a:t>Příčina</a:t>
                      </a:r>
                      <a:endParaRPr lang="cs-CZ" sz="1600">
                        <a:latin typeface="Comic Sans MS" pitchFamily="66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latin typeface="Comic Sans MS" pitchFamily="66" charset="0"/>
                        </a:rPr>
                        <a:t>Zastoupení</a:t>
                      </a:r>
                      <a:endParaRPr lang="cs-CZ" sz="1600" dirty="0">
                        <a:latin typeface="Comic Sans MS" pitchFamily="66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r>
                        <a:rPr lang="cs-CZ" sz="1600" dirty="0" smtClean="0">
                          <a:latin typeface="Comic Sans MS" pitchFamily="66" charset="0"/>
                        </a:rPr>
                        <a:t>Primárně (geneticky)</a:t>
                      </a:r>
                      <a:r>
                        <a:rPr lang="cs-CZ" sz="1600" dirty="0">
                          <a:latin typeface="Comic Sans MS" pitchFamily="66" charset="0"/>
                        </a:rPr>
                        <a:t/>
                      </a:r>
                      <a:br>
                        <a:rPr lang="cs-CZ" sz="1600" dirty="0">
                          <a:latin typeface="Comic Sans MS" pitchFamily="66" charset="0"/>
                        </a:rPr>
                      </a:br>
                      <a:r>
                        <a:rPr lang="cs-CZ" sz="1600" dirty="0"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latin typeface="Comic Sans MS" pitchFamily="66" charset="0"/>
                        </a:rPr>
                        <a:t>chromozomální aberace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 smtClean="0">
                          <a:latin typeface="Comic Sans MS" pitchFamily="66" charset="0"/>
                        </a:rPr>
                        <a:t>10 %</a:t>
                      </a:r>
                      <a:endParaRPr lang="cs-CZ" sz="1600" dirty="0">
                        <a:latin typeface="Comic Sans MS" pitchFamily="66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latin typeface="Comic Sans MS" pitchFamily="66" charset="0"/>
                        </a:rPr>
                        <a:t>monogenní dědičnost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 smtClean="0">
                          <a:latin typeface="Comic Sans MS" pitchFamily="66" charset="0"/>
                        </a:rPr>
                        <a:t>20 %</a:t>
                      </a:r>
                      <a:endParaRPr lang="cs-CZ" sz="1600" dirty="0">
                        <a:latin typeface="Comic Sans MS" pitchFamily="66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r>
                        <a:rPr lang="cs-CZ" sz="1600" dirty="0" smtClean="0">
                          <a:latin typeface="Comic Sans MS" pitchFamily="66" charset="0"/>
                        </a:rPr>
                        <a:t>Sekundárně (prostředí)</a:t>
                      </a:r>
                      <a:r>
                        <a:rPr lang="cs-CZ" sz="1600" dirty="0">
                          <a:latin typeface="Comic Sans MS" pitchFamily="66" charset="0"/>
                        </a:rPr>
                        <a:t/>
                      </a:r>
                      <a:br>
                        <a:rPr lang="cs-CZ" sz="1600" dirty="0">
                          <a:latin typeface="Comic Sans MS" pitchFamily="66" charset="0"/>
                        </a:rPr>
                      </a:br>
                      <a:r>
                        <a:rPr lang="cs-CZ" sz="1600" dirty="0">
                          <a:latin typeface="Comic Sans MS" pitchFamily="66" charset="0"/>
                        </a:rPr>
                        <a:t> </a:t>
                      </a:r>
                      <a:br>
                        <a:rPr lang="cs-CZ" sz="1600" dirty="0">
                          <a:latin typeface="Comic Sans MS" pitchFamily="66" charset="0"/>
                        </a:rPr>
                      </a:br>
                      <a:r>
                        <a:rPr lang="cs-CZ" sz="1600" dirty="0"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omic Sans MS" pitchFamily="66" charset="0"/>
                        </a:rPr>
                        <a:t>léky</a:t>
                      </a:r>
                      <a:r>
                        <a:rPr lang="cs-CZ" sz="1600" dirty="0">
                          <a:latin typeface="Comic Sans MS" pitchFamily="66" charset="0"/>
                        </a:rPr>
                        <a:t>, infekce, záření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 smtClean="0">
                          <a:latin typeface="Comic Sans MS" pitchFamily="66" charset="0"/>
                        </a:rPr>
                        <a:t>5 %</a:t>
                      </a:r>
                      <a:endParaRPr lang="cs-CZ" sz="1600" dirty="0">
                        <a:latin typeface="Comic Sans MS" pitchFamily="66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omic Sans MS" pitchFamily="66" charset="0"/>
                        </a:rPr>
                        <a:t>porodní </a:t>
                      </a:r>
                      <a:r>
                        <a:rPr lang="cs-CZ" sz="1600" dirty="0">
                          <a:latin typeface="Comic Sans MS" pitchFamily="66" charset="0"/>
                        </a:rPr>
                        <a:t>poranění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 smtClean="0">
                          <a:latin typeface="Comic Sans MS" pitchFamily="66" charset="0"/>
                        </a:rPr>
                        <a:t>12 %</a:t>
                      </a:r>
                      <a:endParaRPr lang="cs-CZ" sz="1600" dirty="0">
                        <a:latin typeface="Comic Sans MS" pitchFamily="66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omic Sans MS" pitchFamily="66" charset="0"/>
                        </a:rPr>
                        <a:t>infekce </a:t>
                      </a:r>
                      <a:r>
                        <a:rPr lang="cs-CZ" sz="1600" dirty="0">
                          <a:latin typeface="Comic Sans MS" pitchFamily="66" charset="0"/>
                        </a:rPr>
                        <a:t>po narození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 smtClean="0">
                          <a:latin typeface="Comic Sans MS" pitchFamily="66" charset="0"/>
                        </a:rPr>
                        <a:t>7 %</a:t>
                      </a:r>
                      <a:endParaRPr lang="cs-CZ" sz="1600" dirty="0">
                        <a:latin typeface="Comic Sans MS" pitchFamily="66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omic Sans MS" pitchFamily="66" charset="0"/>
                        </a:rPr>
                        <a:t>Neznámé </a:t>
                      </a:r>
                      <a:r>
                        <a:rPr lang="cs-CZ" sz="1600" dirty="0">
                          <a:latin typeface="Comic Sans MS" pitchFamily="66" charset="0"/>
                        </a:rPr>
                        <a:t>(multifaktoriální)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Comic Sans MS" pitchFamily="66" charset="0"/>
                        </a:rPr>
                        <a:t>geny </a:t>
                      </a:r>
                      <a:r>
                        <a:rPr lang="cs-CZ" sz="1600" dirty="0">
                          <a:latin typeface="Comic Sans MS" pitchFamily="66" charset="0"/>
                        </a:rPr>
                        <a:t>+ prostředí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 smtClean="0">
                          <a:latin typeface="Comic Sans MS" pitchFamily="66" charset="0"/>
                        </a:rPr>
                        <a:t>46 %</a:t>
                      </a:r>
                      <a:endParaRPr lang="cs-CZ" sz="1600" dirty="0">
                        <a:latin typeface="Comic Sans MS" pitchFamily="66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9989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Klinická genetika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3" y="1600200"/>
            <a:ext cx="5008985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600" b="1" dirty="0" smtClean="0">
                <a:latin typeface="Comic Sans MS" pitchFamily="66" charset="0"/>
              </a:rPr>
              <a:t>Prenatální diagnostika</a:t>
            </a:r>
            <a:endParaRPr lang="cs-CZ" sz="1600" dirty="0">
              <a:latin typeface="Comic Sans MS" pitchFamily="66" charset="0"/>
            </a:endParaRPr>
          </a:p>
          <a:p>
            <a:pPr algn="just"/>
            <a:r>
              <a:rPr lang="cs-CZ" sz="1600" dirty="0">
                <a:latin typeface="Comic Sans MS" pitchFamily="66" charset="0"/>
              </a:rPr>
              <a:t>zahrnuje vyšetřovací postupy směřující k vyhledávání statisticky významné odchylky ve struktuře nebo funkci, která přesahuje hranice fenotypové </a:t>
            </a:r>
            <a:r>
              <a:rPr lang="cs-CZ" sz="1600" dirty="0" smtClean="0">
                <a:latin typeface="Comic Sans MS" pitchFamily="66" charset="0"/>
              </a:rPr>
              <a:t>variability</a:t>
            </a:r>
            <a:endParaRPr lang="cs-CZ" sz="1600" dirty="0">
              <a:latin typeface="Comic Sans MS" pitchFamily="66" charset="0"/>
            </a:endParaRPr>
          </a:p>
          <a:p>
            <a:pPr algn="just"/>
            <a:r>
              <a:rPr lang="cs-CZ" sz="1600" dirty="0">
                <a:latin typeface="Comic Sans MS" pitchFamily="66" charset="0"/>
              </a:rPr>
              <a:t>umožňuje v závažných případech ukončení gravidity, u dalších je možno v předstihu plánovat optimální perinatální </a:t>
            </a:r>
            <a:r>
              <a:rPr lang="cs-CZ" sz="1600" dirty="0" smtClean="0">
                <a:latin typeface="Comic Sans MS" pitchFamily="66" charset="0"/>
              </a:rPr>
              <a:t>péči</a:t>
            </a:r>
            <a:endParaRPr lang="cs-CZ" sz="1600" dirty="0" smtClean="0">
              <a:latin typeface="Comic Sans MS" pitchFamily="66" charset="0"/>
            </a:endParaRPr>
          </a:p>
          <a:p>
            <a:pPr algn="just"/>
            <a:endParaRPr lang="cs-CZ" sz="1600" dirty="0" smtClean="0"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cs-CZ" sz="1600" dirty="0" smtClean="0">
                <a:latin typeface="Comic Sans MS" pitchFamily="66" charset="0"/>
              </a:rPr>
              <a:t>Rizikové faktory:</a:t>
            </a:r>
          </a:p>
          <a:p>
            <a:pPr algn="just"/>
            <a:r>
              <a:rPr lang="cs-CZ" sz="1600" dirty="0" smtClean="0">
                <a:latin typeface="Comic Sans MS" pitchFamily="66" charset="0"/>
              </a:rPr>
              <a:t>věk </a:t>
            </a:r>
            <a:r>
              <a:rPr lang="cs-CZ" sz="1600" dirty="0">
                <a:latin typeface="Comic Sans MS" pitchFamily="66" charset="0"/>
              </a:rPr>
              <a:t>matky v době porodu je vyšší jak 35 </a:t>
            </a:r>
            <a:r>
              <a:rPr lang="cs-CZ" sz="1600" dirty="0" smtClean="0">
                <a:latin typeface="Comic Sans MS" pitchFamily="66" charset="0"/>
              </a:rPr>
              <a:t>let nebo součet věku rodičů nad 70 let</a:t>
            </a:r>
            <a:endParaRPr lang="cs-CZ" sz="1600" dirty="0">
              <a:latin typeface="Comic Sans MS" pitchFamily="66" charset="0"/>
            </a:endParaRPr>
          </a:p>
          <a:p>
            <a:pPr algn="just"/>
            <a:r>
              <a:rPr lang="cs-CZ" sz="1600" dirty="0" smtClean="0">
                <a:latin typeface="Comic Sans MS" pitchFamily="66" charset="0"/>
              </a:rPr>
              <a:t>pozitivní </a:t>
            </a:r>
            <a:r>
              <a:rPr lang="cs-CZ" sz="1600" dirty="0">
                <a:latin typeface="Comic Sans MS" pitchFamily="66" charset="0"/>
              </a:rPr>
              <a:t>biochemický </a:t>
            </a:r>
            <a:r>
              <a:rPr lang="cs-CZ" sz="1600" dirty="0" err="1">
                <a:latin typeface="Comic Sans MS" pitchFamily="66" charset="0"/>
              </a:rPr>
              <a:t>screening</a:t>
            </a:r>
            <a:r>
              <a:rPr lang="cs-CZ" sz="1600" b="1" dirty="0">
                <a:latin typeface="Comic Sans MS" pitchFamily="66" charset="0"/>
              </a:rPr>
              <a:t> </a:t>
            </a:r>
            <a:r>
              <a:rPr lang="cs-CZ" sz="1600" dirty="0">
                <a:latin typeface="Comic Sans MS" pitchFamily="66" charset="0"/>
              </a:rPr>
              <a:t> z krve </a:t>
            </a:r>
            <a:r>
              <a:rPr lang="cs-CZ" sz="1600" dirty="0" smtClean="0">
                <a:latin typeface="Comic Sans MS" pitchFamily="66" charset="0"/>
              </a:rPr>
              <a:t>matky</a:t>
            </a:r>
          </a:p>
          <a:p>
            <a:pPr algn="just"/>
            <a:r>
              <a:rPr lang="cs-CZ" sz="1600" dirty="0" smtClean="0">
                <a:latin typeface="Comic Sans MS" pitchFamily="66" charset="0"/>
              </a:rPr>
              <a:t>ultrazvukový </a:t>
            </a:r>
            <a:r>
              <a:rPr lang="cs-CZ" sz="1600" dirty="0">
                <a:latin typeface="Comic Sans MS" pitchFamily="66" charset="0"/>
              </a:rPr>
              <a:t>nález, který zvyšuje riziko přítomnosti </a:t>
            </a:r>
            <a:r>
              <a:rPr lang="cs-CZ" sz="1600" dirty="0" smtClean="0">
                <a:latin typeface="Comic Sans MS" pitchFamily="66" charset="0"/>
              </a:rPr>
              <a:t>chromozomální </a:t>
            </a:r>
            <a:r>
              <a:rPr lang="cs-CZ" sz="1600" dirty="0">
                <a:latin typeface="Comic Sans MS" pitchFamily="66" charset="0"/>
              </a:rPr>
              <a:t>aberace </a:t>
            </a:r>
            <a:r>
              <a:rPr lang="cs-CZ" sz="1600" dirty="0" smtClean="0">
                <a:latin typeface="Comic Sans MS" pitchFamily="66" charset="0"/>
              </a:rPr>
              <a:t>(nahromadění </a:t>
            </a:r>
            <a:r>
              <a:rPr lang="cs-CZ" sz="1600" dirty="0">
                <a:latin typeface="Comic Sans MS" pitchFamily="66" charset="0"/>
              </a:rPr>
              <a:t>tekutiny v podkoží, nepřítomnost nosní kůstky, srdeční vada </a:t>
            </a:r>
            <a:r>
              <a:rPr lang="cs-CZ" sz="1600" dirty="0" smtClean="0">
                <a:latin typeface="Comic Sans MS" pitchFamily="66" charset="0"/>
              </a:rPr>
              <a:t>plodu aj.)</a:t>
            </a:r>
            <a:endParaRPr lang="cs-CZ" sz="1600" dirty="0">
              <a:latin typeface="Comic Sans MS" pitchFamily="66" charset="0"/>
            </a:endParaRPr>
          </a:p>
          <a:p>
            <a:pPr algn="just"/>
            <a:r>
              <a:rPr lang="cs-CZ" sz="1600" dirty="0" smtClean="0">
                <a:latin typeface="Comic Sans MS" pitchFamily="66" charset="0"/>
              </a:rPr>
              <a:t>přítomnost chromozomální </a:t>
            </a:r>
            <a:r>
              <a:rPr lang="cs-CZ" sz="1600" dirty="0">
                <a:latin typeface="Comic Sans MS" pitchFamily="66" charset="0"/>
              </a:rPr>
              <a:t>aberace v </a:t>
            </a:r>
            <a:r>
              <a:rPr lang="cs-CZ" sz="1600" dirty="0" smtClean="0">
                <a:latin typeface="Comic Sans MS" pitchFamily="66" charset="0"/>
              </a:rPr>
              <a:t>rodině</a:t>
            </a:r>
          </a:p>
          <a:p>
            <a:pPr algn="just"/>
            <a:endParaRPr lang="cs-CZ" sz="1600" dirty="0">
              <a:latin typeface="Comic Sans MS" pitchFamily="66" charset="0"/>
            </a:endParaRPr>
          </a:p>
          <a:p>
            <a:pPr algn="just"/>
            <a:endParaRPr lang="cs-CZ" sz="1600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3328199"/>
            <a:ext cx="2549269" cy="152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8"/>
          <a:stretch/>
        </p:blipFill>
        <p:spPr bwMode="auto">
          <a:xfrm>
            <a:off x="6215074" y="4786322"/>
            <a:ext cx="2549269" cy="196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1547808"/>
            <a:ext cx="2540616" cy="180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12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404664"/>
            <a:ext cx="8928100" cy="777875"/>
          </a:xfrm>
        </p:spPr>
        <p:txBody>
          <a:bodyPr/>
          <a:lstStyle/>
          <a:p>
            <a:pPr eaLnBrk="1" hangingPunct="1"/>
            <a:r>
              <a:rPr lang="cs-CZ" dirty="0" err="1" smtClean="0">
                <a:latin typeface="Comic Sans MS" pitchFamily="66" charset="0"/>
              </a:rPr>
              <a:t>Monogenní</a:t>
            </a:r>
            <a:r>
              <a:rPr lang="cs-CZ" dirty="0" smtClean="0">
                <a:latin typeface="Comic Sans MS" pitchFamily="66" charset="0"/>
              </a:rPr>
              <a:t> nemoci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5184" y="1484784"/>
            <a:ext cx="7889429" cy="5177935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cs-CZ" sz="1600" dirty="0" smtClean="0">
                <a:latin typeface="Comic Sans MS" pitchFamily="66" charset="0"/>
              </a:rPr>
              <a:t>Základní </a:t>
            </a:r>
            <a:r>
              <a:rPr lang="cs-CZ" sz="1600" dirty="0">
                <a:latin typeface="Comic Sans MS" pitchFamily="66" charset="0"/>
              </a:rPr>
              <a:t>typy dědičnosti:</a:t>
            </a:r>
          </a:p>
          <a:p>
            <a:pPr lvl="1" eaLnBrk="1" hangingPunct="1"/>
            <a:endParaRPr lang="cs-CZ" sz="1600" dirty="0" smtClean="0"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39" t="52021" r="27407" b="30841"/>
          <a:stretch/>
        </p:blipFill>
        <p:spPr bwMode="auto">
          <a:xfrm>
            <a:off x="2555776" y="3712819"/>
            <a:ext cx="2638114" cy="98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0" t="55099" r="31495" b="32137"/>
          <a:stretch/>
        </p:blipFill>
        <p:spPr bwMode="auto">
          <a:xfrm>
            <a:off x="5815728" y="3779852"/>
            <a:ext cx="2638114" cy="85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682121"/>
              </p:ext>
            </p:extLst>
          </p:nvPr>
        </p:nvGraphicFramePr>
        <p:xfrm>
          <a:off x="1187623" y="2276872"/>
          <a:ext cx="7552945" cy="1005840"/>
        </p:xfrm>
        <a:graphic>
          <a:graphicData uri="http://schemas.openxmlformats.org/drawingml/2006/table">
            <a:tbl>
              <a:tblPr/>
              <a:tblGrid>
                <a:gridCol w="1417488"/>
                <a:gridCol w="3097232"/>
                <a:gridCol w="3038225"/>
              </a:tblGrid>
              <a:tr h="315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dominantní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recesivní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auto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omální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auto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omálně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domi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antní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(AD)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auto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omálně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recesivní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(AR)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X-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vázaný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X-domi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antní (XD)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X-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recesivní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(XR)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0" t="40552" r="30590" b="33985"/>
          <a:stretch/>
        </p:blipFill>
        <p:spPr bwMode="auto">
          <a:xfrm>
            <a:off x="5815728" y="4999925"/>
            <a:ext cx="2638114" cy="166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59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Klinická genetika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3" y="1196752"/>
            <a:ext cx="5676701" cy="547260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cs-CZ" sz="1600" b="1" dirty="0" smtClean="0">
                <a:latin typeface="Comic Sans MS" pitchFamily="66" charset="0"/>
              </a:rPr>
              <a:t>Vyšetření karyotypu plodu</a:t>
            </a:r>
          </a:p>
          <a:p>
            <a:pPr algn="just">
              <a:lnSpc>
                <a:spcPct val="120000"/>
              </a:lnSpc>
            </a:pPr>
            <a:r>
              <a:rPr lang="cs-CZ" sz="1600" dirty="0">
                <a:latin typeface="Comic Sans MS" pitchFamily="66" charset="0"/>
              </a:rPr>
              <a:t>invazivní </a:t>
            </a:r>
            <a:r>
              <a:rPr lang="cs-CZ" sz="1600" dirty="0" smtClean="0">
                <a:latin typeface="Comic Sans MS" pitchFamily="66" charset="0"/>
              </a:rPr>
              <a:t>metody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- </a:t>
            </a:r>
            <a:r>
              <a:rPr lang="cs-CZ" sz="1600" dirty="0" err="1" smtClean="0">
                <a:latin typeface="Comic Sans MS" pitchFamily="66" charset="0"/>
              </a:rPr>
              <a:t>amniocentéza</a:t>
            </a:r>
            <a:r>
              <a:rPr lang="cs-CZ" sz="1600" dirty="0" smtClean="0">
                <a:latin typeface="Comic Sans MS" pitchFamily="66" charset="0"/>
              </a:rPr>
              <a:t>, </a:t>
            </a:r>
            <a:r>
              <a:rPr lang="cs-CZ" sz="1600" dirty="0">
                <a:latin typeface="Comic Sans MS" pitchFamily="66" charset="0"/>
              </a:rPr>
              <a:t>biopsie choriových </a:t>
            </a:r>
            <a:r>
              <a:rPr lang="cs-CZ" sz="1600" dirty="0" smtClean="0">
                <a:latin typeface="Comic Sans MS" pitchFamily="66" charset="0"/>
              </a:rPr>
              <a:t>klků, </a:t>
            </a:r>
            <a:r>
              <a:rPr lang="cs-CZ" sz="1600" dirty="0" err="1" smtClean="0">
                <a:latin typeface="Comic Sans MS" pitchFamily="66" charset="0"/>
              </a:rPr>
              <a:t>kordocentéza</a:t>
            </a:r>
            <a:endParaRPr lang="cs-CZ" sz="1600" dirty="0" smtClean="0">
              <a:latin typeface="Comic Sans MS" pitchFamily="66" charset="0"/>
            </a:endParaRPr>
          </a:p>
          <a:p>
            <a:pPr algn="just">
              <a:lnSpc>
                <a:spcPct val="120000"/>
              </a:lnSpc>
            </a:pPr>
            <a:r>
              <a:rPr lang="cs-CZ" sz="1600" b="1" dirty="0" smtClean="0">
                <a:latin typeface="Comic Sans MS" pitchFamily="66" charset="0"/>
              </a:rPr>
              <a:t>cytogenetické vyšetření </a:t>
            </a:r>
            <a:r>
              <a:rPr lang="cs-CZ" sz="1600" dirty="0" smtClean="0">
                <a:latin typeface="Comic Sans MS" pitchFamily="66" charset="0"/>
              </a:rPr>
              <a:t>- </a:t>
            </a:r>
            <a:r>
              <a:rPr lang="cs-CZ" sz="1600" dirty="0" err="1" smtClean="0">
                <a:latin typeface="Comic Sans MS" pitchFamily="66" charset="0"/>
              </a:rPr>
              <a:t>karyotypizace</a:t>
            </a:r>
            <a:endParaRPr lang="cs-CZ" sz="1600" dirty="0" smtClean="0">
              <a:latin typeface="Comic Sans MS" pitchFamily="66" charset="0"/>
            </a:endParaRPr>
          </a:p>
          <a:p>
            <a:pPr algn="just">
              <a:lnSpc>
                <a:spcPct val="120000"/>
              </a:lnSpc>
            </a:pPr>
            <a:r>
              <a:rPr lang="cs-CZ" sz="1600" b="1" dirty="0" smtClean="0">
                <a:latin typeface="Comic Sans MS" pitchFamily="66" charset="0"/>
              </a:rPr>
              <a:t>FISH </a:t>
            </a:r>
            <a:r>
              <a:rPr lang="cs-CZ" sz="1600" dirty="0" smtClean="0">
                <a:latin typeface="Comic Sans MS" pitchFamily="66" charset="0"/>
              </a:rPr>
              <a:t>– </a:t>
            </a:r>
            <a:r>
              <a:rPr lang="cs-CZ" sz="1600" dirty="0" err="1" smtClean="0">
                <a:latin typeface="Comic Sans MS" pitchFamily="66" charset="0"/>
              </a:rPr>
              <a:t>fluoresceční</a:t>
            </a:r>
            <a:r>
              <a:rPr lang="cs-CZ" sz="1600" dirty="0" smtClean="0">
                <a:latin typeface="Comic Sans MS" pitchFamily="66" charset="0"/>
              </a:rPr>
              <a:t> hybridizace </a:t>
            </a:r>
            <a:r>
              <a:rPr lang="cs-CZ" sz="1600" i="1" dirty="0" smtClean="0">
                <a:latin typeface="Comic Sans MS" pitchFamily="66" charset="0"/>
              </a:rPr>
              <a:t>in </a:t>
            </a:r>
            <a:r>
              <a:rPr lang="cs-CZ" sz="1600" i="1" dirty="0" err="1" smtClean="0">
                <a:latin typeface="Comic Sans MS" pitchFamily="66" charset="0"/>
              </a:rPr>
              <a:t>situ</a:t>
            </a:r>
            <a:endParaRPr lang="cs-CZ" sz="1600" i="1" dirty="0" smtClean="0">
              <a:latin typeface="Comic Sans MS" pitchFamily="66" charset="0"/>
            </a:endParaRPr>
          </a:p>
          <a:p>
            <a:pPr algn="just"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vazba denaturované </a:t>
            </a:r>
            <a:r>
              <a:rPr lang="cs-CZ" sz="1600" dirty="0" err="1" smtClean="0">
                <a:latin typeface="Comic Sans MS" pitchFamily="66" charset="0"/>
              </a:rPr>
              <a:t>sDNA</a:t>
            </a:r>
            <a:r>
              <a:rPr lang="cs-CZ" sz="1600" dirty="0" smtClean="0">
                <a:latin typeface="Comic Sans MS" pitchFamily="66" charset="0"/>
              </a:rPr>
              <a:t> se specifickou sondou</a:t>
            </a:r>
          </a:p>
          <a:p>
            <a:pPr algn="just">
              <a:lnSpc>
                <a:spcPct val="120000"/>
              </a:lnSpc>
            </a:pPr>
            <a:r>
              <a:rPr lang="cs-CZ" sz="1600" b="1" dirty="0" err="1" smtClean="0">
                <a:latin typeface="Comic Sans MS" pitchFamily="66" charset="0"/>
              </a:rPr>
              <a:t>AmnioPCR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– genetické vyšetření</a:t>
            </a:r>
            <a:r>
              <a:rPr lang="cs-CZ" sz="1600" dirty="0">
                <a:latin typeface="Comic Sans MS" pitchFamily="66" charset="0"/>
              </a:rPr>
              <a:t>  </a:t>
            </a:r>
            <a:r>
              <a:rPr lang="cs-CZ" sz="1600" dirty="0" smtClean="0">
                <a:latin typeface="Comic Sans MS" pitchFamily="66" charset="0"/>
              </a:rPr>
              <a:t>plodu</a:t>
            </a:r>
            <a:endParaRPr lang="cs-CZ" sz="1600" dirty="0" smtClean="0">
              <a:latin typeface="Comic Sans MS" pitchFamily="66" charset="0"/>
            </a:endParaRPr>
          </a:p>
          <a:p>
            <a:pPr algn="just"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porovnání DNA </a:t>
            </a:r>
            <a:r>
              <a:rPr lang="cs-CZ" sz="1600" dirty="0" err="1" smtClean="0">
                <a:latin typeface="Comic Sans MS" pitchFamily="66" charset="0"/>
              </a:rPr>
              <a:t>markerů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 matky  i </a:t>
            </a:r>
            <a:r>
              <a:rPr lang="cs-CZ" sz="1600" dirty="0" smtClean="0">
                <a:latin typeface="Comic Sans MS" pitchFamily="66" charset="0"/>
              </a:rPr>
              <a:t>plodu → stanovení </a:t>
            </a:r>
            <a:r>
              <a:rPr lang="cs-CZ" sz="1600" dirty="0" smtClean="0">
                <a:latin typeface="Comic Sans MS" pitchFamily="66" charset="0"/>
              </a:rPr>
              <a:t>počtu </a:t>
            </a:r>
            <a:r>
              <a:rPr lang="cs-CZ" sz="1600" dirty="0">
                <a:latin typeface="Comic Sans MS" pitchFamily="66" charset="0"/>
              </a:rPr>
              <a:t>jednotlivých chromozomů u </a:t>
            </a:r>
            <a:r>
              <a:rPr lang="cs-CZ" sz="1600" dirty="0" smtClean="0">
                <a:latin typeface="Comic Sans MS" pitchFamily="66" charset="0"/>
              </a:rPr>
              <a:t>plodu</a:t>
            </a:r>
            <a:endParaRPr lang="cs-CZ" sz="1600" dirty="0" smtClean="0">
              <a:latin typeface="Comic Sans MS" pitchFamily="66" charset="0"/>
            </a:endParaRPr>
          </a:p>
          <a:p>
            <a:pPr algn="just"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výsledek </a:t>
            </a:r>
            <a:r>
              <a:rPr lang="cs-CZ" sz="1600" dirty="0">
                <a:latin typeface="Comic Sans MS" pitchFamily="66" charset="0"/>
              </a:rPr>
              <a:t>je následně potvrzen klasickým cytogenetickým vyšetřením </a:t>
            </a:r>
            <a:endParaRPr lang="cs-CZ" sz="1600" dirty="0" smtClean="0">
              <a:latin typeface="Comic Sans MS" pitchFamily="66" charset="0"/>
            </a:endParaRPr>
          </a:p>
          <a:p>
            <a:pPr algn="just"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1600" dirty="0">
                <a:latin typeface="Comic Sans MS" pitchFamily="66" charset="0"/>
              </a:rPr>
              <a:t>k dispozici je v současné době vyšetření 21. chromozomu - </a:t>
            </a:r>
            <a:r>
              <a:rPr lang="cs-CZ" sz="1600" dirty="0" err="1">
                <a:latin typeface="Comic Sans MS" pitchFamily="66" charset="0"/>
              </a:rPr>
              <a:t>amnioPCR</a:t>
            </a:r>
            <a:r>
              <a:rPr lang="cs-CZ" sz="1600" dirty="0">
                <a:latin typeface="Comic Sans MS" pitchFamily="66" charset="0"/>
              </a:rPr>
              <a:t>, nebo sada vyšetřující chromozomy 13</a:t>
            </a:r>
            <a:r>
              <a:rPr lang="cs-CZ" sz="1600" dirty="0" smtClean="0">
                <a:latin typeface="Comic Sans MS" pitchFamily="66" charset="0"/>
              </a:rPr>
              <a:t>, 18</a:t>
            </a:r>
            <a:r>
              <a:rPr lang="cs-CZ" sz="1600" dirty="0" smtClean="0">
                <a:latin typeface="Comic Sans MS" pitchFamily="66" charset="0"/>
              </a:rPr>
              <a:t>, 21, X </a:t>
            </a:r>
            <a:r>
              <a:rPr lang="cs-CZ" sz="1600" dirty="0">
                <a:latin typeface="Comic Sans MS" pitchFamily="66" charset="0"/>
              </a:rPr>
              <a:t>a </a:t>
            </a:r>
            <a:r>
              <a:rPr lang="cs-CZ" sz="1600" dirty="0" smtClean="0">
                <a:latin typeface="Comic Sans MS" pitchFamily="66" charset="0"/>
              </a:rPr>
              <a:t>Y - </a:t>
            </a:r>
            <a:r>
              <a:rPr lang="cs-CZ" sz="1600" dirty="0">
                <a:latin typeface="Comic Sans MS" pitchFamily="66" charset="0"/>
              </a:rPr>
              <a:t>tzv. </a:t>
            </a:r>
            <a:r>
              <a:rPr lang="cs-CZ" sz="1600" dirty="0" err="1">
                <a:latin typeface="Comic Sans MS" pitchFamily="66" charset="0"/>
              </a:rPr>
              <a:t>multiamnioPCR</a:t>
            </a:r>
            <a:r>
              <a:rPr lang="cs-CZ" sz="1600" dirty="0">
                <a:latin typeface="Comic Sans MS" pitchFamily="66" charset="0"/>
              </a:rPr>
              <a:t>. </a:t>
            </a:r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84" y="1291310"/>
            <a:ext cx="2005980" cy="206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mojebrisko.cz/wp-content/uploads/2011/10/odber-plodove-vo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84" y="4663380"/>
            <a:ext cx="2005980" cy="200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885" y="3319421"/>
            <a:ext cx="1996579" cy="133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9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Klinická genetika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412776"/>
            <a:ext cx="7611616" cy="47091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600" b="1" dirty="0" smtClean="0">
                <a:latin typeface="Comic Sans MS" pitchFamily="66" charset="0"/>
              </a:rPr>
              <a:t>Stanovení pohlaví plodu</a:t>
            </a:r>
          </a:p>
          <a:p>
            <a:pPr algn="just"/>
            <a:r>
              <a:rPr lang="cs-CZ" sz="1600" dirty="0">
                <a:latin typeface="Comic Sans MS" pitchFamily="66" charset="0"/>
              </a:rPr>
              <a:t>volné fetální DNA kolující v krvi </a:t>
            </a:r>
            <a:r>
              <a:rPr lang="cs-CZ" sz="1600" dirty="0" smtClean="0">
                <a:latin typeface="Comic Sans MS" pitchFamily="66" charset="0"/>
              </a:rPr>
              <a:t>matky</a:t>
            </a:r>
          </a:p>
          <a:p>
            <a:pPr algn="just"/>
            <a:r>
              <a:rPr lang="cs-CZ" sz="1600" dirty="0">
                <a:latin typeface="Comic Sans MS" pitchFamily="66" charset="0"/>
              </a:rPr>
              <a:t>n</a:t>
            </a:r>
            <a:r>
              <a:rPr lang="cs-CZ" sz="1600" dirty="0" smtClean="0">
                <a:latin typeface="Comic Sans MS" pitchFamily="66" charset="0"/>
              </a:rPr>
              <a:t>einvazivní </a:t>
            </a:r>
            <a:r>
              <a:rPr lang="cs-CZ" sz="1600" dirty="0">
                <a:latin typeface="Comic Sans MS" pitchFamily="66" charset="0"/>
              </a:rPr>
              <a:t>s přesností ~</a:t>
            </a:r>
            <a:r>
              <a:rPr lang="cs-CZ" sz="1600" dirty="0" smtClean="0">
                <a:latin typeface="Comic Sans MS" pitchFamily="66" charset="0"/>
              </a:rPr>
              <a:t>98 %</a:t>
            </a:r>
          </a:p>
          <a:p>
            <a:pPr algn="just"/>
            <a:r>
              <a:rPr lang="cs-CZ" sz="1600" dirty="0" smtClean="0">
                <a:latin typeface="Comic Sans MS" pitchFamily="66" charset="0"/>
              </a:rPr>
              <a:t>od </a:t>
            </a:r>
            <a:r>
              <a:rPr lang="cs-CZ" sz="1600" dirty="0">
                <a:latin typeface="Comic Sans MS" pitchFamily="66" charset="0"/>
              </a:rPr>
              <a:t>10. týdne těhotenství </a:t>
            </a:r>
            <a:endParaRPr lang="cs-CZ" sz="1600" dirty="0" smtClean="0">
              <a:latin typeface="Comic Sans MS" pitchFamily="66" charset="0"/>
            </a:endParaRPr>
          </a:p>
          <a:p>
            <a:pPr algn="just"/>
            <a:r>
              <a:rPr lang="cs-CZ" sz="1600" dirty="0" smtClean="0">
                <a:latin typeface="Comic Sans MS" pitchFamily="66" charset="0"/>
              </a:rPr>
              <a:t>DNA </a:t>
            </a:r>
            <a:r>
              <a:rPr lang="cs-CZ" sz="1600" dirty="0">
                <a:latin typeface="Comic Sans MS" pitchFamily="66" charset="0"/>
              </a:rPr>
              <a:t>plodu </a:t>
            </a:r>
            <a:r>
              <a:rPr lang="cs-CZ" sz="1600" dirty="0" smtClean="0">
                <a:latin typeface="Comic Sans MS" pitchFamily="66" charset="0"/>
              </a:rPr>
              <a:t>z</a:t>
            </a:r>
            <a:r>
              <a:rPr lang="cs-CZ" sz="1600" dirty="0">
                <a:latin typeface="Comic Sans MS" pitchFamily="66" charset="0"/>
              </a:rPr>
              <a:t> </a:t>
            </a:r>
            <a:r>
              <a:rPr lang="cs-CZ" sz="1600" dirty="0" smtClean="0">
                <a:latin typeface="Comic Sans MS" pitchFamily="66" charset="0"/>
              </a:rPr>
              <a:t>venózní krve matky</a:t>
            </a:r>
          </a:p>
          <a:p>
            <a:pPr algn="just"/>
            <a:r>
              <a:rPr lang="cs-CZ" sz="1600" dirty="0" smtClean="0">
                <a:latin typeface="Comic Sans MS" pitchFamily="66" charset="0"/>
              </a:rPr>
              <a:t>z</a:t>
            </a:r>
            <a:r>
              <a:rPr lang="cs-CZ" sz="1600" dirty="0">
                <a:latin typeface="Comic Sans MS" pitchFamily="66" charset="0"/>
              </a:rPr>
              <a:t> klinického hlediska je určení pohlaví plodu důležité v případě rizika nějaké genetické choroby vázané na určité pohlaví (např. hemofilie</a:t>
            </a:r>
            <a:r>
              <a:rPr lang="cs-CZ" sz="1600" dirty="0" smtClean="0">
                <a:latin typeface="Comic Sans MS" pitchFamily="66" charset="0"/>
              </a:rPr>
              <a:t>)</a:t>
            </a:r>
          </a:p>
          <a:p>
            <a:pPr algn="just"/>
            <a:endParaRPr lang="cs-CZ" sz="1600" dirty="0" smtClean="0"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cs-CZ" sz="1600" b="1" dirty="0" err="1" smtClean="0">
                <a:latin typeface="Comic Sans MS" pitchFamily="66" charset="0"/>
              </a:rPr>
              <a:t>Preimplantační</a:t>
            </a:r>
            <a:r>
              <a:rPr lang="cs-CZ" sz="1600" b="1" dirty="0" smtClean="0">
                <a:latin typeface="Comic Sans MS" pitchFamily="66" charset="0"/>
              </a:rPr>
              <a:t> diagnostika</a:t>
            </a:r>
          </a:p>
          <a:p>
            <a:pPr algn="just"/>
            <a:r>
              <a:rPr lang="cs-CZ" sz="1600" dirty="0">
                <a:latin typeface="Comic Sans MS" pitchFamily="66" charset="0"/>
              </a:rPr>
              <a:t>metodu časné prenatální diagnostiky, která je vázána na techniky umělého </a:t>
            </a:r>
            <a:r>
              <a:rPr lang="cs-CZ" sz="1600" dirty="0" smtClean="0">
                <a:latin typeface="Comic Sans MS" pitchFamily="66" charset="0"/>
              </a:rPr>
              <a:t>oplodnění, za </a:t>
            </a:r>
            <a:r>
              <a:rPr lang="cs-CZ" sz="1600" dirty="0">
                <a:latin typeface="Comic Sans MS" pitchFamily="66" charset="0"/>
              </a:rPr>
              <a:t>účelem minimalizace chyby genetického vyšetření je třeba k oplozování vajíček použít metody </a:t>
            </a:r>
            <a:r>
              <a:rPr lang="cs-CZ" sz="1600" dirty="0" err="1">
                <a:latin typeface="Comic Sans MS" pitchFamily="66" charset="0"/>
              </a:rPr>
              <a:t>intracytoplazmatické</a:t>
            </a:r>
            <a:r>
              <a:rPr lang="cs-CZ" sz="1600" dirty="0">
                <a:latin typeface="Comic Sans MS" pitchFamily="66" charset="0"/>
              </a:rPr>
              <a:t> injekce </a:t>
            </a:r>
            <a:r>
              <a:rPr lang="cs-CZ" sz="1600" dirty="0" smtClean="0">
                <a:latin typeface="Comic Sans MS" pitchFamily="66" charset="0"/>
              </a:rPr>
              <a:t>spermie</a:t>
            </a:r>
          </a:p>
          <a:p>
            <a:pPr algn="just"/>
            <a:r>
              <a:rPr lang="cs-CZ" sz="1600" dirty="0" smtClean="0">
                <a:latin typeface="Comic Sans MS" pitchFamily="66" charset="0"/>
              </a:rPr>
              <a:t>buňky </a:t>
            </a:r>
            <a:r>
              <a:rPr lang="cs-CZ" sz="1600" dirty="0">
                <a:latin typeface="Comic Sans MS" pitchFamily="66" charset="0"/>
              </a:rPr>
              <a:t>pro genetické vyšetření jsou odebírány z embrya nejčastěji ve stadiu 8 buněk nebo </a:t>
            </a:r>
            <a:r>
              <a:rPr lang="cs-CZ" sz="1600" dirty="0" smtClean="0">
                <a:latin typeface="Comic Sans MS" pitchFamily="66" charset="0"/>
              </a:rPr>
              <a:t>blastocysty</a:t>
            </a:r>
          </a:p>
          <a:p>
            <a:pPr algn="just"/>
            <a:endParaRPr lang="cs-CZ" sz="1600" dirty="0"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cs-CZ" sz="1600" b="1" dirty="0" smtClean="0">
                <a:latin typeface="Comic Sans MS" pitchFamily="66" charset="0"/>
              </a:rPr>
              <a:t>Postnatální diagnostika</a:t>
            </a:r>
          </a:p>
          <a:p>
            <a:pPr algn="just"/>
            <a:r>
              <a:rPr lang="cs-CZ" sz="1600" dirty="0" smtClean="0">
                <a:latin typeface="Comic Sans MS" pitchFamily="66" charset="0"/>
              </a:rPr>
              <a:t>např. </a:t>
            </a:r>
            <a:r>
              <a:rPr lang="cs-CZ" sz="1600" dirty="0" smtClean="0">
                <a:latin typeface="Comic Sans MS" pitchFamily="66" charset="0"/>
              </a:rPr>
              <a:t>trombofilie, </a:t>
            </a:r>
            <a:r>
              <a:rPr lang="cs-CZ" sz="1600" dirty="0" smtClean="0">
                <a:latin typeface="Comic Sans MS" pitchFamily="66" charset="0"/>
              </a:rPr>
              <a:t>viz přednáška č.8, </a:t>
            </a:r>
          </a:p>
          <a:p>
            <a:pPr marL="0" indent="0" algn="just">
              <a:buNone/>
            </a:pP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     </a:t>
            </a:r>
            <a:r>
              <a:rPr lang="cs-CZ" sz="1600" dirty="0" err="1" smtClean="0">
                <a:latin typeface="Comic Sans MS" pitchFamily="66" charset="0"/>
              </a:rPr>
              <a:t>celiakie</a:t>
            </a:r>
            <a:r>
              <a:rPr lang="cs-CZ" sz="1600" dirty="0" smtClean="0">
                <a:latin typeface="Comic Sans MS" pitchFamily="66" charset="0"/>
              </a:rPr>
              <a:t>, cystická fibróza…</a:t>
            </a:r>
            <a:r>
              <a:rPr lang="cs-CZ" sz="1600" dirty="0">
                <a:latin typeface="Comic Sans MS" pitchFamily="66" charset="0"/>
              </a:rPr>
              <a:t>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44261"/>
            <a:ext cx="2088232" cy="169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168934"/>
            <a:ext cx="2088232" cy="157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73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4000" dirty="0" smtClean="0">
                <a:latin typeface="Comic Sans MS" pitchFamily="66" charset="0"/>
              </a:rPr>
              <a:t>DNA </a:t>
            </a:r>
            <a:r>
              <a:rPr lang="cs-CZ" sz="4000" dirty="0" err="1" smtClean="0">
                <a:latin typeface="Comic Sans MS" pitchFamily="66" charset="0"/>
              </a:rPr>
              <a:t>fingerprinting</a:t>
            </a:r>
            <a:endParaRPr lang="cs-CZ" sz="4000" dirty="0" smtClean="0">
              <a:latin typeface="Comic Sans MS" pitchFamily="66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4" t="26859" r="35760" b="26938"/>
          <a:stretch>
            <a:fillRect/>
          </a:stretch>
        </p:blipFill>
        <p:spPr bwMode="auto">
          <a:xfrm>
            <a:off x="5229264" y="1837593"/>
            <a:ext cx="3820199" cy="432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7" descr="DNAfingerprintfami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3951706" cy="301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2425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4000" dirty="0" smtClean="0">
                <a:latin typeface="Comic Sans MS" pitchFamily="66" charset="0"/>
              </a:rPr>
              <a:t>Lidský genom</a:t>
            </a:r>
            <a:endParaRPr lang="cs-CZ" sz="4000" dirty="0" smtClean="0">
              <a:latin typeface="Comic Sans MS" pitchFamily="66" charset="0"/>
            </a:endParaRPr>
          </a:p>
        </p:txBody>
      </p:sp>
      <p:pic>
        <p:nvPicPr>
          <p:cNvPr id="9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40.media.tumblr.com/tumblr_lthsroonOi1r3zvpuo1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08956"/>
            <a:ext cx="661687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7007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4000" dirty="0" smtClean="0">
                <a:latin typeface="Comic Sans MS" pitchFamily="66" charset="0"/>
              </a:rPr>
              <a:t>Lidský genom</a:t>
            </a:r>
            <a:endParaRPr lang="cs-CZ" sz="4000" dirty="0" smtClean="0">
              <a:latin typeface="Comic Sans MS" pitchFamily="66" charset="0"/>
            </a:endParaRPr>
          </a:p>
        </p:txBody>
      </p:sp>
      <p:pic>
        <p:nvPicPr>
          <p:cNvPr id="9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Theoretical migration map for anatomically modern humans (AMH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5397292" cy="412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evolution.berkeley.edu/evolibrary/images/news/mitochondrialdn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304256" cy="18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3374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Klinická genetika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600200"/>
            <a:ext cx="76116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err="1" smtClean="0">
                <a:latin typeface="Comic Sans MS" pitchFamily="66" charset="0"/>
              </a:rPr>
              <a:t>Celiakie</a:t>
            </a:r>
            <a:endParaRPr lang="cs-CZ" sz="1600" b="1" dirty="0" smtClean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celoživotní autoimunitní onemocnění způsobené nesnášenlivostí lepku (glutenu)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lepek mění povrch sliznice tenkého střeva, mizí zde mikroklky a klky, povrch tenkého střeva snižuje, s tím se zmenšuje jeho schopnost trávení a vstřebávání živin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příznaky: průjem, plynatost, křeče, pokles hmotnosti nebo únava, anémie z nedostatku železa, zvracení, snížená chuť k jídlu, osteoporóza, zvýšená kazivost zubů, bolesti kloubů, deprese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od dětství, nebo později - po zátěži (nemoc, těhotenství)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bezlepková dieta </a:t>
            </a:r>
          </a:p>
          <a:p>
            <a:pPr marL="0" indent="0">
              <a:buNone/>
            </a:pPr>
            <a:endParaRPr lang="cs-CZ" sz="1600" b="1" dirty="0" smtClean="0"/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85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Celiakie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bnljceliacdisease.files.wordpress.com/2010/11/celiac-dise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57150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gastro.ucla.edu/images/newsletters/Celiac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844" y="5013176"/>
            <a:ext cx="3803576" cy="178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0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Celiakie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279301"/>
            <a:ext cx="761161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ct val="50000"/>
              </a:spcBef>
              <a:buNone/>
              <a:defRPr/>
            </a:pPr>
            <a:r>
              <a:rPr lang="cs-CZ" sz="17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Diagnostika</a:t>
            </a:r>
            <a:endParaRPr lang="cs-CZ" sz="1700" dirty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 fontAlgn="auto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1700" dirty="0">
                <a:latin typeface="Comic Sans MS" pitchFamily="66" charset="0"/>
              </a:rPr>
              <a:t>stanovení </a:t>
            </a:r>
            <a:r>
              <a:rPr lang="cs-CZ" sz="1700" b="1" dirty="0">
                <a:solidFill>
                  <a:srgbClr val="92D050"/>
                </a:solidFill>
                <a:latin typeface="Comic Sans MS" pitchFamily="66" charset="0"/>
              </a:rPr>
              <a:t>autoprotilátek k tkáňové </a:t>
            </a:r>
            <a:r>
              <a:rPr lang="cs-CZ" sz="1700" b="1" dirty="0" err="1">
                <a:solidFill>
                  <a:srgbClr val="92D050"/>
                </a:solidFill>
                <a:latin typeface="Comic Sans MS" pitchFamily="66" charset="0"/>
              </a:rPr>
              <a:t>transglutamináze</a:t>
            </a:r>
            <a:r>
              <a:rPr lang="cs-CZ" sz="1700" b="1" dirty="0">
                <a:latin typeface="Comic Sans MS" pitchFamily="66" charset="0"/>
              </a:rPr>
              <a:t> </a:t>
            </a:r>
            <a:r>
              <a:rPr lang="cs-CZ" sz="1700" dirty="0">
                <a:latin typeface="Comic Sans MS" pitchFamily="66" charset="0"/>
              </a:rPr>
              <a:t>v krevním séru</a:t>
            </a:r>
          </a:p>
          <a:p>
            <a:pPr fontAlgn="auto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1700" dirty="0">
                <a:latin typeface="Comic Sans MS" pitchFamily="66" charset="0"/>
              </a:rPr>
              <a:t>při pozitivním výsledku je indikována biopsie sliznice dvanáctníku u nemocného, který konzumuje stravu s obsahem lepku</a:t>
            </a:r>
            <a:endParaRPr lang="cs-CZ" sz="1700" dirty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700" dirty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1700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C</a:t>
            </a:r>
            <a:r>
              <a:rPr lang="cs-CZ" sz="1700" dirty="0">
                <a:solidFill>
                  <a:srgbClr val="7030A0"/>
                </a:solidFill>
                <a:latin typeface="Comic Sans MS" pitchFamily="66" charset="0"/>
              </a:rPr>
              <a:t>ílený </a:t>
            </a:r>
            <a:r>
              <a:rPr lang="cs-CZ" sz="1700" dirty="0" err="1">
                <a:solidFill>
                  <a:srgbClr val="7030A0"/>
                </a:solidFill>
                <a:latin typeface="Comic Sans MS" pitchFamily="66" charset="0"/>
              </a:rPr>
              <a:t>screening</a:t>
            </a:r>
            <a:endParaRPr lang="cs-CZ" sz="1700" dirty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700" dirty="0">
                <a:latin typeface="Comic Sans MS" pitchFamily="66" charset="0"/>
              </a:rPr>
              <a:t>p</a:t>
            </a:r>
            <a:r>
              <a:rPr lang="cs-CZ" sz="1700" dirty="0" smtClean="0">
                <a:latin typeface="Comic Sans MS" pitchFamily="66" charset="0"/>
              </a:rPr>
              <a:t>ro </a:t>
            </a:r>
            <a:r>
              <a:rPr lang="cs-CZ" sz="1700" dirty="0">
                <a:latin typeface="Comic Sans MS" pitchFamily="66" charset="0"/>
              </a:rPr>
              <a:t>osoby s rizikovými chorobami</a:t>
            </a:r>
          </a:p>
          <a:p>
            <a:pPr>
              <a:lnSpc>
                <a:spcPct val="110000"/>
              </a:lnSpc>
            </a:pPr>
            <a:r>
              <a:rPr lang="cs-CZ" sz="1700" dirty="0">
                <a:latin typeface="Comic Sans MS" pitchFamily="66" charset="0"/>
              </a:rPr>
              <a:t>s</a:t>
            </a:r>
            <a:r>
              <a:rPr lang="cs-CZ" sz="1700" dirty="0" smtClean="0">
                <a:latin typeface="Comic Sans MS" pitchFamily="66" charset="0"/>
              </a:rPr>
              <a:t> </a:t>
            </a:r>
            <a:r>
              <a:rPr lang="cs-CZ" sz="1700" dirty="0">
                <a:latin typeface="Comic Sans MS" pitchFamily="66" charset="0"/>
              </a:rPr>
              <a:t>podezřelými nebo nespecifickými symptomy</a:t>
            </a:r>
          </a:p>
          <a:p>
            <a:pPr>
              <a:lnSpc>
                <a:spcPct val="110000"/>
              </a:lnSpc>
            </a:pPr>
            <a:r>
              <a:rPr lang="cs-CZ" sz="1700" dirty="0">
                <a:latin typeface="Comic Sans MS" pitchFamily="66" charset="0"/>
              </a:rPr>
              <a:t>s</a:t>
            </a:r>
            <a:r>
              <a:rPr lang="cs-CZ" sz="1700" dirty="0" smtClean="0">
                <a:latin typeface="Comic Sans MS" pitchFamily="66" charset="0"/>
              </a:rPr>
              <a:t> </a:t>
            </a:r>
            <a:r>
              <a:rPr lang="cs-CZ" sz="1700" dirty="0">
                <a:latin typeface="Comic Sans MS" pitchFamily="66" charset="0"/>
              </a:rPr>
              <a:t>autoimunními chorobami asociovanými s </a:t>
            </a:r>
            <a:r>
              <a:rPr lang="cs-CZ" sz="1700" dirty="0" err="1">
                <a:latin typeface="Comic Sans MS" pitchFamily="66" charset="0"/>
              </a:rPr>
              <a:t>celiakií</a:t>
            </a:r>
            <a:r>
              <a:rPr lang="cs-CZ" sz="1700" dirty="0">
                <a:latin typeface="Comic Sans MS" pitchFamily="66" charset="0"/>
              </a:rPr>
              <a:t> (T1DM…)</a:t>
            </a:r>
          </a:p>
          <a:p>
            <a:pPr>
              <a:lnSpc>
                <a:spcPct val="110000"/>
              </a:lnSpc>
            </a:pPr>
            <a:r>
              <a:rPr lang="cs-CZ" sz="1700" dirty="0">
                <a:latin typeface="Comic Sans MS" pitchFamily="66" charset="0"/>
              </a:rPr>
              <a:t>u</a:t>
            </a:r>
            <a:r>
              <a:rPr lang="cs-CZ" sz="1700" dirty="0" smtClean="0">
                <a:latin typeface="Comic Sans MS" pitchFamily="66" charset="0"/>
              </a:rPr>
              <a:t> </a:t>
            </a:r>
            <a:r>
              <a:rPr lang="cs-CZ" sz="1700" dirty="0">
                <a:latin typeface="Comic Sans MS" pitchFamily="66" charset="0"/>
              </a:rPr>
              <a:t>příbuzných jedinců s </a:t>
            </a:r>
            <a:r>
              <a:rPr lang="cs-CZ" sz="1700" dirty="0" err="1" smtClean="0">
                <a:latin typeface="Comic Sans MS" pitchFamily="66" charset="0"/>
              </a:rPr>
              <a:t>celiakií</a:t>
            </a:r>
            <a:endParaRPr lang="cs-CZ" sz="1700" dirty="0" smtClean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endParaRPr lang="cs-CZ" sz="1700" dirty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1700" dirty="0">
                <a:latin typeface="Comic Sans MS" pitchFamily="66" charset="0"/>
              </a:rPr>
              <a:t> GHC GENETICS 1600Kč</a:t>
            </a:r>
          </a:p>
          <a:p>
            <a:pPr marL="0" indent="0">
              <a:buNone/>
            </a:pPr>
            <a:endParaRPr lang="cs-CZ" sz="16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301208"/>
            <a:ext cx="141354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44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Celiakie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340768"/>
            <a:ext cx="7601272" cy="54292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600" b="1" dirty="0" smtClean="0">
                <a:latin typeface="Comic Sans MS" pitchFamily="66" charset="0"/>
              </a:rPr>
              <a:t>AD </a:t>
            </a:r>
            <a:r>
              <a:rPr lang="cs-CZ" sz="1600" b="1" dirty="0">
                <a:latin typeface="Comic Sans MS" pitchFamily="66" charset="0"/>
              </a:rPr>
              <a:t>s neúplnou penetrancí</a:t>
            </a:r>
          </a:p>
          <a:p>
            <a:pPr>
              <a:spcBef>
                <a:spcPct val="50000"/>
              </a:spcBef>
              <a:defRPr/>
            </a:pPr>
            <a:r>
              <a:rPr lang="cs-CZ" sz="1600" dirty="0">
                <a:latin typeface="Comic Sans MS" pitchFamily="66" charset="0"/>
              </a:rPr>
              <a:t>Genetické vyšetření predispozičních HLA alel II. třídy kódujících </a:t>
            </a:r>
            <a:endParaRPr lang="cs-CZ" sz="1600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Courier New" pitchFamily="49" charset="0"/>
              <a:buChar char="o"/>
              <a:defRPr/>
            </a:pPr>
            <a:r>
              <a:rPr lang="cs-CZ" sz="1600" dirty="0" err="1" smtClean="0">
                <a:latin typeface="Comic Sans MS" pitchFamily="66" charset="0"/>
              </a:rPr>
              <a:t>heterodimer</a:t>
            </a:r>
            <a:r>
              <a:rPr lang="cs-CZ" sz="1600" dirty="0" smtClean="0">
                <a:latin typeface="Comic Sans MS" pitchFamily="66" charset="0"/>
              </a:rPr>
              <a:t> DQ2 </a:t>
            </a:r>
            <a:r>
              <a:rPr lang="cs-CZ" sz="1600" dirty="0">
                <a:latin typeface="Comic Sans MS" pitchFamily="66" charset="0"/>
              </a:rPr>
              <a:t>(DQA1*0501/DQB1*0201 nebo </a:t>
            </a:r>
            <a:r>
              <a:rPr lang="cs-CZ" sz="1600" dirty="0" smtClean="0">
                <a:latin typeface="Comic Sans MS" pitchFamily="66" charset="0"/>
              </a:rPr>
              <a:t>DQA1*02:01/DQB1*02:02)</a:t>
            </a:r>
          </a:p>
          <a:p>
            <a:pPr>
              <a:spcBef>
                <a:spcPct val="50000"/>
              </a:spcBef>
              <a:buFont typeface="Courier New" pitchFamily="49" charset="0"/>
              <a:buChar char="o"/>
              <a:defRPr/>
            </a:pPr>
            <a:r>
              <a:rPr lang="cs-CZ" sz="1600" dirty="0" smtClean="0">
                <a:latin typeface="Comic Sans MS" pitchFamily="66" charset="0"/>
              </a:rPr>
              <a:t>a </a:t>
            </a:r>
            <a:r>
              <a:rPr lang="cs-CZ" sz="1600" dirty="0" err="1">
                <a:latin typeface="Comic Sans MS" pitchFamily="66" charset="0"/>
              </a:rPr>
              <a:t>heterodimer</a:t>
            </a:r>
            <a:r>
              <a:rPr lang="cs-CZ" sz="1600" dirty="0">
                <a:latin typeface="Comic Sans MS" pitchFamily="66" charset="0"/>
              </a:rPr>
              <a:t> DQ8 (DQA1*0301/DQB1*0302)</a:t>
            </a:r>
          </a:p>
          <a:p>
            <a:pPr>
              <a:spcBef>
                <a:spcPct val="50000"/>
              </a:spcBef>
              <a:defRPr/>
            </a:pPr>
            <a:r>
              <a:rPr lang="cs-CZ" sz="1600" b="1" dirty="0" err="1">
                <a:solidFill>
                  <a:srgbClr val="92D050"/>
                </a:solidFill>
                <a:latin typeface="Comic Sans MS" pitchFamily="66" charset="0"/>
              </a:rPr>
              <a:t>Heterodimer</a:t>
            </a:r>
            <a:r>
              <a:rPr lang="cs-CZ" sz="1600" b="1" dirty="0">
                <a:solidFill>
                  <a:srgbClr val="92D050"/>
                </a:solidFill>
                <a:latin typeface="Comic Sans MS" pitchFamily="66" charset="0"/>
              </a:rPr>
              <a:t> HLA-DQ2 se vyskytuje asi u 95 % pacientů s </a:t>
            </a:r>
            <a:r>
              <a:rPr lang="cs-CZ" sz="1600" b="1" dirty="0" err="1">
                <a:solidFill>
                  <a:srgbClr val="92D050"/>
                </a:solidFill>
                <a:latin typeface="Comic Sans MS" pitchFamily="66" charset="0"/>
              </a:rPr>
              <a:t>celiakií</a:t>
            </a:r>
            <a:r>
              <a:rPr lang="cs-CZ" sz="1600" b="1" dirty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(jen ve 20 % u kontrolních osob</a:t>
            </a:r>
            <a:r>
              <a:rPr lang="cs-CZ" sz="1600" dirty="0" smtClean="0">
                <a:latin typeface="Comic Sans MS" pitchFamily="66" charset="0"/>
              </a:rPr>
              <a:t>) </a:t>
            </a:r>
            <a:endParaRPr lang="cs-CZ" sz="1600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sz="1600" dirty="0">
                <a:latin typeface="Comic Sans MS" pitchFamily="66" charset="0"/>
              </a:rPr>
              <a:t>Riziko pro jednotlivce spojené s přítomností </a:t>
            </a:r>
            <a:r>
              <a:rPr lang="cs-CZ" sz="1600" dirty="0" err="1">
                <a:latin typeface="Comic Sans MS" pitchFamily="66" charset="0"/>
              </a:rPr>
              <a:t>heterodimeru</a:t>
            </a:r>
            <a:r>
              <a:rPr lang="cs-CZ" sz="1600" dirty="0">
                <a:latin typeface="Comic Sans MS" pitchFamily="66" charset="0"/>
              </a:rPr>
              <a:t> HLA-DQ2 je 50× zvýšeno oproti průměrnému riziku v populaci.</a:t>
            </a:r>
          </a:p>
          <a:p>
            <a:pPr>
              <a:spcBef>
                <a:spcPct val="50000"/>
              </a:spcBef>
              <a:defRPr/>
            </a:pPr>
            <a:r>
              <a:rPr lang="cs-CZ" sz="1600" dirty="0">
                <a:latin typeface="Comic Sans MS" pitchFamily="66" charset="0"/>
              </a:rPr>
              <a:t>Menšina pacientů, kteří jsou HLA-DQ2 negativní, bývají pozitivní na HLA-DQ8, často ještě ve spojení s alelou HLA-DRB1*04.</a:t>
            </a:r>
          </a:p>
          <a:p>
            <a:pPr>
              <a:spcBef>
                <a:spcPct val="50000"/>
              </a:spcBef>
              <a:defRPr/>
            </a:pPr>
            <a:r>
              <a:rPr lang="cs-CZ" sz="1600" dirty="0">
                <a:latin typeface="Comic Sans MS" pitchFamily="66" charset="0"/>
              </a:rPr>
              <a:t>Genetické vyšetření má vysokou negativní prediktivní hodnotu, </a:t>
            </a:r>
            <a:r>
              <a:rPr lang="cs-CZ" sz="1600" b="1" dirty="0">
                <a:solidFill>
                  <a:srgbClr val="92D050"/>
                </a:solidFill>
                <a:latin typeface="Comic Sans MS" pitchFamily="66" charset="0"/>
              </a:rPr>
              <a:t>nepřítomnost predispozičních alel DQ2/DQ8 téměř s jistotou (99%) vylučuje diagnózu </a:t>
            </a:r>
            <a:r>
              <a:rPr lang="cs-CZ" sz="1600" b="1" dirty="0" err="1">
                <a:solidFill>
                  <a:srgbClr val="92D050"/>
                </a:solidFill>
                <a:latin typeface="Comic Sans MS" pitchFamily="66" charset="0"/>
              </a:rPr>
              <a:t>celiakie</a:t>
            </a:r>
            <a:r>
              <a:rPr lang="cs-CZ" sz="1600" dirty="0">
                <a:latin typeface="Comic Sans MS" pitchFamily="66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cs-CZ" sz="1600" dirty="0">
                <a:latin typeface="Comic Sans MS" pitchFamily="66" charset="0"/>
              </a:rPr>
              <a:t>Oproti sérologickému vyšetření protilátek vykazuje </a:t>
            </a:r>
            <a:r>
              <a:rPr lang="cs-CZ" sz="1600" b="1" dirty="0">
                <a:latin typeface="Comic Sans MS" pitchFamily="66" charset="0"/>
              </a:rPr>
              <a:t>menší výskyt falešně negativních výsledků</a:t>
            </a:r>
            <a:r>
              <a:rPr lang="cs-CZ" sz="1600" dirty="0">
                <a:latin typeface="Comic Sans MS" pitchFamily="66" charset="0"/>
              </a:rPr>
              <a:t>, zejména u dětí mladších 2 let a u pacientů na bezlepkové dietě</a:t>
            </a:r>
            <a:r>
              <a:rPr lang="cs-CZ" sz="1600" dirty="0" smtClean="0">
                <a:latin typeface="Comic Sans MS" pitchFamily="66" charset="0"/>
              </a:rPr>
              <a:t>.</a:t>
            </a:r>
            <a:endParaRPr lang="cs-CZ" sz="1600" dirty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62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Farmakogenetika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340768"/>
            <a:ext cx="7601272" cy="54292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800" dirty="0" smtClean="0">
                <a:latin typeface="Comic Sans MS" pitchFamily="66" charset="0"/>
              </a:rPr>
              <a:t>zabývá </a:t>
            </a:r>
            <a:r>
              <a:rPr lang="cs-CZ" sz="1800" dirty="0">
                <a:latin typeface="Comic Sans MS" pitchFamily="66" charset="0"/>
              </a:rPr>
              <a:t>se </a:t>
            </a:r>
            <a:r>
              <a:rPr lang="cs-CZ" sz="1800" b="1" dirty="0">
                <a:latin typeface="Comic Sans MS" pitchFamily="66" charset="0"/>
              </a:rPr>
              <a:t>hledáním vztahu mezi </a:t>
            </a:r>
            <a:r>
              <a:rPr lang="cs-CZ" sz="1800" b="1" dirty="0">
                <a:latin typeface="Comic Sans MS" pitchFamily="66" charset="0"/>
              </a:rPr>
              <a:t>metabolizmem</a:t>
            </a:r>
            <a:r>
              <a:rPr lang="cs-CZ" sz="1800" dirty="0">
                <a:latin typeface="Comic Sans MS" pitchFamily="66" charset="0"/>
              </a:rPr>
              <a:t>, případně efektivitou </a:t>
            </a:r>
            <a:r>
              <a:rPr lang="cs-CZ" sz="1800" b="1" dirty="0">
                <a:latin typeface="Comic Sans MS" pitchFamily="66" charset="0"/>
              </a:rPr>
              <a:t>léčiva</a:t>
            </a:r>
            <a:r>
              <a:rPr lang="cs-CZ" sz="1800" dirty="0">
                <a:latin typeface="Comic Sans MS" pitchFamily="66" charset="0"/>
              </a:rPr>
              <a:t> a přítomností </a:t>
            </a:r>
            <a:r>
              <a:rPr lang="cs-CZ" sz="1800" b="1" dirty="0" smtClean="0">
                <a:latin typeface="Comic Sans MS" pitchFamily="66" charset="0"/>
              </a:rPr>
              <a:t>polymorfizmů genů</a:t>
            </a:r>
            <a:r>
              <a:rPr lang="cs-CZ" sz="1800" dirty="0">
                <a:latin typeface="Comic Sans MS" pitchFamily="66" charset="0"/>
              </a:rPr>
              <a:t>, které se na </a:t>
            </a:r>
            <a:r>
              <a:rPr lang="cs-CZ" sz="1800" dirty="0" err="1">
                <a:latin typeface="Comic Sans MS" pitchFamily="66" charset="0"/>
              </a:rPr>
              <a:t>absorbci</a:t>
            </a:r>
            <a:r>
              <a:rPr lang="cs-CZ" sz="1800" dirty="0">
                <a:latin typeface="Comic Sans MS" pitchFamily="66" charset="0"/>
              </a:rPr>
              <a:t>, distribuci, metabolismu, eliminaci podílejí </a:t>
            </a:r>
            <a:endParaRPr lang="cs-CZ" sz="1800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sz="1000" dirty="0">
                <a:latin typeface="Comic Sans MS" pitchFamily="66" charset="0"/>
              </a:rPr>
              <a:t>p</a:t>
            </a:r>
            <a:r>
              <a:rPr lang="cs-CZ" sz="1000" dirty="0" smtClean="0">
                <a:latin typeface="Comic Sans MS" pitchFamily="66" charset="0"/>
              </a:rPr>
              <a:t>rocesy spojené </a:t>
            </a:r>
            <a:r>
              <a:rPr lang="cs-CZ" sz="1000" dirty="0">
                <a:latin typeface="Comic Sans MS" pitchFamily="66" charset="0"/>
              </a:rPr>
              <a:t>se vstřebáváním </a:t>
            </a:r>
            <a:r>
              <a:rPr lang="cs-CZ" sz="1000" dirty="0" smtClean="0">
                <a:latin typeface="Comic Sans MS" pitchFamily="66" charset="0"/>
              </a:rPr>
              <a:t>léků</a:t>
            </a:r>
          </a:p>
          <a:p>
            <a:pPr>
              <a:spcBef>
                <a:spcPct val="50000"/>
              </a:spcBef>
              <a:defRPr/>
            </a:pPr>
            <a:r>
              <a:rPr lang="cs-CZ" sz="1000" dirty="0" smtClean="0">
                <a:latin typeface="Comic Sans MS" pitchFamily="66" charset="0"/>
              </a:rPr>
              <a:t>jejich </a:t>
            </a:r>
            <a:r>
              <a:rPr lang="cs-CZ" sz="1000" dirty="0">
                <a:latin typeface="Comic Sans MS" pitchFamily="66" charset="0"/>
              </a:rPr>
              <a:t>vazbou na </a:t>
            </a:r>
            <a:r>
              <a:rPr lang="cs-CZ" sz="1000" dirty="0" smtClean="0">
                <a:latin typeface="Comic Sans MS" pitchFamily="66" charset="0"/>
              </a:rPr>
              <a:t>proteiny</a:t>
            </a:r>
          </a:p>
          <a:p>
            <a:pPr>
              <a:spcBef>
                <a:spcPct val="50000"/>
              </a:spcBef>
              <a:defRPr/>
            </a:pPr>
            <a:r>
              <a:rPr lang="cs-CZ" sz="1000" dirty="0" smtClean="0">
                <a:latin typeface="Comic Sans MS" pitchFamily="66" charset="0"/>
              </a:rPr>
              <a:t>distribucí </a:t>
            </a:r>
            <a:r>
              <a:rPr lang="cs-CZ" sz="1000" dirty="0">
                <a:latin typeface="Comic Sans MS" pitchFamily="66" charset="0"/>
              </a:rPr>
              <a:t>v </a:t>
            </a:r>
            <a:r>
              <a:rPr lang="cs-CZ" sz="1000" dirty="0" smtClean="0">
                <a:latin typeface="Comic Sans MS" pitchFamily="66" charset="0"/>
              </a:rPr>
              <a:t>organismu</a:t>
            </a:r>
          </a:p>
          <a:p>
            <a:pPr>
              <a:spcBef>
                <a:spcPct val="50000"/>
              </a:spcBef>
              <a:defRPr/>
            </a:pPr>
            <a:r>
              <a:rPr lang="cs-CZ" sz="1000" dirty="0" smtClean="0">
                <a:latin typeface="Comic Sans MS" pitchFamily="66" charset="0"/>
              </a:rPr>
              <a:t>přenosem </a:t>
            </a:r>
            <a:r>
              <a:rPr lang="cs-CZ" sz="1000" dirty="0">
                <a:latin typeface="Comic Sans MS" pitchFamily="66" charset="0"/>
              </a:rPr>
              <a:t>přes buněčnou </a:t>
            </a:r>
            <a:r>
              <a:rPr lang="cs-CZ" sz="1000" dirty="0" smtClean="0">
                <a:latin typeface="Comic Sans MS" pitchFamily="66" charset="0"/>
              </a:rPr>
              <a:t>membránu</a:t>
            </a:r>
          </a:p>
          <a:p>
            <a:pPr>
              <a:spcBef>
                <a:spcPct val="50000"/>
              </a:spcBef>
              <a:defRPr/>
            </a:pPr>
            <a:r>
              <a:rPr lang="cs-CZ" sz="1000" dirty="0">
                <a:latin typeface="Comic Sans MS" pitchFamily="66" charset="0"/>
              </a:rPr>
              <a:t>i</a:t>
            </a:r>
            <a:r>
              <a:rPr lang="cs-CZ" sz="1000" dirty="0" smtClean="0">
                <a:latin typeface="Comic Sans MS" pitchFamily="66" charset="0"/>
              </a:rPr>
              <a:t>nterakce </a:t>
            </a:r>
            <a:r>
              <a:rPr lang="cs-CZ" sz="1000" dirty="0">
                <a:latin typeface="Comic Sans MS" pitchFamily="66" charset="0"/>
              </a:rPr>
              <a:t>s buněčnými </a:t>
            </a:r>
            <a:r>
              <a:rPr lang="cs-CZ" sz="1000" dirty="0" smtClean="0">
                <a:latin typeface="Comic Sans MS" pitchFamily="66" charset="0"/>
              </a:rPr>
              <a:t>receptory</a:t>
            </a:r>
          </a:p>
          <a:p>
            <a:pPr>
              <a:spcBef>
                <a:spcPct val="50000"/>
              </a:spcBef>
              <a:defRPr/>
            </a:pPr>
            <a:r>
              <a:rPr lang="cs-CZ" sz="1000" dirty="0" smtClean="0">
                <a:latin typeface="Comic Sans MS" pitchFamily="66" charset="0"/>
              </a:rPr>
              <a:t>biotransformace </a:t>
            </a:r>
            <a:r>
              <a:rPr lang="cs-CZ" sz="1000" dirty="0">
                <a:latin typeface="Comic Sans MS" pitchFamily="66" charset="0"/>
              </a:rPr>
              <a:t>i vylučování z </a:t>
            </a:r>
            <a:r>
              <a:rPr lang="cs-CZ" sz="1000" dirty="0" smtClean="0">
                <a:latin typeface="Comic Sans MS" pitchFamily="66" charset="0"/>
              </a:rPr>
              <a:t>organismu</a:t>
            </a:r>
          </a:p>
          <a:p>
            <a:pPr marL="0" indent="0">
              <a:spcBef>
                <a:spcPct val="50000"/>
              </a:spcBef>
              <a:buNone/>
              <a:defRPr/>
            </a:pPr>
            <a:endParaRPr lang="cs-CZ" sz="10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cs-CZ" sz="1800" dirty="0">
                <a:latin typeface="Comic Sans MS" pitchFamily="66" charset="0"/>
              </a:rPr>
              <a:t>pro určení, který dostupný lék </a:t>
            </a:r>
            <a:r>
              <a:rPr lang="cs-CZ" sz="1800" dirty="0" smtClean="0">
                <a:latin typeface="Comic Sans MS" pitchFamily="66" charset="0"/>
              </a:rPr>
              <a:t>bude </a:t>
            </a:r>
            <a:r>
              <a:rPr lang="cs-CZ" sz="1800" dirty="0">
                <a:latin typeface="Comic Sans MS" pitchFamily="66" charset="0"/>
              </a:rPr>
              <a:t>mít u konkrétního pacienta </a:t>
            </a:r>
            <a:r>
              <a:rPr lang="cs-CZ" sz="1800" b="1" dirty="0">
                <a:latin typeface="Comic Sans MS" pitchFamily="66" charset="0"/>
              </a:rPr>
              <a:t>největší terapeutický benefit</a:t>
            </a:r>
            <a:r>
              <a:rPr lang="cs-CZ" sz="1800" dirty="0">
                <a:latin typeface="Comic Sans MS" pitchFamily="66" charset="0"/>
              </a:rPr>
              <a:t>, zatímco </a:t>
            </a:r>
            <a:r>
              <a:rPr lang="cs-CZ" sz="1800" b="1" dirty="0">
                <a:latin typeface="Comic Sans MS" pitchFamily="66" charset="0"/>
              </a:rPr>
              <a:t>nežádoucí účinky </a:t>
            </a:r>
            <a:r>
              <a:rPr lang="cs-CZ" sz="1800" dirty="0">
                <a:latin typeface="Comic Sans MS" pitchFamily="66" charset="0"/>
              </a:rPr>
              <a:t>budou </a:t>
            </a:r>
            <a:r>
              <a:rPr lang="cs-CZ" sz="1800" b="1" dirty="0" smtClean="0">
                <a:latin typeface="Comic Sans MS" pitchFamily="66" charset="0"/>
              </a:rPr>
              <a:t>minimální</a:t>
            </a:r>
            <a:endParaRPr lang="cs-CZ" sz="1800" b="1" dirty="0">
              <a:latin typeface="Comic Sans MS" pitchFamily="66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cs-CZ" sz="1800" dirty="0">
                <a:latin typeface="Comic Sans MS" pitchFamily="66" charset="0"/>
              </a:rPr>
              <a:t>volba nejefektivnější a nejbezpečnější způsobu léčby</a:t>
            </a:r>
          </a:p>
          <a:p>
            <a:pPr>
              <a:spcBef>
                <a:spcPct val="50000"/>
              </a:spcBef>
              <a:defRPr/>
            </a:pPr>
            <a:endParaRPr lang="cs-CZ" sz="1800" dirty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98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404664"/>
            <a:ext cx="8928100" cy="777875"/>
          </a:xfrm>
        </p:spPr>
        <p:txBody>
          <a:bodyPr/>
          <a:lstStyle/>
          <a:p>
            <a:pPr eaLnBrk="1" hangingPunct="1"/>
            <a:r>
              <a:rPr lang="cs-CZ" dirty="0" err="1" smtClean="0">
                <a:latin typeface="Comic Sans MS" pitchFamily="66" charset="0"/>
              </a:rPr>
              <a:t>Monogenní</a:t>
            </a:r>
            <a:r>
              <a:rPr lang="cs-CZ" dirty="0" smtClean="0">
                <a:latin typeface="Comic Sans MS" pitchFamily="66" charset="0"/>
              </a:rPr>
              <a:t> nemoci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5184" y="1412776"/>
            <a:ext cx="7889429" cy="5249943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cs-CZ" sz="1600" dirty="0">
                <a:latin typeface="Comic Sans MS" pitchFamily="66" charset="0"/>
              </a:rPr>
              <a:t>T</a:t>
            </a:r>
            <a:r>
              <a:rPr lang="cs-CZ" sz="1600" dirty="0" smtClean="0">
                <a:latin typeface="Comic Sans MS" pitchFamily="66" charset="0"/>
              </a:rPr>
              <a:t>ypy přenosu</a:t>
            </a:r>
          </a:p>
          <a:p>
            <a:pPr eaLnBrk="1" hangingPunct="1"/>
            <a:r>
              <a:rPr lang="cs-CZ" sz="1600" dirty="0">
                <a:latin typeface="Comic Sans MS" pitchFamily="66" charset="0"/>
              </a:rPr>
              <a:t>a</a:t>
            </a:r>
            <a:r>
              <a:rPr lang="cs-CZ" sz="1600" dirty="0" smtClean="0">
                <a:latin typeface="Comic Sans MS" pitchFamily="66" charset="0"/>
              </a:rPr>
              <a:t>utozomální - geny na obou autozomech aktivní</a:t>
            </a:r>
          </a:p>
          <a:p>
            <a:pPr marL="0" indent="0" eaLnBrk="1" hangingPunct="1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eaLnBrk="1" hangingPunct="1"/>
            <a:r>
              <a:rPr lang="cs-CZ" sz="1600" dirty="0" err="1" smtClean="0">
                <a:latin typeface="Comic Sans MS" pitchFamily="66" charset="0"/>
              </a:rPr>
              <a:t>gonozomální</a:t>
            </a:r>
            <a:r>
              <a:rPr lang="cs-CZ" sz="1600" dirty="0" smtClean="0">
                <a:latin typeface="Comic Sans MS" pitchFamily="66" charset="0"/>
              </a:rPr>
              <a:t> (X-chromozom vázané)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muži </a:t>
            </a:r>
            <a:r>
              <a:rPr lang="cs-CZ" sz="1600" dirty="0" err="1" smtClean="0">
                <a:latin typeface="Comic Sans MS" pitchFamily="66" charset="0"/>
              </a:rPr>
              <a:t>hemizygotní</a:t>
            </a:r>
            <a:endParaRPr lang="cs-CZ" sz="1600" dirty="0">
              <a:latin typeface="Comic Sans MS" pitchFamily="66" charset="0"/>
            </a:endParaRPr>
          </a:p>
          <a:p>
            <a:pPr eaLnBrk="1" hangingPunct="1"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u žen 1 X-chromozom inaktivován!!</a:t>
            </a:r>
          </a:p>
          <a:p>
            <a:pPr marL="0" indent="0" eaLnBrk="1" hangingPunct="1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eaLnBrk="1" hangingPunct="1"/>
            <a:r>
              <a:rPr lang="cs-CZ" sz="1600" dirty="0">
                <a:latin typeface="Comic Sans MS" pitchFamily="66" charset="0"/>
              </a:rPr>
              <a:t>j</a:t>
            </a:r>
            <a:r>
              <a:rPr lang="cs-CZ" sz="1600" dirty="0" smtClean="0">
                <a:latin typeface="Comic Sans MS" pitchFamily="66" charset="0"/>
              </a:rPr>
              <a:t>iné</a:t>
            </a:r>
            <a:endParaRPr lang="cs-CZ" sz="1600" dirty="0">
              <a:latin typeface="Comic Sans MS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sz="1600" dirty="0" smtClean="0">
                <a:latin typeface="Comic Sans MS" pitchFamily="66" charset="0"/>
              </a:rPr>
              <a:t>imprinting = </a:t>
            </a:r>
            <a:r>
              <a:rPr lang="cs-CZ" sz="1600" dirty="0">
                <a:latin typeface="Comic Sans MS" pitchFamily="66" charset="0"/>
              </a:rPr>
              <a:t>aktivita určitého genu regulována v závislosti na tom, od </a:t>
            </a:r>
            <a:r>
              <a:rPr lang="cs-CZ" sz="1600" dirty="0" err="1" smtClean="0">
                <a:latin typeface="Comic Sans MS" pitchFamily="66" charset="0"/>
              </a:rPr>
              <a:t>kt</a:t>
            </a:r>
            <a:r>
              <a:rPr lang="cs-CZ" sz="1600" dirty="0" smtClean="0">
                <a:latin typeface="Comic Sans MS" pitchFamily="66" charset="0"/>
              </a:rPr>
              <a:t>. </a:t>
            </a:r>
            <a:r>
              <a:rPr lang="cs-CZ" sz="1600" dirty="0">
                <a:latin typeface="Comic Sans MS" pitchFamily="66" charset="0"/>
              </a:rPr>
              <a:t>rodiče byl gen zděděn</a:t>
            </a:r>
            <a:endParaRPr lang="cs-CZ" sz="1600" dirty="0" smtClean="0">
              <a:latin typeface="Comic Sans MS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sz="1600" dirty="0" err="1">
                <a:latin typeface="Comic Sans MS" pitchFamily="66" charset="0"/>
              </a:rPr>
              <a:t>m</a:t>
            </a:r>
            <a:r>
              <a:rPr lang="cs-CZ" sz="1600" dirty="0" err="1" smtClean="0">
                <a:latin typeface="Comic Sans MS" pitchFamily="66" charset="0"/>
              </a:rPr>
              <a:t>ozaicizmus</a:t>
            </a:r>
            <a:r>
              <a:rPr lang="cs-CZ" sz="1600" dirty="0" smtClean="0">
                <a:latin typeface="Comic Sans MS" pitchFamily="66" charset="0"/>
              </a:rPr>
              <a:t> = přítomnost </a:t>
            </a:r>
            <a:r>
              <a:rPr lang="cs-CZ" sz="1600" dirty="0">
                <a:latin typeface="Comic Sans MS" pitchFamily="66" charset="0"/>
              </a:rPr>
              <a:t>dvou (nebo více) buněčných linií s různým karyotypem, pocházejících z jedné </a:t>
            </a:r>
            <a:r>
              <a:rPr lang="cs-CZ" sz="1600" dirty="0" smtClean="0">
                <a:latin typeface="Comic Sans MS" pitchFamily="66" charset="0"/>
              </a:rPr>
              <a:t>zygoty</a:t>
            </a:r>
          </a:p>
          <a:p>
            <a:pPr lvl="2" eaLnBrk="1" hangingPunct="1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marL="457200" lvl="1" indent="0" eaLnBrk="1" hangingPunct="1">
              <a:buNone/>
            </a:pPr>
            <a:endParaRPr lang="cs-CZ" sz="1600" dirty="0" smtClean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Farmakogenomika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340768"/>
            <a:ext cx="7601272" cy="5429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1800" dirty="0" smtClean="0">
                <a:latin typeface="Comic Sans MS" pitchFamily="66" charset="0"/>
              </a:rPr>
              <a:t>zkoumá </a:t>
            </a:r>
            <a:r>
              <a:rPr lang="cs-CZ" sz="1800" dirty="0">
                <a:latin typeface="Comic Sans MS" pitchFamily="66" charset="0"/>
              </a:rPr>
              <a:t>vztah účinku léku na úrovni celého genomu, resp. </a:t>
            </a:r>
            <a:r>
              <a:rPr lang="cs-CZ" sz="1800" dirty="0" err="1">
                <a:latin typeface="Comic Sans MS" pitchFamily="66" charset="0"/>
              </a:rPr>
              <a:t>transkriptomu</a:t>
            </a:r>
            <a:endParaRPr lang="cs-CZ" sz="1800" dirty="0">
              <a:latin typeface="Comic Sans MS" pitchFamily="66" charset="0"/>
            </a:endParaRPr>
          </a:p>
          <a:p>
            <a:pPr>
              <a:defRPr/>
            </a:pPr>
            <a:r>
              <a:rPr lang="cs-CZ" sz="1800" dirty="0" err="1">
                <a:latin typeface="Comic Sans MS" pitchFamily="66" charset="0"/>
              </a:rPr>
              <a:t>screening</a:t>
            </a:r>
            <a:r>
              <a:rPr lang="cs-CZ" sz="1800" dirty="0">
                <a:latin typeface="Comic Sans MS" pitchFamily="66" charset="0"/>
              </a:rPr>
              <a:t> známých genových </a:t>
            </a:r>
            <a:r>
              <a:rPr lang="cs-CZ" sz="1800" dirty="0" err="1" smtClean="0">
                <a:latin typeface="Comic Sans MS" pitchFamily="66" charset="0"/>
              </a:rPr>
              <a:t>polymozfismů</a:t>
            </a:r>
            <a:r>
              <a:rPr lang="cs-CZ" sz="1800" dirty="0" smtClean="0">
                <a:latin typeface="Comic Sans MS" pitchFamily="66" charset="0"/>
              </a:rPr>
              <a:t> </a:t>
            </a:r>
          </a:p>
          <a:p>
            <a:pPr>
              <a:defRPr/>
            </a:pPr>
            <a:r>
              <a:rPr lang="cs-CZ" sz="1800" dirty="0" smtClean="0">
                <a:latin typeface="Comic Sans MS" pitchFamily="66" charset="0"/>
              </a:rPr>
              <a:t>účelná </a:t>
            </a:r>
            <a:r>
              <a:rPr lang="cs-CZ" sz="1800" dirty="0">
                <a:latin typeface="Comic Sans MS" pitchFamily="66" charset="0"/>
              </a:rPr>
              <a:t>farmakoterapie, minimální nežádoucí </a:t>
            </a:r>
            <a:r>
              <a:rPr lang="cs-CZ" sz="1800" dirty="0" smtClean="0">
                <a:latin typeface="Comic Sans MS" pitchFamily="66" charset="0"/>
              </a:rPr>
              <a:t>účinky</a:t>
            </a:r>
          </a:p>
          <a:p>
            <a:pPr>
              <a:defRPr/>
            </a:pPr>
            <a:endParaRPr lang="cs-CZ" sz="18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identifikace a genetické určení tzv. </a:t>
            </a:r>
            <a:r>
              <a:rPr lang="cs-CZ" sz="1800" b="1" dirty="0">
                <a:latin typeface="Comic Sans MS" pitchFamily="66" charset="0"/>
              </a:rPr>
              <a:t>„</a:t>
            </a:r>
            <a:r>
              <a:rPr lang="cs-CZ" sz="1800" b="1" dirty="0" err="1">
                <a:latin typeface="Comic Sans MS" pitchFamily="66" charset="0"/>
              </a:rPr>
              <a:t>drug</a:t>
            </a:r>
            <a:r>
              <a:rPr lang="cs-CZ" sz="1800" b="1" dirty="0">
                <a:latin typeface="Comic Sans MS" pitchFamily="66" charset="0"/>
              </a:rPr>
              <a:t> </a:t>
            </a:r>
            <a:r>
              <a:rPr lang="cs-CZ" sz="1800" b="1" dirty="0" err="1">
                <a:latin typeface="Comic Sans MS" pitchFamily="66" charset="0"/>
              </a:rPr>
              <a:t>targets</a:t>
            </a:r>
            <a:r>
              <a:rPr lang="cs-CZ" sz="1800" b="1" dirty="0">
                <a:latin typeface="Comic Sans MS" pitchFamily="66" charset="0"/>
              </a:rPr>
              <a:t>“ </a:t>
            </a:r>
            <a:r>
              <a:rPr lang="cs-CZ" sz="1800" dirty="0">
                <a:latin typeface="Comic Sans MS" pitchFamily="66" charset="0"/>
              </a:rPr>
              <a:t>(cílových struktur léčiva)</a:t>
            </a:r>
          </a:p>
          <a:p>
            <a:pPr>
              <a:lnSpc>
                <a:spcPct val="120000"/>
              </a:lnSpc>
            </a:pPr>
            <a:r>
              <a:rPr lang="cs-CZ" sz="1800" b="1" dirty="0">
                <a:latin typeface="Comic Sans MS" pitchFamily="66" charset="0"/>
              </a:rPr>
              <a:t>stanovení genetických </a:t>
            </a:r>
            <a:r>
              <a:rPr lang="cs-CZ" sz="1800" b="1" dirty="0" smtClean="0">
                <a:latin typeface="Comic Sans MS" pitchFamily="66" charset="0"/>
              </a:rPr>
              <a:t>polymorfizmů</a:t>
            </a:r>
            <a:r>
              <a:rPr lang="cs-CZ" sz="1800" dirty="0">
                <a:latin typeface="Comic Sans MS" pitchFamily="66" charset="0"/>
              </a:rPr>
              <a:t>, které mohou tyto cílové struktury pozměňovat i polymorfismů asociovaných s rozvojem choroby a lékovou odpovědí </a:t>
            </a:r>
          </a:p>
          <a:p>
            <a:pPr>
              <a:lnSpc>
                <a:spcPct val="120000"/>
              </a:lnSpc>
            </a:pPr>
            <a:r>
              <a:rPr lang="cs-CZ" sz="1800" b="1" dirty="0">
                <a:latin typeface="Comic Sans MS" pitchFamily="66" charset="0"/>
              </a:rPr>
              <a:t>vývoj účinnějšího léčiva </a:t>
            </a:r>
            <a:r>
              <a:rPr lang="cs-CZ" sz="1800" dirty="0">
                <a:latin typeface="Comic Sans MS" pitchFamily="66" charset="0"/>
              </a:rPr>
              <a:t>s menším počtem nežádoucích účinků</a:t>
            </a:r>
          </a:p>
          <a:p>
            <a:pPr>
              <a:defRPr/>
            </a:pPr>
            <a:endParaRPr lang="cs-CZ" sz="1800" dirty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28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Farmakogenetika</a:t>
            </a:r>
            <a:r>
              <a:rPr lang="cs-CZ" dirty="0" smtClean="0">
                <a:latin typeface="Comic Sans MS" pitchFamily="66" charset="0"/>
              </a:rPr>
              <a:t> a genomika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340768"/>
            <a:ext cx="7601272" cy="5429200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cs-CZ" sz="1800" dirty="0" smtClean="0">
                <a:solidFill>
                  <a:srgbClr val="7030A0"/>
                </a:solidFill>
                <a:latin typeface="Comic Sans MS" pitchFamily="66" charset="0"/>
              </a:rPr>
              <a:t>Kandidátní </a:t>
            </a:r>
            <a:r>
              <a:rPr lang="cs-CZ" sz="1800" dirty="0">
                <a:solidFill>
                  <a:srgbClr val="7030A0"/>
                </a:solidFill>
                <a:latin typeface="Comic Sans MS" pitchFamily="66" charset="0"/>
              </a:rPr>
              <a:t>geny</a:t>
            </a:r>
          </a:p>
          <a:p>
            <a:pPr>
              <a:defRPr/>
            </a:pPr>
            <a:r>
              <a:rPr lang="cs-CZ" sz="1800" dirty="0">
                <a:latin typeface="Comic Sans MS" pitchFamily="66" charset="0"/>
              </a:rPr>
              <a:t>enzymy lékového metabolismu</a:t>
            </a:r>
          </a:p>
          <a:p>
            <a:pPr>
              <a:defRPr/>
            </a:pPr>
            <a:r>
              <a:rPr lang="cs-CZ" sz="1800" dirty="0">
                <a:latin typeface="Comic Sans MS" pitchFamily="66" charset="0"/>
              </a:rPr>
              <a:t>membránové transportní přenašeče</a:t>
            </a:r>
          </a:p>
          <a:p>
            <a:pPr>
              <a:defRPr/>
            </a:pPr>
            <a:r>
              <a:rPr lang="cs-CZ" sz="1800" dirty="0">
                <a:latin typeface="Comic Sans MS" pitchFamily="66" charset="0"/>
              </a:rPr>
              <a:t>receptorové proteiny</a:t>
            </a:r>
          </a:p>
          <a:p>
            <a:pPr>
              <a:defRPr/>
            </a:pPr>
            <a:r>
              <a:rPr lang="cs-CZ" sz="1800" dirty="0">
                <a:latin typeface="Comic Sans MS" pitchFamily="66" charset="0"/>
              </a:rPr>
              <a:t>proteiny iontových kanálů</a:t>
            </a:r>
          </a:p>
          <a:p>
            <a:pPr marL="0" indent="0">
              <a:spcBef>
                <a:spcPct val="50000"/>
              </a:spcBef>
              <a:buNone/>
              <a:defRPr/>
            </a:pPr>
            <a:endParaRPr lang="cs-CZ" sz="1000" dirty="0" smtClean="0">
              <a:latin typeface="Comic Sans MS" pitchFamily="66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endParaRPr lang="cs-CZ" sz="1000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cs-CZ" sz="1800" dirty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e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960" y="3400051"/>
            <a:ext cx="4038600" cy="269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34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Farmakogenetika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340768"/>
            <a:ext cx="7601272" cy="5429200"/>
          </a:xfrm>
        </p:spPr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cs-CZ" sz="1800" b="1" dirty="0" smtClean="0">
                <a:latin typeface="Comic Sans MS" pitchFamily="66" charset="0"/>
              </a:rPr>
              <a:t>Mendelistická dědičnost</a:t>
            </a:r>
          </a:p>
          <a:p>
            <a:pPr>
              <a:spcBef>
                <a:spcPct val="50000"/>
              </a:spcBef>
              <a:defRPr/>
            </a:pPr>
            <a:r>
              <a:rPr lang="cs-CZ" sz="1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</a:t>
            </a: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eficience </a:t>
            </a:r>
            <a:r>
              <a:rPr lang="cs-CZ" sz="1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glukózo-6-fosfatázy (favismus) </a:t>
            </a:r>
            <a:r>
              <a:rPr lang="cs-CZ" sz="1800" dirty="0">
                <a:latin typeface="Comic Sans MS" pitchFamily="66" charset="0"/>
              </a:rPr>
              <a:t>- GR </a:t>
            </a:r>
            <a:r>
              <a:rPr lang="cs-CZ" sz="1800" dirty="0" smtClean="0">
                <a:latin typeface="Comic Sans MS" pitchFamily="66" charset="0"/>
              </a:rPr>
              <a:t>- hemolytický </a:t>
            </a:r>
            <a:r>
              <a:rPr lang="cs-CZ" sz="1800" dirty="0" err="1">
                <a:latin typeface="Comic Sans MS" pitchFamily="66" charset="0"/>
              </a:rPr>
              <a:t>sy</a:t>
            </a:r>
            <a:r>
              <a:rPr lang="cs-CZ" sz="1800" dirty="0">
                <a:latin typeface="Comic Sans MS" pitchFamily="66" charset="0"/>
              </a:rPr>
              <a:t> po podání analgetik, sulfonamidů, antimalarik, </a:t>
            </a:r>
            <a:r>
              <a:rPr lang="cs-CZ" sz="1800" dirty="0" err="1">
                <a:latin typeface="Comic Sans MS" pitchFamily="66" charset="0"/>
              </a:rPr>
              <a:t>antibakt</a:t>
            </a:r>
            <a:r>
              <a:rPr lang="cs-CZ" sz="1800" dirty="0">
                <a:latin typeface="Comic Sans MS" pitchFamily="66" charset="0"/>
              </a:rPr>
              <a:t>. léků, vit. K, chininu. </a:t>
            </a:r>
            <a:r>
              <a:rPr lang="cs-CZ" sz="1800" dirty="0" smtClean="0">
                <a:latin typeface="Comic Sans MS" pitchFamily="66" charset="0"/>
              </a:rPr>
              <a:t>Země </a:t>
            </a:r>
            <a:r>
              <a:rPr lang="cs-CZ" sz="1800" dirty="0">
                <a:latin typeface="Comic Sans MS" pitchFamily="66" charset="0"/>
              </a:rPr>
              <a:t>s endemickou </a:t>
            </a:r>
            <a:r>
              <a:rPr lang="cs-CZ" sz="1800" dirty="0" smtClean="0">
                <a:latin typeface="Comic Sans MS" pitchFamily="66" charset="0"/>
              </a:rPr>
              <a:t>malárií. </a:t>
            </a:r>
          </a:p>
          <a:p>
            <a:pPr>
              <a:spcBef>
                <a:spcPct val="50000"/>
              </a:spcBef>
              <a:defRPr/>
            </a:pPr>
            <a:r>
              <a:rPr lang="cs-CZ" sz="1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</a:t>
            </a: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eficience </a:t>
            </a:r>
            <a:r>
              <a:rPr lang="cs-CZ" sz="18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glutathion</a:t>
            </a:r>
            <a:r>
              <a:rPr lang="cs-CZ" sz="1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reduktázy</a:t>
            </a:r>
            <a:r>
              <a:rPr lang="cs-CZ" sz="1800" dirty="0">
                <a:latin typeface="Comic Sans MS" pitchFamily="66" charset="0"/>
              </a:rPr>
              <a:t> - AD </a:t>
            </a:r>
            <a:r>
              <a:rPr lang="cs-CZ" sz="1800" dirty="0" smtClean="0">
                <a:latin typeface="Comic Sans MS" pitchFamily="66" charset="0"/>
              </a:rPr>
              <a:t>- spojení </a:t>
            </a:r>
            <a:r>
              <a:rPr lang="cs-CZ" sz="1800" dirty="0">
                <a:latin typeface="Comic Sans MS" pitchFamily="66" charset="0"/>
              </a:rPr>
              <a:t>s glukózo-6-fosfatázou hemolytická anémie po podání </a:t>
            </a:r>
            <a:r>
              <a:rPr lang="cs-CZ" sz="1800" dirty="0" err="1">
                <a:latin typeface="Comic Sans MS" pitchFamily="66" charset="0"/>
              </a:rPr>
              <a:t>fenylbutazonu</a:t>
            </a:r>
            <a:r>
              <a:rPr lang="cs-CZ" sz="1800" dirty="0">
                <a:latin typeface="Comic Sans MS" pitchFamily="66" charset="0"/>
              </a:rPr>
              <a:t> a léků jako při </a:t>
            </a:r>
            <a:r>
              <a:rPr lang="cs-CZ" sz="1800" dirty="0" smtClean="0">
                <a:latin typeface="Comic Sans MS" pitchFamily="66" charset="0"/>
              </a:rPr>
              <a:t>favismu</a:t>
            </a:r>
            <a:endParaRPr lang="cs-CZ" sz="1800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sz="1800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hemoglobinopatie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se zvýšenou citlivostí k lékům u lidí s nestabilními typy hemoglobinu: </a:t>
            </a:r>
            <a:r>
              <a:rPr lang="cs-CZ" sz="1800" dirty="0" err="1">
                <a:latin typeface="Comic Sans MS" pitchFamily="66" charset="0"/>
              </a:rPr>
              <a:t>Hb-Zürich</a:t>
            </a:r>
            <a:r>
              <a:rPr lang="cs-CZ" sz="1800" dirty="0">
                <a:latin typeface="Comic Sans MS" pitchFamily="66" charset="0"/>
              </a:rPr>
              <a:t>, </a:t>
            </a:r>
            <a:r>
              <a:rPr lang="cs-CZ" sz="1800" dirty="0" err="1">
                <a:latin typeface="Comic Sans MS" pitchFamily="66" charset="0"/>
              </a:rPr>
              <a:t>Hb-Torino</a:t>
            </a:r>
            <a:r>
              <a:rPr lang="cs-CZ" sz="1800" dirty="0">
                <a:latin typeface="Comic Sans MS" pitchFamily="66" charset="0"/>
              </a:rPr>
              <a:t> při podání léků s oxidačními vlastnostmi - jako při favismu</a:t>
            </a:r>
            <a:endParaRPr lang="cs-CZ" sz="1800" dirty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96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Farmakogenetika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340768"/>
            <a:ext cx="7601272" cy="5429200"/>
          </a:xfrm>
        </p:spPr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cs-CZ" sz="1800" b="1" dirty="0" smtClean="0">
                <a:latin typeface="Comic Sans MS" pitchFamily="66" charset="0"/>
              </a:rPr>
              <a:t>Mendelistická dědičnost</a:t>
            </a:r>
          </a:p>
          <a:p>
            <a:pPr>
              <a:spcBef>
                <a:spcPct val="50000"/>
              </a:spcBef>
              <a:defRPr/>
            </a:pPr>
            <a:r>
              <a:rPr lang="cs-CZ" sz="1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</a:t>
            </a: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olymorfizmus </a:t>
            </a:r>
            <a:r>
              <a:rPr lang="cs-CZ" sz="18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acetyltransferázy</a:t>
            </a:r>
            <a:r>
              <a:rPr lang="cs-CZ" sz="1800" dirty="0">
                <a:latin typeface="Comic Sans MS" pitchFamily="66" charset="0"/>
              </a:rPr>
              <a:t> - AR – inaktivace léků v játrech - pomalí </a:t>
            </a:r>
            <a:r>
              <a:rPr lang="cs-CZ" sz="1800" dirty="0" err="1">
                <a:latin typeface="Comic Sans MS" pitchFamily="66" charset="0"/>
              </a:rPr>
              <a:t>inaktivátoři</a:t>
            </a:r>
            <a:r>
              <a:rPr lang="cs-CZ" sz="1800" dirty="0">
                <a:latin typeface="Comic Sans MS" pitchFamily="66" charset="0"/>
              </a:rPr>
              <a:t> x rychlí </a:t>
            </a:r>
            <a:r>
              <a:rPr lang="cs-CZ" sz="1800" dirty="0" err="1">
                <a:latin typeface="Comic Sans MS" pitchFamily="66" charset="0"/>
              </a:rPr>
              <a:t>inaktivátoři</a:t>
            </a:r>
            <a:r>
              <a:rPr lang="cs-CZ" sz="1800" dirty="0">
                <a:latin typeface="Comic Sans MS" pitchFamily="66" charset="0"/>
              </a:rPr>
              <a:t> – INH, </a:t>
            </a:r>
            <a:r>
              <a:rPr lang="cs-CZ" sz="1800" dirty="0" err="1">
                <a:latin typeface="Comic Sans MS" pitchFamily="66" charset="0"/>
              </a:rPr>
              <a:t>sulfamethazin</a:t>
            </a:r>
            <a:r>
              <a:rPr lang="cs-CZ" sz="1800" dirty="0">
                <a:latin typeface="Comic Sans MS" pitchFamily="66" charset="0"/>
              </a:rPr>
              <a:t>, </a:t>
            </a:r>
            <a:r>
              <a:rPr lang="cs-CZ" sz="1800" dirty="0" err="1">
                <a:latin typeface="Comic Sans MS" pitchFamily="66" charset="0"/>
              </a:rPr>
              <a:t>prokainamid</a:t>
            </a:r>
            <a:r>
              <a:rPr lang="cs-CZ" sz="1800" dirty="0">
                <a:latin typeface="Comic Sans MS" pitchFamily="66" charset="0"/>
              </a:rPr>
              <a:t>, </a:t>
            </a:r>
            <a:r>
              <a:rPr lang="cs-CZ" sz="1800" dirty="0" err="1">
                <a:latin typeface="Comic Sans MS" pitchFamily="66" charset="0"/>
              </a:rPr>
              <a:t>hydralazin</a:t>
            </a:r>
            <a:r>
              <a:rPr lang="cs-CZ" sz="1800" dirty="0">
                <a:latin typeface="Comic Sans MS" pitchFamily="66" charset="0"/>
              </a:rPr>
              <a:t> – periferní </a:t>
            </a:r>
            <a:r>
              <a:rPr lang="cs-CZ" sz="1800" dirty="0" err="1">
                <a:latin typeface="Comic Sans MS" pitchFamily="66" charset="0"/>
              </a:rPr>
              <a:t>neuropathie</a:t>
            </a:r>
            <a:r>
              <a:rPr lang="cs-CZ" sz="1800" dirty="0">
                <a:latin typeface="Comic Sans MS" pitchFamily="66" charset="0"/>
              </a:rPr>
              <a:t> - prevence: </a:t>
            </a:r>
            <a:r>
              <a:rPr lang="cs-CZ" sz="1800" dirty="0" smtClean="0">
                <a:latin typeface="Comic Sans MS" pitchFamily="66" charset="0"/>
              </a:rPr>
              <a:t>pyridoxin</a:t>
            </a:r>
          </a:p>
          <a:p>
            <a:pPr>
              <a:spcBef>
                <a:spcPct val="50000"/>
              </a:spcBef>
              <a:defRPr/>
            </a:pP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  <a:latin typeface="Century Gothic"/>
              </a:rPr>
              <a:t>↑ </a:t>
            </a: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nitrooční </a:t>
            </a:r>
            <a:r>
              <a:rPr lang="cs-CZ" sz="1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tenze </a:t>
            </a:r>
            <a:r>
              <a:rPr lang="cs-CZ" sz="1800" dirty="0">
                <a:latin typeface="Comic Sans MS" pitchFamily="66" charset="0"/>
              </a:rPr>
              <a:t>po </a:t>
            </a:r>
            <a:r>
              <a:rPr lang="cs-CZ" sz="1800" dirty="0" err="1">
                <a:latin typeface="Comic Sans MS" pitchFamily="66" charset="0"/>
              </a:rPr>
              <a:t>apl</a:t>
            </a:r>
            <a:r>
              <a:rPr lang="cs-CZ" sz="1800" dirty="0">
                <a:latin typeface="Comic Sans MS" pitchFamily="66" charset="0"/>
              </a:rPr>
              <a:t>. </a:t>
            </a:r>
            <a:r>
              <a:rPr lang="cs-CZ" sz="1800" dirty="0">
                <a:latin typeface="Comic Sans MS" pitchFamily="66" charset="0"/>
              </a:rPr>
              <a:t>glukokortikoidů </a:t>
            </a:r>
            <a:r>
              <a:rPr lang="cs-CZ" sz="1800" dirty="0" smtClean="0">
                <a:latin typeface="Comic Sans MS" pitchFamily="66" charset="0"/>
              </a:rPr>
              <a:t>- AR </a:t>
            </a:r>
            <a:r>
              <a:rPr lang="cs-CZ" sz="1800" dirty="0">
                <a:latin typeface="Comic Sans MS" pitchFamily="66" charset="0"/>
              </a:rPr>
              <a:t>- 50 % bělochů - 100x vyšší riziko glaukomu u reces. homozygotů - enzymatický defekt není znám </a:t>
            </a:r>
            <a:endParaRPr lang="cs-CZ" sz="1800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sz="1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</a:t>
            </a: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eficience </a:t>
            </a:r>
            <a:r>
              <a:rPr lang="cs-CZ" sz="18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methemoglobion</a:t>
            </a:r>
            <a:r>
              <a:rPr lang="cs-CZ" sz="1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-reduktázy </a:t>
            </a:r>
            <a:r>
              <a:rPr lang="cs-CZ" sz="1800" dirty="0">
                <a:latin typeface="Comic Sans MS" pitchFamily="66" charset="0"/>
              </a:rPr>
              <a:t>- AR </a:t>
            </a:r>
            <a:r>
              <a:rPr lang="cs-CZ" sz="1800" dirty="0" smtClean="0">
                <a:latin typeface="Comic Sans MS" pitchFamily="66" charset="0"/>
              </a:rPr>
              <a:t>- odbourávání </a:t>
            </a:r>
            <a:r>
              <a:rPr lang="cs-CZ" sz="1800" dirty="0" err="1">
                <a:latin typeface="Comic Sans MS" pitchFamily="66" charset="0"/>
              </a:rPr>
              <a:t>methemoglobinu</a:t>
            </a:r>
            <a:r>
              <a:rPr lang="cs-CZ" sz="1800" dirty="0">
                <a:latin typeface="Comic Sans MS" pitchFamily="66" charset="0"/>
              </a:rPr>
              <a:t> po podání léků, které jej zvyšují - </a:t>
            </a:r>
            <a:r>
              <a:rPr lang="cs-CZ" sz="1800" dirty="0" err="1">
                <a:latin typeface="Comic Sans MS" pitchFamily="66" charset="0"/>
              </a:rPr>
              <a:t>methemoglobinémie</a:t>
            </a:r>
            <a:r>
              <a:rPr lang="cs-CZ" sz="1800" dirty="0">
                <a:latin typeface="Comic Sans MS" pitchFamily="66" charset="0"/>
              </a:rPr>
              <a:t> s cyanózou stejné léky jako u favismu </a:t>
            </a:r>
            <a:endParaRPr lang="cs-CZ" sz="1800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sz="1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</a:t>
            </a: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typická </a:t>
            </a:r>
            <a:r>
              <a:rPr lang="cs-CZ" sz="18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pseudocholinesteráza</a:t>
            </a:r>
            <a:r>
              <a:rPr lang="cs-CZ" sz="1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- AR </a:t>
            </a:r>
            <a:r>
              <a:rPr lang="cs-CZ" sz="1800" dirty="0" smtClean="0">
                <a:latin typeface="Comic Sans MS" pitchFamily="66" charset="0"/>
              </a:rPr>
              <a:t>- přecitlivělost </a:t>
            </a:r>
            <a:r>
              <a:rPr lang="cs-CZ" sz="1800" dirty="0">
                <a:latin typeface="Comic Sans MS" pitchFamily="66" charset="0"/>
              </a:rPr>
              <a:t>na </a:t>
            </a:r>
            <a:r>
              <a:rPr lang="cs-CZ" sz="1800" dirty="0" err="1">
                <a:latin typeface="Comic Sans MS" pitchFamily="66" charset="0"/>
              </a:rPr>
              <a:t>suxamethonium</a:t>
            </a:r>
            <a:r>
              <a:rPr lang="cs-CZ" sz="1800" dirty="0">
                <a:latin typeface="Comic Sans MS" pitchFamily="66" charset="0"/>
              </a:rPr>
              <a:t> - protrahovaná apnoe po </a:t>
            </a:r>
            <a:r>
              <a:rPr lang="cs-CZ" sz="1800" dirty="0" err="1">
                <a:latin typeface="Comic Sans MS" pitchFamily="66" charset="0"/>
              </a:rPr>
              <a:t>myorelaxans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err="1">
                <a:latin typeface="Comic Sans MS" pitchFamily="66" charset="0"/>
              </a:rPr>
              <a:t>antidotum</a:t>
            </a:r>
            <a:r>
              <a:rPr lang="cs-CZ" sz="1800" dirty="0">
                <a:latin typeface="Comic Sans MS" pitchFamily="66" charset="0"/>
              </a:rPr>
              <a:t> - čerstvá plasma nebo čistý enzym </a:t>
            </a: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08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Farmakogenetika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340768"/>
            <a:ext cx="7601272" cy="5429200"/>
          </a:xfrm>
        </p:spPr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cs-CZ" sz="1800" b="1" dirty="0" smtClean="0">
                <a:latin typeface="Comic Sans MS" pitchFamily="66" charset="0"/>
              </a:rPr>
              <a:t>Mendelistická dědičnost</a:t>
            </a:r>
          </a:p>
          <a:p>
            <a:pPr>
              <a:spcBef>
                <a:spcPct val="50000"/>
              </a:spcBef>
              <a:defRPr/>
            </a:pPr>
            <a:r>
              <a:rPr lang="cs-CZ" sz="1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</a:t>
            </a: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aligní </a:t>
            </a:r>
            <a:r>
              <a:rPr lang="cs-CZ" sz="1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hypertermie </a:t>
            </a:r>
            <a:r>
              <a:rPr lang="cs-CZ" sz="1800" dirty="0">
                <a:latin typeface="Comic Sans MS" pitchFamily="66" charset="0"/>
              </a:rPr>
              <a:t>- AD </a:t>
            </a:r>
            <a:endParaRPr lang="cs-CZ" sz="1800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Courier New" pitchFamily="49" charset="0"/>
              <a:buChar char="o"/>
              <a:defRPr/>
            </a:pPr>
            <a:r>
              <a:rPr lang="cs-CZ" sz="1800" dirty="0" smtClean="0">
                <a:latin typeface="Comic Sans MS" pitchFamily="66" charset="0"/>
              </a:rPr>
              <a:t>porucha Ca </a:t>
            </a:r>
            <a:r>
              <a:rPr lang="cs-CZ" sz="1800" dirty="0" err="1" smtClean="0">
                <a:latin typeface="Comic Sans MS" pitchFamily="66" charset="0"/>
              </a:rPr>
              <a:t>mtb</a:t>
            </a:r>
            <a:r>
              <a:rPr lang="cs-CZ" sz="1800" dirty="0" smtClean="0">
                <a:latin typeface="Comic Sans MS" pitchFamily="66" charset="0"/>
              </a:rPr>
              <a:t> svalové b. </a:t>
            </a:r>
          </a:p>
          <a:p>
            <a:pPr>
              <a:spcBef>
                <a:spcPct val="50000"/>
              </a:spcBef>
              <a:buFont typeface="Courier New" pitchFamily="49" charset="0"/>
              <a:buChar char="o"/>
              <a:defRPr/>
            </a:pPr>
            <a:r>
              <a:rPr lang="cs-CZ" sz="1800" dirty="0" err="1" smtClean="0">
                <a:latin typeface="Comic Sans MS" pitchFamily="66" charset="0"/>
              </a:rPr>
              <a:t>hypertemie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až </a:t>
            </a:r>
            <a:r>
              <a:rPr lang="cs-CZ" sz="1800" dirty="0" smtClean="0">
                <a:latin typeface="Comic Sans MS" pitchFamily="66" charset="0"/>
              </a:rPr>
              <a:t>44,4˚C </a:t>
            </a:r>
            <a:r>
              <a:rPr lang="cs-CZ" sz="1800" dirty="0">
                <a:latin typeface="Comic Sans MS" pitchFamily="66" charset="0"/>
              </a:rPr>
              <a:t>po </a:t>
            </a:r>
            <a:r>
              <a:rPr lang="cs-CZ" sz="1800" dirty="0" err="1">
                <a:latin typeface="Comic Sans MS" pitchFamily="66" charset="0"/>
              </a:rPr>
              <a:t>inhal</a:t>
            </a:r>
            <a:r>
              <a:rPr lang="cs-CZ" sz="1800" dirty="0">
                <a:latin typeface="Comic Sans MS" pitchFamily="66" charset="0"/>
              </a:rPr>
              <a:t>. narkotikách – </a:t>
            </a:r>
            <a:r>
              <a:rPr lang="cs-CZ" sz="1800" dirty="0" err="1">
                <a:latin typeface="Comic Sans MS" pitchFamily="66" charset="0"/>
              </a:rPr>
              <a:t>halothan</a:t>
            </a:r>
            <a:r>
              <a:rPr lang="cs-CZ" sz="1800" dirty="0">
                <a:latin typeface="Comic Sans MS" pitchFamily="66" charset="0"/>
              </a:rPr>
              <a:t>, </a:t>
            </a:r>
            <a:r>
              <a:rPr lang="cs-CZ" sz="1800" dirty="0" err="1">
                <a:latin typeface="Comic Sans MS" pitchFamily="66" charset="0"/>
              </a:rPr>
              <a:t>éther</a:t>
            </a:r>
            <a:r>
              <a:rPr lang="cs-CZ" sz="1800" dirty="0">
                <a:latin typeface="Comic Sans MS" pitchFamily="66" charset="0"/>
              </a:rPr>
              <a:t>, </a:t>
            </a:r>
            <a:r>
              <a:rPr lang="cs-CZ" sz="1800" dirty="0" err="1">
                <a:latin typeface="Comic Sans MS" pitchFamily="66" charset="0"/>
              </a:rPr>
              <a:t>methoxyfluran</a:t>
            </a:r>
            <a:r>
              <a:rPr lang="cs-CZ" sz="1800" dirty="0">
                <a:latin typeface="Comic Sans MS" pitchFamily="66" charset="0"/>
              </a:rPr>
              <a:t>, </a:t>
            </a:r>
            <a:r>
              <a:rPr lang="cs-CZ" sz="1800" dirty="0" err="1">
                <a:latin typeface="Comic Sans MS" pitchFamily="66" charset="0"/>
              </a:rPr>
              <a:t>suxamethonium</a:t>
            </a:r>
            <a:r>
              <a:rPr lang="cs-CZ" sz="1800" dirty="0"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  <a:buFont typeface="Courier New" pitchFamily="49" charset="0"/>
              <a:buChar char="o"/>
              <a:defRPr/>
            </a:pPr>
            <a:r>
              <a:rPr lang="cs-CZ" sz="1800" dirty="0" smtClean="0">
                <a:latin typeface="Comic Sans MS" pitchFamily="66" charset="0"/>
              </a:rPr>
              <a:t>tachykardie</a:t>
            </a:r>
            <a:r>
              <a:rPr lang="cs-CZ" sz="1800" dirty="0">
                <a:latin typeface="Comic Sans MS" pitchFamily="66" charset="0"/>
              </a:rPr>
              <a:t>, hypoxie, </a:t>
            </a:r>
            <a:r>
              <a:rPr lang="cs-CZ" sz="1800" dirty="0" err="1">
                <a:latin typeface="Comic Sans MS" pitchFamily="66" charset="0"/>
              </a:rPr>
              <a:t>hyperkalémie</a:t>
            </a:r>
            <a:r>
              <a:rPr lang="cs-CZ" sz="1800" dirty="0">
                <a:latin typeface="Comic Sans MS" pitchFamily="66" charset="0"/>
              </a:rPr>
              <a:t>, acidóza – </a:t>
            </a:r>
            <a:r>
              <a:rPr lang="cs-CZ" sz="1800" dirty="0" err="1">
                <a:latin typeface="Comic Sans MS" pitchFamily="66" charset="0"/>
              </a:rPr>
              <a:t>antidotum</a:t>
            </a:r>
            <a:r>
              <a:rPr lang="cs-CZ" sz="1800" dirty="0">
                <a:latin typeface="Comic Sans MS" pitchFamily="66" charset="0"/>
              </a:rPr>
              <a:t>: </a:t>
            </a:r>
            <a:r>
              <a:rPr lang="cs-CZ" sz="1800" dirty="0" smtClean="0">
                <a:latin typeface="Comic Sans MS" pitchFamily="66" charset="0"/>
              </a:rPr>
              <a:t>prokain</a:t>
            </a:r>
            <a:r>
              <a:rPr lang="cs-CZ" sz="1800" dirty="0">
                <a:latin typeface="Comic Sans MS" pitchFamily="66" charset="0"/>
              </a:rPr>
              <a:t>, </a:t>
            </a:r>
            <a:r>
              <a:rPr lang="cs-CZ" sz="1800" dirty="0" err="1" smtClean="0">
                <a:latin typeface="Comic Sans MS" pitchFamily="66" charset="0"/>
              </a:rPr>
              <a:t>Dandrolen</a:t>
            </a:r>
            <a:r>
              <a:rPr lang="cs-CZ" sz="1800" dirty="0" smtClean="0">
                <a:latin typeface="Comic Sans MS" pitchFamily="66" charset="0"/>
              </a:rPr>
              <a:t> (</a:t>
            </a:r>
            <a:r>
              <a:rPr lang="cs-CZ" sz="1800" dirty="0" err="1" smtClean="0">
                <a:latin typeface="Comic Sans MS" pitchFamily="66" charset="0"/>
              </a:rPr>
              <a:t>myorelax</a:t>
            </a:r>
            <a:r>
              <a:rPr lang="cs-CZ" sz="1800" dirty="0" smtClean="0">
                <a:latin typeface="Comic Sans MS" pitchFamily="66" charset="0"/>
              </a:rPr>
              <a:t>.) </a:t>
            </a:r>
          </a:p>
          <a:p>
            <a:pPr>
              <a:spcBef>
                <a:spcPct val="50000"/>
              </a:spcBef>
              <a:buFont typeface="Courier New" pitchFamily="49" charset="0"/>
              <a:buChar char="o"/>
              <a:defRPr/>
            </a:pPr>
            <a:endParaRPr lang="cs-CZ" sz="1800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sz="1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r</a:t>
            </a: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ezistence </a:t>
            </a:r>
            <a:r>
              <a:rPr lang="cs-CZ" sz="1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na kumarin </a:t>
            </a:r>
            <a:r>
              <a:rPr lang="cs-CZ" sz="1800" dirty="0">
                <a:latin typeface="Comic Sans MS" pitchFamily="66" charset="0"/>
              </a:rPr>
              <a:t>- AD </a:t>
            </a:r>
          </a:p>
          <a:p>
            <a:pPr>
              <a:spcBef>
                <a:spcPct val="50000"/>
              </a:spcBef>
              <a:buFont typeface="Courier New" pitchFamily="49" charset="0"/>
              <a:buChar char="o"/>
              <a:defRPr/>
            </a:pPr>
            <a:r>
              <a:rPr lang="cs-CZ" sz="1800" dirty="0" smtClean="0">
                <a:latin typeface="Comic Sans MS" pitchFamily="66" charset="0"/>
              </a:rPr>
              <a:t>rezistence </a:t>
            </a:r>
            <a:r>
              <a:rPr lang="cs-CZ" sz="1800" dirty="0">
                <a:latin typeface="Comic Sans MS" pitchFamily="66" charset="0"/>
              </a:rPr>
              <a:t>na </a:t>
            </a:r>
            <a:r>
              <a:rPr lang="cs-CZ" sz="1800" dirty="0" err="1" smtClean="0">
                <a:latin typeface="Comic Sans MS" pitchFamily="66" charset="0"/>
              </a:rPr>
              <a:t>p.o</a:t>
            </a:r>
            <a:r>
              <a:rPr lang="cs-CZ" sz="1800" dirty="0" smtClean="0">
                <a:latin typeface="Comic Sans MS" pitchFamily="66" charset="0"/>
              </a:rPr>
              <a:t>. antikoagulancia </a:t>
            </a:r>
          </a:p>
          <a:p>
            <a:pPr>
              <a:spcBef>
                <a:spcPct val="50000"/>
              </a:spcBef>
              <a:buFont typeface="Courier New" pitchFamily="49" charset="0"/>
              <a:buChar char="o"/>
              <a:defRPr/>
            </a:pPr>
            <a:r>
              <a:rPr lang="cs-CZ" sz="1800" dirty="0" smtClean="0">
                <a:latin typeface="Comic Sans MS" pitchFamily="66" charset="0"/>
              </a:rPr>
              <a:t>odchylný </a:t>
            </a:r>
            <a:r>
              <a:rPr lang="cs-CZ" sz="1800" dirty="0">
                <a:latin typeface="Comic Sans MS" pitchFamily="66" charset="0"/>
              </a:rPr>
              <a:t>typ receptorů v jaterních buňkách </a:t>
            </a:r>
          </a:p>
          <a:p>
            <a:pPr>
              <a:spcBef>
                <a:spcPct val="50000"/>
              </a:spcBef>
              <a:buFont typeface="Courier New" pitchFamily="49" charset="0"/>
              <a:buChar char="o"/>
              <a:defRPr/>
            </a:pPr>
            <a:r>
              <a:rPr lang="cs-CZ" sz="1800" dirty="0" smtClean="0">
                <a:latin typeface="Comic Sans MS" pitchFamily="66" charset="0"/>
              </a:rPr>
              <a:t>zvýšená </a:t>
            </a:r>
            <a:r>
              <a:rPr lang="cs-CZ" sz="1800" dirty="0">
                <a:latin typeface="Comic Sans MS" pitchFamily="66" charset="0"/>
              </a:rPr>
              <a:t>afinita k </a:t>
            </a:r>
            <a:r>
              <a:rPr lang="cs-CZ" sz="1800" dirty="0" smtClean="0">
                <a:latin typeface="Comic Sans MS" pitchFamily="66" charset="0"/>
              </a:rPr>
              <a:t>vit. </a:t>
            </a:r>
            <a:r>
              <a:rPr lang="cs-CZ" sz="1800" dirty="0">
                <a:latin typeface="Comic Sans MS" pitchFamily="66" charset="0"/>
              </a:rPr>
              <a:t>K </a:t>
            </a:r>
            <a:endParaRPr lang="cs-CZ" sz="1800" dirty="0" smtClean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64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Farmakogenetika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268760"/>
            <a:ext cx="7601272" cy="54292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800" b="1" dirty="0">
                <a:latin typeface="Comic Sans MS" pitchFamily="66" charset="0"/>
              </a:rPr>
              <a:t>Protinádorová terapie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800" b="1" dirty="0">
                <a:solidFill>
                  <a:srgbClr val="7030A0"/>
                </a:solidFill>
                <a:latin typeface="Comic Sans MS" pitchFamily="66" charset="0"/>
              </a:rPr>
              <a:t>Azathioprin</a:t>
            </a:r>
            <a:r>
              <a:rPr lang="cs-CZ" sz="1800" dirty="0">
                <a:latin typeface="Comic Sans MS" pitchFamily="66" charset="0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je antimetabolit purinových bází, který se používá při léčbě </a:t>
            </a:r>
            <a:r>
              <a:rPr lang="cs-CZ" sz="1800" dirty="0" smtClean="0">
                <a:latin typeface="Comic Sans MS" pitchFamily="66" charset="0"/>
              </a:rPr>
              <a:t>HEMONK </a:t>
            </a:r>
            <a:r>
              <a:rPr lang="cs-CZ" sz="1800" dirty="0">
                <a:latin typeface="Comic Sans MS" pitchFamily="66" charset="0"/>
              </a:rPr>
              <a:t>onemocnění u dětí, k terapii </a:t>
            </a:r>
            <a:r>
              <a:rPr lang="cs-CZ" sz="1800" dirty="0" smtClean="0">
                <a:latin typeface="Comic Sans MS" pitchFamily="66" charset="0"/>
              </a:rPr>
              <a:t>AI onemocnění </a:t>
            </a:r>
            <a:r>
              <a:rPr lang="cs-CZ" sz="1800" dirty="0">
                <a:latin typeface="Comic Sans MS" pitchFamily="66" charset="0"/>
              </a:rPr>
              <a:t>nebo střevních zánětů u pacientů rezistentních k jiné léčbě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pro odbourávání je zásadní enzym </a:t>
            </a:r>
            <a:r>
              <a:rPr lang="cs-CZ" sz="1800" b="1" dirty="0" err="1">
                <a:latin typeface="Comic Sans MS" pitchFamily="66" charset="0"/>
              </a:rPr>
              <a:t>thiopurinmethyltransferáza</a:t>
            </a:r>
            <a:r>
              <a:rPr lang="cs-CZ" sz="1800" b="1" dirty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(TPMT)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u evropského obyvatelstva je TPMT polymorfní, s výskytem přibližně </a:t>
            </a:r>
            <a:r>
              <a:rPr lang="cs-CZ" sz="1800" b="1" dirty="0">
                <a:latin typeface="Comic Sans MS" pitchFamily="66" charset="0"/>
              </a:rPr>
              <a:t>11 % jedinců</a:t>
            </a:r>
            <a:r>
              <a:rPr lang="cs-CZ" sz="1800" dirty="0">
                <a:latin typeface="Comic Sans MS" pitchFamily="66" charset="0"/>
              </a:rPr>
              <a:t>, kteří mají jednu funkčně deficitní </a:t>
            </a:r>
            <a:r>
              <a:rPr lang="cs-CZ" sz="1800" b="1" dirty="0">
                <a:latin typeface="Comic Sans MS" pitchFamily="66" charset="0"/>
              </a:rPr>
              <a:t>alelu</a:t>
            </a:r>
            <a:r>
              <a:rPr lang="cs-CZ" sz="1800" dirty="0">
                <a:latin typeface="Comic Sans MS" pitchFamily="66" charset="0"/>
              </a:rPr>
              <a:t> v genomu → snížení katalytické aktivity enzymu → </a:t>
            </a:r>
            <a:r>
              <a:rPr lang="cs-CZ" sz="1800" b="1" dirty="0" err="1">
                <a:latin typeface="Comic Sans MS" pitchFamily="66" charset="0"/>
              </a:rPr>
              <a:t>myelotoxicita</a:t>
            </a:r>
            <a:r>
              <a:rPr lang="cs-CZ" sz="1800" b="1" dirty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po podání azathioprinu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analýza genotypu TPMT je před zahájením podávání azathioprinu doporučována zejména u dětských pacientů s akutní </a:t>
            </a:r>
            <a:r>
              <a:rPr lang="cs-CZ" sz="1800" dirty="0" err="1">
                <a:latin typeface="Comic Sans MS" pitchFamily="66" charset="0"/>
              </a:rPr>
              <a:t>lymfoblastickou</a:t>
            </a:r>
            <a:r>
              <a:rPr lang="cs-CZ" sz="1800" dirty="0">
                <a:latin typeface="Comic Sans MS" pitchFamily="66" charset="0"/>
              </a:rPr>
              <a:t> leukemií, protože v případě deficitu TPMT je u pacientů nutné z důvodu toxicity odložit cyklus chemoterapie a tudíž je u nich potom horší prognóza</a:t>
            </a:r>
          </a:p>
          <a:p>
            <a:pPr>
              <a:spcBef>
                <a:spcPct val="50000"/>
              </a:spcBef>
              <a:defRPr/>
            </a:pPr>
            <a:endParaRPr lang="cs-CZ" sz="1800" dirty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39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Farmakogenetika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340768"/>
            <a:ext cx="7601272" cy="5429200"/>
          </a:xfrm>
        </p:spPr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cs-CZ" sz="1800" b="1" dirty="0">
                <a:latin typeface="Comic Sans MS" pitchFamily="66" charset="0"/>
              </a:rPr>
              <a:t>Polygenní dědičnost</a:t>
            </a:r>
          </a:p>
          <a:p>
            <a:pPr>
              <a:spcBef>
                <a:spcPct val="50000"/>
              </a:spcBef>
              <a:defRPr/>
            </a:pPr>
            <a:r>
              <a:rPr lang="cs-CZ" sz="1800" dirty="0">
                <a:latin typeface="Comic Sans MS" pitchFamily="66" charset="0"/>
              </a:rPr>
              <a:t>digoxin</a:t>
            </a:r>
            <a:r>
              <a:rPr lang="cs-CZ" sz="1800" dirty="0">
                <a:latin typeface="Comic Sans MS" pitchFamily="66" charset="0"/>
              </a:rPr>
              <a:t>, </a:t>
            </a:r>
            <a:r>
              <a:rPr lang="cs-CZ" sz="1800" dirty="0" err="1">
                <a:latin typeface="Comic Sans MS" pitchFamily="66" charset="0"/>
              </a:rPr>
              <a:t>nortryptylin</a:t>
            </a:r>
            <a:r>
              <a:rPr lang="cs-CZ" sz="1800" dirty="0">
                <a:latin typeface="Comic Sans MS" pitchFamily="66" charset="0"/>
              </a:rPr>
              <a:t>, </a:t>
            </a:r>
            <a:r>
              <a:rPr lang="cs-CZ" sz="1800" dirty="0" err="1">
                <a:latin typeface="Comic Sans MS" pitchFamily="66" charset="0"/>
              </a:rPr>
              <a:t>fenylbutazon</a:t>
            </a:r>
            <a:r>
              <a:rPr lang="cs-CZ" sz="1800" dirty="0">
                <a:latin typeface="Comic Sans MS" pitchFamily="66" charset="0"/>
              </a:rPr>
              <a:t>, </a:t>
            </a:r>
            <a:r>
              <a:rPr lang="cs-CZ" sz="1800" dirty="0" err="1">
                <a:latin typeface="Comic Sans MS" pitchFamily="66" charset="0"/>
              </a:rPr>
              <a:t>prokainamid</a:t>
            </a:r>
            <a:r>
              <a:rPr lang="cs-CZ" sz="1800" dirty="0">
                <a:latin typeface="Comic Sans MS" pitchFamily="66" charset="0"/>
              </a:rPr>
              <a:t>, salicyláty, </a:t>
            </a:r>
            <a:r>
              <a:rPr lang="cs-CZ" sz="1800" dirty="0" err="1">
                <a:latin typeface="Comic Sans MS" pitchFamily="66" charset="0"/>
              </a:rPr>
              <a:t>propanolol</a:t>
            </a:r>
            <a:r>
              <a:rPr lang="cs-CZ" sz="1800" dirty="0">
                <a:latin typeface="Comic Sans MS" pitchFamily="66" charset="0"/>
              </a:rPr>
              <a:t> – zvýšené riziko trombózy po HAK u KS </a:t>
            </a:r>
            <a:endParaRPr lang="cs-CZ" sz="1800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odchylná </a:t>
            </a:r>
            <a:r>
              <a:rPr lang="cs-CZ" sz="1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reakce na léky u různých etnických skupin </a:t>
            </a:r>
            <a:r>
              <a:rPr lang="cs-CZ" sz="1800" dirty="0">
                <a:latin typeface="Comic Sans MS" pitchFamily="66" charset="0"/>
              </a:rPr>
              <a:t>– zpomalená inaktivace etanolu u </a:t>
            </a:r>
            <a:r>
              <a:rPr lang="cs-CZ" sz="1800" dirty="0" err="1">
                <a:latin typeface="Comic Sans MS" pitchFamily="66" charset="0"/>
              </a:rPr>
              <a:t>severoam</a:t>
            </a:r>
            <a:r>
              <a:rPr lang="cs-CZ" sz="1800" dirty="0">
                <a:latin typeface="Comic Sans MS" pitchFamily="66" charset="0"/>
              </a:rPr>
              <a:t>. </a:t>
            </a:r>
            <a:r>
              <a:rPr lang="cs-CZ" sz="1800" dirty="0">
                <a:latin typeface="Comic Sans MS" pitchFamily="66" charset="0"/>
              </a:rPr>
              <a:t>I</a:t>
            </a:r>
            <a:r>
              <a:rPr lang="cs-CZ" sz="1800" dirty="0" smtClean="0">
                <a:latin typeface="Comic Sans MS" pitchFamily="66" charset="0"/>
              </a:rPr>
              <a:t>ndiánů </a:t>
            </a:r>
            <a:r>
              <a:rPr lang="cs-CZ" sz="1800" dirty="0">
                <a:latin typeface="Comic Sans MS" pitchFamily="66" charset="0"/>
              </a:rPr>
              <a:t>a Eskymáků 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smtClean="0">
                <a:latin typeface="Comic Sans MS" pitchFamily="66" charset="0"/>
              </a:rPr>
              <a:t>              </a:t>
            </a:r>
          </a:p>
          <a:p>
            <a:pPr>
              <a:spcBef>
                <a:spcPct val="50000"/>
              </a:spcBef>
              <a:defRPr/>
            </a:pPr>
            <a:endParaRPr lang="cs-CZ" sz="1800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cs-CZ" sz="1800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cs-CZ" sz="1800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cs-CZ" sz="1800" dirty="0" smtClean="0">
              <a:latin typeface="Comic Sans MS" pitchFamily="66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endParaRPr lang="cs-CZ" sz="1800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sz="1800" dirty="0" smtClean="0">
                <a:latin typeface="Comic Sans MS" pitchFamily="66" charset="0"/>
              </a:rPr>
              <a:t>vyšší </a:t>
            </a:r>
            <a:r>
              <a:rPr lang="cs-CZ" sz="1800" dirty="0">
                <a:latin typeface="Comic Sans MS" pitchFamily="66" charset="0"/>
              </a:rPr>
              <a:t>aktivita </a:t>
            </a:r>
            <a:r>
              <a:rPr lang="cs-CZ" sz="1800" dirty="0">
                <a:latin typeface="Comic Sans MS" pitchFamily="66" charset="0"/>
              </a:rPr>
              <a:t>ADH </a:t>
            </a:r>
            <a:r>
              <a:rPr lang="cs-CZ" sz="1800" dirty="0">
                <a:latin typeface="Comic Sans MS" pitchFamily="66" charset="0"/>
              </a:rPr>
              <a:t>vede k vyšší tvorbě </a:t>
            </a:r>
            <a:r>
              <a:rPr lang="cs-CZ" sz="1800" dirty="0">
                <a:latin typeface="Comic Sans MS" pitchFamily="66" charset="0"/>
              </a:rPr>
              <a:t>acetaldehydu </a:t>
            </a:r>
            <a:r>
              <a:rPr lang="cs-CZ" sz="1800" dirty="0" smtClean="0">
                <a:latin typeface="Comic Sans MS" pitchFamily="66" charset="0"/>
              </a:rPr>
              <a:t>– nevolnost</a:t>
            </a:r>
          </a:p>
          <a:p>
            <a:pPr>
              <a:spcBef>
                <a:spcPct val="50000"/>
              </a:spcBef>
              <a:defRPr/>
            </a:pPr>
            <a:r>
              <a:rPr lang="cs-CZ" sz="1800" dirty="0">
                <a:latin typeface="Comic Sans MS" pitchFamily="66" charset="0"/>
              </a:rPr>
              <a:t>nízká aktivita a ALDH u </a:t>
            </a:r>
            <a:r>
              <a:rPr lang="cs-CZ" sz="1800" dirty="0" err="1">
                <a:latin typeface="Comic Sans MS" pitchFamily="66" charset="0"/>
              </a:rPr>
              <a:t>asiatů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„asijský flush“</a:t>
            </a:r>
            <a:endParaRPr lang="cs-CZ" sz="1800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sz="1800" dirty="0" smtClean="0">
                <a:latin typeface="Comic Sans MS" pitchFamily="66" charset="0"/>
              </a:rPr>
              <a:t>polymorfizmy </a:t>
            </a:r>
            <a:r>
              <a:rPr lang="cs-CZ" sz="1800" dirty="0">
                <a:latin typeface="Comic Sans MS" pitchFamily="66" charset="0"/>
              </a:rPr>
              <a:t>v genech pro enzymy </a:t>
            </a:r>
            <a:r>
              <a:rPr lang="cs-CZ" sz="1800" dirty="0" smtClean="0">
                <a:latin typeface="Comic Sans MS" pitchFamily="66" charset="0"/>
              </a:rPr>
              <a:t>- 50-60% podíl na alkoholismu</a:t>
            </a:r>
          </a:p>
          <a:p>
            <a:pPr>
              <a:spcBef>
                <a:spcPct val="50000"/>
              </a:spcBef>
              <a:defRPr/>
            </a:pPr>
            <a:r>
              <a:rPr lang="cs-CZ" sz="1800" dirty="0" err="1">
                <a:latin typeface="Comic Sans MS" pitchFamily="66" charset="0"/>
              </a:rPr>
              <a:t>m</a:t>
            </a:r>
            <a:r>
              <a:rPr lang="cs-CZ" sz="1800" dirty="0" err="1" smtClean="0">
                <a:latin typeface="Comic Sans MS" pitchFamily="66" charset="0"/>
              </a:rPr>
              <a:t>tb</a:t>
            </a:r>
            <a:r>
              <a:rPr lang="cs-CZ" sz="1800" dirty="0" smtClean="0">
                <a:latin typeface="Comic Sans MS" pitchFamily="66" charset="0"/>
              </a:rPr>
              <a:t> tolerance </a:t>
            </a:r>
            <a:r>
              <a:rPr lang="cs-CZ" sz="1800" dirty="0">
                <a:latin typeface="Comic Sans MS" pitchFamily="66" charset="0"/>
              </a:rPr>
              <a:t>- </a:t>
            </a:r>
            <a:r>
              <a:rPr lang="cs-CZ" sz="1800" dirty="0" err="1">
                <a:latin typeface="Comic Sans MS" pitchFamily="66" charset="0"/>
              </a:rPr>
              <a:t>mikrosomální</a:t>
            </a:r>
            <a:r>
              <a:rPr lang="cs-CZ" sz="1800" dirty="0">
                <a:latin typeface="Comic Sans MS" pitchFamily="66" charset="0"/>
              </a:rPr>
              <a:t> oxidace (MEOS), p450, kataláza</a:t>
            </a:r>
            <a:endParaRPr lang="cs-CZ" sz="1800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cs-CZ" sz="1800" dirty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6" t="30163" r="25069" b="44702"/>
          <a:stretch/>
        </p:blipFill>
        <p:spPr bwMode="auto">
          <a:xfrm>
            <a:off x="1547664" y="3140968"/>
            <a:ext cx="4624562" cy="190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4644008" y="4437112"/>
            <a:ext cx="38443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 smtClean="0">
                <a:latin typeface="Comic Sans MS" pitchFamily="66" charset="0"/>
              </a:rPr>
              <a:t>↑</a:t>
            </a:r>
            <a:r>
              <a:rPr lang="cs-CZ" sz="1000" dirty="0" err="1" smtClean="0">
                <a:latin typeface="Comic Sans MS" pitchFamily="66" charset="0"/>
              </a:rPr>
              <a:t>NADH→zhoršená</a:t>
            </a:r>
            <a:r>
              <a:rPr lang="cs-CZ" sz="1000" dirty="0" smtClean="0">
                <a:latin typeface="Comic Sans MS" pitchFamily="66" charset="0"/>
              </a:rPr>
              <a:t> přeměna laktátu na </a:t>
            </a:r>
            <a:r>
              <a:rPr lang="cs-CZ" sz="1000" dirty="0" err="1" smtClean="0">
                <a:latin typeface="Comic Sans MS" pitchFamily="66" charset="0"/>
              </a:rPr>
              <a:t>pyruvát→mtb</a:t>
            </a:r>
            <a:r>
              <a:rPr lang="cs-CZ" sz="1000" dirty="0" smtClean="0">
                <a:latin typeface="Comic Sans MS" pitchFamily="66" charset="0"/>
              </a:rPr>
              <a:t> acidóza</a:t>
            </a:r>
            <a:endParaRPr lang="cs-CZ" sz="1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68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Farmakogenetika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340768"/>
            <a:ext cx="7601272" cy="54292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800" dirty="0" smtClean="0">
                <a:solidFill>
                  <a:schemeClr val="accent6"/>
                </a:solidFill>
                <a:latin typeface="Comic Sans MS" pitchFamily="66" charset="0"/>
              </a:rPr>
              <a:t>Proteiny iontových kanálů</a:t>
            </a:r>
            <a:r>
              <a:rPr lang="cs-CZ" sz="1800" dirty="0" smtClean="0">
                <a:latin typeface="Comic Sans MS" pitchFamily="66" charset="0"/>
              </a:rPr>
              <a:t> </a:t>
            </a:r>
          </a:p>
          <a:p>
            <a:r>
              <a:rPr lang="cs-CZ" sz="1800" dirty="0">
                <a:latin typeface="Comic Sans MS" pitchFamily="66" charset="0"/>
              </a:rPr>
              <a:t>geny kódující proteiny Na a K iontových kanálů (</a:t>
            </a:r>
            <a:r>
              <a:rPr lang="cs-CZ" sz="1800" b="1" dirty="0">
                <a:latin typeface="Comic Sans MS" pitchFamily="66" charset="0"/>
              </a:rPr>
              <a:t>geny skupiny LQTS</a:t>
            </a:r>
            <a:r>
              <a:rPr lang="cs-CZ" sz="1800" dirty="0">
                <a:latin typeface="Comic Sans MS" pitchFamily="66" charset="0"/>
              </a:rPr>
              <a:t>)</a:t>
            </a:r>
          </a:p>
          <a:p>
            <a:r>
              <a:rPr lang="cs-CZ" sz="1800" dirty="0">
                <a:latin typeface="Comic Sans MS" pitchFamily="66" charset="0"/>
              </a:rPr>
              <a:t>nalezeno v nich bylo přinejmenším 35 </a:t>
            </a:r>
            <a:r>
              <a:rPr lang="cs-CZ" sz="1800" dirty="0" err="1">
                <a:latin typeface="Comic Sans MS" pitchFamily="66" charset="0"/>
              </a:rPr>
              <a:t>SNPs</a:t>
            </a:r>
            <a:r>
              <a:rPr lang="cs-CZ" sz="1800" dirty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některé nalezené polymorfizmy vedou k dramatické redukci hustoty kanálů nebo ke změně jejich elektrofyziologie, tj. ke změnám v aktivaci, inaktivaci a regeneraci kanálu</a:t>
            </a:r>
          </a:p>
          <a:p>
            <a:r>
              <a:rPr lang="cs-CZ" sz="1800" dirty="0">
                <a:latin typeface="Comic Sans MS" pitchFamily="66" charset="0"/>
              </a:rPr>
              <a:t>tyto mutantní změny pak mohou vyústit až v patologickou </a:t>
            </a:r>
            <a:r>
              <a:rPr lang="cs-CZ" sz="1800" b="1" dirty="0">
                <a:latin typeface="Comic Sans MS" pitchFamily="66" charset="0"/>
              </a:rPr>
              <a:t>arytmii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mutace v genu pro Na kanál a souvislosti s rozdílnou odpovědí pacientů na </a:t>
            </a:r>
            <a:r>
              <a:rPr lang="cs-CZ" sz="1800" b="1" dirty="0">
                <a:latin typeface="Comic Sans MS" pitchFamily="66" charset="0"/>
              </a:rPr>
              <a:t>antikonvulziva</a:t>
            </a:r>
            <a:r>
              <a:rPr lang="cs-CZ" sz="1800" dirty="0">
                <a:latin typeface="Comic Sans MS" pitchFamily="66" charset="0"/>
              </a:rPr>
              <a:t>, rovněž jako s dědičnou dispozicí k </a:t>
            </a:r>
            <a:r>
              <a:rPr lang="cs-CZ" sz="1800" b="1" dirty="0">
                <a:latin typeface="Comic Sans MS" pitchFamily="66" charset="0"/>
              </a:rPr>
              <a:t>epilepsii</a:t>
            </a:r>
            <a:r>
              <a:rPr lang="cs-CZ" sz="1800" dirty="0">
                <a:latin typeface="Comic Sans MS" pitchFamily="66" charset="0"/>
              </a:rPr>
              <a:t> (sledovány jsou především oblasti vazebných domén)</a:t>
            </a:r>
          </a:p>
          <a:p>
            <a:endParaRPr lang="cs-CZ" sz="1800" dirty="0"/>
          </a:p>
          <a:p>
            <a:pPr>
              <a:spcBef>
                <a:spcPct val="50000"/>
              </a:spcBef>
              <a:defRPr/>
            </a:pPr>
            <a:endParaRPr lang="cs-CZ" sz="1800" dirty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77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Farmakogenetika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340768"/>
            <a:ext cx="7601272" cy="54292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800" dirty="0" smtClean="0">
                <a:solidFill>
                  <a:schemeClr val="accent6"/>
                </a:solidFill>
                <a:latin typeface="Comic Sans MS" pitchFamily="66" charset="0"/>
              </a:rPr>
              <a:t>Cytochrom p450</a:t>
            </a:r>
          </a:p>
          <a:p>
            <a:pPr>
              <a:spcBef>
                <a:spcPct val="50000"/>
              </a:spcBef>
              <a:defRPr/>
            </a:pPr>
            <a:r>
              <a:rPr lang="cs-CZ" sz="1800" dirty="0" err="1">
                <a:latin typeface="Comic Sans MS" pitchFamily="66" charset="0"/>
              </a:rPr>
              <a:t>m</a:t>
            </a:r>
            <a:r>
              <a:rPr lang="cs-CZ" sz="1800" dirty="0" err="1" smtClean="0">
                <a:latin typeface="Comic Sans MS" pitchFamily="66" charset="0"/>
              </a:rPr>
              <a:t>tb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 err="1" smtClean="0">
                <a:latin typeface="Comic Sans MS" pitchFamily="66" charset="0"/>
              </a:rPr>
              <a:t>xenobiotik</a:t>
            </a:r>
            <a:r>
              <a:rPr lang="cs-CZ" sz="1800" dirty="0" smtClean="0">
                <a:latin typeface="Comic Sans MS" pitchFamily="66" charset="0"/>
              </a:rPr>
              <a:t> (zvýšení polarity, konjugace s </a:t>
            </a:r>
            <a:r>
              <a:rPr lang="cs-CZ" sz="1800" dirty="0" err="1" smtClean="0">
                <a:latin typeface="Comic Sans MS" pitchFamily="66" charset="0"/>
              </a:rPr>
              <a:t>glutathionem</a:t>
            </a:r>
            <a:r>
              <a:rPr lang="cs-CZ" sz="1800" dirty="0" smtClean="0">
                <a:latin typeface="Comic Sans MS" pitchFamily="66" charset="0"/>
              </a:rPr>
              <a:t>, </a:t>
            </a:r>
            <a:r>
              <a:rPr lang="cs-CZ" sz="1800" dirty="0" err="1" smtClean="0">
                <a:latin typeface="Comic Sans MS" pitchFamily="66" charset="0"/>
              </a:rPr>
              <a:t>kys</a:t>
            </a:r>
            <a:r>
              <a:rPr lang="cs-CZ" sz="1800" dirty="0" smtClean="0">
                <a:latin typeface="Comic Sans MS" pitchFamily="66" charset="0"/>
              </a:rPr>
              <a:t>. </a:t>
            </a:r>
            <a:r>
              <a:rPr lang="cs-CZ" sz="1800" dirty="0" err="1">
                <a:latin typeface="Comic Sans MS" pitchFamily="66" charset="0"/>
              </a:rPr>
              <a:t>g</a:t>
            </a:r>
            <a:r>
              <a:rPr lang="cs-CZ" sz="1800" dirty="0" err="1" smtClean="0">
                <a:latin typeface="Comic Sans MS" pitchFamily="66" charset="0"/>
              </a:rPr>
              <a:t>lukuronovou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cs-CZ" sz="1800" dirty="0">
                <a:latin typeface="Comic Sans MS" pitchFamily="66" charset="0"/>
              </a:rPr>
              <a:t>pomalí</a:t>
            </a:r>
            <a:r>
              <a:rPr lang="cs-CZ" sz="1800" b="1" dirty="0">
                <a:latin typeface="Comic Sans MS" pitchFamily="66" charset="0"/>
              </a:rPr>
              <a:t>, </a:t>
            </a:r>
            <a:r>
              <a:rPr lang="cs-CZ" sz="1800" b="1" dirty="0">
                <a:latin typeface="Comic Sans MS" pitchFamily="66" charset="0"/>
              </a:rPr>
              <a:t>střední, </a:t>
            </a:r>
            <a:r>
              <a:rPr lang="cs-CZ" sz="1800" b="1" dirty="0">
                <a:latin typeface="Comic Sans MS" pitchFamily="66" charset="0"/>
              </a:rPr>
              <a:t>rychlí </a:t>
            </a:r>
            <a:r>
              <a:rPr lang="cs-CZ" sz="1800" dirty="0">
                <a:latin typeface="Comic Sans MS" pitchFamily="66" charset="0"/>
              </a:rPr>
              <a:t>a ultrarychlí </a:t>
            </a:r>
            <a:r>
              <a:rPr lang="cs-CZ" sz="1800" dirty="0" err="1">
                <a:latin typeface="Comic Sans MS" pitchFamily="66" charset="0"/>
              </a:rPr>
              <a:t>metabolizátoři</a:t>
            </a:r>
            <a:r>
              <a:rPr lang="cs-CZ" sz="1800" dirty="0">
                <a:latin typeface="Comic Sans MS" pitchFamily="66" charset="0"/>
              </a:rPr>
              <a:t> – </a:t>
            </a:r>
            <a:r>
              <a:rPr lang="cs-CZ" sz="1800" dirty="0" err="1" smtClean="0">
                <a:latin typeface="Comic Sans MS" pitchFamily="66" charset="0"/>
              </a:rPr>
              <a:t>farmkinetika</a:t>
            </a:r>
            <a:endParaRPr lang="cs-CZ" sz="1800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sz="1800" dirty="0">
                <a:latin typeface="Comic Sans MS" pitchFamily="66" charset="0"/>
              </a:rPr>
              <a:t>CYP 3A4, 2C9 </a:t>
            </a:r>
            <a:r>
              <a:rPr lang="cs-CZ" sz="1800" dirty="0">
                <a:latin typeface="Comic Sans MS" pitchFamily="66" charset="0"/>
              </a:rPr>
              <a:t>a </a:t>
            </a:r>
            <a:r>
              <a:rPr lang="cs-CZ" sz="1800" dirty="0">
                <a:latin typeface="Comic Sans MS" pitchFamily="66" charset="0"/>
              </a:rPr>
              <a:t>2D6…</a:t>
            </a:r>
          </a:p>
          <a:p>
            <a:pPr>
              <a:spcBef>
                <a:spcPct val="50000"/>
              </a:spcBef>
              <a:defRPr/>
            </a:pPr>
            <a:r>
              <a:rPr lang="cs-CZ" sz="1800" dirty="0">
                <a:solidFill>
                  <a:srgbClr val="92D050"/>
                </a:solidFill>
                <a:latin typeface="Comic Sans MS" pitchFamily="66" charset="0"/>
              </a:rPr>
              <a:t>CYP 3A4</a:t>
            </a:r>
          </a:p>
          <a:p>
            <a:pPr>
              <a:spcBef>
                <a:spcPct val="50000"/>
              </a:spcBef>
              <a:defRPr/>
            </a:pPr>
            <a:r>
              <a:rPr lang="cs-CZ" sz="1800" dirty="0">
                <a:latin typeface="Comic Sans MS" pitchFamily="66" charset="0"/>
              </a:rPr>
              <a:t>55 % léčiv, </a:t>
            </a:r>
            <a:r>
              <a:rPr lang="cs-CZ" sz="1800" dirty="0" err="1">
                <a:latin typeface="Comic Sans MS" pitchFamily="66" charset="0"/>
              </a:rPr>
              <a:t>mtb</a:t>
            </a:r>
            <a:r>
              <a:rPr lang="cs-CZ" sz="1800" dirty="0">
                <a:latin typeface="Comic Sans MS" pitchFamily="66" charset="0"/>
              </a:rPr>
              <a:t>: </a:t>
            </a:r>
            <a:r>
              <a:rPr lang="cs-CZ" sz="1800" dirty="0" err="1">
                <a:latin typeface="Comic Sans MS" pitchFamily="66" charset="0"/>
              </a:rPr>
              <a:t>statiny</a:t>
            </a:r>
            <a:r>
              <a:rPr lang="cs-CZ" sz="1800" dirty="0">
                <a:latin typeface="Comic Sans MS" pitchFamily="66" charset="0"/>
              </a:rPr>
              <a:t>, </a:t>
            </a:r>
            <a:r>
              <a:rPr lang="cs-CZ" sz="1800" dirty="0">
                <a:latin typeface="Comic Sans MS" pitchFamily="66" charset="0"/>
              </a:rPr>
              <a:t>blokátory </a:t>
            </a:r>
            <a:r>
              <a:rPr lang="cs-CZ" sz="1800" dirty="0">
                <a:latin typeface="Comic Sans MS" pitchFamily="66" charset="0"/>
              </a:rPr>
              <a:t>Ca kanálu</a:t>
            </a:r>
            <a:r>
              <a:rPr lang="cs-CZ" sz="1800" dirty="0">
                <a:latin typeface="Comic Sans MS" pitchFamily="66" charset="0"/>
              </a:rPr>
              <a:t>, </a:t>
            </a:r>
            <a:r>
              <a:rPr lang="cs-CZ" sz="1800" dirty="0" err="1">
                <a:latin typeface="Comic Sans MS" pitchFamily="66" charset="0"/>
              </a:rPr>
              <a:t>makrolidová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ATB, </a:t>
            </a:r>
            <a:r>
              <a:rPr lang="cs-CZ" sz="1800" dirty="0">
                <a:latin typeface="Comic Sans MS" pitchFamily="66" charset="0"/>
              </a:rPr>
              <a:t>steroidy či některá </a:t>
            </a:r>
            <a:r>
              <a:rPr lang="cs-CZ" sz="1800" dirty="0" err="1">
                <a:latin typeface="Comic Sans MS" pitchFamily="66" charset="0"/>
              </a:rPr>
              <a:t>a</a:t>
            </a:r>
            <a:r>
              <a:rPr lang="cs-CZ" sz="1800" dirty="0" err="1">
                <a:latin typeface="Comic Sans MS" pitchFamily="66" charset="0"/>
              </a:rPr>
              <a:t>ntiarytmika</a:t>
            </a:r>
            <a:r>
              <a:rPr lang="cs-CZ" sz="1800" dirty="0">
                <a:latin typeface="Comic Sans MS" pitchFamily="66" charset="0"/>
              </a:rPr>
              <a:t> a </a:t>
            </a:r>
            <a:r>
              <a:rPr lang="cs-CZ" sz="1800" dirty="0">
                <a:latin typeface="Comic Sans MS" pitchFamily="66" charset="0"/>
              </a:rPr>
              <a:t>cytostatika</a:t>
            </a:r>
          </a:p>
          <a:p>
            <a:pPr>
              <a:spcBef>
                <a:spcPct val="50000"/>
              </a:spcBef>
              <a:defRPr/>
            </a:pPr>
            <a:r>
              <a:rPr lang="cs-CZ" sz="1800" dirty="0">
                <a:latin typeface="Comic Sans MS" pitchFamily="66" charset="0"/>
              </a:rPr>
              <a:t>indukce </a:t>
            </a:r>
            <a:r>
              <a:rPr lang="cs-CZ" sz="1800" dirty="0">
                <a:latin typeface="Comic Sans MS" pitchFamily="66" charset="0"/>
              </a:rPr>
              <a:t>→ selhání </a:t>
            </a:r>
            <a:r>
              <a:rPr lang="cs-CZ" sz="1800" dirty="0" err="1">
                <a:latin typeface="Comic Sans MS" pitchFamily="66" charset="0"/>
              </a:rPr>
              <a:t>p.o</a:t>
            </a:r>
            <a:r>
              <a:rPr lang="cs-CZ" sz="1800" dirty="0">
                <a:latin typeface="Comic Sans MS" pitchFamily="66" charset="0"/>
              </a:rPr>
              <a:t>. </a:t>
            </a:r>
            <a:r>
              <a:rPr lang="cs-CZ" sz="1800" dirty="0" err="1" smtClean="0">
                <a:latin typeface="Comic Sans MS" pitchFamily="66" charset="0"/>
              </a:rPr>
              <a:t>kontraceptiv</a:t>
            </a:r>
            <a:endParaRPr lang="cs-CZ" sz="1800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sz="1800" dirty="0">
                <a:latin typeface="Comic Sans MS" pitchFamily="66" charset="0"/>
              </a:rPr>
              <a:t>inhibice : </a:t>
            </a:r>
            <a:r>
              <a:rPr lang="cs-CZ" sz="1800" dirty="0" err="1">
                <a:latin typeface="Comic Sans MS" pitchFamily="66" charset="0"/>
              </a:rPr>
              <a:t>antiulcerózum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err="1">
                <a:latin typeface="Comic Sans MS" pitchFamily="66" charset="0"/>
              </a:rPr>
              <a:t>cimetidin</a:t>
            </a:r>
            <a:r>
              <a:rPr lang="cs-CZ" sz="1800" dirty="0">
                <a:latin typeface="Comic Sans MS" pitchFamily="66" charset="0"/>
              </a:rPr>
              <a:t>, řada </a:t>
            </a:r>
            <a:r>
              <a:rPr lang="cs-CZ" sz="1800" dirty="0" err="1" smtClean="0">
                <a:latin typeface="Comic Sans MS" pitchFamily="66" charset="0"/>
              </a:rPr>
              <a:t>makrolidových</a:t>
            </a:r>
            <a:r>
              <a:rPr lang="cs-CZ" sz="1800" dirty="0" smtClean="0">
                <a:latin typeface="Comic Sans MS" pitchFamily="66" charset="0"/>
              </a:rPr>
              <a:t> ATB</a:t>
            </a:r>
            <a:r>
              <a:rPr lang="cs-CZ" sz="1800" dirty="0">
                <a:latin typeface="Comic Sans MS" pitchFamily="66" charset="0"/>
              </a:rPr>
              <a:t>, </a:t>
            </a:r>
            <a:r>
              <a:rPr lang="cs-CZ" sz="1800" dirty="0" err="1">
                <a:latin typeface="Comic Sans MS" pitchFamily="66" charset="0"/>
              </a:rPr>
              <a:t>metronidazol</a:t>
            </a:r>
            <a:r>
              <a:rPr lang="cs-CZ" sz="1800" dirty="0">
                <a:latin typeface="Comic Sans MS" pitchFamily="66" charset="0"/>
              </a:rPr>
              <a:t>, </a:t>
            </a:r>
            <a:r>
              <a:rPr lang="cs-CZ" sz="1800" dirty="0" err="1">
                <a:latin typeface="Comic Sans MS" pitchFamily="66" charset="0"/>
              </a:rPr>
              <a:t>methylprednisolon</a:t>
            </a:r>
            <a:r>
              <a:rPr lang="cs-CZ" sz="1800" dirty="0">
                <a:latin typeface="Comic Sans MS" pitchFamily="66" charset="0"/>
              </a:rPr>
              <a:t>, antimykotika, některé blokátory </a:t>
            </a:r>
            <a:r>
              <a:rPr lang="cs-CZ" sz="1800" dirty="0">
                <a:latin typeface="Comic Sans MS" pitchFamily="66" charset="0"/>
              </a:rPr>
              <a:t>Ca kanálu </a:t>
            </a:r>
            <a:r>
              <a:rPr lang="cs-CZ" sz="1800" dirty="0">
                <a:latin typeface="Comic Sans MS" pitchFamily="66" charset="0"/>
              </a:rPr>
              <a:t>(</a:t>
            </a:r>
            <a:r>
              <a:rPr lang="cs-CZ" sz="1800" dirty="0" err="1">
                <a:latin typeface="Comic Sans MS" pitchFamily="66" charset="0"/>
              </a:rPr>
              <a:t>diltiazem</a:t>
            </a:r>
            <a:r>
              <a:rPr lang="cs-CZ" sz="1800" dirty="0">
                <a:latin typeface="Comic Sans MS" pitchFamily="66" charset="0"/>
              </a:rPr>
              <a:t> a </a:t>
            </a:r>
            <a:r>
              <a:rPr lang="cs-CZ" sz="1800" dirty="0" err="1">
                <a:latin typeface="Comic Sans MS" pitchFamily="66" charset="0"/>
              </a:rPr>
              <a:t>verapamil</a:t>
            </a:r>
            <a:r>
              <a:rPr lang="cs-CZ" sz="1800" dirty="0">
                <a:latin typeface="Comic Sans MS" pitchFamily="66" charset="0"/>
              </a:rPr>
              <a:t>) či </a:t>
            </a:r>
            <a:r>
              <a:rPr lang="cs-CZ" sz="1800" b="1" dirty="0">
                <a:latin typeface="Comic Sans MS" pitchFamily="66" charset="0"/>
              </a:rPr>
              <a:t>grapefruitová </a:t>
            </a:r>
            <a:r>
              <a:rPr lang="cs-CZ" sz="1800" b="1" dirty="0">
                <a:latin typeface="Comic Sans MS" pitchFamily="66" charset="0"/>
              </a:rPr>
              <a:t>šťáva</a:t>
            </a:r>
            <a:r>
              <a:rPr lang="cs-CZ" sz="1800" dirty="0">
                <a:latin typeface="Comic Sans MS" pitchFamily="66" charset="0"/>
              </a:rPr>
              <a:t>, i </a:t>
            </a:r>
            <a:r>
              <a:rPr lang="cs-CZ" sz="1800" dirty="0">
                <a:latin typeface="Comic Sans MS" pitchFamily="66" charset="0"/>
              </a:rPr>
              <a:t>některé </a:t>
            </a:r>
            <a:r>
              <a:rPr lang="cs-CZ" sz="1800" dirty="0" err="1">
                <a:latin typeface="Comic Sans MS" pitchFamily="66" charset="0"/>
              </a:rPr>
              <a:t>flavonoidy</a:t>
            </a:r>
            <a:r>
              <a:rPr lang="cs-CZ" sz="1800" dirty="0">
                <a:latin typeface="Comic Sans MS" pitchFamily="66" charset="0"/>
              </a:rPr>
              <a:t> z </a:t>
            </a:r>
            <a:r>
              <a:rPr lang="cs-CZ" sz="1800" dirty="0">
                <a:latin typeface="Comic Sans MS" pitchFamily="66" charset="0"/>
              </a:rPr>
              <a:t>vína</a:t>
            </a:r>
          </a:p>
          <a:p>
            <a:pPr>
              <a:spcBef>
                <a:spcPct val="50000"/>
              </a:spcBef>
              <a:defRPr/>
            </a:pPr>
            <a:r>
              <a:rPr lang="cs-CZ" sz="1800" dirty="0" err="1" smtClean="0">
                <a:latin typeface="Comic Sans MS" pitchFamily="66" charset="0"/>
              </a:rPr>
              <a:t>indukce:dexamethason</a:t>
            </a:r>
            <a:r>
              <a:rPr lang="cs-CZ" sz="1800" dirty="0">
                <a:latin typeface="Comic Sans MS" pitchFamily="66" charset="0"/>
              </a:rPr>
              <a:t>, </a:t>
            </a:r>
            <a:r>
              <a:rPr lang="cs-CZ" sz="1800" dirty="0">
                <a:latin typeface="Comic Sans MS" pitchFamily="66" charset="0"/>
              </a:rPr>
              <a:t>fenobarbital</a:t>
            </a:r>
            <a:r>
              <a:rPr lang="cs-CZ" sz="1800" dirty="0">
                <a:latin typeface="Comic Sans MS" pitchFamily="66" charset="0"/>
              </a:rPr>
              <a:t>, </a:t>
            </a:r>
            <a:r>
              <a:rPr lang="cs-CZ" sz="1800" dirty="0" err="1">
                <a:latin typeface="Comic Sans MS" pitchFamily="66" charset="0"/>
              </a:rPr>
              <a:t>omeprazol</a:t>
            </a:r>
            <a:r>
              <a:rPr lang="cs-CZ" sz="1800" dirty="0">
                <a:latin typeface="Comic Sans MS" pitchFamily="66" charset="0"/>
              </a:rPr>
              <a:t>, </a:t>
            </a:r>
            <a:r>
              <a:rPr lang="cs-CZ" sz="1800" dirty="0" err="1">
                <a:latin typeface="Comic Sans MS" pitchFamily="66" charset="0"/>
              </a:rPr>
              <a:t>antidiabetika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err="1">
                <a:latin typeface="Comic Sans MS" pitchFamily="66" charset="0"/>
              </a:rPr>
              <a:t>glitazonové</a:t>
            </a:r>
            <a:r>
              <a:rPr lang="cs-CZ" sz="1800" dirty="0">
                <a:latin typeface="Comic Sans MS" pitchFamily="66" charset="0"/>
              </a:rPr>
              <a:t> řady </a:t>
            </a:r>
            <a:r>
              <a:rPr lang="cs-CZ" sz="1800" dirty="0">
                <a:latin typeface="Comic Sans MS" pitchFamily="66" charset="0"/>
              </a:rPr>
              <a:t>či </a:t>
            </a:r>
            <a:r>
              <a:rPr lang="cs-CZ" sz="1800" dirty="0" smtClean="0">
                <a:latin typeface="Comic Sans MS" pitchFamily="66" charset="0"/>
              </a:rPr>
              <a:t>třezalka</a:t>
            </a:r>
            <a:endParaRPr lang="cs-CZ" sz="1800" dirty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004048" y="5661248"/>
            <a:ext cx="35249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000" dirty="0" smtClean="0">
                <a:latin typeface="Century Gothic"/>
              </a:rPr>
              <a:t>↑</a:t>
            </a:r>
            <a:r>
              <a:rPr lang="cs-CZ" sz="1000" dirty="0" smtClean="0">
                <a:latin typeface="Comic Sans MS" pitchFamily="66" charset="0"/>
              </a:rPr>
              <a:t>c </a:t>
            </a:r>
            <a:r>
              <a:rPr lang="cs-CZ" sz="1000" dirty="0" err="1" smtClean="0">
                <a:latin typeface="Comic Sans MS" pitchFamily="66" charset="0"/>
              </a:rPr>
              <a:t>p.o</a:t>
            </a:r>
            <a:r>
              <a:rPr lang="cs-CZ" sz="1000" dirty="0">
                <a:latin typeface="Comic Sans MS" pitchFamily="66" charset="0"/>
              </a:rPr>
              <a:t>. podávaných léčiv až 300krát, kofeinu o 31%</a:t>
            </a:r>
            <a:endParaRPr lang="cs-CZ" sz="1000" dirty="0">
              <a:latin typeface="Comic Sans MS" pitchFamily="66" charset="0"/>
            </a:endParaRPr>
          </a:p>
        </p:txBody>
      </p:sp>
      <p:pic>
        <p:nvPicPr>
          <p:cNvPr id="6" name="Picture 5" descr="image001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884440"/>
            <a:ext cx="900733" cy="87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4" name="Picture 2" descr="https://encrypted-tbn2.gstatic.com/images?q=tbn:ANd9GcQKwhaYtJcc6iKq5sSpPmzKYMFKKL4yeGj0TNI0URKOEKZegIxq1WwzF-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184" y="4221088"/>
            <a:ext cx="11239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0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Farmakogenetika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340768"/>
            <a:ext cx="7601272" cy="5429200"/>
          </a:xfrm>
        </p:spPr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cs-CZ" sz="1800" b="1" dirty="0" smtClean="0">
                <a:latin typeface="Comic Sans MS" pitchFamily="66" charset="0"/>
              </a:rPr>
              <a:t>Geneticky podmíněné choroby se změněnou citlivostí na léky</a:t>
            </a:r>
            <a:endParaRPr lang="cs-CZ" sz="18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sz="1800" dirty="0">
                <a:solidFill>
                  <a:schemeClr val="accent6"/>
                </a:solidFill>
                <a:latin typeface="Comic Sans MS" pitchFamily="66" charset="0"/>
              </a:rPr>
              <a:t>d</a:t>
            </a:r>
            <a:r>
              <a:rPr lang="cs-CZ" sz="1800" dirty="0" smtClean="0">
                <a:solidFill>
                  <a:schemeClr val="accent6"/>
                </a:solidFill>
                <a:latin typeface="Comic Sans MS" pitchFamily="66" charset="0"/>
              </a:rPr>
              <a:t>na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– alkohol zhoršuje vylučování </a:t>
            </a:r>
            <a:r>
              <a:rPr lang="cs-CZ" sz="1800" dirty="0" err="1">
                <a:latin typeface="Comic Sans MS" pitchFamily="66" charset="0"/>
              </a:rPr>
              <a:t>kys</a:t>
            </a:r>
            <a:r>
              <a:rPr lang="cs-CZ" sz="1800" dirty="0">
                <a:latin typeface="Comic Sans MS" pitchFamily="66" charset="0"/>
              </a:rPr>
              <a:t>. </a:t>
            </a:r>
            <a:r>
              <a:rPr lang="cs-CZ" sz="1800" dirty="0">
                <a:latin typeface="Comic Sans MS" pitchFamily="66" charset="0"/>
              </a:rPr>
              <a:t>močové ledvinami </a:t>
            </a:r>
            <a:r>
              <a:rPr lang="cs-CZ" sz="1800" dirty="0" smtClean="0">
                <a:latin typeface="Comic Sans MS" pitchFamily="66" charset="0"/>
              </a:rPr>
              <a:t>porucha </a:t>
            </a:r>
            <a:r>
              <a:rPr lang="cs-CZ" sz="1800" dirty="0" err="1" smtClean="0">
                <a:latin typeface="Comic Sans MS" pitchFamily="66" charset="0"/>
              </a:rPr>
              <a:t>mtb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purinů, krystalky </a:t>
            </a:r>
            <a:r>
              <a:rPr lang="cs-CZ" sz="1800" dirty="0" err="1">
                <a:latin typeface="Comic Sans MS" pitchFamily="66" charset="0"/>
              </a:rPr>
              <a:t>kys</a:t>
            </a:r>
            <a:r>
              <a:rPr lang="cs-CZ" sz="1800" dirty="0">
                <a:latin typeface="Comic Sans MS" pitchFamily="66" charset="0"/>
              </a:rPr>
              <a:t>. močové v kloubech → zánět a degenerace</a:t>
            </a:r>
            <a:endParaRPr lang="cs-CZ" sz="1800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sz="1800" dirty="0">
                <a:latin typeface="Comic Sans MS" pitchFamily="66" charset="0"/>
              </a:rPr>
              <a:t>a</a:t>
            </a:r>
            <a:r>
              <a:rPr lang="cs-CZ" sz="1800" dirty="0">
                <a:latin typeface="Comic Sans MS" pitchFamily="66" charset="0"/>
              </a:rPr>
              <a:t>lkohol - </a:t>
            </a:r>
            <a:r>
              <a:rPr lang="cs-CZ" sz="1800" dirty="0" err="1">
                <a:latin typeface="Comic Sans MS" pitchFamily="66" charset="0"/>
              </a:rPr>
              <a:t>kompetice</a:t>
            </a:r>
            <a:r>
              <a:rPr lang="cs-CZ" sz="1800" dirty="0">
                <a:latin typeface="Comic Sans MS" pitchFamily="66" charset="0"/>
              </a:rPr>
              <a:t> s tubulární sekrecí </a:t>
            </a:r>
            <a:r>
              <a:rPr lang="cs-CZ" sz="1800" dirty="0" err="1">
                <a:latin typeface="Comic Sans MS" pitchFamily="66" charset="0"/>
              </a:rPr>
              <a:t>kys</a:t>
            </a:r>
            <a:r>
              <a:rPr lang="cs-CZ" sz="1800" dirty="0">
                <a:latin typeface="Comic Sans MS" pitchFamily="66" charset="0"/>
              </a:rPr>
              <a:t>. močové</a:t>
            </a:r>
          </a:p>
          <a:p>
            <a:pPr>
              <a:spcBef>
                <a:spcPct val="50000"/>
              </a:spcBef>
              <a:defRPr/>
            </a:pPr>
            <a:r>
              <a:rPr lang="cs-CZ" sz="1800" dirty="0">
                <a:latin typeface="Comic Sans MS" pitchFamily="66" charset="0"/>
              </a:rPr>
              <a:t>podobný </a:t>
            </a:r>
            <a:r>
              <a:rPr lang="cs-CZ" sz="1800" dirty="0">
                <a:latin typeface="Comic Sans MS" pitchFamily="66" charset="0"/>
              </a:rPr>
              <a:t>účinek </a:t>
            </a:r>
            <a:r>
              <a:rPr lang="cs-CZ" sz="1800" dirty="0" err="1">
                <a:latin typeface="Comic Sans MS" pitchFamily="66" charset="0"/>
              </a:rPr>
              <a:t>chlorothiazidu</a:t>
            </a:r>
            <a:r>
              <a:rPr lang="cs-CZ" sz="1800" dirty="0">
                <a:latin typeface="Comic Sans MS" pitchFamily="66" charset="0"/>
              </a:rPr>
              <a:t> či </a:t>
            </a:r>
            <a:r>
              <a:rPr lang="cs-CZ" sz="1800" dirty="0" err="1">
                <a:latin typeface="Comic Sans MS" pitchFamily="66" charset="0"/>
              </a:rPr>
              <a:t>furosemidu</a:t>
            </a:r>
            <a:r>
              <a:rPr lang="cs-CZ" sz="1800" dirty="0"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cs-CZ" sz="1800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cs-CZ" sz="1800" dirty="0" smtClean="0">
              <a:latin typeface="Comic Sans MS" pitchFamily="66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endParaRPr lang="cs-CZ" sz="1800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sz="1800" dirty="0" err="1" smtClean="0">
                <a:solidFill>
                  <a:schemeClr val="accent6"/>
                </a:solidFill>
                <a:latin typeface="Comic Sans MS" pitchFamily="66" charset="0"/>
              </a:rPr>
              <a:t>hepatální</a:t>
            </a:r>
            <a:r>
              <a:rPr lang="cs-CZ" sz="1800" dirty="0" smtClean="0">
                <a:solidFill>
                  <a:schemeClr val="accent6"/>
                </a:solidFill>
                <a:latin typeface="Comic Sans MS" pitchFamily="66" charset="0"/>
              </a:rPr>
              <a:t> </a:t>
            </a:r>
            <a:r>
              <a:rPr lang="cs-CZ" sz="1800" dirty="0">
                <a:solidFill>
                  <a:schemeClr val="accent6"/>
                </a:solidFill>
                <a:latin typeface="Comic Sans MS" pitchFamily="66" charset="0"/>
              </a:rPr>
              <a:t>porfyrie </a:t>
            </a:r>
            <a:r>
              <a:rPr lang="cs-CZ" sz="1800" dirty="0">
                <a:latin typeface="Comic Sans MS" pitchFamily="66" charset="0"/>
              </a:rPr>
              <a:t>– zvýšení syntézy </a:t>
            </a:r>
            <a:r>
              <a:rPr lang="cs-CZ" sz="1800" dirty="0" err="1">
                <a:latin typeface="Comic Sans MS" pitchFamily="66" charset="0"/>
              </a:rPr>
              <a:t>kys</a:t>
            </a:r>
            <a:r>
              <a:rPr lang="cs-CZ" sz="1800" dirty="0">
                <a:latin typeface="Comic Sans MS" pitchFamily="66" charset="0"/>
              </a:rPr>
              <a:t>. delta-</a:t>
            </a:r>
            <a:r>
              <a:rPr lang="cs-CZ" sz="1800" dirty="0" err="1">
                <a:latin typeface="Comic Sans MS" pitchFamily="66" charset="0"/>
              </a:rPr>
              <a:t>amino</a:t>
            </a:r>
            <a:r>
              <a:rPr lang="cs-CZ" sz="1800" dirty="0">
                <a:latin typeface="Comic Sans MS" pitchFamily="66" charset="0"/>
              </a:rPr>
              <a:t>-</a:t>
            </a:r>
            <a:r>
              <a:rPr lang="cs-CZ" sz="1800" dirty="0" err="1">
                <a:latin typeface="Comic Sans MS" pitchFamily="66" charset="0"/>
              </a:rPr>
              <a:t>levulinové</a:t>
            </a:r>
            <a:r>
              <a:rPr lang="cs-CZ" sz="1800" dirty="0">
                <a:latin typeface="Comic Sans MS" pitchFamily="66" charset="0"/>
              </a:rPr>
              <a:t> exacerbace této AD choroby po </a:t>
            </a:r>
            <a:r>
              <a:rPr lang="cs-CZ" sz="1800" dirty="0" err="1">
                <a:latin typeface="Comic Sans MS" pitchFamily="66" charset="0"/>
              </a:rPr>
              <a:t>barbituranech</a:t>
            </a:r>
            <a:r>
              <a:rPr lang="cs-CZ" sz="1800" dirty="0">
                <a:latin typeface="Comic Sans MS" pitchFamily="66" charset="0"/>
              </a:rPr>
              <a:t>, sulfonamidech, estrogenech (HAK), etanolu, </a:t>
            </a:r>
            <a:r>
              <a:rPr lang="cs-CZ" sz="1800" dirty="0" err="1">
                <a:latin typeface="Comic Sans MS" pitchFamily="66" charset="0"/>
              </a:rPr>
              <a:t>hydantoinu</a:t>
            </a:r>
            <a:r>
              <a:rPr lang="cs-CZ" sz="1800" dirty="0">
                <a:latin typeface="Comic Sans MS" pitchFamily="66" charset="0"/>
              </a:rPr>
              <a:t>, sedativech </a:t>
            </a: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4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404664"/>
            <a:ext cx="8928100" cy="777875"/>
          </a:xfrm>
        </p:spPr>
        <p:txBody>
          <a:bodyPr/>
          <a:lstStyle/>
          <a:p>
            <a:pPr eaLnBrk="1" hangingPunct="1"/>
            <a:r>
              <a:rPr lang="cs-CZ" dirty="0" err="1" smtClean="0">
                <a:latin typeface="Comic Sans MS" pitchFamily="66" charset="0"/>
              </a:rPr>
              <a:t>Monogenní</a:t>
            </a:r>
            <a:r>
              <a:rPr lang="cs-CZ" dirty="0" smtClean="0">
                <a:latin typeface="Comic Sans MS" pitchFamily="66" charset="0"/>
              </a:rPr>
              <a:t> nemoci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5183" y="1484784"/>
            <a:ext cx="7745289" cy="5177935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cs-CZ" sz="1600" dirty="0" smtClean="0">
                <a:latin typeface="Comic Sans MS" pitchFamily="66" charset="0"/>
              </a:rPr>
              <a:t>Podle projevu genotypu ve fenotypu</a:t>
            </a:r>
          </a:p>
          <a:p>
            <a:pPr marL="0" indent="0" eaLnBrk="1" hangingPunct="1">
              <a:buNone/>
            </a:pP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recesivní - nemoc jen u mutovaného homozygota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dominantní - nemoc stejná u heterozygota a mutovaného homozygota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neúplně dominantní - odstupňovaná tíže nemoci u heterozygota a mutovaného homozygota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 err="1">
                <a:latin typeface="Comic Sans MS" pitchFamily="66" charset="0"/>
              </a:rPr>
              <a:t>k</a:t>
            </a:r>
            <a:r>
              <a:rPr lang="cs-CZ" sz="1600" dirty="0" err="1" smtClean="0">
                <a:latin typeface="Comic Sans MS" pitchFamily="66" charset="0"/>
              </a:rPr>
              <a:t>odominantní</a:t>
            </a:r>
            <a:r>
              <a:rPr lang="cs-CZ" sz="1600" dirty="0" smtClean="0">
                <a:latin typeface="Comic Sans MS" pitchFamily="66" charset="0"/>
              </a:rPr>
              <a:t> - jak normální tak patologická alela jsou vyjádřeny ve fenotypu</a:t>
            </a:r>
          </a:p>
          <a:p>
            <a:pPr lvl="1" eaLnBrk="1" hangingPunct="1"/>
            <a:endParaRPr lang="cs-CZ" sz="1600" dirty="0" smtClean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7" t="23548" r="25705" b="11365"/>
          <a:stretch/>
        </p:blipFill>
        <p:spPr bwMode="auto">
          <a:xfrm>
            <a:off x="2555776" y="142482"/>
            <a:ext cx="4176464" cy="662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6548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Farmakogenetika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340768"/>
            <a:ext cx="7601272" cy="1800200"/>
          </a:xfrm>
        </p:spPr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cs-CZ" sz="1800" b="1" dirty="0" smtClean="0">
                <a:latin typeface="Comic Sans MS" pitchFamily="66" charset="0"/>
              </a:rPr>
              <a:t>Geneticky podmíněné choroby se změněnou citlivostí na léky</a:t>
            </a:r>
            <a:endParaRPr lang="cs-CZ" sz="18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krvácivé </a:t>
            </a:r>
            <a:r>
              <a:rPr lang="cs-CZ" sz="1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stavy </a:t>
            </a:r>
            <a:r>
              <a:rPr lang="cs-CZ" sz="1800" dirty="0">
                <a:latin typeface="Comic Sans MS" pitchFamily="66" charset="0"/>
              </a:rPr>
              <a:t>– nemocní s von </a:t>
            </a:r>
            <a:r>
              <a:rPr lang="cs-CZ" sz="1800" dirty="0" err="1">
                <a:latin typeface="Comic Sans MS" pitchFamily="66" charset="0"/>
              </a:rPr>
              <a:t>Willebrandovou</a:t>
            </a:r>
            <a:r>
              <a:rPr lang="cs-CZ" sz="1800" dirty="0">
                <a:latin typeface="Comic Sans MS" pitchFamily="66" charset="0"/>
              </a:rPr>
              <a:t> chorobou a část hemofiliků </a:t>
            </a: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Výsledek obrázku pro acetylsalicylic aci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711463"/>
            <a:ext cx="120015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Figure 4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11" y="2852936"/>
            <a:ext cx="4954205" cy="362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7363470" y="6611779"/>
            <a:ext cx="16490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err="1" smtClean="0">
                <a:latin typeface="Comic Sans MS" pitchFamily="66" charset="0"/>
              </a:rPr>
              <a:t>Catella-Lawson</a:t>
            </a:r>
            <a:r>
              <a:rPr lang="cs-CZ" sz="1000" dirty="0" smtClean="0">
                <a:latin typeface="Comic Sans MS" pitchFamily="66" charset="0"/>
              </a:rPr>
              <a:t> et al.</a:t>
            </a:r>
            <a:endParaRPr lang="cs-CZ" sz="1000" dirty="0">
              <a:latin typeface="Comic Sans MS" pitchFamily="66" charset="0"/>
            </a:endParaRPr>
          </a:p>
        </p:txBody>
      </p:sp>
      <p:sp>
        <p:nvSpPr>
          <p:cNvPr id="8" name="AutoShape 7" descr="data:image/jpeg;base64,/9j/4AAQSkZJRgABAQAAAQABAAD/2wCEAAkGBxQTEhQUExMWFhIXGRoXGBYVFRgYGhYXFx8XGRcYGhoZHCgiGhwmHBgXIzEhJykrLi4uGB8zODMsNygtLisBCgoKDg0OGxAQGywkHyUwNCwsLywsLC8sNC0sLjQsNCwsLy40NC0vLCwsLC8sLywsNCwsLCwsLCwvLywsLCwvLP/AABEIAMIBAwMBIgACEQEDEQH/xAAcAAACAgMBAQAAAAAAAAAAAAAABgQFAQMHAgj/xABGEAACAQIEBAMEBAwFBAIDAQABAhEAAwQSITEFEyJBBlFhMnGBkRQjQqEHFTNTYpOxwdHT4fBSVIKS0iRDcvE0omN0sxb/xAAaAQEAAwEBAQAAAAAAAAAAAAAAAgMEAQUG/8QAMREAAgIBAwMCAwgBBQAAAAAAAAECEQMEEiExQVET8GFxwQUiMoGRobHh8RQjUmLR/9oADAMBAAIRAxEAPwDuArMUCigCK132hWPkCflWyqPxpjeVhLp7sMg/1aH7prjdKyUI7pJeTiN5vrDTJwS7ESYHmdKV7jQSx0Ubn9wHc1Fu8YcmLYgdjux/hWRRbPopVVHWb+KtOgm4kxr1Cl/FIJlSD7iD+ykQ2cSwk5zP6VH0zEWYJBI8m1H9Km4sohBR7ncvBvHOavKuHrUdJP2lHb3j9nuNNEVwXw54jlwZyXVIIE7n9E9/ca7fwrHrftJcXZhqPIjQj51bCV8M83VYdkrXRkuKIooqwyBFEUUUARRFFFAFYis0UARWCKKzQBFEUUUARRFV34z/AEfv/pR+Mv0fv/pUdyLfQn4LGKIqu/GX6P3/ANKPxl+j9/8ASm5D0J+CxiiKrvxl+j9/9KPxl+j9/wDSm5D0J+CZib620Z3IVEBZmOwVRJJ+FK1rxJiXAYWLKq2oV7j5gp9nMAkBoiR2NePE/EDdezhyMttpuMZ/KcoqVtfMhj5hI1BMJdvimMBvvyny3Bnsi4jMqBHVIK2wXUtaYPDDRg3YV6GDHBQUpK7/AIX9mLPOcZbVwx7seJri3LYv27a2nbJntuxyO3sZgyjpJ6Z8ytNNcbXi1+862Ht6OlnmJybitF1r6XGzByLWVbYdc2p232e/DXiItY+s6jbLI1wf9wISocCO8T757VDUQhtU4quzJYJSnafUaDRWJnWishcexRQKKAK59+FLiSjl2cwAALufKelB7z1U9Y3FLaRrjeyokxufIDzJOgHma454rw4vOWuFi7kswzaDsAPQCAPcKryS4o26HE5T3eBI4hi+ayqo0mFHn863XL4sKEQA3yJLHUIO3x8h8fexcD4Hazzk1A3JJ3nXfypW5ea4x82J+BJis88lHquPNEZrV25qzuf9R+4DQVIwj4hNFYuvdLhLSPRtx/elMeAwQIE1YpwuR0wPhVCyM5sQoYnCOqrdto8Zoy5SSh94rrP4JeLM6PbcMJ6hIjqGjD4iD8DS/hsJlRrZ1nX46SPlHyrzwPFtZvqVMaj56/8Ao/GtGPJdMhlxepjcTs9FasLfDorjZhPu8xW01qvg8JqnTCiiiunAooooAooooAooooArBrNYNAc88U8TxFp7PItuyL9bfyIrTaBVSmpBkqbjdMtNtREGod3xVeVnVrQSLwtK7W7pXKRiCDp1O0WVJELo87QxtuPcQvWyFtrIZH1CFmDQcpGoAAMHZj6Aa1DxfFb+pFhbjK8IDbcG25Ny3bLMZmdCWUCFc9oJqPQl16kA+IMYyXDyHQ8u5dgqSyFbeGK2k6IJz3X9oH8m3uF3wTil67cuLctZFGYoYYTlu37UHNoZW2r6dnHoaOGcVu3Lqq1srbdM69DBlB1XOWIynKQCAp6pEg6VAw/FsTlSRPSMzmy4Csxtqc67koCWOXKDPaCaHE65saaKXfx1f/NgeyINu5opCk3zqOgEkcvRunfeN6cRui1aYxLNczM1q4RCsciBF6lLLsTMRqCTXKJ70TONYA3bcKQLqkPbY/Zddp9Dqp9GNU1rjtkgZ3W2/wBpGMMjd1PuMii1xXElEEANFnMWsuSATY5jtBCkMHcQIIyk9jl8YTFX2CF7Ss3TzCbTgnTCghdYUg3bskz+TPrGvT6p4o7WrXzox6nTxzNPozRj+JJcGTDsrXrsIXTdUEyxPoCQvq3vq/t4JbOGKKIAWNKj+Hb3NDlkUMrKOlHSMyI8Q+pILRmGhjtqBZ8Q/Jv7qjqNQ8rSqkieDTxxQdc2MdvYe4UUW9h7hRUDMbRRQK14i8EUs2wEmg6in474plAtg+yQzeRb7Cn3e0fctc9e5mJJMk7xpU7xDxDm3mJjc9/tH9sAAfCodob94H3SKyyds+i02JYsaJdm7ybN26faKmPedB+376UsHZ1mr7xJfgLaGwAZv2KP2n5VTK2UA6x5wSPurNK5SpHbXV9xiw7qilm2An31YriFyg7gjTQ7fupdtrzEdX6gq5lKyp1Bg9j+7WomGxt5siqCoYxlTqyzuTGkAa9vf3q6OGLivP7FGSc4zcVXv80MmKvaq2kSPl3+6a14/DdJYdmn3CB++ai4fAsttVzZj6RAJ3A7xO00xNhC1ooJnJ37nc/u+dNsYScUyMM8rVqvzGvwNxEXcPl+0hgj3/1mmSuV+AcfysRBPS4ymuqVpxu0YNbi2ZX4fIUUUs+IOd9Jt8vm5YtwEF3KTzPrASh5Y6O9wEeVWGQZqKUMNxHGKihleQlvOTYdioizmcEH619bsoBIgaadcvheMxT37YuqyqFYkC0yqQVt5WLEkBixufV7rA97AMlFKf4wxZyMRcAysLkYd4tkmzIVJJvFesBgIgkjNBq08O3r7c04gENmQqpQqFBtWSwUyZHM5ncwZFAXFFFFAFBoooBYu3XUkci6Y7gLB93VXn6Q/wDl73yX/lTTRUdqLv8AUTFb6Q/+XvfJf+VH0h/8ve+S/wDKmmim1D15it9If/L3vkv/ACo+kP8A5e98l/5U00U2oevMVvpD/wCXvfJf+VH0h/8AL3vkv/KmmimxD15ijhxyxlTCXEWZhUtqJ84DVnENcdSosXQTpJCwPf1U20U2oPPKqNaDQe4UV6NFSKT0KV/HPEclrIDqeo/eFHz1/wBNMl26FUsxgASa5P4o4kb15mnQdvI7R8BVeSVKjZosO/JfZFLsTMEnX3UwcPwgSzJEljt5D1+75GqHB4bM6iNWOsUz8VdbaEA6Isk+oH/r51QmkerqG7UUJ3ELs4i4T1J0rHYgASPfM61GvWCdbfUBGh0KjbUCZHqPOtY2FbbPNGtq5kbUSVDb+/aqcU9syGbGpK2WC2GyZbYCltwOmTvoY3+VRrlsIDEIAMpNuV1WZmSQAZEkdwPOh77B0l/tAmVJgxqYHqI37k1O4db+tZHhlkspBkFHnt27yD++t8ZxivPf374PLnhnLq2k6S8e/iuvwLLwhgw6h1YtpEvqR5swgDbQeZPeDVryjBhmG5mSSTBM76nSrLhlpVsoqHQ7n56fdXrEYfQ6nzMA7CdNPj99eLLUbs/Ti/fv6mjdTObpcZbshj7XntO9dQ4bj7j21bmNMQde43/j8a5picPBIO4ke/vTx4IxAYG35j/7LE/MQfhXr4p0+TXrIJwUl2Lz6Td/xtWjG8Za0Je6R2AgEk+QEa1nxBcu21VbCK955Coc0nT2gQIAEyc0D1rl/Frl5UtHEtllQEzsBKDSI3VtiQdfPtWt0ouR5MZRlNQtK+/gbsX43uZ0RbqortlLg22NskgSxPQm5My3s7Vh/F19S4S+bioY1W1JGuohKRTgUdQyLcaJOlslRPfMNI/jW13v2rXNAmwGElVzENERI0AKgTOmineqJZdySgq8mx6TFit5Xfjr9Do1vxxbS2l7mvcLHK1llTMP0kKqBp5Hf0ipHgzxn9JuPau6MWJtnKYYZnOUttmAKrH6J3nTluI41au28oOUkD2SRoCDGmw9KrcJfuWr4CAo3Swg7gwQdDUPXSVNHV9mJ8xdfB8/v7+p9HcQ4las5TdcIGJUFjAkKzmT7lP3VLrn68CTii2sSLroM4z21lR0+3vMOdCGULppHenvC2ciKuZmgRLnMx957n1q57aVHmNNOmba1XsQqlFYwXYqo8yFZyP9qsfhW2uP+POL4q5eSxKuyXCltsKtxQ1y4CuRmLEK+QuCoOkn1iWOG91dHDsANFLds4i7gLlv6O2Hvi2URc6nXLClWR5A+IPr3qNi8Di7IPJZ3LTrbKgW5mAq3i+kqu/dzqo2g1TA20UnBOITE3MrZiZ5R1cklZ0IQKVykGQc05oArdhUxxuLzDcCLcWQvLgoCyqJ9ogqVLgyZ2KxB4BrooooAooooAooooDyaKDRQFB43xZt4bQxJj7iR94Fcrf3TPu099dS8fcM5+DcRLJ9YI/RnN/9S1cMxavbiLjZDt1H5VRkVs9j7PmljoffDWBktc2CjKo9d/u3+FVXinFQotruxltZ0ET8zHwFKuGvzKsx1Pckg/Ot963BzD3H+/73qmalRe1/uOTNto+Y+FSMMrl5MZYHx+HY/wAar1bXTerbAXYAqmE3C67kpwUqs3pgiSSGyqd9/wCOtSMHwtSBdtn7O2oHrEaA7T55ffVtgcOGQlvZPw/ZXrC4e3YtMQOkBj6kCd/Pyq+OZqHV39PiZnjTn8Pi2+SXwzFnIBsQZ98/2R8Ksziex2aQ3mFgnT9nxrnVsKRmcAs2sATH8Kh49lUHUHfpn5a96wRx78lxEsSbGHiSfWtI0InTz2MVnhHEmw78xCudfsvsdCDrIiue4jG3HYSSANAJOgpp8EcKF28Hun6q313GY6BRqF18yPkDXqRj95UX5ZL0XGXg6J4Gxt61ZuPiTb+1lDXfrhk0FsplgAwSNZ6tta98Vt2rgZHCXOSou3na5BLkwUQmRbJIbYbZR3kbOL3GvEXHRltFCikFwyklSLlxVUnLoYUgxpmiemq4Dwh7a32+mWSjlkcHTmKQRMKZTUvEbxtFb3TuT6ny0rlJJ/3Rzy5dBd+UGVJOVXGaBuFJIkmI1pn8HeJ7tl0RmBsGc1uBEakkDsdDVVxHg5XPDZ0EFmUgK3no8Qf7FTvBmCtPfsl1fkh8q5LR67gOzvPVGxiYA2GpqqUZSW5L9+D1nPTwjtkqXxjTv5/safG+Hw4xDXLKKiN7aMgLZhMwoaUncBvXQVRSWQi2SJKjpGQiT5Cc07QNa6R40xVhcSBasi5i7ZLO79WVWUadcgrDjTsYjeo/hziFu3iGYWsOGVDqFWzMkSehDLRtI2nXU1DJtbSXDOYoTx4vUrcrXHD4vnir/Tnp2PXB8SvDsNaL3P8AqWdi9sPmhY0t3FEw2gAOhVn8gQehfTxntrl6bglGkawMxldwI7/skSkcRt4fiDFhbufSlh0LMCpC/YChoIgkgQCSo1pr8L4W2LFu4qwzKJJjTzVQAAqg/ZAA9Jqf3dqow5JSeZ8VfPSu/PBc0l8e8U2LTcs2M9uy6mVIXI6EEFQB2Pz1p0rmf4QPD2Itu+IwlrmrcIa4g1dGG5C/bU6yNSO1VSuuDZpo4pSrJ+XzH7hvFbV+3zEbpHtZtCsanNO1SrF9XEoysPNSCPmK5d4IXE4sYtWtPaS5h3tZriMgN1xCwCNYGaSAYn1pqxHhy+HJt3jlNwuTn5bmVtKrNltlWyBGAWAGDCTIJbsXaK88Iwm4xdoaWuATJGmp12nb9lZDCYnUdvfSxb4Be5WJVmUvdtogbnXTnZDcJckibWbMDlSQusVrPAMTuLgkgiOddHLOZ2ttmyzd5YaArQGkzECulQ1swAkmANST2rNJ+N8O4p0uLzAQ6lcpxF4BmIuDnkhdPaX6kdOm+gqy43wu/cdjafKCgVTzriFCM+YBVBU5swGY6rEgEqKAvM4mJE7xOse6vVL3BeC3bd1blx80W2TVy7CXLAZsiyACBt2phoAooooDyaKDRQGa5R4/8LCy3MRfqHOw/wC257eint8vKesCtWKw63EZHUMjCCD3FRkrLcOV45WfMuJw+VoPw9YqXhcUDod+4px8beCns5mQF7O4buno8bf+W3upBvWSp1kH+/nVUkezCcckbTJ9y2Rqu1TuEwx1MH9tU9rGEbj4g6H4VITEDfT46fdWeWN2TtpUdFwdnLb+FV3Fcahsuk9READzkHU9hpSp+NGiM+nvn7qgYjHMdtB99dWO+pBJkrF4zKMvf+9TVSQZ8ya9CSdiSav/AA14bu4m6FQS25J9m2PNj+6rYQUVSJtqKtnjw9wB8RcW2q5nbz0CjuxPYD+9a65hfCK4ezy7cOCOsMBLnufIj07CrTw34ft4S3lTqc+25GrH9w8hVxWiFx5PJz6lzdLoIi3HsMVKu1rsILNbPcEHqZfLcjXtEKnEfpV/FO+EC3bUakMOZZyyhzKzBiMyGCJ0O2ldX41wtcRaNswJ2aDK+qkEEH4/Pakzg3hJsDiibdxrmZWcAtBZVyqQ6jpc9e4A29a0Jxkuepm3V0/w/fuhf4P4W4jiQrXltorQwuNcLNlOoIVWKxHoD6inPB8L+jW7yqMNd3Fy5cORtQpIYEEEDMDEgajvWq+TZt3it65hwAeXbaIyW5ICXGUwfaOTcAxGk1y7H8ay3XuPdV2YyTEzIGp13kQBpsD6CuEIxfU7LJn1aSa/D8qX1/Y2eLLAsXrNyzcucq7IbOVkOh1WVEFToy+k+VT8Zlay99LZKoEN0qdYLKse8/3tV74B4FcxX1uKt5sKQYW6inmEaDpOuUSTMdqacJwRnsm1ZKWcHcU9HKtEsrjXpVQFkeZY+6oTg5zbkzUtYtPCMILc/PT52c3w2JDtmtsylPZ3DFdAp9DGvzrsvAEUYayEELkUgEydRJ195NIlz8F7i+CmLC4eZym1NwefVmgn1I08q6NhrARFRdFUBR7gIFdaS4j0M+WfqP1Jfi/heP8ABp4kk2z+UjuLRhiPIHf5a0orxS1YxShDct23KBhcz6RzA+YXdZJa3qPInsZeKUvEnEkF1JD27yhwnNt5rV5dMyQCSc0LBGskecVKHgwanhKV1Q2BhEyI3ntHnXi3iFb2WU+4g1Q8PQth72FKhLoRwqtsEu5jbggaqubKY2y+6teP4Bci0LbZwklgbhsljKbNZQRADaxOsd6i1RohLcrGWe3es0sW+A4joz32Y6C4ReuqWhsOemPYkW7sgR7fqYvuG2nS1bW42a4qKGaSczAAMZOpk964SJNFFFAFFFFAFFFFAeTRQaKA9CionFMWbVp7gAJUaAmBJIALHsomSewBqsbjVy3dWy4t3bhzgckwSwFlgGVzFs5bjGCxkBSPaigL0ik/xH+D+xflrUWn8o6Cfd9n4fKpNrxbmMiywtEBleVJKn6NHTm0JF/4Ze9Sk8TqSAbNwHNbVgTb6OcbS2yevWeavszEH0njROE5QdxZyTjHgXEWTrbaP8SAup9ZXUfGKo7nB7g9ffI/bXe8Zx0q+RLLPFwW5zWxmPSWCguDpnGpEaH9HNFHi62SuVHhlVwxCkFSbII0bRhzl07QdNpjsNkddJdUcQTgtw/0BP3RVpw/wZiLh0s3W/0FB/uaB99dot8cBtl+U+YXEt8slJzXOWVM5ssZbik6+e9QU8Y2ygflXsphhKQTbIB5gBMkaiY0HciRPNgevl2Qr8D/AAaNob7hF/wW+pj72IgfCa6Hw3h1qwgt2kCKOw7nzJ3J9TVRd8Swbf1TC24z5yUJyZrSo2RWmG5h9RGx2rK+KVlBybgLDNvb6UJsgMYf/wDMugk9LekzSSMuTNPJ1YwUVS4nxAEvG0bbtDBSVygKD9HEmWk64hdhsD5CdWM8Qm3cuIbei3UtK8iDmWy7AgHNIV2O0aDua6VF/WjFYNLkZ1mNQdQVPmrDVT7jVOnihTA5VwHLzCJtnLa+r69H1/KL0iTodNplcG4wcQWItlUhGUkrJW4uZSQCYkdt9/ShxpPqUXjTD4lLLrhg91GQ8xDLsAJMo7tq2kZACagcD8GizldsHa5u+e2EdwTrP1zZVb/xWug0VPfxRF411Ta+Qj+KcXjEtZMPh2CKFctozgqwYSc0NJEncxM70z+H7d1cPbS8gW4oCnK+cGAOqco38oqxorjlaqjsY0FFFFRJBVH4lw5dsLkIF0XejMuZfYcmRoYhfOryvLWwSCQCVMgkbGCJHloSPjXU6ITjuVCrwziN0YotdRTbciyLqZiodJGVZ1CliQe2YHU02VoxOEVwARorK4jTqUhht6it9G7OY4ONpuwooorhYFFFFAFFFRE4jbN25anrtIlx5EALcNwKZ2/7T+6KAl0VXW+PYVsmXE2TnnJF1Dnyzmy66xB+RqTgcdbvLntXEuJMZkYMJG4kUBuNFBooAZQQQQCCIIOoIO4NQjw3DgC1ybWQgnJy1yxKk6RHtZT7wPKtKcSlOrS4rKrD/UASPTescOxHMvXH+yAFHuk6/GJqO5F/oSSbfb39SHx1Ml3DpYtYfmXmYF7trNAS3m+yQSfq0G/2R5Co2K4Firjo7HB5rbBli1dAzDLB/KbjIu3ZQDI0pl5aOVeFYrJVoBykgqSp7aSKzevhYnY9/X1qRSk26KH8XYzObn/Q8wxL/R7mYxtLcydK1pwfEglgvDwxABIwzyQIgTzNhlX5DypmVgdQZFZocF8YTG/4sFuD+Qu7iAD+U3AA19BUY8DxH+Dh/tFv/iv7R3b8pv6000UAtLwnFAyFwAOYvIw1yc53b8p7XrvRZ4VikEKMAo1MLhrg1OUna53Kr/tHlTBicQttSzsFURqxgSSAB7ySAB5mvKYy2bfNDqbQBYvmGUBZzEnbSDPlFAUrYLGkkk4Ik7nkXJPs9+Z+iv8AtHlXk8NxZc3P+h5hgF/o9zMQCCAW5k6FVPwHlV7fxCpGbvWxGBEgyPSo7ldXydp1YtLwbEiIXh4ytnWMM+j6dY+s0bQa76Vsw/DcWhJT6CpJJJXD3BJO5MXNzTHXh7oBUEgFjCgncwWgeZgE/A1I4U/L4h+cwn6q7/No5fEPzmE/VXf5tXdFAUnL4h+cwn6q7/No5fEPzmE/VXf5tXdYzCYrjkl1BS8viH5zCfqrv82jl8Q/OYT9Vd/m1d0V0FJy+IfnMJ+qu/zaOXxD85hP1V3+bV3RQFJy+IfnMJ+qu/zagpxPFEMRfwkLIZuRiMoy5s3VzI0yt8qaaWOJ+GU+jOrXcqzeuO7hnWLiYhT0M8AAXiTETl7ToBKIx4j6zCa7fU3v5teL1zHLlzXsGMxCrNq7qx2A+t3qAPClt0c8xAblvJK2cgQP9IaApaVB+kA5Sfseul9gsBbt23RSgQs7gBQAmYkmANBBJ1070BEycQ/OYT9Vd/m1owuKxlwkW7+DaApMWrxEOMymebqCNahr4RtI9lVuIMpDLbyECFXDqxUJcXK02Zkz7exjVi4Lw8YexasjLFtAgKrkBC6A5ZMHz9ZoDX4exzX8PbuuFDsDmCzlkEjSdY0pbxr4S/evv9KuA3MmCxGHTldYFy7YXMChuIM95+pWGhBpxw9hUUKihVGwAgCdaSuM8MwFh7ty/iHL2xcxPJzpmRWuribuRQoYhmtLuTohiNTQHjD8H4cBacY4EBihcXMOOa7DNkcognpZekQCsSDOtz4UOGsm5hLF83nTreWRsmvLyQgCpBtkZQBqD3mqHE8K4ao5b41i/wD8RyLtotyrg5Zw7wkKkWSM0BwUbqmaYfDPDcMrPfw183UaVAzoyIGdrxVcqg+1cJ6iTDDtFAXxooNFAJuKv52LRBO4HnXvBKCwV2yodTrEx2rXfVgxziG3M+Z1rFlQSATArH3PoaWyl4HC3fSBDLA0EERWLzowILLr6ikzi6XEfNazkLZvOEGYo1xOWbSkDUzL6TLa+VQ8ZxjEWnykKSJgG24FzS8dGzxaH1axmkGTG2mnceQ8KT6salcodD8tjU2xxAfaEeopHtcaxLMAqK6hiubkX0zezIy9RtkAz1e1pEQTTBgS5tobkcwqC0KVEnUgKSSI21NRtoucYz6jMrAiQZFZqis3GB6SZ9O/wq4w7MR1CD/fyqalZlyYtnci8Us5wuV1V7bh1zaiRIIYSNwT7jB1iKXOIcE590E4qznCXFIW2sjOLysBDZgPrkmTrl1EtIx4mw6ucrFPyohbi5kuGGARlkZt5HqoPaqPB+H0YK63FaMjLcCdZymzmfNOpblEZvJu/fzX9o02mi3/AE19xlbw/vF20DmDSEINwq63M105+piFykj3+QFI3hnKWl0a5EC4E75LaqR1GIZM410J8xNeeC8DW0wJZHNvMsBYyuy2erVjlYqsmIkP8Tc376opZjCjc/d+2seo1jyNbVT8l2LAo9SPjuHm/iOY7qqkZdLckqVZShYGcuY5o1HoImrLBeHAt61dV7ZS27ssW+pUYX1W0jBoVALq6RunqMumtti6ynpJnyHf4d6swfaU48ZFf8nMmli+Y8DLRWjCu5HWoB9D+7tSvx/H3rTXCjrlXD3rwUp9q1kyjNOxLGa26jW+ltqN7r68dPyMWzlob613kketKNzxG4YqbVtSsBma+Qisz3kWW5eixZOpHtMqxrNeLfid2KxYARhMm6cwE2A0rkiQb6wJ1ynUaVhy/aDywcJY+H/2X/hJQruNSXiPWt6XQaSeHeKXuJb6LZLIHd0u5lGljbo1abwle0bmauOBcUN9MzIElUcAPn6bihlk5RB1II123rJh1mp0655S7P6HXFMYqhXcbDOuV+lc0hTBHcBts3pvXq3dI9agY+7kudLMWbU2FRTmzQmZiFmASDJPave0eshqV91O/ffoUZbgrMW8XctoguZnc9UpGXKG2LlVAMHaASBA13n8Qw637N21mEOjWydGjOsajvoQYpb+jMxvKvL6Ry0tu5yMqazlVhqRMkjf41DvnH8tybeHW3lJZlJAhuospV9WkA5hrMVu22ZFmcezf9Fzb8KqLmYsmVXZwotAE5ubGc5uoqbnSYEAes1EfwhZ5ZKXLar0nMEAWEGHEMUYHLOHkiRq3pr78I3ccy/XgcqNGuyLnpoNx/5QfWl44e5cvcyBftNdKctC1tbrAEvlViYQMoLE6Gihz1Oy1P3U1F8+Rm8P8FtpcW7avWriouSUWWkraUjmZ2OSLSkKZidzApkS4DqCCPQzXP7mGRcUv0nkZrrgPYtyOWrLCHMInULI26iavcIi2cZysOehgGu2lQZbcCA2adCdOmJMTXHE7DO31Xevj+ntjLVJxTwzbvm9muXVW+hS4iMoVpUoH1UnMFMbxoDEiau6XuN45w+QdIEHX7Xf3fCoGtKzB8IWZnmXQQ+dOpfqxna4yLKeyzO05pMEAEQIneHuB28HbNu0zlS2bqK6aKsKqqqqIUaADWSZJJqhv37iiDmUsJB7MO8H461dcFxj3QvUBlkOCOo+RomScKVlsaKDRQgK+NwbAKz63bjbeXp75IrZwvBKzvbuA5gNNSIjf37irl7Oa8GOyLp/5N/AD7xXvEYWXS4vtLofVToflM1T6fNnoPVPbt6Ov0fZfoC4BANifUk1ru8NsznZBKggMdwDuAd4PlU6tOJsl4EwvfzNW0jGpyb5ZSWrKr020Cr2VRAHoAKm2OHk+1oPvqws2FXYfxrZUVDyWy1D6RNdmwq7D4962UUVMztt9SJe4dbYyyzrOs70qWvwfqsQ9vKqIoXkxIQWpVocZkY2ySD2cidNXaiq/Rx/8V+h3fLyJ6+CEVs02QMwYxZIywtgEp9Z0EcnQ6wG7xrW4Hw8tu7ba3lhbYtkC31XIEFpLGJPUQBM7k0+YmznGWYB3jcjyrNjDKnsj49/nWTPppZHtjUY935LseVRVvllVhuFMdW6R5d/6Va2MMqeyPj3+dbaKuw6TFh/CufPchkzTn1CtP0YVuoqzLgx5a3q6K02jQcKtYewoE1IrXctz7qyZtHiUH6eNN9iSk+7Iap5Ct9vD+elb1QDavVZtN9kQjzldvx2/s68ng1PYBEajUHQkHQg7jtpqO9V2O4GroEV3tnPzM6sS0mZgk6aEx5VbUofhI48+GsBVCxeDIXLwy+z7K95BOs6QPMV7WLHyoQ4KZQUupeNwwrAtt0EnmBi2ZgQokONQRB+e4rxxjiS4RLAyFluXrOHAB9k3WChiTvG/nSD+Czj1zmGywv3bbBUS5Dtbt8oN5iEBEDfsK3fhAxfEs9kcizyRjbHJbMJZhc+rDfWdzE6D4VbPE1JxtBRS6HSsQGKnIQHjQsCQD6gESPjVFZ4BdW5zheRbxEGLP1Z21y5gQxgS00p+FOI8UN91W2r2A7Bg7EWrZnqW1d6mIB0gZwNoFO3GOI3bPVkQ249rPBUx3BGuvl91dlilGW1NOzkscZvkok8McxXuMbd+47tMqbcwSrZWBOU6aaEQPjU/wAPcFvWH0KpYYkm1IdpAAEuVBIOunbSqfgPEgl2cr3FWYyBmC59Tp75FPVq4GAImD5gg/I13NFwdXZWtPBO17+p6balfiiswGZgWBMjX3CQQOw++mmqa7glUs7KrOCxkg6iJXSdSIif/dUIvTp2yse0BatqxYEkkLoNPPX+HnU3huUNbCMRrLAx1EjUz6aCKj2LbX9XGRVIIYDKS2oEAjvNWOG4Uy3Q+YZd8skkHaAT2707k2040+paGig0VwgZArNAooAooooAooooAooooAopHwX4Q0ZL7taZglxeWLPUXsXOYLV1piJ5TkxIAKk7mJd3xxbzFEtv7Sqr/VsjEnDTGW5Ps4lCDtod9JAbaKTrPjoMRGHu9aoyJ9UGbOcRDTzcoUjDsY3+cC1veJrYTDOEdlxAtssASoum2qFhOgm4JOwg6zAIF5RSfwnxg7ZResPLFI5KFwqstlizFS2g56eWisfIVMfxUegjD3CjWzcEFGaCbATpRiYi9J7jKdxrQDJRVDjePsDZ5VrmLdRHBDps7W1AHVB0eZBI00mvXB/EqYhwqWrwBQOHa2Qmq23y5vZzRcHf7LeQkC8opW//ANkOk8i7BDSsTcV82HVFNsS2ovgkxsJEggmfwzxEt58gtXU2ALhV6uXbvFSubMpC3ANQBIPpIF1RSvZ8ZJdOWxad3zKCCUGjFF/xadZuJr9rD3R9kT7s+MEcjJYvtmCZTkAUm4bIjOTlBHOWdT7LxMCQGWo2L4faukG5aRyAQC6BiA2jAEjSYE1nh+LF21bugEB1VwGiRmAMGCRPuNSKAhcG4VawtlLFhctpJyrJMZiWOpMnUmqPx/7GC/8A38J//QVJ8XY8qi4e2SLt6RI3t2hHMf0MEKp/xOD2NJuFtYC5bzqljlhimZlUDOpiJbv5eehG9a8Wm3x3SdX8P7KcmZQdUdRUQIGgFR7uBtswZ1DEbZtQvuB0B9aReHYu1hL4a2UW2YS+ikdKkwl4qNsrGCf8Lkn2RXQ6rzYnifDtMnjyKashcN4aljmBNFdy8RGUkAED0kE/GptFFUEwrXesq4KsJB7VsooCO+DQwCogGQPKpFFFAeTRQaKA9CigUUAUUUUAUUUUAVgidDtWaKAiX+F2HUK9m0ygBQrW1ICrqqwRsCBApX+m4a1cuOuGUG5duZ3bIS/IDqcpnp68PbyqYHfeYc6h2eFWVDgWk62ZnlQSxcsWzE7+2w9xjagFhfEdkEf9GY0RAtqXDq2LDLlC5lUCzcIMD2zIEmvOL8QWsrH6IHewlxrf1XTbCc021zEHlyLAnaDEA6w0twuwVymzayxGXlrETMRG06++tj4C0SGNpCwBAJRZAacwmNjJnzmgF+9xKybeIf6KouYUG4odE1KBlDITAH5IAMDEACQQQse9xbCKXtvgtEDtciyjKpl82oGU5jY1kj7M7HK0W8DaUMFtoA/tAIozduqBrp51hOH2hlItWwUBCwijKDuF00Bk6CgKLGcctW5Z8N1WFPsm0xTR3VE6u4sjyjpnYldZ45ZsuD9EK3WJsry0RmYWswZZtgkKAmnw2pgThtkRFm2MoKiEUQrTmUaaAyZHea9X8FbcEPbRgdwygg6zqCPMA++gKXGpaS1zBhLTWCikILQ5ma8yBgUC7RkJiScuxgVB4ZxOyt1ntYZQ94whUpLKlqyQM8wihFjKNJUedNl6wrqUdVZDoVYAgj1B0rS/DbJBBtWyGiQUUgxAE6awFX/aPKgF/B+IbPWTYAYXTbBVVGdy902QsnqzHN1jpLs4Bmau8Fw5V6ntWRc0Ga3bA6VjIJOukD3QIrbewFtipKjpbMI0kiSJjfVi2vfXepVAebaBQAAABoABAA8gK9UUUAkeLME64hmzlVxNvlJcAk2biByFE6QQzMB/iVp3ApZu+C7eQ27dx0SUIBLMUZENrMrZgwm3kWJiEEggkV1DjPDlxFl7TEjMNGG6ODKOJ7qwB+FL48O4v8/h/wBRc/nV6GLLjlBKbprjuZcuKe64CiODtbd3OW49x3W1byj6xry27f1jAarCEkRoATsAB1HheENqzatFy5RFQu27ZQBJ9TFVHBvD7pe51+4lxlUrbCIyKmb22OZ2liAAD2GbzNMNU6jJF1GHTr+ZZhg4rnqFFFR2xQD5I+Mj17bnbespcSKKhfjNNN9dduw7/OgcSSJ12B7d9hM+/wCVATaKiDiCFguuumx937dKw3EUHn/e1ASjRXm2+YSP7jQ0UBmazNYooDM0TWKKAzNE1iigMzRNYooDM0TWKKAzNE1iigMzRNYooDM0TWKKAzNE1iigMzRNYooDM0TWKKAzNE1iigMzRNYooDM0ViigMxRFYooDMURWKKAwaKKK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103412" y="2835052"/>
            <a:ext cx="26642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dirty="0">
                <a:solidFill>
                  <a:srgbClr val="00B050"/>
                </a:solidFill>
                <a:latin typeface="Comic Sans MS" pitchFamily="66" charset="0"/>
              </a:rPr>
              <a:t>ASA 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cs-CZ" dirty="0">
                <a:latin typeface="Comic Sans MS" pitchFamily="66" charset="0"/>
              </a:rPr>
              <a:t>ireverzibilní inhibice agregace destiček (přenosem acetylové skupiny z molekuly ASA na koenzym) → krvácení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cs-CZ" dirty="0">
                <a:latin typeface="Comic Sans MS" pitchFamily="66" charset="0"/>
              </a:rPr>
              <a:t> John Robert Vane – 1992 NP</a:t>
            </a:r>
          </a:p>
        </p:txBody>
      </p:sp>
    </p:spTree>
    <p:extLst>
      <p:ext uri="{BB962C8B-B14F-4D97-AF65-F5344CB8AC3E}">
        <p14:creationId xmlns:p14="http://schemas.microsoft.com/office/powerpoint/2010/main" val="10365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://www.remedicajournals.com/Acute-Coronary-Syndromes/BrowseIssues/Volume-10-Issue-2/ImageOpen.axd?aaid=76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6712"/>
            <a:ext cx="864705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1481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Farmakogenetika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340768"/>
            <a:ext cx="7601272" cy="5429200"/>
          </a:xfrm>
        </p:spPr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cs-CZ" sz="1800" b="1" dirty="0" smtClean="0">
                <a:latin typeface="Comic Sans MS" pitchFamily="66" charset="0"/>
              </a:rPr>
              <a:t>Geneticky podmíněné choroby se změněnou citlivostí na léky</a:t>
            </a:r>
            <a:endParaRPr lang="cs-CZ" sz="18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sz="1800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osteogenesis</a:t>
            </a: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cs-CZ" sz="18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imperfecta</a:t>
            </a:r>
            <a:r>
              <a:rPr lang="cs-CZ" sz="1800" dirty="0">
                <a:latin typeface="Comic Sans MS" pitchFamily="66" charset="0"/>
              </a:rPr>
              <a:t> – </a:t>
            </a:r>
            <a:r>
              <a:rPr lang="cs-CZ" sz="1800" dirty="0" err="1">
                <a:latin typeface="Comic Sans MS" pitchFamily="66" charset="0"/>
              </a:rPr>
              <a:t>suxamethonium</a:t>
            </a:r>
            <a:r>
              <a:rPr lang="cs-CZ" sz="1800" dirty="0">
                <a:latin typeface="Comic Sans MS" pitchFamily="66" charset="0"/>
              </a:rPr>
              <a:t> a </a:t>
            </a:r>
            <a:r>
              <a:rPr lang="cs-CZ" sz="1800" dirty="0" err="1">
                <a:latin typeface="Comic Sans MS" pitchFamily="66" charset="0"/>
              </a:rPr>
              <a:t>halothan</a:t>
            </a:r>
            <a:r>
              <a:rPr lang="cs-CZ" sz="1800" dirty="0">
                <a:latin typeface="Comic Sans MS" pitchFamily="66" charset="0"/>
              </a:rPr>
              <a:t> způsobují horečnatý stav bez maligní hypertermie </a:t>
            </a:r>
          </a:p>
          <a:p>
            <a:pPr>
              <a:spcBef>
                <a:spcPct val="50000"/>
              </a:spcBef>
              <a:defRPr/>
            </a:pP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familiární </a:t>
            </a:r>
            <a:r>
              <a:rPr lang="cs-CZ" sz="18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dysautonomie</a:t>
            </a:r>
            <a:r>
              <a:rPr lang="cs-CZ" sz="1800" dirty="0">
                <a:latin typeface="Comic Sans MS" pitchFamily="66" charset="0"/>
              </a:rPr>
              <a:t> AR - </a:t>
            </a:r>
            <a:r>
              <a:rPr lang="cs-CZ" sz="1800" dirty="0" err="1">
                <a:latin typeface="Comic Sans MS" pitchFamily="66" charset="0"/>
              </a:rPr>
              <a:t>sy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err="1">
                <a:latin typeface="Comic Sans MS" pitchFamily="66" charset="0"/>
              </a:rPr>
              <a:t>Riey-Dayův</a:t>
            </a:r>
            <a:r>
              <a:rPr lang="cs-CZ" sz="1800" dirty="0">
                <a:latin typeface="Comic Sans MS" pitchFamily="66" charset="0"/>
              </a:rPr>
              <a:t> – přecitlivělost na </a:t>
            </a:r>
            <a:r>
              <a:rPr lang="cs-CZ" sz="1800" dirty="0" err="1" smtClean="0">
                <a:latin typeface="Comic Sans MS" pitchFamily="66" charset="0"/>
              </a:rPr>
              <a:t>parasympatomimetika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– labilní TK při narkóze</a:t>
            </a:r>
            <a:endParaRPr lang="cs-CZ" sz="1800" dirty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87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Farmakogenetika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340768"/>
            <a:ext cx="7601272" cy="54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 smtClean="0">
                <a:solidFill>
                  <a:srgbClr val="7030A0"/>
                </a:solidFill>
                <a:latin typeface="Comic Sans MS" pitchFamily="66" charset="0"/>
              </a:rPr>
              <a:t>Limity </a:t>
            </a:r>
            <a:endParaRPr lang="cs-CZ" sz="1800" b="1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nezbytnou předchozí identifikací významných genových </a:t>
            </a:r>
            <a:r>
              <a:rPr lang="cs-CZ" sz="1800" dirty="0" smtClean="0">
                <a:latin typeface="Comic Sans MS" pitchFamily="66" charset="0"/>
              </a:rPr>
              <a:t>polymorfizmů </a:t>
            </a:r>
            <a:r>
              <a:rPr lang="cs-CZ" sz="1800" dirty="0">
                <a:latin typeface="Comic Sans MS" pitchFamily="66" charset="0"/>
              </a:rPr>
              <a:t>na základě dlouhodobých klinických </a:t>
            </a:r>
            <a:r>
              <a:rPr lang="cs-CZ" sz="1800" b="1" dirty="0">
                <a:latin typeface="Comic Sans MS" pitchFamily="66" charset="0"/>
              </a:rPr>
              <a:t>výzkumů</a:t>
            </a:r>
          </a:p>
          <a:p>
            <a:r>
              <a:rPr lang="cs-CZ" sz="1800" dirty="0" smtClean="0">
                <a:latin typeface="Comic Sans MS" pitchFamily="66" charset="0"/>
              </a:rPr>
              <a:t>variabilita </a:t>
            </a:r>
            <a:r>
              <a:rPr lang="cs-CZ" sz="1800" dirty="0">
                <a:latin typeface="Comic Sans MS" pitchFamily="66" charset="0"/>
              </a:rPr>
              <a:t>lékové odpovědi není obvykle dána jen variabilitou jednoho genu (</a:t>
            </a:r>
            <a:r>
              <a:rPr lang="cs-CZ" sz="1800" dirty="0" err="1">
                <a:latin typeface="Comic Sans MS" pitchFamily="66" charset="0"/>
              </a:rPr>
              <a:t>monogenní</a:t>
            </a:r>
            <a:r>
              <a:rPr lang="cs-CZ" sz="1800" dirty="0">
                <a:latin typeface="Comic Sans MS" pitchFamily="66" charset="0"/>
              </a:rPr>
              <a:t> variabilita) ale variabilitou mnoha genů (</a:t>
            </a:r>
            <a:r>
              <a:rPr lang="cs-CZ" sz="1800" b="1" dirty="0" err="1">
                <a:latin typeface="Comic Sans MS" pitchFamily="66" charset="0"/>
              </a:rPr>
              <a:t>multigenní</a:t>
            </a:r>
            <a:r>
              <a:rPr lang="cs-CZ" sz="1800" b="1" dirty="0">
                <a:latin typeface="Comic Sans MS" pitchFamily="66" charset="0"/>
              </a:rPr>
              <a:t> </a:t>
            </a:r>
            <a:r>
              <a:rPr lang="cs-CZ" sz="1800" b="1" dirty="0" smtClean="0">
                <a:latin typeface="Comic Sans MS" pitchFamily="66" charset="0"/>
              </a:rPr>
              <a:t>variabilita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r>
              <a:rPr lang="cs-CZ" sz="1800" dirty="0">
                <a:latin typeface="Comic Sans MS" pitchFamily="66" charset="0"/>
              </a:rPr>
              <a:t>v</a:t>
            </a:r>
            <a:r>
              <a:rPr lang="cs-CZ" sz="1800" dirty="0" smtClean="0">
                <a:latin typeface="Comic Sans MS" pitchFamily="66" charset="0"/>
              </a:rPr>
              <a:t>šechno </a:t>
            </a:r>
            <a:r>
              <a:rPr lang="cs-CZ" sz="1800" dirty="0">
                <a:latin typeface="Comic Sans MS" pitchFamily="66" charset="0"/>
              </a:rPr>
              <a:t>dohromady to pak vytváří </a:t>
            </a:r>
            <a:r>
              <a:rPr lang="cs-CZ" sz="1800" b="1" dirty="0">
                <a:latin typeface="Comic Sans MS" pitchFamily="66" charset="0"/>
              </a:rPr>
              <a:t>„individuální lékovou odpověď</a:t>
            </a:r>
            <a:r>
              <a:rPr lang="cs-CZ" sz="1800" b="1" dirty="0" smtClean="0">
                <a:latin typeface="Comic Sans MS" pitchFamily="66" charset="0"/>
              </a:rPr>
              <a:t>“</a:t>
            </a:r>
          </a:p>
          <a:p>
            <a:endParaRPr lang="cs-CZ" sz="1800" dirty="0">
              <a:latin typeface="Comic Sans MS" pitchFamily="66" charset="0"/>
            </a:endParaRPr>
          </a:p>
          <a:p>
            <a:r>
              <a:rPr lang="cs-CZ" sz="1800" b="1" dirty="0">
                <a:latin typeface="Comic Sans MS" pitchFamily="66" charset="0"/>
              </a:rPr>
              <a:t>negenetické faktory</a:t>
            </a:r>
            <a:r>
              <a:rPr lang="cs-CZ" sz="1800" dirty="0">
                <a:latin typeface="Comic Sans MS" pitchFamily="66" charset="0"/>
              </a:rPr>
              <a:t>, tj. faktory vnějšího prostředí znemožňuje předpovědět účinnost nebo bezpečnost léčiva POUZE na základě </a:t>
            </a:r>
            <a:r>
              <a:rPr lang="cs-CZ" sz="1800" dirty="0" err="1">
                <a:latin typeface="Comic Sans MS" pitchFamily="66" charset="0"/>
              </a:rPr>
              <a:t>farmakogenetické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smtClean="0">
                <a:latin typeface="Comic Sans MS" pitchFamily="66" charset="0"/>
              </a:rPr>
              <a:t>informace</a:t>
            </a:r>
          </a:p>
          <a:p>
            <a:r>
              <a:rPr lang="cs-CZ" sz="1800" dirty="0">
                <a:latin typeface="Comic Sans MS" pitchFamily="66" charset="0"/>
              </a:rPr>
              <a:t>g</a:t>
            </a:r>
            <a:r>
              <a:rPr lang="cs-CZ" sz="1800" dirty="0" smtClean="0">
                <a:latin typeface="Comic Sans MS" pitchFamily="66" charset="0"/>
              </a:rPr>
              <a:t>enotyp </a:t>
            </a:r>
            <a:r>
              <a:rPr lang="cs-CZ" sz="1800" dirty="0">
                <a:latin typeface="Comic Sans MS" pitchFamily="66" charset="0"/>
              </a:rPr>
              <a:t>sice není citlivý na vnější faktory, ovšem interakce </a:t>
            </a:r>
            <a:r>
              <a:rPr lang="cs-CZ" sz="1800" b="1" dirty="0" err="1">
                <a:latin typeface="Comic Sans MS" pitchFamily="66" charset="0"/>
              </a:rPr>
              <a:t>drug-drug</a:t>
            </a:r>
            <a:r>
              <a:rPr lang="cs-CZ" sz="1800" b="1" dirty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(léčivo s léčivem) a léková odpověď pacienta mohou být těmito vnějšími faktory ovlivněny.</a:t>
            </a:r>
          </a:p>
          <a:p>
            <a:r>
              <a:rPr lang="cs-CZ" sz="1800" dirty="0">
                <a:latin typeface="Comic Sans MS" pitchFamily="66" charset="0"/>
              </a:rPr>
              <a:t>geneticky podmíněné rozdíly nejsou jen mezi jednotlivými osobami, ale i mezi celými populacemi</a:t>
            </a:r>
          </a:p>
          <a:p>
            <a:pPr marL="0" indent="0">
              <a:spcBef>
                <a:spcPct val="50000"/>
              </a:spcBef>
              <a:buNone/>
              <a:defRPr/>
            </a:pPr>
            <a:endParaRPr lang="cs-CZ" sz="1800" dirty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Farmakogenetika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340768"/>
            <a:ext cx="7601272" cy="54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rgbClr val="7030A0"/>
                </a:solidFill>
                <a:latin typeface="Comic Sans MS" pitchFamily="66" charset="0"/>
              </a:rPr>
              <a:t>Výhody individualizace farmakoterapie</a:t>
            </a:r>
          </a:p>
          <a:p>
            <a:r>
              <a:rPr lang="cs-CZ" sz="1800" dirty="0">
                <a:latin typeface="Comic Sans MS" pitchFamily="66" charset="0"/>
              </a:rPr>
              <a:t>maximální účinnost léčby (efektivita farmakoterapie i z hlediska finančního pohledu)</a:t>
            </a:r>
          </a:p>
          <a:p>
            <a:r>
              <a:rPr lang="cs-CZ" sz="1800" dirty="0">
                <a:latin typeface="Comic Sans MS" pitchFamily="66" charset="0"/>
              </a:rPr>
              <a:t>minimální nežádoucí účinky léčby (ochrana zdraví a prevence závažných komplikací</a:t>
            </a:r>
            <a:r>
              <a:rPr lang="cs-CZ" sz="1800" dirty="0" smtClean="0">
                <a:latin typeface="Comic Sans MS" pitchFamily="66" charset="0"/>
              </a:rPr>
              <a:t>)</a:t>
            </a:r>
            <a:endParaRPr lang="cs-CZ" sz="1800" dirty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gyngroup.com/portals/0/img/pharmacogenomic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536" y="3256781"/>
            <a:ext cx="42862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79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Monogenní</a:t>
            </a:r>
            <a:r>
              <a:rPr lang="cs-CZ" dirty="0" smtClean="0">
                <a:latin typeface="Comic Sans MS" pitchFamily="66" charset="0"/>
              </a:rPr>
              <a:t> nemoci - AD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600200"/>
            <a:ext cx="7611616" cy="4525963"/>
          </a:xfrm>
        </p:spPr>
        <p:txBody>
          <a:bodyPr>
            <a:normAutofit/>
          </a:bodyPr>
          <a:lstStyle/>
          <a:p>
            <a:r>
              <a:rPr lang="cs-CZ" sz="1600" dirty="0" smtClean="0">
                <a:latin typeface="Comic Sans MS" pitchFamily="66" charset="0"/>
              </a:rPr>
              <a:t>nemoci jsou důsledkem jak mutací přenášených mezi generacemi tak vzniklých nově</a:t>
            </a:r>
          </a:p>
          <a:p>
            <a:r>
              <a:rPr lang="cs-CZ" sz="1600" dirty="0" smtClean="0">
                <a:latin typeface="Comic Sans MS" pitchFamily="66" charset="0"/>
              </a:rPr>
              <a:t>nemoc se projevuje v každé generaci - postižený jedinec má postiženého rodiče (a prarodiče), a to matku nebo otce</a:t>
            </a:r>
          </a:p>
          <a:p>
            <a:r>
              <a:rPr lang="cs-CZ" sz="1600" dirty="0" smtClean="0">
                <a:latin typeface="Comic Sans MS" pitchFamily="66" charset="0"/>
              </a:rPr>
              <a:t>riziko pro potomka 0,50 (pokud by byli oba rodiče postižení pak 0,75, ale to je vzácné)</a:t>
            </a:r>
          </a:p>
          <a:p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familiární </a:t>
            </a:r>
            <a:r>
              <a:rPr lang="cs-CZ" sz="1600" dirty="0" err="1" smtClean="0">
                <a:latin typeface="Comic Sans MS" pitchFamily="66" charset="0"/>
              </a:rPr>
              <a:t>hypercholesterolemie</a:t>
            </a:r>
            <a:r>
              <a:rPr lang="cs-CZ" sz="1600" dirty="0" smtClean="0">
                <a:latin typeface="Comic Sans MS" pitchFamily="66" charset="0"/>
              </a:rPr>
              <a:t> (1/500), </a:t>
            </a:r>
          </a:p>
          <a:p>
            <a:r>
              <a:rPr lang="cs-CZ" sz="1600" dirty="0" smtClean="0">
                <a:latin typeface="Comic Sans MS" pitchFamily="66" charset="0"/>
              </a:rPr>
              <a:t>myotonická svalová dystrofie (1/1000)</a:t>
            </a:r>
          </a:p>
          <a:p>
            <a:r>
              <a:rPr lang="cs-CZ" sz="1600" dirty="0" err="1" smtClean="0">
                <a:latin typeface="Comic Sans MS" pitchFamily="66" charset="0"/>
              </a:rPr>
              <a:t>Huntingtonova</a:t>
            </a:r>
            <a:r>
              <a:rPr lang="cs-CZ" sz="1600" dirty="0" smtClean="0">
                <a:latin typeface="Comic Sans MS" pitchFamily="66" charset="0"/>
              </a:rPr>
              <a:t> chorea (1/3000)</a:t>
            </a:r>
          </a:p>
          <a:p>
            <a:endParaRPr lang="cs-CZ" sz="2000" dirty="0" smtClean="0">
              <a:latin typeface="Comic Sans MS" pitchFamily="66" charset="0"/>
            </a:endParaRPr>
          </a:p>
          <a:p>
            <a:endParaRPr lang="en-GB" sz="2000" dirty="0">
              <a:latin typeface="Comic Sans MS" pitchFamily="66" charset="0"/>
            </a:endParaRPr>
          </a:p>
        </p:txBody>
      </p:sp>
      <p:pic>
        <p:nvPicPr>
          <p:cNvPr id="4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02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Huntingtonova</a:t>
            </a:r>
            <a:r>
              <a:rPr lang="cs-CZ" dirty="0" smtClean="0">
                <a:latin typeface="Comic Sans MS" pitchFamily="66" charset="0"/>
              </a:rPr>
              <a:t> chorea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285860"/>
            <a:ext cx="7611616" cy="5357850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cs-CZ" sz="1800" dirty="0" smtClean="0">
                <a:latin typeface="Comic Sans MS" pitchFamily="66" charset="0"/>
              </a:rPr>
              <a:t>fatální neurologické onemocnění s nástupem v dospělosti, projevující se jako demence s </a:t>
            </a:r>
            <a:r>
              <a:rPr lang="cs-CZ" sz="1800" dirty="0" err="1" smtClean="0">
                <a:latin typeface="Comic Sans MS" pitchFamily="66" charset="0"/>
              </a:rPr>
              <a:t>extrapyramidovou</a:t>
            </a:r>
            <a:r>
              <a:rPr lang="cs-CZ" sz="1800" dirty="0" smtClean="0">
                <a:latin typeface="Comic Sans MS" pitchFamily="66" charset="0"/>
              </a:rPr>
              <a:t> poruchou motoriky</a:t>
            </a:r>
          </a:p>
          <a:p>
            <a:pPr algn="just">
              <a:lnSpc>
                <a:spcPct val="130000"/>
              </a:lnSpc>
            </a:pPr>
            <a:r>
              <a:rPr lang="cs-CZ" sz="1800" dirty="0">
                <a:latin typeface="Comic Sans MS" pitchFamily="66" charset="0"/>
              </a:rPr>
              <a:t>v</a:t>
            </a:r>
            <a:r>
              <a:rPr lang="cs-CZ" sz="1800" dirty="0" smtClean="0">
                <a:latin typeface="Comic Sans MS" pitchFamily="66" charset="0"/>
              </a:rPr>
              <a:t> genu pro </a:t>
            </a:r>
            <a:r>
              <a:rPr lang="cs-CZ" sz="1800" b="1" dirty="0" err="1" smtClean="0">
                <a:solidFill>
                  <a:srgbClr val="92D050"/>
                </a:solidFill>
                <a:latin typeface="Comic Sans MS" pitchFamily="66" charset="0"/>
              </a:rPr>
              <a:t>huntingtin</a:t>
            </a:r>
            <a:r>
              <a:rPr lang="cs-CZ" sz="1800" b="1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cs-CZ" sz="1800" dirty="0" smtClean="0">
                <a:latin typeface="Comic Sans MS" pitchFamily="66" charset="0"/>
              </a:rPr>
              <a:t>je </a:t>
            </a:r>
            <a:r>
              <a:rPr lang="cs-CZ" sz="1800" dirty="0" err="1" smtClean="0">
                <a:latin typeface="Comic Sans MS" pitchFamily="66" charset="0"/>
              </a:rPr>
              <a:t>repetitivní</a:t>
            </a:r>
            <a:r>
              <a:rPr lang="cs-CZ" sz="1800" dirty="0" smtClean="0">
                <a:latin typeface="Comic Sans MS" pitchFamily="66" charset="0"/>
              </a:rPr>
              <a:t> sekvence (CAG)</a:t>
            </a:r>
            <a:r>
              <a:rPr lang="cs-CZ" sz="1800" baseline="-25000" dirty="0" smtClean="0">
                <a:latin typeface="Comic Sans MS" pitchFamily="66" charset="0"/>
              </a:rPr>
              <a:t>n</a:t>
            </a:r>
            <a:r>
              <a:rPr lang="cs-CZ" sz="1800" dirty="0" smtClean="0">
                <a:latin typeface="Comic Sans MS" pitchFamily="66" charset="0"/>
              </a:rPr>
              <a:t>, která kóduje úsek bílkoviny tvořený zbytky </a:t>
            </a:r>
            <a:r>
              <a:rPr lang="cs-CZ" sz="1800" dirty="0" err="1" smtClean="0">
                <a:latin typeface="Comic Sans MS" pitchFamily="66" charset="0"/>
              </a:rPr>
              <a:t>glutaminu</a:t>
            </a:r>
            <a:r>
              <a:rPr lang="cs-CZ" sz="1800" dirty="0" smtClean="0">
                <a:latin typeface="Comic Sans MS" pitchFamily="66" charset="0"/>
              </a:rPr>
              <a:t> (</a:t>
            </a:r>
            <a:r>
              <a:rPr lang="cs-CZ" sz="1800" dirty="0" err="1" smtClean="0">
                <a:latin typeface="Comic Sans MS" pitchFamily="66" charset="0"/>
              </a:rPr>
              <a:t>polyglutaminový</a:t>
            </a:r>
            <a:r>
              <a:rPr lang="cs-CZ" sz="1800" dirty="0" smtClean="0">
                <a:latin typeface="Comic Sans MS" pitchFamily="66" charset="0"/>
              </a:rPr>
              <a:t> úsek, </a:t>
            </a:r>
            <a:r>
              <a:rPr lang="cs-CZ" sz="1800" dirty="0" err="1" smtClean="0">
                <a:latin typeface="Comic Sans MS" pitchFamily="66" charset="0"/>
              </a:rPr>
              <a:t>polyglutamine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 err="1" smtClean="0">
                <a:latin typeface="Comic Sans MS" pitchFamily="66" charset="0"/>
              </a:rPr>
              <a:t>tract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pPr algn="just">
              <a:lnSpc>
                <a:spcPct val="130000"/>
              </a:lnSpc>
            </a:pPr>
            <a:r>
              <a:rPr lang="cs-CZ" sz="1800" dirty="0">
                <a:latin typeface="Comic Sans MS" pitchFamily="66" charset="0"/>
              </a:rPr>
              <a:t>z</a:t>
            </a:r>
            <a:r>
              <a:rPr lang="cs-CZ" sz="1800" dirty="0" smtClean="0">
                <a:latin typeface="Comic Sans MS" pitchFamily="66" charset="0"/>
              </a:rPr>
              <a:t>a normálních okolností mají lidé méně než </a:t>
            </a:r>
            <a:r>
              <a:rPr lang="cs-CZ" sz="1800" b="1" dirty="0" smtClean="0">
                <a:latin typeface="Comic Sans MS" pitchFamily="66" charset="0"/>
              </a:rPr>
              <a:t>20 </a:t>
            </a:r>
            <a:r>
              <a:rPr lang="cs-CZ" sz="1800" b="1" dirty="0" err="1" smtClean="0">
                <a:latin typeface="Comic Sans MS" pitchFamily="66" charset="0"/>
              </a:rPr>
              <a:t>trinukleotidů</a:t>
            </a:r>
            <a:r>
              <a:rPr lang="cs-CZ" sz="1800" b="1" dirty="0" smtClean="0">
                <a:latin typeface="Comic Sans MS" pitchFamily="66" charset="0"/>
              </a:rPr>
              <a:t> CAG </a:t>
            </a:r>
            <a:r>
              <a:rPr lang="cs-CZ" sz="1800" dirty="0" smtClean="0">
                <a:latin typeface="Comic Sans MS" pitchFamily="66" charset="0"/>
              </a:rPr>
              <a:t>a tedy i </a:t>
            </a:r>
            <a:r>
              <a:rPr lang="cs-CZ" sz="1800" dirty="0" err="1" smtClean="0">
                <a:latin typeface="Comic Sans MS" pitchFamily="66" charset="0"/>
              </a:rPr>
              <a:t>glutaminů</a:t>
            </a:r>
            <a:r>
              <a:rPr lang="cs-CZ" sz="1800" dirty="0" smtClean="0">
                <a:latin typeface="Comic Sans MS" pitchFamily="66" charset="0"/>
              </a:rPr>
              <a:t> v </a:t>
            </a:r>
            <a:r>
              <a:rPr lang="cs-CZ" sz="1800" dirty="0" err="1" smtClean="0">
                <a:latin typeface="Comic Sans MS" pitchFamily="66" charset="0"/>
              </a:rPr>
              <a:t>huntingtinu</a:t>
            </a:r>
            <a:r>
              <a:rPr lang="cs-CZ" sz="1800" dirty="0" smtClean="0">
                <a:latin typeface="Comic Sans MS" pitchFamily="66" charset="0"/>
              </a:rPr>
              <a:t>, kde tyto tvoří důležitou doménu pro interakce s jinými proteiny</a:t>
            </a:r>
          </a:p>
          <a:p>
            <a:pPr algn="just">
              <a:lnSpc>
                <a:spcPct val="130000"/>
              </a:lnSpc>
            </a:pPr>
            <a:r>
              <a:rPr lang="cs-CZ" sz="1800" dirty="0">
                <a:latin typeface="Comic Sans MS" pitchFamily="66" charset="0"/>
              </a:rPr>
              <a:t>p</a:t>
            </a:r>
            <a:r>
              <a:rPr lang="cs-CZ" sz="1800" dirty="0" smtClean="0">
                <a:latin typeface="Comic Sans MS" pitchFamily="66" charset="0"/>
              </a:rPr>
              <a:t>okud se však mutací toto množství zvětší </a:t>
            </a:r>
            <a:r>
              <a:rPr lang="cs-CZ" sz="1800" b="1" dirty="0" smtClean="0">
                <a:latin typeface="Comic Sans MS" pitchFamily="66" charset="0"/>
              </a:rPr>
              <a:t>nad 30 </a:t>
            </a:r>
            <a:r>
              <a:rPr lang="cs-CZ" sz="1800" dirty="0" err="1" smtClean="0">
                <a:latin typeface="Comic Sans MS" pitchFamily="66" charset="0"/>
              </a:rPr>
              <a:t>glutaminů</a:t>
            </a:r>
            <a:r>
              <a:rPr lang="cs-CZ" sz="1800" dirty="0" smtClean="0">
                <a:latin typeface="Comic Sans MS" pitchFamily="66" charset="0"/>
              </a:rPr>
              <a:t>, protein nepracuje správně s výsledným progresivním odumíráním neuronů v </a:t>
            </a:r>
            <a:r>
              <a:rPr lang="cs-CZ" sz="1800" dirty="0" err="1" smtClean="0">
                <a:latin typeface="Comic Sans MS" pitchFamily="66" charset="0"/>
              </a:rPr>
              <a:t>nucleus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 err="1" smtClean="0">
                <a:latin typeface="Comic Sans MS" pitchFamily="66" charset="0"/>
              </a:rPr>
              <a:t>caudatus</a:t>
            </a:r>
            <a:endParaRPr lang="cs-CZ" sz="1800" dirty="0" smtClean="0">
              <a:latin typeface="Comic Sans MS" pitchFamily="66" charset="0"/>
            </a:endParaRPr>
          </a:p>
          <a:p>
            <a:pPr marL="0" indent="0" algn="just">
              <a:lnSpc>
                <a:spcPct val="130000"/>
              </a:lnSpc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 algn="just">
              <a:lnSpc>
                <a:spcPct val="130000"/>
              </a:lnSpc>
            </a:pPr>
            <a:r>
              <a:rPr lang="cs-CZ" sz="1600" dirty="0" smtClean="0">
                <a:solidFill>
                  <a:schemeClr val="bg1"/>
                </a:solidFill>
                <a:latin typeface="Comic Sans MS" pitchFamily="66" charset="0"/>
              </a:rPr>
              <a:t>choroby</a:t>
            </a:r>
            <a:endParaRPr lang="en-GB" sz="16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2534" name="Picture 6" descr="Cross section of a brain showing undulating tissues with gaps between them, there are two large gaps evenly spaced about the cent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7884" y="43083"/>
            <a:ext cx="1087372" cy="1359216"/>
          </a:xfrm>
          <a:prstGeom prst="rect">
            <a:avLst/>
          </a:prstGeom>
          <a:noFill/>
        </p:spPr>
      </p:pic>
      <p:pic>
        <p:nvPicPr>
          <p:cNvPr id="6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76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/>
          <a:lstStyle/>
          <a:p>
            <a:r>
              <a:rPr lang="cs-CZ" dirty="0" err="1" smtClean="0">
                <a:latin typeface="Comic Sans MS" pitchFamily="66" charset="0"/>
              </a:rPr>
              <a:t>Huntingtonova</a:t>
            </a:r>
            <a:r>
              <a:rPr lang="cs-CZ" dirty="0" smtClean="0">
                <a:latin typeface="Comic Sans MS" pitchFamily="66" charset="0"/>
              </a:rPr>
              <a:t> choroba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184" y="1331929"/>
            <a:ext cx="7601272" cy="4977391"/>
          </a:xfrm>
        </p:spPr>
        <p:txBody>
          <a:bodyPr>
            <a:normAutofit/>
          </a:bodyPr>
          <a:lstStyle/>
          <a:p>
            <a:r>
              <a:rPr lang="cs-CZ" sz="1800" dirty="0" err="1" smtClean="0">
                <a:latin typeface="Comic Sans MS" pitchFamily="66" charset="0"/>
              </a:rPr>
              <a:t>trinukleotidová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expanze  </a:t>
            </a:r>
            <a:endParaRPr lang="cs-CZ" sz="1800" dirty="0" smtClean="0">
              <a:latin typeface="Comic Sans MS" pitchFamily="66" charset="0"/>
            </a:endParaRPr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 </a:t>
            </a:r>
            <a:endParaRPr lang="en-GB" sz="1600" dirty="0"/>
          </a:p>
          <a:p>
            <a:pPr>
              <a:buNone/>
            </a:pPr>
            <a:endParaRPr lang="cs-CZ" sz="1600" b="1" dirty="0" smtClean="0"/>
          </a:p>
          <a:p>
            <a:pPr>
              <a:buNone/>
            </a:pPr>
            <a:endParaRPr lang="cs-CZ" sz="1600" b="1" dirty="0"/>
          </a:p>
          <a:p>
            <a:pPr>
              <a:buNone/>
            </a:pPr>
            <a:endParaRPr lang="cs-CZ" sz="1600" b="1" dirty="0" smtClean="0"/>
          </a:p>
        </p:txBody>
      </p:sp>
      <p:sp>
        <p:nvSpPr>
          <p:cNvPr id="1028" name="AutoShape 4" descr="data:image/jpeg;base64,/9j/4AAQSkZJRgABAQAAAQABAAD/2wCEAAkGBhQSERUUExIWFRUUFxcXFxcYFxoVGhwVFxwXGhgYGBcYGyYeGBwjGhUYIC8gIycpLCwsGB8xNTAqNSYrLCkBCQoKDgwOFA8PFCkcFBgpKSkpKSkpKSkpKSkpKSkpKSkpKSkpKSkpKSkpKSkpKSkpKSkpKSwpKSksKSksKSkpKf/AABEIARcAtQMBIgACEQEDEQH/xAAbAAABBQEBAAAAAAAAAAAAAAAEAAIDBQYBB//EAEMQAAECAwUGAwYEBAMIAwAAAAECEQADIQQSMUHwBSJRYXGBBpGhEzJCscHRB3Lh8RRSYoIjM7IVJGODoqOzwhY0kv/EABcBAQEBAQAAAAAAAAAAAAAAAAABAgP/xAAXEQEBAQEAAAAAAAAAAAAAAAAAAREh/9oADAMBAAIRAxEAPwDJ2c7sSIiKQvdESPGHSHqmRJiIiTr0ic4QEAOta+cPT601r9YYRw1ptYx0a1r1eKHXKY8IfLHywh6FtrWusIK4QEahUxJKs5V7ofi/11lDrPIvqCRV9VOXX9IL2ktUtISBRmdLP2LOKgZD5MFdaEBD3lDPj8yAIETah04OIhnF8A3cE+iQe0cMo4tSALTrQ1SCUZnXrFdZ7SxCThh34/KLCYujQESRWJUiIyeUSPR9ZQDwI7CThHQmAbeziOZMJiWamIlCASDBaTAJNYJlmAKSeccjss8YUBQWZW6IlKohs3uxPEEiSIlca5RGhMOeAao11rXeHpQ2taPeI1HWhDkr1rXm8UPeOiEVYUhRBc+GrGZk26CBQuo1IFAwGZJ55do3SPC0hIqkzDxUfolhGI8LJV/FS7r53iA7JZqjheUnuz4GNvs3aMyYtSVImBAAIUu5mOCQ4anyLFwKig234flodSUVzy7ABg0YraQbs3lX7n0jWqnLtKphCQtnupUVNk1Aa0JPZs4zu0tnkOopuEHDIjBwDhTRgM4oxZmK9Upzyfh3gyWpw/GIpyaxPLQ4iEprBCRRookq0OBjhxEdzgGzjTrr6RATE00xCuAZjE8ssBAw6/eCRhASX+uu8KIUrhRBX2bCJWiy2X4amKuhQug54t1h0/YE1KilknuK9oEV6IeTETGJQYBi+WtfSHPrWvnDZhhpEUTA9f1h4V1gcEw+9xgLPY1qEq0yVksBMQDluqISp/7VHyj1S1pVcUEpvKINLwTkczTGPG5qqEcRqkeobM2l/GWcLStSVM0xKFBJExqguCQPiHEEcKIlUfh6wTJftBNASUs1XOYUC1CAyWPM96HxNaCpWcaO2yP4dRvLUoKHxKKm5uc9cYyG1Zt5VKwVUGUSxfCujE+EPSikNaASUnEQSkVgb2ZfygtKOJgJEnerHb0cBrhHG49oBqwTrWu8RTBrRiVZhqwwgBxhhD3wH7w0x1JgFd6ev0hRIhPLXnCiDa2We6RqmfSKS225S1kpG6mjgVZ2xxiP/ae6Ekh1AUwI7wNbbUARcoCKh3rnACW9d5ZwDUbgIFJhqyb0dBgEUwzXPWucOVX19YZNWwNK+j460Yols8lSiyUlR/pqQOfAUJrSjxPPsK5bXrgfBpktXIg3FFiKhscY00qziWlV3eQElIQyg9L1+9L3iTQ3jjg5FTm9o21St28VNeYGodVVFnIBJL4u/AAAEc/hTuvdF5yCVJSGCQpySQBuqB45APSNP4D2eylTCSPaJmIS1C8v2SjUjFpoIFfdV0gLwrZ/4iaJc4m7LlkoCTcO4Zbh07xdCciPdGDmLbZ67lnXJTuzLNOWpBBSC7qZRUqjHfQolxdUKFwIFEeIthXkuFLKuJJIPClWPf6RiLXZ1pBJZgQkhw7kEhku7bpryjdWfbPtlGWsJDqQEkEhKhMQVylMcCWYpclJIFWLZPaNgJmKTdCWUxJAKgoOm6lWKnvB0igo91jAVUpQKeYoY5nECBdcYAZuW7tw41FK0iwtezJsq6FpVfUAq6ASQCaOcPLHJ2eIocGuevlByBANHAG8SH3agZ4jE8adzBqRFDrveGqRrWESPHVwA0wxIhTisRLMMSqsA+fJo7RElMGLIKe3WBUDWukA6Wg5R2HoDDD6/OFAATlOHiNM1R5gQVKQ4zNIGE9SXALDXKIQkFzoxpShKWASkXhWjnljAuz9hlxMSt0jMAY8CCaCDLQpRLEDdSC4Poa5QD7QhFwLKQFJo10AOHIOHBurYHGK/aYRMS4SAsvVmBwNGzx1WJ520yzAAhRGRowYkZazZ45suzlU1lYSwbtcy10fWnDvFRw2FIs5QU70sVp3Kh3J7NAkiSm5LupYkG8fyluPL0iwn2sqlniiixm3EcRR9Vk2dIT7NBxoSejqPzgHbHtIkzpahRIUAr8qt1T8rpPlBu2VGRajMqAsVYuaMlRrWl2WsOzkOwEVc8ACuGvtGgmLCpEifNQVezAWQQKhAKFKAKqukBeDG4itICBNgDGbMVclkAs5BXdXfQp3Kk7xJCwbyr+6wYnNbVt14sndSzUAAIpQABkp3Ru+bxZbW2kuesqU7AlkuWGXnz+WEUlqOtapAgIJ1jB+zZ4Qo3mMtQYhnANWLAjiQfzPUgQC8SX6hPHWEFG24BV4gJ3iCVAJOGd4BnOJ916Eh3JgsaQ7B2FHd3Na8qMGc4YxFPnZAs2j5wRZFuMa55wBAXjHEziQzYapHbvOOoUIAFaq94aF1iefLYwKYgOs6nB1rGIpcuGyZzUB+vSJZdcTFEgVTjChBTQoABC93qGMDykOrGHSlbsQGINts64ZV1SmF4AFibyjkeJBpybKJ5IRLmFJCQsuAtnugfEKsBQuBlSMXJtwQA156ip3Q9FNnURcLt6h7MFQADEkVU5pnyoMoAbbM0CaShTpHu0YdhgBquMWGyk3UJUTvKN+lMfd9A/fvFVNQJs0JFLysmLJNSxFKJH7xeWsjIM1O2XkPp1iorNorKSq98TsQMe+vqT7HOuyJbYkejn6640m0Z940y/fWjF6LKyWA3kgJQMipN1wagndvGlXbAF4Cx2PscTlhUz/ACpafaTCcDiQjDO6SeQbFotZW2fbTVyyncUn/DQ1TcBdLAEEqSVMGYEDhD7cBZ5KZA94sqaRxoyfQdgOMZqbaihaVjFKgrq2I7hx3gILdZ7iiihKSzjMYpUOqWPeKm0GuvSNB4gUkstFU3WLOdyikHEhLJWUhLuEoSWABbPTxAAzT1jkmZvpryHd4jnfaGpBBB4EZxFETsWw5+cPsUzf83h1pls71H7wMgkKHARRdtDVKhoVnpjA6p3CAU2a5x18oieOBIhKpAPSYnkrgVESSjXtAHIrChSTCgM9ZVEgVxiUpiGxndAghUQRLNY6Flun6wjHMNPAXXh6RVUw5boPM1Pow/uMG2yYClTqAID48Ktr9YBS8uzoNd7Lq5D9oCXMJxPNhx1rOKOpW60jmNeUbzYUhKp99RBlyE+1Z3F9RIRR6KACqUwTSMr4VsQm2yUCxAU5BuF2BIDTCEqq1McWqxj1seHpAQUJQZSVM4SVJ93AC9eSByDCCVitoWi8So4kuft0yionlxrWUbS1eBHconluCpYPqlYzYYdopdoeFZqVlCVS5hCQo7wl0UVJAaYoByUKzygarLLtT2koySkrUHuhKQolJuuKpLC8hCjhUFzvNGetEkpUpJSUhKiwOISd5L/2kV5xcWjw/a5agr+Fmm6XogzEnIgmWFBiCR0MAbcUbzlN0kYFIQbpJUApIAu3TeSzUAarCAppmOuMdMukFSrApUtU6lxK0oJr7ykqUwpVgmtfiTi9IynrEVxMwqBL0H2qWy7xCsAYHt+mUEIXdSxJIOQp58cOMJbK9zHg7GmY8vnFD7NMdPT5QiYhkTsRrqdZR19U1xgHCOQ3XCD7BsGfOrLlKUOOA81MD2gAxwgiWl4tP/htrFfYE9Ck/wDtEM7Y86X78mYOqD84BsoQoUlJz+UKAzdmNBBIIgSyiggtEo+cQRkQjDzLMSWWU60hviD9HrAXUxgkI/lATQcAIp5xAduNOh1rGLe3Lo4xP1ipWHI4lvo0UX/gaVME8KlqunBVAdwMpQIVQuwAHGuTxtVeMVIUppSVIBIDKKCQM3qKmvu4Ed86iUbPY0y0lpk8XlnAhGQ7ggd5nF4rLJbW3F0Ip2ygj0Sy+NbOpIvlUs0dJQpTVPxISxoAXpRQwqwlm8SWf284+3QEqEkIvLuuEoKlHfRd96aoEEuCku1IxFoJTUAkcq/vA/8AFpOfnAxvrYqXMYpRLmnIplSZquxs9oSt6CoEZ7xbPVcuqWpNwAAKNtQ7lywnoUj/AK8B0EZiehBxAPUa0YBWtjQkDgKDPIdfWBi3tW1EmySpKbzlcxaypmJUpISyhiLstIqAxfGIrT4enSpYWtF0HAEhKiDmJZN9sMQDyjT/AIa7MQpS56he9kAhNMJiyolQJo4RdAP9Z5NX+NvECJ8y6kFpbivEO/rAZGYokFh9YjSX1rQieVa1XSgK3VNTLLB9ekPssmr41+0FEbJ2BPtBIkyyogP7yU04kqUItx+HNu/klj/mJ+lII2BbjJWFjoeYp9o9KslrExLjOCV5nK/Du1gi8mWzh2mZZ0u6cRvbHYFISEgAAUAcYCLYiGKQeBgmgzNu4j1iCb4mSj4Se7fTlHNoKYHKMtbbSA7qA7iC4uLR4wS9bMhXNRB+kKMqbUn+YQoaMPYsByg2XaSOECWJAYRYGQkB4ixEZww61xgjZFnK5l4CiAVksoskAuSEpJYYmkDKSGg7ZNpugpYEr3Q5KWvYlwtIwA94kcqQEtsX0hnhyye3tSQagOo/lGXfD+7vD9pSVJSCoM7sXSQehSSIsPDMr2VnmTmN+YbiC3wuqo/uSo51ljkRQdtS2+0mqXleYflH3qpv6j1gOdLSSxHMR1JdB1rXWOLTfSCMR9NazIbdKcFFuddZwPMAxieXNcMYjtCWDgwFfaoEo44lgBjWtOZeJpxq54H0jR7InS7PJUVJPtF0vgJKpbp93fBDMpzSp4s0FZcz1MUuoA4hyxOAccWOfOB1qi92pKTNVelJEtPwpTvngSVsCokucKORFPNs5GTGIjtntF0knE4EFsaF2GBBI71iRF7B29eH3gW5jrOCrGXcE4ccMqV6HygqZEr+pT9Rl3i72OtQN32kxFHSyqO4YEOHcE5jjxgOTKFCWbAqBxPE9K4elYKSkULJSPhBYLI4sa4nqxNIo1thsIUGXa5hNfdmBro4ApJLChNHLsBhHT4bllIKlzXIBqUFuVZT4k49Iyp2qlS/ZqBCfddJAUAoVu065vWNPZra4x3QaetHOLQQBa9hSwRdepzKXuijC6lOZ08Vdu2elP5WrmXOHKLq02pK1KuMZkoUBLOD0yLYxWWm1AjeSzioxZu1a50gK8y0jGnACFHZimqAa8IUFZGwCgiymIYMYqrEaCDpiz5RAlppDrFIvzEp/mUB9/R4ieLnwtJvTuYST5kD6+sBdeIEmYkSx7y2AfAEnHCgGPQQPb5gBEtPuyxdGHIZO9EpeprebJpJduvLmKzlKZHUhsgTx4Y9oEuvz1nx12qJLKda184dLopuOvr6xHKLNrWusS2hFHHnADzZRBcYQwLpBI3kwKqjgwASbPfmoR/MoA9HBPo8Wk8utSsHxHeIdmMZrlt1KiHOZZPmyjEylB4AKYi6RccDFn9IdMkiYGpeiZaXZvnESZShkYCntEu6WIqIaJ6sHLFiRkSMH18otNpSQpN7BQ7HyioArEVboNxACTfLlRABVQsxYYd+cWdikrf/ABFtePuUJrUEEH58O8C2OxLKElCdxg7EOVUJLEGgOXJ4spGzVEP7RQfEuL3RynrFCGz2chAeoBJD6+XzLmKmbgBADb6nAwaiRzrXLyB5IkhAuoSXzJqSRxOJ1hDkWOhv716pfhw6QEU5bEkrJJoKsyT8IPNnJJegwzr5k0AnIAO5o7Pj6wdMlJlihUol6k3jk9WfyittSCS4NDil3BfNw75QDiXqc69OUKIVVJJOfCFDgy1kTQQYhD4iIrDJBTjD3KTjEIYtEaHwhNCVTVcEorwTfTePTCM/ceC9mWwS1krvXFJUhTY3VAjBxgq6e0BofZXTMQ1BOXxrRPbMfrEaU61r6GGzkKBUXWqXLvOkpqEBL1xKgkElhU4EBzDrWv0qIiiuta7idNQRHLmtddYx1Cm1rXnABylXVNrPXeGW2hfjEtpEQld4MXprX0gK60KeFZ7ccDicOEctoun1gACCr2Wt9a08ELFDWKeyWo56+8HTp1IAa2HJ6xBJkFTACr4AF+uDUFeMWWy9hT7SppUsqbM7qRzvGg6CpyBjdbL8Bps4N9YXMWGYBgAKkJfePWmGEE1TyLOr2YCSlNGBa9QUHp17w+StgErLqNHYJr04xbTdnFJu5s7csMOEAGQFKvAAhOeNRQsX7QDF2nIYnj+n6QLbbUyQoEU94Akls/LiWh9skhKnwavGudMBiKdOMDTUqSAhLXseIYOXPM8X+cFQ2o30urBQBFGx5eo7QJ7G6Dd5mrfIYQb7KstSj7oNAKO2Ad6DAZmmGEB2hTti9O+se/kQxEsnHRzhQ5GmhQGbstpAFBDFnjDLCzVgibLziLDfaBo6rCImiQJgL7Ye0irdVeJA941o9HJrnz7wZ7YE0IPmDrVWis8Mo3lcgkeZP2/eD7VZGU+FemtY4wBKVa1r5w0561rrFZNtawQEnlWv7RIvatxrwf8AL9j94qC50V89bQ87Uln4mfiD+2vMaepTmhbygA57qL+UQoGIgu0EXR9Nc4HRLpp88u0FPswr3i4kjA4nKKqypc9HMWVmmKejqA/p7UNX6ZwGz8GzXmljVg5wpwDgnWcblcsqUnfACQSU5lRoHL0FeFYxvg1IClMDUAszG8kgN3ceUbVBBSC4ObjiccNYRWartobEQq+q6L0xLLWPeKQKBzgnlgc3eAl7GTcuI3AEhIbFIZgzxoSlwAoDixr0pFfarMSrdJQHBUpPvLuvuvkHZznUZvBGcmbECUhNTd4nHiTxc1/SKjaYuHDGvXAV7N5xrNo3VgjeSAQ5KSkMxZiWJYtGUmApRLCVhYCl36tQlZAZRfO7U0plhGopZlnZy5vFqkAcWAGQ/SB0gmrg8eHQdXJgi0299y4UD4Xd3NKvjA1llc3Ho8FdbHrCh17hCgMjY00gnKI7NLpEx5xCI4dHRHQdfeAvPCsn/MP5R8yfmIs9pyCWIyy1qmcc8P2e7KD5gE/3V+TQUsF9HX6eVGftIuJc04czrWcVoQpaqAkxodrWT2gBwKcOBdvtrGBrItMpBGZxz1rCCKu22a6hDgBW8/nSNIqamYkKABBDj7fSM7b57qqaiHbP2pcF04O45QVHtayhKnAx+cCyxrzi9tcpM1NKnERSpQx1zgCbGgReSma6XAfEU1WKaxEO0WuzgokghwBVx2xz6wG78ObNEySqWpZcXb90sTLUAsPmL1UvmHq7mNPJkCWhpSUppQDdHoIrLDYkqRLdwU3U7qilwCFlykgkOl7po70LxZ2gqCTdSFEVAJIB6FqHu0VhHJnLUFXkBKgWDEF3zoS1eMR2jbEtEz2ayUlgQSKHF2zYNUsBUAElwFYLcVJF5BlqcgpJFFEqpxPulv6SkiA9obGE2YV3mJQgDIhSVEuFioDEhhSvKoRbUkpnAst2FAA7E/FXOKW1WFErdQEplhyoYOrdAJrkBx4RoEEhO8AFA3aAVwZmGFYz+11ukqKSUCrl0uRkzOeMRqMlaUSnN1RepKleTtRv1hygGHCjQrctGLAEYVc1xfpw5RAuepR3QW5wVxR1WFHGaFEGfs2AiRYiCylwImIgQwpjqMY6I6Q8Bqdj7RQZKUFQCkBiMHA90+VOrwcFA4V1rWGHB1rpEgWWoT560PKjW2sJSHUWA56fXWM5b7YD7oYesHTvDC/4RFqQbySFGYM0MpQvPmhhXMY1DlNOK64QRxUsqqKtzy847Y7MZiwjAkkV48ORjiZhSaGmYf5PT7x2dOdTihHxJcGg60ZqdeDMVpbLIKUhCk0Tmd31in2hLT7U3XbnxarcneKy+eJHH5Q9CjAWdiswVjF7ZNjpUHC1Do32jOyLWU4N6/SLrZnioSyb8m+DwXdbzSp/OA9A2Bs9Qli7aFkc3NaP8fKLlVkWze1P/wCf1jGbO/EazpDGROT09mry30/KNdsXbaLVK9pLCwl23gAX/tURnFYNn7OWz+2qlyNxJanPDMU4wEiwTSATa11APuAYs9b0XFpUAhR4JUfIExkT+IllADJnKYCgQgZf1TBAWU/Yj+9aJ6v+YR6VEUe09iykvQn8yi79Q0R2r8S0fBZ1n8y0o/0hcUm0fGq5mEpCe6l+tBnwiLD5klIwSB2geYl8BFXO2rMVipujD5Vix2at0A9da5QaR2iWEsCQ+JjkTWxVR0hQGSsXuwRENlFBBDRCIyYTQ4peO3fSAY8PSNa19FcMdIGq0gPV/BMwfwMpiKBQNc7yo8023KSmesSwAHLAYdB2yy5RuvASv9zU+S1/IHDOsYC3LaYo88X9YqIBFnsrYpWlc5YaTLQVOTcvllXEJNCylJu3h0G8Q0M6WES0lkhRrUXqEBqEd3EBzbeo0UXAJLM1VYq3WdRHxGvNoCCYj0+kOUKDHAcOFcMKgtyaE7NQj00HhFbucBy4wUdtGQJS7oLsiXXiVIQs06qZuXWBgqOrJOZOAcl8Aw7MAOghuFGwdxwgCJMesfh6P9zD/wAyvpHlEpJ1rTR6v+H9qv2VrrXFlFOSUF/+r0glXG3JjWaeeEmb/oVHiNoHaPZvFUy7Y7Qf+GoebAfOPHFy6Y4wqQMTR3eOFRMcwxy19oS5nKI0ckxcbLVuNwV9opr2vljFjs6YzjjWKDLQaiFEyZF8dOUKAyliTuxOREVjwEE3YhEQTElyHBHKJES4CEIhpl61r6EGXDPZGA3PgctYpv518P5E6zjCzpm+4LF3BoaguOIMbrw1aJMuxFKpyErVfKgogEE0ZsTQDj9sSiUorUlEszSoKAAC3oCXSEKBJDEtUFsC7xUWNu/h56kJsslSCUlc1S1bqQAVLIAISEprvKxZIFS5zqhzLHs7YUf9oKtshUs1Cg4F5K3TgcFChNUPlwdw8BykEkQBgs6TJK1L3yoBKAasPemLUzJHwgO5LnBO8OiUXINGPSvD09Isdny/8RKTgohL8CSyVYZKIPbEPDNq7NNnnLlEupBIJq1ODh/OCoxhlwiVKD1b5RySh8een1lBMsACAbKlR6R+G/8AkTR/xX80I+0eeieBG+/DSbeRP/Mj5K+0Eq18a/8A0Z3O4POYiPJJiBxEeseP1NYZnNUof9xH2jySYDBIHWB19YhVE5SePrDfZ8YjTksPBdnWxjtg2eqaWTUs/CmEWQ2IsYiAdJtd0UD9YUI2Bf8AJ6CFFGcsSaQahLxFYpNBFhKkxEiNEiJRZDBcqVBiEt8I9fpBVWLNDTJbXHX75XaZAPw+R+8POzgePUh/keXPvAUKkU1rXeBrXKTuhThJIdg5IDOz00I0x2I+Ck9yR0xGvWM/txF2ZcHwUyO8WOId8tVioqrVMvfEokUANRcD0fk+DZwbsqxuknEkt2H6n5QBMRr560ZJSlAMFFjjVnOH01mVZWyQEoLEOz4sXGFX08F+KQFzBPSbwnJSoqd3VdF/BIZT4oYEGuChFGiW/rj68o0G2ZCgqVZwkgy5ct0i6R7RaQpRdIF97wqeLYQRSCaQGhyJZPGNPL8OISHWXOb0HSHEyUYEdqwVn5NhUcqR6B+G1mKBPBz9mf8AyRlp+1h8KSesaX8O7YVzZwI+BJHZRB/1QSrjxykGxrB/nlv2UDHl026MI9Q8fJexKqBvy6/3CPK5yU5B/SBA61uSwhqUxPLkKXgCekGydhqPvU9YKHsFpMtYUMvl9I0w2s9QXDQHZ9hpGRL0gyXsYmhZHcVGeGfKASdoLODU5AQosZg9iyaCmAOXOj+cKCMPYZNBFlKs0KFEIsJFh51g2Vs2FCgomRY6xOLFdaFCgidMsYHodfvGO2tswXlrM1N5UyZuMtwAphW7dzGdPMwoUVFDMkd4nsOy1TFhKQHPNqcceH0jsKCrpOxhZ50srQJiLpzCSVEEPUFgFKSewgCyW1UpRUgpKiGvs7A0JSFBqviQ9cqxyFAFyLDPtJcPM4lSgPQnnkIuJPgdZ96YjoLx+YEKFBBqPCiEe859O1It9mS0ySTLlpBIuk1qKFseLQoUBHt5a7TK9mVJSkkKLJLm7UVKi1WyjL/7GQk+6CeKq58MB5QoUFggy2Aw6cofKfJKPIg/M/KFCgJEWhjUGhxoftHF7Tlly5ccR9o5CgApdmnT030K+JTh2bBsq0hQoUF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878547"/>
              </p:ext>
            </p:extLst>
          </p:nvPr>
        </p:nvGraphicFramePr>
        <p:xfrm>
          <a:off x="1075183" y="2060848"/>
          <a:ext cx="7693711" cy="17227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8754"/>
                <a:gridCol w="2084806"/>
                <a:gridCol w="3980151"/>
              </a:tblGrid>
              <a:tr h="357405">
                <a:tc>
                  <a:txBody>
                    <a:bodyPr/>
                    <a:lstStyle/>
                    <a:p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ancestral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mutant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25459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DNA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…TAC-GTC-…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…TAC-</a:t>
                      </a:r>
                      <a:r>
                        <a:rPr lang="cs-CZ" dirty="0" smtClean="0">
                          <a:solidFill>
                            <a:srgbClr val="D60093"/>
                          </a:solidFill>
                          <a:latin typeface="Comic Sans MS" pitchFamily="66" charset="0"/>
                        </a:rPr>
                        <a:t>(GTC-GTC-GTC)</a:t>
                      </a:r>
                      <a:r>
                        <a:rPr lang="cs-CZ" baseline="-25000" dirty="0" smtClean="0">
                          <a:solidFill>
                            <a:srgbClr val="D60093"/>
                          </a:solidFill>
                          <a:latin typeface="Comic Sans MS" pitchFamily="66" charset="0"/>
                        </a:rPr>
                        <a:t>20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-GTC-…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57405"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Comic Sans MS" pitchFamily="66" charset="0"/>
                        </a:rPr>
                        <a:t>mRNA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…-AUG-CAG-…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…-AUG-(CAG-CAG-CAG)</a:t>
                      </a:r>
                      <a:r>
                        <a:rPr lang="cs-CZ" baseline="-25000" dirty="0" smtClean="0">
                          <a:latin typeface="Comic Sans MS" pitchFamily="66" charset="0"/>
                        </a:rPr>
                        <a:t>20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-CAG-…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57405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AA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…-met-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gln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-…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…-met-(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gln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gln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gln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)</a:t>
                      </a:r>
                      <a:r>
                        <a:rPr lang="cs-CZ" baseline="-25000" dirty="0" smtClean="0">
                          <a:latin typeface="Comic Sans MS" pitchFamily="66" charset="0"/>
                        </a:rPr>
                        <a:t>20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cs-CZ" dirty="0" err="1" smtClean="0">
                          <a:latin typeface="Comic Sans MS" pitchFamily="66" charset="0"/>
                        </a:rPr>
                        <a:t>gln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-…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10" descr="11901348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120" y="4149079"/>
            <a:ext cx="2736304" cy="240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thecureisnow.org/depimages/genetics/genetherap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r="43768"/>
          <a:stretch/>
        </p:blipFill>
        <p:spPr bwMode="auto">
          <a:xfrm>
            <a:off x="-20191" y="0"/>
            <a:ext cx="1095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http://img.photobucket.com/albums/v223/Liz-ONBC/House%20of%20Earth/huntington-diagram-1_zpsc86efee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05064"/>
            <a:ext cx="365337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7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Vlastní 78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</TotalTime>
  <Words>2868</Words>
  <Application>Microsoft Office PowerPoint</Application>
  <PresentationFormat>Předvádění na obrazovce (4:3)</PresentationFormat>
  <Paragraphs>518</Paragraphs>
  <Slides>65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65</vt:i4>
      </vt:variant>
    </vt:vector>
  </HeadingPairs>
  <TitlesOfParts>
    <vt:vector size="66" baseType="lpstr">
      <vt:lpstr>Motiv sady Office</vt:lpstr>
      <vt:lpstr>Prezentace aplikace PowerPoint</vt:lpstr>
      <vt:lpstr>Monogenní nemoci</vt:lpstr>
      <vt:lpstr>Monogenní nemoci</vt:lpstr>
      <vt:lpstr>Monogenní nemoci</vt:lpstr>
      <vt:lpstr>Monogenní nemoci</vt:lpstr>
      <vt:lpstr>Monogenní nemoci</vt:lpstr>
      <vt:lpstr>Monogenní nemoci - AD</vt:lpstr>
      <vt:lpstr>Huntingtonova chorea</vt:lpstr>
      <vt:lpstr>Huntingtonova choroba</vt:lpstr>
      <vt:lpstr>Genetická uniformita</vt:lpstr>
      <vt:lpstr>Monogenní nemoci - AR</vt:lpstr>
      <vt:lpstr>Monogenní nemoci - AR</vt:lpstr>
      <vt:lpstr>Cystická fibróza</vt:lpstr>
      <vt:lpstr>Cystická fibróza</vt:lpstr>
      <vt:lpstr>Cystická fibróza</vt:lpstr>
      <vt:lpstr>Cystická fibróza</vt:lpstr>
      <vt:lpstr>Metody léčby</vt:lpstr>
      <vt:lpstr>Genová terapie</vt:lpstr>
      <vt:lpstr>Genová terapie</vt:lpstr>
      <vt:lpstr>Genová terapie</vt:lpstr>
      <vt:lpstr>Genová terapie</vt:lpstr>
      <vt:lpstr>Prezentace aplikace PowerPoint</vt:lpstr>
      <vt:lpstr>Genová terapie</vt:lpstr>
      <vt:lpstr>Genová terapie</vt:lpstr>
      <vt:lpstr>Genová terapie</vt:lpstr>
      <vt:lpstr>Genová terapie</vt:lpstr>
      <vt:lpstr>Monogenní nemoci - X-vázané </vt:lpstr>
      <vt:lpstr>Duchennova svalová dystrofie</vt:lpstr>
      <vt:lpstr>Duchennova svalová dystrofie</vt:lpstr>
      <vt:lpstr>Komplexní nemoci</vt:lpstr>
      <vt:lpstr>Komplexní nemoci</vt:lpstr>
      <vt:lpstr>Komplexní choroby</vt:lpstr>
      <vt:lpstr>Komplexní nemoci</vt:lpstr>
      <vt:lpstr>Prezentace aplikace PowerPoint</vt:lpstr>
      <vt:lpstr>Genetické studie</vt:lpstr>
      <vt:lpstr>Genetické studie</vt:lpstr>
      <vt:lpstr>Genetické studie</vt:lpstr>
      <vt:lpstr>Klinická genetika</vt:lpstr>
      <vt:lpstr>Klinická genetika</vt:lpstr>
      <vt:lpstr>Klinická genetika</vt:lpstr>
      <vt:lpstr>Klinická genetika</vt:lpstr>
      <vt:lpstr>DNA fingerprinting</vt:lpstr>
      <vt:lpstr>Lidský genom</vt:lpstr>
      <vt:lpstr>Lidský genom</vt:lpstr>
      <vt:lpstr>Klinická genetika</vt:lpstr>
      <vt:lpstr>Celiakie</vt:lpstr>
      <vt:lpstr>Celiakie</vt:lpstr>
      <vt:lpstr>Celiakie</vt:lpstr>
      <vt:lpstr>Farmakogenetika</vt:lpstr>
      <vt:lpstr>Farmakogenomika</vt:lpstr>
      <vt:lpstr>Farmakogenetika a genomika</vt:lpstr>
      <vt:lpstr>Farmakogenetika</vt:lpstr>
      <vt:lpstr>Farmakogenetika</vt:lpstr>
      <vt:lpstr>Farmakogenetika</vt:lpstr>
      <vt:lpstr>Farmakogenetika</vt:lpstr>
      <vt:lpstr>Farmakogenetika</vt:lpstr>
      <vt:lpstr>Farmakogenetika</vt:lpstr>
      <vt:lpstr>Farmakogenetika</vt:lpstr>
      <vt:lpstr>Farmakogenetika</vt:lpstr>
      <vt:lpstr>Prezentace aplikace PowerPoint</vt:lpstr>
      <vt:lpstr>Farmakogenetika</vt:lpstr>
      <vt:lpstr>Prezentace aplikace PowerPoint</vt:lpstr>
      <vt:lpstr>Farmakogenetika</vt:lpstr>
      <vt:lpstr>Farmakogenetika</vt:lpstr>
      <vt:lpstr>Farmakogenetika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Petra Bořilová</cp:lastModifiedBy>
  <cp:revision>188</cp:revision>
  <cp:lastPrinted>2015-04-21T11:07:26Z</cp:lastPrinted>
  <dcterms:modified xsi:type="dcterms:W3CDTF">2015-04-23T13:41:25Z</dcterms:modified>
</cp:coreProperties>
</file>