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66" r:id="rId3"/>
    <p:sldId id="263" r:id="rId4"/>
    <p:sldId id="344" r:id="rId5"/>
    <p:sldId id="291" r:id="rId6"/>
    <p:sldId id="303" r:id="rId7"/>
    <p:sldId id="337" r:id="rId8"/>
    <p:sldId id="336" r:id="rId9"/>
    <p:sldId id="334" r:id="rId10"/>
    <p:sldId id="335" r:id="rId11"/>
    <p:sldId id="345" r:id="rId12"/>
    <p:sldId id="265" r:id="rId13"/>
    <p:sldId id="305" r:id="rId14"/>
    <p:sldId id="269" r:id="rId15"/>
    <p:sldId id="339" r:id="rId16"/>
    <p:sldId id="338" r:id="rId17"/>
    <p:sldId id="270" r:id="rId18"/>
    <p:sldId id="268" r:id="rId19"/>
    <p:sldId id="306" r:id="rId20"/>
    <p:sldId id="315" r:id="rId21"/>
    <p:sldId id="340" r:id="rId22"/>
    <p:sldId id="307" r:id="rId23"/>
    <p:sldId id="308" r:id="rId24"/>
    <p:sldId id="309" r:id="rId25"/>
    <p:sldId id="310" r:id="rId26"/>
    <p:sldId id="311" r:id="rId27"/>
    <p:sldId id="341" r:id="rId28"/>
    <p:sldId id="312" r:id="rId29"/>
    <p:sldId id="313" r:id="rId30"/>
    <p:sldId id="314" r:id="rId31"/>
    <p:sldId id="318" r:id="rId32"/>
    <p:sldId id="346" r:id="rId33"/>
    <p:sldId id="317" r:id="rId34"/>
    <p:sldId id="271" r:id="rId35"/>
    <p:sldId id="274" r:id="rId36"/>
    <p:sldId id="287" r:id="rId37"/>
    <p:sldId id="321" r:id="rId38"/>
    <p:sldId id="347" r:id="rId39"/>
    <p:sldId id="289" r:id="rId40"/>
    <p:sldId id="290" r:id="rId41"/>
    <p:sldId id="286" r:id="rId42"/>
    <p:sldId id="275" r:id="rId43"/>
    <p:sldId id="288" r:id="rId44"/>
    <p:sldId id="292" r:id="rId45"/>
    <p:sldId id="293" r:id="rId46"/>
    <p:sldId id="348" r:id="rId47"/>
    <p:sldId id="342" r:id="rId48"/>
    <p:sldId id="319" r:id="rId49"/>
    <p:sldId id="283" r:id="rId50"/>
    <p:sldId id="284" r:id="rId51"/>
    <p:sldId id="343" r:id="rId52"/>
    <p:sldId id="327" r:id="rId53"/>
    <p:sldId id="323" r:id="rId54"/>
    <p:sldId id="325" r:id="rId55"/>
    <p:sldId id="324" r:id="rId56"/>
    <p:sldId id="316" r:id="rId57"/>
    <p:sldId id="326" r:id="rId58"/>
    <p:sldId id="328" r:id="rId59"/>
    <p:sldId id="322" r:id="rId60"/>
    <p:sldId id="329" r:id="rId61"/>
    <p:sldId id="333" r:id="rId62"/>
    <p:sldId id="259" r:id="rId63"/>
    <p:sldId id="330" r:id="rId64"/>
    <p:sldId id="332" r:id="rId65"/>
    <p:sldId id="331" r:id="rId66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5ACA"/>
    <a:srgbClr val="75DBFF"/>
    <a:srgbClr val="BD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2DF82-D132-4C42-A06D-6549BD10A358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A6CB4-E83A-47A9-B657-B578EF3080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A857-40CC-40CB-A185-2EDC652DFCC3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8AC8-F53A-4218-89A9-08E458E73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16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8AC8-F53A-4218-89A9-08E458E7379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34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8AC8-F53A-4218-89A9-08E458E7379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21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8AC8-F53A-4218-89A9-08E458E7379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21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8AC8-F53A-4218-89A9-08E458E7379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21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6/Fols%C3%A4ure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a/Hydroxocobalamin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4/Heme-Synthesis-Chemical-Details-NEW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//upload.wikimedia.org/wikipedia/commons/1/1c/Coombs_test_schematic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691680" y="36821"/>
            <a:ext cx="612068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Patofyziologie Krve</a:t>
            </a: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1844824"/>
            <a:ext cx="9144000" cy="335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448" y="5733256"/>
            <a:ext cx="46085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5298588" y="5840397"/>
            <a:ext cx="381642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Linhartová, Ph.D.</a:t>
            </a:r>
            <a:endParaRPr lang="en-GB" sz="1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0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72808" cy="546223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err="1" smtClean="0">
                <a:solidFill>
                  <a:srgbClr val="C00000"/>
                </a:solidFill>
                <a:latin typeface="Comic Sans MS" pitchFamily="66" charset="0"/>
              </a:rPr>
              <a:t>Hepcidin</a:t>
            </a:r>
            <a:endParaRPr lang="cs-CZ" sz="1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peptid objevený v roce 2000 v lidské moči a 2001 v plasmě jako antimikrobiální peptid 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antimikrobiální ("</a:t>
            </a:r>
            <a:r>
              <a:rPr lang="cs-CZ" sz="1600" dirty="0" err="1">
                <a:latin typeface="Comic Sans MS" pitchFamily="66" charset="0"/>
              </a:rPr>
              <a:t>cidní</a:t>
            </a:r>
            <a:r>
              <a:rPr lang="cs-CZ" sz="1600" dirty="0">
                <a:latin typeface="Comic Sans MS" pitchFamily="66" charset="0"/>
              </a:rPr>
              <a:t>"), místo tvorby (játra) 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jde o klíčový regulátor metabolismu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snižuje resorpci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ve střevě, čímž zabraňuje nadbytku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v organismu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naopak při nedostatku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množství </a:t>
            </a:r>
            <a:r>
              <a:rPr lang="cs-CZ" sz="1600" dirty="0" err="1">
                <a:latin typeface="Comic Sans MS" pitchFamily="66" charset="0"/>
              </a:rPr>
              <a:t>hepcidinu</a:t>
            </a:r>
            <a:r>
              <a:rPr lang="cs-CZ" sz="1600" dirty="0">
                <a:latin typeface="Comic Sans MS" pitchFamily="66" charset="0"/>
              </a:rPr>
              <a:t> klesá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zadržení (sekvestraci)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v střevních buňkách i v makrofágovém systému = pokles c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v plasmě 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váže se na </a:t>
            </a:r>
            <a:r>
              <a:rPr lang="cs-CZ" sz="1600" dirty="0" err="1">
                <a:latin typeface="Comic Sans MS" pitchFamily="66" charset="0"/>
              </a:rPr>
              <a:t>ferroportin</a:t>
            </a:r>
            <a:r>
              <a:rPr lang="cs-CZ" sz="1600" dirty="0">
                <a:latin typeface="Comic Sans MS" pitchFamily="66" charset="0"/>
              </a:rPr>
              <a:t>, který je následně buňkou pohlcen a </a:t>
            </a:r>
            <a:r>
              <a:rPr lang="cs-CZ" sz="1600" dirty="0" smtClean="0">
                <a:latin typeface="Comic Sans MS" pitchFamily="66" charset="0"/>
              </a:rPr>
              <a:t>degradován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je reaktant </a:t>
            </a:r>
            <a:r>
              <a:rPr lang="cs-CZ" sz="1600" dirty="0">
                <a:latin typeface="Comic Sans MS" pitchFamily="66" charset="0"/>
              </a:rPr>
              <a:t>akutní fáze, tzn. že reaguje na zánětlivé podněty, zejména některé </a:t>
            </a:r>
            <a:r>
              <a:rPr lang="cs-CZ" sz="1600" dirty="0" err="1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(IL-6) 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při zánětech </a:t>
            </a:r>
            <a:r>
              <a:rPr lang="cs-CZ" sz="1600" dirty="0" smtClean="0">
                <a:latin typeface="Comic Sans MS" pitchFamily="66" charset="0"/>
              </a:rPr>
              <a:t>množství </a:t>
            </a:r>
            <a:r>
              <a:rPr lang="cs-CZ" sz="1600" dirty="0" err="1">
                <a:latin typeface="Comic Sans MS" pitchFamily="66" charset="0"/>
              </a:rPr>
              <a:t>hepcidinu</a:t>
            </a:r>
            <a:r>
              <a:rPr lang="cs-CZ" sz="1600" dirty="0">
                <a:latin typeface="Comic Sans MS" pitchFamily="66" charset="0"/>
              </a:rPr>
              <a:t> stoupá a následně dochází k snížení vstřebávání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je pak snížena dostupnost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pro krvetvorbu, což spolu s ostatními zánětlivými </a:t>
            </a:r>
            <a:r>
              <a:rPr lang="cs-CZ" sz="1600" dirty="0" err="1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přispívá k </a:t>
            </a:r>
            <a:r>
              <a:rPr lang="cs-CZ" sz="1600" b="1" dirty="0">
                <a:latin typeface="Comic Sans MS" pitchFamily="66" charset="0"/>
              </a:rPr>
              <a:t>anemii </a:t>
            </a:r>
            <a:r>
              <a:rPr lang="cs-CZ" sz="1600" dirty="0">
                <a:latin typeface="Comic Sans MS" pitchFamily="66" charset="0"/>
              </a:rPr>
              <a:t>(tzv. anemii chronických </a:t>
            </a:r>
            <a:r>
              <a:rPr lang="cs-CZ" sz="1600" dirty="0" smtClean="0">
                <a:latin typeface="Comic Sans MS" pitchFamily="66" charset="0"/>
              </a:rPr>
              <a:t>chorob, ACD</a:t>
            </a:r>
            <a:r>
              <a:rPr lang="cs-CZ" sz="1600" dirty="0">
                <a:latin typeface="Comic Sans MS" pitchFamily="66" charset="0"/>
              </a:rPr>
              <a:t>). 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nedostatečná tvorba </a:t>
            </a:r>
            <a:r>
              <a:rPr lang="cs-CZ" sz="1600" dirty="0" err="1">
                <a:latin typeface="Comic Sans MS" pitchFamily="66" charset="0"/>
              </a:rPr>
              <a:t>hepcidinu</a:t>
            </a:r>
            <a:r>
              <a:rPr lang="cs-CZ" sz="1600" dirty="0">
                <a:latin typeface="Comic Sans MS" pitchFamily="66" charset="0"/>
              </a:rPr>
              <a:t> je popsána u většiny forem hereditární hemochromatózy, onemocnění, při němž dochází v organismu k nadbytku 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49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72808" cy="54622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img.mf.cz/070/811/67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53201"/>
            <a:ext cx="5334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39620"/>
            <a:ext cx="4032448" cy="5329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Krvetvorné tkáň </a:t>
            </a:r>
            <a:r>
              <a:rPr lang="cs-CZ" sz="1600" dirty="0">
                <a:latin typeface="Comic Sans MS" pitchFamily="66" charset="0"/>
              </a:rPr>
              <a:t>(2,5 kg)</a:t>
            </a:r>
          </a:p>
          <a:p>
            <a:r>
              <a:rPr lang="cs-CZ" sz="1600" dirty="0">
                <a:latin typeface="Comic Sans MS" pitchFamily="66" charset="0"/>
              </a:rPr>
              <a:t>kostní </a:t>
            </a:r>
            <a:r>
              <a:rPr lang="cs-CZ" sz="1600" dirty="0" smtClean="0">
                <a:latin typeface="Comic Sans MS" pitchFamily="66" charset="0"/>
              </a:rPr>
              <a:t>dřeň</a:t>
            </a:r>
          </a:p>
          <a:p>
            <a:r>
              <a:rPr lang="cs-CZ" sz="1600" dirty="0">
                <a:latin typeface="Comic Sans MS" pitchFamily="66" charset="0"/>
              </a:rPr>
              <a:t>l</a:t>
            </a:r>
            <a:r>
              <a:rPr lang="cs-CZ" sz="1600" dirty="0" smtClean="0">
                <a:latin typeface="Comic Sans MS" pitchFamily="66" charset="0"/>
              </a:rPr>
              <a:t>ymfatická </a:t>
            </a:r>
            <a:r>
              <a:rPr lang="cs-CZ" sz="1600" dirty="0">
                <a:latin typeface="Comic Sans MS" pitchFamily="66" charset="0"/>
              </a:rPr>
              <a:t>tkáň (lymf. uzliny a </a:t>
            </a:r>
            <a:r>
              <a:rPr lang="cs-CZ" sz="1600" dirty="0" smtClean="0">
                <a:latin typeface="Comic Sans MS" pitchFamily="66" charset="0"/>
              </a:rPr>
              <a:t>lymf. tkáň asociovaná s respiračním a GIT orgánovým systémem = MALT = </a:t>
            </a:r>
            <a:r>
              <a:rPr lang="cs-CZ" sz="1600" dirty="0" err="1" smtClean="0">
                <a:latin typeface="Comic Sans MS" pitchFamily="66" charset="0"/>
              </a:rPr>
              <a:t>mucosa-associated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lymphatic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tissue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r>
              <a:rPr lang="cs-CZ" sz="1600" dirty="0">
                <a:latin typeface="Comic Sans MS" pitchFamily="66" charset="0"/>
              </a:rPr>
              <a:t>s</a:t>
            </a:r>
            <a:r>
              <a:rPr lang="cs-CZ" sz="1600" dirty="0" smtClean="0">
                <a:latin typeface="Comic Sans MS" pitchFamily="66" charset="0"/>
              </a:rPr>
              <a:t>lezina</a:t>
            </a:r>
          </a:p>
          <a:p>
            <a:r>
              <a:rPr lang="cs-CZ" sz="1600" dirty="0" smtClean="0">
                <a:latin typeface="Comic Sans MS" pitchFamily="66" charset="0"/>
              </a:rPr>
              <a:t>brzlík</a:t>
            </a:r>
          </a:p>
          <a:p>
            <a:endParaRPr lang="cs-CZ" sz="16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Hematopoetické mikroprostředí </a:t>
            </a:r>
            <a:r>
              <a:rPr lang="cs-CZ" sz="1600" dirty="0">
                <a:latin typeface="Comic Sans MS" pitchFamily="66" charset="0"/>
              </a:rPr>
              <a:t>= stroma krvetvorné tkáně, růstové a regulační faktory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06" y="1268758"/>
            <a:ext cx="3307426" cy="248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telemedicina.med.muni.cz/pdm/detska-onkologie/res/image/prihody/im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06" y="3933056"/>
            <a:ext cx="3307425" cy="241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0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7664" y="1340768"/>
            <a:ext cx="7128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Hematopoetické stroma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nezbytně nutné k normální produkci krevních b. (fibroblasty, adipocyty, makrofágy, T lymf) 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tyto b. jsou zdrojem membránově vázaných nebo </a:t>
            </a:r>
            <a:r>
              <a:rPr lang="cs-CZ" sz="1600" dirty="0" err="1">
                <a:latin typeface="Comic Sans MS" pitchFamily="66" charset="0"/>
              </a:rPr>
              <a:t>secernovaných</a:t>
            </a:r>
            <a:r>
              <a:rPr lang="cs-CZ" sz="1600" dirty="0">
                <a:latin typeface="Comic Sans MS" pitchFamily="66" charset="0"/>
              </a:rPr>
              <a:t> růstových a regulačních faktorů krvetvorné </a:t>
            </a:r>
            <a:r>
              <a:rPr lang="cs-CZ" sz="1600" dirty="0" smtClean="0">
                <a:latin typeface="Comic Sans MS" pitchFamily="66" charset="0"/>
              </a:rPr>
              <a:t>tkáně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z mezenchymové kmenové b. vznikají adipocyty a fibroblasty (ale i  chondrocyty, osteoblasty, sval. b. a endotelie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vysoká odolnost vůči některým noxám (ionizující záření, cytostatika) – regenerace po léčbě</a:t>
            </a: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3074" name="Picture 2" descr="Hematopoietic and Stromal Stem Cell Different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2635"/>
            <a:ext cx="3888432" cy="23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008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Vlastní krvetvorná tkáň </a:t>
            </a:r>
            <a:endParaRPr lang="cs-CZ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hematopoetické kmenová b. 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>
                <a:latin typeface="Comic Sans MS" pitchFamily="66" charset="0"/>
              </a:rPr>
              <a:t>j</a:t>
            </a:r>
            <a:r>
              <a:rPr lang="cs-CZ" sz="1600" dirty="0" smtClean="0">
                <a:latin typeface="Comic Sans MS" pitchFamily="66" charset="0"/>
              </a:rPr>
              <a:t>sou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multi</a:t>
            </a:r>
            <a:r>
              <a:rPr lang="cs-CZ" sz="1600" dirty="0" smtClean="0">
                <a:latin typeface="Comic Sans MS" pitchFamily="66" charset="0"/>
              </a:rPr>
              <a:t>/</a:t>
            </a:r>
            <a:r>
              <a:rPr lang="cs-CZ" sz="1600" dirty="0" err="1" smtClean="0">
                <a:latin typeface="Comic Sans MS" pitchFamily="66" charset="0"/>
              </a:rPr>
              <a:t>pluripotentní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pt-BR" sz="1600" dirty="0" smtClean="0">
                <a:latin typeface="Comic Sans MS" pitchFamily="66" charset="0"/>
              </a:rPr>
              <a:t>diferenciace </a:t>
            </a:r>
            <a:r>
              <a:rPr lang="pt-BR" sz="1600" dirty="0">
                <a:latin typeface="Comic Sans MS" pitchFamily="66" charset="0"/>
              </a:rPr>
              <a:t>do všech </a:t>
            </a:r>
            <a:r>
              <a:rPr lang="pt-BR" sz="1600" dirty="0" smtClean="0">
                <a:latin typeface="Comic Sans MS" pitchFamily="66" charset="0"/>
              </a:rPr>
              <a:t>řad</a:t>
            </a:r>
            <a:r>
              <a:rPr lang="cs-CZ" sz="1600" dirty="0" smtClean="0">
                <a:latin typeface="Comic Sans MS" pitchFamily="66" charset="0"/>
              </a:rPr>
              <a:t>)</a:t>
            </a:r>
            <a:r>
              <a:rPr lang="pt-BR" sz="1600" dirty="0" smtClean="0">
                <a:latin typeface="Comic Sans MS" pitchFamily="66" charset="0"/>
              </a:rPr>
              <a:t> </a:t>
            </a:r>
            <a:r>
              <a:rPr lang="pt-BR" sz="1600" dirty="0">
                <a:latin typeface="Comic Sans MS" pitchFamily="66" charset="0"/>
              </a:rPr>
              <a:t>+ </a:t>
            </a:r>
            <a:r>
              <a:rPr lang="pt-BR" sz="1600" dirty="0">
                <a:solidFill>
                  <a:srgbClr val="7030A0"/>
                </a:solidFill>
                <a:latin typeface="Comic Sans MS" pitchFamily="66" charset="0"/>
              </a:rPr>
              <a:t>sebeobnova</a:t>
            </a:r>
            <a:r>
              <a:rPr lang="pt-BR" sz="1600" dirty="0">
                <a:latin typeface="Comic Sans MS" pitchFamily="66" charset="0"/>
              </a:rPr>
              <a:t> </a:t>
            </a:r>
            <a:r>
              <a:rPr lang="pt-BR" sz="1600" dirty="0" smtClean="0">
                <a:latin typeface="Comic Sans MS" pitchFamily="66" charset="0"/>
              </a:rPr>
              <a:t>!!!</a:t>
            </a:r>
            <a:r>
              <a:rPr lang="cs-CZ" sz="1600" dirty="0" smtClean="0">
                <a:latin typeface="Comic Sans MS" pitchFamily="66" charset="0"/>
              </a:rPr>
              <a:t> (vytváření svých vlastních kopií)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nejasný </a:t>
            </a:r>
            <a:r>
              <a:rPr lang="cs-CZ" sz="1600" dirty="0">
                <a:latin typeface="Comic Sans MS" pitchFamily="66" charset="0"/>
              </a:rPr>
              <a:t>fenotyp – antigenní </a:t>
            </a:r>
            <a:r>
              <a:rPr lang="cs-CZ" sz="1600" dirty="0" smtClean="0">
                <a:latin typeface="Comic Sans MS" pitchFamily="66" charset="0"/>
              </a:rPr>
              <a:t>klasifikace CD34</a:t>
            </a:r>
            <a:r>
              <a:rPr lang="cs-CZ" sz="1600" baseline="30000" dirty="0" smtClean="0">
                <a:latin typeface="Comic Sans MS" pitchFamily="66" charset="0"/>
              </a:rPr>
              <a:t>+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ve </a:t>
            </a:r>
            <a:r>
              <a:rPr lang="cs-CZ" sz="1600" dirty="0">
                <a:latin typeface="Comic Sans MS" pitchFamily="66" charset="0"/>
              </a:rPr>
              <a:t>dřeni </a:t>
            </a:r>
            <a:r>
              <a:rPr lang="cs-CZ" sz="1600" dirty="0" smtClean="0">
                <a:latin typeface="Comic Sans MS" pitchFamily="66" charset="0"/>
              </a:rPr>
              <a:t>&lt; 0,01 %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err="1" smtClean="0">
                <a:latin typeface="Comic Sans MS" pitchFamily="66" charset="0"/>
              </a:rPr>
              <a:t>progenitorové</a:t>
            </a:r>
            <a:r>
              <a:rPr lang="cs-CZ" sz="1600" b="1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(determinované) </a:t>
            </a:r>
            <a:r>
              <a:rPr lang="cs-CZ" sz="1600" b="1" dirty="0" smtClean="0">
                <a:latin typeface="Comic Sans MS" pitchFamily="66" charset="0"/>
              </a:rPr>
              <a:t>kmenové b</a:t>
            </a:r>
            <a:r>
              <a:rPr lang="cs-CZ" sz="1600" b="1" dirty="0">
                <a:latin typeface="Comic Sans MS" pitchFamily="66" charset="0"/>
              </a:rPr>
              <a:t>.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err="1" smtClean="0">
                <a:latin typeface="Comic Sans MS" pitchFamily="66" charset="0"/>
              </a:rPr>
              <a:t>multipotentní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 smtClean="0">
                <a:latin typeface="Comic Sans MS" pitchFamily="66" charset="0"/>
              </a:rPr>
              <a:t>nemají </a:t>
            </a:r>
            <a:r>
              <a:rPr lang="cs-CZ" sz="1600" dirty="0">
                <a:latin typeface="Comic Sans MS" pitchFamily="66" charset="0"/>
              </a:rPr>
              <a:t>schopnost dlouhodobé </a:t>
            </a:r>
            <a:r>
              <a:rPr lang="cs-CZ" sz="1600" dirty="0" err="1" smtClean="0">
                <a:latin typeface="Comic Sans MS" pitchFamily="66" charset="0"/>
              </a:rPr>
              <a:t>sebeobnovy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nejasný </a:t>
            </a:r>
            <a:r>
              <a:rPr lang="cs-CZ" sz="1600" dirty="0">
                <a:latin typeface="Comic Sans MS" pitchFamily="66" charset="0"/>
              </a:rPr>
              <a:t>fenotyp – klasifikace </a:t>
            </a:r>
            <a:r>
              <a:rPr lang="cs-CZ" sz="1600" dirty="0" smtClean="0">
                <a:latin typeface="Comic Sans MS" pitchFamily="66" charset="0"/>
              </a:rPr>
              <a:t>podle schopnosti </a:t>
            </a:r>
            <a:r>
              <a:rPr lang="cs-CZ" sz="1600" dirty="0">
                <a:latin typeface="Comic Sans MS" pitchFamily="66" charset="0"/>
              </a:rPr>
              <a:t>tvořit kolonie (CFU-E, </a:t>
            </a:r>
            <a:r>
              <a:rPr lang="cs-CZ" sz="1600" dirty="0" smtClean="0">
                <a:latin typeface="Comic Sans MS" pitchFamily="66" charset="0"/>
              </a:rPr>
              <a:t>CFU-M, CFU-G</a:t>
            </a:r>
            <a:r>
              <a:rPr lang="cs-CZ" sz="1600" dirty="0">
                <a:latin typeface="Comic Sans MS" pitchFamily="66" charset="0"/>
              </a:rPr>
              <a:t>, CFU-</a:t>
            </a:r>
            <a:r>
              <a:rPr lang="cs-CZ" sz="1600" dirty="0" err="1">
                <a:latin typeface="Comic Sans MS" pitchFamily="66" charset="0"/>
              </a:rPr>
              <a:t>Meg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smtClean="0">
                <a:latin typeface="Comic Sans MS" pitchFamily="66" charset="0"/>
              </a:rPr>
              <a:t>…)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prekurzory </a:t>
            </a:r>
            <a:r>
              <a:rPr lang="cs-CZ" sz="1600" b="1" dirty="0">
                <a:latin typeface="Comic Sans MS" pitchFamily="66" charset="0"/>
              </a:rPr>
              <a:t>krevních </a:t>
            </a:r>
            <a:r>
              <a:rPr lang="cs-CZ" sz="1600" b="1" dirty="0" err="1">
                <a:latin typeface="Comic Sans MS" pitchFamily="66" charset="0"/>
              </a:rPr>
              <a:t>bb</a:t>
            </a:r>
            <a:r>
              <a:rPr lang="cs-CZ" sz="1600" b="1" dirty="0">
                <a:latin typeface="Comic Sans MS" pitchFamily="66" charset="0"/>
              </a:rPr>
              <a:t>.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jasný </a:t>
            </a:r>
            <a:r>
              <a:rPr lang="cs-CZ" sz="1600" dirty="0">
                <a:latin typeface="Comic Sans MS" pitchFamily="66" charset="0"/>
              </a:rPr>
              <a:t>fenotyp (morfologie, </a:t>
            </a:r>
            <a:r>
              <a:rPr lang="cs-CZ" sz="1600" dirty="0" smtClean="0">
                <a:latin typeface="Comic Sans MS" pitchFamily="66" charset="0"/>
              </a:rPr>
              <a:t>histochemie, i dle antigenních znaků)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ve </a:t>
            </a:r>
            <a:r>
              <a:rPr lang="cs-CZ" sz="1600" dirty="0">
                <a:latin typeface="Comic Sans MS" pitchFamily="66" charset="0"/>
              </a:rPr>
              <a:t>dřeni </a:t>
            </a:r>
            <a:r>
              <a:rPr lang="cs-CZ" sz="1600" dirty="0" smtClean="0">
                <a:latin typeface="Comic Sans MS" pitchFamily="66" charset="0"/>
              </a:rPr>
              <a:t>~ 90 % (</a:t>
            </a:r>
            <a:r>
              <a:rPr lang="cs-CZ" sz="1600" dirty="0" err="1" smtClean="0">
                <a:latin typeface="Comic Sans MS" pitchFamily="66" charset="0"/>
              </a:rPr>
              <a:t>proerytroblast</a:t>
            </a:r>
            <a:r>
              <a:rPr lang="cs-CZ" sz="1600" dirty="0">
                <a:latin typeface="Comic Sans MS" pitchFamily="66" charset="0"/>
              </a:rPr>
              <a:t>,</a:t>
            </a:r>
            <a:r>
              <a:rPr lang="cs-CZ" sz="1600" dirty="0" smtClean="0">
                <a:latin typeface="Comic Sans MS" pitchFamily="66" charset="0"/>
              </a:rPr>
              <a:t> myeloblast, </a:t>
            </a:r>
            <a:r>
              <a:rPr lang="cs-CZ" sz="1600" dirty="0" err="1" smtClean="0">
                <a:latin typeface="Comic Sans MS" pitchFamily="66" charset="0"/>
              </a:rPr>
              <a:t>promonocyt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megakaryoblast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>
                <a:latin typeface="Comic Sans MS" pitchFamily="66" charset="0"/>
              </a:rPr>
              <a:t>zralé </a:t>
            </a:r>
            <a:r>
              <a:rPr lang="cs-CZ" sz="1600" b="1" dirty="0" smtClean="0">
                <a:latin typeface="Comic Sans MS" pitchFamily="66" charset="0"/>
              </a:rPr>
              <a:t>elementy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91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268760"/>
            <a:ext cx="734481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Vlastní krvetvorná tkáň </a:t>
            </a:r>
            <a:endParaRPr lang="cs-CZ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hematopoetické kmenová b. 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err="1">
                <a:latin typeface="Comic Sans MS" pitchFamily="66" charset="0"/>
              </a:rPr>
              <a:t>p</a:t>
            </a:r>
            <a:r>
              <a:rPr lang="cs-CZ" sz="1600" b="1" dirty="0" err="1" smtClean="0">
                <a:latin typeface="Comic Sans MS" pitchFamily="66" charset="0"/>
              </a:rPr>
              <a:t>rogenitorové</a:t>
            </a:r>
            <a:endParaRPr lang="cs-CZ" sz="1600" b="1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prekurzory </a:t>
            </a:r>
            <a:r>
              <a:rPr lang="cs-CZ" sz="1600" b="1" dirty="0">
                <a:latin typeface="Comic Sans MS" pitchFamily="66" charset="0"/>
              </a:rPr>
              <a:t>krevních </a:t>
            </a:r>
            <a:r>
              <a:rPr lang="cs-CZ" sz="1600" b="1" dirty="0" err="1">
                <a:latin typeface="Comic Sans MS" pitchFamily="66" charset="0"/>
              </a:rPr>
              <a:t>bb</a:t>
            </a:r>
            <a:r>
              <a:rPr lang="cs-CZ" sz="1600" b="1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>
                <a:latin typeface="Comic Sans MS" pitchFamily="66" charset="0"/>
              </a:rPr>
              <a:t>zralé </a:t>
            </a:r>
            <a:r>
              <a:rPr lang="cs-CZ" sz="1600" b="1" dirty="0" smtClean="0">
                <a:latin typeface="Comic Sans MS" pitchFamily="66" charset="0"/>
              </a:rPr>
              <a:t>elementy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d.umn.edu/~jfitzake/Lectures/DMED/CytAnt/Cytokines/HematopoiesisPathway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473357" cy="4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6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47664" y="1340768"/>
            <a:ext cx="71287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Regulace krvetvorby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err="1" smtClean="0">
                <a:latin typeface="Comic Sans MS" pitchFamily="66" charset="0"/>
              </a:rPr>
              <a:t>parakrinní</a:t>
            </a:r>
            <a:r>
              <a:rPr lang="cs-CZ" sz="1600" dirty="0" smtClean="0">
                <a:latin typeface="Comic Sans MS" pitchFamily="66" charset="0"/>
              </a:rPr>
              <a:t> (i </a:t>
            </a:r>
            <a:r>
              <a:rPr lang="cs-CZ" sz="1600" dirty="0" err="1" smtClean="0">
                <a:latin typeface="Comic Sans MS" pitchFamily="66" charset="0"/>
              </a:rPr>
              <a:t>juxtakrinní</a:t>
            </a:r>
            <a:r>
              <a:rPr lang="cs-CZ" sz="1600" dirty="0" smtClean="0">
                <a:latin typeface="Comic Sans MS" pitchFamily="66" charset="0"/>
              </a:rPr>
              <a:t> = kontaktní), </a:t>
            </a:r>
            <a:r>
              <a:rPr lang="cs-CZ" sz="1600" dirty="0" err="1" smtClean="0">
                <a:latin typeface="Comic Sans MS" pitchFamily="66" charset="0"/>
              </a:rPr>
              <a:t>autokrinní</a:t>
            </a:r>
            <a:r>
              <a:rPr lang="cs-CZ" sz="1600" dirty="0" smtClean="0">
                <a:latin typeface="Comic Sans MS" pitchFamily="66" charset="0"/>
              </a:rPr>
              <a:t> působení - hematopoetické </a:t>
            </a:r>
            <a:r>
              <a:rPr lang="cs-CZ" sz="1600" dirty="0">
                <a:latin typeface="Comic Sans MS" pitchFamily="66" charset="0"/>
              </a:rPr>
              <a:t>růstové faktory – </a:t>
            </a:r>
            <a:r>
              <a:rPr lang="cs-CZ" sz="1600" b="1" dirty="0" err="1">
                <a:latin typeface="Comic Sans MS" pitchFamily="66" charset="0"/>
              </a:rPr>
              <a:t>CSF</a:t>
            </a:r>
            <a:r>
              <a:rPr lang="cs-CZ" sz="1600" dirty="0" err="1">
                <a:latin typeface="Comic Sans MS" pitchFamily="66" charset="0"/>
              </a:rPr>
              <a:t>s</a:t>
            </a:r>
            <a:r>
              <a:rPr lang="cs-CZ" sz="1600" dirty="0">
                <a:latin typeface="Comic Sans MS" pitchFamily="66" charset="0"/>
              </a:rPr>
              <a:t> (kolonie stimulující faktory), a </a:t>
            </a:r>
            <a:r>
              <a:rPr lang="cs-CZ" sz="1600" dirty="0" err="1" smtClean="0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interleukiny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chemokiny</a:t>
            </a:r>
            <a:r>
              <a:rPr lang="cs-CZ" sz="1600" dirty="0" smtClean="0">
                <a:latin typeface="Comic Sans MS" pitchFamily="66" charset="0"/>
              </a:rPr>
              <a:t>…)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latin typeface="Comic Sans MS" pitchFamily="66" charset="0"/>
              </a:rPr>
              <a:t>SCF</a:t>
            </a:r>
            <a:r>
              <a:rPr lang="cs-CZ" sz="1600" dirty="0" smtClean="0">
                <a:latin typeface="Comic Sans MS" pitchFamily="66" charset="0"/>
              </a:rPr>
              <a:t> (stem cell </a:t>
            </a:r>
            <a:r>
              <a:rPr lang="cs-CZ" sz="1600" dirty="0" err="1" smtClean="0">
                <a:latin typeface="Comic Sans MS" pitchFamily="66" charset="0"/>
              </a:rPr>
              <a:t>factor</a:t>
            </a:r>
            <a:r>
              <a:rPr lang="cs-CZ" sz="1600" dirty="0" smtClean="0">
                <a:latin typeface="Comic Sans MS" pitchFamily="66" charset="0"/>
              </a:rPr>
              <a:t>) </a:t>
            </a:r>
            <a:r>
              <a:rPr lang="cs-CZ" sz="1600" dirty="0">
                <a:latin typeface="Comic Sans MS" pitchFamily="66" charset="0"/>
              </a:rPr>
              <a:t>řídí proliferaci 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Comic Sans MS" pitchFamily="66" charset="0"/>
              </a:rPr>
              <a:t>endokrinní </a:t>
            </a:r>
            <a:r>
              <a:rPr lang="cs-CZ" sz="1600" dirty="0">
                <a:latin typeface="Comic Sans MS" pitchFamily="66" charset="0"/>
              </a:rPr>
              <a:t>působení </a:t>
            </a:r>
            <a:r>
              <a:rPr lang="cs-CZ" sz="1600" dirty="0" smtClean="0">
                <a:latin typeface="Comic Sans MS" pitchFamily="66" charset="0"/>
              </a:rPr>
              <a:t>–EPO (ledviny</a:t>
            </a:r>
            <a:r>
              <a:rPr lang="cs-CZ" sz="1600" dirty="0">
                <a:latin typeface="Comic Sans MS" pitchFamily="66" charset="0"/>
              </a:rPr>
              <a:t>) a </a:t>
            </a:r>
            <a:r>
              <a:rPr lang="cs-CZ" sz="1600" dirty="0" err="1">
                <a:latin typeface="Comic Sans MS" pitchFamily="66" charset="0"/>
              </a:rPr>
              <a:t>trombopoetin</a:t>
            </a:r>
            <a:r>
              <a:rPr lang="cs-CZ" sz="1600" dirty="0">
                <a:latin typeface="Comic Sans MS" pitchFamily="66" charset="0"/>
              </a:rPr>
              <a:t> (játra) </a:t>
            </a:r>
            <a:endParaRPr lang="cs-CZ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Normální krvetvorba je </a:t>
            </a:r>
            <a:r>
              <a:rPr lang="cs-CZ" sz="1600" dirty="0" err="1">
                <a:solidFill>
                  <a:srgbClr val="C00000"/>
                </a:solidFill>
                <a:latin typeface="Comic Sans MS" pitchFamily="66" charset="0"/>
              </a:rPr>
              <a:t>polyklonální</a:t>
            </a:r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! </a:t>
            </a:r>
            <a:r>
              <a:rPr lang="cs-CZ" sz="1600" dirty="0">
                <a:latin typeface="Comic Sans MS" pitchFamily="66" charset="0"/>
              </a:rPr>
              <a:t>= v určitém stádiu embryogeneze vznikne paralelně několik krvetvorných kmenových b., od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se celý život odvíjí krvetvorba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0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Patofyziologie krve </a:t>
            </a:r>
            <a:b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 krvetvorné tkáně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2008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Hematologie </a:t>
            </a:r>
          </a:p>
          <a:p>
            <a:r>
              <a:rPr lang="cs-CZ" sz="1600" dirty="0">
                <a:latin typeface="Comic Sans MS" pitchFamily="66" charset="0"/>
              </a:rPr>
              <a:t>klinický obor,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se zabývá nemocemi b. části krve a poruchami </a:t>
            </a:r>
            <a:r>
              <a:rPr lang="cs-CZ" sz="1600" dirty="0" err="1">
                <a:latin typeface="Comic Sans MS" pitchFamily="66" charset="0"/>
              </a:rPr>
              <a:t>fce</a:t>
            </a:r>
            <a:r>
              <a:rPr lang="cs-CZ" sz="1600" dirty="0">
                <a:latin typeface="Comic Sans MS" pitchFamily="66" charset="0"/>
              </a:rPr>
              <a:t> krvetvorných tkání, ale také v plazmě přítomnými </a:t>
            </a:r>
            <a:r>
              <a:rPr lang="cs-CZ" sz="1600" dirty="0" err="1">
                <a:latin typeface="Comic Sans MS" pitchFamily="66" charset="0"/>
              </a:rPr>
              <a:t>prokoagualačními</a:t>
            </a:r>
            <a:r>
              <a:rPr lang="cs-CZ" sz="1600" dirty="0">
                <a:latin typeface="Comic Sans MS" pitchFamily="66" charset="0"/>
              </a:rPr>
              <a:t> a antikoagulačními faktory </a:t>
            </a:r>
          </a:p>
          <a:p>
            <a:pPr marL="0" indent="0"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Příznaky poruch krve a krvetvorné tkáně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krvácivé projevy (méně </a:t>
            </a:r>
            <a:r>
              <a:rPr lang="cs-CZ" sz="1600" dirty="0" err="1">
                <a:latin typeface="Comic Sans MS" pitchFamily="66" charset="0"/>
              </a:rPr>
              <a:t>tromboembolie</a:t>
            </a:r>
            <a:r>
              <a:rPr lang="cs-CZ" sz="1600" dirty="0">
                <a:latin typeface="Comic Sans MS" pitchFamily="66" charset="0"/>
              </a:rPr>
              <a:t>), časté infekce, zvýšené teploty, únava, bledost kůže a sliznic, námahová dušnost</a:t>
            </a:r>
          </a:p>
          <a:p>
            <a:r>
              <a:rPr lang="cs-CZ" sz="1600" dirty="0">
                <a:latin typeface="Comic Sans MS" pitchFamily="66" charset="0"/>
              </a:rPr>
              <a:t>potvrzení poruchy až laboratorním </a:t>
            </a:r>
            <a:r>
              <a:rPr lang="cs-CZ" sz="1600" dirty="0" smtClean="0">
                <a:latin typeface="Comic Sans MS" pitchFamily="66" charset="0"/>
              </a:rPr>
              <a:t>vyšetřením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Laboratorní vyšetření</a:t>
            </a:r>
          </a:p>
          <a:p>
            <a:r>
              <a:rPr lang="cs-CZ" sz="1600" dirty="0" smtClean="0">
                <a:latin typeface="Comic Sans MS" pitchFamily="66" charset="0"/>
              </a:rPr>
              <a:t>Krevní obraz</a:t>
            </a:r>
          </a:p>
          <a:p>
            <a:r>
              <a:rPr lang="cs-CZ" sz="1600" dirty="0" smtClean="0">
                <a:latin typeface="Comic Sans MS" pitchFamily="66" charset="0"/>
              </a:rPr>
              <a:t>Základní biochemie – ionty, urea, kreatinin, </a:t>
            </a:r>
            <a:r>
              <a:rPr lang="cs-CZ" sz="1600" dirty="0" err="1" smtClean="0">
                <a:latin typeface="Comic Sans MS" pitchFamily="66" charset="0"/>
              </a:rPr>
              <a:t>kys</a:t>
            </a:r>
            <a:r>
              <a:rPr lang="cs-CZ" sz="1600" dirty="0" smtClean="0">
                <a:latin typeface="Comic Sans MS" pitchFamily="66" charset="0"/>
              </a:rPr>
              <a:t>. močová, bilirubin, ALT, AST, ALP, CK, sedimentace …</a:t>
            </a:r>
          </a:p>
          <a:p>
            <a:r>
              <a:rPr lang="cs-CZ" sz="1600" dirty="0" smtClean="0">
                <a:latin typeface="Comic Sans MS" pitchFamily="66" charset="0"/>
              </a:rPr>
              <a:t>ELFO bílkovin, koagulace, diabetologie, </a:t>
            </a:r>
            <a:r>
              <a:rPr lang="cs-CZ" sz="1600" dirty="0" err="1" smtClean="0">
                <a:latin typeface="Comic Sans MS" pitchFamily="66" charset="0"/>
              </a:rPr>
              <a:t>lipidologie</a:t>
            </a:r>
            <a:r>
              <a:rPr lang="cs-CZ" sz="1600" dirty="0" smtClean="0">
                <a:latin typeface="Comic Sans MS" pitchFamily="66" charset="0"/>
              </a:rPr>
              <a:t>, osteologie, speciální hematologie (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, vit B</a:t>
            </a:r>
            <a:r>
              <a:rPr lang="cs-CZ" sz="1600" baseline="-25000" dirty="0" smtClean="0">
                <a:latin typeface="Comic Sans MS" pitchFamily="66" charset="0"/>
              </a:rPr>
              <a:t>12</a:t>
            </a:r>
            <a:r>
              <a:rPr lang="cs-CZ" sz="1600" dirty="0" smtClean="0">
                <a:latin typeface="Comic Sans MS" pitchFamily="66" charset="0"/>
              </a:rPr>
              <a:t> …), acidobazická rovnováha a krevní plyny, endokrinologie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6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C000"/>
                </a:solidFill>
                <a:latin typeface="Comic Sans MS" pitchFamily="66" charset="0"/>
              </a:rPr>
              <a:t>Krevní obraz</a:t>
            </a:r>
            <a:endParaRPr lang="cs-CZ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0992"/>
              </p:ext>
            </p:extLst>
          </p:nvPr>
        </p:nvGraphicFramePr>
        <p:xfrm>
          <a:off x="2699792" y="1268760"/>
          <a:ext cx="5028848" cy="5410152"/>
        </p:xfrm>
        <a:graphic>
          <a:graphicData uri="http://schemas.openxmlformats.org/drawingml/2006/table">
            <a:tbl>
              <a:tblPr/>
              <a:tblGrid>
                <a:gridCol w="2514424"/>
                <a:gridCol w="2514424"/>
              </a:tblGrid>
              <a:tr h="381820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Hemoglobin (HB)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muži: 134-175 g/l</a:t>
                      </a:r>
                      <a:br>
                        <a:rPr lang="cs-CZ" sz="1200">
                          <a:latin typeface="Comic Sans MS" pitchFamily="66" charset="0"/>
                        </a:rPr>
                      </a:br>
                      <a:r>
                        <a:rPr lang="cs-CZ" sz="1200">
                          <a:latin typeface="Comic Sans MS" pitchFamily="66" charset="0"/>
                        </a:rPr>
                        <a:t>ženy: 120-165 g/l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1820"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Hematokrit (HT) 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= Poměr masy červených krvinek oproti zbytku krevního objemu 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muži: 0,40-0,54</a:t>
                      </a:r>
                      <a:br>
                        <a:rPr lang="cs-CZ" sz="1200" dirty="0">
                          <a:latin typeface="Comic Sans MS" pitchFamily="66" charset="0"/>
                        </a:rPr>
                      </a:br>
                      <a:r>
                        <a:rPr lang="cs-CZ" sz="1200" dirty="0">
                          <a:latin typeface="Comic Sans MS" pitchFamily="66" charset="0"/>
                        </a:rPr>
                        <a:t>ženy: 0,35-0,45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1820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Erytrocyty (RBC)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muži: 4,0-5,3 × 10</a:t>
                      </a:r>
                      <a:r>
                        <a:rPr lang="cs-CZ" sz="1200" baseline="30000" dirty="0">
                          <a:latin typeface="Comic Sans MS" pitchFamily="66" charset="0"/>
                        </a:rPr>
                        <a:t>12</a:t>
                      </a:r>
                      <a:r>
                        <a:rPr lang="cs-CZ" sz="1200" dirty="0">
                          <a:latin typeface="Comic Sans MS" pitchFamily="66" charset="0"/>
                        </a:rPr>
                        <a:t>/l</a:t>
                      </a:r>
                      <a:br>
                        <a:rPr lang="cs-CZ" sz="1200" dirty="0">
                          <a:latin typeface="Comic Sans MS" pitchFamily="66" charset="0"/>
                        </a:rPr>
                      </a:br>
                      <a:r>
                        <a:rPr lang="cs-CZ" sz="1200" dirty="0">
                          <a:latin typeface="Comic Sans MS" pitchFamily="66" charset="0"/>
                        </a:rPr>
                        <a:t>ženy: 3,8-5,2 × 10</a:t>
                      </a:r>
                      <a:r>
                        <a:rPr lang="cs-CZ" sz="1200" baseline="30000" dirty="0">
                          <a:latin typeface="Comic Sans MS" pitchFamily="66" charset="0"/>
                        </a:rPr>
                        <a:t>12</a:t>
                      </a:r>
                      <a:r>
                        <a:rPr lang="cs-CZ" sz="1200" dirty="0">
                          <a:latin typeface="Comic Sans MS" pitchFamily="66" charset="0"/>
                        </a:rPr>
                        <a:t>/l </a:t>
                      </a:r>
                    </a:p>
                  </a:txBody>
                  <a:tcPr marL="23282" marR="23282" marT="23282" marB="23282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Střední objem erytrocytů (MCV)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80-95 fl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Střední hmotnost erytrocytů (MCH)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27-32 pg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81820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Střední koncentrace Hb v erytrocytech (MCHC)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320-370 g/l erytrocytů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Distribuční křivka erytrocytů (RDW)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11,6-15,2 %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Trombocyty (PLT)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140-440 × 10</a:t>
                      </a:r>
                      <a:r>
                        <a:rPr lang="cs-CZ" sz="1200" baseline="30000">
                          <a:latin typeface="Comic Sans MS" pitchFamily="66" charset="0"/>
                        </a:rPr>
                        <a:t>9</a:t>
                      </a:r>
                      <a:r>
                        <a:rPr lang="cs-CZ" sz="1200">
                          <a:latin typeface="Comic Sans MS" pitchFamily="66" charset="0"/>
                        </a:rPr>
                        <a:t>/l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Střední objem destičky (MPV)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7,8-11,0 fl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Distribuční křivka destiček (PDW)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15,5-17,1 %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Leukocyty (WBC)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3,8-10,0 × 10</a:t>
                      </a:r>
                      <a:r>
                        <a:rPr lang="cs-CZ" sz="1200" baseline="30000">
                          <a:latin typeface="Comic Sans MS" pitchFamily="66" charset="0"/>
                        </a:rPr>
                        <a:t>9</a:t>
                      </a:r>
                      <a:r>
                        <a:rPr lang="cs-CZ" sz="1200">
                          <a:latin typeface="Comic Sans MS" pitchFamily="66" charset="0"/>
                        </a:rPr>
                        <a:t>/l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 gridSpan="2"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Diferenciální rozpočet leukocytů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Segmenty neutrofilní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50-75 %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Tyče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1-5 %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Eozinofily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1-5 %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Bazofily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do 1 %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Lymfocyty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15-40 %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192">
                <a:tc>
                  <a:txBody>
                    <a:bodyPr/>
                    <a:lstStyle/>
                    <a:p>
                      <a:r>
                        <a:rPr lang="cs-CZ" sz="1200">
                          <a:latin typeface="Comic Sans MS" pitchFamily="66" charset="0"/>
                        </a:rPr>
                        <a:t>Monocyty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Comic Sans MS" pitchFamily="66" charset="0"/>
                        </a:rPr>
                        <a:t>3-10 % </a:t>
                      </a:r>
                    </a:p>
                  </a:txBody>
                  <a:tcPr marL="23282" marR="23282" marT="23282" marB="23282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42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Patofyziologie krve </a:t>
            </a:r>
            <a:b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 krvetvorné tkáně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Změny vlastností a složení krve – poruchy reologických vlastností krve a změny v počtu krevních b.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Myelopr</a:t>
            </a:r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oliferační </a:t>
            </a:r>
            <a:r>
              <a:rPr lang="cs-CZ" sz="1600" dirty="0" smtClean="0">
                <a:latin typeface="Comic Sans MS" pitchFamily="66" charset="0"/>
              </a:rPr>
              <a:t>a </a:t>
            </a:r>
            <a:r>
              <a:rPr lang="cs-CZ" sz="1600" dirty="0" err="1" smtClean="0">
                <a:solidFill>
                  <a:srgbClr val="75DBFF"/>
                </a:solidFill>
                <a:latin typeface="Comic Sans MS" pitchFamily="66" charset="0"/>
              </a:rPr>
              <a:t>lymfoproliferační</a:t>
            </a:r>
            <a:r>
              <a:rPr lang="cs-CZ" sz="1600" dirty="0" smtClean="0">
                <a:latin typeface="Comic Sans MS" pitchFamily="66" charset="0"/>
              </a:rPr>
              <a:t> syndromy a onemocnění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Aplas</a:t>
            </a:r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tické</a:t>
            </a:r>
            <a:r>
              <a:rPr lang="cs-CZ" sz="1600" dirty="0" smtClean="0">
                <a:latin typeface="Comic Sans MS" pitchFamily="66" charset="0"/>
              </a:rPr>
              <a:t> syndromy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Anémie a polycytémie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Leukopenie, leukocytóza a poruchy </a:t>
            </a:r>
            <a:r>
              <a:rPr lang="cs-CZ" sz="1600" dirty="0" err="1" smtClean="0">
                <a:solidFill>
                  <a:srgbClr val="75DBFF"/>
                </a:solidFill>
                <a:latin typeface="Comic Sans MS" pitchFamily="66" charset="0"/>
              </a:rPr>
              <a:t>fce</a:t>
            </a:r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 granulocytů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Patofyziologie sleziny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Patofyziologické aspekty transfúze krve a krevních derivátů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Patofyziologické aspekty transplantace kostní dřeně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Poruchy srážení krve – krvácivé stavy a </a:t>
            </a:r>
            <a:r>
              <a:rPr lang="cs-CZ" sz="1600" dirty="0" err="1" smtClean="0">
                <a:latin typeface="Comic Sans MS" pitchFamily="66" charset="0"/>
              </a:rPr>
              <a:t>hyperkoagulační</a:t>
            </a:r>
            <a:r>
              <a:rPr lang="cs-CZ" sz="1600" dirty="0" smtClean="0">
                <a:latin typeface="Comic Sans MS" pitchFamily="66" charset="0"/>
              </a:rPr>
              <a:t> stavy (trombofilie)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poruchy červené krevní řady (+/-)</a:t>
            </a:r>
            <a:endParaRPr lang="cs-CZ" sz="1600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sz="1600" dirty="0" smtClean="0">
                <a:solidFill>
                  <a:srgbClr val="75DBFF"/>
                </a:solidFill>
                <a:latin typeface="Comic Sans MS" pitchFamily="66" charset="0"/>
              </a:rPr>
              <a:t>poruchy bílé krevní řady </a:t>
            </a:r>
            <a:r>
              <a:rPr lang="cs-CZ" sz="1600" dirty="0">
                <a:solidFill>
                  <a:srgbClr val="75DBFF"/>
                </a:solidFill>
                <a:latin typeface="Comic Sans MS" pitchFamily="66" charset="0"/>
              </a:rPr>
              <a:t>(+/-)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8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9195" y="1268761"/>
            <a:ext cx="727424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Krev</a:t>
            </a:r>
          </a:p>
          <a:p>
            <a:r>
              <a:rPr lang="cs-CZ" sz="1600" dirty="0" smtClean="0">
                <a:latin typeface="Comic Sans MS" pitchFamily="66" charset="0"/>
              </a:rPr>
              <a:t>zajišťuje komunikaci mezi všemi tkáněmi a orgány v organismu</a:t>
            </a:r>
          </a:p>
          <a:p>
            <a:r>
              <a:rPr lang="cs-CZ" sz="1600" dirty="0" smtClean="0">
                <a:latin typeface="Comic Sans MS" pitchFamily="66" charset="0"/>
              </a:rPr>
              <a:t>reologické vlastnosti krve (hematokrit, viskozita, </a:t>
            </a:r>
            <a:r>
              <a:rPr lang="cs-CZ" sz="1600" dirty="0" err="1" smtClean="0">
                <a:latin typeface="Comic Sans MS" pitchFamily="66" charset="0"/>
              </a:rPr>
              <a:t>onkotický</a:t>
            </a:r>
            <a:r>
              <a:rPr lang="cs-CZ" sz="1600" dirty="0" smtClean="0">
                <a:latin typeface="Comic Sans MS" pitchFamily="66" charset="0"/>
              </a:rPr>
              <a:t> tlak, …)</a:t>
            </a:r>
          </a:p>
          <a:p>
            <a:r>
              <a:rPr lang="cs-CZ" sz="1600" dirty="0" smtClean="0">
                <a:latin typeface="Comic Sans MS" pitchFamily="66" charset="0"/>
              </a:rPr>
              <a:t>tekutý stav – při narušení celistvosti rychlý přechod krve z tekutého do pevného stavu (srážení), a poté zpětné obnovení tekutosti (</a:t>
            </a:r>
            <a:r>
              <a:rPr lang="cs-CZ" sz="1600" dirty="0" err="1" smtClean="0">
                <a:latin typeface="Comic Sans MS" pitchFamily="66" charset="0"/>
              </a:rPr>
              <a:t>fibrinolýza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neustálý kontakt s endotelem (</a:t>
            </a:r>
            <a:r>
              <a:rPr lang="cs-CZ" sz="1600" dirty="0" err="1" smtClean="0">
                <a:latin typeface="Comic Sans MS" pitchFamily="66" charset="0"/>
              </a:rPr>
              <a:t>celk</a:t>
            </a:r>
            <a:r>
              <a:rPr lang="cs-CZ" sz="1600" dirty="0" smtClean="0">
                <a:latin typeface="Comic Sans MS" pitchFamily="66" charset="0"/>
              </a:rPr>
              <a:t>. plocha ~ 1000 m</a:t>
            </a:r>
            <a:r>
              <a:rPr lang="cs-CZ" sz="1600" baseline="30000" dirty="0" smtClean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r>
              <a:rPr lang="cs-CZ" sz="1600" dirty="0" smtClean="0">
                <a:latin typeface="Comic Sans MS" pitchFamily="66" charset="0"/>
              </a:rPr>
              <a:t>periferní krev (5 – 6 kg)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400" baseline="-250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tajpharmaceuticals.com/Products%20Logo/19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083203" cy="19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509145" y="4432989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Krevní elementy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Ery </a:t>
            </a:r>
            <a:r>
              <a:rPr lang="cs-CZ" sz="1600" dirty="0" smtClean="0">
                <a:latin typeface="Comic Sans MS" pitchFamily="66" charset="0"/>
              </a:rPr>
              <a:t>	- </a:t>
            </a:r>
            <a:r>
              <a:rPr lang="cs-CZ" sz="1600" dirty="0">
                <a:latin typeface="Comic Sans MS" pitchFamily="66" charset="0"/>
              </a:rPr>
              <a:t>4,5 x 10</a:t>
            </a:r>
            <a:r>
              <a:rPr lang="cs-CZ" sz="1600" baseline="30000" dirty="0">
                <a:latin typeface="Comic Sans MS" pitchFamily="66" charset="0"/>
              </a:rPr>
              <a:t>12</a:t>
            </a:r>
            <a:r>
              <a:rPr lang="cs-CZ" sz="1600" dirty="0">
                <a:latin typeface="Comic Sans MS" pitchFamily="66" charset="0"/>
              </a:rPr>
              <a:t>, životnost 120 dní</a:t>
            </a:r>
            <a:endParaRPr lang="cs-CZ" sz="1600" baseline="30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err="1">
                <a:latin typeface="Comic Sans MS" pitchFamily="66" charset="0"/>
              </a:rPr>
              <a:t>Tro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	- </a:t>
            </a:r>
            <a:r>
              <a:rPr lang="cs-CZ" sz="1600" dirty="0">
                <a:latin typeface="Comic Sans MS" pitchFamily="66" charset="0"/>
              </a:rPr>
              <a:t>3,0 x 10</a:t>
            </a:r>
            <a:r>
              <a:rPr lang="cs-CZ" sz="1600" baseline="30000" dirty="0">
                <a:latin typeface="Comic Sans MS" pitchFamily="66" charset="0"/>
              </a:rPr>
              <a:t>11</a:t>
            </a:r>
            <a:r>
              <a:rPr lang="cs-CZ" sz="1600" dirty="0">
                <a:latin typeface="Comic Sans MS" pitchFamily="66" charset="0"/>
              </a:rPr>
              <a:t>, životnost 4,5 dne</a:t>
            </a:r>
            <a:endParaRPr lang="cs-CZ" sz="1600" baseline="30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Leu </a:t>
            </a:r>
            <a:r>
              <a:rPr lang="cs-CZ" sz="1600" dirty="0" smtClean="0">
                <a:latin typeface="Comic Sans MS" pitchFamily="66" charset="0"/>
              </a:rPr>
              <a:t>	- </a:t>
            </a:r>
            <a:r>
              <a:rPr lang="cs-CZ" sz="1600" dirty="0">
                <a:latin typeface="Comic Sans MS" pitchFamily="66" charset="0"/>
              </a:rPr>
              <a:t>6,0 x 10</a:t>
            </a:r>
            <a:r>
              <a:rPr lang="cs-CZ" sz="1600" baseline="30000" dirty="0">
                <a:latin typeface="Comic Sans MS" pitchFamily="66" charset="0"/>
              </a:rPr>
              <a:t>9</a:t>
            </a:r>
            <a:r>
              <a:rPr lang="cs-CZ" sz="1600" dirty="0">
                <a:latin typeface="Comic Sans MS" pitchFamily="66" charset="0"/>
              </a:rPr>
              <a:t>, životnost 0,3 dne 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          	- granulocyty </a:t>
            </a:r>
            <a:r>
              <a:rPr lang="cs-CZ" sz="1600" dirty="0">
                <a:latin typeface="Comic Sans MS" pitchFamily="66" charset="0"/>
              </a:rPr>
              <a:t>a </a:t>
            </a:r>
            <a:r>
              <a:rPr lang="cs-CZ" sz="1600" dirty="0" smtClean="0">
                <a:latin typeface="Comic Sans MS" pitchFamily="66" charset="0"/>
              </a:rPr>
              <a:t>monocyty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Comic Sans MS" pitchFamily="66" charset="0"/>
              </a:rPr>
              <a:t>Lymf 	- </a:t>
            </a:r>
            <a:r>
              <a:rPr lang="cs-CZ" sz="1600" dirty="0">
                <a:latin typeface="Comic Sans MS" pitchFamily="66" charset="0"/>
              </a:rPr>
              <a:t>recirkulují mezí krví a lymfoidními </a:t>
            </a:r>
            <a:r>
              <a:rPr lang="cs-CZ" sz="1600" dirty="0" smtClean="0">
                <a:latin typeface="Comic Sans MS" pitchFamily="66" charset="0"/>
              </a:rPr>
              <a:t>tkáněmi</a:t>
            </a:r>
          </a:p>
          <a:p>
            <a:endParaRPr lang="cs-CZ" sz="16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87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  <a:latin typeface="Comic Sans MS" pitchFamily="66" charset="0"/>
              </a:rPr>
              <a:t>Změny vlastností a složení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39136" cy="4525963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celkový V krve  </a:t>
            </a:r>
            <a:r>
              <a:rPr lang="cs-CZ" sz="1600" dirty="0">
                <a:latin typeface="Comic Sans MS" pitchFamily="66" charset="0"/>
              </a:rPr>
              <a:t>(ku vnitřnímu V cirkulačního aparátu) – </a:t>
            </a:r>
            <a:r>
              <a:rPr lang="cs-CZ" sz="1600" dirty="0" err="1">
                <a:latin typeface="Comic Sans MS" pitchFamily="66" charset="0"/>
              </a:rPr>
              <a:t>normovolémie</a:t>
            </a:r>
            <a:r>
              <a:rPr lang="cs-CZ" sz="1600" dirty="0">
                <a:latin typeface="Comic Sans MS" pitchFamily="66" charset="0"/>
              </a:rPr>
              <a:t>, hypovolémie nebo hypervolémie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Poruchy reologických vlastností krve</a:t>
            </a:r>
          </a:p>
          <a:p>
            <a:r>
              <a:rPr lang="cs-CZ" sz="1600" dirty="0" smtClean="0">
                <a:latin typeface="Comic Sans MS" pitchFamily="66" charset="0"/>
              </a:rPr>
              <a:t>příčinou </a:t>
            </a:r>
            <a:r>
              <a:rPr lang="cs-CZ" sz="1600" dirty="0">
                <a:latin typeface="Comic Sans MS" pitchFamily="66" charset="0"/>
              </a:rPr>
              <a:t>jsou změny hematokritu při polycytémii a </a:t>
            </a:r>
            <a:r>
              <a:rPr lang="cs-CZ" sz="1600" dirty="0" smtClean="0">
                <a:latin typeface="Comic Sans MS" pitchFamily="66" charset="0"/>
              </a:rPr>
              <a:t>anémii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olycytémie </a:t>
            </a:r>
            <a:r>
              <a:rPr lang="cs-CZ" sz="1600" dirty="0">
                <a:latin typeface="Comic Sans MS" pitchFamily="66" charset="0"/>
              </a:rPr>
              <a:t>→ </a:t>
            </a:r>
            <a:r>
              <a:rPr lang="cs-CZ" sz="1600" dirty="0" err="1">
                <a:solidFill>
                  <a:schemeClr val="accent6"/>
                </a:solidFill>
                <a:latin typeface="Comic Sans MS" pitchFamily="66" charset="0"/>
              </a:rPr>
              <a:t>hyperviskózní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 syndrom </a:t>
            </a:r>
            <a:r>
              <a:rPr lang="cs-CZ" sz="1600" dirty="0">
                <a:latin typeface="Comic Sans MS" pitchFamily="66" charset="0"/>
              </a:rPr>
              <a:t>(zvýšení hematokritu → nelineární zvýšení viskozity krve → zpomalení proudění </a:t>
            </a:r>
            <a:r>
              <a:rPr lang="cs-CZ" sz="1600" dirty="0" smtClean="0">
                <a:latin typeface="Comic Sans MS" pitchFamily="66" charset="0"/>
              </a:rPr>
              <a:t>krve)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u anémie je snížená viskozita krve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z</a:t>
            </a:r>
            <a:r>
              <a:rPr lang="cs-CZ" sz="1600" dirty="0" smtClean="0">
                <a:latin typeface="Comic Sans MS" pitchFamily="66" charset="0"/>
              </a:rPr>
              <a:t>měněné vlastnosti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, aktivace granulocytů, monocytů a endotelu </a:t>
            </a:r>
            <a:r>
              <a:rPr lang="cs-CZ" sz="1600" dirty="0" err="1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→ změny v schopnosti krve proudit cévami o malém průměru (např. u 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srpkovité </a:t>
            </a: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anémie</a:t>
            </a:r>
            <a:r>
              <a:rPr lang="cs-CZ" sz="1600" dirty="0" smtClean="0">
                <a:latin typeface="Comic Sans MS" pitchFamily="66" charset="0"/>
              </a:rPr>
              <a:t> – lokální ischemie) </a:t>
            </a:r>
            <a:endParaRPr lang="cs-CZ" sz="1600" dirty="0">
              <a:latin typeface="Comic Sans MS" pitchFamily="66" charset="0"/>
            </a:endParaRPr>
          </a:p>
          <a:p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18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  <a:latin typeface="Comic Sans MS" pitchFamily="66" charset="0"/>
              </a:rPr>
              <a:t>Změny vlastností a složení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391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Poruchy změny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v počtu krevních b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erovnováha mezi zánikem (hemolýza, krvácení, migrace do tkání) a produkcí krevních b.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(–) anémie, leukopenie, </a:t>
            </a:r>
            <a:r>
              <a:rPr lang="cs-CZ" sz="1600" dirty="0" err="1" smtClean="0">
                <a:latin typeface="Comic Sans MS" pitchFamily="66" charset="0"/>
              </a:rPr>
              <a:t>neutropenie</a:t>
            </a:r>
            <a:r>
              <a:rPr lang="cs-CZ" sz="1600" dirty="0" smtClean="0">
                <a:latin typeface="Comic Sans MS" pitchFamily="66" charset="0"/>
              </a:rPr>
              <a:t>, lymfopenie, </a:t>
            </a:r>
            <a:r>
              <a:rPr lang="cs-CZ" sz="1600" dirty="0" err="1" smtClean="0">
                <a:latin typeface="Comic Sans MS" pitchFamily="66" charset="0"/>
              </a:rPr>
              <a:t>trombopenie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 err="1" smtClean="0">
                <a:latin typeface="Comic Sans MS" pitchFamily="66" charset="0"/>
              </a:rPr>
              <a:t>pancytopenie</a:t>
            </a:r>
            <a:r>
              <a:rPr lang="cs-CZ" sz="1600" dirty="0" smtClean="0">
                <a:latin typeface="Comic Sans MS" pitchFamily="66" charset="0"/>
              </a:rPr>
              <a:t> (všechny elementy)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(+) polycytémie, leukocytóza (</a:t>
            </a:r>
            <a:r>
              <a:rPr lang="cs-CZ" sz="1600" dirty="0" err="1" smtClean="0">
                <a:latin typeface="Comic Sans MS" pitchFamily="66" charset="0"/>
              </a:rPr>
              <a:t>neutro</a:t>
            </a:r>
            <a:r>
              <a:rPr lang="cs-CZ" sz="1600" dirty="0" smtClean="0">
                <a:latin typeface="Comic Sans MS" pitchFamily="66" charset="0"/>
              </a:rPr>
              <a:t>-, </a:t>
            </a:r>
            <a:r>
              <a:rPr lang="cs-CZ" sz="1600" dirty="0" err="1" smtClean="0">
                <a:latin typeface="Comic Sans MS" pitchFamily="66" charset="0"/>
              </a:rPr>
              <a:t>bazo</a:t>
            </a:r>
            <a:r>
              <a:rPr lang="cs-CZ" sz="1600" dirty="0" smtClean="0">
                <a:latin typeface="Comic Sans MS" pitchFamily="66" charset="0"/>
              </a:rPr>
              <a:t>- a eozinofilie) a ve </a:t>
            </a:r>
            <a:r>
              <a:rPr lang="cs-CZ" sz="1600" dirty="0" err="1" smtClean="0">
                <a:latin typeface="Comic Sans MS" pitchFamily="66" charset="0"/>
              </a:rPr>
              <a:t>specif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řípadech leukémie, lymfocytóza, </a:t>
            </a:r>
            <a:r>
              <a:rPr lang="cs-CZ" sz="1600" dirty="0" err="1" smtClean="0">
                <a:latin typeface="Comic Sans MS" pitchFamily="66" charset="0"/>
              </a:rPr>
              <a:t>trombocytémie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4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870576" cy="566936"/>
          </a:xfrm>
        </p:spPr>
        <p:txBody>
          <a:bodyPr>
            <a:noAutofit/>
          </a:bodyPr>
          <a:lstStyle/>
          <a:p>
            <a:r>
              <a:rPr lang="cs-CZ" sz="3000" dirty="0">
                <a:solidFill>
                  <a:srgbClr val="C00000"/>
                </a:solidFill>
                <a:latin typeface="Comic Sans MS" pitchFamily="66" charset="0"/>
              </a:rPr>
              <a:t>Myeloproliferační a </a:t>
            </a:r>
            <a:r>
              <a:rPr lang="cs-CZ" sz="3000" dirty="0" err="1">
                <a:solidFill>
                  <a:srgbClr val="C00000"/>
                </a:solidFill>
                <a:latin typeface="Comic Sans MS" pitchFamily="66" charset="0"/>
              </a:rPr>
              <a:t>lymfoproliferační</a:t>
            </a:r>
            <a:r>
              <a:rPr lang="cs-CZ" sz="3000" dirty="0">
                <a:solidFill>
                  <a:srgbClr val="C00000"/>
                </a:solidFill>
                <a:latin typeface="Comic Sans MS" pitchFamily="66" charset="0"/>
              </a:rPr>
              <a:t> syndromy a onemocnění</a:t>
            </a:r>
            <a:br>
              <a:rPr lang="cs-CZ" sz="3000" dirty="0">
                <a:solidFill>
                  <a:srgbClr val="C00000"/>
                </a:solidFill>
                <a:latin typeface="Comic Sans MS" pitchFamily="66" charset="0"/>
              </a:rPr>
            </a:b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200800" cy="5400600"/>
          </a:xfrm>
        </p:spPr>
        <p:txBody>
          <a:bodyPr>
            <a:normAutofit/>
          </a:bodyPr>
          <a:lstStyle/>
          <a:p>
            <a:r>
              <a:rPr lang="cs-CZ" sz="1400" dirty="0" smtClean="0">
                <a:latin typeface="Comic Sans MS" pitchFamily="66" charset="0"/>
              </a:rPr>
              <a:t>nádorová onemocnění krvetvorné tkáně v její části:</a:t>
            </a:r>
          </a:p>
          <a:p>
            <a:pPr>
              <a:buFont typeface="Comic Sans MS" pitchFamily="66" charset="0"/>
              <a:buChar char="–"/>
            </a:pPr>
            <a:r>
              <a:rPr lang="cs-CZ" sz="1400" dirty="0">
                <a:latin typeface="Comic Sans MS" pitchFamily="66" charset="0"/>
              </a:rPr>
              <a:t>m</a:t>
            </a:r>
            <a:r>
              <a:rPr lang="cs-CZ" sz="1400" dirty="0" smtClean="0">
                <a:latin typeface="Comic Sans MS" pitchFamily="66" charset="0"/>
              </a:rPr>
              <a:t>yeloidní (</a:t>
            </a:r>
            <a:r>
              <a:rPr lang="cs-CZ" sz="1400" dirty="0" err="1" smtClean="0">
                <a:latin typeface="Comic Sans MS" pitchFamily="66" charset="0"/>
              </a:rPr>
              <a:t>granulocytopoeza</a:t>
            </a:r>
            <a:r>
              <a:rPr lang="cs-CZ" sz="1400" dirty="0" smtClean="0">
                <a:latin typeface="Comic Sans MS" pitchFamily="66" charset="0"/>
              </a:rPr>
              <a:t>, </a:t>
            </a:r>
            <a:r>
              <a:rPr lang="cs-CZ" sz="1400" dirty="0" err="1" smtClean="0">
                <a:latin typeface="Comic Sans MS" pitchFamily="66" charset="0"/>
              </a:rPr>
              <a:t>monocytopoeza</a:t>
            </a:r>
            <a:r>
              <a:rPr lang="cs-CZ" sz="1400" dirty="0" smtClean="0">
                <a:latin typeface="Comic Sans MS" pitchFamily="66" charset="0"/>
              </a:rPr>
              <a:t>, </a:t>
            </a:r>
            <a:r>
              <a:rPr lang="cs-CZ" sz="1400" dirty="0" err="1" smtClean="0">
                <a:latin typeface="Comic Sans MS" pitchFamily="66" charset="0"/>
              </a:rPr>
              <a:t>erytropoeza</a:t>
            </a:r>
            <a:r>
              <a:rPr lang="cs-CZ" sz="1400" dirty="0" smtClean="0">
                <a:latin typeface="Comic Sans MS" pitchFamily="66" charset="0"/>
              </a:rPr>
              <a:t> a tvorba trombocytů)</a:t>
            </a:r>
          </a:p>
          <a:p>
            <a:pPr>
              <a:buFont typeface="Comic Sans MS" pitchFamily="66" charset="0"/>
              <a:buChar char="–"/>
            </a:pPr>
            <a:r>
              <a:rPr lang="cs-CZ" sz="1400" dirty="0">
                <a:latin typeface="Comic Sans MS" pitchFamily="66" charset="0"/>
              </a:rPr>
              <a:t>l</a:t>
            </a:r>
            <a:r>
              <a:rPr lang="cs-CZ" sz="1400" dirty="0" smtClean="0">
                <a:latin typeface="Comic Sans MS" pitchFamily="66" charset="0"/>
              </a:rPr>
              <a:t>ymfoidní (T-, B- a NK-buňky a </a:t>
            </a:r>
            <a:r>
              <a:rPr lang="cs-CZ" sz="1400" dirty="0" err="1" smtClean="0">
                <a:latin typeface="Comic Sans MS" pitchFamily="66" charset="0"/>
              </a:rPr>
              <a:t>plazmocyty</a:t>
            </a:r>
            <a:r>
              <a:rPr lang="cs-CZ" sz="1400" dirty="0" smtClean="0">
                <a:latin typeface="Comic Sans MS" pitchFamily="66" charset="0"/>
              </a:rPr>
              <a:t>)</a:t>
            </a:r>
          </a:p>
          <a:p>
            <a:pPr>
              <a:buFont typeface="Comic Sans MS" pitchFamily="66" charset="0"/>
              <a:buChar char="–"/>
            </a:pPr>
            <a:endParaRPr lang="cs-CZ" sz="1400" dirty="0"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č</a:t>
            </a:r>
            <a:r>
              <a:rPr lang="cs-CZ" sz="1400" dirty="0" smtClean="0">
                <a:latin typeface="Comic Sans MS" pitchFamily="66" charset="0"/>
              </a:rPr>
              <a:t>asto jde o vznik a expanzi patologického klonu buněk v krvetvorné tkáni = patologická monoklonální </a:t>
            </a:r>
            <a:r>
              <a:rPr lang="cs-CZ" sz="1400" dirty="0" err="1" smtClean="0">
                <a:latin typeface="Comic Sans MS" pitchFamily="66" charset="0"/>
              </a:rPr>
              <a:t>hematopoeza</a:t>
            </a:r>
            <a:endParaRPr lang="cs-CZ" sz="1400" dirty="0" smtClean="0">
              <a:latin typeface="Comic Sans MS" pitchFamily="66" charset="0"/>
            </a:endParaRPr>
          </a:p>
          <a:p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Etiologie</a:t>
            </a:r>
          </a:p>
          <a:p>
            <a:r>
              <a:rPr lang="cs-CZ" sz="1400" dirty="0">
                <a:latin typeface="Comic Sans MS" pitchFamily="66" charset="0"/>
              </a:rPr>
              <a:t>g</a:t>
            </a:r>
            <a:r>
              <a:rPr lang="cs-CZ" sz="1400" dirty="0" smtClean="0">
                <a:latin typeface="Comic Sans MS" pitchFamily="66" charset="0"/>
              </a:rPr>
              <a:t>enomové poruchy (somatické mutace) – „nádorová kmenová buňka“</a:t>
            </a:r>
            <a:endParaRPr lang="cs-CZ" sz="1400" dirty="0"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p</a:t>
            </a:r>
            <a:r>
              <a:rPr lang="cs-CZ" sz="1400" dirty="0" smtClean="0">
                <a:latin typeface="Comic Sans MS" pitchFamily="66" charset="0"/>
              </a:rPr>
              <a:t>atologický klon kvantitativně expanduje proti klonům normálním , a také potlačuje produkci krevních b. z klonů normálních</a:t>
            </a:r>
          </a:p>
          <a:p>
            <a:pPr marL="0" indent="0">
              <a:buNone/>
            </a:pPr>
            <a:endParaRPr lang="cs-CZ" sz="1400" dirty="0" smtClean="0"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r</a:t>
            </a:r>
            <a:r>
              <a:rPr lang="cs-CZ" sz="1400" dirty="0" smtClean="0">
                <a:latin typeface="Comic Sans MS" pitchFamily="66" charset="0"/>
              </a:rPr>
              <a:t>emise = úplné uzdravení</a:t>
            </a:r>
          </a:p>
          <a:p>
            <a:r>
              <a:rPr lang="cs-CZ" sz="1400" dirty="0">
                <a:latin typeface="Comic Sans MS" pitchFamily="66" charset="0"/>
              </a:rPr>
              <a:t>r</a:t>
            </a:r>
            <a:r>
              <a:rPr lang="cs-CZ" sz="1400" dirty="0" smtClean="0">
                <a:latin typeface="Comic Sans MS" pitchFamily="66" charset="0"/>
              </a:rPr>
              <a:t>eziduální (zbytková nemoc) – detekce </a:t>
            </a:r>
            <a:r>
              <a:rPr lang="cs-CZ" sz="1400" dirty="0" err="1" smtClean="0">
                <a:latin typeface="Comic Sans MS" pitchFamily="66" charset="0"/>
              </a:rPr>
              <a:t>spec</a:t>
            </a:r>
            <a:r>
              <a:rPr lang="cs-CZ" sz="1400" dirty="0" smtClean="0">
                <a:latin typeface="Comic Sans MS" pitchFamily="66" charset="0"/>
              </a:rPr>
              <a:t>. </a:t>
            </a:r>
            <a:r>
              <a:rPr lang="cs-CZ" sz="1400" dirty="0">
                <a:latin typeface="Comic Sans MS" pitchFamily="66" charset="0"/>
              </a:rPr>
              <a:t>g</a:t>
            </a:r>
            <a:r>
              <a:rPr lang="cs-CZ" sz="1400" dirty="0" smtClean="0">
                <a:latin typeface="Comic Sans MS" pitchFamily="66" charset="0"/>
              </a:rPr>
              <a:t>enotypu (PCR, FISH, stan. karyotypu) nebo fenotypu (pomocí monoklonálních protilátek a průtokové </a:t>
            </a:r>
            <a:r>
              <a:rPr lang="cs-CZ" sz="1400" dirty="0" err="1" smtClean="0">
                <a:latin typeface="Comic Sans MS" pitchFamily="66" charset="0"/>
              </a:rPr>
              <a:t>cytometrie</a:t>
            </a:r>
            <a:r>
              <a:rPr lang="cs-CZ" sz="1400" dirty="0" smtClean="0">
                <a:latin typeface="Comic Sans MS" pitchFamily="66" charset="0"/>
              </a:rPr>
              <a:t>)  </a:t>
            </a:r>
          </a:p>
          <a:p>
            <a:r>
              <a:rPr lang="cs-CZ" sz="1400" dirty="0">
                <a:latin typeface="Comic Sans MS" pitchFamily="66" charset="0"/>
              </a:rPr>
              <a:t>r</a:t>
            </a:r>
            <a:r>
              <a:rPr lang="cs-CZ" sz="1400" dirty="0" smtClean="0">
                <a:latin typeface="Comic Sans MS" pitchFamily="66" charset="0"/>
              </a:rPr>
              <a:t>elaps</a:t>
            </a:r>
          </a:p>
          <a:p>
            <a:pPr marL="0" indent="0">
              <a:buNone/>
            </a:pPr>
            <a:endParaRPr lang="cs-CZ" sz="1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Projev</a:t>
            </a: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400" dirty="0" smtClean="0">
                <a:latin typeface="Comic Sans MS" pitchFamily="66" charset="0"/>
              </a:rPr>
              <a:t>únava</a:t>
            </a:r>
            <a:r>
              <a:rPr lang="cs-CZ" sz="1400" dirty="0">
                <a:latin typeface="Comic Sans MS" pitchFamily="66" charset="0"/>
              </a:rPr>
              <a:t>, opakované a déletrvající subfebrilní a febrilní stavy, častější infekční onemocnění, </a:t>
            </a:r>
            <a:r>
              <a:rPr lang="cs-CZ" sz="1400" dirty="0" smtClean="0">
                <a:latin typeface="Comic Sans MS" pitchFamily="66" charset="0"/>
              </a:rPr>
              <a:t>anémie, </a:t>
            </a:r>
            <a:r>
              <a:rPr lang="cs-CZ" sz="1400" dirty="0">
                <a:latin typeface="Comic Sans MS" pitchFamily="66" charset="0"/>
              </a:rPr>
              <a:t>krvácivé projevy, hubnutí a </a:t>
            </a:r>
            <a:r>
              <a:rPr lang="cs-CZ" sz="1400" dirty="0" err="1">
                <a:latin typeface="Comic Sans MS" pitchFamily="66" charset="0"/>
              </a:rPr>
              <a:t>kachektizace</a:t>
            </a: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576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5400600" cy="5400600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Comic Sans MS" pitchFamily="66" charset="0"/>
              </a:rPr>
              <a:t>h</a:t>
            </a:r>
            <a:r>
              <a:rPr lang="cs-CZ" sz="1600" dirty="0" smtClean="0">
                <a:latin typeface="Comic Sans MS" pitchFamily="66" charset="0"/>
              </a:rPr>
              <a:t>romadění některých b. myeloidní řady</a:t>
            </a:r>
          </a:p>
          <a:p>
            <a:r>
              <a:rPr lang="cs-CZ" sz="1600" dirty="0" smtClean="0">
                <a:latin typeface="Comic Sans MS" pitchFamily="66" charset="0"/>
              </a:rPr>
              <a:t>b. s vyšší proliferační aktivitou, vyšší odolnost </a:t>
            </a: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      vůči </a:t>
            </a:r>
            <a:r>
              <a:rPr lang="cs-CZ" sz="1600" dirty="0" err="1" smtClean="0">
                <a:latin typeface="Comic Sans MS" pitchFamily="66" charset="0"/>
              </a:rPr>
              <a:t>apoptóze</a:t>
            </a:r>
            <a:r>
              <a:rPr lang="cs-CZ" sz="1600" dirty="0" smtClean="0">
                <a:latin typeface="Comic Sans MS" pitchFamily="66" charset="0"/>
              </a:rPr>
              <a:t>, nižší </a:t>
            </a:r>
            <a:r>
              <a:rPr lang="cs-CZ" sz="1600" dirty="0" err="1" smtClean="0">
                <a:latin typeface="Comic Sans MS" pitchFamily="66" charset="0"/>
              </a:rPr>
              <a:t>adhezivitou</a:t>
            </a:r>
            <a:r>
              <a:rPr lang="cs-CZ" sz="1600" dirty="0" smtClean="0">
                <a:latin typeface="Comic Sans MS" pitchFamily="66" charset="0"/>
              </a:rPr>
              <a:t> ke </a:t>
            </a:r>
            <a:r>
              <a:rPr lang="cs-CZ" sz="1600" dirty="0" err="1" smtClean="0">
                <a:latin typeface="Comic Sans MS" pitchFamily="66" charset="0"/>
              </a:rPr>
              <a:t>stromatu</a:t>
            </a:r>
            <a:r>
              <a:rPr lang="cs-CZ" sz="16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     krvetvorné tkáně, nedokonalé funkční vyzrávání</a:t>
            </a:r>
          </a:p>
          <a:p>
            <a:pPr marL="0" indent="0">
              <a:buNone/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Myelodysplastický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syndrom (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MDS)</a:t>
            </a:r>
          </a:p>
          <a:p>
            <a:r>
              <a:rPr lang="cs-CZ" sz="1600" dirty="0">
                <a:latin typeface="Comic Sans MS" pitchFamily="66" charset="0"/>
              </a:rPr>
              <a:t>kostní dřeň není aplastická, obsahuje dostatek jaderných b.</a:t>
            </a:r>
          </a:p>
          <a:p>
            <a:r>
              <a:rPr lang="cs-CZ" sz="1600" dirty="0">
                <a:latin typeface="Comic Sans MS" pitchFamily="66" charset="0"/>
              </a:rPr>
              <a:t>„dysplastické formy“ prekurzorů krevních b. v kostní dřeni</a:t>
            </a:r>
          </a:p>
          <a:p>
            <a:r>
              <a:rPr lang="cs-CZ" sz="1600" dirty="0">
                <a:latin typeface="Comic Sans MS" pitchFamily="66" charset="0"/>
              </a:rPr>
              <a:t>periferní </a:t>
            </a:r>
            <a:r>
              <a:rPr lang="cs-CZ" sz="1600" dirty="0" err="1">
                <a:latin typeface="Comic Sans MS" pitchFamily="66" charset="0"/>
              </a:rPr>
              <a:t>pancytopenie</a:t>
            </a:r>
            <a:r>
              <a:rPr lang="cs-CZ" sz="1600" dirty="0">
                <a:latin typeface="Comic Sans MS" pitchFamily="66" charset="0"/>
              </a:rPr>
              <a:t> = snížené počty krevních elementů</a:t>
            </a:r>
          </a:p>
          <a:p>
            <a:r>
              <a:rPr lang="cs-CZ" sz="1600" b="1" dirty="0">
                <a:latin typeface="Comic Sans MS" pitchFamily="66" charset="0"/>
              </a:rPr>
              <a:t>neefektivní </a:t>
            </a:r>
            <a:r>
              <a:rPr lang="cs-CZ" sz="1600" b="1" dirty="0" err="1">
                <a:latin typeface="Comic Sans MS" pitchFamily="66" charset="0"/>
              </a:rPr>
              <a:t>hematopoeza</a:t>
            </a:r>
            <a:endParaRPr lang="cs-CZ" sz="1600" b="1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není známá specifická změna genomu (nejednotná molekulární podstata)</a:t>
            </a:r>
          </a:p>
          <a:p>
            <a:r>
              <a:rPr lang="cs-CZ" sz="1600" dirty="0">
                <a:latin typeface="Comic Sans MS" pitchFamily="66" charset="0"/>
              </a:rPr>
              <a:t>faktory zvyšující výskyt MDS: Downův syndrom, </a:t>
            </a:r>
            <a:r>
              <a:rPr lang="cs-CZ" sz="1600" dirty="0" err="1">
                <a:latin typeface="Comic Sans MS" pitchFamily="66" charset="0"/>
              </a:rPr>
              <a:t>Fanconiho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anémie </a:t>
            </a:r>
            <a:r>
              <a:rPr lang="cs-CZ" sz="1600" dirty="0">
                <a:latin typeface="Comic Sans MS" pitchFamily="66" charset="0"/>
              </a:rPr>
              <a:t>x léčba </a:t>
            </a:r>
            <a:r>
              <a:rPr lang="cs-CZ" sz="1600" dirty="0" smtClean="0">
                <a:latin typeface="Comic Sans MS" pitchFamily="66" charset="0"/>
              </a:rPr>
              <a:t>cytostatiky (s alkylačním účinkem nebo inhibice </a:t>
            </a:r>
            <a:r>
              <a:rPr lang="cs-CZ" sz="1600" dirty="0" err="1" smtClean="0">
                <a:latin typeface="Comic Sans MS" pitchFamily="66" charset="0"/>
              </a:rPr>
              <a:t>topoizomerázy</a:t>
            </a:r>
            <a:r>
              <a:rPr lang="cs-CZ" sz="1600" dirty="0" smtClean="0">
                <a:latin typeface="Comic Sans MS" pitchFamily="66" charset="0"/>
              </a:rPr>
              <a:t> II), ionizační </a:t>
            </a:r>
            <a:r>
              <a:rPr lang="cs-CZ" sz="1600" dirty="0">
                <a:latin typeface="Comic Sans MS" pitchFamily="66" charset="0"/>
              </a:rPr>
              <a:t>záření, zvýšená expozice benzenu</a:t>
            </a:r>
          </a:p>
          <a:p>
            <a:pPr marL="0" indent="0">
              <a:buNone/>
            </a:pP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6666611" y="1368200"/>
            <a:ext cx="2364371" cy="2633807"/>
            <a:chOff x="5292082" y="1381272"/>
            <a:chExt cx="3168355" cy="36003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56" r="44231" b="3714"/>
            <a:stretch/>
          </p:blipFill>
          <p:spPr bwMode="auto">
            <a:xfrm>
              <a:off x="5292082" y="1628800"/>
              <a:ext cx="3033152" cy="335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 rot="16200000">
              <a:off x="7723599" y="1522222"/>
              <a:ext cx="495055" cy="7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 rot="16200000">
              <a:off x="7608358" y="4129520"/>
              <a:ext cx="402077" cy="130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 rot="16200000">
              <a:off x="6910826" y="1274694"/>
              <a:ext cx="495055" cy="7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4" y="4365104"/>
            <a:ext cx="1989584" cy="14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91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200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Myeloidní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leukémie akutní (AML) </a:t>
            </a: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přítomnost </a:t>
            </a:r>
            <a:r>
              <a:rPr lang="cs-CZ" sz="1600" b="1" dirty="0" smtClean="0">
                <a:latin typeface="Comic Sans MS" pitchFamily="66" charset="0"/>
              </a:rPr>
              <a:t>atypických nezralých forem myeloidních b.</a:t>
            </a:r>
            <a:r>
              <a:rPr lang="cs-CZ" sz="1600" dirty="0" smtClean="0">
                <a:latin typeface="Comic Sans MS" pitchFamily="66" charset="0"/>
              </a:rPr>
              <a:t>, patologických </a:t>
            </a:r>
            <a:r>
              <a:rPr lang="cs-CZ" sz="1600" dirty="0" err="1" smtClean="0">
                <a:latin typeface="Comic Sans MS" pitchFamily="66" charset="0"/>
              </a:rPr>
              <a:t>blastů</a:t>
            </a:r>
            <a:r>
              <a:rPr lang="cs-CZ" sz="1600" dirty="0" smtClean="0">
                <a:latin typeface="Comic Sans MS" pitchFamily="66" charset="0"/>
              </a:rPr>
              <a:t> v kostní dřeni i v kosti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atologická monoklonální </a:t>
            </a:r>
            <a:r>
              <a:rPr lang="cs-CZ" sz="1600" dirty="0" err="1" smtClean="0">
                <a:latin typeface="Comic Sans MS" pitchFamily="66" charset="0"/>
              </a:rPr>
              <a:t>hematopoeza</a:t>
            </a:r>
            <a:r>
              <a:rPr lang="cs-CZ" sz="1600" dirty="0" smtClean="0">
                <a:latin typeface="Comic Sans MS" pitchFamily="66" charset="0"/>
              </a:rPr>
              <a:t> (genomové poruchy)</a:t>
            </a:r>
          </a:p>
          <a:p>
            <a:r>
              <a:rPr lang="cs-CZ" sz="1600" dirty="0">
                <a:latin typeface="Comic Sans MS" pitchFamily="66" charset="0"/>
              </a:rPr>
              <a:t>l</a:t>
            </a:r>
            <a:r>
              <a:rPr lang="cs-CZ" sz="1600" dirty="0" smtClean="0">
                <a:latin typeface="Comic Sans MS" pitchFamily="66" charset="0"/>
              </a:rPr>
              <a:t>eukemický klon – nízké </a:t>
            </a:r>
            <a:r>
              <a:rPr lang="cs-CZ" sz="1600" dirty="0" err="1" smtClean="0">
                <a:latin typeface="Comic Sans MS" pitchFamily="66" charset="0"/>
              </a:rPr>
              <a:t>fční</a:t>
            </a:r>
            <a:r>
              <a:rPr lang="cs-CZ" sz="1600" dirty="0" smtClean="0">
                <a:latin typeface="Comic Sans MS" pitchFamily="66" charset="0"/>
              </a:rPr>
              <a:t> vyzrávání</a:t>
            </a:r>
          </a:p>
          <a:p>
            <a:r>
              <a:rPr lang="cs-CZ" sz="1600" dirty="0">
                <a:latin typeface="Comic Sans MS" pitchFamily="66" charset="0"/>
              </a:rPr>
              <a:t>z</a:t>
            </a:r>
            <a:r>
              <a:rPr lang="cs-CZ" sz="1600" dirty="0" smtClean="0">
                <a:latin typeface="Comic Sans MS" pitchFamily="66" charset="0"/>
              </a:rPr>
              <a:t>výšení počtu </a:t>
            </a:r>
            <a:r>
              <a:rPr lang="cs-CZ" sz="1600" dirty="0" err="1" smtClean="0">
                <a:latin typeface="Comic Sans MS" pitchFamily="66" charset="0"/>
              </a:rPr>
              <a:t>leu</a:t>
            </a:r>
            <a:r>
              <a:rPr lang="cs-CZ" sz="1600" dirty="0" smtClean="0">
                <a:latin typeface="Comic Sans MS" pitchFamily="66" charset="0"/>
              </a:rPr>
              <a:t>, nebo přítomny patologické leukemické </a:t>
            </a:r>
            <a:r>
              <a:rPr lang="cs-CZ" sz="1600" dirty="0" err="1" smtClean="0">
                <a:latin typeface="Comic Sans MS" pitchFamily="66" charset="0"/>
              </a:rPr>
              <a:t>blasty</a:t>
            </a:r>
            <a:r>
              <a:rPr lang="cs-CZ" sz="1600" dirty="0" smtClean="0">
                <a:latin typeface="Comic Sans MS" pitchFamily="66" charset="0"/>
              </a:rPr>
              <a:t> (</a:t>
            </a:r>
            <a:r>
              <a:rPr lang="cs-CZ" sz="1600" dirty="0" err="1" smtClean="0">
                <a:latin typeface="Comic Sans MS" pitchFamily="66" charset="0"/>
              </a:rPr>
              <a:t>aleukemické</a:t>
            </a:r>
            <a:r>
              <a:rPr lang="cs-CZ" sz="1600" dirty="0" smtClean="0">
                <a:latin typeface="Comic Sans MS" pitchFamily="66" charset="0"/>
              </a:rPr>
              <a:t> forma AML)</a:t>
            </a:r>
          </a:p>
          <a:p>
            <a:r>
              <a:rPr lang="cs-CZ" sz="1600" dirty="0" smtClean="0">
                <a:latin typeface="Comic Sans MS" pitchFamily="66" charset="0"/>
              </a:rPr>
              <a:t>FAB klasifikace AML – 8 typů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rojev: potlačení erytropoézy, zvýšená citlivost k infekcím, </a:t>
            </a:r>
            <a:r>
              <a:rPr lang="cs-CZ" sz="1600" dirty="0" err="1" smtClean="0">
                <a:latin typeface="Comic Sans MS" pitchFamily="66" charset="0"/>
              </a:rPr>
              <a:t>trombocytopénie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redispozice: syndrom familiární </a:t>
            </a:r>
            <a:r>
              <a:rPr lang="cs-CZ" sz="1600" dirty="0" err="1" smtClean="0">
                <a:latin typeface="Comic Sans MS" pitchFamily="66" charset="0"/>
              </a:rPr>
              <a:t>monosomie</a:t>
            </a:r>
            <a:r>
              <a:rPr lang="cs-CZ" sz="1600" dirty="0" smtClean="0">
                <a:latin typeface="Comic Sans MS" pitchFamily="66" charset="0"/>
              </a:rPr>
              <a:t> 7. chrom., Downův syndrom, </a:t>
            </a:r>
            <a:r>
              <a:rPr lang="cs-CZ" sz="1600" dirty="0" err="1" smtClean="0">
                <a:latin typeface="Comic Sans MS" pitchFamily="66" charset="0"/>
              </a:rPr>
              <a:t>Fanconiho</a:t>
            </a:r>
            <a:r>
              <a:rPr lang="cs-CZ" sz="1600" dirty="0" smtClean="0">
                <a:latin typeface="Comic Sans MS" pitchFamily="66" charset="0"/>
              </a:rPr>
              <a:t> anémie…</a:t>
            </a:r>
          </a:p>
          <a:p>
            <a:r>
              <a:rPr lang="cs-CZ" sz="1600" dirty="0" smtClean="0">
                <a:latin typeface="Comic Sans MS" pitchFamily="66" charset="0"/>
              </a:rPr>
              <a:t>„ztráta </a:t>
            </a:r>
            <a:r>
              <a:rPr lang="cs-CZ" sz="1600" dirty="0" err="1" smtClean="0">
                <a:latin typeface="Comic Sans MS" pitchFamily="66" charset="0"/>
              </a:rPr>
              <a:t>heterozygotnosti</a:t>
            </a:r>
            <a:r>
              <a:rPr lang="cs-CZ" sz="1600" dirty="0" smtClean="0">
                <a:latin typeface="Comic Sans MS" pitchFamily="66" charset="0"/>
              </a:rPr>
              <a:t>“ (LOH) – mutace </a:t>
            </a:r>
            <a:r>
              <a:rPr lang="cs-CZ" sz="1600" dirty="0">
                <a:latin typeface="Comic Sans MS" pitchFamily="66" charset="0"/>
              </a:rPr>
              <a:t>jen v 1 alele → patolog. fenotyp  </a:t>
            </a:r>
          </a:p>
          <a:p>
            <a:r>
              <a:rPr lang="cs-CZ" sz="1600" dirty="0" smtClean="0">
                <a:latin typeface="Comic Sans MS" pitchFamily="66" charset="0"/>
              </a:rPr>
              <a:t>mutace </a:t>
            </a:r>
            <a:r>
              <a:rPr lang="cs-CZ" sz="1600" dirty="0">
                <a:latin typeface="Comic Sans MS" pitchFamily="66" charset="0"/>
              </a:rPr>
              <a:t>v transkripčních faktorech významných pro </a:t>
            </a:r>
            <a:r>
              <a:rPr lang="cs-CZ" sz="1600" dirty="0" smtClean="0">
                <a:latin typeface="Comic Sans MS" pitchFamily="66" charset="0"/>
              </a:rPr>
              <a:t>diferenciaci </a:t>
            </a:r>
            <a:r>
              <a:rPr lang="cs-CZ" sz="1600" dirty="0">
                <a:latin typeface="Comic Sans MS" pitchFamily="66" charset="0"/>
              </a:rPr>
              <a:t>nebo součást proteinových komplexů účastnících se při přeprogramování genomu potřebného pro b. diferenciaci a </a:t>
            </a:r>
            <a:r>
              <a:rPr lang="cs-CZ" sz="1600" dirty="0" err="1">
                <a:latin typeface="Comic Sans MS" pitchFamily="66" charset="0"/>
              </a:rPr>
              <a:t>fční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maturaci</a:t>
            </a: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2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6907" y="1196752"/>
            <a:ext cx="7200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Akutní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promyelocytová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leukémie</a:t>
            </a:r>
          </a:p>
          <a:p>
            <a:r>
              <a:rPr lang="cs-CZ" sz="1600" dirty="0">
                <a:latin typeface="Comic Sans MS" pitchFamily="66" charset="0"/>
              </a:rPr>
              <a:t>translokace genu PML (</a:t>
            </a:r>
            <a:r>
              <a:rPr lang="cs-CZ" sz="1600" dirty="0" err="1">
                <a:latin typeface="Comic Sans MS" pitchFamily="66" charset="0"/>
              </a:rPr>
              <a:t>ProMyelotic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Leukemia</a:t>
            </a:r>
            <a:r>
              <a:rPr lang="cs-CZ" sz="1600" dirty="0">
                <a:latin typeface="Comic Sans MS" pitchFamily="66" charset="0"/>
              </a:rPr>
              <a:t>) z 15. chrom. na 17., kde je spojen s genem receptoru RAR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  (</a:t>
            </a:r>
            <a:r>
              <a:rPr lang="cs-CZ" sz="1600" dirty="0" err="1">
                <a:latin typeface="Comic Sans MS" pitchFamily="66" charset="0"/>
              </a:rPr>
              <a:t>Retinoic</a:t>
            </a:r>
            <a:r>
              <a:rPr lang="cs-CZ" sz="1600" dirty="0">
                <a:latin typeface="Comic Sans MS" pitchFamily="66" charset="0"/>
              </a:rPr>
              <a:t> Acid Receptor)</a:t>
            </a:r>
          </a:p>
          <a:p>
            <a:pPr marL="0" indent="0"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9" b="53697"/>
          <a:stretch/>
        </p:blipFill>
        <p:spPr bwMode="auto">
          <a:xfrm>
            <a:off x="5536728" y="2335653"/>
            <a:ext cx="3094747" cy="20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9" t="48515" r="4921"/>
          <a:stretch/>
        </p:blipFill>
        <p:spPr bwMode="auto">
          <a:xfrm>
            <a:off x="3649711" y="4401109"/>
            <a:ext cx="2880320" cy="231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24" b="53697"/>
          <a:stretch/>
        </p:blipFill>
        <p:spPr bwMode="auto">
          <a:xfrm>
            <a:off x="1763687" y="2335653"/>
            <a:ext cx="2796119" cy="20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726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7802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Akutní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p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romyelocytová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leukémie</a:t>
            </a:r>
          </a:p>
          <a:p>
            <a:r>
              <a:rPr lang="cs-CZ" sz="1600" dirty="0" smtClean="0">
                <a:latin typeface="Comic Sans MS" pitchFamily="66" charset="0"/>
              </a:rPr>
              <a:t>RAR</a:t>
            </a:r>
            <a:r>
              <a:rPr lang="el-GR" sz="1600" dirty="0" smtClean="0">
                <a:latin typeface="Comic Sans MS" pitchFamily="66" charset="0"/>
              </a:rPr>
              <a:t>α</a:t>
            </a:r>
            <a:r>
              <a:rPr lang="cs-CZ" sz="1600" dirty="0" smtClean="0">
                <a:latin typeface="Comic Sans MS" pitchFamily="66" charset="0"/>
              </a:rPr>
              <a:t> – po vazbě svého ligandu ATRA (</a:t>
            </a:r>
            <a:r>
              <a:rPr lang="cs-CZ" sz="1600" dirty="0" err="1" smtClean="0">
                <a:latin typeface="Comic Sans MS" pitchFamily="66" charset="0"/>
              </a:rPr>
              <a:t>all</a:t>
            </a:r>
            <a:r>
              <a:rPr lang="cs-CZ" sz="1600" dirty="0" smtClean="0">
                <a:latin typeface="Comic Sans MS" pitchFamily="66" charset="0"/>
              </a:rPr>
              <a:t>-trans </a:t>
            </a:r>
            <a:r>
              <a:rPr lang="cs-CZ" sz="1600" dirty="0" err="1" smtClean="0">
                <a:latin typeface="Comic Sans MS" pitchFamily="66" charset="0"/>
              </a:rPr>
              <a:t>retinová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kys</a:t>
            </a:r>
            <a:r>
              <a:rPr lang="cs-CZ" sz="1600" dirty="0" smtClean="0">
                <a:latin typeface="Comic Sans MS" pitchFamily="66" charset="0"/>
              </a:rPr>
              <a:t>.) se váže ke specifické sekvenci na DNA a společně s komplexem proteinů umožňuje expresi genů důležitých pro diferenciaci a maturaci granulocytů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e</a:t>
            </a:r>
            <a:r>
              <a:rPr lang="cs-CZ" sz="1600" dirty="0" smtClean="0">
                <a:latin typeface="Comic Sans MS" pitchFamily="66" charset="0"/>
              </a:rPr>
              <a:t>xprese fúzního genu </a:t>
            </a:r>
            <a:r>
              <a:rPr lang="cs-CZ" sz="1600" dirty="0">
                <a:latin typeface="Comic Sans MS" pitchFamily="66" charset="0"/>
              </a:rPr>
              <a:t>PML/RAR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řízena promotorem PML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orucha maturace myelocytů, hromadí se </a:t>
            </a:r>
            <a:r>
              <a:rPr lang="cs-CZ" sz="1600" dirty="0" err="1" smtClean="0">
                <a:latin typeface="Comic Sans MS" pitchFamily="66" charset="0"/>
              </a:rPr>
              <a:t>promyelocyty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  c ATRA (obnova </a:t>
            </a:r>
            <a:r>
              <a:rPr lang="cs-CZ" sz="1600" dirty="0" err="1" smtClean="0">
                <a:latin typeface="Comic Sans MS" pitchFamily="66" charset="0"/>
              </a:rPr>
              <a:t>fce</a:t>
            </a:r>
            <a:r>
              <a:rPr lang="cs-CZ" sz="1600" dirty="0" smtClean="0">
                <a:latin typeface="Comic Sans MS" pitchFamily="66" charset="0"/>
              </a:rPr>
              <a:t> PML/RAR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v granulocytové maturaci)</a:t>
            </a:r>
          </a:p>
          <a:p>
            <a:r>
              <a:rPr lang="cs-CZ" sz="1600" dirty="0">
                <a:latin typeface="Comic Sans MS" pitchFamily="66" charset="0"/>
              </a:rPr>
              <a:t>č</a:t>
            </a:r>
            <a:r>
              <a:rPr lang="cs-CZ" sz="1600" dirty="0" smtClean="0">
                <a:latin typeface="Comic Sans MS" pitchFamily="66" charset="0"/>
              </a:rPr>
              <a:t>asem nastává rezistence…relaps</a:t>
            </a:r>
            <a:endParaRPr lang="cs-CZ" sz="1600" dirty="0">
              <a:latin typeface="Comic Sans MS" pitchFamily="66" charset="0"/>
            </a:endParaRPr>
          </a:p>
          <a:p>
            <a:endParaRPr lang="cs-CZ" sz="18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93466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8" y="4621881"/>
            <a:ext cx="3123754" cy="114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2043821" y="328498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71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www.qiagen.com/geneglobe/static/images/Pathways/RAR-Alpha-PML%20Fusion%20During%20AP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 bwMode="auto">
          <a:xfrm>
            <a:off x="2555776" y="1"/>
            <a:ext cx="514225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5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85662"/>
            <a:ext cx="5400600" cy="5672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Myeloidní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leukémie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chronická  (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CML)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15 – 20 % leukemických onemocnění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</a:t>
            </a:r>
            <a:r>
              <a:rPr lang="cs-CZ" sz="1600" dirty="0" smtClean="0">
                <a:latin typeface="Comic Sans MS" pitchFamily="66" charset="0"/>
              </a:rPr>
              <a:t>yšší stupeň </a:t>
            </a:r>
            <a:r>
              <a:rPr lang="cs-CZ" sz="1600" dirty="0" err="1" smtClean="0">
                <a:latin typeface="Comic Sans MS" pitchFamily="66" charset="0"/>
              </a:rPr>
              <a:t>fčního</a:t>
            </a:r>
            <a:r>
              <a:rPr lang="cs-CZ" sz="1600" dirty="0" smtClean="0">
                <a:latin typeface="Comic Sans MS" pitchFamily="66" charset="0"/>
              </a:rPr>
              <a:t> vyzrávání myeloidních b. ve </a:t>
            </a:r>
            <a:r>
              <a:rPr lang="cs-CZ" sz="1600" dirty="0" err="1" smtClean="0">
                <a:latin typeface="Comic Sans MS" pitchFamily="66" charset="0"/>
              </a:rPr>
              <a:t>fční</a:t>
            </a:r>
            <a:r>
              <a:rPr lang="cs-CZ" sz="1600" dirty="0" smtClean="0">
                <a:latin typeface="Comic Sans MS" pitchFamily="66" charset="0"/>
              </a:rPr>
              <a:t> granulocyty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cs-CZ" sz="1600" b="1" dirty="0" smtClean="0">
                <a:latin typeface="Comic Sans MS" pitchFamily="66" charset="0"/>
              </a:rPr>
              <a:t>počet granulocytů v krvi </a:t>
            </a:r>
            <a:r>
              <a:rPr lang="cs-CZ" sz="1600" dirty="0" smtClean="0">
                <a:latin typeface="Comic Sans MS" pitchFamily="66" charset="0"/>
              </a:rPr>
              <a:t>(někdy až </a:t>
            </a:r>
            <a:r>
              <a:rPr lang="cs-CZ" sz="1600" dirty="0" err="1" smtClean="0">
                <a:latin typeface="Comic Sans MS" pitchFamily="66" charset="0"/>
              </a:rPr>
              <a:t>leukostáza</a:t>
            </a:r>
            <a:r>
              <a:rPr lang="cs-CZ" sz="1600" dirty="0" smtClean="0">
                <a:latin typeface="Comic Sans MS" pitchFamily="66" charset="0"/>
              </a:rPr>
              <a:t>, místní tkáňové ischemie)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splenomegalie = infiltrace sleziny patologickým klonem b.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z</a:t>
            </a:r>
            <a:r>
              <a:rPr lang="cs-CZ" sz="1600" dirty="0" smtClean="0">
                <a:latin typeface="Comic Sans MS" pitchFamily="66" charset="0"/>
              </a:rPr>
              <a:t> 95% případů – chromozomální translokace mezi dlouhými raménky 9. a 22. chrom. = </a:t>
            </a:r>
            <a:r>
              <a:rPr lang="cs-CZ" sz="1600" dirty="0" err="1" smtClean="0">
                <a:latin typeface="Comic Sans MS" pitchFamily="66" charset="0"/>
              </a:rPr>
              <a:t>Ph</a:t>
            </a:r>
            <a:r>
              <a:rPr lang="cs-CZ" sz="1600" dirty="0" smtClean="0">
                <a:latin typeface="Comic Sans MS" pitchFamily="66" charset="0"/>
              </a:rPr>
              <a:t> chromozom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spojí se </a:t>
            </a:r>
            <a:r>
              <a:rPr lang="cs-CZ" sz="1600" dirty="0" err="1" smtClean="0">
                <a:latin typeface="Comic Sans MS" pitchFamily="66" charset="0"/>
              </a:rPr>
              <a:t>proonkogen</a:t>
            </a:r>
            <a:r>
              <a:rPr lang="cs-CZ" sz="1600" dirty="0" smtClean="0">
                <a:latin typeface="Comic Sans MS" pitchFamily="66" charset="0"/>
              </a:rPr>
              <a:t> c-ABL a gen BCR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U CML je gen ABL/BCR exprimován jako cytoplazmatický </a:t>
            </a:r>
            <a:r>
              <a:rPr lang="cs-CZ" sz="1600" b="1" dirty="0" smtClean="0">
                <a:latin typeface="Comic Sans MS" pitchFamily="66" charset="0"/>
              </a:rPr>
              <a:t>protein p210</a:t>
            </a:r>
            <a:r>
              <a:rPr lang="cs-CZ" sz="1600" dirty="0" smtClean="0">
                <a:latin typeface="Comic Sans MS" pitchFamily="66" charset="0"/>
              </a:rPr>
              <a:t>, ten asociuje s </a:t>
            </a:r>
            <a:r>
              <a:rPr lang="cs-CZ" sz="1600" dirty="0" err="1" smtClean="0">
                <a:latin typeface="Comic Sans MS" pitchFamily="66" charset="0"/>
              </a:rPr>
              <a:t>cytoskeletárním</a:t>
            </a:r>
            <a:r>
              <a:rPr lang="cs-CZ" sz="1600" dirty="0" smtClean="0">
                <a:latin typeface="Comic Sans MS" pitchFamily="66" charset="0"/>
              </a:rPr>
              <a:t> aktinem</a:t>
            </a:r>
          </a:p>
          <a:p>
            <a:pPr>
              <a:lnSpc>
                <a:spcPct val="110000"/>
              </a:lnSpc>
            </a:pP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p210 </a:t>
            </a:r>
            <a:r>
              <a:rPr lang="cs-CZ" sz="1600" dirty="0">
                <a:latin typeface="Comic Sans MS" pitchFamily="66" charset="0"/>
              </a:rPr>
              <a:t>má silnou tyrozin-kinázovou aktivitu → fosforylace více než 50 proteinů → </a:t>
            </a:r>
            <a:r>
              <a:rPr lang="cs-CZ" sz="1600" dirty="0" smtClean="0">
                <a:latin typeface="Comic Sans MS" pitchFamily="66" charset="0"/>
              </a:rPr>
              <a:t>fenotyp. </a:t>
            </a:r>
            <a:r>
              <a:rPr lang="cs-CZ" sz="1600" dirty="0">
                <a:latin typeface="Comic Sans MS" pitchFamily="66" charset="0"/>
              </a:rPr>
              <a:t>změny b</a:t>
            </a:r>
            <a:r>
              <a:rPr lang="cs-CZ" sz="1600" dirty="0" smtClean="0">
                <a:latin typeface="Comic Sans MS" pitchFamily="66" charset="0"/>
              </a:rPr>
              <a:t>.: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proliferační aktivity (mitogenní úč.)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cs-CZ" sz="1600" dirty="0" err="1" smtClean="0">
                <a:latin typeface="Comic Sans MS" pitchFamily="66" charset="0"/>
              </a:rPr>
              <a:t>adhezivity</a:t>
            </a:r>
            <a:r>
              <a:rPr lang="cs-CZ" sz="1600" dirty="0" smtClean="0">
                <a:latin typeface="Comic Sans MS" pitchFamily="66" charset="0"/>
              </a:rPr>
              <a:t> ke </a:t>
            </a:r>
            <a:r>
              <a:rPr lang="cs-CZ" sz="1600" dirty="0" err="1" smtClean="0">
                <a:latin typeface="Comic Sans MS" pitchFamily="66" charset="0"/>
              </a:rPr>
              <a:t>stromatu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krvetv</a:t>
            </a:r>
            <a:r>
              <a:rPr lang="cs-CZ" sz="1600" dirty="0" smtClean="0">
                <a:latin typeface="Comic Sans MS" pitchFamily="66" charset="0"/>
              </a:rPr>
              <a:t>. tkáně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rezistence k </a:t>
            </a:r>
            <a:r>
              <a:rPr lang="cs-CZ" sz="1600" dirty="0" err="1" smtClean="0">
                <a:latin typeface="Comic Sans MS" pitchFamily="66" charset="0"/>
              </a:rPr>
              <a:t>apoptóze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nestabilita genomu</a:t>
            </a:r>
          </a:p>
          <a:p>
            <a:endParaRPr lang="cs-CZ" sz="1400" dirty="0">
              <a:latin typeface="Comic Sans MS" pitchFamily="66" charset="0"/>
            </a:endParaRP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2024075" y="2182419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43973"/>
            <a:ext cx="2377098" cy="203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1979712" y="5373216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979712" y="5633628"/>
            <a:ext cx="0" cy="2436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1981167" y="5938191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1981167" y="6154215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89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Myeloproliferační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008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Polycythaemia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vera rubra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viz Anémie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Esenciální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(primární)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trombocytémie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b="1" dirty="0">
                <a:latin typeface="Comic Sans MS" pitchFamily="66" charset="0"/>
              </a:rPr>
              <a:t>p</a:t>
            </a:r>
            <a:r>
              <a:rPr lang="cs-CZ" sz="1600" b="1" dirty="0" smtClean="0">
                <a:latin typeface="Comic Sans MS" pitchFamily="66" charset="0"/>
              </a:rPr>
              <a:t>očet </a:t>
            </a:r>
            <a:r>
              <a:rPr lang="cs-CZ" sz="1600" b="1" dirty="0" err="1" smtClean="0">
                <a:latin typeface="Comic Sans MS" pitchFamily="66" charset="0"/>
              </a:rPr>
              <a:t>tro</a:t>
            </a:r>
            <a:r>
              <a:rPr lang="cs-CZ" sz="1600" b="1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díky patologické monoklonální </a:t>
            </a:r>
            <a:r>
              <a:rPr lang="cs-CZ" sz="1600" dirty="0" err="1" smtClean="0">
                <a:latin typeface="Comic Sans MS" pitchFamily="66" charset="0"/>
              </a:rPr>
              <a:t>krvetvotbě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>
                <a:latin typeface="Comic Sans MS" pitchFamily="66" charset="0"/>
              </a:rPr>
              <a:t>počet </a:t>
            </a:r>
            <a:r>
              <a:rPr lang="cs-CZ" sz="1600" b="1" dirty="0" err="1">
                <a:latin typeface="Comic Sans MS" pitchFamily="66" charset="0"/>
              </a:rPr>
              <a:t>megakaryoblastů</a:t>
            </a:r>
            <a:r>
              <a:rPr lang="cs-CZ" sz="1600" b="1" dirty="0">
                <a:latin typeface="Comic Sans MS" pitchFamily="66" charset="0"/>
              </a:rPr>
              <a:t> a megakaryocytů </a:t>
            </a:r>
            <a:r>
              <a:rPr lang="cs-CZ" sz="1600" dirty="0">
                <a:latin typeface="Comic Sans MS" pitchFamily="66" charset="0"/>
              </a:rPr>
              <a:t>v kostní dřeni</a:t>
            </a:r>
          </a:p>
          <a:p>
            <a:r>
              <a:rPr lang="cs-CZ" sz="1600" dirty="0">
                <a:latin typeface="Comic Sans MS" pitchFamily="66" charset="0"/>
              </a:rPr>
              <a:t>projev: trombózy, krvácivé stavy z poruchy </a:t>
            </a:r>
            <a:r>
              <a:rPr lang="cs-CZ" sz="1600" dirty="0" err="1">
                <a:latin typeface="Comic Sans MS" pitchFamily="66" charset="0"/>
              </a:rPr>
              <a:t>fce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tro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Primární myelofibróza</a:t>
            </a:r>
          </a:p>
          <a:p>
            <a:r>
              <a:rPr lang="cs-CZ" sz="1600" dirty="0" smtClean="0">
                <a:latin typeface="Comic Sans MS" pitchFamily="66" charset="0"/>
              </a:rPr>
              <a:t>etiologie </a:t>
            </a:r>
            <a:r>
              <a:rPr lang="cs-CZ" sz="1600" dirty="0">
                <a:latin typeface="Comic Sans MS" pitchFamily="66" charset="0"/>
              </a:rPr>
              <a:t>neznámá, léčba transplantací kostní dřeně → asi primární porucha kmenové b.</a:t>
            </a:r>
          </a:p>
          <a:p>
            <a:r>
              <a:rPr lang="cs-CZ" sz="1600" dirty="0" smtClean="0">
                <a:latin typeface="Comic Sans MS" pitchFamily="66" charset="0"/>
              </a:rPr>
              <a:t>patogeneze </a:t>
            </a:r>
            <a:r>
              <a:rPr lang="cs-CZ" sz="1600" dirty="0">
                <a:latin typeface="Comic Sans MS" pitchFamily="66" charset="0"/>
              </a:rPr>
              <a:t>– postupný zánik krvetvorby v kostní dřeni a současná aktivace ve slezině atd. = </a:t>
            </a:r>
            <a:r>
              <a:rPr lang="cs-CZ" sz="1600" dirty="0" err="1">
                <a:latin typeface="Comic Sans MS" pitchFamily="66" charset="0"/>
              </a:rPr>
              <a:t>extramedulární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hematopoeza</a:t>
            </a:r>
            <a:r>
              <a:rPr lang="cs-CZ" sz="1600" dirty="0">
                <a:latin typeface="Comic Sans MS" pitchFamily="66" charset="0"/>
              </a:rPr>
              <a:t> → uvolnění mála </a:t>
            </a:r>
            <a:r>
              <a:rPr lang="cs-CZ" sz="1600" b="1" dirty="0">
                <a:latin typeface="Comic Sans MS" pitchFamily="66" charset="0"/>
              </a:rPr>
              <a:t>erytroblastů, myelocytů a </a:t>
            </a:r>
            <a:r>
              <a:rPr lang="cs-CZ" sz="1600" b="1" dirty="0" err="1">
                <a:latin typeface="Comic Sans MS" pitchFamily="66" charset="0"/>
              </a:rPr>
              <a:t>promyelocytů</a:t>
            </a:r>
            <a:r>
              <a:rPr lang="cs-CZ" sz="1600" b="1" dirty="0">
                <a:latin typeface="Comic Sans MS" pitchFamily="66" charset="0"/>
              </a:rPr>
              <a:t> do cirkulace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</a:t>
            </a:r>
            <a:r>
              <a:rPr lang="cs-CZ" sz="1600" dirty="0" smtClean="0">
                <a:latin typeface="Comic Sans MS" pitchFamily="66" charset="0"/>
              </a:rPr>
              <a:t>tam </a:t>
            </a:r>
            <a:r>
              <a:rPr lang="cs-CZ" sz="1600" dirty="0">
                <a:latin typeface="Comic Sans MS" pitchFamily="66" charset="0"/>
              </a:rPr>
              <a:t>běžně </a:t>
            </a:r>
            <a:r>
              <a:rPr lang="cs-CZ" sz="1600" dirty="0" smtClean="0">
                <a:latin typeface="Comic Sans MS" pitchFamily="66" charset="0"/>
              </a:rPr>
              <a:t>nejsou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Systémová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mastocytóza</a:t>
            </a: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b="1" dirty="0">
                <a:latin typeface="Comic Sans MS" pitchFamily="66" charset="0"/>
              </a:rPr>
              <a:t>p</a:t>
            </a:r>
            <a:r>
              <a:rPr lang="cs-CZ" sz="1600" b="1" dirty="0" smtClean="0">
                <a:latin typeface="Comic Sans MS" pitchFamily="66" charset="0"/>
              </a:rPr>
              <a:t>omnožení žírných b., </a:t>
            </a:r>
            <a:r>
              <a:rPr lang="cs-CZ" sz="1600" dirty="0" smtClean="0">
                <a:latin typeface="Comic Sans MS" pitchFamily="66" charset="0"/>
              </a:rPr>
              <a:t>různé formy (leukemická…) 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rojevy - svědění, zčervenání kůže, hypotenze, poruchy v GIT, bolest hlavy…způsobené látkami z mastocytů např. histamin (zvyšuje žaludeční sekreci, proto vředové choroby) 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1916088" y="2132856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1914599" y="2420887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03729"/>
            <a:ext cx="1491515" cy="103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Fyziologie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5883" y="1268760"/>
            <a:ext cx="49685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Funkce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krve</a:t>
            </a:r>
          </a:p>
          <a:p>
            <a:r>
              <a:rPr lang="cs-CZ" sz="1600" dirty="0" smtClean="0">
                <a:latin typeface="Comic Sans MS" pitchFamily="66" charset="0"/>
              </a:rPr>
              <a:t>transport </a:t>
            </a:r>
            <a:r>
              <a:rPr lang="cs-CZ" sz="1600" dirty="0">
                <a:latin typeface="Comic Sans MS" pitchFamily="66" charset="0"/>
              </a:rPr>
              <a:t>látek </a:t>
            </a:r>
            <a:r>
              <a:rPr lang="cs-CZ" sz="1600" dirty="0" smtClean="0">
                <a:latin typeface="Comic Sans MS" pitchFamily="66" charset="0"/>
              </a:rPr>
              <a:t>- volně </a:t>
            </a:r>
            <a:r>
              <a:rPr lang="cs-CZ" sz="1600" dirty="0">
                <a:latin typeface="Comic Sans MS" pitchFamily="66" charset="0"/>
              </a:rPr>
              <a:t>nebo na </a:t>
            </a:r>
            <a:r>
              <a:rPr lang="cs-CZ" sz="1600" dirty="0" smtClean="0">
                <a:latin typeface="Comic Sans MS" pitchFamily="66" charset="0"/>
              </a:rPr>
              <a:t>nosičích (transportní molekuly - bílkoviny)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výměna </a:t>
            </a:r>
            <a:r>
              <a:rPr lang="cs-CZ" sz="1600" dirty="0">
                <a:latin typeface="Comic Sans MS" pitchFamily="66" charset="0"/>
              </a:rPr>
              <a:t>vody a iontů</a:t>
            </a:r>
          </a:p>
          <a:p>
            <a:r>
              <a:rPr lang="cs-CZ" sz="1600" dirty="0" smtClean="0">
                <a:latin typeface="Comic Sans MS" pitchFamily="66" charset="0"/>
              </a:rPr>
              <a:t>účast </a:t>
            </a:r>
            <a:r>
              <a:rPr lang="cs-CZ" sz="1600" dirty="0">
                <a:latin typeface="Comic Sans MS" pitchFamily="66" charset="0"/>
              </a:rPr>
              <a:t>na imunitních </a:t>
            </a:r>
            <a:r>
              <a:rPr lang="cs-CZ" sz="1600" dirty="0" smtClean="0">
                <a:latin typeface="Comic Sans MS" pitchFamily="66" charset="0"/>
              </a:rPr>
              <a:t>reakcích – zánětová reakce a hojení ran </a:t>
            </a:r>
            <a:r>
              <a:rPr lang="cs-CZ" sz="1600" dirty="0">
                <a:latin typeface="Comic Sans MS" pitchFamily="66" charset="0"/>
              </a:rPr>
              <a:t>(</a:t>
            </a:r>
            <a:r>
              <a:rPr lang="cs-CZ" sz="1600" dirty="0" smtClean="0">
                <a:latin typeface="Comic Sans MS" pitchFamily="66" charset="0"/>
              </a:rPr>
              <a:t>obsahuje </a:t>
            </a:r>
            <a:r>
              <a:rPr lang="cs-CZ" sz="1600" dirty="0">
                <a:latin typeface="Comic Sans MS" pitchFamily="66" charset="0"/>
              </a:rPr>
              <a:t>specifické látky – hormony, růstové faktory, </a:t>
            </a:r>
            <a:r>
              <a:rPr lang="cs-CZ" sz="1600" dirty="0" err="1">
                <a:latin typeface="Comic Sans MS" pitchFamily="66" charset="0"/>
              </a:rPr>
              <a:t>cytokiny</a:t>
            </a:r>
            <a:r>
              <a:rPr lang="cs-CZ" sz="1600" dirty="0">
                <a:latin typeface="Comic Sans MS" pitchFamily="66" charset="0"/>
              </a:rPr>
              <a:t> a jejich </a:t>
            </a:r>
            <a:r>
              <a:rPr lang="cs-CZ" sz="1600" dirty="0" smtClean="0">
                <a:latin typeface="Comic Sans MS" pitchFamily="66" charset="0"/>
              </a:rPr>
              <a:t>inhibitory)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udržování acidobazické rovnováhy</a:t>
            </a:r>
          </a:p>
          <a:p>
            <a:r>
              <a:rPr lang="cs-CZ" sz="1600" dirty="0" smtClean="0">
                <a:latin typeface="Comic Sans MS" pitchFamily="66" charset="0"/>
              </a:rPr>
              <a:t>transport O</a:t>
            </a:r>
            <a:r>
              <a:rPr lang="cs-CZ" sz="1600" baseline="-25000" dirty="0" smtClean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 a CO</a:t>
            </a:r>
            <a:r>
              <a:rPr lang="cs-CZ" sz="1600" baseline="-25000" dirty="0" smtClean="0">
                <a:latin typeface="Comic Sans MS" pitchFamily="66" charset="0"/>
              </a:rPr>
              <a:t>2 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Hb</a:t>
            </a:r>
            <a:r>
              <a:rPr lang="cs-CZ" sz="1600" dirty="0" smtClean="0">
                <a:latin typeface="Comic Sans MS" pitchFamily="66" charset="0"/>
              </a:rPr>
              <a:t> v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zvyšuje obsah </a:t>
            </a:r>
            <a:r>
              <a:rPr lang="cs-CZ" sz="1600" dirty="0">
                <a:latin typeface="Comic Sans MS" pitchFamily="66" charset="0"/>
              </a:rPr>
              <a:t>O</a:t>
            </a:r>
            <a:r>
              <a:rPr lang="cs-CZ" sz="1600" baseline="-25000" dirty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 v krvi 50x) </a:t>
            </a:r>
            <a:endParaRPr lang="cs-CZ" sz="1600" baseline="-250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54" b="9173"/>
          <a:stretch/>
        </p:blipFill>
        <p:spPr bwMode="auto">
          <a:xfrm>
            <a:off x="6558521" y="1484784"/>
            <a:ext cx="2365977" cy="18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18" y="4264225"/>
            <a:ext cx="4847168" cy="23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6/66/Hemoglobin_saturation_curve.svg/250px-Hemoglobin_saturation_curv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38" y="4410548"/>
            <a:ext cx="2381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08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739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err="1">
                <a:solidFill>
                  <a:srgbClr val="75DBFF"/>
                </a:solidFill>
                <a:latin typeface="Comic Sans MS" pitchFamily="66" charset="0"/>
              </a:rPr>
              <a:t>L</a:t>
            </a:r>
            <a:r>
              <a:rPr lang="cs-CZ" sz="3000" dirty="0" err="1" smtClean="0">
                <a:solidFill>
                  <a:srgbClr val="75DBFF"/>
                </a:solidFill>
                <a:latin typeface="Comic Sans MS" pitchFamily="66" charset="0"/>
              </a:rPr>
              <a:t>ymfoproliferační</a:t>
            </a:r>
            <a:r>
              <a:rPr lang="cs-CZ" sz="3000" dirty="0" smtClean="0">
                <a:solidFill>
                  <a:srgbClr val="75DBFF"/>
                </a:solidFill>
                <a:latin typeface="Comic Sans MS" pitchFamily="66" charset="0"/>
              </a:rPr>
              <a:t> syndromy a onemocnění</a:t>
            </a:r>
            <a:endParaRPr lang="cs-CZ" sz="3000" dirty="0">
              <a:solidFill>
                <a:srgbClr val="75DBFF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5112568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ádorová onemocnění lymfatické větve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e</a:t>
            </a:r>
            <a:r>
              <a:rPr lang="cs-CZ" sz="1600" dirty="0" smtClean="0">
                <a:latin typeface="Comic Sans MS" pitchFamily="66" charset="0"/>
              </a:rPr>
              <a:t>tiologie - nejčastěji jde o přenos </a:t>
            </a:r>
            <a:r>
              <a:rPr lang="cs-CZ" sz="1600" dirty="0" err="1" smtClean="0">
                <a:latin typeface="Comic Sans MS" pitchFamily="66" charset="0"/>
              </a:rPr>
              <a:t>protonkogenu</a:t>
            </a:r>
            <a:r>
              <a:rPr lang="cs-CZ" sz="1600" dirty="0" smtClean="0">
                <a:latin typeface="Comic Sans MS" pitchFamily="66" charset="0"/>
              </a:rPr>
              <a:t> do oblasti kódující nějakou podjednotku receptoru T buněk (TCR) nebo </a:t>
            </a:r>
            <a:r>
              <a:rPr lang="cs-CZ" sz="1600" dirty="0" err="1" smtClean="0">
                <a:latin typeface="Comic Sans MS" pitchFamily="66" charset="0"/>
              </a:rPr>
              <a:t>Ig</a:t>
            </a:r>
            <a:r>
              <a:rPr lang="cs-CZ" sz="1600" dirty="0" smtClean="0">
                <a:latin typeface="Comic Sans MS" pitchFamily="66" charset="0"/>
              </a:rPr>
              <a:t> řetězec, zvýšení odolnosti lymf. b. proti </a:t>
            </a:r>
            <a:r>
              <a:rPr lang="cs-CZ" sz="1600" dirty="0" err="1" smtClean="0">
                <a:latin typeface="Comic Sans MS" pitchFamily="66" charset="0"/>
              </a:rPr>
              <a:t>apoptóze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2 formy: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d</a:t>
            </a:r>
            <a:r>
              <a:rPr lang="cs-CZ" sz="1600" dirty="0" smtClean="0">
                <a:latin typeface="Comic Sans MS" pitchFamily="66" charset="0"/>
              </a:rPr>
              <a:t>iseminovaná = </a:t>
            </a:r>
            <a:r>
              <a:rPr lang="cs-CZ" sz="1600" b="1" dirty="0" smtClean="0">
                <a:latin typeface="Comic Sans MS" pitchFamily="66" charset="0"/>
              </a:rPr>
              <a:t>lymfatické leukémie </a:t>
            </a:r>
            <a:r>
              <a:rPr lang="cs-CZ" sz="1600" dirty="0" smtClean="0">
                <a:latin typeface="Comic Sans MS" pitchFamily="66" charset="0"/>
              </a:rPr>
              <a:t>(z </a:t>
            </a:r>
            <a:r>
              <a:rPr lang="cs-CZ" sz="1600" dirty="0">
                <a:latin typeface="Comic Sans MS" pitchFamily="66" charset="0"/>
              </a:rPr>
              <a:t>B i T řady </a:t>
            </a:r>
            <a:r>
              <a:rPr lang="cs-CZ" sz="1600" dirty="0" smtClean="0">
                <a:latin typeface="Comic Sans MS" pitchFamily="66" charset="0"/>
              </a:rPr>
              <a:t>=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ALL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, CLL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l</a:t>
            </a:r>
            <a:r>
              <a:rPr lang="cs-CZ" sz="1600" dirty="0" smtClean="0">
                <a:latin typeface="Comic Sans MS" pitchFamily="66" charset="0"/>
              </a:rPr>
              <a:t>okalizovaná =</a:t>
            </a:r>
            <a:r>
              <a:rPr lang="cs-CZ" sz="1600" b="1" dirty="0" smtClean="0">
                <a:latin typeface="Comic Sans MS" pitchFamily="66" charset="0"/>
              </a:rPr>
              <a:t> lymfomy </a:t>
            </a:r>
            <a:r>
              <a:rPr lang="cs-CZ" sz="1600" dirty="0">
                <a:latin typeface="Comic Sans MS" pitchFamily="66" charset="0"/>
              </a:rPr>
              <a:t>(</a:t>
            </a:r>
            <a:r>
              <a:rPr lang="cs-CZ" sz="1600" dirty="0" smtClean="0">
                <a:latin typeface="Comic Sans MS" pitchFamily="66" charset="0"/>
              </a:rPr>
              <a:t>systémové </a:t>
            </a:r>
            <a:r>
              <a:rPr lang="cs-CZ" sz="1600" dirty="0" err="1" smtClean="0">
                <a:latin typeface="Comic Sans MS" pitchFamily="66" charset="0"/>
              </a:rPr>
              <a:t>onem</a:t>
            </a:r>
            <a:r>
              <a:rPr lang="cs-CZ" sz="1600" dirty="0" smtClean="0">
                <a:latin typeface="Comic Sans MS" pitchFamily="66" charset="0"/>
              </a:rPr>
              <a:t>. lymfatického systému)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Burkittův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lymfom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apř. translokace </a:t>
            </a:r>
            <a:r>
              <a:rPr lang="cs-CZ" sz="1600" dirty="0" err="1" smtClean="0">
                <a:latin typeface="Comic Sans MS" pitchFamily="66" charset="0"/>
              </a:rPr>
              <a:t>protonkogenu</a:t>
            </a:r>
            <a:r>
              <a:rPr lang="cs-CZ" sz="1600" dirty="0" smtClean="0">
                <a:latin typeface="Comic Sans MS" pitchFamily="66" charset="0"/>
              </a:rPr>
              <a:t> c-</a:t>
            </a:r>
            <a:r>
              <a:rPr lang="cs-CZ" sz="1600" dirty="0" err="1" smtClean="0">
                <a:latin typeface="Comic Sans MS" pitchFamily="66" charset="0"/>
              </a:rPr>
              <a:t>myc</a:t>
            </a:r>
            <a:r>
              <a:rPr lang="cs-CZ" sz="1600" dirty="0" smtClean="0">
                <a:latin typeface="Comic Sans MS" pitchFamily="66" charset="0"/>
              </a:rPr>
              <a:t> z chrom. 8. </a:t>
            </a: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a 14., </a:t>
            </a:r>
            <a:r>
              <a:rPr lang="cs-CZ" sz="1600" dirty="0" err="1" smtClean="0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</a:t>
            </a:r>
            <a:r>
              <a:rPr lang="cs-CZ" sz="1600" dirty="0" smtClean="0">
                <a:latin typeface="Comic Sans MS" pitchFamily="66" charset="0"/>
              </a:rPr>
              <a:t>kóduje </a:t>
            </a:r>
            <a:r>
              <a:rPr lang="cs-CZ" sz="1600" dirty="0">
                <a:latin typeface="Comic Sans MS" pitchFamily="66" charset="0"/>
              </a:rPr>
              <a:t>těžký </a:t>
            </a:r>
            <a:r>
              <a:rPr lang="cs-CZ" sz="1600" dirty="0" err="1">
                <a:latin typeface="Comic Sans MS" pitchFamily="66" charset="0"/>
              </a:rPr>
              <a:t>Ig</a:t>
            </a:r>
            <a:r>
              <a:rPr lang="cs-CZ" sz="1600" dirty="0">
                <a:latin typeface="Comic Sans MS" pitchFamily="66" charset="0"/>
              </a:rPr>
              <a:t> řetězec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EBV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6675038" y="1340768"/>
            <a:ext cx="2016224" cy="2448272"/>
            <a:chOff x="6300192" y="1383269"/>
            <a:chExt cx="2406345" cy="3069123"/>
          </a:xfrm>
        </p:grpSpPr>
        <p:pic>
          <p:nvPicPr>
            <p:cNvPr id="7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6" t="13282" b="15356"/>
            <a:stretch/>
          </p:blipFill>
          <p:spPr bwMode="auto">
            <a:xfrm>
              <a:off x="6300192" y="1556792"/>
              <a:ext cx="2406345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>
              <a:off x="6300192" y="1584975"/>
              <a:ext cx="495055" cy="7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cancer.gov/images/cdr/live/CDR526538-57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2" t="35451" r="35966" b="47095"/>
            <a:stretch/>
          </p:blipFill>
          <p:spPr bwMode="auto">
            <a:xfrm>
              <a:off x="6735978" y="1383269"/>
              <a:ext cx="495055" cy="70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93" y="4365838"/>
            <a:ext cx="2720907" cy="20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691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739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err="1">
                <a:solidFill>
                  <a:srgbClr val="C00000"/>
                </a:solidFill>
                <a:latin typeface="Comic Sans MS" pitchFamily="66" charset="0"/>
              </a:rPr>
              <a:t>L</a:t>
            </a:r>
            <a:r>
              <a:rPr lang="cs-CZ" sz="3000" dirty="0" err="1" smtClean="0">
                <a:solidFill>
                  <a:srgbClr val="C00000"/>
                </a:solidFill>
                <a:latin typeface="Comic Sans MS" pitchFamily="66" charset="0"/>
              </a:rPr>
              <a:t>ymfoproliferační</a:t>
            </a:r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 syndromy a onemocnění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3913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Hodgkinův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lymfon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ravděpodobně </a:t>
            </a:r>
            <a:r>
              <a:rPr lang="cs-CZ" sz="1600" dirty="0" err="1" smtClean="0">
                <a:latin typeface="Comic Sans MS" pitchFamily="66" charset="0"/>
              </a:rPr>
              <a:t>onemoc</a:t>
            </a:r>
            <a:r>
              <a:rPr lang="cs-CZ" sz="1600" dirty="0" smtClean="0">
                <a:latin typeface="Comic Sans MS" pitchFamily="66" charset="0"/>
              </a:rPr>
              <a:t>. B buněk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M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aligní non-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hodgkinské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lymfomy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o</a:t>
            </a:r>
            <a:r>
              <a:rPr lang="cs-CZ" sz="1600" dirty="0" smtClean="0">
                <a:latin typeface="Comic Sans MS" pitchFamily="66" charset="0"/>
              </a:rPr>
              <a:t>dvozeny od B buněk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odobnost s ALL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i</a:t>
            </a:r>
            <a:r>
              <a:rPr lang="cs-CZ" sz="1600" dirty="0" smtClean="0">
                <a:latin typeface="Comic Sans MS" pitchFamily="66" charset="0"/>
              </a:rPr>
              <a:t>nfiltrace do kostní dřeně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yndromy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odvozené 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od plazmatických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bb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>
                <a:latin typeface="Comic Sans MS" pitchFamily="66" charset="0"/>
              </a:rPr>
              <a:t>monoklonální </a:t>
            </a:r>
            <a:r>
              <a:rPr lang="cs-CZ" sz="1600" dirty="0" err="1" smtClean="0">
                <a:latin typeface="Comic Sans MS" pitchFamily="66" charset="0"/>
              </a:rPr>
              <a:t>gamapatie</a:t>
            </a:r>
            <a:r>
              <a:rPr lang="cs-CZ" sz="1600" dirty="0" smtClean="0">
                <a:latin typeface="Comic Sans MS" pitchFamily="66" charset="0"/>
              </a:rPr>
              <a:t> = nadměrná tvorba patologického </a:t>
            </a:r>
            <a:r>
              <a:rPr lang="cs-CZ" sz="1600" dirty="0" err="1" smtClean="0">
                <a:latin typeface="Comic Sans MS" pitchFamily="66" charset="0"/>
              </a:rPr>
              <a:t>Ig</a:t>
            </a:r>
            <a:r>
              <a:rPr lang="cs-CZ" sz="1600" dirty="0" smtClean="0">
                <a:latin typeface="Comic Sans MS" pitchFamily="66" charset="0"/>
              </a:rPr>
              <a:t>, tzv. M-komponenty = </a:t>
            </a:r>
            <a:r>
              <a:rPr lang="cs-CZ" sz="1600" dirty="0" err="1" smtClean="0">
                <a:latin typeface="Comic Sans MS" pitchFamily="66" charset="0"/>
              </a:rPr>
              <a:t>paraprotein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mnohočetný myelom (</a:t>
            </a:r>
            <a:r>
              <a:rPr lang="cs-CZ" sz="1600" dirty="0" err="1" smtClean="0">
                <a:solidFill>
                  <a:schemeClr val="accent6"/>
                </a:solidFill>
                <a:latin typeface="Comic Sans MS" pitchFamily="66" charset="0"/>
              </a:rPr>
              <a:t>plazmocytom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1600" dirty="0" err="1" smtClean="0">
                <a:solidFill>
                  <a:schemeClr val="accent6"/>
                </a:solidFill>
                <a:latin typeface="Comic Sans MS" pitchFamily="66" charset="0"/>
              </a:rPr>
              <a:t>Waldenströmova</a:t>
            </a: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cs-CZ" sz="1600" dirty="0" err="1" smtClean="0">
                <a:solidFill>
                  <a:schemeClr val="accent6"/>
                </a:solidFill>
                <a:latin typeface="Comic Sans MS" pitchFamily="66" charset="0"/>
              </a:rPr>
              <a:t>makroglobulinemie</a:t>
            </a:r>
            <a:endParaRPr lang="cs-CZ" sz="1600" dirty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primární 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amyloidóza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solidFill>
                  <a:schemeClr val="accent6"/>
                </a:solidFill>
                <a:latin typeface="Comic Sans MS" pitchFamily="66" charset="0"/>
              </a:rPr>
              <a:t>onemocnění </a:t>
            </a:r>
            <a:r>
              <a:rPr lang="cs-CZ" sz="1600" dirty="0">
                <a:solidFill>
                  <a:schemeClr val="accent6"/>
                </a:solidFill>
                <a:latin typeface="Comic Sans MS" pitchFamily="66" charset="0"/>
              </a:rPr>
              <a:t>těžkých řetězců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064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739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Pozvánka 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t="15415" r="26921" b="10816"/>
          <a:stretch/>
        </p:blipFill>
        <p:spPr bwMode="auto">
          <a:xfrm>
            <a:off x="2915816" y="1162531"/>
            <a:ext cx="4248472" cy="53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083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Aplastické syndromy</a:t>
            </a:r>
            <a:endParaRPr lang="cs-CZ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72808" cy="5472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1900" b="1" dirty="0">
                <a:latin typeface="Comic Sans MS" pitchFamily="66" charset="0"/>
              </a:rPr>
              <a:t>k</a:t>
            </a:r>
            <a:r>
              <a:rPr lang="cs-CZ" sz="1900" b="1" dirty="0" smtClean="0">
                <a:latin typeface="Comic Sans MS" pitchFamily="66" charset="0"/>
              </a:rPr>
              <a:t>rvetvorná tkáň obsahuje málo prekurzorů krevních b. </a:t>
            </a:r>
            <a:r>
              <a:rPr lang="cs-CZ" sz="1900" dirty="0" smtClean="0">
                <a:latin typeface="Comic Sans MS" pitchFamily="66" charset="0"/>
              </a:rPr>
              <a:t>= je </a:t>
            </a:r>
            <a:r>
              <a:rPr lang="cs-CZ" sz="1900" dirty="0" err="1" smtClean="0">
                <a:latin typeface="Comic Sans MS" pitchFamily="66" charset="0"/>
              </a:rPr>
              <a:t>hypoplastická</a:t>
            </a:r>
            <a:endParaRPr lang="cs-CZ" sz="19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n</a:t>
            </a:r>
            <a:r>
              <a:rPr lang="cs-CZ" sz="1900" dirty="0" smtClean="0">
                <a:latin typeface="Comic Sans MS" pitchFamily="66" charset="0"/>
              </a:rPr>
              <a:t>ásledky primárního poškození krvetvorných kmenových b.</a:t>
            </a:r>
          </a:p>
          <a:p>
            <a:pPr>
              <a:lnSpc>
                <a:spcPct val="120000"/>
              </a:lnSpc>
            </a:pPr>
            <a:endParaRPr lang="cs-CZ" sz="19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7030A0"/>
                </a:solidFill>
                <a:latin typeface="Comic Sans MS" pitchFamily="66" charset="0"/>
              </a:rPr>
              <a:t>Aplastická anémie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cs-CZ" sz="1900" dirty="0" smtClean="0">
                <a:solidFill>
                  <a:schemeClr val="accent6"/>
                </a:solidFill>
                <a:latin typeface="Comic Sans MS" pitchFamily="66" charset="0"/>
              </a:rPr>
              <a:t>Idiopatické a sekundární aplastické anémie</a:t>
            </a:r>
          </a:p>
          <a:p>
            <a:pPr>
              <a:lnSpc>
                <a:spcPct val="120000"/>
              </a:lnSpc>
            </a:pPr>
            <a:r>
              <a:rPr lang="cs-CZ" sz="1900" dirty="0" smtClean="0">
                <a:latin typeface="Comic Sans MS" pitchFamily="66" charset="0"/>
              </a:rPr>
              <a:t>nedostatek erytroblastů, megakaryocytů a prekurzorů granulocytů, silně redukovány jsou CD34</a:t>
            </a:r>
            <a:r>
              <a:rPr lang="cs-CZ" sz="1900" baseline="30000" dirty="0" smtClean="0">
                <a:latin typeface="Comic Sans MS" pitchFamily="66" charset="0"/>
              </a:rPr>
              <a:t>+</a:t>
            </a:r>
            <a:r>
              <a:rPr lang="cs-CZ" sz="1900" dirty="0" smtClean="0">
                <a:latin typeface="Comic Sans MS" pitchFamily="66" charset="0"/>
              </a:rPr>
              <a:t> b.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s</a:t>
            </a:r>
            <a:r>
              <a:rPr lang="cs-CZ" sz="1900" dirty="0" smtClean="0">
                <a:latin typeface="Comic Sans MS" pitchFamily="66" charset="0"/>
              </a:rPr>
              <a:t>ekundární – poškození krvetvorné tkáně vnějšími faktory, mají přechodný charakter</a:t>
            </a:r>
          </a:p>
          <a:p>
            <a:pPr>
              <a:lnSpc>
                <a:spcPct val="120000"/>
              </a:lnSpc>
              <a:buAutoNum type="arabicPeriod" startAt="2"/>
            </a:pPr>
            <a:r>
              <a:rPr lang="cs-CZ" sz="1900" dirty="0" smtClean="0">
                <a:solidFill>
                  <a:schemeClr val="accent6"/>
                </a:solidFill>
                <a:latin typeface="Comic Sans MS" pitchFamily="66" charset="0"/>
              </a:rPr>
              <a:t>Čistá aplazie červené krevní řady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v</a:t>
            </a:r>
            <a:r>
              <a:rPr lang="cs-CZ" sz="1900" dirty="0" smtClean="0">
                <a:latin typeface="Comic Sans MS" pitchFamily="66" charset="0"/>
              </a:rPr>
              <a:t>rozená (</a:t>
            </a:r>
            <a:r>
              <a:rPr lang="cs-CZ" sz="1900" dirty="0" err="1" smtClean="0">
                <a:latin typeface="Comic Sans MS" pitchFamily="66" charset="0"/>
              </a:rPr>
              <a:t>Diamondův-Blackfanův</a:t>
            </a:r>
            <a:r>
              <a:rPr lang="cs-CZ" sz="1900" dirty="0" smtClean="0">
                <a:latin typeface="Comic Sans MS" pitchFamily="66" charset="0"/>
              </a:rPr>
              <a:t> syndrom – AD) a získaná (většinou idiopatická) forma</a:t>
            </a:r>
          </a:p>
          <a:p>
            <a:pPr>
              <a:lnSpc>
                <a:spcPct val="120000"/>
              </a:lnSpc>
              <a:buAutoNum type="arabicPeriod" startAt="3"/>
            </a:pPr>
            <a:r>
              <a:rPr lang="cs-CZ" sz="1900" dirty="0" err="1" smtClean="0">
                <a:solidFill>
                  <a:schemeClr val="accent6"/>
                </a:solidFill>
                <a:latin typeface="Comic Sans MS" pitchFamily="66" charset="0"/>
              </a:rPr>
              <a:t>Fanconiho</a:t>
            </a:r>
            <a:r>
              <a:rPr lang="cs-CZ" sz="1900" dirty="0" smtClean="0">
                <a:solidFill>
                  <a:schemeClr val="accent6"/>
                </a:solidFill>
                <a:latin typeface="Comic Sans MS" pitchFamily="66" charset="0"/>
              </a:rPr>
              <a:t> anémie</a:t>
            </a:r>
          </a:p>
          <a:p>
            <a:pPr>
              <a:lnSpc>
                <a:spcPct val="120000"/>
              </a:lnSpc>
            </a:pPr>
            <a:r>
              <a:rPr lang="cs-CZ" sz="1900" dirty="0" smtClean="0">
                <a:latin typeface="Comic Sans MS" pitchFamily="66" charset="0"/>
              </a:rPr>
              <a:t>vrozená (AR) aplastická anémie s </a:t>
            </a:r>
            <a:r>
              <a:rPr lang="cs-CZ" sz="1900" dirty="0" err="1" smtClean="0">
                <a:latin typeface="Comic Sans MS" pitchFamily="66" charset="0"/>
              </a:rPr>
              <a:t>pancytopénií</a:t>
            </a:r>
            <a:endParaRPr lang="cs-CZ" sz="19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d</a:t>
            </a:r>
            <a:r>
              <a:rPr lang="cs-CZ" sz="1900" dirty="0" smtClean="0">
                <a:latin typeface="Comic Sans MS" pitchFamily="66" charset="0"/>
              </a:rPr>
              <a:t>efekt v </a:t>
            </a:r>
            <a:r>
              <a:rPr lang="cs-CZ" sz="1900" dirty="0" err="1" smtClean="0">
                <a:latin typeface="Comic Sans MS" pitchFamily="66" charset="0"/>
              </a:rPr>
              <a:t>klusteru</a:t>
            </a:r>
            <a:r>
              <a:rPr lang="cs-CZ" sz="1900" dirty="0" smtClean="0">
                <a:latin typeface="Comic Sans MS" pitchFamily="66" charset="0"/>
              </a:rPr>
              <a:t> proteinů zodpovědných za reparace DNA</a:t>
            </a:r>
          </a:p>
          <a:p>
            <a:pPr>
              <a:lnSpc>
                <a:spcPct val="120000"/>
              </a:lnSpc>
              <a:buAutoNum type="arabicPeriod" startAt="4"/>
            </a:pPr>
            <a:r>
              <a:rPr lang="cs-CZ" sz="1900" dirty="0" err="1" smtClean="0">
                <a:solidFill>
                  <a:schemeClr val="accent6"/>
                </a:solidFill>
                <a:latin typeface="Comic Sans MS" pitchFamily="66" charset="0"/>
              </a:rPr>
              <a:t>Myeloftiza</a:t>
            </a:r>
            <a:endParaRPr lang="cs-CZ" sz="19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n</a:t>
            </a:r>
            <a:r>
              <a:rPr lang="cs-CZ" sz="1900" dirty="0" smtClean="0">
                <a:latin typeface="Comic Sans MS" pitchFamily="66" charset="0"/>
              </a:rPr>
              <a:t>áhrada kostní dřeně vazivovou tkání (např. při reakci na invazi nádorových b. do kostní dřeně, při osteoporóze, při infekci </a:t>
            </a:r>
            <a:r>
              <a:rPr lang="cs-CZ" sz="1900" i="1" dirty="0" smtClean="0">
                <a:latin typeface="Comic Sans MS" pitchFamily="66" charset="0"/>
              </a:rPr>
              <a:t>M. </a:t>
            </a:r>
            <a:r>
              <a:rPr lang="cs-CZ" sz="1900" i="1" dirty="0" err="1" smtClean="0">
                <a:latin typeface="Comic Sans MS" pitchFamily="66" charset="0"/>
              </a:rPr>
              <a:t>tuberculosis</a:t>
            </a:r>
            <a:r>
              <a:rPr lang="cs-CZ" sz="19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810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39136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snížená viskozita krve a hypoxie, zvýšený průtok tkáněmi </a:t>
            </a:r>
          </a:p>
          <a:p>
            <a:r>
              <a:rPr lang="cs-CZ" sz="1600" dirty="0" smtClean="0">
                <a:latin typeface="Comic Sans MS" pitchFamily="66" charset="0"/>
              </a:rPr>
              <a:t>↓ </a:t>
            </a:r>
            <a:r>
              <a:rPr lang="cs-CZ" sz="1600" dirty="0">
                <a:latin typeface="Comic Sans MS" pitchFamily="66" charset="0"/>
              </a:rPr>
              <a:t>množství </a:t>
            </a:r>
            <a:r>
              <a:rPr lang="cs-CZ" sz="1600" dirty="0" smtClean="0">
                <a:latin typeface="Comic Sans MS" pitchFamily="66" charset="0"/>
              </a:rPr>
              <a:t>hemoglobinu (tím i transportní </a:t>
            </a:r>
            <a:r>
              <a:rPr lang="cs-CZ" sz="1600" dirty="0">
                <a:latin typeface="Comic Sans MS" pitchFamily="66" charset="0"/>
              </a:rPr>
              <a:t>kapacita krve pro kyslík </a:t>
            </a:r>
            <a:r>
              <a:rPr lang="cs-CZ" sz="1600" dirty="0" smtClean="0">
                <a:latin typeface="Comic Sans MS" pitchFamily="66" charset="0"/>
              </a:rPr>
              <a:t>!!!)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↓ hematokrit (megaloblastová anémie)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↓ </a:t>
            </a:r>
            <a:r>
              <a:rPr lang="cs-CZ" sz="1600" dirty="0">
                <a:latin typeface="Comic Sans MS" pitchFamily="66" charset="0"/>
              </a:rPr>
              <a:t>počet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v jednotkovém objemu </a:t>
            </a:r>
            <a:r>
              <a:rPr lang="cs-CZ" sz="1600" dirty="0" smtClean="0">
                <a:latin typeface="Comic Sans MS" pitchFamily="66" charset="0"/>
              </a:rPr>
              <a:t>krve (</a:t>
            </a:r>
            <a:r>
              <a:rPr lang="cs-CZ" sz="1600" dirty="0" err="1" smtClean="0">
                <a:latin typeface="Comic Sans MS" pitchFamily="66" charset="0"/>
              </a:rPr>
              <a:t>hypochromní</a:t>
            </a:r>
            <a:r>
              <a:rPr lang="cs-CZ" sz="1600" dirty="0" smtClean="0">
                <a:latin typeface="Comic Sans MS" pitchFamily="66" charset="0"/>
              </a:rPr>
              <a:t> anémie)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Anémický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syndrom </a:t>
            </a:r>
            <a:r>
              <a:rPr lang="cs-CZ" sz="1600" dirty="0">
                <a:latin typeface="Comic Sans MS" pitchFamily="66" charset="0"/>
              </a:rPr>
              <a:t>(soubor symptomů)</a:t>
            </a:r>
          </a:p>
          <a:p>
            <a:r>
              <a:rPr lang="cs-CZ" sz="1600" dirty="0" smtClean="0">
                <a:latin typeface="Comic Sans MS" pitchFamily="66" charset="0"/>
              </a:rPr>
              <a:t>bledost </a:t>
            </a:r>
            <a:r>
              <a:rPr lang="cs-CZ" sz="1600" dirty="0">
                <a:latin typeface="Comic Sans MS" pitchFamily="66" charset="0"/>
              </a:rPr>
              <a:t>kůže a sliznic</a:t>
            </a:r>
          </a:p>
          <a:p>
            <a:r>
              <a:rPr lang="cs-CZ" sz="1600" dirty="0" smtClean="0">
                <a:latin typeface="Comic Sans MS" pitchFamily="66" charset="0"/>
              </a:rPr>
              <a:t>únava </a:t>
            </a:r>
            <a:r>
              <a:rPr lang="cs-CZ" sz="1600" dirty="0">
                <a:latin typeface="Comic Sans MS" pitchFamily="66" charset="0"/>
              </a:rPr>
              <a:t>a pokles fyzické výkonnosti</a:t>
            </a:r>
          </a:p>
          <a:p>
            <a:r>
              <a:rPr lang="cs-CZ" sz="1600" dirty="0">
                <a:latin typeface="Comic Sans MS" pitchFamily="66" charset="0"/>
              </a:rPr>
              <a:t>d</a:t>
            </a:r>
            <a:r>
              <a:rPr lang="cs-CZ" sz="1600" dirty="0" smtClean="0">
                <a:latin typeface="Comic Sans MS" pitchFamily="66" charset="0"/>
              </a:rPr>
              <a:t>ušnost, bolest hlavy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k</a:t>
            </a:r>
            <a:r>
              <a:rPr lang="cs-CZ" sz="1600" dirty="0" smtClean="0">
                <a:latin typeface="Comic Sans MS" pitchFamily="66" charset="0"/>
              </a:rPr>
              <a:t>lidová tachykardie, palpitace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A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daptace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na 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anémii</a:t>
            </a:r>
            <a:endParaRPr lang="cs-CZ" sz="16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e</a:t>
            </a:r>
            <a:r>
              <a:rPr lang="cs-CZ" sz="1600" dirty="0" smtClean="0">
                <a:latin typeface="Comic Sans MS" pitchFamily="66" charset="0"/>
              </a:rPr>
              <a:t>rytropoéza a srdeční výdej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snížení </a:t>
            </a:r>
            <a:r>
              <a:rPr lang="cs-CZ" sz="1600" dirty="0">
                <a:latin typeface="Comic Sans MS" pitchFamily="66" charset="0"/>
              </a:rPr>
              <a:t>afinity krve ke </a:t>
            </a:r>
            <a:r>
              <a:rPr lang="cs-CZ" sz="1600" dirty="0" smtClean="0">
                <a:latin typeface="Comic Sans MS" pitchFamily="66" charset="0"/>
              </a:rPr>
              <a:t>kyslíků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symptomatologie </a:t>
            </a:r>
            <a:r>
              <a:rPr lang="cs-CZ" sz="1600" dirty="0">
                <a:latin typeface="Comic Sans MS" pitchFamily="66" charset="0"/>
              </a:rPr>
              <a:t>ale velmi záleží na rychlosti s jakou </a:t>
            </a:r>
            <a:r>
              <a:rPr lang="cs-CZ" sz="1600" dirty="0" smtClean="0">
                <a:latin typeface="Comic Sans MS" pitchFamily="66" charset="0"/>
              </a:rPr>
              <a:t>anémie vznikla</a:t>
            </a:r>
          </a:p>
          <a:p>
            <a:endParaRPr lang="cs-CZ" sz="1600" dirty="0"/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22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268760"/>
            <a:ext cx="36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Klasifikace anémií</a:t>
            </a:r>
            <a:endParaRPr lang="cs-CZ" sz="1600" dirty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b="1" dirty="0">
                <a:latin typeface="Comic Sans MS" pitchFamily="66" charset="0"/>
              </a:rPr>
              <a:t>morfologická</a:t>
            </a:r>
          </a:p>
          <a:p>
            <a:r>
              <a:rPr lang="cs-CZ" sz="1600" dirty="0">
                <a:latin typeface="Comic Sans MS" pitchFamily="66" charset="0"/>
              </a:rPr>
              <a:t>počet </a:t>
            </a:r>
            <a:r>
              <a:rPr lang="cs-CZ" sz="1600" dirty="0" err="1">
                <a:latin typeface="Comic Sans MS" pitchFamily="66" charset="0"/>
              </a:rPr>
              <a:t>ery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velikost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(normo-, mikro- a </a:t>
            </a:r>
            <a:r>
              <a:rPr lang="cs-CZ" sz="1600" dirty="0" err="1">
                <a:latin typeface="Comic Sans MS" pitchFamily="66" charset="0"/>
              </a:rPr>
              <a:t>makrocytární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r>
              <a:rPr lang="cs-CZ" sz="1600" dirty="0">
                <a:latin typeface="Comic Sans MS" pitchFamily="66" charset="0"/>
              </a:rPr>
              <a:t>abnormální tvar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(např. </a:t>
            </a:r>
            <a:r>
              <a:rPr lang="cs-CZ" sz="1600" dirty="0" err="1" smtClean="0">
                <a:latin typeface="Comic Sans MS" pitchFamily="66" charset="0"/>
              </a:rPr>
              <a:t>sférocyty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eliptocyty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poikilocyty</a:t>
            </a:r>
            <a:r>
              <a:rPr lang="cs-CZ" sz="1600" dirty="0">
                <a:latin typeface="Comic Sans MS" pitchFamily="66" charset="0"/>
              </a:rPr>
              <a:t>, …)</a:t>
            </a:r>
          </a:p>
          <a:p>
            <a:r>
              <a:rPr lang="cs-CZ" sz="1600" dirty="0" err="1">
                <a:latin typeface="Comic Sans MS" pitchFamily="66" charset="0"/>
              </a:rPr>
              <a:t>hemoglobinizace</a:t>
            </a:r>
            <a:r>
              <a:rPr lang="cs-CZ" sz="1600" dirty="0">
                <a:latin typeface="Comic Sans MS" pitchFamily="66" charset="0"/>
              </a:rPr>
              <a:t> (normo- a </a:t>
            </a:r>
            <a:r>
              <a:rPr lang="cs-CZ" sz="1600" dirty="0" err="1">
                <a:latin typeface="Comic Sans MS" pitchFamily="66" charset="0"/>
              </a:rPr>
              <a:t>hypochromní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88024" y="1556792"/>
            <a:ext cx="4176464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cs-CZ" sz="1600" b="1" dirty="0" err="1">
                <a:latin typeface="Comic Sans MS" pitchFamily="66" charset="0"/>
              </a:rPr>
              <a:t>patogenická</a:t>
            </a:r>
            <a:endParaRPr lang="cs-CZ" sz="16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cs-CZ" sz="1600" dirty="0">
                <a:latin typeface="Comic Sans MS" pitchFamily="66" charset="0"/>
              </a:rPr>
              <a:t>snížená produkce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v</a:t>
            </a:r>
            <a:r>
              <a:rPr lang="cs-CZ" sz="1600" dirty="0" smtClean="0">
                <a:latin typeface="Comic Sans MS" pitchFamily="66" charset="0"/>
              </a:rPr>
              <a:t> důsledku poruchy krvetvorné tkáně (aplastické a., leukémie…)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nedostatek </a:t>
            </a:r>
            <a:r>
              <a:rPr lang="cs-CZ" sz="1600" dirty="0" err="1">
                <a:latin typeface="Comic Sans MS" pitchFamily="66" charset="0"/>
              </a:rPr>
              <a:t>kofaktorů</a:t>
            </a:r>
            <a:r>
              <a:rPr lang="cs-CZ" sz="1600" dirty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sideropenická</a:t>
            </a:r>
            <a:r>
              <a:rPr lang="cs-CZ" sz="1600" dirty="0">
                <a:latin typeface="Comic Sans MS" pitchFamily="66" charset="0"/>
              </a:rPr>
              <a:t>), </a:t>
            </a:r>
            <a:r>
              <a:rPr lang="cs-CZ" sz="1600" dirty="0" smtClean="0">
                <a:latin typeface="Comic Sans MS" pitchFamily="66" charset="0"/>
              </a:rPr>
              <a:t>B</a:t>
            </a:r>
            <a:r>
              <a:rPr lang="cs-CZ" sz="1600" baseline="-25000" dirty="0" smtClean="0">
                <a:latin typeface="Comic Sans MS" pitchFamily="66" charset="0"/>
              </a:rPr>
              <a:t>12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 err="1" smtClean="0">
                <a:latin typeface="Comic Sans MS" pitchFamily="66" charset="0"/>
              </a:rPr>
              <a:t>folát</a:t>
            </a:r>
            <a:r>
              <a:rPr lang="cs-CZ" sz="1600" dirty="0" smtClean="0">
                <a:latin typeface="Comic Sans MS" pitchFamily="66" charset="0"/>
              </a:rPr>
              <a:t>, karence bílkovin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neefektivní </a:t>
            </a:r>
            <a:r>
              <a:rPr lang="cs-CZ" sz="1600" dirty="0" err="1" smtClean="0">
                <a:latin typeface="Comic Sans MS" pitchFamily="66" charset="0"/>
              </a:rPr>
              <a:t>erytropoeza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- </a:t>
            </a:r>
            <a:r>
              <a:rPr lang="pl-PL" sz="1600" dirty="0" smtClean="0">
                <a:latin typeface="Comic Sans MS" pitchFamily="66" charset="0"/>
              </a:rPr>
              <a:t>nedostatek </a:t>
            </a:r>
            <a:r>
              <a:rPr lang="pl-PL" sz="1600" dirty="0">
                <a:latin typeface="Comic Sans MS" pitchFamily="66" charset="0"/>
              </a:rPr>
              <a:t>nebo rezistence k </a:t>
            </a:r>
            <a:r>
              <a:rPr lang="cs-CZ" sz="1600" dirty="0" smtClean="0">
                <a:latin typeface="Comic Sans MS" pitchFamily="66" charset="0"/>
              </a:rPr>
              <a:t>erytropoetinu (zánět - RA, lidé bez ledvin…)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 smtClean="0">
                <a:latin typeface="Comic Sans MS" pitchFamily="66" charset="0"/>
              </a:rPr>
              <a:t>anémie </a:t>
            </a:r>
            <a:r>
              <a:rPr lang="cs-CZ" sz="1600" dirty="0">
                <a:latin typeface="Comic Sans MS" pitchFamily="66" charset="0"/>
              </a:rPr>
              <a:t>chronických chorob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cs-CZ" sz="1600" dirty="0">
                <a:solidFill>
                  <a:schemeClr val="bg1"/>
                </a:solidFill>
                <a:latin typeface="Comic Sans MS" pitchFamily="66" charset="0"/>
              </a:rPr>
              <a:t>z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cs-CZ" sz="1600" dirty="0">
                <a:latin typeface="Comic Sans MS" pitchFamily="66" charset="0"/>
              </a:rPr>
              <a:t>zvýšené ztráty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k</a:t>
            </a:r>
            <a:r>
              <a:rPr lang="cs-CZ" sz="1600" dirty="0" smtClean="0">
                <a:latin typeface="Comic Sans MS" pitchFamily="66" charset="0"/>
              </a:rPr>
              <a:t>rvácení akut. i </a:t>
            </a:r>
            <a:r>
              <a:rPr lang="cs-CZ" sz="1600" dirty="0" err="1" smtClean="0">
                <a:latin typeface="Comic Sans MS" pitchFamily="66" charset="0"/>
              </a:rPr>
              <a:t>chron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(&gt; 500 ml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1600" dirty="0">
                <a:latin typeface="Comic Sans MS" pitchFamily="66" charset="0"/>
              </a:rPr>
              <a:t>hemolytické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1600" dirty="0">
                <a:latin typeface="Comic Sans MS" pitchFamily="66" charset="0"/>
              </a:rPr>
              <a:t>poruchy </a:t>
            </a:r>
            <a:r>
              <a:rPr lang="cs-CZ" sz="1600" dirty="0" smtClean="0">
                <a:latin typeface="Comic Sans MS" pitchFamily="66" charset="0"/>
              </a:rPr>
              <a:t>membrány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hemoglobinopatie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enzymopatie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1600" dirty="0">
                <a:latin typeface="Comic Sans MS" pitchFamily="66" charset="0"/>
              </a:rPr>
              <a:t>toxické, autoimunitní (protilátky), infekční látky(malárie)</a:t>
            </a:r>
          </a:p>
        </p:txBody>
      </p:sp>
    </p:spTree>
    <p:extLst>
      <p:ext uri="{BB962C8B-B14F-4D97-AF65-F5344CB8AC3E}">
        <p14:creationId xmlns:p14="http://schemas.microsoft.com/office/powerpoint/2010/main" val="4241310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98" y="1196752"/>
            <a:ext cx="5259491" cy="576064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400" dirty="0" err="1">
                <a:solidFill>
                  <a:srgbClr val="FFC000"/>
                </a:solidFill>
                <a:latin typeface="Comic Sans MS" pitchFamily="66" charset="0"/>
              </a:rPr>
              <a:t>N</a:t>
            </a:r>
            <a:r>
              <a:rPr lang="cs-CZ" sz="3400" dirty="0" err="1" smtClean="0">
                <a:solidFill>
                  <a:srgbClr val="FFC000"/>
                </a:solidFill>
                <a:latin typeface="Comic Sans MS" pitchFamily="66" charset="0"/>
              </a:rPr>
              <a:t>ormocytární</a:t>
            </a:r>
            <a:r>
              <a:rPr lang="cs-CZ" sz="3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3400" dirty="0" err="1" smtClean="0">
                <a:solidFill>
                  <a:srgbClr val="FFC000"/>
                </a:solidFill>
                <a:latin typeface="Comic Sans MS" pitchFamily="66" charset="0"/>
              </a:rPr>
              <a:t>normochromní</a:t>
            </a:r>
            <a:r>
              <a:rPr lang="cs-CZ" sz="34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34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400" dirty="0">
                <a:latin typeface="Comic Sans MS" pitchFamily="66" charset="0"/>
              </a:rPr>
              <a:t>p</a:t>
            </a:r>
            <a:r>
              <a:rPr lang="cs-CZ" sz="3400" dirty="0" smtClean="0">
                <a:latin typeface="Comic Sans MS" pitchFamily="66" charset="0"/>
              </a:rPr>
              <a:t>o akutním krvácení</a:t>
            </a:r>
          </a:p>
          <a:p>
            <a:pPr>
              <a:lnSpc>
                <a:spcPct val="120000"/>
              </a:lnSpc>
            </a:pPr>
            <a:r>
              <a:rPr lang="cs-CZ" sz="3400" dirty="0">
                <a:latin typeface="Comic Sans MS" pitchFamily="66" charset="0"/>
              </a:rPr>
              <a:t>a</a:t>
            </a:r>
            <a:r>
              <a:rPr lang="cs-CZ" sz="3400" dirty="0" smtClean="0">
                <a:latin typeface="Comic Sans MS" pitchFamily="66" charset="0"/>
              </a:rPr>
              <a:t>plastické anémie, leukemická infiltrace dřeně, zánět (RA), některé virové infekce – </a:t>
            </a:r>
            <a:r>
              <a:rPr lang="cs-CZ" sz="3400" dirty="0" smtClean="0">
                <a:solidFill>
                  <a:srgbClr val="92D050"/>
                </a:solidFill>
                <a:latin typeface="Comic Sans MS" pitchFamily="66" charset="0"/>
              </a:rPr>
              <a:t>nízká produkce </a:t>
            </a:r>
            <a:r>
              <a:rPr lang="cs-CZ" sz="3400" dirty="0" err="1" smtClean="0">
                <a:solidFill>
                  <a:srgbClr val="92D050"/>
                </a:solidFill>
                <a:latin typeface="Comic Sans MS" pitchFamily="66" charset="0"/>
              </a:rPr>
              <a:t>ery</a:t>
            </a:r>
            <a:r>
              <a:rPr lang="cs-CZ" sz="34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3400" dirty="0" smtClean="0">
                <a:latin typeface="Comic Sans MS" pitchFamily="66" charset="0"/>
              </a:rPr>
              <a:t>(nízký </a:t>
            </a:r>
            <a:r>
              <a:rPr lang="cs-CZ" sz="3400" dirty="0">
                <a:latin typeface="Comic Sans MS" pitchFamily="66" charset="0"/>
              </a:rPr>
              <a:t>počet </a:t>
            </a:r>
            <a:r>
              <a:rPr lang="cs-CZ" sz="3400" dirty="0" smtClean="0">
                <a:latin typeface="Comic Sans MS" pitchFamily="66" charset="0"/>
              </a:rPr>
              <a:t>prekursorů v kostní dřeni, nízká koncentrace erytropoetinu) </a:t>
            </a:r>
          </a:p>
          <a:p>
            <a:pPr>
              <a:lnSpc>
                <a:spcPct val="120000"/>
              </a:lnSpc>
            </a:pPr>
            <a:r>
              <a:rPr lang="cs-CZ" sz="3400" dirty="0">
                <a:latin typeface="Comic Sans MS" pitchFamily="66" charset="0"/>
              </a:rPr>
              <a:t>n</a:t>
            </a:r>
            <a:r>
              <a:rPr lang="cs-CZ" sz="3400" dirty="0" smtClean="0">
                <a:latin typeface="Comic Sans MS" pitchFamily="66" charset="0"/>
              </a:rPr>
              <a:t>ěkteré hemolytické anémie, akutní krvácení, srpkovitá anémie, </a:t>
            </a:r>
            <a:r>
              <a:rPr lang="cs-CZ" sz="3400" dirty="0" err="1" smtClean="0">
                <a:latin typeface="Comic Sans MS" pitchFamily="66" charset="0"/>
              </a:rPr>
              <a:t>sférocytóza</a:t>
            </a:r>
            <a:r>
              <a:rPr lang="cs-CZ" sz="3400" dirty="0" smtClean="0">
                <a:latin typeface="Comic Sans MS" pitchFamily="66" charset="0"/>
              </a:rPr>
              <a:t>, mechanické hemolýza např. umělá chlopeň - </a:t>
            </a:r>
            <a:r>
              <a:rPr lang="cs-CZ" sz="3400" dirty="0" smtClean="0">
                <a:solidFill>
                  <a:srgbClr val="92D050"/>
                </a:solidFill>
                <a:latin typeface="Comic Sans MS" pitchFamily="66" charset="0"/>
              </a:rPr>
              <a:t>snížení doby přežívání </a:t>
            </a:r>
            <a:r>
              <a:rPr lang="cs-CZ" sz="3400" dirty="0" err="1" smtClean="0">
                <a:solidFill>
                  <a:srgbClr val="92D050"/>
                </a:solidFill>
                <a:latin typeface="Comic Sans MS" pitchFamily="66" charset="0"/>
              </a:rPr>
              <a:t>ery</a:t>
            </a:r>
            <a:endParaRPr lang="cs-CZ" sz="34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34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3400" dirty="0" smtClean="0">
                <a:solidFill>
                  <a:srgbClr val="7030A0"/>
                </a:solidFill>
                <a:latin typeface="Comic Sans MS" pitchFamily="66" charset="0"/>
              </a:rPr>
              <a:t>Hereditární </a:t>
            </a:r>
            <a:r>
              <a:rPr lang="cs-CZ" sz="3400" dirty="0" err="1" smtClean="0">
                <a:solidFill>
                  <a:srgbClr val="7030A0"/>
                </a:solidFill>
                <a:latin typeface="Comic Sans MS" pitchFamily="66" charset="0"/>
              </a:rPr>
              <a:t>sférocytóza</a:t>
            </a:r>
            <a:endParaRPr lang="cs-CZ" sz="3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400" dirty="0">
                <a:latin typeface="Comic Sans MS" pitchFamily="66" charset="0"/>
              </a:rPr>
              <a:t>d</a:t>
            </a:r>
            <a:r>
              <a:rPr lang="cs-CZ" sz="3400" dirty="0" smtClean="0">
                <a:latin typeface="Comic Sans MS" pitchFamily="66" charset="0"/>
              </a:rPr>
              <a:t>efekt cytoskeletu a b. membrány </a:t>
            </a:r>
            <a:r>
              <a:rPr lang="cs-CZ" sz="3400" dirty="0" err="1" smtClean="0">
                <a:latin typeface="Comic Sans MS" pitchFamily="66" charset="0"/>
              </a:rPr>
              <a:t>ery</a:t>
            </a:r>
            <a:r>
              <a:rPr lang="cs-CZ" sz="3400" dirty="0" smtClean="0">
                <a:latin typeface="Comic Sans MS" pitchFamily="66" charset="0"/>
              </a:rPr>
              <a:t> v důsledku mutace nebo chybění strukturního proteinu (</a:t>
            </a:r>
            <a:r>
              <a:rPr lang="cs-CZ" sz="3400" dirty="0" err="1" smtClean="0">
                <a:latin typeface="Comic Sans MS" pitchFamily="66" charset="0"/>
              </a:rPr>
              <a:t>ankyrin</a:t>
            </a:r>
            <a:r>
              <a:rPr lang="cs-CZ" sz="3400" dirty="0" smtClean="0">
                <a:latin typeface="Comic Sans MS" pitchFamily="66" charset="0"/>
              </a:rPr>
              <a:t>, </a:t>
            </a:r>
            <a:r>
              <a:rPr lang="cs-CZ" sz="3400" dirty="0" err="1" smtClean="0">
                <a:latin typeface="Comic Sans MS" pitchFamily="66" charset="0"/>
              </a:rPr>
              <a:t>spektrin</a:t>
            </a:r>
            <a:r>
              <a:rPr lang="cs-CZ" sz="3400" dirty="0" smtClean="0">
                <a:latin typeface="Comic Sans MS" pitchFamily="66" charset="0"/>
              </a:rPr>
              <a:t>…)</a:t>
            </a:r>
          </a:p>
          <a:p>
            <a:pPr>
              <a:lnSpc>
                <a:spcPct val="120000"/>
              </a:lnSpc>
            </a:pPr>
            <a:r>
              <a:rPr lang="cs-CZ" sz="3400" dirty="0" smtClean="0">
                <a:latin typeface="Comic Sans MS" pitchFamily="66" charset="0"/>
              </a:rPr>
              <a:t>změna tvaru </a:t>
            </a:r>
            <a:r>
              <a:rPr lang="cs-CZ" sz="3400" dirty="0" err="1" smtClean="0">
                <a:latin typeface="Comic Sans MS" pitchFamily="66" charset="0"/>
              </a:rPr>
              <a:t>ery</a:t>
            </a:r>
            <a:r>
              <a:rPr lang="cs-CZ" sz="3400" dirty="0" smtClean="0">
                <a:latin typeface="Comic Sans MS" pitchFamily="66" charset="0"/>
              </a:rPr>
              <a:t> z bikonkávního na kulovitý – snižuje se </a:t>
            </a:r>
            <a:r>
              <a:rPr lang="cs-CZ" sz="3400" dirty="0" err="1" smtClean="0">
                <a:latin typeface="Comic Sans MS" pitchFamily="66" charset="0"/>
              </a:rPr>
              <a:t>deformabilita</a:t>
            </a:r>
            <a:r>
              <a:rPr lang="cs-CZ" sz="3400" dirty="0" smtClean="0">
                <a:latin typeface="Comic Sans MS" pitchFamily="66" charset="0"/>
              </a:rPr>
              <a:t> a schopnost opakovaného průchodu kapilárami</a:t>
            </a:r>
          </a:p>
          <a:p>
            <a:pPr>
              <a:lnSpc>
                <a:spcPct val="120000"/>
              </a:lnSpc>
            </a:pPr>
            <a:r>
              <a:rPr lang="cs-CZ" sz="3400" dirty="0">
                <a:latin typeface="Comic Sans MS" pitchFamily="66" charset="0"/>
              </a:rPr>
              <a:t>s</a:t>
            </a:r>
            <a:r>
              <a:rPr lang="cs-CZ" sz="3400" dirty="0" smtClean="0">
                <a:latin typeface="Comic Sans MS" pitchFamily="66" charset="0"/>
              </a:rPr>
              <a:t>nazší hemolýza</a:t>
            </a:r>
          </a:p>
          <a:p>
            <a:pPr>
              <a:lnSpc>
                <a:spcPct val="120000"/>
              </a:lnSpc>
            </a:pPr>
            <a:endParaRPr lang="cs-CZ" sz="35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www.medicabaze.cz/control-center/data/Obr.1-1300914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21336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35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2749" y="1196752"/>
            <a:ext cx="5259491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400" dirty="0" err="1">
                <a:solidFill>
                  <a:srgbClr val="FFC000"/>
                </a:solidFill>
                <a:latin typeface="Comic Sans MS" pitchFamily="66" charset="0"/>
              </a:rPr>
              <a:t>N</a:t>
            </a:r>
            <a:r>
              <a:rPr lang="cs-CZ" sz="1400" dirty="0" err="1" smtClean="0">
                <a:solidFill>
                  <a:srgbClr val="FFC000"/>
                </a:solidFill>
                <a:latin typeface="Comic Sans MS" pitchFamily="66" charset="0"/>
              </a:rPr>
              <a:t>ormocytární</a:t>
            </a:r>
            <a:r>
              <a:rPr lang="cs-CZ" sz="1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400" dirty="0" err="1" smtClean="0">
                <a:solidFill>
                  <a:srgbClr val="FFC000"/>
                </a:solidFill>
                <a:latin typeface="Comic Sans MS" pitchFamily="66" charset="0"/>
              </a:rPr>
              <a:t>normochromní</a:t>
            </a:r>
            <a:r>
              <a:rPr lang="cs-CZ" sz="14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14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Srpkovitá anémie </a:t>
            </a: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400" dirty="0" err="1">
                <a:latin typeface="Comic Sans MS" pitchFamily="66" charset="0"/>
              </a:rPr>
              <a:t>m</a:t>
            </a:r>
            <a:r>
              <a:rPr lang="cs-CZ" sz="1400" dirty="0" err="1" smtClean="0">
                <a:latin typeface="Comic Sans MS" pitchFamily="66" charset="0"/>
              </a:rPr>
              <a:t>issense</a:t>
            </a:r>
            <a:r>
              <a:rPr lang="cs-CZ" sz="1400" dirty="0" smtClean="0">
                <a:latin typeface="Comic Sans MS" pitchFamily="66" charset="0"/>
              </a:rPr>
              <a:t> mutace </a:t>
            </a:r>
            <a:r>
              <a:rPr lang="cs-CZ" sz="1400" dirty="0">
                <a:latin typeface="Comic Sans MS" pitchFamily="66" charset="0"/>
              </a:rPr>
              <a:t>genu pro hemoglobin na 6. pozici v ß-řetězci </a:t>
            </a:r>
            <a:r>
              <a:rPr lang="cs-CZ" sz="1400" dirty="0" err="1" smtClean="0">
                <a:latin typeface="Comic Sans MS" pitchFamily="66" charset="0"/>
              </a:rPr>
              <a:t>Glu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</a:rPr>
              <a:t>→ Val (tvorba </a:t>
            </a:r>
            <a:r>
              <a:rPr lang="cs-CZ" sz="1400" dirty="0">
                <a:latin typeface="Comic Sans MS" pitchFamily="66" charset="0"/>
              </a:rPr>
              <a:t>shluků </a:t>
            </a:r>
            <a:r>
              <a:rPr lang="cs-CZ" sz="1400" dirty="0" err="1">
                <a:latin typeface="Comic Sans MS" pitchFamily="66" charset="0"/>
              </a:rPr>
              <a:t>Hb</a:t>
            </a:r>
            <a:r>
              <a:rPr lang="cs-CZ" sz="1400" dirty="0">
                <a:latin typeface="Comic Sans MS" pitchFamily="66" charset="0"/>
              </a:rPr>
              <a:t>, a tím změna tvaru </a:t>
            </a:r>
            <a:r>
              <a:rPr lang="cs-CZ" sz="1400" dirty="0" err="1">
                <a:latin typeface="Comic Sans MS" pitchFamily="66" charset="0"/>
              </a:rPr>
              <a:t>ery</a:t>
            </a:r>
            <a:r>
              <a:rPr lang="cs-CZ" sz="1400" dirty="0">
                <a:latin typeface="Comic Sans MS" pitchFamily="66" charset="0"/>
              </a:rPr>
              <a:t>) → </a:t>
            </a:r>
            <a:r>
              <a:rPr lang="cs-CZ" sz="1400" dirty="0" err="1" smtClean="0">
                <a:latin typeface="Comic Sans MS" pitchFamily="66" charset="0"/>
              </a:rPr>
              <a:t>HbS</a:t>
            </a:r>
            <a:r>
              <a:rPr lang="cs-CZ" sz="1400" dirty="0" smtClean="0">
                <a:latin typeface="Comic Sans MS" pitchFamily="66" charset="0"/>
              </a:rPr>
              <a:t> (nedokonalý transport </a:t>
            </a:r>
            <a:r>
              <a:rPr lang="cs-CZ" sz="1400" dirty="0">
                <a:latin typeface="Comic Sans MS" pitchFamily="66" charset="0"/>
              </a:rPr>
              <a:t>kyslíku v </a:t>
            </a:r>
            <a:r>
              <a:rPr lang="cs-CZ" sz="1400" dirty="0" smtClean="0">
                <a:latin typeface="Comic Sans MS" pitchFamily="66" charset="0"/>
              </a:rPr>
              <a:t>krvi)</a:t>
            </a:r>
          </a:p>
          <a:p>
            <a:pPr>
              <a:lnSpc>
                <a:spcPct val="120000"/>
              </a:lnSpc>
            </a:pPr>
            <a:r>
              <a:rPr lang="cs-CZ" sz="1400" dirty="0" err="1">
                <a:latin typeface="Comic Sans MS" pitchFamily="66" charset="0"/>
              </a:rPr>
              <a:t>hydrofóbní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</a:rPr>
              <a:t>Val</a:t>
            </a:r>
            <a:r>
              <a:rPr lang="cs-CZ" sz="1400" dirty="0">
                <a:latin typeface="Comic Sans MS" pitchFamily="66" charset="0"/>
              </a:rPr>
              <a:t> místo hydrofilní </a:t>
            </a:r>
            <a:r>
              <a:rPr lang="cs-CZ" sz="1400" dirty="0" err="1" smtClean="0">
                <a:latin typeface="Comic Sans MS" pitchFamily="66" charset="0"/>
              </a:rPr>
              <a:t>Glu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</a:rPr>
              <a:t>→ </a:t>
            </a:r>
            <a:r>
              <a:rPr lang="cs-CZ" sz="1400" dirty="0" smtClean="0">
                <a:latin typeface="Comic Sans MS" pitchFamily="66" charset="0"/>
              </a:rPr>
              <a:t>místo </a:t>
            </a:r>
            <a:r>
              <a:rPr lang="cs-CZ" sz="1400" dirty="0" err="1">
                <a:latin typeface="Comic Sans MS" pitchFamily="66" charset="0"/>
              </a:rPr>
              <a:t>tetrameru</a:t>
            </a:r>
            <a:r>
              <a:rPr lang="cs-CZ" sz="1400" dirty="0">
                <a:latin typeface="Comic Sans MS" pitchFamily="66" charset="0"/>
              </a:rPr>
              <a:t> řetízkové aglomeráty připomínající strukturu aktinu </a:t>
            </a:r>
            <a:endParaRPr lang="cs-CZ" sz="14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400" dirty="0" smtClean="0">
                <a:latin typeface="Comic Sans MS" pitchFamily="66" charset="0"/>
              </a:rPr>
              <a:t>AR - pro </a:t>
            </a:r>
            <a:r>
              <a:rPr lang="cs-CZ" sz="1400" dirty="0">
                <a:latin typeface="Comic Sans MS" pitchFamily="66" charset="0"/>
              </a:rPr>
              <a:t>homozygoty (obě </a:t>
            </a:r>
            <a:r>
              <a:rPr lang="cs-CZ" sz="1400" dirty="0" smtClean="0">
                <a:latin typeface="Comic Sans MS" pitchFamily="66" charset="0"/>
              </a:rPr>
              <a:t>alely </a:t>
            </a:r>
            <a:r>
              <a:rPr lang="cs-CZ" sz="1400" dirty="0">
                <a:latin typeface="Comic Sans MS" pitchFamily="66" charset="0"/>
              </a:rPr>
              <a:t>vadné) je to fatální, heterozygoti </a:t>
            </a:r>
            <a:r>
              <a:rPr lang="cs-CZ" sz="1400" dirty="0" smtClean="0">
                <a:latin typeface="Comic Sans MS" pitchFamily="66" charset="0"/>
              </a:rPr>
              <a:t>dlouhodobě </a:t>
            </a:r>
            <a:r>
              <a:rPr lang="cs-CZ" sz="1400" dirty="0">
                <a:latin typeface="Comic Sans MS" pitchFamily="66" charset="0"/>
              </a:rPr>
              <a:t>přežívají s příznaky </a:t>
            </a:r>
            <a:r>
              <a:rPr lang="cs-CZ" sz="1400" dirty="0" smtClean="0">
                <a:latin typeface="Comic Sans MS" pitchFamily="66" charset="0"/>
              </a:rPr>
              <a:t>anémie</a:t>
            </a:r>
          </a:p>
          <a:p>
            <a:pPr>
              <a:lnSpc>
                <a:spcPct val="120000"/>
              </a:lnSpc>
            </a:pPr>
            <a:r>
              <a:rPr lang="cs-CZ" sz="1400" dirty="0" smtClean="0">
                <a:latin typeface="Comic Sans MS" pitchFamily="66" charset="0"/>
              </a:rPr>
              <a:t>výskyt </a:t>
            </a:r>
            <a:r>
              <a:rPr lang="cs-CZ" sz="1400" dirty="0">
                <a:latin typeface="Comic Sans MS" pitchFamily="66" charset="0"/>
              </a:rPr>
              <a:t>vadné </a:t>
            </a:r>
            <a:r>
              <a:rPr lang="cs-CZ" sz="1400" dirty="0" smtClean="0">
                <a:latin typeface="Comic Sans MS" pitchFamily="66" charset="0"/>
              </a:rPr>
              <a:t>alely </a:t>
            </a:r>
            <a:r>
              <a:rPr lang="cs-CZ" sz="1400" dirty="0">
                <a:latin typeface="Comic Sans MS" pitchFamily="66" charset="0"/>
              </a:rPr>
              <a:t>dobře koreluje s výskytem </a:t>
            </a:r>
            <a:r>
              <a:rPr lang="cs-CZ" sz="1400" dirty="0" smtClean="0">
                <a:latin typeface="Comic Sans MS" pitchFamily="66" charset="0"/>
              </a:rPr>
              <a:t>malárie</a:t>
            </a:r>
          </a:p>
          <a:p>
            <a:pPr>
              <a:lnSpc>
                <a:spcPct val="120000"/>
              </a:lnSpc>
            </a:pPr>
            <a:r>
              <a:rPr lang="cs-CZ" sz="1400" dirty="0" smtClean="0">
                <a:latin typeface="Comic Sans MS" pitchFamily="66" charset="0"/>
              </a:rPr>
              <a:t>nositelé </a:t>
            </a:r>
            <a:r>
              <a:rPr lang="cs-CZ" sz="1400" dirty="0">
                <a:latin typeface="Comic Sans MS" pitchFamily="66" charset="0"/>
              </a:rPr>
              <a:t>tohoto genu vykazují větší odolnost vůči </a:t>
            </a:r>
            <a:r>
              <a:rPr lang="cs-CZ" sz="1400" dirty="0" smtClean="0">
                <a:latin typeface="Comic Sans MS" pitchFamily="66" charset="0"/>
              </a:rPr>
              <a:t>parazitu</a:t>
            </a:r>
            <a:endParaRPr lang="cs-CZ" sz="14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400" dirty="0">
                <a:latin typeface="Comic Sans MS" pitchFamily="66" charset="0"/>
              </a:rPr>
              <a:t>pod membránou </a:t>
            </a:r>
            <a:r>
              <a:rPr lang="cs-CZ" sz="1400" dirty="0" err="1" smtClean="0">
                <a:latin typeface="Comic Sans MS" pitchFamily="66" charset="0"/>
              </a:rPr>
              <a:t>norm</a:t>
            </a:r>
            <a:r>
              <a:rPr lang="cs-CZ" sz="1400" dirty="0" smtClean="0">
                <a:latin typeface="Comic Sans MS" pitchFamily="66" charset="0"/>
              </a:rPr>
              <a:t>. </a:t>
            </a:r>
            <a:r>
              <a:rPr lang="cs-CZ" sz="1400" dirty="0" err="1" smtClean="0">
                <a:latin typeface="Comic Sans MS" pitchFamily="66" charset="0"/>
              </a:rPr>
              <a:t>ery</a:t>
            </a:r>
            <a:r>
              <a:rPr lang="cs-CZ" sz="1400" dirty="0" smtClean="0">
                <a:latin typeface="Comic Sans MS" pitchFamily="66" charset="0"/>
              </a:rPr>
              <a:t> je mnoho vláken aktinu – </a:t>
            </a:r>
            <a:r>
              <a:rPr lang="cs-CZ" sz="1400" i="1" dirty="0" err="1" smtClean="0">
                <a:latin typeface="Comic Sans MS" pitchFamily="66" charset="0"/>
              </a:rPr>
              <a:t>Plasmodia</a:t>
            </a:r>
            <a:r>
              <a:rPr lang="cs-CZ" sz="1400" i="1" dirty="0" smtClean="0"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</a:rPr>
              <a:t>je využívají, aby přepravily na </a:t>
            </a:r>
            <a:r>
              <a:rPr lang="cs-CZ" sz="1400" dirty="0">
                <a:latin typeface="Comic Sans MS" pitchFamily="66" charset="0"/>
              </a:rPr>
              <a:t>povrch </a:t>
            </a:r>
            <a:r>
              <a:rPr lang="cs-CZ" sz="1400" dirty="0" smtClean="0">
                <a:latin typeface="Comic Sans MS" pitchFamily="66" charset="0"/>
              </a:rPr>
              <a:t>svůj </a:t>
            </a:r>
            <a:r>
              <a:rPr lang="cs-CZ" sz="1400" dirty="0">
                <a:latin typeface="Comic Sans MS" pitchFamily="66" charset="0"/>
              </a:rPr>
              <a:t>vlastní protein </a:t>
            </a:r>
            <a:r>
              <a:rPr lang="cs-CZ" sz="1400" dirty="0" err="1" smtClean="0">
                <a:latin typeface="Comic Sans MS" pitchFamily="66" charset="0"/>
              </a:rPr>
              <a:t>adhesin</a:t>
            </a:r>
            <a:r>
              <a:rPr lang="cs-CZ" sz="1400" dirty="0" smtClean="0">
                <a:latin typeface="Comic Sans MS" pitchFamily="66" charset="0"/>
              </a:rPr>
              <a:t> (díky němu jsou </a:t>
            </a:r>
            <a:r>
              <a:rPr lang="cs-CZ" sz="1400" dirty="0" err="1" smtClean="0">
                <a:latin typeface="Comic Sans MS" pitchFamily="66" charset="0"/>
              </a:rPr>
              <a:t>ery</a:t>
            </a:r>
            <a:r>
              <a:rPr lang="cs-CZ" sz="1400" dirty="0" smtClean="0">
                <a:latin typeface="Comic Sans MS" pitchFamily="66" charset="0"/>
              </a:rPr>
              <a:t> „lepkavé“)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latin typeface="Comic Sans MS" pitchFamily="66" charset="0"/>
              </a:rPr>
              <a:t>u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sprkovitých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 smtClean="0">
                <a:latin typeface="Comic Sans MS" pitchFamily="66" charset="0"/>
              </a:rPr>
              <a:t>ery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>
                <a:latin typeface="Comic Sans MS" pitchFamily="66" charset="0"/>
              </a:rPr>
              <a:t>to však nejde. Aktinový můstek je oddělený od zásob </a:t>
            </a:r>
            <a:r>
              <a:rPr lang="cs-CZ" sz="1400" dirty="0" err="1" smtClean="0">
                <a:latin typeface="Comic Sans MS" pitchFamily="66" charset="0"/>
              </a:rPr>
              <a:t>adhesinu</a:t>
            </a:r>
            <a:endParaRPr lang="cs-CZ" sz="14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14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400" dirty="0" smtClean="0">
                <a:latin typeface="Comic Sans MS" pitchFamily="66" charset="0"/>
              </a:rPr>
              <a:t>Antimalarika – chinin, tetracyklin ATB,…</a:t>
            </a:r>
            <a:endParaRPr lang="cs-CZ" sz="14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92239"/>
            <a:ext cx="2049016" cy="15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6"/>
          <a:stretch/>
        </p:blipFill>
        <p:spPr bwMode="auto">
          <a:xfrm>
            <a:off x="6660232" y="4077072"/>
            <a:ext cx="2281637" cy="137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11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2749" y="1196752"/>
            <a:ext cx="7131699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u="sng" dirty="0">
                <a:latin typeface="Comic Sans MS" pitchFamily="66" charset="0"/>
              </a:rPr>
              <a:t>Science.</a:t>
            </a:r>
            <a:r>
              <a:rPr lang="cs-CZ" sz="1400" dirty="0">
                <a:latin typeface="Comic Sans MS" pitchFamily="66" charset="0"/>
              </a:rPr>
              <a:t> 2011 Dec 2;334(6060):1283-6. </a:t>
            </a:r>
            <a:r>
              <a:rPr lang="cs-CZ" sz="1400" dirty="0" err="1">
                <a:latin typeface="Comic Sans MS" pitchFamily="66" charset="0"/>
              </a:rPr>
              <a:t>doi</a:t>
            </a:r>
            <a:r>
              <a:rPr lang="cs-CZ" sz="1400" dirty="0">
                <a:latin typeface="Comic Sans MS" pitchFamily="66" charset="0"/>
              </a:rPr>
              <a:t>: 10.1126/science.1213775. </a:t>
            </a:r>
            <a:r>
              <a:rPr lang="cs-CZ" sz="1400" dirty="0" err="1">
                <a:latin typeface="Comic Sans MS" pitchFamily="66" charset="0"/>
              </a:rPr>
              <a:t>Epub</a:t>
            </a:r>
            <a:r>
              <a:rPr lang="cs-CZ" sz="1400" dirty="0">
                <a:latin typeface="Comic Sans MS" pitchFamily="66" charset="0"/>
              </a:rPr>
              <a:t> 2011 Nov 10.</a:t>
            </a:r>
          </a:p>
          <a:p>
            <a:pPr marL="0" indent="0">
              <a:buNone/>
            </a:pPr>
            <a:endParaRPr lang="cs-CZ" sz="14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b="1" dirty="0" err="1" smtClean="0">
                <a:latin typeface="Comic Sans MS" pitchFamily="66" charset="0"/>
              </a:rPr>
              <a:t>Hemoglobins</a:t>
            </a:r>
            <a:r>
              <a:rPr lang="cs-CZ" sz="1400" b="1" dirty="0" smtClean="0">
                <a:latin typeface="Comic Sans MS" pitchFamily="66" charset="0"/>
              </a:rPr>
              <a:t> </a:t>
            </a:r>
            <a:r>
              <a:rPr lang="cs-CZ" sz="1400" b="1" dirty="0">
                <a:latin typeface="Comic Sans MS" pitchFamily="66" charset="0"/>
              </a:rPr>
              <a:t>S and C </a:t>
            </a:r>
            <a:r>
              <a:rPr lang="cs-CZ" sz="1400" b="1" dirty="0" err="1">
                <a:latin typeface="Comic Sans MS" pitchFamily="66" charset="0"/>
              </a:rPr>
              <a:t>interfere</a:t>
            </a:r>
            <a:r>
              <a:rPr lang="cs-CZ" sz="1400" b="1" dirty="0">
                <a:latin typeface="Comic Sans MS" pitchFamily="66" charset="0"/>
              </a:rPr>
              <a:t> </a:t>
            </a:r>
            <a:r>
              <a:rPr lang="cs-CZ" sz="1400" b="1" dirty="0" err="1">
                <a:latin typeface="Comic Sans MS" pitchFamily="66" charset="0"/>
              </a:rPr>
              <a:t>with</a:t>
            </a:r>
            <a:r>
              <a:rPr lang="cs-CZ" sz="1400" b="1" dirty="0">
                <a:latin typeface="Comic Sans MS" pitchFamily="66" charset="0"/>
              </a:rPr>
              <a:t> </a:t>
            </a:r>
            <a:r>
              <a:rPr lang="cs-CZ" sz="1400" b="1" dirty="0" err="1">
                <a:latin typeface="Comic Sans MS" pitchFamily="66" charset="0"/>
              </a:rPr>
              <a:t>actin</a:t>
            </a:r>
            <a:r>
              <a:rPr lang="cs-CZ" sz="1400" b="1" dirty="0">
                <a:latin typeface="Comic Sans MS" pitchFamily="66" charset="0"/>
              </a:rPr>
              <a:t> </a:t>
            </a:r>
            <a:r>
              <a:rPr lang="cs-CZ" sz="1400" b="1" dirty="0" err="1">
                <a:latin typeface="Comic Sans MS" pitchFamily="66" charset="0"/>
              </a:rPr>
              <a:t>remodeling</a:t>
            </a:r>
            <a:r>
              <a:rPr lang="cs-CZ" sz="1400" b="1" dirty="0">
                <a:latin typeface="Comic Sans MS" pitchFamily="66" charset="0"/>
              </a:rPr>
              <a:t> in </a:t>
            </a:r>
            <a:r>
              <a:rPr lang="cs-CZ" sz="1400" b="1" dirty="0" err="1">
                <a:latin typeface="Comic Sans MS" pitchFamily="66" charset="0"/>
              </a:rPr>
              <a:t>Plasmodium</a:t>
            </a:r>
            <a:r>
              <a:rPr lang="cs-CZ" sz="1400" b="1" dirty="0">
                <a:latin typeface="Comic Sans MS" pitchFamily="66" charset="0"/>
              </a:rPr>
              <a:t> </a:t>
            </a:r>
            <a:r>
              <a:rPr lang="cs-CZ" sz="1400" b="1" dirty="0" err="1">
                <a:latin typeface="Comic Sans MS" pitchFamily="66" charset="0"/>
              </a:rPr>
              <a:t>falciparum-infected</a:t>
            </a:r>
            <a:r>
              <a:rPr lang="cs-CZ" sz="1400" b="1" dirty="0">
                <a:latin typeface="Comic Sans MS" pitchFamily="66" charset="0"/>
              </a:rPr>
              <a:t> </a:t>
            </a:r>
            <a:r>
              <a:rPr lang="cs-CZ" sz="1400" b="1" dirty="0" err="1">
                <a:latin typeface="Comic Sans MS" pitchFamily="66" charset="0"/>
              </a:rPr>
              <a:t>erythrocytes</a:t>
            </a:r>
            <a:r>
              <a:rPr lang="cs-CZ" sz="1400" b="1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cs-CZ" sz="1400" u="sng" dirty="0" err="1">
                <a:latin typeface="Comic Sans MS" pitchFamily="66" charset="0"/>
              </a:rPr>
              <a:t>Cyrklaff</a:t>
            </a:r>
            <a:r>
              <a:rPr lang="cs-CZ" sz="1400" u="sng" dirty="0">
                <a:latin typeface="Comic Sans MS" pitchFamily="66" charset="0"/>
              </a:rPr>
              <a:t> M</a:t>
            </a:r>
            <a:r>
              <a:rPr lang="cs-CZ" sz="1400" baseline="30000" dirty="0">
                <a:latin typeface="Comic Sans MS" pitchFamily="66" charset="0"/>
              </a:rPr>
              <a:t>1</a:t>
            </a:r>
            <a:r>
              <a:rPr lang="cs-CZ" sz="1400" dirty="0">
                <a:latin typeface="Comic Sans MS" pitchFamily="66" charset="0"/>
              </a:rPr>
              <a:t>, </a:t>
            </a:r>
            <a:r>
              <a:rPr lang="cs-CZ" sz="1400" u="sng" dirty="0" err="1">
                <a:latin typeface="Comic Sans MS" pitchFamily="66" charset="0"/>
              </a:rPr>
              <a:t>Sanchez</a:t>
            </a:r>
            <a:r>
              <a:rPr lang="cs-CZ" sz="1400" u="sng" dirty="0">
                <a:latin typeface="Comic Sans MS" pitchFamily="66" charset="0"/>
              </a:rPr>
              <a:t> CP</a:t>
            </a:r>
            <a:r>
              <a:rPr lang="cs-CZ" sz="1400" dirty="0">
                <a:latin typeface="Comic Sans MS" pitchFamily="66" charset="0"/>
              </a:rPr>
              <a:t>, </a:t>
            </a:r>
            <a:r>
              <a:rPr lang="cs-CZ" sz="1400" u="sng" dirty="0">
                <a:latin typeface="Comic Sans MS" pitchFamily="66" charset="0"/>
              </a:rPr>
              <a:t>Kilian N</a:t>
            </a:r>
            <a:r>
              <a:rPr lang="cs-CZ" sz="1400" dirty="0">
                <a:latin typeface="Comic Sans MS" pitchFamily="66" charset="0"/>
              </a:rPr>
              <a:t>, </a:t>
            </a:r>
            <a:r>
              <a:rPr lang="cs-CZ" sz="1400" u="sng" dirty="0" err="1">
                <a:latin typeface="Comic Sans MS" pitchFamily="66" charset="0"/>
              </a:rPr>
              <a:t>Bisseye</a:t>
            </a:r>
            <a:r>
              <a:rPr lang="cs-CZ" sz="1400" u="sng" dirty="0">
                <a:latin typeface="Comic Sans MS" pitchFamily="66" charset="0"/>
              </a:rPr>
              <a:t> C</a:t>
            </a:r>
            <a:r>
              <a:rPr lang="cs-CZ" sz="1400" dirty="0">
                <a:latin typeface="Comic Sans MS" pitchFamily="66" charset="0"/>
              </a:rPr>
              <a:t>, </a:t>
            </a:r>
            <a:r>
              <a:rPr lang="cs-CZ" sz="1400" u="sng" dirty="0" err="1">
                <a:latin typeface="Comic Sans MS" pitchFamily="66" charset="0"/>
              </a:rPr>
              <a:t>Simpore</a:t>
            </a:r>
            <a:r>
              <a:rPr lang="cs-CZ" sz="1400" u="sng" dirty="0">
                <a:latin typeface="Comic Sans MS" pitchFamily="66" charset="0"/>
              </a:rPr>
              <a:t> J</a:t>
            </a:r>
            <a:r>
              <a:rPr lang="cs-CZ" sz="1400" dirty="0">
                <a:latin typeface="Comic Sans MS" pitchFamily="66" charset="0"/>
              </a:rPr>
              <a:t>, </a:t>
            </a:r>
            <a:r>
              <a:rPr lang="cs-CZ" sz="1400" u="sng" dirty="0" err="1">
                <a:latin typeface="Comic Sans MS" pitchFamily="66" charset="0"/>
              </a:rPr>
              <a:t>Frischknecht</a:t>
            </a:r>
            <a:r>
              <a:rPr lang="cs-CZ" sz="1400" u="sng" dirty="0">
                <a:latin typeface="Comic Sans MS" pitchFamily="66" charset="0"/>
              </a:rPr>
              <a:t> F</a:t>
            </a:r>
            <a:r>
              <a:rPr lang="cs-CZ" sz="1400" dirty="0">
                <a:latin typeface="Comic Sans MS" pitchFamily="66" charset="0"/>
              </a:rPr>
              <a:t>, </a:t>
            </a:r>
            <a:r>
              <a:rPr lang="cs-CZ" sz="1400" u="sng" dirty="0" err="1">
                <a:latin typeface="Comic Sans MS" pitchFamily="66" charset="0"/>
              </a:rPr>
              <a:t>Lanzer</a:t>
            </a:r>
            <a:r>
              <a:rPr lang="cs-CZ" sz="1400" u="sng" dirty="0">
                <a:latin typeface="Comic Sans MS" pitchFamily="66" charset="0"/>
              </a:rPr>
              <a:t> M</a:t>
            </a:r>
            <a:r>
              <a:rPr lang="cs-CZ" sz="1400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cs-CZ" sz="1400" baseline="30000" dirty="0" smtClean="0">
                <a:latin typeface="Comic Sans MS" pitchFamily="66" charset="0"/>
              </a:rPr>
              <a:t>1</a:t>
            </a:r>
            <a:r>
              <a:rPr lang="cs-CZ" sz="1400" dirty="0" smtClean="0">
                <a:latin typeface="Comic Sans MS" pitchFamily="66" charset="0"/>
              </a:rPr>
              <a:t>Department </a:t>
            </a:r>
            <a:r>
              <a:rPr lang="cs-CZ" sz="1400" dirty="0" err="1">
                <a:latin typeface="Comic Sans MS" pitchFamily="66" charset="0"/>
              </a:rPr>
              <a:t>of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Infectious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Diseases</a:t>
            </a:r>
            <a:r>
              <a:rPr lang="cs-CZ" sz="1400" dirty="0">
                <a:latin typeface="Comic Sans MS" pitchFamily="66" charset="0"/>
              </a:rPr>
              <a:t>, Parasitology, Heidelberg University, 69120 Heidelberg, </a:t>
            </a:r>
            <a:r>
              <a:rPr lang="cs-CZ" sz="1400" dirty="0" err="1">
                <a:latin typeface="Comic Sans MS" pitchFamily="66" charset="0"/>
              </a:rPr>
              <a:t>Germany</a:t>
            </a:r>
            <a:r>
              <a:rPr lang="cs-CZ" sz="1400" dirty="0">
                <a:latin typeface="Comic Sans MS" pitchFamily="66" charset="0"/>
              </a:rPr>
              <a:t>. marek.cyrklaff@med.uni-heidelberg.de</a:t>
            </a:r>
          </a:p>
          <a:p>
            <a:pPr algn="just"/>
            <a:endParaRPr lang="cs-CZ" sz="1400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400" dirty="0" err="1" smtClean="0">
                <a:latin typeface="Comic Sans MS" pitchFamily="66" charset="0"/>
              </a:rPr>
              <a:t>The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hemoglobins</a:t>
            </a:r>
            <a:r>
              <a:rPr lang="cs-CZ" sz="1400" dirty="0">
                <a:latin typeface="Comic Sans MS" pitchFamily="66" charset="0"/>
              </a:rPr>
              <a:t> S and C </a:t>
            </a:r>
            <a:r>
              <a:rPr lang="cs-CZ" sz="1400" dirty="0" err="1">
                <a:latin typeface="Comic Sans MS" pitchFamily="66" charset="0"/>
              </a:rPr>
              <a:t>protect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carriers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from</a:t>
            </a:r>
            <a:r>
              <a:rPr lang="cs-CZ" sz="1400" dirty="0">
                <a:latin typeface="Comic Sans MS" pitchFamily="66" charset="0"/>
              </a:rPr>
              <a:t> severe </a:t>
            </a:r>
            <a:r>
              <a:rPr lang="cs-CZ" sz="1400" dirty="0" err="1">
                <a:latin typeface="Comic Sans MS" pitchFamily="66" charset="0"/>
              </a:rPr>
              <a:t>Plasmodium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falciparum</a:t>
            </a:r>
            <a:r>
              <a:rPr lang="cs-CZ" sz="1400" dirty="0">
                <a:latin typeface="Comic Sans MS" pitchFamily="66" charset="0"/>
              </a:rPr>
              <a:t> </a:t>
            </a:r>
            <a:r>
              <a:rPr lang="cs-CZ" sz="1400" dirty="0" err="1">
                <a:latin typeface="Comic Sans MS" pitchFamily="66" charset="0"/>
              </a:rPr>
              <a:t>malaria</a:t>
            </a:r>
            <a:r>
              <a:rPr lang="cs-CZ" sz="1400" dirty="0">
                <a:latin typeface="Comic Sans MS" pitchFamily="66" charset="0"/>
              </a:rPr>
              <a:t>. </a:t>
            </a:r>
            <a:r>
              <a:rPr lang="cs-CZ" sz="1400" dirty="0" err="1">
                <a:latin typeface="Comic Sans MS" pitchFamily="66" charset="0"/>
              </a:rPr>
              <a:t>Here</a:t>
            </a:r>
            <a:r>
              <a:rPr lang="cs-CZ" sz="1400" dirty="0">
                <a:latin typeface="Comic Sans MS" pitchFamily="66" charset="0"/>
              </a:rPr>
              <a:t>, </a:t>
            </a:r>
            <a:r>
              <a:rPr lang="cs-CZ" sz="1400" dirty="0" err="1">
                <a:latin typeface="Comic Sans MS" pitchFamily="66" charset="0"/>
              </a:rPr>
              <a:t>we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found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that</a:t>
            </a:r>
            <a:r>
              <a:rPr lang="cs-CZ" sz="1400" dirty="0">
                <a:latin typeface="Comic Sans MS" pitchFamily="66" charset="0"/>
              </a:rPr>
              <a:t> these </a:t>
            </a:r>
            <a:r>
              <a:rPr lang="cs-CZ" sz="1400" dirty="0" err="1">
                <a:latin typeface="Comic Sans MS" pitchFamily="66" charset="0"/>
              </a:rPr>
              <a:t>hemoglobinopathies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affected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trafficking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system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that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directs</a:t>
            </a:r>
            <a:r>
              <a:rPr lang="cs-CZ" sz="1400" dirty="0">
                <a:latin typeface="Comic Sans MS" pitchFamily="66" charset="0"/>
              </a:rPr>
              <a:t> parasite-</a:t>
            </a:r>
            <a:r>
              <a:rPr lang="cs-CZ" sz="1400" dirty="0" err="1">
                <a:latin typeface="Comic Sans MS" pitchFamily="66" charset="0"/>
              </a:rPr>
              <a:t>encoded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proteins</a:t>
            </a:r>
            <a:r>
              <a:rPr lang="cs-CZ" sz="1400" dirty="0">
                <a:latin typeface="Comic Sans MS" pitchFamily="66" charset="0"/>
              </a:rPr>
              <a:t> to </a:t>
            </a:r>
            <a:r>
              <a:rPr lang="cs-CZ" sz="1400" dirty="0" err="1">
                <a:latin typeface="Comic Sans MS" pitchFamily="66" charset="0"/>
              </a:rPr>
              <a:t>the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surface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of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infected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erythrocytes</a:t>
            </a:r>
            <a:r>
              <a:rPr lang="cs-CZ" sz="1400" dirty="0">
                <a:latin typeface="Comic Sans MS" pitchFamily="66" charset="0"/>
              </a:rPr>
              <a:t>. </a:t>
            </a:r>
            <a:r>
              <a:rPr lang="cs-CZ" sz="1400" dirty="0" err="1">
                <a:latin typeface="Comic Sans MS" pitchFamily="66" charset="0"/>
              </a:rPr>
              <a:t>Cryoelectron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tomography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revealed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that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the</a:t>
            </a:r>
            <a:r>
              <a:rPr lang="cs-CZ" sz="1400" dirty="0">
                <a:latin typeface="Comic Sans MS" pitchFamily="66" charset="0"/>
              </a:rPr>
              <a:t> parasite </a:t>
            </a:r>
            <a:r>
              <a:rPr lang="cs-CZ" sz="1400" dirty="0" err="1">
                <a:latin typeface="Comic Sans MS" pitchFamily="66" charset="0"/>
              </a:rPr>
              <a:t>generated</a:t>
            </a:r>
            <a:r>
              <a:rPr lang="cs-CZ" sz="1400" dirty="0">
                <a:latin typeface="Comic Sans MS" pitchFamily="66" charset="0"/>
              </a:rPr>
              <a:t> a host-</a:t>
            </a:r>
            <a:r>
              <a:rPr lang="cs-CZ" sz="1400" dirty="0" err="1">
                <a:latin typeface="Comic Sans MS" pitchFamily="66" charset="0"/>
              </a:rPr>
              <a:t>derived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actin</a:t>
            </a:r>
            <a:r>
              <a:rPr lang="cs-CZ" sz="1400" dirty="0">
                <a:latin typeface="Comic Sans MS" pitchFamily="66" charset="0"/>
              </a:rPr>
              <a:t> cytoskeleton </a:t>
            </a:r>
            <a:r>
              <a:rPr lang="cs-CZ" sz="1400" dirty="0" err="1">
                <a:latin typeface="Comic Sans MS" pitchFamily="66" charset="0"/>
              </a:rPr>
              <a:t>within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cytoplasm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of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wild</a:t>
            </a:r>
            <a:r>
              <a:rPr lang="cs-CZ" sz="1400" dirty="0">
                <a:latin typeface="Comic Sans MS" pitchFamily="66" charset="0"/>
              </a:rPr>
              <a:t>-type </a:t>
            </a:r>
            <a:r>
              <a:rPr lang="cs-CZ" sz="1400" dirty="0" err="1">
                <a:latin typeface="Comic Sans MS" pitchFamily="66" charset="0"/>
              </a:rPr>
              <a:t>red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blood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cells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that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connected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Maurer's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clefts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with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the</a:t>
            </a:r>
            <a:r>
              <a:rPr lang="cs-CZ" sz="1400" dirty="0">
                <a:latin typeface="Comic Sans MS" pitchFamily="66" charset="0"/>
              </a:rPr>
              <a:t> host </a:t>
            </a:r>
            <a:r>
              <a:rPr lang="cs-CZ" sz="1400" dirty="0" err="1">
                <a:latin typeface="Comic Sans MS" pitchFamily="66" charset="0"/>
              </a:rPr>
              <a:t>cellmembrane</a:t>
            </a:r>
            <a:r>
              <a:rPr lang="cs-CZ" sz="1400" dirty="0">
                <a:latin typeface="Comic Sans MS" pitchFamily="66" charset="0"/>
              </a:rPr>
              <a:t> and to </a:t>
            </a:r>
            <a:r>
              <a:rPr lang="cs-CZ" sz="1400" dirty="0" err="1">
                <a:latin typeface="Comic Sans MS" pitchFamily="66" charset="0"/>
              </a:rPr>
              <a:t>which</a:t>
            </a:r>
            <a:r>
              <a:rPr lang="cs-CZ" sz="1400" dirty="0">
                <a:latin typeface="Comic Sans MS" pitchFamily="66" charset="0"/>
              </a:rPr>
              <a:t> transport </a:t>
            </a:r>
            <a:r>
              <a:rPr lang="cs-CZ" sz="1400" dirty="0" err="1">
                <a:latin typeface="Comic Sans MS" pitchFamily="66" charset="0"/>
              </a:rPr>
              <a:t>vesicles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were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attached</a:t>
            </a:r>
            <a:r>
              <a:rPr lang="cs-CZ" sz="1400" dirty="0">
                <a:latin typeface="Comic Sans MS" pitchFamily="66" charset="0"/>
              </a:rPr>
              <a:t>. </a:t>
            </a:r>
            <a:r>
              <a:rPr lang="cs-CZ" sz="1400" dirty="0" err="1">
                <a:latin typeface="Comic Sans MS" pitchFamily="66" charset="0"/>
              </a:rPr>
              <a:t>The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actin</a:t>
            </a:r>
            <a:r>
              <a:rPr lang="cs-CZ" sz="1400" dirty="0">
                <a:latin typeface="Comic Sans MS" pitchFamily="66" charset="0"/>
              </a:rPr>
              <a:t> cytoskeleton and </a:t>
            </a:r>
            <a:r>
              <a:rPr lang="cs-CZ" sz="1400" dirty="0" err="1">
                <a:latin typeface="Comic Sans MS" pitchFamily="66" charset="0"/>
              </a:rPr>
              <a:t>the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Maurer's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clefts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were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aberrant</a:t>
            </a:r>
            <a:r>
              <a:rPr lang="cs-CZ" sz="1400" dirty="0">
                <a:latin typeface="Comic Sans MS" pitchFamily="66" charset="0"/>
              </a:rPr>
              <a:t> in </a:t>
            </a:r>
            <a:r>
              <a:rPr lang="cs-CZ" sz="1400" dirty="0" err="1">
                <a:latin typeface="Comic Sans MS" pitchFamily="66" charset="0"/>
              </a:rPr>
              <a:t>erythrocytes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containing</a:t>
            </a:r>
            <a:r>
              <a:rPr lang="cs-CZ" sz="1400" dirty="0">
                <a:latin typeface="Comic Sans MS" pitchFamily="66" charset="0"/>
              </a:rPr>
              <a:t> hemoglobin S </a:t>
            </a:r>
            <a:r>
              <a:rPr lang="cs-CZ" sz="1400" dirty="0" err="1">
                <a:latin typeface="Comic Sans MS" pitchFamily="66" charset="0"/>
              </a:rPr>
              <a:t>or</a:t>
            </a:r>
            <a:r>
              <a:rPr lang="cs-CZ" sz="1400" dirty="0">
                <a:latin typeface="Comic Sans MS" pitchFamily="66" charset="0"/>
              </a:rPr>
              <a:t> C. Hemoglobin </a:t>
            </a:r>
            <a:r>
              <a:rPr lang="cs-CZ" sz="1400" dirty="0" err="1">
                <a:latin typeface="Comic Sans MS" pitchFamily="66" charset="0"/>
              </a:rPr>
              <a:t>oxidation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products</a:t>
            </a:r>
            <a:r>
              <a:rPr lang="cs-CZ" sz="1400" dirty="0">
                <a:latin typeface="Comic Sans MS" pitchFamily="66" charset="0"/>
              </a:rPr>
              <a:t>, </a:t>
            </a:r>
            <a:r>
              <a:rPr lang="cs-CZ" sz="1400" dirty="0" err="1">
                <a:latin typeface="Comic Sans MS" pitchFamily="66" charset="0"/>
              </a:rPr>
              <a:t>enriched</a:t>
            </a:r>
            <a:r>
              <a:rPr lang="cs-CZ" sz="1400" dirty="0">
                <a:latin typeface="Comic Sans MS" pitchFamily="66" charset="0"/>
              </a:rPr>
              <a:t> in hemoglobin S and C </a:t>
            </a:r>
            <a:r>
              <a:rPr lang="cs-CZ" sz="1400" dirty="0" err="1">
                <a:latin typeface="Comic Sans MS" pitchFamily="66" charset="0"/>
              </a:rPr>
              <a:t>erythrocytes</a:t>
            </a:r>
            <a:r>
              <a:rPr lang="cs-CZ" sz="1400" dirty="0">
                <a:latin typeface="Comic Sans MS" pitchFamily="66" charset="0"/>
              </a:rPr>
              <a:t>, </a:t>
            </a:r>
            <a:r>
              <a:rPr lang="cs-CZ" sz="1400" dirty="0" err="1">
                <a:latin typeface="Comic Sans MS" pitchFamily="66" charset="0"/>
              </a:rPr>
              <a:t>inhibited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actin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polymerization</a:t>
            </a:r>
            <a:r>
              <a:rPr lang="cs-CZ" sz="1400" dirty="0">
                <a:latin typeface="Comic Sans MS" pitchFamily="66" charset="0"/>
              </a:rPr>
              <a:t> in vitro and </a:t>
            </a:r>
            <a:r>
              <a:rPr lang="cs-CZ" sz="1400" dirty="0" err="1">
                <a:latin typeface="Comic Sans MS" pitchFamily="66" charset="0"/>
              </a:rPr>
              <a:t>may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account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for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the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err="1">
                <a:latin typeface="Comic Sans MS" pitchFamily="66" charset="0"/>
              </a:rPr>
              <a:t>protective</a:t>
            </a:r>
            <a:r>
              <a:rPr lang="cs-CZ" sz="1400" dirty="0">
                <a:latin typeface="Comic Sans MS" pitchFamily="66" charset="0"/>
              </a:rPr>
              <a:t> role in </a:t>
            </a:r>
            <a:r>
              <a:rPr lang="cs-CZ" sz="1400" dirty="0" err="1" smtClean="0">
                <a:latin typeface="Comic Sans MS" pitchFamily="66" charset="0"/>
              </a:rPr>
              <a:t>malaria</a:t>
            </a:r>
            <a:endParaRPr lang="cs-CZ" sz="14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420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77176"/>
            <a:ext cx="4680520" cy="5680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 err="1">
                <a:solidFill>
                  <a:srgbClr val="FFC000"/>
                </a:solidFill>
                <a:latin typeface="Comic Sans MS" pitchFamily="66" charset="0"/>
              </a:rPr>
              <a:t>Makrocytární</a:t>
            </a:r>
            <a:r>
              <a:rPr lang="cs-CZ" sz="1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400" dirty="0" smtClean="0">
                <a:solidFill>
                  <a:srgbClr val="FFC000"/>
                </a:solidFill>
                <a:latin typeface="Comic Sans MS" pitchFamily="66" charset="0"/>
              </a:rPr>
              <a:t>anémie</a:t>
            </a:r>
          </a:p>
          <a:p>
            <a:r>
              <a:rPr lang="cs-CZ" sz="1400" dirty="0">
                <a:latin typeface="Comic Sans MS" pitchFamily="66" charset="0"/>
              </a:rPr>
              <a:t>v</a:t>
            </a:r>
            <a:r>
              <a:rPr lang="cs-CZ" sz="1400" dirty="0" smtClean="0">
                <a:latin typeface="Comic Sans MS" pitchFamily="66" charset="0"/>
              </a:rPr>
              <a:t>ětší průměrný objem </a:t>
            </a:r>
            <a:r>
              <a:rPr lang="cs-CZ" sz="1400" dirty="0" err="1" smtClean="0">
                <a:latin typeface="Comic Sans MS" pitchFamily="66" charset="0"/>
              </a:rPr>
              <a:t>ery</a:t>
            </a:r>
            <a:r>
              <a:rPr lang="cs-CZ" sz="1400" dirty="0" smtClean="0">
                <a:latin typeface="Comic Sans MS" pitchFamily="66" charset="0"/>
              </a:rPr>
              <a:t> (nad 95 </a:t>
            </a:r>
            <a:r>
              <a:rPr lang="cs-CZ" sz="1400" dirty="0" err="1" smtClean="0">
                <a:latin typeface="Comic Sans MS" pitchFamily="66" charset="0"/>
              </a:rPr>
              <a:t>fl</a:t>
            </a:r>
            <a:r>
              <a:rPr lang="cs-CZ" sz="1400" dirty="0" smtClean="0">
                <a:latin typeface="Comic Sans MS" pitchFamily="66" charset="0"/>
              </a:rPr>
              <a:t> = entitní V)</a:t>
            </a:r>
          </a:p>
          <a:p>
            <a:r>
              <a:rPr lang="cs-CZ" sz="1400" dirty="0" smtClean="0">
                <a:latin typeface="Comic Sans MS" pitchFamily="66" charset="0"/>
              </a:rPr>
              <a:t>při hypotyreóze</a:t>
            </a:r>
            <a:r>
              <a:rPr lang="cs-CZ" sz="1400" dirty="0">
                <a:latin typeface="Comic Sans MS" pitchFamily="66" charset="0"/>
              </a:rPr>
              <a:t>, chronickém jaterním selhání…</a:t>
            </a:r>
          </a:p>
          <a:p>
            <a:r>
              <a:rPr lang="cs-CZ" sz="1400" dirty="0" err="1">
                <a:latin typeface="Comic Sans MS" pitchFamily="66" charset="0"/>
              </a:rPr>
              <a:t>megablastové</a:t>
            </a:r>
            <a:r>
              <a:rPr lang="cs-CZ" sz="1400" dirty="0">
                <a:latin typeface="Comic Sans MS" pitchFamily="66" charset="0"/>
              </a:rPr>
              <a:t> (deficit </a:t>
            </a:r>
            <a:r>
              <a:rPr lang="cs-CZ" sz="1400" dirty="0" err="1">
                <a:latin typeface="Comic Sans MS" pitchFamily="66" charset="0"/>
              </a:rPr>
              <a:t>kys</a:t>
            </a:r>
            <a:r>
              <a:rPr lang="cs-CZ" sz="1400" dirty="0">
                <a:latin typeface="Comic Sans MS" pitchFamily="66" charset="0"/>
              </a:rPr>
              <a:t>. listové a </a:t>
            </a:r>
            <a:r>
              <a:rPr lang="cs-CZ" sz="1400" dirty="0" smtClean="0">
                <a:latin typeface="Comic Sans MS" pitchFamily="66" charset="0"/>
              </a:rPr>
              <a:t>B</a:t>
            </a:r>
            <a:r>
              <a:rPr lang="cs-CZ" sz="1400" baseline="-25000" dirty="0" smtClean="0">
                <a:latin typeface="Comic Sans MS" pitchFamily="66" charset="0"/>
              </a:rPr>
              <a:t>12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</a:rPr>
              <a:t>– poruchy b. dělení) </a:t>
            </a:r>
            <a:endParaRPr lang="cs-CZ" sz="1400" dirty="0"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poruchy syntézy DNA a poruchy maturace jádra …erytroblast zadržen v syntetické fázi </a:t>
            </a:r>
            <a:r>
              <a:rPr lang="cs-CZ" sz="1400" dirty="0" smtClean="0">
                <a:latin typeface="Comic Sans MS" pitchFamily="66" charset="0"/>
              </a:rPr>
              <a:t>b. </a:t>
            </a:r>
            <a:r>
              <a:rPr lang="cs-CZ" sz="1400" dirty="0">
                <a:latin typeface="Comic Sans MS" pitchFamily="66" charset="0"/>
              </a:rPr>
              <a:t>cyklu …pokračuje syntéza proteinů…větší buňky s vyšší koncentrací </a:t>
            </a:r>
            <a:r>
              <a:rPr lang="cs-CZ" sz="1400" dirty="0" err="1">
                <a:latin typeface="Comic Sans MS" pitchFamily="66" charset="0"/>
              </a:rPr>
              <a:t>Hb</a:t>
            </a:r>
            <a:endParaRPr lang="cs-CZ" sz="1400" dirty="0">
              <a:latin typeface="Comic Sans MS" pitchFamily="66" charset="0"/>
            </a:endParaRPr>
          </a:p>
          <a:p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92D050"/>
                </a:solidFill>
                <a:latin typeface="Comic Sans MS" pitchFamily="66" charset="0"/>
              </a:rPr>
              <a:t>Kyselina </a:t>
            </a:r>
            <a:r>
              <a:rPr lang="cs-CZ" sz="1400" dirty="0" smtClean="0">
                <a:solidFill>
                  <a:srgbClr val="92D050"/>
                </a:solidFill>
                <a:latin typeface="Comic Sans MS" pitchFamily="66" charset="0"/>
              </a:rPr>
              <a:t>listová (B</a:t>
            </a:r>
            <a:r>
              <a:rPr lang="cs-CZ" sz="1400" baseline="-25000" dirty="0" smtClean="0">
                <a:solidFill>
                  <a:srgbClr val="92D050"/>
                </a:solidFill>
                <a:latin typeface="Comic Sans MS" pitchFamily="66" charset="0"/>
              </a:rPr>
              <a:t>9</a:t>
            </a:r>
            <a:r>
              <a:rPr lang="cs-CZ" sz="1400" dirty="0" smtClean="0">
                <a:solidFill>
                  <a:srgbClr val="92D050"/>
                </a:solidFill>
                <a:latin typeface="Comic Sans MS" pitchFamily="66" charset="0"/>
              </a:rPr>
              <a:t>, folacin)</a:t>
            </a:r>
            <a:endParaRPr lang="cs-CZ" sz="14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koenzym, v </a:t>
            </a:r>
            <a:r>
              <a:rPr lang="cs-CZ" sz="1400" dirty="0" smtClean="0">
                <a:latin typeface="Comic Sans MS" pitchFamily="66" charset="0"/>
              </a:rPr>
              <a:t>zelenině</a:t>
            </a:r>
          </a:p>
          <a:p>
            <a:r>
              <a:rPr lang="cs-CZ" sz="1400" dirty="0" smtClean="0">
                <a:latin typeface="Comic Sans MS" pitchFamily="66" charset="0"/>
              </a:rPr>
              <a:t>deficientní</a:t>
            </a:r>
            <a:r>
              <a:rPr lang="fi-FI" sz="1400" dirty="0" smtClean="0">
                <a:latin typeface="Comic Sans MS" pitchFamily="66" charset="0"/>
              </a:rPr>
              <a:t> </a:t>
            </a:r>
            <a:r>
              <a:rPr lang="fi-FI" sz="1400" dirty="0">
                <a:latin typeface="Comic Sans MS" pitchFamily="66" charset="0"/>
              </a:rPr>
              <a:t>u alkoholiků</a:t>
            </a:r>
            <a:r>
              <a:rPr lang="cs-CZ" sz="1400" dirty="0">
                <a:latin typeface="Comic Sans MS" pitchFamily="66" charset="0"/>
              </a:rPr>
              <a:t> </a:t>
            </a:r>
            <a:r>
              <a:rPr lang="fi-FI" sz="1400" dirty="0">
                <a:latin typeface="Comic Sans MS" pitchFamily="66" charset="0"/>
              </a:rPr>
              <a:t>(ne však pivařů)</a:t>
            </a:r>
          </a:p>
          <a:p>
            <a:r>
              <a:rPr lang="cs-CZ" sz="1400" dirty="0">
                <a:latin typeface="Comic Sans MS" pitchFamily="66" charset="0"/>
              </a:rPr>
              <a:t>zvýšená potřeba v </a:t>
            </a:r>
            <a:r>
              <a:rPr lang="cs-CZ" sz="1400" dirty="0" smtClean="0">
                <a:latin typeface="Comic Sans MS" pitchFamily="66" charset="0"/>
              </a:rPr>
              <a:t>růstu, těhotenství </a:t>
            </a:r>
            <a:r>
              <a:rPr lang="cs-CZ" sz="1400" dirty="0">
                <a:latin typeface="Comic Sans MS" pitchFamily="66" charset="0"/>
              </a:rPr>
              <a:t>a při </a:t>
            </a:r>
            <a:r>
              <a:rPr lang="cs-CZ" sz="1400" dirty="0" smtClean="0">
                <a:latin typeface="Comic Sans MS" pitchFamily="66" charset="0"/>
              </a:rPr>
              <a:t>kojení, ale také při nádorovém bujení</a:t>
            </a:r>
            <a:endParaRPr lang="cs-CZ" sz="1400" dirty="0">
              <a:latin typeface="Comic Sans MS" pitchFamily="66" charset="0"/>
            </a:endParaRPr>
          </a:p>
          <a:p>
            <a:r>
              <a:rPr lang="cs-CZ" sz="1400" dirty="0" err="1">
                <a:latin typeface="Comic Sans MS" pitchFamily="66" charset="0"/>
              </a:rPr>
              <a:t>někt</a:t>
            </a:r>
            <a:r>
              <a:rPr lang="cs-CZ" sz="1400" dirty="0">
                <a:latin typeface="Comic Sans MS" pitchFamily="66" charset="0"/>
              </a:rPr>
              <a:t>. </a:t>
            </a:r>
            <a:r>
              <a:rPr lang="cs-CZ" sz="1400" dirty="0" smtClean="0">
                <a:latin typeface="Comic Sans MS" pitchFamily="66" charset="0"/>
              </a:rPr>
              <a:t>léky </a:t>
            </a:r>
            <a:r>
              <a:rPr lang="cs-CZ" sz="1400" dirty="0">
                <a:latin typeface="Comic Sans MS" pitchFamily="66" charset="0"/>
              </a:rPr>
              <a:t>(inhibice DHL reduktázy</a:t>
            </a:r>
            <a:r>
              <a:rPr lang="cs-CZ" sz="1400" dirty="0" smtClean="0">
                <a:latin typeface="Comic Sans MS" pitchFamily="66" charset="0"/>
              </a:rPr>
              <a:t>)</a:t>
            </a:r>
          </a:p>
          <a:p>
            <a:pPr>
              <a:buFont typeface="Calibri" pitchFamily="34" charset="0"/>
              <a:buChar char="–"/>
            </a:pPr>
            <a:r>
              <a:rPr lang="cs-CZ" sz="1400" dirty="0" err="1">
                <a:latin typeface="Comic Sans MS" pitchFamily="66" charset="0"/>
              </a:rPr>
              <a:t>d</a:t>
            </a:r>
            <a:r>
              <a:rPr lang="cs-CZ" sz="1400" dirty="0" err="1" smtClean="0">
                <a:latin typeface="Comic Sans MS" pitchFamily="66" charset="0"/>
              </a:rPr>
              <a:t>iaminopyrimidin</a:t>
            </a:r>
            <a:r>
              <a:rPr lang="cs-CZ" sz="1400" dirty="0" smtClean="0">
                <a:latin typeface="Comic Sans MS" pitchFamily="66" charset="0"/>
              </a:rPr>
              <a:t> - </a:t>
            </a:r>
            <a:r>
              <a:rPr lang="cs-CZ" sz="1400" dirty="0" err="1" smtClean="0">
                <a:latin typeface="Comic Sans MS" pitchFamily="66" charset="0"/>
              </a:rPr>
              <a:t>trimetoprim</a:t>
            </a:r>
            <a:endParaRPr lang="cs-CZ" sz="1400" dirty="0">
              <a:latin typeface="Comic Sans MS" pitchFamily="66" charset="0"/>
            </a:endParaRPr>
          </a:p>
          <a:p>
            <a:pPr>
              <a:buFont typeface="Calibri" pitchFamily="34" charset="0"/>
              <a:buChar char="–"/>
            </a:pPr>
            <a:r>
              <a:rPr lang="cs-CZ" sz="1400" dirty="0" err="1" smtClean="0">
                <a:latin typeface="Comic Sans MS" pitchFamily="66" charset="0"/>
              </a:rPr>
              <a:t>methotrexát</a:t>
            </a:r>
            <a:r>
              <a:rPr lang="cs-CZ" sz="1400" dirty="0" smtClean="0">
                <a:latin typeface="Comic Sans MS" pitchFamily="66" charset="0"/>
              </a:rPr>
              <a:t> – cytostatikum a </a:t>
            </a:r>
            <a:r>
              <a:rPr lang="cs-CZ" sz="1400" dirty="0" err="1" smtClean="0">
                <a:latin typeface="Comic Sans MS" pitchFamily="66" charset="0"/>
              </a:rPr>
              <a:t>imunosupresivum</a:t>
            </a:r>
            <a:r>
              <a:rPr lang="cs-CZ" sz="1400" dirty="0" smtClean="0">
                <a:latin typeface="Comic Sans MS" pitchFamily="66" charset="0"/>
              </a:rPr>
              <a:t> (inhibice DHL reduktázy)</a:t>
            </a: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Comic Sans MS" pitchFamily="66" charset="0"/>
              </a:rPr>
              <a:t>Pozn. Sulfonamidy – bakteriostatika</a:t>
            </a:r>
            <a:r>
              <a:rPr lang="cs-CZ" sz="1400" dirty="0">
                <a:latin typeface="Comic Sans MS" pitchFamily="66" charset="0"/>
              </a:rPr>
              <a:t>, kompetitivně inhibují syntézu kyseliny listové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Soubor:Folsäur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48" y="3429001"/>
            <a:ext cx="2700339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r="57348" b="64792"/>
          <a:stretch/>
        </p:blipFill>
        <p:spPr bwMode="auto">
          <a:xfrm>
            <a:off x="6827582" y="5886219"/>
            <a:ext cx="1486070" cy="81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3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Porfyriny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upload.wikimedia.org/wikipedia/commons/thumb/b/ba/Hydroxocobalamin.svg/220px-Hydroxocobalami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d/de/Chlorophyll_c1_c2.svg/220px-Chlorophyll_c1_c2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29028"/>
            <a:ext cx="2304255" cy="18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b/be/Heme_b.svg/220px-Heme_b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93" y="1729028"/>
            <a:ext cx="1866925" cy="20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10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2749" y="1340768"/>
            <a:ext cx="3963347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300" dirty="0" err="1">
                <a:solidFill>
                  <a:srgbClr val="FFC000"/>
                </a:solidFill>
                <a:latin typeface="Comic Sans MS" pitchFamily="66" charset="0"/>
              </a:rPr>
              <a:t>Makrocytární</a:t>
            </a:r>
            <a:r>
              <a:rPr lang="cs-CZ" sz="23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2300" dirty="0" smtClean="0">
                <a:solidFill>
                  <a:srgbClr val="FFC000"/>
                </a:solidFill>
                <a:latin typeface="Comic Sans MS" pitchFamily="66" charset="0"/>
              </a:rPr>
              <a:t>anémie</a:t>
            </a:r>
            <a:endParaRPr lang="cs-CZ" sz="23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dirty="0" smtClean="0">
                <a:solidFill>
                  <a:srgbClr val="92D050"/>
                </a:solidFill>
                <a:latin typeface="Comic Sans MS" pitchFamily="66" charset="0"/>
              </a:rPr>
              <a:t>Kobalamin - B</a:t>
            </a:r>
            <a:r>
              <a:rPr lang="cs-CZ" sz="2300" baseline="-25000" dirty="0" smtClean="0">
                <a:solidFill>
                  <a:srgbClr val="92D050"/>
                </a:solidFill>
                <a:latin typeface="Comic Sans MS" pitchFamily="66" charset="0"/>
              </a:rPr>
              <a:t>12</a:t>
            </a:r>
            <a:endParaRPr lang="cs-CZ" sz="2300" baseline="-25000" dirty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300" dirty="0">
                <a:latin typeface="Comic Sans MS" pitchFamily="66" charset="0"/>
              </a:rPr>
              <a:t>v</a:t>
            </a:r>
            <a:r>
              <a:rPr lang="cs-CZ" sz="2300" dirty="0" smtClean="0">
                <a:latin typeface="Comic Sans MS" pitchFamily="66" charset="0"/>
              </a:rPr>
              <a:t>itamín v mase a mléčných výrobcích</a:t>
            </a:r>
          </a:p>
          <a:p>
            <a:pPr>
              <a:lnSpc>
                <a:spcPct val="120000"/>
              </a:lnSpc>
            </a:pPr>
            <a:r>
              <a:rPr lang="cs-CZ" sz="2300" dirty="0">
                <a:latin typeface="Comic Sans MS" pitchFamily="66" charset="0"/>
              </a:rPr>
              <a:t>n</a:t>
            </a:r>
            <a:r>
              <a:rPr lang="cs-CZ" sz="2300" dirty="0" smtClean="0">
                <a:latin typeface="Comic Sans MS" pitchFamily="66" charset="0"/>
              </a:rPr>
              <a:t>edostatečný příjem nebo porucha </a:t>
            </a:r>
            <a:r>
              <a:rPr lang="cs-CZ" sz="2300" dirty="0">
                <a:latin typeface="Comic Sans MS" pitchFamily="66" charset="0"/>
              </a:rPr>
              <a:t>resorpce v </a:t>
            </a:r>
            <a:r>
              <a:rPr lang="cs-CZ" sz="2300" dirty="0" err="1" smtClean="0">
                <a:latin typeface="Comic Sans MS" pitchFamily="66" charset="0"/>
              </a:rPr>
              <a:t>GITu</a:t>
            </a:r>
            <a:r>
              <a:rPr lang="cs-CZ" sz="2300" dirty="0" smtClean="0">
                <a:latin typeface="Comic Sans MS" pitchFamily="66" charset="0"/>
              </a:rPr>
              <a:t> </a:t>
            </a:r>
            <a:r>
              <a:rPr lang="cs-CZ" sz="2300" dirty="0">
                <a:latin typeface="Comic Sans MS" pitchFamily="66" charset="0"/>
              </a:rPr>
              <a:t>– </a:t>
            </a:r>
            <a:r>
              <a:rPr lang="cs-CZ" sz="2300" dirty="0" smtClean="0">
                <a:latin typeface="Comic Sans MS" pitchFamily="66" charset="0"/>
              </a:rPr>
              <a:t>zánětlivé </a:t>
            </a:r>
            <a:r>
              <a:rPr lang="cs-CZ" sz="2300" dirty="0">
                <a:latin typeface="Comic Sans MS" pitchFamily="66" charset="0"/>
              </a:rPr>
              <a:t>změny </a:t>
            </a:r>
            <a:r>
              <a:rPr lang="cs-CZ" sz="2300" dirty="0" smtClean="0">
                <a:latin typeface="Comic Sans MS" pitchFamily="66" charset="0"/>
              </a:rPr>
              <a:t>sliznice (Crohn, gastritidy), atrofie žaludeční sliznice – perniciózní anémie, chybění vnitřního faktoru nebo výskyt protilátek proti němu</a:t>
            </a:r>
          </a:p>
          <a:p>
            <a:pPr>
              <a:lnSpc>
                <a:spcPct val="120000"/>
              </a:lnSpc>
            </a:pPr>
            <a:r>
              <a:rPr lang="cs-CZ" sz="2300" dirty="0">
                <a:latin typeface="Comic Sans MS" pitchFamily="66" charset="0"/>
              </a:rPr>
              <a:t>i</a:t>
            </a:r>
            <a:r>
              <a:rPr lang="cs-CZ" sz="2300" dirty="0" smtClean="0">
                <a:latin typeface="Comic Sans MS" pitchFamily="66" charset="0"/>
              </a:rPr>
              <a:t> neurologické projevy (trvalé poškození!) – demyelinizace axonů (porucha přeměny </a:t>
            </a:r>
            <a:r>
              <a:rPr lang="cs-CZ" sz="2300" dirty="0" err="1" smtClean="0">
                <a:latin typeface="Comic Sans MS" pitchFamily="66" charset="0"/>
              </a:rPr>
              <a:t>homocysteinu</a:t>
            </a:r>
            <a:r>
              <a:rPr lang="cs-CZ" sz="2300" dirty="0" smtClean="0">
                <a:latin typeface="Comic Sans MS" pitchFamily="66" charset="0"/>
              </a:rPr>
              <a:t> na </a:t>
            </a:r>
            <a:r>
              <a:rPr lang="cs-CZ" sz="2300" dirty="0" err="1" smtClean="0">
                <a:latin typeface="Comic Sans MS" pitchFamily="66" charset="0"/>
              </a:rPr>
              <a:t>methionin</a:t>
            </a:r>
            <a:r>
              <a:rPr lang="cs-CZ" sz="2300" dirty="0" smtClean="0">
                <a:latin typeface="Comic Sans MS" pitchFamily="66" charset="0"/>
              </a:rPr>
              <a:t>, </a:t>
            </a:r>
            <a:r>
              <a:rPr lang="cs-CZ" sz="2300" dirty="0" err="1" smtClean="0">
                <a:latin typeface="Comic Sans MS" pitchFamily="66" charset="0"/>
              </a:rPr>
              <a:t>kt</a:t>
            </a:r>
            <a:r>
              <a:rPr lang="cs-CZ" sz="2300" dirty="0" smtClean="0">
                <a:latin typeface="Comic Sans MS" pitchFamily="66" charset="0"/>
              </a:rPr>
              <a:t>. je třeba pro syntézu cholinu…) a zánik míšních a mozkových neuronů</a:t>
            </a:r>
          </a:p>
          <a:p>
            <a:pPr>
              <a:lnSpc>
                <a:spcPct val="120000"/>
              </a:lnSpc>
            </a:pPr>
            <a:endParaRPr lang="cs-CZ" sz="23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dirty="0" smtClean="0">
                <a:solidFill>
                  <a:srgbClr val="92D050"/>
                </a:solidFill>
                <a:latin typeface="Comic Sans MS" pitchFamily="66" charset="0"/>
              </a:rPr>
              <a:t>Po léčbě farmaky typu:</a:t>
            </a:r>
          </a:p>
          <a:p>
            <a:pPr>
              <a:lnSpc>
                <a:spcPct val="120000"/>
              </a:lnSpc>
            </a:pPr>
            <a:r>
              <a:rPr lang="cs-CZ" sz="2300" dirty="0" smtClean="0">
                <a:latin typeface="Comic Sans MS" pitchFamily="66" charset="0"/>
              </a:rPr>
              <a:t>Cytostatika – analoga purinových (</a:t>
            </a:r>
            <a:r>
              <a:rPr lang="cs-CZ" sz="2300" dirty="0" err="1" smtClean="0">
                <a:latin typeface="Comic Sans MS" pitchFamily="66" charset="0"/>
              </a:rPr>
              <a:t>azatioprin</a:t>
            </a:r>
            <a:r>
              <a:rPr lang="cs-CZ" sz="2300" dirty="0" smtClean="0">
                <a:latin typeface="Comic Sans MS" pitchFamily="66" charset="0"/>
              </a:rPr>
              <a:t>) a pyrimidinových (5-fluouracil) bází </a:t>
            </a:r>
          </a:p>
          <a:p>
            <a:pPr>
              <a:lnSpc>
                <a:spcPct val="120000"/>
              </a:lnSpc>
            </a:pPr>
            <a:r>
              <a:rPr lang="cs-CZ" sz="2300" dirty="0" err="1" smtClean="0">
                <a:latin typeface="Comic Sans MS" pitchFamily="66" charset="0"/>
              </a:rPr>
              <a:t>Antivirotika</a:t>
            </a:r>
            <a:r>
              <a:rPr lang="cs-CZ" sz="2300" dirty="0" smtClean="0">
                <a:latin typeface="Comic Sans MS" pitchFamily="66" charset="0"/>
              </a:rPr>
              <a:t> – analog pyrimidinové báze (</a:t>
            </a:r>
            <a:r>
              <a:rPr lang="cs-CZ" sz="2300" dirty="0" err="1" smtClean="0">
                <a:latin typeface="Comic Sans MS" pitchFamily="66" charset="0"/>
              </a:rPr>
              <a:t>zidovudin</a:t>
            </a:r>
            <a:r>
              <a:rPr lang="cs-CZ" sz="2300" dirty="0" smtClean="0">
                <a:latin typeface="Comic Sans MS" pitchFamily="66" charset="0"/>
              </a:rPr>
              <a:t> – HIV) </a:t>
            </a:r>
            <a:endParaRPr lang="cs-CZ" sz="2300" dirty="0">
              <a:latin typeface="Comic Sans MS" pitchFamily="66" charset="0"/>
            </a:endParaRPr>
          </a:p>
          <a:p>
            <a:endParaRPr lang="cs-CZ" sz="2300" dirty="0">
              <a:latin typeface="Comic Sans MS" pitchFamily="66" charset="0"/>
            </a:endParaRPr>
          </a:p>
          <a:p>
            <a:endParaRPr lang="cs-CZ" sz="23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Soubor:Hydroxocobalami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9" y="980728"/>
            <a:ext cx="2268423" cy="30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nap.edu/books/0309065542/xhtml/images/p2000336cg391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46" y="4293096"/>
            <a:ext cx="34498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37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344816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Mikrocytární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průměrný objem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pod 80 </a:t>
            </a:r>
            <a:r>
              <a:rPr lang="cs-CZ" sz="1600" dirty="0" err="1" smtClean="0">
                <a:latin typeface="Comic Sans MS" pitchFamily="66" charset="0"/>
              </a:rPr>
              <a:t>fl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ormo a </a:t>
            </a:r>
            <a:r>
              <a:rPr lang="cs-CZ" sz="1600" dirty="0" err="1" smtClean="0">
                <a:latin typeface="Comic Sans MS" pitchFamily="66" charset="0"/>
              </a:rPr>
              <a:t>hypochromní</a:t>
            </a:r>
            <a:r>
              <a:rPr lang="cs-CZ" sz="1600" dirty="0" smtClean="0">
                <a:latin typeface="Comic Sans MS" pitchFamily="66" charset="0"/>
              </a:rPr>
              <a:t> (nedostatek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l-GR" sz="1600" dirty="0" smtClean="0">
                <a:latin typeface="Comic Sans MS" pitchFamily="66" charset="0"/>
              </a:rPr>
              <a:t>β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thalassemia</a:t>
            </a:r>
            <a:r>
              <a:rPr lang="cs-CZ" sz="1600" dirty="0" smtClean="0">
                <a:latin typeface="Comic Sans MS" pitchFamily="66" charset="0"/>
              </a:rPr>
              <a:t> major, vit. B</a:t>
            </a:r>
            <a:r>
              <a:rPr lang="cs-CZ" sz="1600" baseline="-25000" dirty="0" smtClean="0">
                <a:latin typeface="Comic Sans MS" pitchFamily="66" charset="0"/>
              </a:rPr>
              <a:t>6</a:t>
            </a:r>
            <a:r>
              <a:rPr lang="cs-CZ" sz="1600" dirty="0" smtClean="0">
                <a:latin typeface="Comic Sans MS" pitchFamily="66" charset="0"/>
              </a:rPr>
              <a:t>, otrava </a:t>
            </a:r>
            <a:r>
              <a:rPr lang="cs-CZ" sz="1600" dirty="0" err="1" smtClean="0">
                <a:latin typeface="Comic Sans MS" pitchFamily="66" charset="0"/>
              </a:rPr>
              <a:t>Pb</a:t>
            </a:r>
            <a:r>
              <a:rPr lang="cs-CZ" sz="1600" dirty="0" smtClean="0">
                <a:latin typeface="Comic Sans MS" pitchFamily="66" charset="0"/>
              </a:rPr>
              <a:t>…) 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abnormality </a:t>
            </a:r>
            <a:r>
              <a:rPr lang="cs-CZ" sz="1600" dirty="0">
                <a:latin typeface="Comic Sans MS" pitchFamily="66" charset="0"/>
              </a:rPr>
              <a:t>v produkci </a:t>
            </a:r>
            <a:r>
              <a:rPr lang="cs-CZ" sz="1600" dirty="0" err="1" smtClean="0">
                <a:latin typeface="Comic Sans MS" pitchFamily="66" charset="0"/>
              </a:rPr>
              <a:t>Hb</a:t>
            </a:r>
            <a:r>
              <a:rPr lang="cs-CZ" sz="1600" dirty="0" smtClean="0">
                <a:latin typeface="Comic Sans MS" pitchFamily="66" charset="0"/>
              </a:rPr>
              <a:t> (struktura/množství) - talasémie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vazby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 v makrofázích při </a:t>
            </a:r>
            <a:r>
              <a:rPr lang="cs-CZ" sz="1600" dirty="0" err="1">
                <a:latin typeface="Comic Sans MS" pitchFamily="66" charset="0"/>
              </a:rPr>
              <a:t>chron</a:t>
            </a:r>
            <a:r>
              <a:rPr lang="cs-CZ" sz="1600" dirty="0">
                <a:latin typeface="Comic Sans MS" pitchFamily="66" charset="0"/>
              </a:rPr>
              <a:t>. zánětech a nádorech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nedostatek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v důsledku chronického krvácení (</a:t>
            </a:r>
            <a:r>
              <a:rPr lang="cs-CZ" sz="1600" dirty="0" err="1">
                <a:latin typeface="Comic Sans MS" pitchFamily="66" charset="0"/>
              </a:rPr>
              <a:t>nejč</a:t>
            </a:r>
            <a:r>
              <a:rPr lang="cs-CZ" sz="1600" dirty="0">
                <a:latin typeface="Comic Sans MS" pitchFamily="66" charset="0"/>
              </a:rPr>
              <a:t>. do GIT, menstruace, gravidita, dárci krve…) 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40-60 ml </a:t>
            </a:r>
            <a:r>
              <a:rPr lang="cs-CZ" sz="1600" dirty="0">
                <a:latin typeface="Comic Sans MS" pitchFamily="66" charset="0"/>
              </a:rPr>
              <a:t>ztráta krve za 1 </a:t>
            </a:r>
            <a:r>
              <a:rPr lang="cs-CZ" sz="1600" dirty="0" smtClean="0">
                <a:latin typeface="Comic Sans MS" pitchFamily="66" charset="0"/>
              </a:rPr>
              <a:t>menstruační cyklus </a:t>
            </a:r>
            <a:r>
              <a:rPr lang="cs-CZ" sz="1600" dirty="0">
                <a:latin typeface="Comic Sans MS" pitchFamily="66" charset="0"/>
              </a:rPr>
              <a:t>…fyziologicky </a:t>
            </a:r>
            <a:r>
              <a:rPr lang="cs-CZ" sz="1600" dirty="0" smtClean="0">
                <a:latin typeface="Comic Sans MS" pitchFamily="66" charset="0"/>
              </a:rPr>
              <a:t>vyšší resorpce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 ze </a:t>
            </a:r>
            <a:r>
              <a:rPr lang="cs-CZ" sz="1600" dirty="0">
                <a:latin typeface="Comic Sans MS" pitchFamily="66" charset="0"/>
              </a:rPr>
              <a:t>stravy (z 10 na </a:t>
            </a:r>
            <a:r>
              <a:rPr lang="cs-CZ" sz="1600" dirty="0" smtClean="0">
                <a:latin typeface="Comic Sans MS" pitchFamily="66" charset="0"/>
              </a:rPr>
              <a:t>20-25 %)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ztráty vyšší než 70-80 ml </a:t>
            </a:r>
            <a:r>
              <a:rPr lang="cs-CZ" sz="1600" dirty="0">
                <a:latin typeface="Comic Sans MS" pitchFamily="66" charset="0"/>
              </a:rPr>
              <a:t>nutno hradit zvýšeným příjmem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Talasémie 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vrozená porucha syntézy globinových řetězců (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 nebo </a:t>
            </a:r>
            <a:r>
              <a:rPr lang="el-GR" sz="1600" dirty="0">
                <a:latin typeface="Comic Sans MS" pitchFamily="66" charset="0"/>
              </a:rPr>
              <a:t>β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l-GR" sz="1600" dirty="0">
                <a:latin typeface="Comic Sans MS" pitchFamily="66" charset="0"/>
              </a:rPr>
              <a:t>β</a:t>
            </a:r>
            <a:r>
              <a:rPr lang="cs-CZ" sz="1600" baseline="30000" dirty="0">
                <a:latin typeface="Comic Sans MS" pitchFamily="66" charset="0"/>
              </a:rPr>
              <a:t>0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thalasemie</a:t>
            </a:r>
            <a:r>
              <a:rPr lang="cs-CZ" sz="1600" dirty="0">
                <a:latin typeface="Comic Sans MS" pitchFamily="66" charset="0"/>
              </a:rPr>
              <a:t> – chybí </a:t>
            </a:r>
            <a:r>
              <a:rPr lang="el-GR" sz="1600" dirty="0">
                <a:latin typeface="Comic Sans MS" pitchFamily="66" charset="0"/>
              </a:rPr>
              <a:t>β</a:t>
            </a:r>
            <a:r>
              <a:rPr lang="cs-CZ" sz="1600" dirty="0">
                <a:latin typeface="Comic Sans MS" pitchFamily="66" charset="0"/>
              </a:rPr>
              <a:t>-globinové řetězce a nadbytek </a:t>
            </a:r>
            <a:r>
              <a:rPr lang="el-GR" sz="1600" dirty="0">
                <a:latin typeface="Comic Sans MS" pitchFamily="66" charset="0"/>
              </a:rPr>
              <a:t>α</a:t>
            </a:r>
            <a:r>
              <a:rPr lang="cs-CZ" sz="1600" dirty="0">
                <a:latin typeface="Comic Sans MS" pitchFamily="66" charset="0"/>
              </a:rPr>
              <a:t>- globinových řetězců poškozuje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vazbou </a:t>
            </a:r>
            <a:r>
              <a:rPr lang="cs-CZ" sz="1600" dirty="0">
                <a:latin typeface="Comic Sans MS" pitchFamily="66" charset="0"/>
              </a:rPr>
              <a:t>k b. membráně – hemolytická </a:t>
            </a:r>
            <a:r>
              <a:rPr lang="cs-CZ" sz="1600" dirty="0" smtClean="0">
                <a:latin typeface="Comic Sans MS" pitchFamily="66" charset="0"/>
              </a:rPr>
              <a:t>anémie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b="1" dirty="0" err="1">
                <a:latin typeface="Comic Sans MS" pitchFamily="66" charset="0"/>
              </a:rPr>
              <a:t>ery</a:t>
            </a:r>
            <a:r>
              <a:rPr lang="cs-CZ" sz="1600" b="1" dirty="0">
                <a:latin typeface="Comic Sans MS" pitchFamily="66" charset="0"/>
              </a:rPr>
              <a:t> mají malý objem a jsou </a:t>
            </a:r>
            <a:r>
              <a:rPr lang="cs-CZ" sz="1600" b="1" dirty="0" err="1">
                <a:latin typeface="Comic Sans MS" pitchFamily="66" charset="0"/>
              </a:rPr>
              <a:t>hypochromní</a:t>
            </a:r>
            <a:endParaRPr lang="cs-CZ" sz="1600" b="1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léčba: transfúze – hromadění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i1212.photobucket.com/albums/cc443/john2yleong/Haematology/hemoglobinmolecu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86" y="5589240"/>
            <a:ext cx="169211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58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4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err="1" smtClean="0">
                <a:solidFill>
                  <a:srgbClr val="FFC000"/>
                </a:solidFill>
                <a:latin typeface="Comic Sans MS" pitchFamily="66" charset="0"/>
              </a:rPr>
              <a:t>Microcytární</a:t>
            </a:r>
            <a:r>
              <a:rPr lang="cs-CZ" sz="14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err="1" smtClean="0">
                <a:solidFill>
                  <a:srgbClr val="875ACA"/>
                </a:solidFill>
                <a:latin typeface="Comic Sans MS" pitchFamily="66" charset="0"/>
              </a:rPr>
              <a:t>Sideroblastová</a:t>
            </a:r>
            <a:r>
              <a:rPr lang="cs-CZ" sz="1400" dirty="0" smtClean="0">
                <a:solidFill>
                  <a:srgbClr val="875ACA"/>
                </a:solidFill>
                <a:latin typeface="Comic Sans MS" pitchFamily="66" charset="0"/>
              </a:rPr>
              <a:t> anémie</a:t>
            </a:r>
          </a:p>
          <a:p>
            <a:r>
              <a:rPr lang="cs-CZ" sz="1400" dirty="0" smtClean="0">
                <a:latin typeface="Comic Sans MS" pitchFamily="66" charset="0"/>
              </a:rPr>
              <a:t>prekurzory </a:t>
            </a:r>
            <a:r>
              <a:rPr lang="cs-CZ" sz="1400" dirty="0" err="1" smtClean="0">
                <a:latin typeface="Comic Sans MS" pitchFamily="66" charset="0"/>
              </a:rPr>
              <a:t>ery</a:t>
            </a:r>
            <a:r>
              <a:rPr lang="cs-CZ" sz="1400" dirty="0" smtClean="0">
                <a:latin typeface="Comic Sans MS" pitchFamily="66" charset="0"/>
              </a:rPr>
              <a:t> s nahromaděním </a:t>
            </a:r>
            <a:r>
              <a:rPr lang="cs-CZ" sz="1400" dirty="0" err="1" smtClean="0">
                <a:latin typeface="Comic Sans MS" pitchFamily="66" charset="0"/>
              </a:rPr>
              <a:t>Fe</a:t>
            </a:r>
            <a:r>
              <a:rPr lang="cs-CZ" sz="1400" dirty="0" smtClean="0">
                <a:latin typeface="Comic Sans MS" pitchFamily="66" charset="0"/>
              </a:rPr>
              <a:t> v mitochondriích</a:t>
            </a:r>
          </a:p>
          <a:p>
            <a:r>
              <a:rPr lang="cs-CZ" sz="1400" dirty="0">
                <a:latin typeface="Comic Sans MS" pitchFamily="66" charset="0"/>
              </a:rPr>
              <a:t>i</a:t>
            </a:r>
            <a:r>
              <a:rPr lang="cs-CZ" sz="1400" dirty="0" smtClean="0">
                <a:latin typeface="Comic Sans MS" pitchFamily="66" charset="0"/>
              </a:rPr>
              <a:t>nhibice syntézy hemu - při otravě </a:t>
            </a:r>
            <a:r>
              <a:rPr lang="cs-CZ" sz="1400" dirty="0" err="1" smtClean="0">
                <a:latin typeface="Comic Sans MS" pitchFamily="66" charset="0"/>
              </a:rPr>
              <a:t>Pb</a:t>
            </a:r>
            <a:r>
              <a:rPr lang="cs-CZ" sz="1400" dirty="0" smtClean="0">
                <a:latin typeface="Comic Sans MS" pitchFamily="66" charset="0"/>
              </a:rPr>
              <a:t>, nedostatek pyridoxinu, </a:t>
            </a:r>
            <a:r>
              <a:rPr lang="cs-CZ" sz="1400" dirty="0" err="1" smtClean="0">
                <a:latin typeface="Comic Sans MS" pitchFamily="66" charset="0"/>
              </a:rPr>
              <a:t>izoniazid</a:t>
            </a:r>
            <a:r>
              <a:rPr lang="cs-CZ" sz="1400" dirty="0" smtClean="0">
                <a:latin typeface="Comic Sans MS" pitchFamily="66" charset="0"/>
              </a:rPr>
              <a:t> (inhibice p450)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File:Heme-Synthesis-Chemical-Details-NEW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20764"/>
            <a:ext cx="6130368" cy="43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12673"/>
            <a:ext cx="1210352" cy="90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64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41376"/>
            <a:ext cx="7416824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Microcytární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hypochromní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anémie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err="1" smtClean="0">
                <a:solidFill>
                  <a:srgbClr val="875ACA"/>
                </a:solidFill>
                <a:latin typeface="Comic Sans MS" pitchFamily="66" charset="0"/>
              </a:rPr>
              <a:t>Sideropenie</a:t>
            </a:r>
            <a:endParaRPr lang="cs-CZ" sz="1800" dirty="0" smtClean="0">
              <a:solidFill>
                <a:srgbClr val="875ACA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edostatek </a:t>
            </a:r>
            <a:r>
              <a:rPr lang="cs-CZ" sz="1800" dirty="0" err="1" smtClean="0">
                <a:latin typeface="Comic Sans MS" pitchFamily="66" charset="0"/>
              </a:rPr>
              <a:t>Fe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err="1">
                <a:latin typeface="Comic Sans MS" pitchFamily="66" charset="0"/>
              </a:rPr>
              <a:t>e</a:t>
            </a:r>
            <a:r>
              <a:rPr lang="cs-CZ" sz="1800" dirty="0" err="1" smtClean="0">
                <a:latin typeface="Comic Sans MS" pitchFamily="66" charset="0"/>
              </a:rPr>
              <a:t>ryblasty</a:t>
            </a:r>
            <a:r>
              <a:rPr lang="cs-CZ" sz="1800" dirty="0" smtClean="0">
                <a:latin typeface="Comic Sans MS" pitchFamily="66" charset="0"/>
              </a:rPr>
              <a:t> zrají déle, déle v kostní dřeni – prochází větším počtem mitotických dělení 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ery</a:t>
            </a:r>
            <a:r>
              <a:rPr lang="cs-CZ" sz="1800" dirty="0" smtClean="0">
                <a:latin typeface="Comic Sans MS" pitchFamily="66" charset="0"/>
              </a:rPr>
              <a:t> zvýšená c </a:t>
            </a:r>
            <a:r>
              <a:rPr lang="cs-CZ" sz="1800" dirty="0" err="1" smtClean="0">
                <a:latin typeface="Comic Sans MS" pitchFamily="66" charset="0"/>
              </a:rPr>
              <a:t>protoporfyrinu</a:t>
            </a:r>
            <a:r>
              <a:rPr lang="cs-CZ" sz="1800" dirty="0" smtClean="0">
                <a:latin typeface="Comic Sans MS" pitchFamily="66" charset="0"/>
              </a:rPr>
              <a:t> a </a:t>
            </a:r>
            <a:r>
              <a:rPr lang="cs-CZ" sz="1800" dirty="0" err="1" smtClean="0">
                <a:latin typeface="Comic Sans MS" pitchFamily="66" charset="0"/>
              </a:rPr>
              <a:t>Zn-protoporfyrinu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Poruchy metabolismu 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ery</a:t>
            </a:r>
            <a:endParaRPr lang="cs-CZ" sz="1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latin typeface="Comic Sans MS" pitchFamily="66" charset="0"/>
              </a:rPr>
              <a:t>MTB zralého </a:t>
            </a:r>
            <a:r>
              <a:rPr lang="cs-CZ" sz="1800" dirty="0" err="1" smtClean="0">
                <a:latin typeface="Comic Sans MS" pitchFamily="66" charset="0"/>
              </a:rPr>
              <a:t>ery</a:t>
            </a:r>
            <a:r>
              <a:rPr lang="cs-CZ" sz="1800" dirty="0" smtClean="0">
                <a:latin typeface="Comic Sans MS" pitchFamily="66" charset="0"/>
              </a:rPr>
              <a:t> (souvisí s </a:t>
            </a:r>
            <a:r>
              <a:rPr lang="cs-CZ" sz="1800" dirty="0" err="1" smtClean="0">
                <a:latin typeface="Comic Sans MS" pitchFamily="66" charset="0"/>
              </a:rPr>
              <a:t>anaer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m</a:t>
            </a:r>
            <a:r>
              <a:rPr lang="cs-CZ" sz="1800" dirty="0" err="1" smtClean="0">
                <a:latin typeface="Comic Sans MS" pitchFamily="66" charset="0"/>
              </a:rPr>
              <a:t>tb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glu</a:t>
            </a:r>
            <a:r>
              <a:rPr lang="cs-CZ" sz="1800" dirty="0" smtClean="0">
                <a:latin typeface="Comic Sans MS" pitchFamily="66" charset="0"/>
              </a:rPr>
              <a:t>):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Produkce ATP anaerobní glykolýzou a udržování činnosti Na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/K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-</a:t>
            </a:r>
            <a:r>
              <a:rPr lang="cs-CZ" sz="1800" dirty="0" err="1" smtClean="0">
                <a:latin typeface="Comic Sans MS" pitchFamily="66" charset="0"/>
              </a:rPr>
              <a:t>ATPázy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Produkce redukované formy glutationu (antioxidant)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Redukce Fe</a:t>
            </a:r>
            <a:r>
              <a:rPr lang="cs-CZ" sz="1800" baseline="30000" dirty="0" smtClean="0">
                <a:latin typeface="Comic Sans MS" pitchFamily="66" charset="0"/>
              </a:rPr>
              <a:t>3+ </a:t>
            </a:r>
            <a:r>
              <a:rPr lang="cs-CZ" sz="1800" dirty="0" err="1" smtClean="0">
                <a:latin typeface="Comic Sans MS" pitchFamily="66" charset="0"/>
              </a:rPr>
              <a:t>nethemoglobinu</a:t>
            </a:r>
            <a:r>
              <a:rPr lang="cs-CZ" sz="1800" dirty="0" smtClean="0">
                <a:latin typeface="Comic Sans MS" pitchFamily="66" charset="0"/>
              </a:rPr>
              <a:t> ba Fe</a:t>
            </a:r>
            <a:r>
              <a:rPr lang="cs-CZ" sz="1800" baseline="30000" dirty="0" smtClean="0">
                <a:latin typeface="Comic Sans MS" pitchFamily="66" charset="0"/>
              </a:rPr>
              <a:t>2+ </a:t>
            </a:r>
            <a:r>
              <a:rPr lang="cs-CZ" sz="1800" dirty="0" err="1" smtClean="0">
                <a:latin typeface="Comic Sans MS" pitchFamily="66" charset="0"/>
              </a:rPr>
              <a:t>Hb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Zdroj 2,3-difosfoglycerátu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solidFill>
                <a:srgbClr val="875ACA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875ACA"/>
                </a:solidFill>
                <a:latin typeface="Comic Sans MS" pitchFamily="66" charset="0"/>
              </a:rPr>
              <a:t>1. Mutace pyruvát-kinázy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nedostatek enzymu → </a:t>
            </a:r>
            <a:r>
              <a:rPr lang="cs-CZ" sz="1800" dirty="0" err="1">
                <a:latin typeface="Comic Sans MS" pitchFamily="66" charset="0"/>
              </a:rPr>
              <a:t>ery</a:t>
            </a:r>
            <a:r>
              <a:rPr lang="cs-CZ" sz="1800" dirty="0">
                <a:latin typeface="Comic Sans MS" pitchFamily="66" charset="0"/>
              </a:rPr>
              <a:t> má nedostatek ATP → zvýšená ztráta K</a:t>
            </a:r>
            <a:r>
              <a:rPr lang="cs-CZ" sz="1800" baseline="30000" dirty="0">
                <a:latin typeface="Comic Sans MS" pitchFamily="66" charset="0"/>
              </a:rPr>
              <a:t>+</a:t>
            </a:r>
            <a:r>
              <a:rPr lang="cs-CZ" sz="1800" dirty="0">
                <a:latin typeface="Comic Sans MS" pitchFamily="66" charset="0"/>
              </a:rPr>
              <a:t> z </a:t>
            </a:r>
            <a:r>
              <a:rPr lang="cs-CZ" sz="1800" dirty="0" err="1">
                <a:latin typeface="Comic Sans MS" pitchFamily="66" charset="0"/>
              </a:rPr>
              <a:t>ery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AR – </a:t>
            </a:r>
            <a:r>
              <a:rPr lang="cs-CZ" sz="1800" dirty="0" err="1" smtClean="0">
                <a:latin typeface="Comic Sans MS" pitchFamily="66" charset="0"/>
              </a:rPr>
              <a:t>nesférocytová</a:t>
            </a:r>
            <a:r>
              <a:rPr lang="cs-CZ" sz="1800" dirty="0" smtClean="0">
                <a:latin typeface="Comic Sans MS" pitchFamily="66" charset="0"/>
              </a:rPr>
              <a:t> hemolytická anémie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875ACA"/>
                </a:solidFill>
                <a:latin typeface="Comic Sans MS" pitchFamily="66" charset="0"/>
              </a:rPr>
              <a:t>2. Mutace v G-6PD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GR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hemolýza </a:t>
            </a:r>
            <a:r>
              <a:rPr lang="cs-CZ" sz="1800" dirty="0" err="1" smtClean="0">
                <a:latin typeface="Comic Sans MS" pitchFamily="66" charset="0"/>
              </a:rPr>
              <a:t>ery</a:t>
            </a:r>
            <a:r>
              <a:rPr lang="cs-CZ" sz="1800" dirty="0" smtClean="0">
                <a:latin typeface="Comic Sans MS" pitchFamily="66" charset="0"/>
              </a:rPr>
              <a:t> po </a:t>
            </a:r>
            <a:r>
              <a:rPr lang="cs-CZ" sz="1800" dirty="0" err="1" smtClean="0">
                <a:latin typeface="Comic Sans MS" pitchFamily="66" charset="0"/>
              </a:rPr>
              <a:t>ox</a:t>
            </a:r>
            <a:r>
              <a:rPr lang="cs-CZ" sz="1800" dirty="0" smtClean="0">
                <a:latin typeface="Comic Sans MS" pitchFamily="66" charset="0"/>
              </a:rPr>
              <a:t>. stresu (</a:t>
            </a:r>
            <a:r>
              <a:rPr lang="cs-CZ" sz="1800" i="1" dirty="0" err="1" smtClean="0">
                <a:latin typeface="Comic Sans MS" pitchFamily="66" charset="0"/>
              </a:rPr>
              <a:t>Vicia</a:t>
            </a:r>
            <a:r>
              <a:rPr lang="cs-CZ" sz="1800" i="1" dirty="0" smtClean="0">
                <a:latin typeface="Comic Sans MS" pitchFamily="66" charset="0"/>
              </a:rPr>
              <a:t> </a:t>
            </a:r>
            <a:r>
              <a:rPr lang="cs-CZ" sz="1800" i="1" dirty="0" err="1" smtClean="0">
                <a:latin typeface="Comic Sans MS" pitchFamily="66" charset="0"/>
              </a:rPr>
              <a:t>fava</a:t>
            </a:r>
            <a:r>
              <a:rPr lang="cs-CZ" sz="1800" dirty="0" smtClean="0">
                <a:latin typeface="Comic Sans MS" pitchFamily="66" charset="0"/>
              </a:rPr>
              <a:t>, antimalarika, sulfonamidy…) 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ve slezině - Heinzova tělíska odstraňována makrofágy z </a:t>
            </a:r>
            <a:r>
              <a:rPr lang="cs-CZ" sz="1800" dirty="0" err="1" smtClean="0">
                <a:latin typeface="Comic Sans MS" pitchFamily="66" charset="0"/>
              </a:rPr>
              <a:t>ery</a:t>
            </a:r>
            <a:r>
              <a:rPr lang="cs-CZ" sz="1800" dirty="0" smtClean="0">
                <a:latin typeface="Comic Sans MS" pitchFamily="66" charset="0"/>
              </a:rPr>
              <a:t> „okousané b.“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chronická x záchvatovitá (</a:t>
            </a:r>
            <a:r>
              <a:rPr lang="cs-CZ" sz="1800" dirty="0" err="1" smtClean="0">
                <a:latin typeface="Comic Sans MS" pitchFamily="66" charset="0"/>
              </a:rPr>
              <a:t>autolimitující</a:t>
            </a:r>
            <a:r>
              <a:rPr lang="cs-CZ" sz="1800" dirty="0" smtClean="0">
                <a:latin typeface="Comic Sans MS" pitchFamily="66" charset="0"/>
              </a:rPr>
              <a:t> průběh)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097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41376"/>
            <a:ext cx="5112568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Hemolytické anémie -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extrakorpuskulární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1.  Způsobené mechanickým poškozováním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d</a:t>
            </a:r>
            <a:r>
              <a:rPr lang="cs-CZ" sz="1600" dirty="0" smtClean="0">
                <a:latin typeface="Comic Sans MS" pitchFamily="66" charset="0"/>
              </a:rPr>
              <a:t>eformace průsvitu arteriol a kapilár vlákny fibrinu a agregáty </a:t>
            </a:r>
            <a:r>
              <a:rPr lang="cs-CZ" sz="1600" dirty="0" err="1" smtClean="0">
                <a:latin typeface="Comic Sans MS" pitchFamily="66" charset="0"/>
              </a:rPr>
              <a:t>tro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AutoNum type="arabicPeriod" startAt="2"/>
            </a:pPr>
            <a:r>
              <a:rPr lang="cs-CZ" sz="1600" dirty="0" smtClean="0">
                <a:latin typeface="Comic Sans MS" pitchFamily="66" charset="0"/>
              </a:rPr>
              <a:t>Poškození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toxiny nebo parazity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Bakteriální toxiny </a:t>
            </a:r>
            <a:r>
              <a:rPr lang="cs-CZ" sz="1600" dirty="0" smtClean="0">
                <a:latin typeface="Comic Sans MS" pitchFamily="66" charset="0"/>
              </a:rPr>
              <a:t>– obsahující fosfolipázu, hadí a pavoučí toxiny 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Plynatá sněť </a:t>
            </a:r>
            <a:r>
              <a:rPr lang="cs-CZ" sz="1600" dirty="0" smtClean="0">
                <a:latin typeface="Comic Sans MS" pitchFamily="66" charset="0"/>
              </a:rPr>
              <a:t>(sepse </a:t>
            </a:r>
            <a:r>
              <a:rPr lang="cs-CZ" sz="1600" i="1" dirty="0" smtClean="0">
                <a:latin typeface="Comic Sans MS" pitchFamily="66" charset="0"/>
              </a:rPr>
              <a:t>Clostridium </a:t>
            </a:r>
            <a:r>
              <a:rPr lang="cs-CZ" sz="1600" i="1" dirty="0" err="1">
                <a:latin typeface="Comic Sans MS" pitchFamily="66" charset="0"/>
              </a:rPr>
              <a:t>W</a:t>
            </a:r>
            <a:r>
              <a:rPr lang="cs-CZ" sz="1600" i="1" dirty="0" err="1" smtClean="0">
                <a:latin typeface="Comic Sans MS" pitchFamily="66" charset="0"/>
              </a:rPr>
              <a:t>elchii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Jaterní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cirhóza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ato forma LPP s nízkou </a:t>
            </a:r>
            <a:r>
              <a:rPr lang="cs-CZ" sz="1600" dirty="0" err="1" smtClean="0">
                <a:latin typeface="Comic Sans MS" pitchFamily="66" charset="0"/>
              </a:rPr>
              <a:t>denzitou</a:t>
            </a:r>
            <a:r>
              <a:rPr lang="cs-CZ" sz="1600" dirty="0" smtClean="0">
                <a:latin typeface="Comic Sans MS" pitchFamily="66" charset="0"/>
              </a:rPr>
              <a:t> (LDL), </a:t>
            </a:r>
            <a:r>
              <a:rPr lang="cs-CZ" sz="1600" dirty="0" err="1" smtClean="0">
                <a:latin typeface="Comic Sans MS" pitchFamily="66" charset="0"/>
              </a:rPr>
              <a:t>kt</a:t>
            </a:r>
            <a:r>
              <a:rPr lang="cs-CZ" sz="1600" dirty="0" smtClean="0">
                <a:latin typeface="Comic Sans MS" pitchFamily="66" charset="0"/>
              </a:rPr>
              <a:t>. má vysoký obsah </a:t>
            </a:r>
            <a:r>
              <a:rPr lang="cs-CZ" sz="1600" dirty="0" err="1" smtClean="0">
                <a:latin typeface="Comic Sans MS" pitchFamily="66" charset="0"/>
              </a:rPr>
              <a:t>neesterifikovaného</a:t>
            </a:r>
            <a:r>
              <a:rPr lang="cs-CZ" sz="1600" dirty="0" smtClean="0">
                <a:latin typeface="Comic Sans MS" pitchFamily="66" charset="0"/>
              </a:rPr>
              <a:t> CHL</a:t>
            </a:r>
          </a:p>
          <a:p>
            <a:r>
              <a:rPr lang="cs-CZ" sz="1600" dirty="0">
                <a:latin typeface="Comic Sans MS" pitchFamily="66" charset="0"/>
              </a:rPr>
              <a:t>v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membr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více CHL a </a:t>
            </a:r>
            <a:r>
              <a:rPr lang="cs-CZ" sz="1600" dirty="0">
                <a:latin typeface="Comic Sans MS" pitchFamily="66" charset="0"/>
              </a:rPr>
              <a:t>méně PL → snížení fluidity </a:t>
            </a:r>
            <a:r>
              <a:rPr lang="cs-CZ" sz="1600" dirty="0" err="1">
                <a:latin typeface="Comic Sans MS" pitchFamily="66" charset="0"/>
              </a:rPr>
              <a:t>mebr</a:t>
            </a:r>
            <a:r>
              <a:rPr lang="cs-CZ" sz="1600" dirty="0">
                <a:latin typeface="Comic Sans MS" pitchFamily="66" charset="0"/>
              </a:rPr>
              <a:t>. - „trnité b</a:t>
            </a:r>
            <a:r>
              <a:rPr lang="cs-CZ" sz="1600" dirty="0" smtClean="0">
                <a:latin typeface="Comic Sans MS" pitchFamily="66" charset="0"/>
              </a:rPr>
              <a:t>.“</a:t>
            </a:r>
          </a:p>
          <a:p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Malárie</a:t>
            </a:r>
            <a:r>
              <a:rPr lang="cs-CZ" sz="16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t="14414" r="26543" b="26130"/>
          <a:stretch/>
        </p:blipFill>
        <p:spPr bwMode="auto">
          <a:xfrm>
            <a:off x="7092280" y="5157192"/>
            <a:ext cx="1766658" cy="130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tudents.cis.uab.edu/mlester/Membra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05" y="2708920"/>
            <a:ext cx="2226321" cy="10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00" y="4005064"/>
            <a:ext cx="1776538" cy="99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762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38398"/>
            <a:ext cx="7416824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Hemolytické anémie -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extrakorpuskulární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IHA – imunitní 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oškození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protilátkami a komplementem</a:t>
            </a:r>
          </a:p>
          <a:p>
            <a:pPr>
              <a:lnSpc>
                <a:spcPct val="120000"/>
              </a:lnSpc>
            </a:pPr>
            <a:r>
              <a:rPr lang="cs-CZ" sz="1600" dirty="0" err="1">
                <a:latin typeface="Comic Sans MS" pitchFamily="66" charset="0"/>
              </a:rPr>
              <a:t>e</a:t>
            </a:r>
            <a:r>
              <a:rPr lang="cs-CZ" sz="1600" dirty="0" err="1" smtClean="0">
                <a:latin typeface="Comic Sans MS" pitchFamily="66" charset="0"/>
              </a:rPr>
              <a:t>ry</a:t>
            </a:r>
            <a:r>
              <a:rPr lang="cs-CZ" sz="1600" dirty="0" smtClean="0">
                <a:latin typeface="Comic Sans MS" pitchFamily="66" charset="0"/>
              </a:rPr>
              <a:t> s navázanými protilátkami (</a:t>
            </a:r>
            <a:r>
              <a:rPr lang="cs-CZ" sz="1600" dirty="0" err="1" smtClean="0">
                <a:latin typeface="Comic Sans MS" pitchFamily="66" charset="0"/>
              </a:rPr>
              <a:t>IgG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 err="1" smtClean="0">
                <a:latin typeface="Comic Sans MS" pitchFamily="66" charset="0"/>
              </a:rPr>
              <a:t>IgM</a:t>
            </a:r>
            <a:r>
              <a:rPr lang="cs-CZ" sz="1600" dirty="0" smtClean="0">
                <a:latin typeface="Comic Sans MS" pitchFamily="66" charset="0"/>
              </a:rPr>
              <a:t>, složky komplementu C3b a C4b) jsou zvýšeně </a:t>
            </a:r>
            <a:r>
              <a:rPr lang="cs-CZ" sz="1600" dirty="0">
                <a:latin typeface="Comic Sans MS" pitchFamily="66" charset="0"/>
              </a:rPr>
              <a:t>zadržovány ve slezině → destrukce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makrofágy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a</a:t>
            </a:r>
            <a:r>
              <a:rPr lang="cs-CZ" sz="1600" dirty="0" smtClean="0">
                <a:latin typeface="Comic Sans MS" pitchFamily="66" charset="0"/>
              </a:rPr>
              <a:t>utoimunní IHA </a:t>
            </a:r>
            <a:r>
              <a:rPr lang="cs-CZ" sz="1600" dirty="0">
                <a:latin typeface="Comic Sans MS" pitchFamily="66" charset="0"/>
              </a:rPr>
              <a:t>jsou klasifikovány obecně podle teploty, při které jsou příslušné protilátky optimálně účinné na AIHA s tepelnými (</a:t>
            </a:r>
            <a:r>
              <a:rPr lang="cs-CZ" sz="1600" dirty="0" err="1">
                <a:latin typeface="Comic Sans MS" pitchFamily="66" charset="0"/>
              </a:rPr>
              <a:t>IgG</a:t>
            </a:r>
            <a:r>
              <a:rPr lang="cs-CZ" sz="1600" dirty="0">
                <a:latin typeface="Comic Sans MS" pitchFamily="66" charset="0"/>
              </a:rPr>
              <a:t>) a AIHA s chladovými protilátkami (</a:t>
            </a:r>
            <a:r>
              <a:rPr lang="cs-CZ" sz="1600" dirty="0" err="1">
                <a:latin typeface="Comic Sans MS" pitchFamily="66" charset="0"/>
              </a:rPr>
              <a:t>IgM</a:t>
            </a:r>
            <a:r>
              <a:rPr lang="cs-CZ" sz="1600" dirty="0">
                <a:latin typeface="Comic Sans MS" pitchFamily="66" charset="0"/>
              </a:rPr>
              <a:t>, způsobují akrocyanózu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3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38398"/>
            <a:ext cx="7416824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Hemolytické anémie -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extrakorpuskulární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IHA – imunitní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Polékové</a:t>
            </a:r>
          </a:p>
          <a:p>
            <a:r>
              <a:rPr lang="cs-CZ" sz="1600" dirty="0" smtClean="0">
                <a:latin typeface="Comic Sans MS" pitchFamily="66" charset="0"/>
              </a:rPr>
              <a:t>AIHA </a:t>
            </a:r>
            <a:r>
              <a:rPr lang="cs-CZ" sz="1600" dirty="0">
                <a:latin typeface="Comic Sans MS" pitchFamily="66" charset="0"/>
              </a:rPr>
              <a:t>(</a:t>
            </a:r>
            <a:r>
              <a:rPr lang="cs-CZ" sz="1600" b="1" dirty="0">
                <a:latin typeface="Comic Sans MS" pitchFamily="66" charset="0"/>
              </a:rPr>
              <a:t>alfa-</a:t>
            </a:r>
            <a:r>
              <a:rPr lang="cs-CZ" sz="1600" b="1" dirty="0" err="1">
                <a:latin typeface="Comic Sans MS" pitchFamily="66" charset="0"/>
              </a:rPr>
              <a:t>metyldopový</a:t>
            </a:r>
            <a:r>
              <a:rPr lang="cs-CZ" sz="1600" b="1" dirty="0">
                <a:latin typeface="Comic Sans MS" pitchFamily="66" charset="0"/>
              </a:rPr>
              <a:t> typ IHA</a:t>
            </a:r>
            <a:r>
              <a:rPr lang="cs-CZ" sz="1600" dirty="0">
                <a:latin typeface="Comic Sans MS" pitchFamily="66" charset="0"/>
              </a:rPr>
              <a:t>) – protilátka (typ </a:t>
            </a:r>
            <a:r>
              <a:rPr lang="cs-CZ" sz="1600" dirty="0" err="1">
                <a:latin typeface="Comic Sans MS" pitchFamily="66" charset="0"/>
              </a:rPr>
              <a:t>IgG</a:t>
            </a:r>
            <a:r>
              <a:rPr lang="cs-CZ" sz="1600" dirty="0">
                <a:latin typeface="Comic Sans MS" pitchFamily="66" charset="0"/>
              </a:rPr>
              <a:t>) proti přirozenému antigenu červené </a:t>
            </a:r>
            <a:r>
              <a:rPr lang="cs-CZ" sz="1600" dirty="0" smtClean="0">
                <a:latin typeface="Comic Sans MS" pitchFamily="66" charset="0"/>
              </a:rPr>
              <a:t>krvinky</a:t>
            </a:r>
          </a:p>
          <a:p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IHA </a:t>
            </a:r>
            <a:r>
              <a:rPr lang="cs-CZ" sz="1600" dirty="0">
                <a:latin typeface="Comic Sans MS" pitchFamily="66" charset="0"/>
              </a:rPr>
              <a:t>způsobená </a:t>
            </a:r>
            <a:r>
              <a:rPr lang="cs-CZ" sz="1600" b="1" dirty="0">
                <a:latin typeface="Comic Sans MS" pitchFamily="66" charset="0"/>
              </a:rPr>
              <a:t>haptenovým mechanismem </a:t>
            </a:r>
            <a:r>
              <a:rPr lang="cs-CZ" sz="1600" dirty="0">
                <a:latin typeface="Comic Sans MS" pitchFamily="66" charset="0"/>
              </a:rPr>
              <a:t>(penicilin) - lék se váže pevně na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membránu, protilátka namířená především proti léku pak reaguje i s 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IHA </a:t>
            </a:r>
            <a:r>
              <a:rPr lang="cs-CZ" sz="1600" dirty="0">
                <a:latin typeface="Comic Sans MS" pitchFamily="66" charset="0"/>
              </a:rPr>
              <a:t>způsobená </a:t>
            </a:r>
            <a:r>
              <a:rPr lang="cs-CZ" sz="1600" b="1" dirty="0">
                <a:latin typeface="Comic Sans MS" pitchFamily="66" charset="0"/>
              </a:rPr>
              <a:t>tvorbou </a:t>
            </a:r>
            <a:r>
              <a:rPr lang="cs-CZ" sz="1600" b="1" dirty="0" err="1">
                <a:latin typeface="Comic Sans MS" pitchFamily="66" charset="0"/>
              </a:rPr>
              <a:t>neoantigenu</a:t>
            </a:r>
            <a:r>
              <a:rPr lang="cs-CZ" sz="1600" dirty="0">
                <a:latin typeface="Comic Sans MS" pitchFamily="66" charset="0"/>
              </a:rPr>
              <a:t> (komplex léku, bílkoviny plazmy a červené krvinky). </a:t>
            </a:r>
            <a:r>
              <a:rPr lang="cs-CZ" sz="1600" dirty="0" smtClean="0">
                <a:latin typeface="Comic Sans MS" pitchFamily="66" charset="0"/>
              </a:rPr>
              <a:t>Lék </a:t>
            </a:r>
            <a:r>
              <a:rPr lang="cs-CZ" sz="1600" dirty="0">
                <a:latin typeface="Comic Sans MS" pitchFamily="66" charset="0"/>
              </a:rPr>
              <a:t>nebo jeho metabolit vytváří komplex s bílkovinnou složkou plazmy, který se pak slabě váže pravděpodobně na určitý antigen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</a:t>
            </a:r>
            <a:r>
              <a:rPr lang="cs-CZ" sz="1600" dirty="0" err="1">
                <a:latin typeface="Comic Sans MS" pitchFamily="66" charset="0"/>
              </a:rPr>
              <a:t>Rh</a:t>
            </a:r>
            <a:r>
              <a:rPr lang="cs-CZ" sz="1600" dirty="0">
                <a:latin typeface="Comic Sans MS" pitchFamily="66" charset="0"/>
              </a:rPr>
              <a:t>, apod.). </a:t>
            </a:r>
            <a:r>
              <a:rPr lang="cs-CZ" sz="1600" dirty="0" smtClean="0">
                <a:latin typeface="Comic Sans MS" pitchFamily="66" charset="0"/>
              </a:rPr>
              <a:t>IS pak </a:t>
            </a:r>
            <a:r>
              <a:rPr lang="cs-CZ" sz="1600" dirty="0">
                <a:latin typeface="Comic Sans MS" pitchFamily="66" charset="0"/>
              </a:rPr>
              <a:t>reaguje s tímto trojdílným komplexem. Hemolýza je způsobena hlavně aktivací komplementu na povrchu erytrocytu. Protilátka je hlavně charakteru </a:t>
            </a:r>
            <a:r>
              <a:rPr lang="cs-CZ" sz="1600" dirty="0" err="1">
                <a:latin typeface="Comic Sans MS" pitchFamily="66" charset="0"/>
              </a:rPr>
              <a:t>IgM</a:t>
            </a:r>
            <a:r>
              <a:rPr lang="cs-CZ" sz="1600" dirty="0">
                <a:latin typeface="Comic Sans MS" pitchFamily="66" charset="0"/>
              </a:rPr>
              <a:t>, částečně i </a:t>
            </a:r>
            <a:r>
              <a:rPr lang="cs-CZ" sz="1600" dirty="0" err="1">
                <a:latin typeface="Comic Sans MS" pitchFamily="66" charset="0"/>
              </a:rPr>
              <a:t>IgG</a:t>
            </a:r>
            <a:r>
              <a:rPr lang="cs-CZ" sz="1600" dirty="0">
                <a:latin typeface="Comic Sans MS" pitchFamily="66" charset="0"/>
              </a:rPr>
              <a:t>, a k zániku krvinek dochází jednak intravaskulárně, jednak ve slezině a játrech odstraňujících červené krvinky pokryté C3b složkou komplementu. Tento způsob IHA vyvolává chinidin, chinin, </a:t>
            </a:r>
            <a:r>
              <a:rPr lang="cs-CZ" sz="1600" dirty="0" err="1">
                <a:latin typeface="Comic Sans MS" pitchFamily="66" charset="0"/>
              </a:rPr>
              <a:t>stibofen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atd.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54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38398"/>
            <a:ext cx="7416824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latin typeface="Comic Sans MS" pitchFamily="66" charset="0"/>
              </a:rPr>
              <a:t>Coombsův</a:t>
            </a:r>
            <a:r>
              <a:rPr lang="cs-CZ" sz="1600" dirty="0" smtClean="0">
                <a:latin typeface="Comic Sans MS" pitchFamily="66" charset="0"/>
              </a:rPr>
              <a:t> test = zjištění přítomnosti lidských </a:t>
            </a:r>
            <a:r>
              <a:rPr lang="cs-CZ" sz="1600" dirty="0" err="1" smtClean="0">
                <a:latin typeface="Comic Sans MS" pitchFamily="66" charset="0"/>
              </a:rPr>
              <a:t>Ig</a:t>
            </a:r>
            <a:r>
              <a:rPr lang="cs-CZ" sz="1600" dirty="0" smtClean="0">
                <a:latin typeface="Comic Sans MS" pitchFamily="66" charset="0"/>
              </a:rPr>
              <a:t> na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membráně pomocí protilátek</a:t>
            </a:r>
          </a:p>
          <a:p>
            <a:pPr>
              <a:lnSpc>
                <a:spcPct val="120000"/>
              </a:lnSpc>
            </a:pPr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27784" y="1556792"/>
            <a:ext cx="55388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Soubor:Coombs test schematic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651767" y="4247302"/>
            <a:ext cx="5304609" cy="24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23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Anémie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38398"/>
            <a:ext cx="7416824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Hemolytické anémie -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extrakorpuskulární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4. Poškození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protilátkami proti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antigenům krevních skupin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a</a:t>
            </a:r>
            <a:r>
              <a:rPr lang="cs-CZ" sz="1600" dirty="0" smtClean="0">
                <a:latin typeface="Comic Sans MS" pitchFamily="66" charset="0"/>
              </a:rPr>
              <a:t>kutní hemolytická reakce při inkompatibilitě </a:t>
            </a:r>
            <a:r>
              <a:rPr lang="cs-CZ" sz="1600" dirty="0" err="1" smtClean="0">
                <a:latin typeface="Comic Sans MS" pitchFamily="66" charset="0"/>
              </a:rPr>
              <a:t>izoaglutininů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 antigenů ze systému AB0 (krev příjemce obsahuje </a:t>
            </a:r>
            <a:r>
              <a:rPr lang="cs-CZ" sz="1600" dirty="0" err="1" smtClean="0">
                <a:latin typeface="Comic Sans MS" pitchFamily="66" charset="0"/>
              </a:rPr>
              <a:t>izoaglutininy</a:t>
            </a:r>
            <a:r>
              <a:rPr lang="cs-CZ" sz="1600" dirty="0" smtClean="0">
                <a:latin typeface="Comic Sans MS" pitchFamily="66" charset="0"/>
              </a:rPr>
              <a:t> proti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dárce)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Fetální erytroblastóza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itroděložní poškození plodu protilátkami matky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hemolýza </a:t>
            </a:r>
            <a:r>
              <a:rPr lang="cs-CZ" sz="1600" dirty="0" err="1">
                <a:latin typeface="Comic Sans MS" pitchFamily="66" charset="0"/>
              </a:rPr>
              <a:t>Rh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 plodu,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se vyvíjí v těle matky </a:t>
            </a:r>
            <a:r>
              <a:rPr lang="cs-CZ" sz="1600" dirty="0" err="1">
                <a:latin typeface="Comic Sans MS" pitchFamily="66" charset="0"/>
              </a:rPr>
              <a:t>Rh</a:t>
            </a:r>
            <a:r>
              <a:rPr lang="cs-CZ" sz="1600" baseline="30000" dirty="0">
                <a:latin typeface="Comic Sans MS" pitchFamily="66" charset="0"/>
              </a:rPr>
              <a:t>-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kt</a:t>
            </a:r>
            <a:r>
              <a:rPr lang="cs-CZ" sz="1600" dirty="0">
                <a:latin typeface="Comic Sans MS" pitchFamily="66" charset="0"/>
              </a:rPr>
              <a:t>. již dříve donosila dítě </a:t>
            </a:r>
            <a:r>
              <a:rPr lang="cs-CZ" sz="1600" dirty="0" err="1">
                <a:latin typeface="Comic Sans MS" pitchFamily="66" charset="0"/>
              </a:rPr>
              <a:t>Rh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 a vytvořila si protilátky proti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antigenu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matce ihned po porodu (potratu) podat již hotové protilátky proti </a:t>
            </a:r>
            <a:r>
              <a:rPr lang="cs-CZ" sz="1600" dirty="0" err="1">
                <a:latin typeface="Comic Sans MS" pitchFamily="66" charset="0"/>
              </a:rPr>
              <a:t>Rh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plodu tzv. anti-D imunoglobulin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Novorozenecká žloutenka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h</a:t>
            </a:r>
            <a:r>
              <a:rPr lang="cs-CZ" sz="1600" dirty="0" smtClean="0">
                <a:latin typeface="Comic Sans MS" pitchFamily="66" charset="0"/>
              </a:rPr>
              <a:t>emolýza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po narození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fetální </a:t>
            </a:r>
            <a:r>
              <a:rPr lang="cs-CZ" sz="1600" dirty="0" err="1" smtClean="0">
                <a:latin typeface="Comic Sans MS" pitchFamily="66" charset="0"/>
              </a:rPr>
              <a:t>Hb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66" y="4509120"/>
            <a:ext cx="333696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37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Polycetémie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200800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zmnožení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v krvi</a:t>
            </a: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zvýšení viskozity krve (i objemu krve), může zhoršit krevní oběh – krvácení a trombózy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někdy cyanóza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h</a:t>
            </a:r>
            <a:r>
              <a:rPr lang="cs-CZ" sz="1600" dirty="0" smtClean="0">
                <a:latin typeface="Comic Sans MS" pitchFamily="66" charset="0"/>
              </a:rPr>
              <a:t>ypoxie, chronická otrava CO …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Polycythaemia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vera 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orucha krvetvorné tkáně, chronické </a:t>
            </a:r>
            <a:r>
              <a:rPr lang="cs-CZ" sz="1600" dirty="0">
                <a:latin typeface="Comic Sans MS" pitchFamily="66" charset="0"/>
              </a:rPr>
              <a:t>myeloproliferativní onemocnění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tvorbou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>
                <a:latin typeface="Comic Sans MS" pitchFamily="66" charset="0"/>
              </a:rPr>
              <a:t>ale též některých </a:t>
            </a:r>
            <a:r>
              <a:rPr lang="cs-CZ" sz="1600" dirty="0" err="1" smtClean="0">
                <a:latin typeface="Comic Sans MS" pitchFamily="66" charset="0"/>
              </a:rPr>
              <a:t>leu</a:t>
            </a:r>
            <a:r>
              <a:rPr lang="cs-CZ" sz="1600" dirty="0" smtClean="0">
                <a:latin typeface="Comic Sans MS" pitchFamily="66" charset="0"/>
              </a:rPr>
              <a:t> a </a:t>
            </a:r>
            <a:r>
              <a:rPr lang="cs-CZ" sz="1600" dirty="0" err="1" smtClean="0">
                <a:latin typeface="Comic Sans MS" pitchFamily="66" charset="0"/>
              </a:rPr>
              <a:t>tro</a:t>
            </a: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cs-CZ" sz="1600" dirty="0">
                <a:latin typeface="Comic Sans MS" pitchFamily="66" charset="0"/>
              </a:rPr>
              <a:t>v kostní dřeni a jejich zmnožením v </a:t>
            </a:r>
            <a:r>
              <a:rPr lang="cs-CZ" sz="1600" dirty="0" smtClean="0">
                <a:latin typeface="Comic Sans MS" pitchFamily="66" charset="0"/>
              </a:rPr>
              <a:t>krvi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hladina </a:t>
            </a:r>
            <a:r>
              <a:rPr lang="cs-CZ" sz="1600" dirty="0" smtClean="0">
                <a:latin typeface="Comic Sans MS" pitchFamily="66" charset="0"/>
              </a:rPr>
              <a:t>EPO </a:t>
            </a:r>
            <a:r>
              <a:rPr lang="cs-CZ" sz="1600" dirty="0">
                <a:latin typeface="Comic Sans MS" pitchFamily="66" charset="0"/>
              </a:rPr>
              <a:t>je na rozdíl od sekundární polycytemie nízká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vzhled nemocných s výraznou </a:t>
            </a:r>
            <a:r>
              <a:rPr lang="cs-CZ" sz="1600" dirty="0" smtClean="0">
                <a:latin typeface="Comic Sans MS" pitchFamily="66" charset="0"/>
              </a:rPr>
              <a:t>pletorou, cyanotické zbarvení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dlouhodobě může vyústit v leukemie nebo ve fibrózy kostní dřeně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P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olyglobulie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důsledek vyšší hladiny EPO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primární: hypoxie (výšky, kuřáci, plicní a srdeční onemocnění), dehydratace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sekundární: nádory ledvin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zhoršuje průtok krve drobnými cévami a projevuje se častějším namodralým zbarvením kůže a sliznic cyanózou</a:t>
            </a:r>
          </a:p>
          <a:p>
            <a:endParaRPr lang="cs-CZ" sz="1400" dirty="0">
              <a:latin typeface="Comic Sans MS" pitchFamily="66" charset="0"/>
            </a:endParaRPr>
          </a:p>
          <a:p>
            <a:endParaRPr lang="cs-CZ" sz="14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060467" cy="7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21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6247"/>
            <a:ext cx="7035808" cy="53887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U </a:t>
            </a:r>
            <a:r>
              <a:rPr lang="cs-CZ" sz="1600" dirty="0">
                <a:latin typeface="Comic Sans MS" pitchFamily="66" charset="0"/>
              </a:rPr>
              <a:t>dospělého člověka je 35 – 45 mg železa na kg tělesné váhy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latin typeface="Comic Sans MS" pitchFamily="66" charset="0"/>
              </a:rPr>
              <a:t>60 – 70% je v </a:t>
            </a:r>
            <a:r>
              <a:rPr lang="pl-PL" sz="1600" dirty="0" smtClean="0">
                <a:latin typeface="Comic Sans MS" pitchFamily="66" charset="0"/>
              </a:rPr>
              <a:t>ery </a:t>
            </a:r>
            <a:r>
              <a:rPr lang="pl-PL" sz="1600" dirty="0">
                <a:latin typeface="Comic Sans MS" pitchFamily="66" charset="0"/>
              </a:rPr>
              <a:t>jako součást Hb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10% v myoglobinu, cytochromu a v dalších enzymech obsahujících </a:t>
            </a:r>
            <a:r>
              <a:rPr lang="cs-CZ" sz="1600" dirty="0" err="1">
                <a:latin typeface="Comic Sans MS" pitchFamily="66" charset="0"/>
              </a:rPr>
              <a:t>Fe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20 – 30% tvoří zásobní </a:t>
            </a:r>
            <a:r>
              <a:rPr lang="cs-CZ" sz="1600" dirty="0" err="1">
                <a:latin typeface="Comic Sans MS" pitchFamily="66" charset="0"/>
              </a:rPr>
              <a:t>Fe</a:t>
            </a:r>
            <a:r>
              <a:rPr lang="cs-CZ" sz="1600" dirty="0">
                <a:latin typeface="Comic Sans MS" pitchFamily="66" charset="0"/>
              </a:rPr>
              <a:t> (feritin a </a:t>
            </a:r>
            <a:r>
              <a:rPr lang="cs-CZ" sz="1600" dirty="0" err="1">
                <a:latin typeface="Comic Sans MS" pitchFamily="66" charset="0"/>
              </a:rPr>
              <a:t>hemosiderin</a:t>
            </a:r>
            <a:r>
              <a:rPr lang="cs-CZ" sz="1600" dirty="0">
                <a:latin typeface="Comic Sans MS" pitchFamily="66" charset="0"/>
              </a:rPr>
              <a:t> v </a:t>
            </a:r>
            <a:r>
              <a:rPr lang="cs-CZ" sz="1600" dirty="0" err="1">
                <a:latin typeface="Comic Sans MS" pitchFamily="66" charset="0"/>
              </a:rPr>
              <a:t>hepatocytech</a:t>
            </a:r>
            <a:r>
              <a:rPr lang="cs-CZ" sz="1600" dirty="0">
                <a:latin typeface="Comic Sans MS" pitchFamily="66" charset="0"/>
              </a:rPr>
              <a:t> a makrofázích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Příjem a skladování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Fe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 potravě (maso, špenát…) Fe</a:t>
            </a:r>
            <a:r>
              <a:rPr lang="cs-CZ" sz="1600" baseline="30000" dirty="0">
                <a:latin typeface="Comic Sans MS" pitchFamily="66" charset="0"/>
              </a:rPr>
              <a:t>3+  </a:t>
            </a:r>
            <a:r>
              <a:rPr lang="cs-CZ" sz="1600" dirty="0">
                <a:latin typeface="Comic Sans MS" pitchFamily="66" charset="0"/>
              </a:rPr>
              <a:t>- před absorpcí v duodenu redukováno na Fe</a:t>
            </a:r>
            <a:r>
              <a:rPr lang="cs-CZ" sz="1600" baseline="30000" dirty="0">
                <a:latin typeface="Comic Sans MS" pitchFamily="66" charset="0"/>
              </a:rPr>
              <a:t>2+ 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vstřebávání zvyšuje vit. C a kyselé pH v žaludku a snižuje káva, Ca ...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játra (</a:t>
            </a:r>
            <a:r>
              <a:rPr lang="cs-CZ" sz="1600" dirty="0" err="1">
                <a:latin typeface="Comic Sans MS" pitchFamily="66" charset="0"/>
              </a:rPr>
              <a:t>hepatocyty</a:t>
            </a:r>
            <a:r>
              <a:rPr lang="cs-CZ" sz="1600" dirty="0">
                <a:latin typeface="Comic Sans MS" pitchFamily="66" charset="0"/>
              </a:rPr>
              <a:t>) a retikuloendoteliální systém (RES)</a:t>
            </a:r>
          </a:p>
          <a:p>
            <a:pPr>
              <a:lnSpc>
                <a:spcPct val="110000"/>
              </a:lnSpc>
            </a:pP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static.desktopnexus.com/thumbnails/88800-bigthumbn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1" r="18211" b="29109"/>
          <a:stretch/>
        </p:blipFill>
        <p:spPr bwMode="auto">
          <a:xfrm flipH="1">
            <a:off x="7524328" y="260648"/>
            <a:ext cx="1224136" cy="19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jprenal.physiology.org/content/286/3/F425/F1.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65471"/>
            <a:ext cx="3024336" cy="17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oxalate calc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http://static.coleparmer.com/large_images/AGROS403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38376"/>
            <a:ext cx="1777777" cy="16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QSEhQUEhQUFBQVFBQVFBUVFBQUFRQUFBcXFhUUFBQYHCggGBolHBQUITEhJSkrLi4uFx8zODMsNygtLiwBCgoKDg0OFBAPFywcHBwsLCwsLCwsLCwsLCwsLCwsLCwsLCwsLCwsLCwsLCwsLCwsLCwsLCwsLCwsLCwsLCwsK//AABEIALYBFAMBIgACEQEDEQH/xAAcAAACAgMBAQAAAAAAAAAAAAAAAQIDBAUGBwj/xAA8EAACAgEDAgQEAwUGBgMAAAABAgADEQQSIQUxBhNBUSJhcYEHMqEUI0JikRVSscHR8CQzQ3KCkoOi4f/EABYBAQEBAAAAAAAAAAAAAAAAAAABAv/EABwRAQEBAQEAAwEAAAAAAAAAAAABESExAmFxQf/aAAwDAQACEQMRAD8A9WAhtlhiErCAWPEniGJBDEe2SMhXcGJAPK4yOxGeR9jA5/qnjLS0XGhmdrQM7K0aw5/u4X+L5TfaewOqsucMARkFTg+4PImJo+iU1X3ahV/e3bd7HBI2jGF9gcczY4kmiG2GJPEMSiOIbZPEMQIYhtkwIYgR2xbZZiGIFeIbZr/E991eltfTlFsUA7nUsqpuHmOVHfau5vtMjp+natVVrGtb+OxsZdj6hRwo9gOBAydsCssxIWEAEnsBk/T6CABYYnFdT8WauvTtf+ybR56V1VPua22s922ryjYBPPH1nXdL1y31LagYBh+VwVdT6qynsRJKLisNss2wxNCsiG2WYhiBXiG2WYhiEV7YiJbiIiBViLbLDExAGTwIFAPJA9DznIH2PrJFe0niMCFarV9QprIW62pHwCVaxV+4DHOO8J5H448V3aDX6mny63VnFqGwBmC2IhwDjsCGxCZ2rj3SLEliOURxK7LACBxk5xk4zjvj3lpmq8T9K/atO9akrZ+apwSCli8qQR29voYRsH4wcZ5/p88Tm9Xpb6+oLqayGpsRKLauzAAkravvgtz8sza9HW1qaxYCGCKHZ/zFgOcD655M2VVIX5n1J5Jk9EoYksQxKqIEeI8QMBYhiShiBHEeI8R4gRhiSxHCIMgIIIyCCCD2IPcGcvous+VYNEatRZbX8AZaiyGr/pO1pIXOzaD8wZ1eIYjBBV94yJMj/fvPAPF/4l6+2yylQ2iAJXy0Um5mBxtaw8j/AMQO3rFuEmvY/ESXilhpVVrSVCb+UDbh8T88ADJ+0y+iaBqa8WP5ljMXtfG0NY2M7V9FGAAPYCct+D/Rb9No2Op3h7rPMFbliyLgLkg9i2Cf6TuLbAqlmOABkn5Dk/4R9gxDEVViuAykMrAFWBBBB7EEdxJ4lEMQxJwgRxCPEeIEMRYkyIjCIFZF0BGCMg+hlkREDHb+kkolm2MLzA0HWPDGl1NnmX6eu18BdzqCdozgZ+5hPKPHS9Wp6hqf2dtX5T2CxDVkoVZVAxjtjbtx/LCZax7wYsSZEMTQpsqyQckFc4x8xjkesrbTZdWLN8Ib4eMEtjk8ckY4+pmTiOQRxBR7yWI4EcSu2zaO2eCcDvxLSZBU7k9z3/0gU9P11d6Cypg6H1B9R3B9iPaZOJodD4cTT3tZp2evzG3WVZBqbnJO0/lPsQf0nQRERxDElDEoiBDEliPEgjiAElHiURxOJ8a/iLp9CNq/vb9w/d4Iyob4yGxg9iPr9JX+KnieinR3UNaa7rGSoYVtyhirNaMYJQL6r68TyPR9EfVJpXpuTUXmxlZGyDsDsla5JyEKoWI/m5575tH0R0vqVeopS6pga3XcDkfcH5g5B+kov6VVdYt3lo1ij4LWXcyj+XPYTn/w70upo0222mlQzFyFdgVBH5fL2YGAB6ztk7DjHA49vlLOiCV4zkk598cfSarqXUfKuRbK2KPkLYADWrAZ22HOVJx3Ix6TdYiZQeDA1PQNAtKHy18utiWWvJwuSTuCn8mc/lGP6zaYksQxKImAEliAEBYiMnEYEIjGRFAUMQb/ABiWABZwnX/xKp0x2FDv5xubC5BI5IHB4zj2M7bV6nYu717KvqzHso/p/TJ9J4p+MzKEp0lf723e2ocKM7N3BPH94mSkc348/EO3Vaovpy1dSIK15/NtLEv9yxx8gITt/D2hrGloFlY3eVWDuC7uFAw2T34jmV2PX4RxYmgo4QMBwgI4GJ1Ou0ofIZBaB8PmAlCfZsEEfUTV+GusW3Iy6irytRW+x0BJDcZV0J/hI+vYzfxbBnOOcYz649swhImPr6yUISghHCQGIAQjlBE7YBOCcAnA7nHoPnMLXa51UNVUbhuG/awBCZwzID+cjvjjPpKdD065NRZa2qeyqwZWhkULWeMbHHOO/B75kHjHjjo+q6xq7WWtqWqr200WEFnCfnAK8KxJBA57jmZHherT6DVUq91XmU6eyy0nah84VhRSSfUM7D5zbfjaXou0ttZVVuFtTlhlVbCgWcdmCsSD/IJu+leH+jppN/l1XrwbbCBZYzjGdxHI+L245mT9dd0PUV2VKEdWwig4Ofln78zbYnk/4XNd/aWqymoGnNIFB1ClWVK3ARfY/mYevAnrM1OwcP8Aij4tt6fXp/KC/v7fLaw961G0kqDxnBPJ4GOxmq6P4jsOuatrrfJS4qHtdNti49QFG3uD9pZ+Puk39NVsZZNRXjjJ+MMhA/rPDOr36prgNRlsutjLtO08AcgD+6uJL6Y+t6bVcZUhh7gg/qJKfL2j6xTW7BEsrYnIOk1FtJwB2CElf0non4T+M7r9Y2lLXXUtW1u/UbWtrcYyN6jBQ5A5xzEo9djAg5/32+8W7259poOKMwgVtIgSOpqDbc5+FgwwSOR747j5SyAjEIxFmBqevdJN/lMljVvS/mLjlHyNpWxfUFcj5ZM8767pdbpOoW6i2lrdHcqVtZV+8alEywYgDcAGJYjHYDnjE9ZMayYPmLxZ4ysOpddO2K0+AH828qTl8/P/AChOl8R/hVrNVqr760ooSyxmWsuTgep+FcDJycfOEnGpj3RbAG2ZGcbseoB459h3l2IBRHKhRwhAIRwgarrmr1CgLpaRY5IBZ2VUQH1IzlvpM/TqVVQx3HA3N2yfU49JKxfUff6TVdX8RUaZ60tZjZbkV1ojWO+PZVEiNzMX+0qvNFPmJ5pBITPxYHfiV9R6oun076i0FFRCxBxu+S4H8ROBj5zXdQ1Jt0qalUKvUVvCEHd8H/MTBGeULj7iNF/iHrQ05pryBZqLBWhY4AGRvbJ4yAeB7zbDic+NTpeqUOmUsrJwwKgsp/hdc9j6gzm9d16/pN1WlPm9QrsRmpXGdVWF4CuQMWJn+I8gA940ejzE6tojdU1YcoTtIYHGCrBgD7qSMEeoJkejecag2oCra3xMicrXntWD/EQO7epzM2Uc3oXu1Kfv0anO9GprdgQVYqG8xcEDj35yJu+l6dq6kR3NjIoXe35mA4Bb3bGMn1MycRxINH4v8MU9Ro8m7cAGDo643IwBGRnjsSJieHfBGm0SbaQxGcndsJJ/vE7ck/6TqIowQqpC9v1JP+MtMQjEo1er1FdhAIV9jBhkAgEZA4nIePeonRrVrFqrYq+CXHbeCg5ABxz9p1Ov0IVtyZXndx6k8kHHpyZzXjPqGntqSjUZZhahapPid0rzYDwcAfCQSZmo816Z13Saa+s6iutqr9/n1Gtn8pSWIbDHj+ADaPyid/0fxH0PRalUo2UvbShNwB8sK3IrZifhPAPbHbmabT9JTrHUa9UyUpXWVY1NatljpWQhSytRjGVPr6j0mZ+K/wCGVmsddTo9vmLUlbUcIGWvO01t2BwcbT7DmSLMdR+IXizTaXSWo16LddRb5AGWLEocN8OcA54J4nl34R+ItbqdZpKQwajTVupUkDbUwxk+rNnbj6TzcdG1LXfs/k3G4EL5WxtwPYZHoPn2noz/AIN6+nZZRbS7rtYAManVhzweQSD8/SWtcfQMUx+n2sa0FhHmhE8zGcb8Ddj75mRNMlicRrvFWpGs8quqoU1sVsDs3nWEDgVgDaueCuSc8ds8dsxnn/jof8Qj1qvACXPu29zlCeP4TgZJH5j7TPyHc0Xh0V0IZWUFT6EHkSWOPn+k47wd11De2kyS+xryuSwQlsP8XbaxO8cnu3pidhbYFGWIUDuSQAPqTLLoDAdpVRqUsGUZXHupyD6cH15lyyiDCEu2/SELGD0fpw01K1B3sC5w1hBc5JOCQPtM4GOKQOEhXaG7EHv29wcH9ZOARxRwCY1fT6xYbQo8wjbvPLBRztUnsOTwJkwhHG+Kb11Gv0uiYgIn/F2g97DX/wAqtR/Fzlj/ANonT6nTtYjqrmsvkbgAWUEYO3PGcepzIdQ6TTcUaxBvrOa7B8NiH+Vxzj5dj7TNUYGJMHJeEfBtfTmtNXmPvwAWZSQg7A9snOfSbjV9JWzUUX4xZSXw3GSjqVZD8skH7TawjAwYQhKDMcUcBgwzFAiAwY5ACSlFeopDqVOcH2ODMLWdA09tRqesFGxkAspP/kpB/X1mygJBxb+C+m6SxblWyluylLr/AE9eCeOQOeOZn9R8X0VPUjMVSwNtsIwuUwMc8+o5xjvzL/GPR7NTUnkMq212b1LEqCMEMpIB4P0ml6z4QfVhjalacqqIljMFr3oW/hUDhTgDPp7TN2eCNvXEr6tpq1IK6mm1WbvusUo1fxevAYY7cztlQDgADueBjvyf1mlt8Oo4rBVVFbI6Hu6shBBUgjb7es3hmoFK9TqUrG52VASBliAMnsMmW4nCfit1D9lXSXsm+tbylikbhsdD8QB43ArwfqPWLwdLquu0KrYtrZgCQquGJOCQPhz3nA6XVtYA2oW41ncbWKAeWmNzDbnPOWPIz3m8/tvTLgDVaYcdksFjc/yV5PaaTxTqWu0l9ekXU3W2p5eRpLkTaxAY+ZYAB8IMxej0HpfTaKV/cIqBsMSo5bgYJJ5PGO8XW680PjuBkfUYMOiBxpqPNG2wVVh14+Fto3Dj55maVz37GbGh6VqlNuFK81qCqlT5ZULlGA/Kef1m+WU06VEHwKq/9oA/wl4EREwYoQlU4jCEiqLjtCgKScgAKBx8z2AEyIoQHCItHAcIo4BCEUDXdctvFe3Sqhtbs1hxWg/vEDJY+wA+sh0rQPTUgaw22gZtdif3rHljj+H5Y7cTZuuf8vlNJ4ifUsgq0mEudgGtZcpVX3azngnsAPeSjc03BxkfrwQR3BHoZOYvS9F5NYQu1jd3sc5exvVm9B27DgDiZcqCOKBMBwhCFOGYoAwJZihDMqGIQjgRY45PHzmNXrUZtoYFvYZP++81H7buW3z96lLXrwpVd4GCrqxORlWHHyMpTRF7aLKq2rFTs2SThlsG1w2/k+4IHcD3k0ZfiHxNVox8a3WNjhKansY57DIGAT8zKtBq69cjJdSvw7HNVgWzG7JUkEY3DBB9iDKPFWK3ruyF4KsTwMpl0Jb0/imp8M9XF+rNtCXeU4ZXZq3RD2YMpYYI3bv/AGmd6Ov0+lRBhUVAO21QvH2Et28/L59/tJExqZoLEFjJiIgPMAZBlkllE4RCEKcUCYpBIRyMIEoRQgOEIQCEIQCEBCARxQgOEIQHMbqOtWmt7H7KO3qSeFUZ4BJIHMyMzD6zTvosH8uf/X4v8oqOF13jzXgWunTwqUEbxZYxdgf7uwY49Tz6Tv8Ap95sqrsI270R9vqu5QdpPr3nH6bR+ZVbp8ApYGDFtyWMrBlOMduVyD7CdX0XSJTRVXVnYqALuYscd+WPJ7zPxJWdCIRzanEYQMgr8pQd2AGPc4Gf6zG12pCKSTgTLzMPX07hFRg0apLvhIDDgkMARn07zaAcCa3p/T/LOf0m1EkFR7/KGJJjI4lEpWz45liiU3pntApTWhiQD29pm1tmaqrRYbIH39ZtKRxEFghCEo5zxN4jGkanILB3w4XuqY/Nj6zbnX14DbxgjIwc8d84nNaPw5bqMWa8gNk/u62yMZyoLY44x2/rOkr0Nart2LjGO3JA7AmZmqr6X1ZL3tRO9LIrZ/nUOv6GV9U8QafTOqX2rWX5UtwPoT2H3nC+Euorp+udT09jqq2BHr3MAPhVSACf5X/+sz776k6hY+uRSlwFdLvselVU8A8nBPHJk3hXeUXq4DIysp7FSGB+4k1Oe011mhTy9lf7tD+bycISP+5RwPpzMjArA28KABj5DgTQypiU9SpckJbUxBwQrqSD7HBk9cGapxWfiKMFPzIIBnOV6fp1aJpnGmd61WvZYtYtJCjBYEZye/3ko6rMeZx/gjSiltYtZXabw1a7iVVCoO1eTjBJH2nT1XnftPfbk/Ltx+sSjJhFDMocIo4DgIsxAwJxMMjB7HgyrUNhTiY/S6QisFLFS7EbmLY4AKqSSduQePTMDjde/UV1C/sul3oAq2PayoGI4yhJyB88TudAGFa7wFbHxKDuAOTwGwM/0lplFWpVnIDA4BHBHODhuPkRj+skmIyY8yMJRLMWYswMBGGJEDAA/wAe/wB4wYBtixGYjAWIARkRQFFJGLEBiPEUkIExFKntxCNakOarr3WU0yrkM7uSK60BLuR3wB2HzmxmN1PWLRU9z4ARSSfYevPtJUeL+FNHdqOv22aupkZd9jIVDBAVxUH+W0jE9nfQVtwUQ++UBmk02nuFttqDTfvWDbzvyQFCqMj0wP1mRZrNWG2ivTt/8lgx9fhMkGD+G3UGvq1TsNo/a7EVPRFrVECgenAnQ9QqsZSlZUZI+NxuCjPPwep9v/yajwnafM1aMtauLld1qYsoexFyCSB8XwgkfzTo5Z4HUuABnOB3OOfnxNH1HwrTbqq9WNyXoVyy4+NQCNpB49e/fibuGYGNTpEpXCLjuTgZLH3OOSZGkE2ltrBSo5bA/oM5mZCBKGZGGZRLMchmPMDnX0i22Wmyy74OTUlzbSpzgkDkfTM2XS9GELsGfBONhbKKAARsTsvr2mg61odYbLhTVW9dysjFrTThGA5BXLF+/OAJ0fTa2VAHUKcKNobeBtGPzYGew9JmIy3UMCGGQeCD2IMr0mlSpAlShEXOFUYAySTgfUk/eW5izNKmT7d/85oU6aa6Qnlixq1by2J3ZfuC7dwS3cibwR5kMR0ykIoY5YKNx7ZbHJA9OZbI5lWqQsjKCQWUjI7jIxkfOVHN9A8SHVi562AWu+yoBlyhCHCkEYPIwfvNr/bQUhbUKZDEMp3oQv5iSORjvyJR0XpVeirWqtQtQHfnLN6s/cEn3+U0Xi7R2X6zQ0of3BsezUbcjIrAYBiPQ8jHzmewduDDMIpoSiMWYt4zjIyO49s9swHFDMMQCIQMIDEmJXmPMCZWEQhDUVTn/wAQEZunapUBZnr2qAMklmAAA+83+ZXagYYYZH+nIkqNJ4T6c9Gkpru+KxUAY5P2X7Zx9puDpxzgAE+vzxgE/wC/SVpoUHbcM8/nf/WUXaqlODYR8QUnexCsxAAY5wDkj+sg5j8KtFbSuuTUZNo1jb2P8ZKKQ2fYgg/ed3mUU0hc49e5JyScY5J78CWEyzgnmOQzDMCcJHMN0CQhI5hmBIRyOYZgShI5hACIxDMWYEo5DMeYEoSOYZgSzKvJXO4AZ9/r3ksxboEyYZkcxgwOe8f6zVVaRn0ewWblVnf/AKdbHBsHp8JIJODgZOJR07QNo0rIdrGHF5ZizW7uXfJPfOSB9uJ0zgEEEAggggjIIPBBHtOfr1KaXdTfYqIgzQ9jBQ9X9wse7Ifhx3I2n3kvo6BWBAI5B5B+vqJKaXw5r67FYUuLagfgdclQf4kDHhsHnjt2m5zLKDMDFmOUJZOVM+JMNCJgxyIMJRi7oboQmW8ajxVrvJo8w7iisu9VO0sp4wD/ALzK+tdHr1ekajJrDqpVlABQgh1YD5ECOEn9TGw6VvWpFtYPYo2s4GA5Xjdj0z3mV5kIQuAWx+ZCEpg8yBeEIMRRsH5SzfCEGDfDfCEGDfF5kIQYfmw8yEIMLzYebCEGDzh84G8fOEIMI3j5yJ1A+f8Av7whBhftQ+cY1Y+f6RQkMP8Aax8/0/1mu6703TatFTU1CxQ6uAfRl7cg5xyQR6gwhKYy6LURQqLtVQAqqAFAHoAOwln7YPn+n+sISpgGrHz/AE/1jOpHzhCRcC6gfOS84QhKmEdWB7/pCEI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data:image/jpeg;base64,/9j/4AAQSkZJRgABAQAAAQABAAD/2wCEAAkGBxQSEhQUEhQUFBQVFBQVFBUVFBQUFRQUFBcXFhUUFBQYHCggGBolHBQUITEhJSkrLi4uFx8zODMsNygtLiwBCgoKDg0OFBAPFywcHBwsLCwsLCwsLCwsLCwsLCwsLCwsLCwsLCwsLCwsLCwsLCwsLCwsLCwsLCwsLCwsLCwsK//AABEIALYBFAMBIgACEQEDEQH/xAAcAAACAgMBAQAAAAAAAAAAAAAAAQIDBAUGBwj/xAA8EAACAgEDAgQEAwUGBgMAAAABAgADEQQSIQUxBhNBUSJhcYEHMqEUI0JikRVSscHR8CQzQ3KCkoOi4f/EABYBAQEBAAAAAAAAAAAAAAAAAAABAv/EABwRAQEBAQEAAwEAAAAAAAAAAAABESExAmFxQf/aAAwDAQACEQMRAD8A9WAhtlhiErCAWPEniGJBDEe2SMhXcGJAPK4yOxGeR9jA5/qnjLS0XGhmdrQM7K0aw5/u4X+L5TfaewOqsucMARkFTg+4PImJo+iU1X3ahV/e3bd7HBI2jGF9gcczY4kmiG2GJPEMSiOIbZPEMQIYhtkwIYgR2xbZZiGIFeIbZr/E991eltfTlFsUA7nUsqpuHmOVHfau5vtMjp+natVVrGtb+OxsZdj6hRwo9gOBAydsCssxIWEAEnsBk/T6CABYYnFdT8WauvTtf+ybR56V1VPua22s922ryjYBPPH1nXdL1y31LagYBh+VwVdT6qynsRJKLisNss2wxNCsiG2WYhiBXiG2WYhiEV7YiJbiIiBViLbLDExAGTwIFAPJA9DznIH2PrJFe0niMCFarV9QprIW62pHwCVaxV+4DHOO8J5H448V3aDX6mny63VnFqGwBmC2IhwDjsCGxCZ2rj3SLEliOURxK7LACBxk5xk4zjvj3lpmq8T9K/atO9akrZ+apwSCli8qQR29voYRsH4wcZ5/p88Tm9Xpb6+oLqayGpsRKLauzAAkravvgtz8sza9HW1qaxYCGCKHZ/zFgOcD655M2VVIX5n1J5Jk9EoYksQxKqIEeI8QMBYhiShiBHEeI8R4gRhiSxHCIMgIIIyCCCD2IPcGcvous+VYNEatRZbX8AZaiyGr/pO1pIXOzaD8wZ1eIYjBBV94yJMj/fvPAPF/4l6+2yylQ2iAJXy0Um5mBxtaw8j/AMQO3rFuEmvY/ESXilhpVVrSVCb+UDbh8T88ADJ+0y+iaBqa8WP5ljMXtfG0NY2M7V9FGAAPYCct+D/Rb9No2Op3h7rPMFbliyLgLkg9i2Cf6TuLbAqlmOABkn5Dk/4R9gxDEVViuAykMrAFWBBBB7EEdxJ4lEMQxJwgRxCPEeIEMRYkyIjCIFZF0BGCMg+hlkREDHb+kkolm2MLzA0HWPDGl1NnmX6eu18BdzqCdozgZ+5hPKPHS9Wp6hqf2dtX5T2CxDVkoVZVAxjtjbtx/LCZax7wYsSZEMTQpsqyQckFc4x8xjkesrbTZdWLN8Ib4eMEtjk8ckY4+pmTiOQRxBR7yWI4EcSu2zaO2eCcDvxLSZBU7k9z3/0gU9P11d6Cypg6H1B9R3B9iPaZOJodD4cTT3tZp2evzG3WVZBqbnJO0/lPsQf0nQRERxDElDEoiBDEliPEgjiAElHiURxOJ8a/iLp9CNq/vb9w/d4Iyob4yGxg9iPr9JX+KnieinR3UNaa7rGSoYVtyhirNaMYJQL6r68TyPR9EfVJpXpuTUXmxlZGyDsDsla5JyEKoWI/m5575tH0R0vqVeopS6pga3XcDkfcH5g5B+kov6VVdYt3lo1ij4LWXcyj+XPYTn/w70upo0222mlQzFyFdgVBH5fL2YGAB6ztk7DjHA49vlLOiCV4zkk598cfSarqXUfKuRbK2KPkLYADWrAZ22HOVJx3Ix6TdYiZQeDA1PQNAtKHy18utiWWvJwuSTuCn8mc/lGP6zaYksQxKImAEliAEBYiMnEYEIjGRFAUMQb/ABiWABZwnX/xKp0x2FDv5xubC5BI5IHB4zj2M7bV6nYu717KvqzHso/p/TJ9J4p+MzKEp0lf723e2ocKM7N3BPH94mSkc348/EO3Vaovpy1dSIK15/NtLEv9yxx8gITt/D2hrGloFlY3eVWDuC7uFAw2T34jmV2PX4RxYmgo4QMBwgI4GJ1Ou0ofIZBaB8PmAlCfZsEEfUTV+GusW3Iy6irytRW+x0BJDcZV0J/hI+vYzfxbBnOOcYz649swhImPr6yUISghHCQGIAQjlBE7YBOCcAnA7nHoPnMLXa51UNVUbhuG/awBCZwzID+cjvjjPpKdD065NRZa2qeyqwZWhkULWeMbHHOO/B75kHjHjjo+q6xq7WWtqWqr200WEFnCfnAK8KxJBA57jmZHherT6DVUq91XmU6eyy0nah84VhRSSfUM7D5zbfjaXou0ttZVVuFtTlhlVbCgWcdmCsSD/IJu+leH+jppN/l1XrwbbCBZYzjGdxHI+L245mT9dd0PUV2VKEdWwig4Ofln78zbYnk/4XNd/aWqymoGnNIFB1ClWVK3ARfY/mYevAnrM1OwcP8Aij4tt6fXp/KC/v7fLaw961G0kqDxnBPJ4GOxmq6P4jsOuatrrfJS4qHtdNti49QFG3uD9pZ+Puk39NVsZZNRXjjJ+MMhA/rPDOr36prgNRlsutjLtO08AcgD+6uJL6Y+t6bVcZUhh7gg/qJKfL2j6xTW7BEsrYnIOk1FtJwB2CElf0non4T+M7r9Y2lLXXUtW1u/UbWtrcYyN6jBQ5A5xzEo9djAg5/32+8W7259poOKMwgVtIgSOpqDbc5+FgwwSOR747j5SyAjEIxFmBqevdJN/lMljVvS/mLjlHyNpWxfUFcj5ZM8767pdbpOoW6i2lrdHcqVtZV+8alEywYgDcAGJYjHYDnjE9ZMayYPmLxZ4ysOpddO2K0+AH828qTl8/P/AChOl8R/hVrNVqr760ooSyxmWsuTgep+FcDJycfOEnGpj3RbAG2ZGcbseoB459h3l2IBRHKhRwhAIRwgarrmr1CgLpaRY5IBZ2VUQH1IzlvpM/TqVVQx3HA3N2yfU49JKxfUff6TVdX8RUaZ60tZjZbkV1ojWO+PZVEiNzMX+0qvNFPmJ5pBITPxYHfiV9R6oun076i0FFRCxBxu+S4H8ROBj5zXdQ1Jt0qalUKvUVvCEHd8H/MTBGeULj7iNF/iHrQ05pryBZqLBWhY4AGRvbJ4yAeB7zbDic+NTpeqUOmUsrJwwKgsp/hdc9j6gzm9d16/pN1WlPm9QrsRmpXGdVWF4CuQMWJn+I8gA940ejzE6tojdU1YcoTtIYHGCrBgD7qSMEeoJkejecag2oCra3xMicrXntWD/EQO7epzM2Uc3oXu1Kfv0anO9GprdgQVYqG8xcEDj35yJu+l6dq6kR3NjIoXe35mA4Bb3bGMn1MycRxINH4v8MU9Ro8m7cAGDo643IwBGRnjsSJieHfBGm0SbaQxGcndsJJ/vE7ck/6TqIowQqpC9v1JP+MtMQjEo1er1FdhAIV9jBhkAgEZA4nIePeonRrVrFqrYq+CXHbeCg5ABxz9p1Ov0IVtyZXndx6k8kHHpyZzXjPqGntqSjUZZhahapPid0rzYDwcAfCQSZmo816Z13Saa+s6iutqr9/n1Gtn8pSWIbDHj+ADaPyid/0fxH0PRalUo2UvbShNwB8sK3IrZifhPAPbHbmabT9JTrHUa9UyUpXWVY1NatljpWQhSytRjGVPr6j0mZ+K/wCGVmsddTo9vmLUlbUcIGWvO01t2BwcbT7DmSLMdR+IXizTaXSWo16LddRb5AGWLEocN8OcA54J4nl34R+ItbqdZpKQwajTVupUkDbUwxk+rNnbj6TzcdG1LXfs/k3G4EL5WxtwPYZHoPn2noz/AIN6+nZZRbS7rtYAManVhzweQSD8/SWtcfQMUx+n2sa0FhHmhE8zGcb8Ddj75mRNMlicRrvFWpGs8quqoU1sVsDs3nWEDgVgDaueCuSc8ds8dsxnn/jof8Qj1qvACXPu29zlCeP4TgZJH5j7TPyHc0Xh0V0IZWUFT6EHkSWOPn+k47wd11De2kyS+xryuSwQlsP8XbaxO8cnu3pidhbYFGWIUDuSQAPqTLLoDAdpVRqUsGUZXHupyD6cH15lyyiDCEu2/SELGD0fpw01K1B3sC5w1hBc5JOCQPtM4GOKQOEhXaG7EHv29wcH9ZOARxRwCY1fT6xYbQo8wjbvPLBRztUnsOTwJkwhHG+Kb11Gv0uiYgIn/F2g97DX/wAqtR/Fzlj/ANonT6nTtYjqrmsvkbgAWUEYO3PGcepzIdQ6TTcUaxBvrOa7B8NiH+Vxzj5dj7TNUYGJMHJeEfBtfTmtNXmPvwAWZSQg7A9snOfSbjV9JWzUUX4xZSXw3GSjqVZD8skH7TawjAwYQhKDMcUcBgwzFAiAwY5ACSlFeopDqVOcH2ODMLWdA09tRqesFGxkAspP/kpB/X1mygJBxb+C+m6SxblWyluylLr/AE9eCeOQOeOZn9R8X0VPUjMVSwNtsIwuUwMc8+o5xjvzL/GPR7NTUnkMq212b1LEqCMEMpIB4P0ml6z4QfVhjalacqqIljMFr3oW/hUDhTgDPp7TN2eCNvXEr6tpq1IK6mm1WbvusUo1fxevAYY7cztlQDgADueBjvyf1mlt8Oo4rBVVFbI6Hu6shBBUgjb7es3hmoFK9TqUrG52VASBliAMnsMmW4nCfit1D9lXSXsm+tbylikbhsdD8QB43ArwfqPWLwdLquu0KrYtrZgCQquGJOCQPhz3nA6XVtYA2oW41ncbWKAeWmNzDbnPOWPIz3m8/tvTLgDVaYcdksFjc/yV5PaaTxTqWu0l9ekXU3W2p5eRpLkTaxAY+ZYAB8IMxej0HpfTaKV/cIqBsMSo5bgYJJ5PGO8XW680PjuBkfUYMOiBxpqPNG2wVVh14+Fto3Dj55maVz37GbGh6VqlNuFK81qCqlT5ZULlGA/Kef1m+WU06VEHwKq/9oA/wl4EREwYoQlU4jCEiqLjtCgKScgAKBx8z2AEyIoQHCItHAcIo4BCEUDXdctvFe3Sqhtbs1hxWg/vEDJY+wA+sh0rQPTUgaw22gZtdif3rHljj+H5Y7cTZuuf8vlNJ4ifUsgq0mEudgGtZcpVX3azngnsAPeSjc03BxkfrwQR3BHoZOYvS9F5NYQu1jd3sc5exvVm9B27DgDiZcqCOKBMBwhCFOGYoAwJZihDMqGIQjgRY45PHzmNXrUZtoYFvYZP++81H7buW3z96lLXrwpVd4GCrqxORlWHHyMpTRF7aLKq2rFTs2SThlsG1w2/k+4IHcD3k0ZfiHxNVox8a3WNjhKansY57DIGAT8zKtBq69cjJdSvw7HNVgWzG7JUkEY3DBB9iDKPFWK3ruyF4KsTwMpl0Jb0/imp8M9XF+rNtCXeU4ZXZq3RD2YMpYYI3bv/AGmd6Ov0+lRBhUVAO21QvH2Et28/L59/tJExqZoLEFjJiIgPMAZBlkllE4RCEKcUCYpBIRyMIEoRQgOEIQCEIQCEBCARxQgOEIQHMbqOtWmt7H7KO3qSeFUZ4BJIHMyMzD6zTvosH8uf/X4v8oqOF13jzXgWunTwqUEbxZYxdgf7uwY49Tz6Tv8Ap95sqrsI270R9vqu5QdpPr3nH6bR+ZVbp8ApYGDFtyWMrBlOMduVyD7CdX0XSJTRVXVnYqALuYscd+WPJ7zPxJWdCIRzanEYQMgr8pQd2AGPc4Gf6zG12pCKSTgTLzMPX07hFRg0apLvhIDDgkMARn07zaAcCa3p/T/LOf0m1EkFR7/KGJJjI4lEpWz45liiU3pntApTWhiQD29pm1tmaqrRYbIH39ZtKRxEFghCEo5zxN4jGkanILB3w4XuqY/Nj6zbnX14DbxgjIwc8d84nNaPw5bqMWa8gNk/u62yMZyoLY44x2/rOkr0Nart2LjGO3JA7AmZmqr6X1ZL3tRO9LIrZ/nUOv6GV9U8QafTOqX2rWX5UtwPoT2H3nC+Euorp+udT09jqq2BHr3MAPhVSACf5X/+sz776k6hY+uRSlwFdLvselVU8A8nBPHJk3hXeUXq4DIysp7FSGB+4k1Oe011mhTy9lf7tD+bycISP+5RwPpzMjArA28KABj5DgTQypiU9SpckJbUxBwQrqSD7HBk9cGapxWfiKMFPzIIBnOV6fp1aJpnGmd61WvZYtYtJCjBYEZye/3ko6rMeZx/gjSiltYtZXabw1a7iVVCoO1eTjBJH2nT1XnftPfbk/Ltx+sSjJhFDMocIo4DgIsxAwJxMMjB7HgyrUNhTiY/S6QisFLFS7EbmLY4AKqSSduQePTMDjde/UV1C/sul3oAq2PayoGI4yhJyB88TudAGFa7wFbHxKDuAOTwGwM/0lplFWpVnIDA4BHBHODhuPkRj+skmIyY8yMJRLMWYswMBGGJEDAA/wAe/wB4wYBtixGYjAWIARkRQFFJGLEBiPEUkIExFKntxCNakOarr3WU0yrkM7uSK60BLuR3wB2HzmxmN1PWLRU9z4ARSSfYevPtJUeL+FNHdqOv22aupkZd9jIVDBAVxUH+W0jE9nfQVtwUQ++UBmk02nuFttqDTfvWDbzvyQFCqMj0wP1mRZrNWG2ivTt/8lgx9fhMkGD+G3UGvq1TsNo/a7EVPRFrVECgenAnQ9QqsZSlZUZI+NxuCjPPwep9v/yajwnafM1aMtauLld1qYsoexFyCSB8XwgkfzTo5Z4HUuABnOB3OOfnxNH1HwrTbqq9WNyXoVyy4+NQCNpB49e/fibuGYGNTpEpXCLjuTgZLH3OOSZGkE2ltrBSo5bA/oM5mZCBKGZGGZRLMchmPMDnX0i22Wmyy74OTUlzbSpzgkDkfTM2XS9GELsGfBONhbKKAARsTsvr2mg61odYbLhTVW9dysjFrTThGA5BXLF+/OAJ0fTa2VAHUKcKNobeBtGPzYGew9JmIy3UMCGGQeCD2IMr0mlSpAlShEXOFUYAySTgfUk/eW5izNKmT7d/85oU6aa6Qnlixq1by2J3ZfuC7dwS3cibwR5kMR0ykIoY5YKNx7ZbHJA9OZbI5lWqQsjKCQWUjI7jIxkfOVHN9A8SHVi562AWu+yoBlyhCHCkEYPIwfvNr/bQUhbUKZDEMp3oQv5iSORjvyJR0XpVeirWqtQtQHfnLN6s/cEn3+U0Xi7R2X6zQ0of3BsezUbcjIrAYBiPQ8jHzmewduDDMIpoSiMWYt4zjIyO49s9swHFDMMQCIQMIDEmJXmPMCZWEQhDUVTn/wAQEZunapUBZnr2qAMklmAAA+83+ZXagYYYZH+nIkqNJ4T6c9Gkpru+KxUAY5P2X7Zx9puDpxzgAE+vzxgE/wC/SVpoUHbcM8/nf/WUXaqlODYR8QUnexCsxAAY5wDkj+sg5j8KtFbSuuTUZNo1jb2P8ZKKQ2fYgg/ed3mUU0hc49e5JyScY5J78CWEyzgnmOQzDMCcJHMN0CQhI5hmBIRyOYZgShI5hACIxDMWYEo5DMeYEoSOYZgSzKvJXO4AZ9/r3ksxboEyYZkcxgwOe8f6zVVaRn0ewWblVnf/AKdbHBsHp8JIJODgZOJR07QNo0rIdrGHF5ZizW7uXfJPfOSB9uJ0zgEEEAggggjIIPBBHtOfr1KaXdTfYqIgzQ9jBQ9X9wse7Ifhx3I2n3kvo6BWBAI5B5B+vqJKaXw5r67FYUuLagfgdclQf4kDHhsHnjt2m5zLKDMDFmOUJZOVM+JMNCJgxyIMJRi7oboQmW8ajxVrvJo8w7iisu9VO0sp4wD/ALzK+tdHr1ekajJrDqpVlABQgh1YD5ECOEn9TGw6VvWpFtYPYo2s4GA5Xjdj0z3mV5kIQuAWx+ZCEpg8yBeEIMRRsH5SzfCEGDfDfCEGDfF5kIQYfmw8yEIMLzYebCEGDzh84G8fOEIMI3j5yJ1A+f8Av7whBhftQ+cY1Y+f6RQkMP8Aax8/0/1mu6703TatFTU1CxQ6uAfRl7cg5xyQR6gwhKYy6LURQqLtVQAqqAFAHoAOwln7YPn+n+sISpgGrHz/AE/1jOpHzhCRcC6gfOS84QhKmEdWB7/pCEI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2" descr="data:image/jpeg;base64,/9j/4AAQSkZJRgABAQAAAQABAAD/2wCEAAkGBxQSEhQUEhQUFBQVFBQVFBUVFBQUFRQUFBcXFhUUFBQYHCggGBolHBQUITEhJSkrLi4uFx8zODMsNygtLiwBCgoKDg0OFBAPFywcHBwsLCwsLCwsLCwsLCwsLCwsLCwsLCwsLCwsLCwsLCwsLCwsLCwsLCwsLCwsLCwsLCwsK//AABEIALYBFAMBIgACEQEDEQH/xAAcAAACAgMBAQAAAAAAAAAAAAAAAQIDBAUGBwj/xAA8EAACAgEDAgQEAwUGBgMAAAABAgADEQQSIQUxBhNBUSJhcYEHMqEUI0JikRVSscHR8CQzQ3KCkoOi4f/EABYBAQEBAAAAAAAAAAAAAAAAAAABAv/EABwRAQEBAQEAAwEAAAAAAAAAAAABESExAmFxQf/aAAwDAQACEQMRAD8A9WAhtlhiErCAWPEniGJBDEe2SMhXcGJAPK4yOxGeR9jA5/qnjLS0XGhmdrQM7K0aw5/u4X+L5TfaewOqsucMARkFTg+4PImJo+iU1X3ahV/e3bd7HBI2jGF9gcczY4kmiG2GJPEMSiOIbZPEMQIYhtkwIYgR2xbZZiGIFeIbZr/E991eltfTlFsUA7nUsqpuHmOVHfau5vtMjp+natVVrGtb+OxsZdj6hRwo9gOBAydsCssxIWEAEnsBk/T6CABYYnFdT8WauvTtf+ybR56V1VPua22s922ryjYBPPH1nXdL1y31LagYBh+VwVdT6qynsRJKLisNss2wxNCsiG2WYhiBXiG2WYhiEV7YiJbiIiBViLbLDExAGTwIFAPJA9DznIH2PrJFe0niMCFarV9QprIW62pHwCVaxV+4DHOO8J5H448V3aDX6mny63VnFqGwBmC2IhwDjsCGxCZ2rj3SLEliOURxK7LACBxk5xk4zjvj3lpmq8T9K/atO9akrZ+apwSCli8qQR29voYRsH4wcZ5/p88Tm9Xpb6+oLqayGpsRKLauzAAkravvgtz8sza9HW1qaxYCGCKHZ/zFgOcD655M2VVIX5n1J5Jk9EoYksQxKqIEeI8QMBYhiShiBHEeI8R4gRhiSxHCIMgIIIyCCCD2IPcGcvous+VYNEatRZbX8AZaiyGr/pO1pIXOzaD8wZ1eIYjBBV94yJMj/fvPAPF/4l6+2yylQ2iAJXy0Um5mBxtaw8j/AMQO3rFuEmvY/ESXilhpVVrSVCb+UDbh8T88ADJ+0y+iaBqa8WP5ljMXtfG0NY2M7V9FGAAPYCct+D/Rb9No2Op3h7rPMFbliyLgLkg9i2Cf6TuLbAqlmOABkn5Dk/4R9gxDEVViuAykMrAFWBBBB7EEdxJ4lEMQxJwgRxCPEeIEMRYkyIjCIFZF0BGCMg+hlkREDHb+kkolm2MLzA0HWPDGl1NnmX6eu18BdzqCdozgZ+5hPKPHS9Wp6hqf2dtX5T2CxDVkoVZVAxjtjbtx/LCZax7wYsSZEMTQpsqyQckFc4x8xjkesrbTZdWLN8Ib4eMEtjk8ckY4+pmTiOQRxBR7yWI4EcSu2zaO2eCcDvxLSZBU7k9z3/0gU9P11d6Cypg6H1B9R3B9iPaZOJodD4cTT3tZp2evzG3WVZBqbnJO0/lPsQf0nQRERxDElDEoiBDEliPEgjiAElHiURxOJ8a/iLp9CNq/vb9w/d4Iyob4yGxg9iPr9JX+KnieinR3UNaa7rGSoYVtyhirNaMYJQL6r68TyPR9EfVJpXpuTUXmxlZGyDsDsla5JyEKoWI/m5575tH0R0vqVeopS6pga3XcDkfcH5g5B+kov6VVdYt3lo1ij4LWXcyj+XPYTn/w70upo0222mlQzFyFdgVBH5fL2YGAB6ztk7DjHA49vlLOiCV4zkk598cfSarqXUfKuRbK2KPkLYADWrAZ22HOVJx3Ix6TdYiZQeDA1PQNAtKHy18utiWWvJwuSTuCn8mc/lGP6zaYksQxKImAEliAEBYiMnEYEIjGRFAUMQb/ABiWABZwnX/xKp0x2FDv5xubC5BI5IHB4zj2M7bV6nYu717KvqzHso/p/TJ9J4p+MzKEp0lf723e2ocKM7N3BPH94mSkc348/EO3Vaovpy1dSIK15/NtLEv9yxx8gITt/D2hrGloFlY3eVWDuC7uFAw2T34jmV2PX4RxYmgo4QMBwgI4GJ1Ou0ofIZBaB8PmAlCfZsEEfUTV+GusW3Iy6irytRW+x0BJDcZV0J/hI+vYzfxbBnOOcYz649swhImPr6yUISghHCQGIAQjlBE7YBOCcAnA7nHoPnMLXa51UNVUbhuG/awBCZwzID+cjvjjPpKdD065NRZa2qeyqwZWhkULWeMbHHOO/B75kHjHjjo+q6xq7WWtqWqr200WEFnCfnAK8KxJBA57jmZHherT6DVUq91XmU6eyy0nah84VhRSSfUM7D5zbfjaXou0ttZVVuFtTlhlVbCgWcdmCsSD/IJu+leH+jppN/l1XrwbbCBZYzjGdxHI+L245mT9dd0PUV2VKEdWwig4Ofln78zbYnk/4XNd/aWqymoGnNIFB1ClWVK3ARfY/mYevAnrM1OwcP8Aij4tt6fXp/KC/v7fLaw961G0kqDxnBPJ4GOxmq6P4jsOuatrrfJS4qHtdNti49QFG3uD9pZ+Puk39NVsZZNRXjjJ+MMhA/rPDOr36prgNRlsutjLtO08AcgD+6uJL6Y+t6bVcZUhh7gg/qJKfL2j6xTW7BEsrYnIOk1FtJwB2CElf0non4T+M7r9Y2lLXXUtW1u/UbWtrcYyN6jBQ5A5xzEo9djAg5/32+8W7259poOKMwgVtIgSOpqDbc5+FgwwSOR747j5SyAjEIxFmBqevdJN/lMljVvS/mLjlHyNpWxfUFcj5ZM8767pdbpOoW6i2lrdHcqVtZV+8alEywYgDcAGJYjHYDnjE9ZMayYPmLxZ4ysOpddO2K0+AH828qTl8/P/AChOl8R/hVrNVqr760ooSyxmWsuTgep+FcDJycfOEnGpj3RbAG2ZGcbseoB459h3l2IBRHKhRwhAIRwgarrmr1CgLpaRY5IBZ2VUQH1IzlvpM/TqVVQx3HA3N2yfU49JKxfUff6TVdX8RUaZ60tZjZbkV1ojWO+PZVEiNzMX+0qvNFPmJ5pBITPxYHfiV9R6oun076i0FFRCxBxu+S4H8ROBj5zXdQ1Jt0qalUKvUVvCEHd8H/MTBGeULj7iNF/iHrQ05pryBZqLBWhY4AGRvbJ4yAeB7zbDic+NTpeqUOmUsrJwwKgsp/hdc9j6gzm9d16/pN1WlPm9QrsRmpXGdVWF4CuQMWJn+I8gA940ejzE6tojdU1YcoTtIYHGCrBgD7qSMEeoJkejecag2oCra3xMicrXntWD/EQO7epzM2Uc3oXu1Kfv0anO9GprdgQVYqG8xcEDj35yJu+l6dq6kR3NjIoXe35mA4Bb3bGMn1MycRxINH4v8MU9Ro8m7cAGDo643IwBGRnjsSJieHfBGm0SbaQxGcndsJJ/vE7ck/6TqIowQqpC9v1JP+MtMQjEo1er1FdhAIV9jBhkAgEZA4nIePeonRrVrFqrYq+CXHbeCg5ABxz9p1Ov0IVtyZXndx6k8kHHpyZzXjPqGntqSjUZZhahapPid0rzYDwcAfCQSZmo816Z13Saa+s6iutqr9/n1Gtn8pSWIbDHj+ADaPyid/0fxH0PRalUo2UvbShNwB8sK3IrZifhPAPbHbmabT9JTrHUa9UyUpXWVY1NatljpWQhSytRjGVPr6j0mZ+K/wCGVmsddTo9vmLUlbUcIGWvO01t2BwcbT7DmSLMdR+IXizTaXSWo16LddRb5AGWLEocN8OcA54J4nl34R+ItbqdZpKQwajTVupUkDbUwxk+rNnbj6TzcdG1LXfs/k3G4EL5WxtwPYZHoPn2noz/AIN6+nZZRbS7rtYAManVhzweQSD8/SWtcfQMUx+n2sa0FhHmhE8zGcb8Ddj75mRNMlicRrvFWpGs8quqoU1sVsDs3nWEDgVgDaueCuSc8ds8dsxnn/jof8Qj1qvACXPu29zlCeP4TgZJH5j7TPyHc0Xh0V0IZWUFT6EHkSWOPn+k47wd11De2kyS+xryuSwQlsP8XbaxO8cnu3pidhbYFGWIUDuSQAPqTLLoDAdpVRqUsGUZXHupyD6cH15lyyiDCEu2/SELGD0fpw01K1B3sC5w1hBc5JOCQPtM4GOKQOEhXaG7EHv29wcH9ZOARxRwCY1fT6xYbQo8wjbvPLBRztUnsOTwJkwhHG+Kb11Gv0uiYgIn/F2g97DX/wAqtR/Fzlj/ANonT6nTtYjqrmsvkbgAWUEYO3PGcepzIdQ6TTcUaxBvrOa7B8NiH+Vxzj5dj7TNUYGJMHJeEfBtfTmtNXmPvwAWZSQg7A9snOfSbjV9JWzUUX4xZSXw3GSjqVZD8skH7TawjAwYQhKDMcUcBgwzFAiAwY5ACSlFeopDqVOcH2ODMLWdA09tRqesFGxkAspP/kpB/X1mygJBxb+C+m6SxblWyluylLr/AE9eCeOQOeOZn9R8X0VPUjMVSwNtsIwuUwMc8+o5xjvzL/GPR7NTUnkMq212b1LEqCMEMpIB4P0ml6z4QfVhjalacqqIljMFr3oW/hUDhTgDPp7TN2eCNvXEr6tpq1IK6mm1WbvusUo1fxevAYY7cztlQDgADueBjvyf1mlt8Oo4rBVVFbI6Hu6shBBUgjb7es3hmoFK9TqUrG52VASBliAMnsMmW4nCfit1D9lXSXsm+tbylikbhsdD8QB43ArwfqPWLwdLquu0KrYtrZgCQquGJOCQPhz3nA6XVtYA2oW41ncbWKAeWmNzDbnPOWPIz3m8/tvTLgDVaYcdksFjc/yV5PaaTxTqWu0l9ekXU3W2p5eRpLkTaxAY+ZYAB8IMxej0HpfTaKV/cIqBsMSo5bgYJJ5PGO8XW680PjuBkfUYMOiBxpqPNG2wVVh14+Fto3Dj55maVz37GbGh6VqlNuFK81qCqlT5ZULlGA/Kef1m+WU06VEHwKq/9oA/wl4EREwYoQlU4jCEiqLjtCgKScgAKBx8z2AEyIoQHCItHAcIo4BCEUDXdctvFe3Sqhtbs1hxWg/vEDJY+wA+sh0rQPTUgaw22gZtdif3rHljj+H5Y7cTZuuf8vlNJ4ifUsgq0mEudgGtZcpVX3azngnsAPeSjc03BxkfrwQR3BHoZOYvS9F5NYQu1jd3sc5exvVm9B27DgDiZcqCOKBMBwhCFOGYoAwJZihDMqGIQjgRY45PHzmNXrUZtoYFvYZP++81H7buW3z96lLXrwpVd4GCrqxORlWHHyMpTRF7aLKq2rFTs2SThlsG1w2/k+4IHcD3k0ZfiHxNVox8a3WNjhKansY57DIGAT8zKtBq69cjJdSvw7HNVgWzG7JUkEY3DBB9iDKPFWK3ruyF4KsTwMpl0Jb0/imp8M9XF+rNtCXeU4ZXZq3RD2YMpYYI3bv/AGmd6Ov0+lRBhUVAO21QvH2Et28/L59/tJExqZoLEFjJiIgPMAZBlkllE4RCEKcUCYpBIRyMIEoRQgOEIQCEIQCEBCARxQgOEIQHMbqOtWmt7H7KO3qSeFUZ4BJIHMyMzD6zTvosH8uf/X4v8oqOF13jzXgWunTwqUEbxZYxdgf7uwY49Tz6Tv8Ap95sqrsI270R9vqu5QdpPr3nH6bR+ZVbp8ApYGDFtyWMrBlOMduVyD7CdX0XSJTRVXVnYqALuYscd+WPJ7zPxJWdCIRzanEYQMgr8pQd2AGPc4Gf6zG12pCKSTgTLzMPX07hFRg0apLvhIDDgkMARn07zaAcCa3p/T/LOf0m1EkFR7/KGJJjI4lEpWz45liiU3pntApTWhiQD29pm1tmaqrRYbIH39ZtKRxEFghCEo5zxN4jGkanILB3w4XuqY/Nj6zbnX14DbxgjIwc8d84nNaPw5bqMWa8gNk/u62yMZyoLY44x2/rOkr0Nart2LjGO3JA7AmZmqr6X1ZL3tRO9LIrZ/nUOv6GV9U8QafTOqX2rWX5UtwPoT2H3nC+Euorp+udT09jqq2BHr3MAPhVSACf5X/+sz776k6hY+uRSlwFdLvselVU8A8nBPHJk3hXeUXq4DIysp7FSGB+4k1Oe011mhTy9lf7tD+bycISP+5RwPpzMjArA28KABj5DgTQypiU9SpckJbUxBwQrqSD7HBk9cGapxWfiKMFPzIIBnOV6fp1aJpnGmd61WvZYtYtJCjBYEZye/3ko6rMeZx/gjSiltYtZXabw1a7iVVCoO1eTjBJH2nT1XnftPfbk/Ltx+sSjJhFDMocIo4DgIsxAwJxMMjB7HgyrUNhTiY/S6QisFLFS7EbmLY4AKqSSduQePTMDjde/UV1C/sul3oAq2PayoGI4yhJyB88TudAGFa7wFbHxKDuAOTwGwM/0lplFWpVnIDA4BHBHODhuPkRj+skmIyY8yMJRLMWYswMBGGJEDAA/wAe/wB4wYBtixGYjAWIARkRQFFJGLEBiPEUkIExFKntxCNakOarr3WU0yrkM7uSK60BLuR3wB2HzmxmN1PWLRU9z4ARSSfYevPtJUeL+FNHdqOv22aupkZd9jIVDBAVxUH+W0jE9nfQVtwUQ++UBmk02nuFttqDTfvWDbzvyQFCqMj0wP1mRZrNWG2ivTt/8lgx9fhMkGD+G3UGvq1TsNo/a7EVPRFrVECgenAnQ9QqsZSlZUZI+NxuCjPPwep9v/yajwnafM1aMtauLld1qYsoexFyCSB8XwgkfzTo5Z4HUuABnOB3OOfnxNH1HwrTbqq9WNyXoVyy4+NQCNpB49e/fibuGYGNTpEpXCLjuTgZLH3OOSZGkE2ltrBSo5bA/oM5mZCBKGZGGZRLMchmPMDnX0i22Wmyy74OTUlzbSpzgkDkfTM2XS9GELsGfBONhbKKAARsTsvr2mg61odYbLhTVW9dysjFrTThGA5BXLF+/OAJ0fTa2VAHUKcKNobeBtGPzYGew9JmIy3UMCGGQeCD2IMr0mlSpAlShEXOFUYAySTgfUk/eW5izNKmT7d/85oU6aa6Qnlixq1by2J3ZfuC7dwS3cibwR5kMR0ykIoY5YKNx7ZbHJA9OZbI5lWqQsjKCQWUjI7jIxkfOVHN9A8SHVi562AWu+yoBlyhCHCkEYPIwfvNr/bQUhbUKZDEMp3oQv5iSORjvyJR0XpVeirWqtQtQHfnLN6s/cEn3+U0Xi7R2X6zQ0of3BsezUbcjIrAYBiPQ8jHzmewduDDMIpoSiMWYt4zjIyO49s9swHFDMMQCIQMIDEmJXmPMCZWEQhDUVTn/wAQEZunapUBZnr2qAMklmAAA+83+ZXagYYYZH+nIkqNJ4T6c9Gkpru+KxUAY5P2X7Zx9puDpxzgAE+vzxgE/wC/SVpoUHbcM8/nf/WUXaqlODYR8QUnexCsxAAY5wDkj+sg5j8KtFbSuuTUZNo1jb2P8ZKKQ2fYgg/ed3mUU0hc49e5JyScY5J78CWEyzgnmOQzDMCcJHMN0CQhI5hmBIRyOYZgShI5hACIxDMWYEo5DMeYEoSOYZgSzKvJXO4AZ9/r3ksxboEyYZkcxgwOe8f6zVVaRn0ewWblVnf/AKdbHBsHp8JIJODgZOJR07QNo0rIdrGHF5ZizW7uXfJPfOSB9uJ0zgEEEAggggjIIPBBHtOfr1KaXdTfYqIgzQ9jBQ9X9wse7Ifhx3I2n3kvo6BWBAI5B5B+vqJKaXw5r67FYUuLagfgdclQf4kDHhsHnjt2m5zLKDMDFmOUJZOVM+JMNCJgxyIMJRi7oboQmW8ajxVrvJo8w7iisu9VO0sp4wD/ALzK+tdHr1ekajJrDqpVlABQgh1YD5ECOEn9TGw6VvWpFtYPYo2s4GA5Xjdj0z3mV5kIQuAWx+ZCEpg8yBeEIMRRsH5SzfCEGDfDfCEGDfF5kIQYfmw8yEIMLzYebCEGDzh84G8fOEIMI3j5yJ1A+f8Av7whBhftQ+cY1Y+f6RQkMP8Aax8/0/1mu6703TatFTU1CxQ6uAfRl7cg5xyQR6gwhKYy6LURQqLtVQAqqAFAHoAOwln7YPn+n+sISpgGrHz/AE/1jOpHzhCRcC6gfOS84QhKmEdWB7/pCEI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838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75DBFF"/>
                </a:solidFill>
                <a:latin typeface="Comic Sans MS" pitchFamily="66" charset="0"/>
              </a:rPr>
              <a:t>Leukopenie, leukocytóza a poruchy </a:t>
            </a:r>
            <a:r>
              <a:rPr lang="cs-CZ" sz="4000" dirty="0" err="1">
                <a:solidFill>
                  <a:srgbClr val="75DBFF"/>
                </a:solidFill>
                <a:latin typeface="Comic Sans MS" pitchFamily="66" charset="0"/>
              </a:rPr>
              <a:t>fce</a:t>
            </a:r>
            <a:r>
              <a:rPr lang="cs-CZ" sz="4000" dirty="0">
                <a:solidFill>
                  <a:srgbClr val="75DBFF"/>
                </a:solidFill>
                <a:latin typeface="Comic Sans MS" pitchFamily="66" charset="0"/>
              </a:rPr>
              <a:t> granulocytů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4784"/>
            <a:ext cx="734481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Leukopenie</a:t>
            </a: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400" dirty="0" err="1">
                <a:latin typeface="Comic Sans MS" pitchFamily="66" charset="0"/>
              </a:rPr>
              <a:t>n</a:t>
            </a:r>
            <a:r>
              <a:rPr lang="cs-CZ" sz="1400" dirty="0" err="1" smtClean="0">
                <a:latin typeface="Comic Sans MS" pitchFamily="66" charset="0"/>
              </a:rPr>
              <a:t>eutropenie</a:t>
            </a:r>
            <a:r>
              <a:rPr lang="cs-CZ" sz="1400" dirty="0" smtClean="0">
                <a:latin typeface="Comic Sans MS" pitchFamily="66" charset="0"/>
              </a:rPr>
              <a:t> (snížená produkce/zvýšený </a:t>
            </a:r>
            <a:r>
              <a:rPr lang="cs-CZ" sz="1400" dirty="0">
                <a:latin typeface="Comic Sans MS" pitchFamily="66" charset="0"/>
              </a:rPr>
              <a:t>zánik) –</a:t>
            </a:r>
            <a:r>
              <a:rPr lang="cs-CZ" sz="1400" dirty="0" smtClean="0">
                <a:latin typeface="Comic Sans MS" pitchFamily="66" charset="0"/>
              </a:rPr>
              <a:t>ohrožení těžkými </a:t>
            </a:r>
            <a:r>
              <a:rPr lang="cs-CZ" sz="1400" dirty="0">
                <a:latin typeface="Comic Sans MS" pitchFamily="66" charset="0"/>
              </a:rPr>
              <a:t>bakteriálními infekcemi </a:t>
            </a:r>
          </a:p>
          <a:p>
            <a:r>
              <a:rPr lang="cs-CZ" sz="1400" dirty="0" smtClean="0">
                <a:latin typeface="Comic Sans MS" pitchFamily="66" charset="0"/>
              </a:rPr>
              <a:t>lymfopenie – AIDS</a:t>
            </a:r>
          </a:p>
          <a:p>
            <a:r>
              <a:rPr lang="cs-CZ" sz="1400" dirty="0" err="1" smtClean="0">
                <a:latin typeface="Comic Sans MS" pitchFamily="66" charset="0"/>
              </a:rPr>
              <a:t>pancytopenie</a:t>
            </a:r>
            <a:r>
              <a:rPr lang="cs-CZ" sz="1400" dirty="0" smtClean="0">
                <a:latin typeface="Comic Sans MS" pitchFamily="66" charset="0"/>
              </a:rPr>
              <a:t> (centrální </a:t>
            </a:r>
            <a:r>
              <a:rPr lang="cs-CZ" sz="1400" dirty="0">
                <a:latin typeface="Comic Sans MS" pitchFamily="66" charset="0"/>
              </a:rPr>
              <a:t>x</a:t>
            </a:r>
            <a:r>
              <a:rPr lang="cs-CZ" sz="1400" dirty="0" smtClean="0">
                <a:latin typeface="Comic Sans MS" pitchFamily="66" charset="0"/>
              </a:rPr>
              <a:t> </a:t>
            </a:r>
            <a:r>
              <a:rPr lang="cs-CZ" sz="1400" dirty="0" err="1" smtClean="0">
                <a:latin typeface="Comic Sans MS" pitchFamily="66" charset="0"/>
              </a:rPr>
              <a:t>perfierní</a:t>
            </a:r>
            <a:r>
              <a:rPr lang="cs-CZ" sz="1400" dirty="0" smtClean="0">
                <a:latin typeface="Comic Sans MS" pitchFamily="66" charset="0"/>
              </a:rPr>
              <a:t> při </a:t>
            </a:r>
            <a:r>
              <a:rPr lang="cs-CZ" sz="1400" dirty="0" err="1" smtClean="0">
                <a:latin typeface="Comic Sans MS" pitchFamily="66" charset="0"/>
              </a:rPr>
              <a:t>hypersplenismu</a:t>
            </a:r>
            <a:r>
              <a:rPr lang="cs-CZ" sz="1400" dirty="0" smtClean="0">
                <a:latin typeface="Comic Sans MS" pitchFamily="66" charset="0"/>
              </a:rPr>
              <a:t> při portální HT)</a:t>
            </a:r>
          </a:p>
          <a:p>
            <a:pPr marL="0" indent="0">
              <a:buNone/>
            </a:pPr>
            <a:endParaRPr lang="cs-CZ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Leukocytóza</a:t>
            </a: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zánět</a:t>
            </a:r>
          </a:p>
          <a:p>
            <a:r>
              <a:rPr lang="cs-CZ" sz="1400" dirty="0">
                <a:latin typeface="Comic Sans MS" pitchFamily="66" charset="0"/>
              </a:rPr>
              <a:t>stres (kortikoidy působí „odloučení“ </a:t>
            </a:r>
            <a:r>
              <a:rPr lang="cs-CZ" sz="1400" dirty="0" err="1">
                <a:latin typeface="Comic Sans MS" pitchFamily="66" charset="0"/>
              </a:rPr>
              <a:t>neutrofilů</a:t>
            </a:r>
            <a:r>
              <a:rPr lang="cs-CZ" sz="1400" dirty="0">
                <a:latin typeface="Comic Sans MS" pitchFamily="66" charset="0"/>
              </a:rPr>
              <a:t> z </a:t>
            </a:r>
            <a:r>
              <a:rPr lang="cs-CZ" sz="1400" dirty="0" smtClean="0">
                <a:latin typeface="Comic Sans MS" pitchFamily="66" charset="0"/>
              </a:rPr>
              <a:t>cévní </a:t>
            </a:r>
            <a:r>
              <a:rPr lang="cs-CZ" sz="1400" dirty="0">
                <a:latin typeface="Comic Sans MS" pitchFamily="66" charset="0"/>
              </a:rPr>
              <a:t>stěny)</a:t>
            </a:r>
          </a:p>
          <a:p>
            <a:pPr marL="0" indent="0">
              <a:buNone/>
            </a:pPr>
            <a:endParaRPr lang="cs-CZ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Leukemoidní</a:t>
            </a: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 reakce</a:t>
            </a:r>
          </a:p>
          <a:p>
            <a:r>
              <a:rPr lang="cs-CZ" sz="1400" dirty="0">
                <a:latin typeface="Comic Sans MS" pitchFamily="66" charset="0"/>
              </a:rPr>
              <a:t>z</a:t>
            </a:r>
            <a:r>
              <a:rPr lang="cs-CZ" sz="1400" dirty="0" smtClean="0">
                <a:latin typeface="Comic Sans MS" pitchFamily="66" charset="0"/>
              </a:rPr>
              <a:t>výšený počet </a:t>
            </a:r>
            <a:r>
              <a:rPr lang="cs-CZ" sz="1400" dirty="0" err="1" smtClean="0">
                <a:latin typeface="Comic Sans MS" pitchFamily="66" charset="0"/>
              </a:rPr>
              <a:t>leu</a:t>
            </a:r>
            <a:r>
              <a:rPr lang="cs-CZ" sz="1400" dirty="0" smtClean="0">
                <a:latin typeface="Comic Sans MS" pitchFamily="66" charset="0"/>
              </a:rPr>
              <a:t> v krvi („méně zralé“)</a:t>
            </a:r>
          </a:p>
          <a:p>
            <a:r>
              <a:rPr lang="cs-CZ" sz="1400" dirty="0">
                <a:latin typeface="Comic Sans MS" pitchFamily="66" charset="0"/>
              </a:rPr>
              <a:t>i</a:t>
            </a:r>
            <a:r>
              <a:rPr lang="cs-CZ" sz="1400" dirty="0" smtClean="0">
                <a:latin typeface="Comic Sans MS" pitchFamily="66" charset="0"/>
              </a:rPr>
              <a:t>ntenzivní stimulace </a:t>
            </a:r>
            <a:r>
              <a:rPr lang="cs-CZ" sz="1400" dirty="0" err="1" smtClean="0">
                <a:latin typeface="Comic Sans MS" pitchFamily="66" charset="0"/>
              </a:rPr>
              <a:t>granulocytopoezy</a:t>
            </a:r>
            <a:r>
              <a:rPr lang="cs-CZ" sz="1400" dirty="0" smtClean="0">
                <a:latin typeface="Comic Sans MS" pitchFamily="66" charset="0"/>
              </a:rPr>
              <a:t> růstovými faktory (není nádorovým onemocněním jako je leukémie) </a:t>
            </a:r>
          </a:p>
          <a:p>
            <a:endParaRPr lang="cs-CZ" sz="14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48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75DBFF"/>
                </a:solidFill>
                <a:latin typeface="Comic Sans MS" pitchFamily="66" charset="0"/>
              </a:rPr>
              <a:t>Leukopenie, leukocytóza a poruchy </a:t>
            </a:r>
            <a:r>
              <a:rPr lang="cs-CZ" sz="4000" dirty="0" err="1">
                <a:solidFill>
                  <a:srgbClr val="75DBFF"/>
                </a:solidFill>
                <a:latin typeface="Comic Sans MS" pitchFamily="66" charset="0"/>
              </a:rPr>
              <a:t>fce</a:t>
            </a:r>
            <a:r>
              <a:rPr lang="cs-CZ" sz="4000" dirty="0">
                <a:solidFill>
                  <a:srgbClr val="75DBFF"/>
                </a:solidFill>
                <a:latin typeface="Comic Sans MS" pitchFamily="66" charset="0"/>
              </a:rPr>
              <a:t> granulocytů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4784"/>
            <a:ext cx="734481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Granulocytopenie</a:t>
            </a:r>
            <a:endParaRPr lang="cs-CZ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400" dirty="0">
                <a:latin typeface="Comic Sans MS" pitchFamily="66" charset="0"/>
              </a:rPr>
              <a:t>s</a:t>
            </a:r>
            <a:r>
              <a:rPr lang="cs-CZ" sz="1400" dirty="0" smtClean="0">
                <a:latin typeface="Comic Sans MS" pitchFamily="66" charset="0"/>
              </a:rPr>
              <a:t>nížení tvorby (cytostatika, </a:t>
            </a:r>
            <a:r>
              <a:rPr lang="cs-CZ" sz="1400" dirty="0" err="1" smtClean="0">
                <a:latin typeface="Comic Sans MS" pitchFamily="66" charset="0"/>
              </a:rPr>
              <a:t>nedostatk</a:t>
            </a:r>
            <a:r>
              <a:rPr lang="cs-CZ" sz="1400" dirty="0" smtClean="0">
                <a:latin typeface="Comic Sans MS" pitchFamily="66" charset="0"/>
              </a:rPr>
              <a:t> B</a:t>
            </a:r>
            <a:r>
              <a:rPr lang="cs-CZ" sz="1400" baseline="-25000" dirty="0" smtClean="0">
                <a:latin typeface="Comic Sans MS" pitchFamily="66" charset="0"/>
              </a:rPr>
              <a:t>12 </a:t>
            </a:r>
            <a:r>
              <a:rPr lang="cs-CZ" sz="1400" dirty="0" smtClean="0">
                <a:latin typeface="Comic Sans MS" pitchFamily="66" charset="0"/>
              </a:rPr>
              <a:t>a </a:t>
            </a:r>
            <a:r>
              <a:rPr lang="cs-CZ" sz="1400" dirty="0" err="1" smtClean="0">
                <a:latin typeface="Comic Sans MS" pitchFamily="66" charset="0"/>
              </a:rPr>
              <a:t>kys</a:t>
            </a:r>
            <a:r>
              <a:rPr lang="cs-CZ" sz="1400" dirty="0" smtClean="0">
                <a:latin typeface="Comic Sans MS" pitchFamily="66" charset="0"/>
              </a:rPr>
              <a:t>. listové …), změna distribuce (</a:t>
            </a:r>
            <a:r>
              <a:rPr lang="cs-CZ" sz="1400" dirty="0" err="1" smtClean="0">
                <a:latin typeface="Comic Sans MS" pitchFamily="66" charset="0"/>
              </a:rPr>
              <a:t>hypersplenismus</a:t>
            </a:r>
            <a:r>
              <a:rPr lang="cs-CZ" sz="1400" dirty="0" smtClean="0">
                <a:latin typeface="Comic Sans MS" pitchFamily="66" charset="0"/>
              </a:rPr>
              <a:t>, zánět, infekce), zvýšený zánik (autoimunitní </a:t>
            </a:r>
            <a:r>
              <a:rPr lang="cs-CZ" sz="1400" dirty="0" err="1" smtClean="0">
                <a:latin typeface="Comic Sans MS" pitchFamily="66" charset="0"/>
              </a:rPr>
              <a:t>neutropenie</a:t>
            </a:r>
            <a:r>
              <a:rPr lang="cs-CZ" sz="1400" dirty="0" smtClean="0">
                <a:latin typeface="Comic Sans MS" pitchFamily="66" charset="0"/>
              </a:rPr>
              <a:t>)</a:t>
            </a:r>
          </a:p>
          <a:p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Granulocytóza </a:t>
            </a:r>
          </a:p>
          <a:p>
            <a:r>
              <a:rPr lang="cs-CZ" sz="1400" dirty="0">
                <a:latin typeface="Comic Sans MS" pitchFamily="66" charset="0"/>
              </a:rPr>
              <a:t>u</a:t>
            </a:r>
            <a:r>
              <a:rPr lang="cs-CZ" sz="1400" dirty="0" smtClean="0">
                <a:latin typeface="Comic Sans MS" pitchFamily="66" charset="0"/>
              </a:rPr>
              <a:t>volnění </a:t>
            </a:r>
            <a:r>
              <a:rPr lang="cs-CZ" sz="1400" dirty="0" err="1" smtClean="0">
                <a:latin typeface="Comic Sans MS" pitchFamily="66" charset="0"/>
              </a:rPr>
              <a:t>gra</a:t>
            </a:r>
            <a:r>
              <a:rPr lang="cs-CZ" sz="1400" dirty="0" smtClean="0">
                <a:latin typeface="Comic Sans MS" pitchFamily="66" charset="0"/>
              </a:rPr>
              <a:t> přichycených k endoteliím v plicních cirkulacích a ve slezině (působením adrenalinu)</a:t>
            </a:r>
          </a:p>
          <a:p>
            <a:r>
              <a:rPr lang="cs-CZ" sz="1400" dirty="0">
                <a:latin typeface="Comic Sans MS" pitchFamily="66" charset="0"/>
              </a:rPr>
              <a:t>v</a:t>
            </a:r>
            <a:r>
              <a:rPr lang="cs-CZ" sz="1400" dirty="0" smtClean="0">
                <a:latin typeface="Comic Sans MS" pitchFamily="66" charset="0"/>
              </a:rPr>
              <a:t>yplavení </a:t>
            </a:r>
            <a:r>
              <a:rPr lang="cs-CZ" sz="1400" dirty="0" err="1" smtClean="0">
                <a:latin typeface="Comic Sans MS" pitchFamily="66" charset="0"/>
              </a:rPr>
              <a:t>gra</a:t>
            </a:r>
            <a:r>
              <a:rPr lang="cs-CZ" sz="1400" dirty="0" smtClean="0">
                <a:latin typeface="Comic Sans MS" pitchFamily="66" charset="0"/>
              </a:rPr>
              <a:t> u kostní dřeně do krve (glukokortikoidy nebo G-CSF)</a:t>
            </a:r>
          </a:p>
          <a:p>
            <a:r>
              <a:rPr lang="cs-CZ" sz="1400" dirty="0">
                <a:latin typeface="Comic Sans MS" pitchFamily="66" charset="0"/>
              </a:rPr>
              <a:t>z</a:t>
            </a:r>
            <a:r>
              <a:rPr lang="cs-CZ" sz="1400" dirty="0" smtClean="0">
                <a:latin typeface="Comic Sans MS" pitchFamily="66" charset="0"/>
              </a:rPr>
              <a:t>výšená produkce v kostní dřeni (růstové faktory G-CSF a GM-CSF)</a:t>
            </a:r>
          </a:p>
          <a:p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Poruchy adheze </a:t>
            </a: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gra</a:t>
            </a:r>
            <a:r>
              <a:rPr lang="cs-CZ" sz="1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400" dirty="0" smtClean="0">
                <a:latin typeface="Comic Sans MS" pitchFamily="66" charset="0"/>
              </a:rPr>
              <a:t>(leukocytóza + bakteriální a houbové infekce)</a:t>
            </a:r>
            <a:endParaRPr lang="cs-CZ" sz="1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Poruchy chemotaxe </a:t>
            </a: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gra</a:t>
            </a:r>
            <a:endParaRPr lang="cs-CZ" sz="1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Poruchy destrukce fagocytovaného materiálu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7030A0"/>
                </a:solidFill>
                <a:latin typeface="Comic Sans MS" pitchFamily="66" charset="0"/>
              </a:rPr>
              <a:t>Získané poruchy </a:t>
            </a:r>
            <a:r>
              <a:rPr lang="cs-CZ" sz="1400" dirty="0" err="1" smtClean="0">
                <a:solidFill>
                  <a:srgbClr val="7030A0"/>
                </a:solidFill>
                <a:latin typeface="Comic Sans MS" pitchFamily="66" charset="0"/>
              </a:rPr>
              <a:t>gra</a:t>
            </a:r>
            <a:endParaRPr lang="cs-CZ" sz="1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45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Patofyziologie sleziny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7280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 Zvětšení lymfatických uzlin – příčiny</a:t>
            </a:r>
          </a:p>
          <a:p>
            <a:r>
              <a:rPr lang="cs-CZ" sz="1600" dirty="0" smtClean="0">
                <a:latin typeface="Comic Sans MS" pitchFamily="66" charset="0"/>
              </a:rPr>
              <a:t>Infekce</a:t>
            </a:r>
          </a:p>
          <a:p>
            <a:r>
              <a:rPr lang="cs-CZ" sz="1600" dirty="0" err="1" smtClean="0">
                <a:latin typeface="Comic Sans MS" pitchFamily="66" charset="0"/>
              </a:rPr>
              <a:t>Lymfoproliferační</a:t>
            </a:r>
            <a:r>
              <a:rPr lang="cs-CZ" sz="1600" dirty="0" smtClean="0">
                <a:latin typeface="Comic Sans MS" pitchFamily="66" charset="0"/>
              </a:rPr>
              <a:t> nemoci</a:t>
            </a:r>
          </a:p>
          <a:p>
            <a:r>
              <a:rPr lang="cs-CZ" sz="1600" dirty="0" smtClean="0">
                <a:latin typeface="Comic Sans MS" pitchFamily="66" charset="0"/>
              </a:rPr>
              <a:t>Nádorové metastázy</a:t>
            </a:r>
          </a:p>
          <a:p>
            <a:r>
              <a:rPr lang="cs-CZ" sz="1600" dirty="0" smtClean="0">
                <a:latin typeface="Comic Sans MS" pitchFamily="66" charset="0"/>
              </a:rPr>
              <a:t>Aktivace lymfatického systému - LE 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Funkce sleziny</a:t>
            </a:r>
          </a:p>
          <a:p>
            <a:r>
              <a:rPr lang="cs-CZ" sz="1600" dirty="0">
                <a:latin typeface="Comic Sans MS" pitchFamily="66" charset="0"/>
              </a:rPr>
              <a:t>tvorba protilátek a filtrace krevních elementů (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) a jejich odstranění, když je snížená jejich </a:t>
            </a:r>
            <a:r>
              <a:rPr lang="cs-CZ" sz="1600" dirty="0" err="1">
                <a:latin typeface="Comic Sans MS" pitchFamily="66" charset="0"/>
              </a:rPr>
              <a:t>deformabilita</a:t>
            </a:r>
            <a:r>
              <a:rPr lang="cs-CZ" sz="1600" dirty="0">
                <a:latin typeface="Comic Sans MS" pitchFamily="66" charset="0"/>
              </a:rPr>
              <a:t> nebo mají na svém povrchu navázané protilátky</a:t>
            </a:r>
          </a:p>
          <a:p>
            <a:r>
              <a:rPr lang="cs-CZ" sz="1600" dirty="0">
                <a:latin typeface="Comic Sans MS" pitchFamily="66" charset="0"/>
              </a:rPr>
              <a:t>množství krevních elementů je vyšší než by odpovídalo V krve (stagnace)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Splenektomie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po </a:t>
            </a:r>
            <a:r>
              <a:rPr lang="cs-CZ" sz="1600" dirty="0">
                <a:latin typeface="Comic Sans MS" pitchFamily="66" charset="0"/>
              </a:rPr>
              <a:t>splenektomii přejímají </a:t>
            </a:r>
            <a:r>
              <a:rPr lang="cs-CZ" sz="1600" dirty="0" err="1">
                <a:latin typeface="Comic Sans MS" pitchFamily="66" charset="0"/>
              </a:rPr>
              <a:t>fci</a:t>
            </a:r>
            <a:r>
              <a:rPr lang="cs-CZ" sz="1600" dirty="0">
                <a:latin typeface="Comic Sans MS" pitchFamily="66" charset="0"/>
              </a:rPr>
              <a:t> sleziny </a:t>
            </a:r>
            <a:r>
              <a:rPr lang="cs-CZ" sz="1600" dirty="0" smtClean="0">
                <a:latin typeface="Comic Sans MS" pitchFamily="66" charset="0"/>
              </a:rPr>
              <a:t>játra</a:t>
            </a:r>
          </a:p>
          <a:p>
            <a:r>
              <a:rPr lang="cs-CZ" sz="1600" dirty="0" smtClean="0">
                <a:latin typeface="Comic Sans MS" pitchFamily="66" charset="0"/>
              </a:rPr>
              <a:t>u dětí riziko infekcí </a:t>
            </a:r>
            <a:endParaRPr lang="cs-CZ" sz="1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99" y="1340768"/>
            <a:ext cx="3023997" cy="226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804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Patofyziologie sleziny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504056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Splenomegalie </a:t>
            </a:r>
          </a:p>
          <a:p>
            <a:r>
              <a:rPr lang="cs-CZ" sz="1600" dirty="0" smtClean="0">
                <a:latin typeface="Comic Sans MS" pitchFamily="66" charset="0"/>
              </a:rPr>
              <a:t>zvětšení sleziny</a:t>
            </a:r>
          </a:p>
          <a:p>
            <a:r>
              <a:rPr lang="cs-CZ" sz="1600" dirty="0">
                <a:latin typeface="Comic Sans MS" pitchFamily="66" charset="0"/>
              </a:rPr>
              <a:t>odstranění většího počtu </a:t>
            </a:r>
            <a:r>
              <a:rPr lang="cs-CZ" sz="1600" dirty="0" err="1">
                <a:latin typeface="Comic Sans MS" pitchFamily="66" charset="0"/>
              </a:rPr>
              <a:t>ery</a:t>
            </a:r>
            <a:r>
              <a:rPr lang="cs-CZ" sz="1600" dirty="0">
                <a:latin typeface="Comic Sans MS" pitchFamily="66" charset="0"/>
              </a:rPr>
              <a:t> = hyperplazie jejího makrofágového systému</a:t>
            </a:r>
          </a:p>
          <a:p>
            <a:r>
              <a:rPr lang="cs-CZ" sz="1600" dirty="0">
                <a:latin typeface="Comic Sans MS" pitchFamily="66" charset="0"/>
              </a:rPr>
              <a:t>lymfatická složka sleziny reaguje na různé antigenní podněty</a:t>
            </a: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Etiologie:</a:t>
            </a:r>
          </a:p>
          <a:p>
            <a:r>
              <a:rPr lang="cs-CZ" sz="1600" dirty="0" smtClean="0">
                <a:latin typeface="Comic Sans MS" pitchFamily="66" charset="0"/>
              </a:rPr>
              <a:t>portální HT – jaterní cirhóza</a:t>
            </a:r>
          </a:p>
          <a:p>
            <a:r>
              <a:rPr lang="cs-CZ" sz="1600" dirty="0">
                <a:latin typeface="Comic Sans MS" pitchFamily="66" charset="0"/>
              </a:rPr>
              <a:t>e</a:t>
            </a:r>
            <a:r>
              <a:rPr lang="cs-CZ" sz="1600" dirty="0" smtClean="0">
                <a:latin typeface="Comic Sans MS" pitchFamily="66" charset="0"/>
              </a:rPr>
              <a:t>xpanze slezinných makrofágů – </a:t>
            </a:r>
            <a:r>
              <a:rPr lang="cs-CZ" sz="1600" dirty="0" err="1" smtClean="0">
                <a:latin typeface="Comic Sans MS" pitchFamily="66" charset="0"/>
              </a:rPr>
              <a:t>chron</a:t>
            </a:r>
            <a:r>
              <a:rPr lang="cs-CZ" sz="1600" dirty="0" smtClean="0">
                <a:latin typeface="Comic Sans MS" pitchFamily="66" charset="0"/>
              </a:rPr>
              <a:t>. a </a:t>
            </a:r>
            <a:r>
              <a:rPr lang="cs-CZ" sz="1600" dirty="0" err="1" smtClean="0">
                <a:latin typeface="Comic Sans MS" pitchFamily="66" charset="0"/>
              </a:rPr>
              <a:t>subakut</a:t>
            </a:r>
            <a:r>
              <a:rPr lang="cs-CZ" sz="1600" dirty="0" smtClean="0">
                <a:latin typeface="Comic Sans MS" pitchFamily="66" charset="0"/>
              </a:rPr>
              <a:t>. infekce, </a:t>
            </a:r>
            <a:r>
              <a:rPr lang="cs-CZ" sz="1600" dirty="0" err="1" smtClean="0">
                <a:latin typeface="Comic Sans MS" pitchFamily="66" charset="0"/>
              </a:rPr>
              <a:t>chron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h</a:t>
            </a:r>
            <a:r>
              <a:rPr lang="cs-CZ" sz="1600" dirty="0" smtClean="0">
                <a:latin typeface="Comic Sans MS" pitchFamily="66" charset="0"/>
              </a:rPr>
              <a:t>emolytická anémie, amyloidóza</a:t>
            </a:r>
          </a:p>
          <a:p>
            <a:r>
              <a:rPr lang="cs-CZ" sz="1600" dirty="0">
                <a:latin typeface="Comic Sans MS" pitchFamily="66" charset="0"/>
              </a:rPr>
              <a:t>e</a:t>
            </a:r>
            <a:r>
              <a:rPr lang="cs-CZ" sz="1600" dirty="0" smtClean="0">
                <a:latin typeface="Comic Sans MS" pitchFamily="66" charset="0"/>
              </a:rPr>
              <a:t>xpanze lymfatické složky sleziny – lupus </a:t>
            </a:r>
            <a:r>
              <a:rPr lang="cs-CZ" sz="1600" dirty="0" err="1" smtClean="0">
                <a:latin typeface="Comic Sans MS" pitchFamily="66" charset="0"/>
              </a:rPr>
              <a:t>erythematodes</a:t>
            </a:r>
            <a:r>
              <a:rPr lang="cs-CZ" sz="1600" dirty="0" smtClean="0">
                <a:latin typeface="Comic Sans MS" pitchFamily="66" charset="0"/>
              </a:rPr>
              <a:t> (LE)</a:t>
            </a:r>
          </a:p>
          <a:p>
            <a:r>
              <a:rPr lang="cs-CZ" sz="1600" dirty="0" err="1">
                <a:latin typeface="Comic Sans MS" pitchFamily="66" charset="0"/>
              </a:rPr>
              <a:t>e</a:t>
            </a:r>
            <a:r>
              <a:rPr lang="cs-CZ" sz="1600" dirty="0" err="1" smtClean="0">
                <a:latin typeface="Comic Sans MS" pitchFamily="66" charset="0"/>
              </a:rPr>
              <a:t>xtramedulární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hematopoeza</a:t>
            </a:r>
            <a:r>
              <a:rPr lang="cs-CZ" sz="1600" dirty="0" smtClean="0">
                <a:latin typeface="Comic Sans MS" pitchFamily="66" charset="0"/>
              </a:rPr>
              <a:t> nebo leukémie – CML</a:t>
            </a:r>
          </a:p>
          <a:p>
            <a:pPr marL="0" indent="0">
              <a:buNone/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Hypersplenismus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r>
              <a:rPr lang="cs-CZ" sz="1600" dirty="0">
                <a:latin typeface="Comic Sans MS" pitchFamily="66" charset="0"/>
              </a:rPr>
              <a:t>z</a:t>
            </a:r>
            <a:r>
              <a:rPr lang="cs-CZ" sz="1600" dirty="0" smtClean="0">
                <a:latin typeface="Comic Sans MS" pitchFamily="66" charset="0"/>
              </a:rPr>
              <a:t>výšená aktivita sleziny</a:t>
            </a:r>
          </a:p>
          <a:p>
            <a:r>
              <a:rPr lang="cs-CZ" sz="1600" dirty="0" smtClean="0">
                <a:latin typeface="Comic Sans MS" pitchFamily="66" charset="0"/>
              </a:rPr>
              <a:t>vznik trombocytopenie a </a:t>
            </a:r>
            <a:r>
              <a:rPr lang="cs-CZ" sz="1600" dirty="0" err="1" smtClean="0">
                <a:latin typeface="Comic Sans MS" pitchFamily="66" charset="0"/>
              </a:rPr>
              <a:t>granulocytopenie</a:t>
            </a:r>
            <a:r>
              <a:rPr lang="cs-CZ" sz="1600" dirty="0" smtClean="0">
                <a:latin typeface="Comic Sans MS" pitchFamily="66" charset="0"/>
              </a:rPr>
              <a:t>, i mírná anémie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916832"/>
            <a:ext cx="2554789" cy="20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71" y="4437112"/>
            <a:ext cx="2770226" cy="207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62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Patofyziologické aspekty </a:t>
            </a:r>
            <a:b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transfúze krve a krevních derivátů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272808" cy="4997152"/>
          </a:xfrm>
        </p:spPr>
        <p:txBody>
          <a:bodyPr>
            <a:noAutofit/>
          </a:bodyPr>
          <a:lstStyle/>
          <a:p>
            <a:r>
              <a:rPr lang="cs-CZ" sz="1600" dirty="0">
                <a:latin typeface="Comic Sans MS" pitchFamily="66" charset="0"/>
              </a:rPr>
              <a:t>d</a:t>
            </a:r>
            <a:r>
              <a:rPr lang="cs-CZ" sz="1600" dirty="0" smtClean="0">
                <a:latin typeface="Comic Sans MS" pitchFamily="66" charset="0"/>
              </a:rPr>
              <a:t>oplnění krevního V, zlepšení dodávky kyslíku tkáním, zastavení krvácení, zvýšení odolnosti vůči infekcím atd.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Imunizace cizorodými antigeny při alogenních transfúzích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Riziko infekce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Riziko přetížení organismu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 při opakovaných transfúzích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Zvýšení transportní kapacity krve pro kyslík </a:t>
            </a:r>
          </a:p>
          <a:p>
            <a:r>
              <a:rPr lang="cs-CZ" sz="1600" dirty="0" smtClean="0">
                <a:latin typeface="Comic Sans MS" pitchFamily="66" charset="0"/>
              </a:rPr>
              <a:t>jen u čerstvé krve – u skladované klesá c 2,3-DPG v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= snížená afinita ke kyslíku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Riziko akutního poškození plic (syndrom TRALI)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Riziko  srdečních arytmií (nedostatečně temperovaná tekutina)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Hemolytické komplikace 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Zvýšení tělesné teploty, alergická a anafylaktická reakce (imunitní reakce)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Reakce štěpu proti hostiteli (u alogenní transplantace kostní dřeně, u transfúze krve = vystavení krve ionizačnímu záření)</a:t>
            </a:r>
          </a:p>
          <a:p>
            <a:pPr marL="228600" indent="-228600"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Autotransfúze = autologní transfúze (</a:t>
            </a:r>
            <a:r>
              <a:rPr lang="cs-CZ" sz="1600" dirty="0" err="1" smtClean="0">
                <a:latin typeface="Comic Sans MS" pitchFamily="66" charset="0"/>
              </a:rPr>
              <a:t>inj</a:t>
            </a:r>
            <a:r>
              <a:rPr lang="cs-CZ" sz="1600" dirty="0" smtClean="0">
                <a:latin typeface="Comic Sans MS" pitchFamily="66" charset="0"/>
              </a:rPr>
              <a:t>. EPO + </a:t>
            </a:r>
            <a:r>
              <a:rPr lang="cs-CZ" sz="1600" dirty="0" err="1" smtClean="0">
                <a:latin typeface="Comic Sans MS" pitchFamily="66" charset="0"/>
              </a:rPr>
              <a:t>Fe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228600" indent="-228600">
              <a:buAutoNum type="arabicPeriod" startAt="5"/>
            </a:pPr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30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Patofyziologické aspekty </a:t>
            </a:r>
            <a:b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3000" dirty="0" smtClean="0">
                <a:solidFill>
                  <a:srgbClr val="C00000"/>
                </a:solidFill>
                <a:latin typeface="Comic Sans MS" pitchFamily="66" charset="0"/>
              </a:rPr>
              <a:t>transplantace kostní dřeně</a:t>
            </a:r>
            <a:endParaRPr lang="cs-CZ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8792" cy="4785395"/>
          </a:xfrm>
        </p:spPr>
        <p:txBody>
          <a:bodyPr>
            <a:noAutofit/>
          </a:bodyPr>
          <a:lstStyle/>
          <a:p>
            <a:r>
              <a:rPr lang="cs-CZ" sz="1600" dirty="0">
                <a:latin typeface="Comic Sans MS" pitchFamily="66" charset="0"/>
              </a:rPr>
              <a:t>ú</a:t>
            </a:r>
            <a:r>
              <a:rPr lang="cs-CZ" sz="1600" dirty="0" smtClean="0">
                <a:latin typeface="Comic Sans MS" pitchFamily="66" charset="0"/>
              </a:rPr>
              <a:t>spěšně prováděny od konce 70. let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Indikace: </a:t>
            </a:r>
          </a:p>
          <a:p>
            <a:r>
              <a:rPr lang="cs-CZ" sz="1600" dirty="0" smtClean="0">
                <a:latin typeface="Comic Sans MS" pitchFamily="66" charset="0"/>
              </a:rPr>
              <a:t>onemocnění krvetvorné tkáně – patologická krvetvorba  kvůli poruše kmenových b. (např. talasémie, leukémie)</a:t>
            </a:r>
          </a:p>
          <a:p>
            <a:r>
              <a:rPr lang="cs-CZ" sz="1600" dirty="0" smtClean="0">
                <a:latin typeface="Comic Sans MS" pitchFamily="66" charset="0"/>
              </a:rPr>
              <a:t>u těžkých progresivních AI onemocnění a imunodeficiencí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oškození krvetvorby protinádorovou léčbou (autotransplantace)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g</a:t>
            </a:r>
            <a:r>
              <a:rPr lang="cs-CZ" sz="1600" dirty="0" smtClean="0">
                <a:latin typeface="Comic Sans MS" pitchFamily="66" charset="0"/>
              </a:rPr>
              <a:t>enová terapie – využití kmenových krvetvorných b. jako vektoru, </a:t>
            </a:r>
            <a:r>
              <a:rPr lang="cs-CZ" sz="1600" dirty="0" err="1" smtClean="0">
                <a:latin typeface="Comic Sans MS" pitchFamily="66" charset="0"/>
              </a:rPr>
              <a:t>kt</a:t>
            </a:r>
            <a:r>
              <a:rPr lang="cs-CZ" sz="1600" dirty="0" smtClean="0">
                <a:latin typeface="Comic Sans MS" pitchFamily="66" charset="0"/>
              </a:rPr>
              <a:t>. vnese do těla korekční geny</a:t>
            </a:r>
          </a:p>
          <a:p>
            <a:r>
              <a:rPr lang="cs-CZ" sz="1600" dirty="0" smtClean="0">
                <a:latin typeface="Comic Sans MS" pitchFamily="66" charset="0"/>
              </a:rPr>
              <a:t>zdroje kmenových b. – z kostní dřeně, z krve, z pupečníkové krve a z fetálních jater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100 % </a:t>
            </a:r>
            <a:r>
              <a:rPr lang="cs-CZ" sz="1600" dirty="0" err="1" smtClean="0">
                <a:latin typeface="Comic Sans MS" pitchFamily="66" charset="0"/>
              </a:rPr>
              <a:t>chimerismus</a:t>
            </a:r>
            <a:r>
              <a:rPr lang="cs-CZ" sz="1600" dirty="0" smtClean="0">
                <a:latin typeface="Comic Sans MS" pitchFamily="66" charset="0"/>
              </a:rPr>
              <a:t> – pouze kmen. b. dárce jsou po transplantaci </a:t>
            </a:r>
            <a:r>
              <a:rPr lang="cs-CZ" sz="1600" dirty="0" err="1" smtClean="0">
                <a:latin typeface="Comic Sans MS" pitchFamily="66" charset="0"/>
              </a:rPr>
              <a:t>fční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o transplantaci – </a:t>
            </a:r>
            <a:r>
              <a:rPr lang="cs-CZ" sz="1600" dirty="0" err="1" smtClean="0">
                <a:latin typeface="Comic Sans MS" pitchFamily="66" charset="0"/>
              </a:rPr>
              <a:t>leukopénie</a:t>
            </a:r>
            <a:r>
              <a:rPr lang="cs-CZ" sz="1600" dirty="0" smtClean="0">
                <a:latin typeface="Comic Sans MS" pitchFamily="66" charset="0"/>
              </a:rPr>
              <a:t> a </a:t>
            </a:r>
            <a:r>
              <a:rPr lang="cs-CZ" sz="1600" dirty="0" err="1" smtClean="0">
                <a:latin typeface="Comic Sans MS" pitchFamily="66" charset="0"/>
              </a:rPr>
              <a:t>trombocytopénie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– riziko infekce a krvácení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neuchycení transplantátu nebo jeho odhojení – reakce IS příjemce proti alogennímu transplantátu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15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Poruchy srážení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Fluidita krve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ormální tok krve – nedochází ke stagnaci v části řečiště</a:t>
            </a:r>
          </a:p>
          <a:p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epoškozená cévní stěna – zachovalý endotel a dostatečná produkce jeho mediátorů</a:t>
            </a:r>
          </a:p>
          <a:p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ormální srážlivost – vyvážená regulace koagulačních mechanismů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ři </a:t>
            </a:r>
            <a:r>
              <a:rPr lang="cs-CZ" sz="1600" dirty="0">
                <a:latin typeface="Comic Sans MS" pitchFamily="66" charset="0"/>
              </a:rPr>
              <a:t>poruše některého z těchto faktorů (nebo kombinace) → srážení krve </a:t>
            </a:r>
          </a:p>
          <a:p>
            <a:r>
              <a:rPr lang="cs-CZ" sz="1600" dirty="0">
                <a:latin typeface="Comic Sans MS" pitchFamily="66" charset="0"/>
              </a:rPr>
              <a:t>f</a:t>
            </a:r>
            <a:r>
              <a:rPr lang="cs-CZ" sz="1600" dirty="0" smtClean="0">
                <a:latin typeface="Comic Sans MS" pitchFamily="66" charset="0"/>
              </a:rPr>
              <a:t>yziologické </a:t>
            </a:r>
            <a:r>
              <a:rPr lang="cs-CZ" sz="1600" dirty="0">
                <a:latin typeface="Comic Sans MS" pitchFamily="66" charset="0"/>
              </a:rPr>
              <a:t>srážení = hemostáza – primární a sekundární viz </a:t>
            </a:r>
            <a:r>
              <a:rPr lang="cs-CZ" sz="1600" dirty="0">
                <a:solidFill>
                  <a:srgbClr val="92D050"/>
                </a:solidFill>
                <a:latin typeface="Comic Sans MS" pitchFamily="66" charset="0"/>
              </a:rPr>
              <a:t>Zánět</a:t>
            </a:r>
          </a:p>
          <a:p>
            <a:r>
              <a:rPr lang="cs-CZ" sz="1600" dirty="0">
                <a:latin typeface="Comic Sans MS" pitchFamily="66" charset="0"/>
              </a:rPr>
              <a:t>p</a:t>
            </a:r>
            <a:r>
              <a:rPr lang="cs-CZ" sz="1600" dirty="0" smtClean="0">
                <a:latin typeface="Comic Sans MS" pitchFamily="66" charset="0"/>
              </a:rPr>
              <a:t>atologické </a:t>
            </a:r>
            <a:r>
              <a:rPr lang="cs-CZ" sz="1600" dirty="0">
                <a:latin typeface="Comic Sans MS" pitchFamily="66" charset="0"/>
              </a:rPr>
              <a:t>srážení = </a:t>
            </a:r>
            <a:r>
              <a:rPr lang="cs-CZ" sz="1600" dirty="0" smtClean="0">
                <a:latin typeface="Comic Sans MS" pitchFamily="66" charset="0"/>
              </a:rPr>
              <a:t>trombóza</a:t>
            </a:r>
          </a:p>
          <a:p>
            <a:endParaRPr lang="cs-CZ" sz="1600" dirty="0">
              <a:latin typeface="Comic Sans MS" pitchFamily="66" charset="0"/>
            </a:endParaRPr>
          </a:p>
          <a:p>
            <a:pPr>
              <a:buAutoNum type="arabicPeriod"/>
            </a:pP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Krvácivé stavy </a:t>
            </a:r>
          </a:p>
          <a:p>
            <a:pPr>
              <a:buAutoNum type="arabicPeriod"/>
            </a:pPr>
            <a:r>
              <a:rPr lang="cs-CZ" sz="16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 stavy (trombofilie)</a:t>
            </a:r>
            <a:endParaRPr lang="cs-CZ" sz="16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cs-CZ" sz="11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610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778098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96752"/>
            <a:ext cx="7272808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700" dirty="0" smtClean="0">
                <a:solidFill>
                  <a:srgbClr val="C00000"/>
                </a:solidFill>
                <a:latin typeface="Comic Sans MS" pitchFamily="66" charset="0"/>
              </a:rPr>
              <a:t>Defekt </a:t>
            </a:r>
            <a:r>
              <a:rPr lang="cs-CZ" sz="1700" dirty="0">
                <a:solidFill>
                  <a:srgbClr val="C00000"/>
                </a:solidFill>
                <a:latin typeface="Comic Sans MS" pitchFamily="66" charset="0"/>
              </a:rPr>
              <a:t>primární </a:t>
            </a:r>
            <a:r>
              <a:rPr lang="cs-CZ" sz="1700" dirty="0" smtClean="0">
                <a:solidFill>
                  <a:srgbClr val="C00000"/>
                </a:solidFill>
                <a:latin typeface="Comic Sans MS" pitchFamily="66" charset="0"/>
              </a:rPr>
              <a:t>hemostázy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projevy: petechie, purpura, epistaxe, </a:t>
            </a:r>
            <a:r>
              <a:rPr lang="pl-PL" sz="1700" dirty="0">
                <a:latin typeface="Comic Sans MS" pitchFamily="66" charset="0"/>
              </a:rPr>
              <a:t>krvácení z dásní či do GIT, </a:t>
            </a:r>
            <a:r>
              <a:rPr lang="cs-CZ" sz="1700" dirty="0">
                <a:latin typeface="Comic Sans MS" pitchFamily="66" charset="0"/>
              </a:rPr>
              <a:t>hematurie, </a:t>
            </a:r>
            <a:r>
              <a:rPr lang="cs-CZ" sz="1700" dirty="0" smtClean="0">
                <a:latin typeface="Comic Sans MS" pitchFamily="66" charset="0"/>
              </a:rPr>
              <a:t>menoragie</a:t>
            </a:r>
            <a:endParaRPr lang="cs-CZ" sz="17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700" dirty="0" smtClean="0">
                <a:solidFill>
                  <a:srgbClr val="FFC000"/>
                </a:solidFill>
                <a:latin typeface="Comic Sans MS" pitchFamily="66" charset="0"/>
              </a:rPr>
              <a:t>poruchy </a:t>
            </a:r>
            <a:r>
              <a:rPr lang="cs-CZ" sz="1700" dirty="0">
                <a:solidFill>
                  <a:srgbClr val="FFC000"/>
                </a:solidFill>
                <a:latin typeface="Comic Sans MS" pitchFamily="66" charset="0"/>
              </a:rPr>
              <a:t>cévní stěny </a:t>
            </a:r>
            <a:r>
              <a:rPr lang="cs-CZ" sz="1700" dirty="0" smtClean="0">
                <a:latin typeface="Comic Sans MS" pitchFamily="66" charset="0"/>
              </a:rPr>
              <a:t>– vrozené i získané (senilní purpura, bakteriální toxiny - spála, karence vit. C – </a:t>
            </a:r>
            <a:r>
              <a:rPr lang="cs-CZ" sz="1700" dirty="0" smtClean="0">
                <a:solidFill>
                  <a:srgbClr val="7030A0"/>
                </a:solidFill>
                <a:latin typeface="Comic Sans MS" pitchFamily="66" charset="0"/>
              </a:rPr>
              <a:t>kurděje</a:t>
            </a:r>
            <a:r>
              <a:rPr lang="cs-CZ" sz="1700" dirty="0" smtClean="0">
                <a:latin typeface="Comic Sans MS" pitchFamily="66" charset="0"/>
              </a:rPr>
              <a:t>, </a:t>
            </a:r>
            <a:r>
              <a:rPr lang="cs-CZ" sz="1700" dirty="0" err="1" smtClean="0">
                <a:latin typeface="Comic Sans MS" pitchFamily="66" charset="0"/>
              </a:rPr>
              <a:t>imunokomplex</a:t>
            </a:r>
            <a:endParaRPr lang="cs-CZ" sz="17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cs-CZ" sz="17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cs-CZ" sz="1700" dirty="0" smtClean="0">
                <a:solidFill>
                  <a:srgbClr val="FFC000"/>
                </a:solidFill>
                <a:latin typeface="Comic Sans MS" pitchFamily="66" charset="0"/>
              </a:rPr>
              <a:t>trombocytopenie</a:t>
            </a:r>
          </a:p>
          <a:p>
            <a:pPr>
              <a:lnSpc>
                <a:spcPct val="120000"/>
              </a:lnSpc>
            </a:pPr>
            <a:r>
              <a:rPr lang="cs-CZ" sz="1700" dirty="0" smtClean="0">
                <a:latin typeface="Comic Sans MS" pitchFamily="66" charset="0"/>
              </a:rPr>
              <a:t>etiologie </a:t>
            </a:r>
            <a:r>
              <a:rPr lang="cs-CZ" sz="1700" dirty="0">
                <a:latin typeface="Comic Sans MS" pitchFamily="66" charset="0"/>
              </a:rPr>
              <a:t>- snížená produkce </a:t>
            </a:r>
            <a:r>
              <a:rPr lang="cs-CZ" sz="1700" dirty="0" err="1">
                <a:latin typeface="Comic Sans MS" pitchFamily="66" charset="0"/>
              </a:rPr>
              <a:t>tro</a:t>
            </a:r>
            <a:r>
              <a:rPr lang="cs-CZ" sz="1700" dirty="0">
                <a:latin typeface="Comic Sans MS" pitchFamily="66" charset="0"/>
              </a:rPr>
              <a:t> (aplastická anemie, </a:t>
            </a:r>
            <a:r>
              <a:rPr lang="cs-CZ" sz="1700" dirty="0" err="1">
                <a:latin typeface="Comic Sans MS" pitchFamily="66" charset="0"/>
              </a:rPr>
              <a:t>myelodysplastický</a:t>
            </a:r>
            <a:r>
              <a:rPr lang="cs-CZ" sz="1700" dirty="0">
                <a:latin typeface="Comic Sans MS" pitchFamily="66" charset="0"/>
              </a:rPr>
              <a:t> syndrom, myelofibróza), destrukce (autoimunitní - idiopatická trombocytopenická, purpura, poléková, </a:t>
            </a:r>
            <a:r>
              <a:rPr lang="cs-CZ" sz="1700" dirty="0" err="1">
                <a:latin typeface="Comic Sans MS" pitchFamily="66" charset="0"/>
              </a:rPr>
              <a:t>hypersplenismus</a:t>
            </a:r>
            <a:r>
              <a:rPr lang="cs-CZ" sz="1700" dirty="0">
                <a:latin typeface="Comic Sans MS" pitchFamily="66" charset="0"/>
              </a:rPr>
              <a:t>), zvýšená spotřeba (DIC, trombotická trombocytopenická purpura)</a:t>
            </a:r>
          </a:p>
          <a:p>
            <a:pPr>
              <a:lnSpc>
                <a:spcPct val="120000"/>
              </a:lnSpc>
            </a:pPr>
            <a:endParaRPr lang="cs-CZ" sz="17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AutoNum type="arabicPeriod" startAt="3"/>
            </a:pPr>
            <a:r>
              <a:rPr lang="cs-CZ" sz="1700" dirty="0" err="1">
                <a:solidFill>
                  <a:srgbClr val="FFC000"/>
                </a:solidFill>
                <a:latin typeface="Comic Sans MS" pitchFamily="66" charset="0"/>
              </a:rPr>
              <a:t>trombocytopatie</a:t>
            </a:r>
            <a:r>
              <a:rPr lang="cs-CZ" sz="1700" dirty="0">
                <a:latin typeface="Comic Sans MS" pitchFamily="66" charset="0"/>
              </a:rPr>
              <a:t> = porucha funkce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porucha adheze a agregace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porucha </a:t>
            </a:r>
            <a:r>
              <a:rPr lang="cs-CZ" sz="1700" dirty="0" err="1" smtClean="0">
                <a:latin typeface="Comic Sans MS" pitchFamily="66" charset="0"/>
              </a:rPr>
              <a:t>degranulace</a:t>
            </a:r>
            <a:endParaRPr lang="cs-CZ" sz="17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7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AutoNum type="arabicPeriod" startAt="4"/>
            </a:pPr>
            <a:r>
              <a:rPr lang="cs-CZ" sz="1700" dirty="0">
                <a:solidFill>
                  <a:srgbClr val="FFC000"/>
                </a:solidFill>
                <a:latin typeface="Comic Sans MS" pitchFamily="66" charset="0"/>
              </a:rPr>
              <a:t>von </a:t>
            </a:r>
            <a:r>
              <a:rPr lang="cs-CZ" sz="1700" dirty="0" err="1">
                <a:solidFill>
                  <a:srgbClr val="FFC000"/>
                </a:solidFill>
                <a:latin typeface="Comic Sans MS" pitchFamily="66" charset="0"/>
              </a:rPr>
              <a:t>Willebrandova</a:t>
            </a:r>
            <a:r>
              <a:rPr lang="cs-CZ" sz="1700" dirty="0">
                <a:solidFill>
                  <a:srgbClr val="FFC000"/>
                </a:solidFill>
                <a:latin typeface="Comic Sans MS" pitchFamily="66" charset="0"/>
              </a:rPr>
              <a:t> choroba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nejčastější vrozená porucha koagulace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skupina stavů vedoucích k snížení hladiny </a:t>
            </a:r>
            <a:r>
              <a:rPr lang="cs-CZ" sz="1700" dirty="0" err="1">
                <a:latin typeface="Comic Sans MS" pitchFamily="66" charset="0"/>
              </a:rPr>
              <a:t>vWf</a:t>
            </a:r>
            <a:r>
              <a:rPr lang="cs-CZ" sz="1700" dirty="0">
                <a:latin typeface="Comic Sans MS" pitchFamily="66" charset="0"/>
              </a:rPr>
              <a:t> v plazmě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latin typeface="Comic Sans MS" pitchFamily="66" charset="0"/>
              </a:rPr>
              <a:t>porucha adheze </a:t>
            </a:r>
            <a:r>
              <a:rPr lang="cs-CZ" sz="1700" dirty="0" err="1">
                <a:latin typeface="Comic Sans MS" pitchFamily="66" charset="0"/>
              </a:rPr>
              <a:t>trom</a:t>
            </a:r>
            <a:r>
              <a:rPr lang="cs-CZ" sz="1700" dirty="0">
                <a:latin typeface="Comic Sans MS" pitchFamily="66" charset="0"/>
              </a:rPr>
              <a:t>, tedy primární hemostázy –  </a:t>
            </a:r>
            <a:r>
              <a:rPr lang="cs-CZ" sz="1700" dirty="0" err="1">
                <a:latin typeface="Comic Sans MS" pitchFamily="66" charset="0"/>
              </a:rPr>
              <a:t>vWf</a:t>
            </a:r>
            <a:r>
              <a:rPr lang="cs-CZ" sz="1700" dirty="0">
                <a:latin typeface="Comic Sans MS" pitchFamily="66" charset="0"/>
              </a:rPr>
              <a:t> je rovněž </a:t>
            </a:r>
            <a:r>
              <a:rPr lang="cs-CZ" sz="1700" dirty="0" err="1">
                <a:latin typeface="Comic Sans MS" pitchFamily="66" charset="0"/>
              </a:rPr>
              <a:t>plazm</a:t>
            </a:r>
            <a:r>
              <a:rPr lang="cs-CZ" sz="1700" dirty="0">
                <a:latin typeface="Comic Sans MS" pitchFamily="66" charset="0"/>
              </a:rPr>
              <a:t>. </a:t>
            </a:r>
            <a:r>
              <a:rPr lang="pl-PL" sz="1700" dirty="0">
                <a:latin typeface="Comic Sans MS" pitchFamily="66" charset="0"/>
              </a:rPr>
              <a:t>nosič F VIII (bez něho je </a:t>
            </a:r>
            <a:r>
              <a:rPr lang="cs-CZ" sz="1700" dirty="0">
                <a:latin typeface="Comic Sans MS" pitchFamily="66" charset="0"/>
              </a:rPr>
              <a:t>nestabilní a rychle degradován) → tedy i porucha sekundární </a:t>
            </a:r>
            <a:r>
              <a:rPr lang="cs-CZ" sz="1700" dirty="0" smtClean="0">
                <a:latin typeface="Comic Sans MS" pitchFamily="66" charset="0"/>
              </a:rPr>
              <a:t>hemostázy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5" t="38595" r="13600" b="42416"/>
          <a:stretch/>
        </p:blipFill>
        <p:spPr bwMode="auto">
          <a:xfrm>
            <a:off x="5364088" y="278641"/>
            <a:ext cx="3246980" cy="110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549945" cy="154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895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416824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700" dirty="0" smtClean="0">
                <a:solidFill>
                  <a:srgbClr val="C00000"/>
                </a:solidFill>
                <a:latin typeface="Comic Sans MS" pitchFamily="66" charset="0"/>
              </a:rPr>
              <a:t>Defekt sekundární hemostázy </a:t>
            </a:r>
            <a:r>
              <a:rPr lang="cs-CZ" sz="2700" dirty="0">
                <a:latin typeface="Comic Sans MS" pitchFamily="66" charset="0"/>
              </a:rPr>
              <a:t>(</a:t>
            </a:r>
            <a:r>
              <a:rPr lang="cs-CZ" sz="2700" dirty="0" err="1">
                <a:latin typeface="Comic Sans MS" pitchFamily="66" charset="0"/>
              </a:rPr>
              <a:t>koagulopatie</a:t>
            </a:r>
            <a:r>
              <a:rPr lang="cs-CZ" sz="2700" dirty="0" smtClean="0">
                <a:latin typeface="Comic Sans MS" pitchFamily="66" charset="0"/>
              </a:rPr>
              <a:t>)</a:t>
            </a:r>
          </a:p>
          <a:p>
            <a:r>
              <a:rPr lang="cs-CZ" sz="2700" dirty="0">
                <a:latin typeface="Comic Sans MS" pitchFamily="66" charset="0"/>
              </a:rPr>
              <a:t>typické krvácení do tkání (hematomy), </a:t>
            </a:r>
            <a:r>
              <a:rPr lang="cs-CZ" sz="2700" dirty="0" smtClean="0">
                <a:latin typeface="Comic Sans MS" pitchFamily="66" charset="0"/>
              </a:rPr>
              <a:t>např. klouby</a:t>
            </a:r>
            <a:r>
              <a:rPr lang="cs-CZ" sz="2700" dirty="0">
                <a:latin typeface="Comic Sans MS" pitchFamily="66" charset="0"/>
              </a:rPr>
              <a:t>, svaly, mozek, </a:t>
            </a:r>
            <a:r>
              <a:rPr lang="cs-CZ" sz="2700" dirty="0" err="1" smtClean="0">
                <a:latin typeface="Comic Sans MS" pitchFamily="66" charset="0"/>
              </a:rPr>
              <a:t>retroperitoneum</a:t>
            </a:r>
            <a:endParaRPr lang="cs-CZ" sz="2700" dirty="0" smtClean="0">
              <a:latin typeface="Comic Sans MS" pitchFamily="66" charset="0"/>
            </a:endParaRPr>
          </a:p>
          <a:p>
            <a:r>
              <a:rPr lang="cs-CZ" sz="2700" dirty="0" smtClean="0">
                <a:latin typeface="Comic Sans MS" pitchFamily="66" charset="0"/>
              </a:rPr>
              <a:t>nejsou petechie </a:t>
            </a:r>
            <a:r>
              <a:rPr lang="cs-CZ" sz="2700" dirty="0">
                <a:latin typeface="Comic Sans MS" pitchFamily="66" charset="0"/>
              </a:rPr>
              <a:t>a </a:t>
            </a:r>
            <a:r>
              <a:rPr lang="cs-CZ" sz="2700" dirty="0" smtClean="0">
                <a:latin typeface="Comic Sans MS" pitchFamily="66" charset="0"/>
              </a:rPr>
              <a:t>purpury</a:t>
            </a:r>
          </a:p>
          <a:p>
            <a:pPr marL="0" indent="0">
              <a:buNone/>
            </a:pPr>
            <a:endParaRPr lang="cs-CZ" sz="2700" dirty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cs-CZ" sz="2700" dirty="0" smtClean="0">
                <a:solidFill>
                  <a:srgbClr val="FFC000"/>
                </a:solidFill>
                <a:latin typeface="Comic Sans MS" pitchFamily="66" charset="0"/>
              </a:rPr>
              <a:t>vrozené poruchy</a:t>
            </a:r>
          </a:p>
          <a:p>
            <a:r>
              <a:rPr lang="cs-CZ" sz="2700" dirty="0">
                <a:solidFill>
                  <a:srgbClr val="7030A0"/>
                </a:solidFill>
                <a:latin typeface="Comic Sans MS" pitchFamily="66" charset="0"/>
              </a:rPr>
              <a:t>hemofilie </a:t>
            </a:r>
            <a:r>
              <a:rPr lang="cs-CZ" sz="2700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</a:p>
          <a:p>
            <a:r>
              <a:rPr lang="cs-CZ" sz="2700" dirty="0">
                <a:solidFill>
                  <a:srgbClr val="7030A0"/>
                </a:solidFill>
                <a:latin typeface="Comic Sans MS" pitchFamily="66" charset="0"/>
              </a:rPr>
              <a:t>h</a:t>
            </a:r>
            <a:r>
              <a:rPr lang="cs-CZ" sz="2700" dirty="0" smtClean="0">
                <a:solidFill>
                  <a:srgbClr val="7030A0"/>
                </a:solidFill>
                <a:latin typeface="Comic Sans MS" pitchFamily="66" charset="0"/>
              </a:rPr>
              <a:t>emofilie B </a:t>
            </a:r>
          </a:p>
          <a:p>
            <a:r>
              <a:rPr lang="cs-CZ" sz="2700" dirty="0" smtClean="0">
                <a:latin typeface="Comic Sans MS" pitchFamily="66" charset="0"/>
              </a:rPr>
              <a:t>GR - </a:t>
            </a:r>
            <a:r>
              <a:rPr lang="cs-CZ" sz="2700" dirty="0" err="1" smtClean="0">
                <a:latin typeface="Comic Sans MS" pitchFamily="66" charset="0"/>
              </a:rPr>
              <a:t>Xq</a:t>
            </a:r>
            <a:r>
              <a:rPr lang="cs-CZ" sz="2700" dirty="0" smtClean="0">
                <a:latin typeface="Comic Sans MS" pitchFamily="66" charset="0"/>
              </a:rPr>
              <a:t> </a:t>
            </a:r>
          </a:p>
          <a:p>
            <a:r>
              <a:rPr lang="cs-CZ" sz="2700" dirty="0" smtClean="0">
                <a:latin typeface="Comic Sans MS" pitchFamily="66" charset="0"/>
              </a:rPr>
              <a:t>defekt faktoru IX, prevalence </a:t>
            </a:r>
            <a:r>
              <a:rPr lang="cs-CZ" sz="2700" dirty="0">
                <a:latin typeface="Comic Sans MS" pitchFamily="66" charset="0"/>
              </a:rPr>
              <a:t>10x menší než hemofilie </a:t>
            </a:r>
            <a:r>
              <a:rPr lang="cs-CZ" sz="2700" dirty="0" smtClean="0">
                <a:latin typeface="Comic Sans MS" pitchFamily="66" charset="0"/>
              </a:rPr>
              <a:t>A</a:t>
            </a:r>
          </a:p>
          <a:p>
            <a:r>
              <a:rPr lang="cs-CZ" sz="2700" dirty="0" smtClean="0">
                <a:latin typeface="Comic Sans MS" pitchFamily="66" charset="0"/>
              </a:rPr>
              <a:t>&gt; 300 </a:t>
            </a:r>
            <a:r>
              <a:rPr lang="cs-CZ" sz="2700" dirty="0">
                <a:latin typeface="Comic Sans MS" pitchFamily="66" charset="0"/>
              </a:rPr>
              <a:t>bodových mutací v </a:t>
            </a:r>
            <a:r>
              <a:rPr lang="cs-CZ" sz="2700" dirty="0" err="1">
                <a:latin typeface="Comic Sans MS" pitchFamily="66" charset="0"/>
              </a:rPr>
              <a:t>fIX</a:t>
            </a:r>
            <a:r>
              <a:rPr lang="cs-CZ" sz="2700" dirty="0">
                <a:latin typeface="Comic Sans MS" pitchFamily="66" charset="0"/>
              </a:rPr>
              <a:t> genu (85% bodové, </a:t>
            </a:r>
            <a:r>
              <a:rPr lang="cs-CZ" sz="2700" dirty="0" smtClean="0">
                <a:latin typeface="Comic Sans MS" pitchFamily="66" charset="0"/>
              </a:rPr>
              <a:t>3% krátké </a:t>
            </a:r>
            <a:r>
              <a:rPr lang="cs-CZ" sz="2700" dirty="0">
                <a:latin typeface="Comic Sans MS" pitchFamily="66" charset="0"/>
              </a:rPr>
              <a:t>delece a 12% rozsáhlé delece)</a:t>
            </a:r>
          </a:p>
          <a:p>
            <a:r>
              <a:rPr lang="cs-CZ" sz="2700" dirty="0" smtClean="0">
                <a:solidFill>
                  <a:srgbClr val="7030A0"/>
                </a:solidFill>
                <a:latin typeface="Comic Sans MS" pitchFamily="66" charset="0"/>
              </a:rPr>
              <a:t>defekty </a:t>
            </a:r>
            <a:r>
              <a:rPr lang="cs-CZ" sz="2700" dirty="0">
                <a:solidFill>
                  <a:srgbClr val="7030A0"/>
                </a:solidFill>
                <a:latin typeface="Comic Sans MS" pitchFamily="66" charset="0"/>
              </a:rPr>
              <a:t>ostatních faktorů</a:t>
            </a:r>
          </a:p>
          <a:p>
            <a:r>
              <a:rPr lang="cs-CZ" sz="2700" dirty="0" smtClean="0">
                <a:latin typeface="Comic Sans MS" pitchFamily="66" charset="0"/>
              </a:rPr>
              <a:t>vzácné</a:t>
            </a:r>
            <a:r>
              <a:rPr lang="cs-CZ" sz="2700" dirty="0">
                <a:latin typeface="Comic Sans MS" pitchFamily="66" charset="0"/>
              </a:rPr>
              <a:t>, </a:t>
            </a:r>
            <a:r>
              <a:rPr lang="cs-CZ" sz="2700" dirty="0" smtClean="0">
                <a:latin typeface="Comic Sans MS" pitchFamily="66" charset="0"/>
              </a:rPr>
              <a:t>většinou AR, klinicky manifestní </a:t>
            </a:r>
            <a:r>
              <a:rPr lang="cs-CZ" sz="2700" dirty="0">
                <a:latin typeface="Comic Sans MS" pitchFamily="66" charset="0"/>
              </a:rPr>
              <a:t>poruchy jen při těžkém deficitu</a:t>
            </a:r>
          </a:p>
          <a:p>
            <a:r>
              <a:rPr lang="cs-CZ" sz="2700" dirty="0">
                <a:latin typeface="Comic Sans MS" pitchFamily="66" charset="0"/>
              </a:rPr>
              <a:t>n</a:t>
            </a:r>
            <a:r>
              <a:rPr lang="cs-CZ" sz="2700" dirty="0" smtClean="0">
                <a:latin typeface="Comic Sans MS" pitchFamily="66" charset="0"/>
              </a:rPr>
              <a:t>apř. </a:t>
            </a:r>
            <a:r>
              <a:rPr lang="cs-CZ" sz="2700" dirty="0" err="1" smtClean="0">
                <a:solidFill>
                  <a:srgbClr val="875ACA"/>
                </a:solidFill>
                <a:latin typeface="Comic Sans MS" pitchFamily="66" charset="0"/>
              </a:rPr>
              <a:t>afibrinogenemie</a:t>
            </a:r>
            <a:r>
              <a:rPr lang="cs-CZ" sz="2700" dirty="0" smtClean="0">
                <a:latin typeface="Comic Sans MS" pitchFamily="66" charset="0"/>
              </a:rPr>
              <a:t> </a:t>
            </a:r>
            <a:r>
              <a:rPr lang="cs-CZ" sz="2700" dirty="0">
                <a:latin typeface="Comic Sans MS" pitchFamily="66" charset="0"/>
              </a:rPr>
              <a:t>(defekt </a:t>
            </a:r>
            <a:r>
              <a:rPr lang="cs-CZ" sz="2700" dirty="0" err="1" smtClean="0">
                <a:latin typeface="Comic Sans MS" pitchFamily="66" charset="0"/>
              </a:rPr>
              <a:t>fI</a:t>
            </a:r>
            <a:r>
              <a:rPr lang="cs-CZ" sz="2700" dirty="0" smtClean="0">
                <a:latin typeface="Comic Sans MS" pitchFamily="66" charset="0"/>
              </a:rPr>
              <a:t>), </a:t>
            </a:r>
            <a:r>
              <a:rPr lang="cs-CZ" sz="2700" dirty="0" smtClean="0">
                <a:solidFill>
                  <a:srgbClr val="875ACA"/>
                </a:solidFill>
                <a:latin typeface="Comic Sans MS" pitchFamily="66" charset="0"/>
              </a:rPr>
              <a:t>hemofilie </a:t>
            </a:r>
            <a:r>
              <a:rPr lang="cs-CZ" sz="2700" dirty="0">
                <a:solidFill>
                  <a:srgbClr val="875ACA"/>
                </a:solidFill>
                <a:latin typeface="Comic Sans MS" pitchFamily="66" charset="0"/>
              </a:rPr>
              <a:t>C</a:t>
            </a:r>
            <a:r>
              <a:rPr lang="cs-CZ" sz="2700" dirty="0">
                <a:latin typeface="Comic Sans MS" pitchFamily="66" charset="0"/>
              </a:rPr>
              <a:t> (defekt </a:t>
            </a:r>
            <a:r>
              <a:rPr lang="cs-CZ" sz="2700" dirty="0" err="1">
                <a:latin typeface="Comic Sans MS" pitchFamily="66" charset="0"/>
              </a:rPr>
              <a:t>fXI</a:t>
            </a:r>
            <a:r>
              <a:rPr lang="cs-CZ" sz="2700" dirty="0">
                <a:latin typeface="Comic Sans MS" pitchFamily="66" charset="0"/>
              </a:rPr>
              <a:t>) – Aškenazy </a:t>
            </a:r>
            <a:r>
              <a:rPr lang="cs-CZ" sz="2700" dirty="0" smtClean="0">
                <a:latin typeface="Comic Sans MS" pitchFamily="66" charset="0"/>
              </a:rPr>
              <a:t>Židé</a:t>
            </a:r>
          </a:p>
          <a:p>
            <a:pPr marL="0" indent="0">
              <a:buNone/>
            </a:pPr>
            <a:endParaRPr lang="cs-CZ" sz="27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700" dirty="0" smtClean="0">
                <a:solidFill>
                  <a:srgbClr val="FFC000"/>
                </a:solidFill>
                <a:latin typeface="Comic Sans MS" pitchFamily="66" charset="0"/>
              </a:rPr>
              <a:t>2.    získané poruchy</a:t>
            </a:r>
          </a:p>
          <a:p>
            <a:r>
              <a:rPr lang="cs-CZ" sz="2700" dirty="0">
                <a:latin typeface="Comic Sans MS" pitchFamily="66" charset="0"/>
              </a:rPr>
              <a:t>chronické jaterní </a:t>
            </a:r>
            <a:r>
              <a:rPr lang="cs-CZ" sz="2700" dirty="0" smtClean="0">
                <a:latin typeface="Comic Sans MS" pitchFamily="66" charset="0"/>
              </a:rPr>
              <a:t>onemocnění</a:t>
            </a:r>
            <a:r>
              <a:rPr lang="cs-CZ" sz="2700" b="1" dirty="0" smtClean="0">
                <a:latin typeface="Comic Sans MS" pitchFamily="66" charset="0"/>
              </a:rPr>
              <a:t> - </a:t>
            </a:r>
            <a:r>
              <a:rPr lang="cs-CZ" sz="2700" dirty="0" smtClean="0">
                <a:latin typeface="Comic Sans MS" pitchFamily="66" charset="0"/>
              </a:rPr>
              <a:t>jaterní </a:t>
            </a:r>
            <a:r>
              <a:rPr lang="cs-CZ" sz="2700" dirty="0">
                <a:latin typeface="Comic Sans MS" pitchFamily="66" charset="0"/>
              </a:rPr>
              <a:t>insuficience/selhání</a:t>
            </a:r>
          </a:p>
          <a:p>
            <a:r>
              <a:rPr lang="cs-CZ" sz="2700" dirty="0" smtClean="0">
                <a:latin typeface="Comic Sans MS" pitchFamily="66" charset="0"/>
              </a:rPr>
              <a:t>nedostatek </a:t>
            </a:r>
            <a:r>
              <a:rPr lang="cs-CZ" sz="2700" dirty="0">
                <a:latin typeface="Comic Sans MS" pitchFamily="66" charset="0"/>
              </a:rPr>
              <a:t>vitaminu K (porucha resorpce tuků </a:t>
            </a:r>
            <a:r>
              <a:rPr lang="cs-CZ" sz="2700" dirty="0" smtClean="0">
                <a:latin typeface="Comic Sans MS" pitchFamily="66" charset="0"/>
              </a:rPr>
              <a:t>ve střevě, neúčinné formy proteinů protrombinového komplexu </a:t>
            </a:r>
            <a:r>
              <a:rPr lang="cs-CZ" sz="27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2700" dirty="0">
                <a:latin typeface="Comic Sans MS" pitchFamily="66" charset="0"/>
              </a:rPr>
              <a:t> </a:t>
            </a:r>
            <a:r>
              <a:rPr lang="cs-CZ" sz="2700" dirty="0" smtClean="0">
                <a:latin typeface="Comic Sans MS" pitchFamily="66" charset="0"/>
              </a:rPr>
              <a:t>neschopnost adherence k </a:t>
            </a:r>
            <a:r>
              <a:rPr lang="cs-CZ" sz="2700" dirty="0" err="1" smtClean="0">
                <a:latin typeface="Comic Sans MS" pitchFamily="66" charset="0"/>
              </a:rPr>
              <a:t>fosfolipidovým</a:t>
            </a:r>
            <a:r>
              <a:rPr lang="cs-CZ" sz="2700" dirty="0" smtClean="0">
                <a:latin typeface="Comic Sans MS" pitchFamily="66" charset="0"/>
              </a:rPr>
              <a:t> povrchům)</a:t>
            </a:r>
            <a:endParaRPr lang="cs-CZ" sz="2700" dirty="0">
              <a:latin typeface="Comic Sans MS" pitchFamily="66" charset="0"/>
            </a:endParaRPr>
          </a:p>
          <a:p>
            <a:r>
              <a:rPr lang="cs-CZ" sz="2700" dirty="0" smtClean="0">
                <a:solidFill>
                  <a:srgbClr val="7030A0"/>
                </a:solidFill>
                <a:latin typeface="Comic Sans MS" pitchFamily="66" charset="0"/>
              </a:rPr>
              <a:t>DIC</a:t>
            </a:r>
            <a:endParaRPr lang="cs-CZ" sz="27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934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7200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Defekt sekundární hemostázy </a:t>
            </a:r>
            <a:endParaRPr lang="cs-CZ" sz="1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Hemofilie A</a:t>
            </a:r>
          </a:p>
          <a:p>
            <a:r>
              <a:rPr lang="cs-CZ" sz="1600" dirty="0" smtClean="0">
                <a:latin typeface="Comic Sans MS" pitchFamily="66" charset="0"/>
              </a:rPr>
              <a:t>GR – </a:t>
            </a:r>
            <a:r>
              <a:rPr lang="cs-CZ" sz="1600" dirty="0">
                <a:latin typeface="Comic Sans MS" pitchFamily="66" charset="0"/>
              </a:rPr>
              <a:t>vazba na X </a:t>
            </a:r>
            <a:r>
              <a:rPr lang="cs-CZ" sz="1600" dirty="0" smtClean="0">
                <a:latin typeface="Comic Sans MS" pitchFamily="66" charset="0"/>
              </a:rPr>
              <a:t>chromozom (žena </a:t>
            </a:r>
            <a:r>
              <a:rPr lang="cs-CZ" sz="1600" dirty="0">
                <a:latin typeface="Comic Sans MS" pitchFamily="66" charset="0"/>
              </a:rPr>
              <a:t>je </a:t>
            </a:r>
            <a:r>
              <a:rPr lang="cs-CZ" sz="1600" dirty="0" smtClean="0">
                <a:latin typeface="Comic Sans MS" pitchFamily="66" charset="0"/>
              </a:rPr>
              <a:t>přenašečka, ve výjimečných případech může být i žena </a:t>
            </a:r>
            <a:r>
              <a:rPr lang="cs-CZ" sz="1600" dirty="0" err="1" smtClean="0">
                <a:latin typeface="Comic Sans MS" pitchFamily="66" charset="0"/>
              </a:rPr>
              <a:t>hemofilička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nedostatek srážecího faktoru VIII </a:t>
            </a:r>
          </a:p>
          <a:p>
            <a:r>
              <a:rPr lang="cs-CZ" sz="1600" dirty="0" smtClean="0">
                <a:latin typeface="Comic Sans MS" pitchFamily="66" charset="0"/>
              </a:rPr>
              <a:t>&gt; 150 </a:t>
            </a:r>
            <a:r>
              <a:rPr lang="cs-CZ" sz="1600" dirty="0">
                <a:latin typeface="Comic Sans MS" pitchFamily="66" charset="0"/>
              </a:rPr>
              <a:t>bodových mutací </a:t>
            </a:r>
            <a:r>
              <a:rPr lang="cs-CZ" sz="1600" dirty="0" smtClean="0">
                <a:latin typeface="Comic Sans MS" pitchFamily="66" charset="0"/>
              </a:rPr>
              <a:t>ve genu  f VIII – </a:t>
            </a:r>
            <a:r>
              <a:rPr lang="cs-CZ" sz="1600" dirty="0">
                <a:latin typeface="Comic Sans MS" pitchFamily="66" charset="0"/>
              </a:rPr>
              <a:t>velká fenotypová variabilita!!!</a:t>
            </a:r>
          </a:p>
          <a:p>
            <a:r>
              <a:rPr lang="cs-CZ" sz="1600" dirty="0">
                <a:latin typeface="Comic Sans MS" pitchFamily="66" charset="0"/>
              </a:rPr>
              <a:t>např. inzerce 3000 </a:t>
            </a:r>
            <a:r>
              <a:rPr lang="cs-CZ" sz="1600" dirty="0" err="1">
                <a:latin typeface="Comic Sans MS" pitchFamily="66" charset="0"/>
              </a:rPr>
              <a:t>bp</a:t>
            </a:r>
            <a:r>
              <a:rPr lang="cs-CZ" sz="1600" dirty="0">
                <a:latin typeface="Comic Sans MS" pitchFamily="66" charset="0"/>
              </a:rPr>
              <a:t> – snížení tvorby  proteinu </a:t>
            </a:r>
          </a:p>
          <a:p>
            <a:r>
              <a:rPr lang="fr-FR" sz="1600" dirty="0">
                <a:latin typeface="Comic Sans MS" pitchFamily="66" charset="0"/>
              </a:rPr>
              <a:t>prevalence v mužské populaci 1:5,000 až 1:10,000</a:t>
            </a:r>
          </a:p>
          <a:p>
            <a:pPr marL="0" indent="0">
              <a:buNone/>
            </a:pPr>
            <a:r>
              <a:rPr lang="cs-CZ" sz="1200" dirty="0" smtClean="0">
                <a:latin typeface="Comic Sans MS" pitchFamily="66" charset="0"/>
              </a:rPr>
              <a:t>      </a:t>
            </a:r>
          </a:p>
          <a:p>
            <a:pPr marL="0" indent="0">
              <a:buNone/>
            </a:pP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dirty="0" smtClean="0">
                <a:latin typeface="Comic Sans MS" pitchFamily="66" charset="0"/>
              </a:rPr>
              <a:t>             Alexej Nikolajevič</a:t>
            </a:r>
            <a:endParaRPr lang="cs-CZ" sz="12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upload.wikimedia.org/wikipedia/commons/thumb/a/ae/Queen_Victoria%2C_Prince_Albert%2C_and_children_by_Franz_Xaver_Winterhalter.jpg/400px-Queen_Victoria%2C_Prince_Albert%2C_and_children_by_Franz_Xaver_Winterhal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37" y="3789040"/>
            <a:ext cx="3360675" cy="262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upload.wikimedia.org/wikipedia/commons/b/b7/Alex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49" y="3789040"/>
            <a:ext cx="1930988" cy="2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8792" cy="3960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potenciálně nebezpečný </a:t>
            </a:r>
            <a:r>
              <a:rPr lang="cs-CZ" sz="1600" dirty="0" smtClean="0">
                <a:latin typeface="Comic Sans MS" pitchFamily="66" charset="0"/>
              </a:rPr>
              <a:t>prvek - </a:t>
            </a:r>
            <a:r>
              <a:rPr lang="cs-CZ" sz="1600" dirty="0">
                <a:latin typeface="Comic Sans MS" pitchFamily="66" charset="0"/>
              </a:rPr>
              <a:t>je schopno katalyzovat vznik volných radikálů (</a:t>
            </a:r>
            <a:r>
              <a:rPr lang="cs-CZ" sz="1600" dirty="0" err="1">
                <a:latin typeface="Comic Sans MS" pitchFamily="66" charset="0"/>
              </a:rPr>
              <a:t>Fentonova</a:t>
            </a:r>
            <a:r>
              <a:rPr lang="cs-CZ" sz="1600" dirty="0">
                <a:latin typeface="Comic Sans MS" pitchFamily="66" charset="0"/>
              </a:rPr>
              <a:t> reakce), které poškozují buňky a jejich struktury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advances.nutrition.org/content/2/2/78/F3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46628"/>
            <a:ext cx="5904656" cy="48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789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96752"/>
            <a:ext cx="72008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Defekt sekundární hemostázy </a:t>
            </a:r>
            <a:endParaRPr lang="cs-CZ" sz="1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DIC (diseminovaná intravaskulární koagulace)</a:t>
            </a:r>
          </a:p>
          <a:p>
            <a:r>
              <a:rPr lang="cs-CZ" sz="1600" dirty="0" smtClean="0">
                <a:latin typeface="Comic Sans MS" pitchFamily="66" charset="0"/>
              </a:rPr>
              <a:t>konzumpční </a:t>
            </a:r>
            <a:r>
              <a:rPr lang="cs-CZ" sz="1600" dirty="0" err="1" smtClean="0">
                <a:latin typeface="Comic Sans MS" pitchFamily="66" charset="0"/>
              </a:rPr>
              <a:t>koagulopatie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= zpočátku </a:t>
            </a:r>
            <a:r>
              <a:rPr lang="cs-CZ" sz="1600" dirty="0">
                <a:latin typeface="Comic Sans MS" pitchFamily="66" charset="0"/>
              </a:rPr>
              <a:t>nadměrná koagulace (trombotický stav), posléze vyčerpání koagul</a:t>
            </a:r>
            <a:r>
              <a:rPr lang="cs-CZ" sz="1600" dirty="0" smtClean="0">
                <a:latin typeface="Comic Sans MS" pitchFamily="66" charset="0"/>
              </a:rPr>
              <a:t>. faktorů </a:t>
            </a:r>
            <a:r>
              <a:rPr lang="cs-CZ" sz="1600" dirty="0">
                <a:latin typeface="Comic Sans MS" pitchFamily="66" charset="0"/>
              </a:rPr>
              <a:t>(krvácivý </a:t>
            </a:r>
            <a:r>
              <a:rPr lang="cs-CZ" sz="1600" dirty="0" smtClean="0">
                <a:latin typeface="Comic Sans MS" pitchFamily="66" charset="0"/>
              </a:rPr>
              <a:t>stav)</a:t>
            </a:r>
          </a:p>
          <a:p>
            <a:r>
              <a:rPr lang="cs-CZ" sz="1600" dirty="0" smtClean="0">
                <a:latin typeface="Comic Sans MS" pitchFamily="66" charset="0"/>
              </a:rPr>
              <a:t>koagulace je </a:t>
            </a:r>
            <a:r>
              <a:rPr lang="cs-CZ" sz="1600" dirty="0">
                <a:latin typeface="Comic Sans MS" pitchFamily="66" charset="0"/>
              </a:rPr>
              <a:t>místně neohraničená a není primárně reakcí na </a:t>
            </a:r>
            <a:r>
              <a:rPr lang="cs-CZ" sz="1600" dirty="0" smtClean="0">
                <a:latin typeface="Comic Sans MS" pitchFamily="66" charset="0"/>
              </a:rPr>
              <a:t>poškození </a:t>
            </a:r>
            <a:r>
              <a:rPr lang="cs-CZ" sz="1600" dirty="0">
                <a:latin typeface="Comic Sans MS" pitchFamily="66" charset="0"/>
              </a:rPr>
              <a:t>ř</a:t>
            </a:r>
            <a:r>
              <a:rPr lang="cs-CZ" sz="1600" dirty="0" smtClean="0">
                <a:latin typeface="Comic Sans MS" pitchFamily="66" charset="0"/>
              </a:rPr>
              <a:t>ečiště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1</a:t>
            </a:r>
            <a:r>
              <a:rPr lang="cs-CZ" sz="1600" dirty="0">
                <a:latin typeface="Comic Sans MS" pitchFamily="66" charset="0"/>
              </a:rPr>
              <a:t>. fáze - tvorba </a:t>
            </a:r>
            <a:r>
              <a:rPr lang="cs-CZ" sz="1600" dirty="0" err="1" smtClean="0">
                <a:latin typeface="Comic Sans MS" pitchFamily="66" charset="0"/>
              </a:rPr>
              <a:t>mikrotrombů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v mikrocirkulaci (ischemie </a:t>
            </a:r>
            <a:r>
              <a:rPr lang="cs-CZ" sz="1600" dirty="0">
                <a:latin typeface="Comic Sans MS" pitchFamily="66" charset="0"/>
              </a:rPr>
              <a:t>až </a:t>
            </a:r>
            <a:r>
              <a:rPr lang="cs-CZ" sz="1600" dirty="0" smtClean="0">
                <a:latin typeface="Comic Sans MS" pitchFamily="66" charset="0"/>
              </a:rPr>
              <a:t>gangrény)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2</a:t>
            </a:r>
            <a:r>
              <a:rPr lang="cs-CZ" sz="1600" dirty="0">
                <a:latin typeface="Comic Sans MS" pitchFamily="66" charset="0"/>
              </a:rPr>
              <a:t>. fáze - </a:t>
            </a:r>
            <a:r>
              <a:rPr lang="cs-CZ" sz="1600" dirty="0" err="1">
                <a:latin typeface="Comic Sans MS" pitchFamily="66" charset="0"/>
              </a:rPr>
              <a:t>hypo</a:t>
            </a:r>
            <a:r>
              <a:rPr lang="cs-CZ" sz="1600" dirty="0">
                <a:latin typeface="Comic Sans MS" pitchFamily="66" charset="0"/>
              </a:rPr>
              <a:t>- až </a:t>
            </a:r>
            <a:r>
              <a:rPr lang="cs-CZ" sz="1600" dirty="0" err="1" smtClean="0">
                <a:latin typeface="Comic Sans MS" pitchFamily="66" charset="0"/>
              </a:rPr>
              <a:t>afibrinogenemie</a:t>
            </a:r>
            <a:r>
              <a:rPr lang="cs-CZ" sz="1600" dirty="0" smtClean="0">
                <a:latin typeface="Comic Sans MS" pitchFamily="66" charset="0"/>
              </a:rPr>
              <a:t>, trombocytopenie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(krvácení </a:t>
            </a:r>
            <a:r>
              <a:rPr lang="cs-CZ" sz="1600" dirty="0">
                <a:latin typeface="Comic Sans MS" pitchFamily="66" charset="0"/>
              </a:rPr>
              <a:t>do </a:t>
            </a:r>
            <a:r>
              <a:rPr lang="cs-CZ" sz="1600" dirty="0" smtClean="0">
                <a:latin typeface="Comic Sans MS" pitchFamily="66" charset="0"/>
              </a:rPr>
              <a:t>orgánů)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3. patologicky </a:t>
            </a:r>
            <a:r>
              <a:rPr lang="cs-CZ" sz="1600" dirty="0">
                <a:latin typeface="Comic Sans MS" pitchFamily="66" charset="0"/>
              </a:rPr>
              <a:t>vystupňovaná </a:t>
            </a:r>
            <a:r>
              <a:rPr lang="cs-CZ" sz="1600" dirty="0" err="1">
                <a:latin typeface="Comic Sans MS" pitchFamily="66" charset="0"/>
              </a:rPr>
              <a:t>fibrinolýza</a:t>
            </a:r>
            <a:endParaRPr lang="cs-CZ" sz="16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18"/>
            <a:ext cx="2999125" cy="20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894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Krvácivé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196752"/>
            <a:ext cx="72008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C00000"/>
                </a:solidFill>
                <a:latin typeface="Comic Sans MS" pitchFamily="66" charset="0"/>
              </a:rPr>
              <a:t>Defekt sekundární hemostázy </a:t>
            </a:r>
            <a:endParaRPr lang="cs-CZ" sz="16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DIC (diseminovaná intravaskulární koagulace)</a:t>
            </a: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Patogeneze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v </a:t>
            </a:r>
            <a:r>
              <a:rPr lang="cs-CZ" sz="1600" b="1" dirty="0">
                <a:latin typeface="Comic Sans MS" pitchFamily="66" charset="0"/>
              </a:rPr>
              <a:t>cirkulaci není normálně přítomen </a:t>
            </a:r>
            <a:r>
              <a:rPr lang="cs-CZ" sz="1600" b="1" dirty="0" smtClean="0">
                <a:latin typeface="Comic Sans MS" pitchFamily="66" charset="0"/>
              </a:rPr>
              <a:t>tkáňový faktor (TF)</a:t>
            </a:r>
          </a:p>
          <a:p>
            <a:r>
              <a:rPr lang="cs-CZ" sz="1600" dirty="0" smtClean="0">
                <a:latin typeface="Comic Sans MS" pitchFamily="66" charset="0"/>
              </a:rPr>
              <a:t>při </a:t>
            </a:r>
            <a:r>
              <a:rPr lang="cs-CZ" sz="1600" dirty="0">
                <a:latin typeface="Comic Sans MS" pitchFamily="66" charset="0"/>
              </a:rPr>
              <a:t>některých patologických stavech se vyskytuje a aktivuje faktor VII (a </a:t>
            </a:r>
            <a:r>
              <a:rPr lang="cs-CZ" sz="1600" dirty="0" smtClean="0">
                <a:latin typeface="Comic Sans MS" pitchFamily="66" charset="0"/>
              </a:rPr>
              <a:t>následně vnější </a:t>
            </a:r>
            <a:r>
              <a:rPr lang="cs-CZ" sz="1600" dirty="0">
                <a:latin typeface="Comic Sans MS" pitchFamily="66" charset="0"/>
              </a:rPr>
              <a:t>cestu </a:t>
            </a:r>
            <a:r>
              <a:rPr lang="cs-CZ" sz="1600" dirty="0" err="1">
                <a:latin typeface="Comic Sans MS" pitchFamily="66" charset="0"/>
              </a:rPr>
              <a:t>kr.</a:t>
            </a:r>
            <a:r>
              <a:rPr lang="cs-CZ" sz="1600" dirty="0">
                <a:latin typeface="Comic Sans MS" pitchFamily="66" charset="0"/>
              </a:rPr>
              <a:t> srážení)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Patologické </a:t>
            </a:r>
            <a:r>
              <a:rPr lang="cs-CZ" sz="1600" dirty="0">
                <a:latin typeface="Comic Sans MS" pitchFamily="66" charset="0"/>
              </a:rPr>
              <a:t>zdroje TF</a:t>
            </a:r>
          </a:p>
          <a:p>
            <a:r>
              <a:rPr lang="cs-CZ" sz="1600" dirty="0" smtClean="0">
                <a:latin typeface="Comic Sans MS" pitchFamily="66" charset="0"/>
              </a:rPr>
              <a:t>buňky </a:t>
            </a:r>
            <a:r>
              <a:rPr lang="cs-CZ" sz="1600" dirty="0">
                <a:latin typeface="Comic Sans MS" pitchFamily="66" charset="0"/>
              </a:rPr>
              <a:t>jiných tkání – např. </a:t>
            </a:r>
            <a:r>
              <a:rPr lang="cs-CZ" sz="1600" dirty="0" smtClean="0">
                <a:latin typeface="Comic Sans MS" pitchFamily="66" charset="0"/>
              </a:rPr>
              <a:t>b. </a:t>
            </a:r>
            <a:r>
              <a:rPr lang="cs-CZ" sz="1600" dirty="0">
                <a:latin typeface="Comic Sans MS" pitchFamily="66" charset="0"/>
              </a:rPr>
              <a:t>plodu při porodu, rozsáhlá poranění, rozsev nádorových </a:t>
            </a:r>
            <a:r>
              <a:rPr lang="cs-CZ" sz="1600" dirty="0" smtClean="0">
                <a:latin typeface="Comic Sans MS" pitchFamily="66" charset="0"/>
              </a:rPr>
              <a:t>b. </a:t>
            </a:r>
            <a:r>
              <a:rPr lang="cs-CZ" sz="1600" dirty="0">
                <a:latin typeface="Comic Sans MS" pitchFamily="66" charset="0"/>
              </a:rPr>
              <a:t>při operaci atd.</a:t>
            </a:r>
          </a:p>
          <a:p>
            <a:r>
              <a:rPr lang="cs-CZ" sz="1600" dirty="0" smtClean="0">
                <a:latin typeface="Comic Sans MS" pitchFamily="66" charset="0"/>
              </a:rPr>
              <a:t>patologické </a:t>
            </a:r>
            <a:r>
              <a:rPr lang="cs-CZ" sz="1600" dirty="0" err="1">
                <a:latin typeface="Comic Sans MS" pitchFamily="66" charset="0"/>
              </a:rPr>
              <a:t>kr.</a:t>
            </a:r>
            <a:r>
              <a:rPr lang="cs-CZ" sz="1600" dirty="0">
                <a:latin typeface="Comic Sans MS" pitchFamily="66" charset="0"/>
              </a:rPr>
              <a:t> elementy </a:t>
            </a:r>
            <a:r>
              <a:rPr lang="cs-CZ" sz="1600" dirty="0" err="1">
                <a:latin typeface="Comic Sans MS" pitchFamily="66" charset="0"/>
              </a:rPr>
              <a:t>exprimující</a:t>
            </a:r>
            <a:r>
              <a:rPr lang="cs-CZ" sz="1600" dirty="0">
                <a:latin typeface="Comic Sans MS" pitchFamily="66" charset="0"/>
              </a:rPr>
              <a:t> TF – např. při </a:t>
            </a:r>
            <a:r>
              <a:rPr lang="cs-CZ" sz="1600" dirty="0" err="1">
                <a:latin typeface="Comic Sans MS" pitchFamily="66" charset="0"/>
              </a:rPr>
              <a:t>myelo</a:t>
            </a:r>
            <a:r>
              <a:rPr lang="cs-CZ" sz="1600" dirty="0">
                <a:latin typeface="Comic Sans MS" pitchFamily="66" charset="0"/>
              </a:rPr>
              <a:t>- a </a:t>
            </a:r>
            <a:r>
              <a:rPr lang="cs-CZ" sz="1600" dirty="0" err="1">
                <a:latin typeface="Comic Sans MS" pitchFamily="66" charset="0"/>
              </a:rPr>
              <a:t>lymfoproliferačních</a:t>
            </a:r>
            <a:r>
              <a:rPr lang="cs-CZ" sz="1600" dirty="0">
                <a:latin typeface="Comic Sans MS" pitchFamily="66" charset="0"/>
              </a:rPr>
              <a:t> nemocech</a:t>
            </a:r>
          </a:p>
          <a:p>
            <a:r>
              <a:rPr lang="cs-CZ" sz="1600" dirty="0" smtClean="0">
                <a:latin typeface="Comic Sans MS" pitchFamily="66" charset="0"/>
              </a:rPr>
              <a:t>patologicky </a:t>
            </a:r>
            <a:r>
              <a:rPr lang="cs-CZ" sz="1600" dirty="0">
                <a:latin typeface="Comic Sans MS" pitchFamily="66" charset="0"/>
              </a:rPr>
              <a:t>aktivované endotelie a monocyty, které začnou exprimovat TF v membráně – </a:t>
            </a:r>
            <a:r>
              <a:rPr lang="cs-CZ" sz="1600" dirty="0" smtClean="0">
                <a:latin typeface="Comic Sans MS" pitchFamily="66" charset="0"/>
              </a:rPr>
              <a:t>např. endotoxinem </a:t>
            </a:r>
            <a:r>
              <a:rPr lang="cs-CZ" sz="1600" dirty="0">
                <a:latin typeface="Comic Sans MS" pitchFamily="66" charset="0"/>
              </a:rPr>
              <a:t>při sepsi</a:t>
            </a:r>
          </a:p>
          <a:p>
            <a:r>
              <a:rPr lang="cs-CZ" sz="1600" dirty="0" smtClean="0">
                <a:latin typeface="Comic Sans MS" pitchFamily="66" charset="0"/>
              </a:rPr>
              <a:t>TF </a:t>
            </a:r>
            <a:r>
              <a:rPr lang="cs-CZ" sz="1600" dirty="0">
                <a:latin typeface="Comic Sans MS" pitchFamily="66" charset="0"/>
              </a:rPr>
              <a:t>z cytoplazmy </a:t>
            </a:r>
            <a:r>
              <a:rPr lang="cs-CZ" sz="1600" dirty="0" err="1" smtClean="0">
                <a:latin typeface="Comic Sans MS" pitchFamily="66" charset="0"/>
              </a:rPr>
              <a:t>ery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uvolněný při hemolýze</a:t>
            </a:r>
          </a:p>
          <a:p>
            <a:pPr marL="0" indent="0">
              <a:buNone/>
            </a:pPr>
            <a:endParaRPr lang="cs-CZ" sz="1400" dirty="0" smtClean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3439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Poruchy srážení krve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200800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6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1600" dirty="0" smtClean="0">
                <a:solidFill>
                  <a:srgbClr val="C00000"/>
                </a:solidFill>
                <a:latin typeface="Comic Sans MS" pitchFamily="66" charset="0"/>
              </a:rPr>
              <a:t> stavy (trombofilie)</a:t>
            </a:r>
            <a:endParaRPr lang="cs-CZ" sz="1600" b="1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cs-CZ" sz="1600" dirty="0" smtClean="0">
                <a:solidFill>
                  <a:srgbClr val="875ACA"/>
                </a:solidFill>
                <a:latin typeface="Comic Sans MS" pitchFamily="66" charset="0"/>
              </a:rPr>
              <a:t>Trombóza </a:t>
            </a:r>
            <a:r>
              <a:rPr lang="cs-CZ" sz="1600" dirty="0" smtClean="0">
                <a:latin typeface="Comic Sans MS" pitchFamily="66" charset="0"/>
              </a:rPr>
              <a:t>= </a:t>
            </a:r>
            <a:r>
              <a:rPr lang="cs-CZ" sz="1600" dirty="0">
                <a:latin typeface="Comic Sans MS" pitchFamily="66" charset="0"/>
              </a:rPr>
              <a:t>vytváření krevních sraženin (trombů) uvnitř cirkulačního systému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1600" dirty="0" err="1" smtClean="0">
                <a:solidFill>
                  <a:srgbClr val="875ACA"/>
                </a:solidFill>
                <a:latin typeface="Comic Sans MS" pitchFamily="66" charset="0"/>
              </a:rPr>
              <a:t>Tromboembolie</a:t>
            </a:r>
            <a:r>
              <a:rPr lang="cs-CZ" sz="1600" dirty="0" smtClean="0">
                <a:latin typeface="Comic Sans MS" pitchFamily="66" charset="0"/>
              </a:rPr>
              <a:t> = zanesení trombu proudem krve do </a:t>
            </a:r>
            <a:r>
              <a:rPr lang="cs-CZ" sz="1600" dirty="0">
                <a:latin typeface="Comic Sans MS" pitchFamily="66" charset="0"/>
              </a:rPr>
              <a:t>vzdáleného místa → změna průtoku krve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1600" dirty="0" smtClean="0">
                <a:latin typeface="Comic Sans MS" pitchFamily="66" charset="0"/>
              </a:rPr>
              <a:t>může </a:t>
            </a:r>
            <a:r>
              <a:rPr lang="cs-CZ" sz="1600" dirty="0">
                <a:latin typeface="Comic Sans MS" pitchFamily="66" charset="0"/>
              </a:rPr>
              <a:t>být v některých případech pro své nositele výhodná (omezení ztrát krve při poranění)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1600" dirty="0">
                <a:latin typeface="Comic Sans MS" pitchFamily="66" charset="0"/>
              </a:rPr>
              <a:t>i příčinou různých komplikací v těhotenství, při dlouhodobém znehybnění nebo při  užívání  některých léků může způsobit hlubokou trombózu či plicní embolii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1600" dirty="0">
                <a:latin typeface="Comic Sans MS" pitchFamily="66" charset="0"/>
              </a:rPr>
              <a:t>genetické vyšetření u: gravidních, před začátkem užívání hormonální antikoncepce, před chirurgickým zákrokem</a:t>
            </a:r>
          </a:p>
          <a:p>
            <a:pPr algn="just">
              <a:lnSpc>
                <a:spcPct val="120000"/>
              </a:lnSpc>
              <a:defRPr/>
            </a:pPr>
            <a:endParaRPr lang="cs-CZ" sz="24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57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200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Vrozené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trombofilie</a:t>
            </a: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1. poruchy </a:t>
            </a:r>
            <a:r>
              <a:rPr lang="cs-CZ" sz="1600" dirty="0">
                <a:latin typeface="Comic Sans MS" pitchFamily="66" charset="0"/>
              </a:rPr>
              <a:t>tvorby inhibitorů srážení</a:t>
            </a:r>
          </a:p>
          <a:p>
            <a:r>
              <a:rPr lang="cs-CZ" sz="1600" dirty="0" smtClean="0">
                <a:solidFill>
                  <a:srgbClr val="875ACA"/>
                </a:solidFill>
                <a:latin typeface="Comic Sans MS" pitchFamily="66" charset="0"/>
              </a:rPr>
              <a:t>defekt </a:t>
            </a:r>
            <a:r>
              <a:rPr lang="cs-CZ" sz="1600" dirty="0">
                <a:solidFill>
                  <a:srgbClr val="875ACA"/>
                </a:solidFill>
                <a:latin typeface="Comic Sans MS" pitchFamily="66" charset="0"/>
              </a:rPr>
              <a:t>AT III </a:t>
            </a:r>
            <a:r>
              <a:rPr lang="cs-CZ" sz="1600" dirty="0">
                <a:latin typeface="Comic Sans MS" pitchFamily="66" charset="0"/>
              </a:rPr>
              <a:t>(AR)</a:t>
            </a:r>
          </a:p>
          <a:p>
            <a:r>
              <a:rPr lang="en-US" sz="1600" dirty="0" err="1" smtClean="0">
                <a:solidFill>
                  <a:srgbClr val="875ACA"/>
                </a:solidFill>
                <a:latin typeface="Comic Sans MS" pitchFamily="66" charset="0"/>
              </a:rPr>
              <a:t>defekt</a:t>
            </a:r>
            <a:r>
              <a:rPr lang="en-US" sz="1600" dirty="0" smtClean="0">
                <a:solidFill>
                  <a:srgbClr val="875ACA"/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rgbClr val="875ACA"/>
                </a:solidFill>
                <a:latin typeface="Comic Sans MS" pitchFamily="66" charset="0"/>
              </a:rPr>
              <a:t>proteinů</a:t>
            </a:r>
            <a:r>
              <a:rPr lang="en-US" sz="1600" dirty="0">
                <a:solidFill>
                  <a:srgbClr val="875ACA"/>
                </a:solidFill>
                <a:latin typeface="Comic Sans MS" pitchFamily="66" charset="0"/>
              </a:rPr>
              <a:t> C a S </a:t>
            </a:r>
            <a:r>
              <a:rPr lang="en-US" sz="1600" dirty="0">
                <a:latin typeface="Comic Sans MS" pitchFamily="66" charset="0"/>
              </a:rPr>
              <a:t>(AD)</a:t>
            </a:r>
          </a:p>
          <a:p>
            <a:r>
              <a:rPr lang="cs-CZ" sz="1600" dirty="0" smtClean="0">
                <a:latin typeface="Comic Sans MS" pitchFamily="66" charset="0"/>
              </a:rPr>
              <a:t>syndrom </a:t>
            </a:r>
            <a:r>
              <a:rPr lang="cs-CZ" sz="1600" dirty="0">
                <a:latin typeface="Comic Sans MS" pitchFamily="66" charset="0"/>
              </a:rPr>
              <a:t>rezistence </a:t>
            </a:r>
            <a:r>
              <a:rPr lang="cs-CZ" sz="1600" dirty="0" err="1">
                <a:latin typeface="Comic Sans MS" pitchFamily="66" charset="0"/>
              </a:rPr>
              <a:t>fV</a:t>
            </a:r>
            <a:r>
              <a:rPr lang="cs-CZ" sz="1600" dirty="0">
                <a:latin typeface="Comic Sans MS" pitchFamily="66" charset="0"/>
              </a:rPr>
              <a:t> k aktivovanému proteinu C (</a:t>
            </a:r>
            <a:r>
              <a:rPr lang="cs-CZ" sz="1600" dirty="0" smtClean="0">
                <a:latin typeface="Comic Sans MS" pitchFamily="66" charset="0"/>
              </a:rPr>
              <a:t>APCR) - nejčastější </a:t>
            </a:r>
            <a:r>
              <a:rPr lang="cs-CZ" sz="1600" dirty="0">
                <a:latin typeface="Comic Sans MS" pitchFamily="66" charset="0"/>
              </a:rPr>
              <a:t>vrozená porucha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“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Leidenská” mutace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fV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r>
              <a:rPr lang="cs-CZ" sz="1600" dirty="0" smtClean="0">
                <a:latin typeface="Comic Sans MS" pitchFamily="66" charset="0"/>
              </a:rPr>
              <a:t>mutace protrombinového </a:t>
            </a:r>
            <a:r>
              <a:rPr lang="cs-CZ" sz="1600" dirty="0">
                <a:latin typeface="Comic Sans MS" pitchFamily="66" charset="0"/>
              </a:rPr>
              <a:t>genu (promotor → kvantitativní efekt)</a:t>
            </a:r>
          </a:p>
          <a:p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hyperhomocysteinemie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(mutace s genu pro MTHFR)</a:t>
            </a:r>
          </a:p>
          <a:p>
            <a:r>
              <a:rPr lang="cs-CZ" sz="1600" dirty="0" err="1" smtClean="0">
                <a:solidFill>
                  <a:srgbClr val="875ACA"/>
                </a:solidFill>
                <a:latin typeface="Comic Sans MS" pitchFamily="66" charset="0"/>
              </a:rPr>
              <a:t>antifosfolipidový</a:t>
            </a:r>
            <a:r>
              <a:rPr lang="cs-CZ" sz="1600" dirty="0" smtClean="0">
                <a:solidFill>
                  <a:srgbClr val="875ACA"/>
                </a:solidFill>
                <a:latin typeface="Comic Sans MS" pitchFamily="66" charset="0"/>
              </a:rPr>
              <a:t> syndrom </a:t>
            </a:r>
            <a:r>
              <a:rPr lang="cs-CZ" sz="1600" dirty="0" smtClean="0">
                <a:latin typeface="Comic Sans MS" pitchFamily="66" charset="0"/>
              </a:rPr>
              <a:t>- protilátky </a:t>
            </a:r>
            <a:r>
              <a:rPr lang="cs-CZ" sz="1600" dirty="0">
                <a:latin typeface="Comic Sans MS" pitchFamily="66" charset="0"/>
              </a:rPr>
              <a:t>anti-</a:t>
            </a:r>
            <a:r>
              <a:rPr lang="cs-CZ" sz="1600" dirty="0" err="1">
                <a:latin typeface="Comic Sans MS" pitchFamily="66" charset="0"/>
              </a:rPr>
              <a:t>kardiolipinové</a:t>
            </a:r>
            <a:r>
              <a:rPr lang="cs-CZ" sz="1600" dirty="0">
                <a:latin typeface="Comic Sans MS" pitchFamily="66" charset="0"/>
              </a:rPr>
              <a:t>, lupus </a:t>
            </a:r>
            <a:r>
              <a:rPr lang="cs-CZ" sz="1600" dirty="0" err="1">
                <a:latin typeface="Comic Sans MS" pitchFamily="66" charset="0"/>
              </a:rPr>
              <a:t>antikoagulans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aj., patofyziologie nejasná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2</a:t>
            </a:r>
            <a:r>
              <a:rPr lang="cs-CZ" sz="1600" dirty="0">
                <a:latin typeface="Comic Sans MS" pitchFamily="66" charset="0"/>
              </a:rPr>
              <a:t>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porucha </a:t>
            </a:r>
            <a:r>
              <a:rPr lang="cs-CZ" sz="1600" dirty="0" err="1">
                <a:latin typeface="Comic Sans MS" pitchFamily="66" charset="0"/>
              </a:rPr>
              <a:t>fibrinolýzy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↑</a:t>
            </a:r>
            <a:r>
              <a:rPr lang="cs-CZ" sz="1600" dirty="0">
                <a:latin typeface="Comic Sans MS" pitchFamily="66" charset="0"/>
              </a:rPr>
              <a:t>LP(a)</a:t>
            </a:r>
          </a:p>
          <a:p>
            <a:r>
              <a:rPr lang="pt-BR" sz="1600" dirty="0" smtClean="0">
                <a:latin typeface="Comic Sans MS" pitchFamily="66" charset="0"/>
              </a:rPr>
              <a:t>↑ </a:t>
            </a:r>
            <a:r>
              <a:rPr lang="pt-BR" sz="1600" dirty="0">
                <a:latin typeface="Comic Sans MS" pitchFamily="66" charset="0"/>
              </a:rPr>
              <a:t>PAI-1 (promotor → kvantitativní </a:t>
            </a:r>
            <a:r>
              <a:rPr lang="pt-BR" sz="1600" dirty="0" smtClean="0">
                <a:latin typeface="Comic Sans MS" pitchFamily="66" charset="0"/>
              </a:rPr>
              <a:t>efekt)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886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488832" cy="5184576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Defekt 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antitrombinu 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defRPr/>
            </a:pPr>
            <a:r>
              <a:rPr lang="cs-CZ" sz="1600" dirty="0" smtClean="0">
                <a:latin typeface="Comic Sans MS" pitchFamily="66" charset="0"/>
              </a:rPr>
              <a:t>mutace </a:t>
            </a:r>
            <a:r>
              <a:rPr lang="cs-CZ" sz="1600" dirty="0">
                <a:latin typeface="Comic Sans MS" pitchFamily="66" charset="0"/>
              </a:rPr>
              <a:t>koagulačního </a:t>
            </a:r>
            <a:r>
              <a:rPr lang="cs-CZ" sz="1600" dirty="0" err="1" smtClean="0">
                <a:latin typeface="Comic Sans MS" pitchFamily="66" charset="0"/>
              </a:rPr>
              <a:t>fII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zvyšujícího hladinu protrombinu – riziko </a:t>
            </a:r>
            <a:r>
              <a:rPr lang="cs-CZ" sz="1600" dirty="0" err="1">
                <a:latin typeface="Comic Sans MS" pitchFamily="66" charset="0"/>
              </a:rPr>
              <a:t>trombembolie</a:t>
            </a:r>
            <a:r>
              <a:rPr lang="cs-CZ" sz="1600" dirty="0">
                <a:latin typeface="Comic Sans MS" pitchFamily="66" charset="0"/>
              </a:rPr>
              <a:t> ~70 – 90 %, genová mutace rs1799963 G20210A</a:t>
            </a:r>
          </a:p>
          <a:p>
            <a:pPr marL="0" indent="0" algn="just">
              <a:buNone/>
              <a:defRPr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Leidenská mutace</a:t>
            </a:r>
          </a:p>
          <a:p>
            <a:pPr algn="just">
              <a:defRPr/>
            </a:pPr>
            <a:r>
              <a:rPr lang="cs-CZ" sz="1600" dirty="0" smtClean="0">
                <a:latin typeface="Comic Sans MS" pitchFamily="66" charset="0"/>
              </a:rPr>
              <a:t>mutace </a:t>
            </a:r>
            <a:r>
              <a:rPr lang="cs-CZ" sz="1600" dirty="0">
                <a:latin typeface="Comic Sans MS" pitchFamily="66" charset="0"/>
              </a:rPr>
              <a:t>genu pro inhibitor koagulace </a:t>
            </a:r>
            <a:r>
              <a:rPr lang="cs-CZ" sz="1600" dirty="0" err="1" smtClean="0">
                <a:latin typeface="Comic Sans MS" pitchFamily="66" charset="0"/>
              </a:rPr>
              <a:t>fV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- riziko </a:t>
            </a:r>
            <a:r>
              <a:rPr lang="cs-CZ" sz="1600" dirty="0" err="1">
                <a:latin typeface="Comic Sans MS" pitchFamily="66" charset="0"/>
              </a:rPr>
              <a:t>trombembolie</a:t>
            </a:r>
            <a:r>
              <a:rPr lang="cs-CZ" sz="1600" dirty="0">
                <a:latin typeface="Comic Sans MS" pitchFamily="66" charset="0"/>
              </a:rPr>
              <a:t> ~30 %, genová mutace rs6025 G1691A, R506Q (</a:t>
            </a:r>
            <a:r>
              <a:rPr lang="cs-CZ" sz="1600" dirty="0" err="1" smtClean="0">
                <a:latin typeface="Comic Sans MS" pitchFamily="66" charset="0"/>
              </a:rPr>
              <a:t>arg</a:t>
            </a:r>
            <a:r>
              <a:rPr lang="cs-CZ" sz="1600" dirty="0" smtClean="0">
                <a:latin typeface="Comic Sans MS" pitchFamily="66" charset="0"/>
              </a:rPr>
              <a:t> → </a:t>
            </a:r>
            <a:r>
              <a:rPr lang="cs-CZ" sz="1600" dirty="0" err="1" smtClean="0">
                <a:latin typeface="Comic Sans MS" pitchFamily="66" charset="0"/>
              </a:rPr>
              <a:t>gln</a:t>
            </a:r>
            <a:r>
              <a:rPr lang="cs-CZ" sz="1600" dirty="0">
                <a:latin typeface="Comic Sans MS" pitchFamily="66" charset="0"/>
              </a:rPr>
              <a:t>), </a:t>
            </a:r>
            <a:r>
              <a:rPr lang="cs-CZ" sz="1600" dirty="0" smtClean="0">
                <a:latin typeface="Comic Sans MS" pitchFamily="66" charset="0"/>
              </a:rPr>
              <a:t>AD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10" y="3789040"/>
            <a:ext cx="2970531" cy="201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6515714" y="5055332"/>
            <a:ext cx="389965" cy="2324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547664" y="3068960"/>
            <a:ext cx="45365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Hyperhomocysteinemie</a:t>
            </a:r>
            <a:endParaRPr lang="cs-CZ" sz="1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600" dirty="0">
                <a:latin typeface="Comic Sans MS" pitchFamily="66" charset="0"/>
              </a:rPr>
              <a:t>mutace  enzymu konvertujícího </a:t>
            </a:r>
            <a:r>
              <a:rPr lang="cs-CZ" sz="1600" dirty="0" err="1" smtClean="0">
                <a:latin typeface="Comic Sans MS" pitchFamily="66" charset="0"/>
              </a:rPr>
              <a:t>kys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listovou = </a:t>
            </a:r>
            <a:r>
              <a:rPr lang="cs-CZ" sz="1600" dirty="0" err="1">
                <a:latin typeface="Comic Sans MS" pitchFamily="66" charset="0"/>
              </a:rPr>
              <a:t>metyltetrahydrofolátreduktáza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smtClean="0">
                <a:latin typeface="Comic Sans MS" pitchFamily="66" charset="0"/>
              </a:rPr>
              <a:t>MTHFR)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projeví </a:t>
            </a:r>
            <a:r>
              <a:rPr lang="cs-CZ" sz="1600" dirty="0">
                <a:latin typeface="Comic Sans MS" pitchFamily="66" charset="0"/>
              </a:rPr>
              <a:t>při nedostatku vitaminů B</a:t>
            </a:r>
            <a:r>
              <a:rPr lang="cs-CZ" sz="1600" baseline="-25000" dirty="0">
                <a:latin typeface="Comic Sans MS" pitchFamily="66" charset="0"/>
              </a:rPr>
              <a:t>6</a:t>
            </a:r>
            <a:r>
              <a:rPr lang="cs-CZ" sz="1600" dirty="0">
                <a:latin typeface="Comic Sans MS" pitchFamily="66" charset="0"/>
              </a:rPr>
              <a:t>, B</a:t>
            </a:r>
            <a:r>
              <a:rPr lang="cs-CZ" sz="1600" baseline="-25000" dirty="0">
                <a:latin typeface="Comic Sans MS" pitchFamily="66" charset="0"/>
              </a:rPr>
              <a:t>12</a:t>
            </a:r>
            <a:r>
              <a:rPr lang="cs-CZ" sz="1600" dirty="0">
                <a:latin typeface="Comic Sans MS" pitchFamily="66" charset="0"/>
              </a:rPr>
              <a:t> a </a:t>
            </a:r>
            <a:r>
              <a:rPr lang="cs-CZ" sz="1600" dirty="0" err="1" smtClean="0">
                <a:latin typeface="Comic Sans MS" pitchFamily="66" charset="0"/>
              </a:rPr>
              <a:t>kys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listové, genová mutace rs1801133 C677T, </a:t>
            </a:r>
            <a:r>
              <a:rPr lang="cs-CZ" sz="1600" dirty="0" smtClean="0">
                <a:latin typeface="Comic Sans MS" pitchFamily="66" charset="0"/>
              </a:rPr>
              <a:t>AR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600" dirty="0" smtClean="0">
                <a:latin typeface="Comic Sans MS" pitchFamily="66" charset="0"/>
              </a:rPr>
              <a:t>nezávislým </a:t>
            </a:r>
            <a:r>
              <a:rPr lang="cs-CZ" sz="1600" dirty="0">
                <a:latin typeface="Comic Sans MS" pitchFamily="66" charset="0"/>
              </a:rPr>
              <a:t>rizikovým faktorem aterosklerózy a </a:t>
            </a:r>
            <a:r>
              <a:rPr lang="cs-CZ" sz="1600" dirty="0" err="1">
                <a:latin typeface="Comic Sans MS" pitchFamily="66" charset="0"/>
              </a:rPr>
              <a:t>trombembolizmu</a:t>
            </a:r>
            <a:r>
              <a:rPr lang="cs-CZ" sz="1600" dirty="0">
                <a:latin typeface="Comic Sans MS" pitchFamily="66" charset="0"/>
              </a:rPr>
              <a:t>, poruch</a:t>
            </a:r>
            <a:r>
              <a:rPr lang="en-US" sz="1600" dirty="0">
                <a:latin typeface="Comic Sans MS" pitchFamily="66" charset="0"/>
              </a:rPr>
              <a:t>fertility a </a:t>
            </a:r>
            <a:r>
              <a:rPr lang="en-US" sz="1600" dirty="0" err="1">
                <a:latin typeface="Comic Sans MS" pitchFamily="66" charset="0"/>
              </a:rPr>
              <a:t>některých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err="1">
                <a:latin typeface="Comic Sans MS" pitchFamily="66" charset="0"/>
              </a:rPr>
              <a:t>vývojových</a:t>
            </a:r>
            <a:r>
              <a:rPr lang="en-US" sz="1600" dirty="0">
                <a:latin typeface="Comic Sans MS" pitchFamily="66" charset="0"/>
              </a:rPr>
              <a:t> a</a:t>
            </a:r>
            <a:r>
              <a:rPr lang="cs-CZ" sz="1600" dirty="0">
                <a:latin typeface="Comic Sans MS" pitchFamily="66" charset="0"/>
              </a:rPr>
              <a:t> neurologických abnormalit (rozštěp </a:t>
            </a:r>
            <a:r>
              <a:rPr lang="cs-CZ" sz="1600" dirty="0" smtClean="0">
                <a:latin typeface="Comic Sans MS" pitchFamily="66" charset="0"/>
              </a:rPr>
              <a:t>páteře)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z="1600" dirty="0" err="1" smtClean="0">
                <a:latin typeface="Comic Sans MS" pitchFamily="66" charset="0"/>
              </a:rPr>
              <a:t>homocystein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způsobuje endotelovou dysfunkci a iniciuje </a:t>
            </a:r>
            <a:r>
              <a:rPr lang="cs-CZ" sz="1600" dirty="0" err="1">
                <a:latin typeface="Comic Sans MS" pitchFamily="66" charset="0"/>
              </a:rPr>
              <a:t>apoptózu</a:t>
            </a:r>
            <a:endParaRPr lang="cs-CZ" sz="1600" dirty="0">
              <a:latin typeface="Comic Sans MS" pitchFamily="66" charset="0"/>
            </a:endParaRP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58821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Hyperkoagulační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 stavy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00200"/>
            <a:ext cx="7200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Získané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trombofilie</a:t>
            </a: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1</a:t>
            </a:r>
            <a:r>
              <a:rPr lang="cs-CZ" sz="1600" smtClean="0">
                <a:latin typeface="Comic Sans MS" pitchFamily="66" charset="0"/>
              </a:rPr>
              <a:t>.   klin</a:t>
            </a:r>
            <a:r>
              <a:rPr lang="cs-CZ" sz="1600" dirty="0">
                <a:latin typeface="Comic Sans MS" pitchFamily="66" charset="0"/>
              </a:rPr>
              <a:t>. situace a komplikace léčby</a:t>
            </a:r>
          </a:p>
          <a:p>
            <a:r>
              <a:rPr lang="cs-CZ" sz="1600" dirty="0" smtClean="0">
                <a:latin typeface="Comic Sans MS" pitchFamily="66" charset="0"/>
              </a:rPr>
              <a:t>imobilizace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hyperestrogenní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stavy (</a:t>
            </a:r>
            <a:r>
              <a:rPr lang="cs-CZ" sz="1600" dirty="0" smtClean="0">
                <a:latin typeface="Comic Sans MS" pitchFamily="66" charset="0"/>
              </a:rPr>
              <a:t>těhotenství, orální </a:t>
            </a:r>
            <a:r>
              <a:rPr lang="cs-CZ" sz="1600" dirty="0" err="1">
                <a:latin typeface="Comic Sans MS" pitchFamily="66" charset="0"/>
              </a:rPr>
              <a:t>kontraceptiva</a:t>
            </a:r>
            <a:r>
              <a:rPr lang="cs-CZ" sz="1600" dirty="0">
                <a:latin typeface="Comic Sans MS" pitchFamily="66" charset="0"/>
              </a:rPr>
              <a:t>, HRT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2</a:t>
            </a:r>
            <a:r>
              <a:rPr lang="cs-CZ" sz="1600" dirty="0">
                <a:latin typeface="Comic Sans MS" pitchFamily="66" charset="0"/>
              </a:rPr>
              <a:t>.</a:t>
            </a:r>
            <a:r>
              <a:rPr lang="cs-CZ" sz="1600" dirty="0" smtClean="0">
                <a:latin typeface="Comic Sans MS" pitchFamily="66" charset="0"/>
              </a:rPr>
              <a:t>   patologické </a:t>
            </a:r>
            <a:r>
              <a:rPr lang="cs-CZ" sz="1600" dirty="0">
                <a:latin typeface="Comic Sans MS" pitchFamily="66" charset="0"/>
              </a:rPr>
              <a:t>stavy</a:t>
            </a:r>
          </a:p>
          <a:p>
            <a:r>
              <a:rPr lang="cs-CZ" sz="1600" dirty="0" smtClean="0">
                <a:latin typeface="Comic Sans MS" pitchFamily="66" charset="0"/>
              </a:rPr>
              <a:t>ateroskleróza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obezita </a:t>
            </a:r>
            <a:r>
              <a:rPr lang="cs-CZ" sz="1600" dirty="0">
                <a:latin typeface="Comic Sans MS" pitchFamily="66" charset="0"/>
              </a:rPr>
              <a:t>(↑ PAI-1)</a:t>
            </a:r>
          </a:p>
          <a:p>
            <a:r>
              <a:rPr lang="cs-CZ" sz="1600" dirty="0" err="1" smtClean="0">
                <a:latin typeface="Comic Sans MS" pitchFamily="66" charset="0"/>
              </a:rPr>
              <a:t>hyperviskózní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syndromy</a:t>
            </a:r>
          </a:p>
          <a:p>
            <a:r>
              <a:rPr lang="it-IT" sz="1600" dirty="0" smtClean="0">
                <a:latin typeface="Comic Sans MS" pitchFamily="66" charset="0"/>
              </a:rPr>
              <a:t>polycytémia </a:t>
            </a:r>
            <a:r>
              <a:rPr lang="it-IT" sz="1600" dirty="0">
                <a:latin typeface="Comic Sans MS" pitchFamily="66" charset="0"/>
              </a:rPr>
              <a:t>vera, trombocytemie, sek. polyglobulie, gamapatie)</a:t>
            </a:r>
          </a:p>
          <a:p>
            <a:r>
              <a:rPr lang="cs-CZ" sz="1600" dirty="0" smtClean="0">
                <a:latin typeface="Comic Sans MS" pitchFamily="66" charset="0"/>
              </a:rPr>
              <a:t>nádorová </a:t>
            </a:r>
            <a:r>
              <a:rPr lang="cs-CZ" sz="1600" dirty="0" err="1">
                <a:latin typeface="Comic Sans MS" pitchFamily="66" charset="0"/>
              </a:rPr>
              <a:t>onem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r>
              <a:rPr lang="cs-CZ" sz="1600" dirty="0" smtClean="0">
                <a:latin typeface="Comic Sans MS" pitchFamily="66" charset="0"/>
              </a:rPr>
              <a:t>srdeční </a:t>
            </a:r>
            <a:r>
              <a:rPr lang="cs-CZ" sz="1600" dirty="0">
                <a:latin typeface="Comic Sans MS" pitchFamily="66" charset="0"/>
              </a:rPr>
              <a:t>selhání</a:t>
            </a:r>
          </a:p>
          <a:p>
            <a:r>
              <a:rPr lang="cs-CZ" sz="1600" dirty="0" err="1" smtClean="0">
                <a:latin typeface="Comic Sans MS" pitchFamily="66" charset="0"/>
              </a:rPr>
              <a:t>hyperlipidémie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nefrot</a:t>
            </a:r>
            <a:r>
              <a:rPr lang="cs-CZ" sz="1600" dirty="0">
                <a:latin typeface="Comic Sans MS" pitchFamily="66" charset="0"/>
              </a:rPr>
              <a:t>. syndrom</a:t>
            </a:r>
          </a:p>
          <a:p>
            <a:r>
              <a:rPr lang="cs-CZ" sz="1600" dirty="0" smtClean="0">
                <a:latin typeface="Comic Sans MS" pitchFamily="66" charset="0"/>
              </a:rPr>
              <a:t>žilní </a:t>
            </a:r>
            <a:r>
              <a:rPr lang="cs-CZ" sz="1600" dirty="0">
                <a:latin typeface="Comic Sans MS" pitchFamily="66" charset="0"/>
              </a:rPr>
              <a:t>insuficience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8792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Výskyt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Fe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 v organismu v </a:t>
            </a:r>
            <a:r>
              <a:rPr lang="cs-CZ" sz="1600" dirty="0" err="1">
                <a:solidFill>
                  <a:srgbClr val="7030A0"/>
                </a:solidFill>
                <a:latin typeface="Comic Sans MS" pitchFamily="66" charset="0"/>
              </a:rPr>
              <a:t>komplexové</a:t>
            </a:r>
            <a:r>
              <a:rPr lang="cs-CZ" sz="1600" dirty="0">
                <a:solidFill>
                  <a:srgbClr val="7030A0"/>
                </a:solidFill>
                <a:latin typeface="Comic Sans MS" pitchFamily="66" charset="0"/>
              </a:rPr>
              <a:t> formě </a:t>
            </a:r>
            <a:r>
              <a:rPr lang="cs-CZ" sz="1600" dirty="0">
                <a:latin typeface="Comic Sans MS" pitchFamily="66" charset="0"/>
              </a:rPr>
              <a:t>(minimalizace </a:t>
            </a:r>
            <a:r>
              <a:rPr lang="cs-CZ" sz="1600" dirty="0" err="1">
                <a:latin typeface="Comic Sans MS" pitchFamily="66" charset="0"/>
              </a:rPr>
              <a:t>negat</a:t>
            </a:r>
            <a:r>
              <a:rPr lang="cs-CZ" sz="1600" dirty="0">
                <a:latin typeface="Comic Sans MS" pitchFamily="66" charset="0"/>
              </a:rPr>
              <a:t>. úč.):</a:t>
            </a: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s anionty organických </a:t>
            </a:r>
            <a:r>
              <a:rPr lang="cs-CZ" sz="1600" dirty="0" smtClean="0">
                <a:latin typeface="Comic Sans MS" pitchFamily="66" charset="0"/>
              </a:rPr>
              <a:t>kyselin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ve </a:t>
            </a:r>
            <a:r>
              <a:rPr lang="cs-CZ" sz="1600" dirty="0" err="1">
                <a:latin typeface="Comic Sans MS" pitchFamily="66" charset="0"/>
              </a:rPr>
              <a:t>ferroproteinech</a:t>
            </a:r>
            <a:r>
              <a:rPr lang="cs-CZ" sz="1600" dirty="0">
                <a:latin typeface="Comic Sans MS" pitchFamily="66" charset="0"/>
              </a:rPr>
              <a:t> (transferin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ve skladové formě jako </a:t>
            </a:r>
            <a:r>
              <a:rPr lang="cs-CZ" sz="1600" dirty="0" err="1">
                <a:latin typeface="Comic Sans MS" pitchFamily="66" charset="0"/>
              </a:rPr>
              <a:t>ferritin</a:t>
            </a:r>
            <a:r>
              <a:rPr lang="cs-CZ" sz="1600" dirty="0">
                <a:latin typeface="Comic Sans MS" pitchFamily="66" charset="0"/>
              </a:rPr>
              <a:t> (případně </a:t>
            </a:r>
            <a:r>
              <a:rPr lang="cs-CZ" sz="1600" dirty="0" err="1">
                <a:latin typeface="Comic Sans MS" pitchFamily="66" charset="0"/>
              </a:rPr>
              <a:t>hemosiderin</a:t>
            </a:r>
            <a:r>
              <a:rPr lang="cs-CZ" sz="1600" dirty="0">
                <a:latin typeface="Comic Sans MS" pitchFamily="66" charset="0"/>
              </a:rPr>
              <a:t>) – při intravaskulární hemolýze se </a:t>
            </a:r>
            <a:r>
              <a:rPr lang="cs-CZ" sz="1600" dirty="0" err="1">
                <a:latin typeface="Comic Sans MS" pitchFamily="66" charset="0"/>
              </a:rPr>
              <a:t>Hb</a:t>
            </a:r>
            <a:r>
              <a:rPr lang="cs-CZ" sz="1600" dirty="0">
                <a:latin typeface="Comic Sans MS" pitchFamily="66" charset="0"/>
              </a:rPr>
              <a:t> váže na </a:t>
            </a:r>
            <a:r>
              <a:rPr lang="cs-CZ" sz="1600" dirty="0" err="1">
                <a:latin typeface="Comic Sans MS" pitchFamily="66" charset="0"/>
              </a:rPr>
              <a:t>haptoglobin</a:t>
            </a:r>
            <a:r>
              <a:rPr lang="cs-CZ" sz="1600" dirty="0">
                <a:latin typeface="Comic Sans MS" pitchFamily="66" charset="0"/>
              </a:rPr>
              <a:t>, volný hem potom na </a:t>
            </a:r>
            <a:r>
              <a:rPr lang="cs-CZ" sz="1600" dirty="0" err="1">
                <a:latin typeface="Comic Sans MS" pitchFamily="66" charset="0"/>
              </a:rPr>
              <a:t>hemopexin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4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8792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Metabolismus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Fe</a:t>
            </a:r>
            <a:endParaRPr lang="cs-CZ" sz="16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ahdc.vet.cornell.edu/clinpath/modules/chem/images/iron%20metabo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32" y="2204864"/>
            <a:ext cx="7869799" cy="38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6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912" y="260648"/>
            <a:ext cx="8050088" cy="1143000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C00000"/>
                </a:solidFill>
                <a:latin typeface="Comic Sans MS" pitchFamily="66" charset="0"/>
              </a:rPr>
              <a:t>Fe</a:t>
            </a:r>
            <a:endParaRPr lang="cs-CZ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5"/>
            <a:ext cx="7035808" cy="54622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Fce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600" dirty="0" err="1" smtClean="0">
                <a:solidFill>
                  <a:srgbClr val="7030A0"/>
                </a:solidFill>
                <a:latin typeface="Comic Sans MS" pitchFamily="66" charset="0"/>
              </a:rPr>
              <a:t>Fe</a:t>
            </a:r>
            <a:r>
              <a:rPr lang="cs-CZ" sz="1600" dirty="0" smtClean="0">
                <a:solidFill>
                  <a:srgbClr val="7030A0"/>
                </a:solidFill>
                <a:latin typeface="Comic Sans MS" pitchFamily="66" charset="0"/>
              </a:rPr>
              <a:t> v organismu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enzymy </a:t>
            </a:r>
            <a:r>
              <a:rPr lang="cs-CZ" sz="1600" dirty="0">
                <a:latin typeface="Comic Sans MS" pitchFamily="66" charset="0"/>
              </a:rPr>
              <a:t>katalyzující </a:t>
            </a:r>
            <a:r>
              <a:rPr lang="cs-CZ" sz="1600" dirty="0" err="1">
                <a:latin typeface="Comic Sans MS" pitchFamily="66" charset="0"/>
              </a:rPr>
              <a:t>oxidoredukční</a:t>
            </a:r>
            <a:r>
              <a:rPr lang="cs-CZ" sz="1600" dirty="0">
                <a:latin typeface="Comic Sans MS" pitchFamily="66" charset="0"/>
              </a:rPr>
              <a:t> reakce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katalázy </a:t>
            </a:r>
            <a:r>
              <a:rPr lang="cs-CZ" sz="1600" dirty="0">
                <a:latin typeface="Comic Sans MS" pitchFamily="66" charset="0"/>
              </a:rPr>
              <a:t>(rozklad </a:t>
            </a:r>
            <a:r>
              <a:rPr lang="cs-CZ" sz="1600" dirty="0" smtClean="0">
                <a:latin typeface="Comic Sans MS" pitchFamily="66" charset="0"/>
              </a:rPr>
              <a:t>H</a:t>
            </a:r>
            <a:r>
              <a:rPr lang="cs-CZ" sz="1600" baseline="-25000" dirty="0" smtClean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O</a:t>
            </a:r>
            <a:r>
              <a:rPr lang="cs-CZ" sz="1600" baseline="-25000" dirty="0" smtClean="0">
                <a:latin typeface="Comic Sans MS" pitchFamily="66" charset="0"/>
              </a:rPr>
              <a:t>2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cytochrom </a:t>
            </a:r>
            <a:r>
              <a:rPr lang="cs-CZ" sz="1600" dirty="0">
                <a:latin typeface="Comic Sans MS" pitchFamily="66" charset="0"/>
              </a:rPr>
              <a:t>p450 (</a:t>
            </a:r>
            <a:r>
              <a:rPr lang="cs-CZ" sz="1600" dirty="0" smtClean="0">
                <a:latin typeface="Comic Sans MS" pitchFamily="66" charset="0"/>
              </a:rPr>
              <a:t>detoxikace </a:t>
            </a:r>
            <a:r>
              <a:rPr lang="cs-CZ" sz="1600" dirty="0" err="1" smtClean="0">
                <a:latin typeface="Comic Sans MS" pitchFamily="66" charset="0"/>
              </a:rPr>
              <a:t>xenobiotik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1600" dirty="0" err="1" smtClean="0">
                <a:latin typeface="Comic Sans MS" pitchFamily="66" charset="0"/>
              </a:rPr>
              <a:t>ribonukleotidreduktáza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(tvorbu </a:t>
            </a:r>
            <a:r>
              <a:rPr lang="cs-CZ" sz="1600" dirty="0" err="1">
                <a:latin typeface="Comic Sans MS" pitchFamily="66" charset="0"/>
              </a:rPr>
              <a:t>deoxynukleotidů</a:t>
            </a:r>
            <a:r>
              <a:rPr lang="cs-CZ" sz="1600" dirty="0">
                <a:latin typeface="Comic Sans MS" pitchFamily="66" charset="0"/>
              </a:rPr>
              <a:t> pro syntézu DNA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2. proteiny </a:t>
            </a:r>
            <a:r>
              <a:rPr lang="cs-CZ" sz="1600" dirty="0">
                <a:latin typeface="Comic Sans MS" pitchFamily="66" charset="0"/>
              </a:rPr>
              <a:t>fungující jako přenašeče elektronů </a:t>
            </a:r>
            <a:r>
              <a:rPr lang="cs-CZ" sz="1600" dirty="0" smtClean="0">
                <a:latin typeface="Comic Sans MS" pitchFamily="66" charset="0"/>
              </a:rPr>
              <a:t>-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při oxidativní fosforylaci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600" dirty="0" smtClean="0">
                <a:latin typeface="Comic Sans MS" pitchFamily="66" charset="0"/>
              </a:rPr>
              <a:t>3. proteiny </a:t>
            </a:r>
            <a:r>
              <a:rPr lang="cs-CZ" sz="1600" dirty="0">
                <a:latin typeface="Comic Sans MS" pitchFamily="66" charset="0"/>
              </a:rPr>
              <a:t>fungující jako přenašeče </a:t>
            </a:r>
            <a:r>
              <a:rPr lang="cs-CZ" sz="1600" dirty="0" smtClean="0">
                <a:latin typeface="Comic Sans MS" pitchFamily="66" charset="0"/>
              </a:rPr>
              <a:t>kyslíku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11219" y="2799352"/>
            <a:ext cx="6858001" cy="12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618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4776</Words>
  <Application>Microsoft Office PowerPoint</Application>
  <PresentationFormat>Předvádění na obrazovce (4:3)</PresentationFormat>
  <Paragraphs>781</Paragraphs>
  <Slides>65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6" baseType="lpstr">
      <vt:lpstr>Motiv sady Office</vt:lpstr>
      <vt:lpstr>Prezentace aplikace PowerPoint</vt:lpstr>
      <vt:lpstr>Fyziologie krve</vt:lpstr>
      <vt:lpstr>Fyziologie krve</vt:lpstr>
      <vt:lpstr>Porfyriny</vt:lpstr>
      <vt:lpstr>Fe</vt:lpstr>
      <vt:lpstr>Fe</vt:lpstr>
      <vt:lpstr>Fe</vt:lpstr>
      <vt:lpstr>Fe</vt:lpstr>
      <vt:lpstr>Fe</vt:lpstr>
      <vt:lpstr>Fe</vt:lpstr>
      <vt:lpstr>Fe</vt:lpstr>
      <vt:lpstr>Fyziologie krve</vt:lpstr>
      <vt:lpstr>Fyziologie krve</vt:lpstr>
      <vt:lpstr>Fyziologie krve</vt:lpstr>
      <vt:lpstr>Fyziologie krve</vt:lpstr>
      <vt:lpstr>Fyziologie krve</vt:lpstr>
      <vt:lpstr>Patofyziologie krve  a krvetvorné tkáně</vt:lpstr>
      <vt:lpstr>Krevní obraz</vt:lpstr>
      <vt:lpstr>Patofyziologie krve  a krvetvorné tkáně</vt:lpstr>
      <vt:lpstr>Změny vlastností a složení krve</vt:lpstr>
      <vt:lpstr>Změny vlastností a složení krve</vt:lpstr>
      <vt:lpstr>Myeloproliferační a lymfoproliferační syndromy a onemocnění </vt:lpstr>
      <vt:lpstr>Myeloproliferační syndromy a onemocnění</vt:lpstr>
      <vt:lpstr>Myeloproliferační syndromy a onemocnění</vt:lpstr>
      <vt:lpstr>Myeloproliferační syndromy a onemocnění</vt:lpstr>
      <vt:lpstr>Myeloproliferační syndromy a onemocnění</vt:lpstr>
      <vt:lpstr>Prezentace aplikace PowerPoint</vt:lpstr>
      <vt:lpstr>Myeloproliferační syndromy a onemocnění</vt:lpstr>
      <vt:lpstr>Myeloproliferační syndromy a onemocnění</vt:lpstr>
      <vt:lpstr>Lymfoproliferační syndromy a onemocnění</vt:lpstr>
      <vt:lpstr>Lymfoproliferační syndromy a onemocnění</vt:lpstr>
      <vt:lpstr>Pozvánka </vt:lpstr>
      <vt:lpstr>Aplastické syndromy</vt:lpstr>
      <vt:lpstr>Anémie</vt:lpstr>
      <vt:lpstr>Anémie</vt:lpstr>
      <vt:lpstr>Anémie</vt:lpstr>
      <vt:lpstr>Anémie</vt:lpstr>
      <vt:lpstr>Prezentace aplikace PowerPoint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Anémie</vt:lpstr>
      <vt:lpstr>Polycetémie</vt:lpstr>
      <vt:lpstr>Leukopenie, leukocytóza a poruchy fce granulocytů</vt:lpstr>
      <vt:lpstr>Leukopenie, leukocytóza a poruchy fce granulocytů</vt:lpstr>
      <vt:lpstr>Patofyziologie sleziny</vt:lpstr>
      <vt:lpstr>Patofyziologie sleziny</vt:lpstr>
      <vt:lpstr>Patofyziologické aspekty  transfúze krve a krevních derivátů</vt:lpstr>
      <vt:lpstr>Patofyziologické aspekty  transplantace kostní dřeně</vt:lpstr>
      <vt:lpstr>Poruchy srážení krve</vt:lpstr>
      <vt:lpstr>Krvácivé stavy</vt:lpstr>
      <vt:lpstr>Krvácivé stavy</vt:lpstr>
      <vt:lpstr>Krvácivé stavy</vt:lpstr>
      <vt:lpstr>Krvácivé stavy</vt:lpstr>
      <vt:lpstr>Krvácivé stavy</vt:lpstr>
      <vt:lpstr>Poruchy srážení krve</vt:lpstr>
      <vt:lpstr>Hyperkoagulační stavy</vt:lpstr>
      <vt:lpstr>Hyperkoagulační stavy</vt:lpstr>
      <vt:lpstr>Hyperkoagulační stavy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Petra Bořilová</cp:lastModifiedBy>
  <cp:revision>233</cp:revision>
  <cp:lastPrinted>2012-04-10T10:52:01Z</cp:lastPrinted>
  <dcterms:modified xsi:type="dcterms:W3CDTF">2015-04-16T08:24:17Z</dcterms:modified>
</cp:coreProperties>
</file>