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6E7E-9473-4BF8-AD57-A45F39121E9E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5113-638B-405D-9989-755FC82F8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155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6E7E-9473-4BF8-AD57-A45F39121E9E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5113-638B-405D-9989-755FC82F8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930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6E7E-9473-4BF8-AD57-A45F39121E9E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5113-638B-405D-9989-755FC82F8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417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6E7E-9473-4BF8-AD57-A45F39121E9E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5113-638B-405D-9989-755FC82F8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293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6E7E-9473-4BF8-AD57-A45F39121E9E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5113-638B-405D-9989-755FC82F8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042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6E7E-9473-4BF8-AD57-A45F39121E9E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5113-638B-405D-9989-755FC82F8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02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6E7E-9473-4BF8-AD57-A45F39121E9E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5113-638B-405D-9989-755FC82F8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573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6E7E-9473-4BF8-AD57-A45F39121E9E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5113-638B-405D-9989-755FC82F8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65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6E7E-9473-4BF8-AD57-A45F39121E9E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5113-638B-405D-9989-755FC82F8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039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6E7E-9473-4BF8-AD57-A45F39121E9E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5113-638B-405D-9989-755FC82F8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879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6E7E-9473-4BF8-AD57-A45F39121E9E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5113-638B-405D-9989-755FC82F8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6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76E7E-9473-4BF8-AD57-A45F39121E9E}" type="datetimeFigureOut">
              <a:rPr lang="cs-CZ" smtClean="0"/>
              <a:t>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05113-638B-405D-9989-755FC82F83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26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cz/imgres?imgurl=https://www.poradte.cz/picture/2010/360935.jpg&amp;imgrefurl=https://www.poradte.cz/domacnost-a-bydleni/8122-snizena-sazba-el-energie.html&amp;docid=AOvx0xReQVqlPM&amp;tbnid=GtarbILqsnOAIM:&amp;w=375&amp;h=500&amp;ei=2MnsVP7lMoL4PO35gaAI&amp;ved=0CAIQxiAwAA&amp;iact=c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/>
          </a:bodyPr>
          <a:lstStyle/>
          <a:p>
            <a:r>
              <a:rPr lang="cs-CZ" sz="6600" b="1" dirty="0" smtClean="0">
                <a:solidFill>
                  <a:schemeClr val="accent2">
                    <a:lumMod val="50000"/>
                  </a:schemeClr>
                </a:solidFill>
              </a:rPr>
              <a:t>Doutnavka</a:t>
            </a:r>
            <a:endParaRPr lang="cs-CZ" sz="6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278187"/>
            <a:ext cx="4821157" cy="3383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842" y="2636912"/>
            <a:ext cx="150495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145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420888"/>
            <a:ext cx="8640960" cy="3888432"/>
          </a:xfrm>
        </p:spPr>
        <p:txBody>
          <a:bodyPr>
            <a:noAutofit/>
          </a:bodyPr>
          <a:lstStyle/>
          <a:p>
            <a:pPr algn="just"/>
            <a:r>
              <a:rPr lang="cs-CZ" sz="2200" dirty="0" smtClean="0"/>
              <a:t>nelineární </a:t>
            </a:r>
            <a:r>
              <a:rPr lang="cs-CZ" sz="2200" dirty="0"/>
              <a:t>symetrický </a:t>
            </a:r>
            <a:r>
              <a:rPr lang="cs-CZ" sz="2200" dirty="0" smtClean="0"/>
              <a:t>dvojpól</a:t>
            </a:r>
          </a:p>
          <a:p>
            <a:pPr algn="just"/>
            <a:r>
              <a:rPr lang="cs-CZ" sz="2200" dirty="0" smtClean="0"/>
              <a:t>n</a:t>
            </a:r>
            <a:r>
              <a:rPr lang="cs-CZ" sz="2200" dirty="0" smtClean="0"/>
              <a:t>ízkotlaká </a:t>
            </a:r>
            <a:r>
              <a:rPr lang="cs-CZ" sz="2200" dirty="0" smtClean="0"/>
              <a:t>plynem plněná výbojka </a:t>
            </a:r>
            <a:r>
              <a:rPr lang="cs-CZ" sz="2200" dirty="0" smtClean="0"/>
              <a:t>pracující </a:t>
            </a:r>
            <a:r>
              <a:rPr lang="cs-CZ" sz="2200" dirty="0" smtClean="0"/>
              <a:t>v oblasti samostatného doutnavého výboje</a:t>
            </a:r>
          </a:p>
          <a:p>
            <a:pPr algn="just"/>
            <a:r>
              <a:rPr lang="cs-CZ" sz="2200" dirty="0"/>
              <a:t>v</a:t>
            </a:r>
            <a:r>
              <a:rPr lang="cs-CZ" sz="2200" dirty="0" smtClean="0"/>
              <a:t>e </a:t>
            </a:r>
            <a:r>
              <a:rPr lang="cs-CZ" sz="2200" dirty="0" smtClean="0"/>
              <a:t>skleněné baňce naplněné zpravidla neonem (ale i argonem, heliem, </a:t>
            </a:r>
            <a:r>
              <a:rPr lang="cs-CZ" sz="2200" dirty="0" smtClean="0"/>
              <a:t>dusíkem, CO</a:t>
            </a:r>
            <a:r>
              <a:rPr lang="cs-CZ" sz="2200" baseline="-25000" dirty="0" smtClean="0"/>
              <a:t>2</a:t>
            </a:r>
            <a:r>
              <a:rPr lang="cs-CZ" sz="2200" dirty="0" smtClean="0"/>
              <a:t>) o tlaku desetin </a:t>
            </a:r>
            <a:r>
              <a:rPr lang="cs-CZ" sz="2200" dirty="0" err="1" smtClean="0"/>
              <a:t>kPa</a:t>
            </a:r>
            <a:r>
              <a:rPr lang="cs-CZ" sz="2200" dirty="0" smtClean="0"/>
              <a:t> jsou dvě elektrody, mezi nimiž vzniká výboj nezávislý na polaritě přiloženého </a:t>
            </a:r>
            <a:r>
              <a:rPr lang="cs-CZ" sz="2200" dirty="0" smtClean="0"/>
              <a:t>napětí</a:t>
            </a:r>
            <a:endParaRPr lang="cs-CZ" sz="2200" dirty="0" smtClean="0"/>
          </a:p>
          <a:p>
            <a:pPr algn="just"/>
            <a:r>
              <a:rPr lang="cs-CZ" sz="2200" dirty="0" smtClean="0"/>
              <a:t>barva </a:t>
            </a:r>
            <a:r>
              <a:rPr lang="cs-CZ" sz="2200" dirty="0" smtClean="0"/>
              <a:t>vyzařovaného světla je dána plynovou </a:t>
            </a:r>
            <a:r>
              <a:rPr lang="cs-CZ" sz="2200" dirty="0" smtClean="0"/>
              <a:t>náplní </a:t>
            </a:r>
          </a:p>
          <a:p>
            <a:pPr algn="just"/>
            <a:r>
              <a:rPr lang="cs-CZ" sz="2200" dirty="0" smtClean="0"/>
              <a:t>fyzikální podstata doutnavky - přenos </a:t>
            </a:r>
            <a:r>
              <a:rPr lang="cs-CZ" sz="2200" dirty="0"/>
              <a:t>elektrického náboje </a:t>
            </a:r>
            <a:r>
              <a:rPr lang="cs-CZ" sz="2200" dirty="0" smtClean="0"/>
              <a:t>plynem </a:t>
            </a:r>
            <a:endParaRPr lang="cs-CZ" sz="2200" dirty="0"/>
          </a:p>
          <a:p>
            <a:pPr algn="just"/>
            <a:endParaRPr lang="cs-CZ" sz="22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88640"/>
            <a:ext cx="4857378" cy="2168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738" y="5445224"/>
            <a:ext cx="2099742" cy="13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154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v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oltampérová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charakteristika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038" y="3773450"/>
            <a:ext cx="4523978" cy="2895910"/>
          </a:xfrm>
        </p:spPr>
        <p:txBody>
          <a:bodyPr>
            <a:noAutofit/>
          </a:bodyPr>
          <a:lstStyle/>
          <a:p>
            <a:pPr algn="just"/>
            <a:r>
              <a:rPr lang="cs-CZ" sz="1800" dirty="0" smtClean="0"/>
              <a:t>Po </a:t>
            </a:r>
            <a:r>
              <a:rPr lang="cs-CZ" sz="1800" dirty="0" smtClean="0"/>
              <a:t>zapálení se zvyšuje protékající proud, který by dále rostl a přešel by do obloukového výboje. Do série s doutnavkou se proto předřazuje rezistor na omezení protékajícího </a:t>
            </a:r>
            <a:r>
              <a:rPr lang="cs-CZ" sz="1800" dirty="0" smtClean="0"/>
              <a:t>proudu (100 až 150 k</a:t>
            </a:r>
            <a:r>
              <a:rPr lang="el-GR" sz="1800" dirty="0" smtClean="0"/>
              <a:t>Ω</a:t>
            </a:r>
            <a:r>
              <a:rPr lang="cs-CZ" sz="1800" dirty="0" smtClean="0"/>
              <a:t>). </a:t>
            </a:r>
          </a:p>
          <a:p>
            <a:pPr algn="just"/>
            <a:r>
              <a:rPr lang="cs-CZ" sz="1800" b="1" dirty="0" smtClean="0"/>
              <a:t>Hlavní </a:t>
            </a:r>
            <a:r>
              <a:rPr lang="cs-CZ" sz="1800" b="1" dirty="0" smtClean="0"/>
              <a:t>parametry doutnavky:</a:t>
            </a:r>
            <a:r>
              <a:rPr lang="cs-CZ" sz="1800" dirty="0" smtClean="0"/>
              <a:t> provozní napětí, zápalné napětí, zhášecí napětí a maximální </a:t>
            </a:r>
            <a:r>
              <a:rPr lang="cs-CZ" sz="1800" dirty="0" smtClean="0"/>
              <a:t>proud.</a:t>
            </a:r>
            <a:endParaRPr lang="cs-CZ" sz="1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2038" y="1120676"/>
            <a:ext cx="86284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arenR"/>
            </a:pPr>
            <a:r>
              <a:rPr lang="cs-CZ" dirty="0"/>
              <a:t>B</a:t>
            </a:r>
            <a:r>
              <a:rPr lang="cs-CZ" dirty="0" smtClean="0"/>
              <a:t>ez napětí  -  ionizace </a:t>
            </a:r>
            <a:r>
              <a:rPr lang="cs-CZ" dirty="0"/>
              <a:t>plynu vlivem dopadajícího ionizujícího </a:t>
            </a:r>
            <a:r>
              <a:rPr lang="cs-CZ" dirty="0" smtClean="0"/>
              <a:t>záření.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cs-CZ" dirty="0" smtClean="0"/>
              <a:t>Po připojení napětí  -  zvětšení </a:t>
            </a:r>
            <a:r>
              <a:rPr lang="cs-CZ" dirty="0"/>
              <a:t>ionizace a tím i </a:t>
            </a:r>
            <a:r>
              <a:rPr lang="cs-CZ" dirty="0" smtClean="0"/>
              <a:t>růst </a:t>
            </a:r>
            <a:r>
              <a:rPr lang="cs-CZ" dirty="0"/>
              <a:t>proudu s růstem napětí</a:t>
            </a:r>
            <a:r>
              <a:rPr lang="cs-CZ" dirty="0" smtClean="0"/>
              <a:t>. Oblast nesamostatného výboje (OA) - velký odpor, malý proud.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cs-CZ" u="sng" dirty="0" smtClean="0"/>
              <a:t>Zápalné napětí</a:t>
            </a:r>
            <a:r>
              <a:rPr lang="cs-CZ" dirty="0" smtClean="0"/>
              <a:t> (bod A) – doutnavka se zapálí a </a:t>
            </a:r>
            <a:r>
              <a:rPr lang="cs-CZ" dirty="0"/>
              <a:t>prudce poklesne její </a:t>
            </a:r>
            <a:r>
              <a:rPr lang="cs-CZ" dirty="0" smtClean="0"/>
              <a:t>odpor. Dochází </a:t>
            </a:r>
            <a:r>
              <a:rPr lang="cs-CZ" dirty="0"/>
              <a:t>k lavinovité ionizaci a </a:t>
            </a:r>
            <a:r>
              <a:rPr lang="cs-CZ" dirty="0" smtClean="0"/>
              <a:t>objeví </a:t>
            </a:r>
            <a:r>
              <a:rPr lang="cs-CZ" dirty="0"/>
              <a:t>se doutnavý </a:t>
            </a:r>
            <a:r>
              <a:rPr lang="cs-CZ" dirty="0" smtClean="0"/>
              <a:t>výboj.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cs-CZ" dirty="0" smtClean="0"/>
              <a:t>Oblast samostatného výboje (BC) </a:t>
            </a:r>
            <a:r>
              <a:rPr lang="cs-CZ" dirty="0"/>
              <a:t>– udržuje se při </a:t>
            </a:r>
            <a:r>
              <a:rPr lang="cs-CZ" dirty="0" smtClean="0"/>
              <a:t>téměř konstantním napětí nižším </a:t>
            </a:r>
            <a:r>
              <a:rPr lang="cs-CZ" dirty="0"/>
              <a:t>než je zápalné, malý </a:t>
            </a:r>
            <a:r>
              <a:rPr lang="cs-CZ" dirty="0" smtClean="0"/>
              <a:t>odpor. Svítí při pár mA.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cs-CZ" dirty="0" smtClean="0"/>
              <a:t>Při </a:t>
            </a:r>
            <a:r>
              <a:rPr lang="cs-CZ" dirty="0"/>
              <a:t>snižování napětí </a:t>
            </a:r>
            <a:r>
              <a:rPr lang="cs-CZ" dirty="0" smtClean="0"/>
              <a:t>doutnavka v </a:t>
            </a:r>
            <a:r>
              <a:rPr lang="cs-CZ" dirty="0"/>
              <a:t>bodě B zhasne a pokračuje </a:t>
            </a:r>
            <a:r>
              <a:rPr lang="cs-CZ" dirty="0" smtClean="0"/>
              <a:t>dál podle čárkované čáry.</a:t>
            </a:r>
            <a:endParaRPr lang="cs-CZ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558" y="3429000"/>
            <a:ext cx="3659882" cy="3111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159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použití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2840" y="1124744"/>
            <a:ext cx="8445624" cy="3240360"/>
          </a:xfrm>
        </p:spPr>
        <p:txBody>
          <a:bodyPr>
            <a:normAutofit/>
          </a:bodyPr>
          <a:lstStyle/>
          <a:p>
            <a:pPr algn="just"/>
            <a:r>
              <a:rPr lang="cs-CZ" sz="1800" b="1" dirty="0" smtClean="0"/>
              <a:t>Elektrikářské </a:t>
            </a:r>
            <a:r>
              <a:rPr lang="cs-CZ" sz="1800" b="1" dirty="0" smtClean="0"/>
              <a:t>zkoušečky</a:t>
            </a:r>
            <a:r>
              <a:rPr lang="cs-CZ" sz="1800" dirty="0" smtClean="0"/>
              <a:t>, tzv. </a:t>
            </a:r>
            <a:r>
              <a:rPr lang="cs-CZ" sz="1800" dirty="0" err="1" smtClean="0"/>
              <a:t>fázovky</a:t>
            </a:r>
            <a:r>
              <a:rPr lang="cs-CZ" sz="1800" dirty="0" smtClean="0"/>
              <a:t> – je tam vždy omezovací odpor několik </a:t>
            </a:r>
            <a:r>
              <a:rPr lang="cs-CZ" sz="1800" dirty="0" smtClean="0"/>
              <a:t>M</a:t>
            </a:r>
            <a:r>
              <a:rPr lang="el-GR" sz="1800" dirty="0" smtClean="0"/>
              <a:t>Ω</a:t>
            </a:r>
            <a:r>
              <a:rPr lang="cs-CZ" sz="1800" dirty="0" smtClean="0"/>
              <a:t>, </a:t>
            </a:r>
            <a:r>
              <a:rPr lang="cs-CZ" sz="1800" dirty="0" smtClean="0"/>
              <a:t>protože proud prochází z fáze, přes svítící doutnavku a člověka do země. Proud je tak desetina mA, aby to člověk </a:t>
            </a:r>
            <a:r>
              <a:rPr lang="cs-CZ" sz="1800" dirty="0" smtClean="0"/>
              <a:t>necítil.</a:t>
            </a:r>
            <a:endParaRPr lang="cs-CZ" sz="1800" dirty="0" smtClean="0"/>
          </a:p>
          <a:p>
            <a:pPr algn="just"/>
            <a:r>
              <a:rPr lang="cs-CZ" sz="1800" b="1" dirty="0" smtClean="0"/>
              <a:t>Indikátory</a:t>
            </a:r>
            <a:r>
              <a:rPr lang="cs-CZ" sz="1800" dirty="0" smtClean="0"/>
              <a:t> - indikace </a:t>
            </a:r>
            <a:r>
              <a:rPr lang="cs-CZ" sz="1800" dirty="0" smtClean="0"/>
              <a:t>polarity a rozlišení střídavého a stejnosměrného </a:t>
            </a:r>
            <a:r>
              <a:rPr lang="cs-CZ" sz="1800" dirty="0" smtClean="0"/>
              <a:t>napětí. Po </a:t>
            </a:r>
            <a:r>
              <a:rPr lang="cs-CZ" sz="1800" dirty="0" smtClean="0"/>
              <a:t>připojení doutnavky na zdroj </a:t>
            </a:r>
            <a:r>
              <a:rPr lang="cs-CZ" sz="1800" dirty="0" smtClean="0"/>
              <a:t>střídavého napětí svítí obě elektrody a u </a:t>
            </a:r>
            <a:r>
              <a:rPr lang="cs-CZ" sz="1800" dirty="0" smtClean="0"/>
              <a:t>stejnosměrného jen jedna elektroda připojená na zápornou </a:t>
            </a:r>
            <a:r>
              <a:rPr lang="cs-CZ" sz="1800" dirty="0" smtClean="0"/>
              <a:t>svorku (katodu).</a:t>
            </a:r>
            <a:endParaRPr lang="cs-CZ" sz="1800" dirty="0" smtClean="0"/>
          </a:p>
          <a:p>
            <a:pPr algn="just"/>
            <a:r>
              <a:rPr lang="cs-CZ" sz="1800" b="1" dirty="0"/>
              <a:t>K</a:t>
            </a:r>
            <a:r>
              <a:rPr lang="cs-CZ" sz="1800" b="1" dirty="0" smtClean="0"/>
              <a:t>ontrolky</a:t>
            </a:r>
            <a:r>
              <a:rPr lang="cs-CZ" sz="1800" dirty="0" smtClean="0"/>
              <a:t> </a:t>
            </a:r>
            <a:r>
              <a:rPr lang="cs-CZ" sz="1800" dirty="0" smtClean="0"/>
              <a:t>v elektrických spotřebičích (pračky, bojlery</a:t>
            </a:r>
            <a:r>
              <a:rPr lang="cs-CZ" sz="1800" dirty="0" smtClean="0"/>
              <a:t>, sporáky, …).</a:t>
            </a:r>
            <a:endParaRPr lang="cs-CZ" sz="1800" dirty="0" smtClean="0"/>
          </a:p>
          <a:p>
            <a:pPr algn="just"/>
            <a:r>
              <a:rPr lang="cs-CZ" sz="1800" b="1" dirty="0" smtClean="0"/>
              <a:t>Světelný zdroj </a:t>
            </a:r>
            <a:r>
              <a:rPr lang="cs-CZ" sz="1800" dirty="0" smtClean="0"/>
              <a:t>- </a:t>
            </a:r>
            <a:r>
              <a:rPr lang="cs-CZ" sz="1800" dirty="0" smtClean="0"/>
              <a:t>slabé, oranžové světlo při poměrně malé spotřebě. Dekorační </a:t>
            </a:r>
            <a:r>
              <a:rPr lang="cs-CZ" sz="1800" dirty="0" smtClean="0"/>
              <a:t>účely - elektrody </a:t>
            </a:r>
            <a:r>
              <a:rPr lang="cs-CZ" sz="1800" dirty="0" smtClean="0"/>
              <a:t>mají různý </a:t>
            </a:r>
            <a:r>
              <a:rPr lang="cs-CZ" sz="1800" dirty="0" smtClean="0"/>
              <a:t>tvar, noční </a:t>
            </a:r>
            <a:r>
              <a:rPr lang="cs-CZ" sz="1800" dirty="0" smtClean="0"/>
              <a:t>orientační světla do </a:t>
            </a:r>
            <a:r>
              <a:rPr lang="cs-CZ" sz="1800" dirty="0" smtClean="0"/>
              <a:t>zásuvky (doutnavka </a:t>
            </a:r>
            <a:r>
              <a:rPr lang="cs-CZ" sz="1800" dirty="0" smtClean="0"/>
              <a:t>prosvěcuje </a:t>
            </a:r>
            <a:r>
              <a:rPr lang="cs-CZ" sz="1800" dirty="0" smtClean="0"/>
              <a:t>siluetu).</a:t>
            </a:r>
            <a:endParaRPr lang="cs-CZ" sz="1800" dirty="0"/>
          </a:p>
          <a:p>
            <a:pPr algn="just"/>
            <a:endParaRPr lang="cs-CZ" sz="1800" dirty="0" smtClean="0"/>
          </a:p>
        </p:txBody>
      </p:sp>
      <p:pic>
        <p:nvPicPr>
          <p:cNvPr id="5" name="Obrázek 4" descr="https://encrypted-tbn3.gstatic.com/images?q=tbn:ANd9GcSnlJW6vjNK__Ruyi-l3umnJCAqAJ1eRwLXmGoYBq91-rWnYrfv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04925"/>
            <a:ext cx="1852295" cy="2464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064" y="4290020"/>
            <a:ext cx="510540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139" y="4725144"/>
            <a:ext cx="8477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118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51520" y="2852936"/>
            <a:ext cx="8568952" cy="3615838"/>
          </a:xfrm>
        </p:spPr>
        <p:txBody>
          <a:bodyPr>
            <a:noAutofit/>
          </a:bodyPr>
          <a:lstStyle/>
          <a:p>
            <a:pPr algn="just"/>
            <a:r>
              <a:rPr lang="cs-CZ" sz="1600" b="1" dirty="0" smtClean="0"/>
              <a:t>Stabilizátory napětí</a:t>
            </a:r>
            <a:r>
              <a:rPr lang="cs-CZ" sz="1600" dirty="0" smtClean="0"/>
              <a:t> (nahrazena </a:t>
            </a:r>
            <a:r>
              <a:rPr lang="cs-CZ" sz="1600" dirty="0" err="1" smtClean="0"/>
              <a:t>Zenerovou</a:t>
            </a:r>
            <a:r>
              <a:rPr lang="cs-CZ" sz="1600" dirty="0" smtClean="0"/>
              <a:t> </a:t>
            </a:r>
            <a:r>
              <a:rPr lang="cs-CZ" sz="1600" dirty="0" smtClean="0"/>
              <a:t>diodou).</a:t>
            </a:r>
            <a:endParaRPr lang="cs-CZ" sz="1600" dirty="0" smtClean="0"/>
          </a:p>
          <a:p>
            <a:pPr algn="just"/>
            <a:r>
              <a:rPr lang="cs-CZ" sz="1600" b="1" dirty="0" smtClean="0"/>
              <a:t>Ochrana </a:t>
            </a:r>
            <a:r>
              <a:rPr lang="cs-CZ" sz="1600" b="1" dirty="0" smtClean="0"/>
              <a:t>proti přepětí</a:t>
            </a:r>
            <a:r>
              <a:rPr lang="cs-CZ" sz="1600" dirty="0" smtClean="0"/>
              <a:t> – používá se </a:t>
            </a:r>
            <a:r>
              <a:rPr lang="cs-CZ" sz="1600" dirty="0" smtClean="0"/>
              <a:t>buď pro oblast </a:t>
            </a:r>
            <a:r>
              <a:rPr lang="cs-CZ" sz="1600" dirty="0" smtClean="0"/>
              <a:t>kolem zápalného napětí (malé proudy) nebo až </a:t>
            </a:r>
            <a:r>
              <a:rPr lang="cs-CZ" sz="1600" dirty="0" smtClean="0"/>
              <a:t>pro oblast</a:t>
            </a:r>
            <a:r>
              <a:rPr lang="cs-CZ" sz="1600" dirty="0" smtClean="0"/>
              <a:t>, kde přechází doutnavý výboj do </a:t>
            </a:r>
            <a:r>
              <a:rPr lang="cs-CZ" sz="1600" dirty="0" smtClean="0"/>
              <a:t>obloukového. Ochrana </a:t>
            </a:r>
            <a:r>
              <a:rPr lang="cs-CZ" sz="1600" dirty="0" smtClean="0"/>
              <a:t>citlivých polovodičových součástek, </a:t>
            </a:r>
            <a:r>
              <a:rPr lang="cs-CZ" sz="1600" dirty="0" smtClean="0"/>
              <a:t>telefonní technika (nahrazena varistory</a:t>
            </a:r>
            <a:r>
              <a:rPr lang="cs-CZ" sz="1600" dirty="0" smtClean="0"/>
              <a:t>, </a:t>
            </a:r>
            <a:r>
              <a:rPr lang="cs-CZ" sz="1600" dirty="0" err="1" smtClean="0"/>
              <a:t>transily</a:t>
            </a:r>
            <a:r>
              <a:rPr lang="cs-CZ" sz="1600" dirty="0" smtClean="0"/>
              <a:t>).</a:t>
            </a:r>
            <a:endParaRPr lang="cs-CZ" sz="1600" dirty="0" smtClean="0"/>
          </a:p>
          <a:p>
            <a:pPr algn="just"/>
            <a:r>
              <a:rPr lang="cs-CZ" sz="1600" b="1" dirty="0" smtClean="0"/>
              <a:t>Znakové výbojky</a:t>
            </a:r>
            <a:r>
              <a:rPr lang="cs-CZ" sz="1600" dirty="0" smtClean="0"/>
              <a:t> </a:t>
            </a:r>
            <a:r>
              <a:rPr lang="cs-CZ" sz="1600" dirty="0" smtClean="0"/>
              <a:t>(</a:t>
            </a:r>
            <a:r>
              <a:rPr lang="cs-CZ" sz="1600" dirty="0" err="1" smtClean="0"/>
              <a:t>digitrony</a:t>
            </a:r>
            <a:r>
              <a:rPr lang="cs-CZ" sz="1600" dirty="0" smtClean="0"/>
              <a:t>) </a:t>
            </a:r>
            <a:r>
              <a:rPr lang="cs-CZ" sz="1600" dirty="0" smtClean="0"/>
              <a:t>– </a:t>
            </a:r>
            <a:r>
              <a:rPr lang="cs-CZ" sz="1600" dirty="0"/>
              <a:t>anoda jako síť </a:t>
            </a:r>
            <a:r>
              <a:rPr lang="cs-CZ" sz="1600" dirty="0" smtClean="0"/>
              <a:t>a sada </a:t>
            </a:r>
            <a:r>
              <a:rPr lang="cs-CZ" sz="1600" dirty="0" smtClean="0"/>
              <a:t>katod ve tvaru číslic, </a:t>
            </a:r>
            <a:r>
              <a:rPr lang="cs-CZ" sz="1600" dirty="0" smtClean="0"/>
              <a:t>symbolů. Displeje </a:t>
            </a:r>
            <a:r>
              <a:rPr lang="cs-CZ" sz="1600" dirty="0" smtClean="0"/>
              <a:t>hodin, měřící </a:t>
            </a:r>
            <a:r>
              <a:rPr lang="cs-CZ" sz="1600" dirty="0" smtClean="0"/>
              <a:t>přístroje (nahrazena LED).</a:t>
            </a:r>
          </a:p>
          <a:p>
            <a:pPr marL="0" indent="0" algn="just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i="1" u="sng" dirty="0" smtClean="0"/>
              <a:t>Výhody</a:t>
            </a:r>
            <a:r>
              <a:rPr lang="cs-CZ" sz="1600" i="1" u="sng" dirty="0" smtClean="0"/>
              <a:t>:</a:t>
            </a:r>
            <a:r>
              <a:rPr lang="cs-CZ" sz="1600" dirty="0" smtClean="0"/>
              <a:t> </a:t>
            </a:r>
            <a:r>
              <a:rPr lang="cs-CZ" sz="1600" dirty="0" smtClean="0"/>
              <a:t> - </a:t>
            </a:r>
            <a:r>
              <a:rPr lang="cs-CZ" sz="1600" dirty="0"/>
              <a:t>snadnost použití		</a:t>
            </a:r>
            <a:r>
              <a:rPr lang="cs-CZ" sz="1600" dirty="0" smtClean="0"/>
              <a:t>	</a:t>
            </a:r>
            <a:r>
              <a:rPr lang="cs-CZ" sz="1600" i="1" u="sng" dirty="0" smtClean="0"/>
              <a:t>Nevýhody</a:t>
            </a:r>
            <a:r>
              <a:rPr lang="cs-CZ" sz="1600" i="1" u="sng" dirty="0"/>
              <a:t>:</a:t>
            </a:r>
            <a:r>
              <a:rPr lang="cs-CZ" sz="1600" dirty="0"/>
              <a:t> </a:t>
            </a:r>
            <a:r>
              <a:rPr lang="cs-CZ" sz="1600" dirty="0" smtClean="0"/>
              <a:t>- časem </a:t>
            </a:r>
            <a:r>
              <a:rPr lang="cs-CZ" sz="1600" dirty="0"/>
              <a:t>ztrácí </a:t>
            </a:r>
            <a:r>
              <a:rPr lang="cs-CZ" sz="1600" dirty="0" smtClean="0"/>
              <a:t>svítivost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                - jednoduché </a:t>
            </a:r>
            <a:r>
              <a:rPr lang="cs-CZ" sz="1600" dirty="0" smtClean="0"/>
              <a:t>zapojení v </a:t>
            </a:r>
            <a:r>
              <a:rPr lang="cs-CZ" sz="1600" dirty="0"/>
              <a:t>obvodu	</a:t>
            </a:r>
            <a:r>
              <a:rPr lang="cs-CZ" sz="1600" dirty="0" smtClean="0"/>
              <a:t>	                    - vysoká </a:t>
            </a:r>
            <a:r>
              <a:rPr lang="cs-CZ" sz="1600" dirty="0"/>
              <a:t>spotřeba oproti </a:t>
            </a:r>
            <a:r>
              <a:rPr lang="cs-CZ" sz="1600" dirty="0" smtClean="0"/>
              <a:t>LED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                - odolnost </a:t>
            </a:r>
            <a:r>
              <a:rPr lang="cs-CZ" sz="1600" dirty="0" smtClean="0"/>
              <a:t>proti napěťovým </a:t>
            </a:r>
            <a:r>
              <a:rPr lang="cs-CZ" sz="1600" dirty="0"/>
              <a:t>špičkám	</a:t>
            </a:r>
            <a:r>
              <a:rPr lang="cs-CZ" sz="1600" dirty="0" smtClean="0"/>
              <a:t>                    - k </a:t>
            </a:r>
            <a:r>
              <a:rPr lang="cs-CZ" sz="1600" dirty="0"/>
              <a:t>provozu je potřeba vyšší </a:t>
            </a:r>
            <a:r>
              <a:rPr lang="cs-CZ" sz="1600" dirty="0" smtClean="0"/>
              <a:t>napětí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                - nízká </a:t>
            </a:r>
            <a:r>
              <a:rPr lang="cs-CZ" sz="1600" dirty="0" smtClean="0"/>
              <a:t>spotřeba (mizivá oproti žárovce</a:t>
            </a:r>
            <a:r>
              <a:rPr lang="cs-CZ" sz="1600" dirty="0"/>
              <a:t>)		</a:t>
            </a:r>
            <a:r>
              <a:rPr lang="cs-CZ" sz="1600" dirty="0" smtClean="0"/>
              <a:t>   </a:t>
            </a:r>
            <a:r>
              <a:rPr lang="cs-CZ" sz="1600" dirty="0"/>
              <a:t>než u LED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                - provozem </a:t>
            </a:r>
            <a:r>
              <a:rPr lang="cs-CZ" sz="1600" dirty="0" smtClean="0"/>
              <a:t>se nezahřívá</a:t>
            </a:r>
          </a:p>
          <a:p>
            <a:pPr algn="just"/>
            <a:endParaRPr lang="cs-CZ" sz="1600" dirty="0" smtClean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88640"/>
            <a:ext cx="4716785" cy="260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51520" y="2483604"/>
            <a:ext cx="754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Dříve: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42527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15616" y="1462565"/>
            <a:ext cx="705430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6600" b="1" dirty="0" smtClean="0">
                <a:solidFill>
                  <a:schemeClr val="accent2">
                    <a:lumMod val="50000"/>
                  </a:schemeClr>
                </a:solidFill>
              </a:rPr>
              <a:t>Děkuji za pozornost</a:t>
            </a:r>
            <a:endParaRPr lang="cs-CZ" sz="6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584618"/>
            <a:ext cx="1524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07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1359</TotalTime>
  <Words>426</Words>
  <Application>Microsoft Office PowerPoint</Application>
  <PresentationFormat>Předvádění na obrazovce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Doutnavka</vt:lpstr>
      <vt:lpstr>Prezentace aplikace PowerPoint</vt:lpstr>
      <vt:lpstr>voltampérová charakteristika</vt:lpstr>
      <vt:lpstr>použití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Doutnavka</dc:title>
  <dc:creator>dell</dc:creator>
  <cp:lastModifiedBy>Kristýnka</cp:lastModifiedBy>
  <cp:revision>43</cp:revision>
  <dcterms:created xsi:type="dcterms:W3CDTF">2015-03-01T19:56:46Z</dcterms:created>
  <dcterms:modified xsi:type="dcterms:W3CDTF">2015-03-02T20:50:47Z</dcterms:modified>
</cp:coreProperties>
</file>