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07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16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882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7320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248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070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9590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39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842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79401"/>
            <a:ext cx="7765322" cy="970450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40" y="1524001"/>
            <a:ext cx="8273375" cy="4961466"/>
          </a:xfrm>
        </p:spPr>
        <p:txBody>
          <a:bodyPr/>
          <a:lstStyle>
            <a:lvl1pPr marL="342900" indent="-306000">
              <a:buSzPct val="100000"/>
              <a:buFont typeface="Arial" panose="020B0604020202020204" pitchFamily="34" charset="0"/>
              <a:buChar char="•"/>
              <a:defRPr/>
            </a:lvl1pPr>
            <a:lvl2pPr marL="720000" indent="-270000">
              <a:buSzPct val="100000"/>
              <a:buFont typeface="Arial" panose="020B0604020202020204" pitchFamily="34" charset="0"/>
              <a:buChar char="•"/>
              <a:defRPr/>
            </a:lvl2pPr>
            <a:lvl3pPr marL="1026000" indent="-216000">
              <a:buSzPct val="100000"/>
              <a:buFont typeface="Arial" panose="020B0604020202020204" pitchFamily="34" charset="0"/>
              <a:buChar char="•"/>
              <a:defRPr/>
            </a:lvl3pPr>
            <a:lvl4pPr marL="1386000" indent="-216000">
              <a:buSzPct val="100000"/>
              <a:buFont typeface="Arial" panose="020B0604020202020204" pitchFamily="34" charset="0"/>
              <a:buChar char="•"/>
              <a:defRPr/>
            </a:lvl4pPr>
            <a:lvl5pPr marL="1674000" indent="-216000"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501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195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23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62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891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75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820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919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bg1">
                <a:lumMod val="85000"/>
                <a:lumOff val="15000"/>
              </a:schemeClr>
            </a:gs>
            <a:gs pos="0">
              <a:schemeClr val="bg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99E49DA-208F-4794-A595-3F28BA79C172}" type="datetimeFigureOut">
              <a:rPr lang="sk-SK" smtClean="0"/>
              <a:t>5.5.2015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29AD604-140F-42A4-96C5-DD337BCB9EA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4459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LED d</a:t>
            </a:r>
            <a:r>
              <a:rPr lang="sk-SK" b="1" dirty="0" err="1" smtClean="0"/>
              <a:t>ióda</a:t>
            </a:r>
            <a:endParaRPr lang="sk-S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Milan Fabian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52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latin typeface="+mn-lt"/>
              </a:rPr>
              <a:t>Light-emitting</a:t>
            </a:r>
            <a:r>
              <a:rPr lang="sk-SK" dirty="0" smtClean="0">
                <a:latin typeface="+mn-lt"/>
              </a:rPr>
              <a:t> </a:t>
            </a:r>
            <a:r>
              <a:rPr lang="sk-SK" dirty="0" err="1" smtClean="0">
                <a:latin typeface="+mn-lt"/>
              </a:rPr>
              <a:t>diode</a:t>
            </a:r>
            <a:r>
              <a:rPr lang="sk-SK" dirty="0" smtClean="0">
                <a:latin typeface="+mn-lt"/>
              </a:rPr>
              <a:t> (LED)</a:t>
            </a:r>
            <a:endParaRPr lang="sk-SK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40" y="1627631"/>
            <a:ext cx="8273375" cy="4857835"/>
          </a:xfrm>
        </p:spPr>
        <p:txBody>
          <a:bodyPr>
            <a:normAutofit/>
          </a:bodyPr>
          <a:lstStyle/>
          <a:p>
            <a:r>
              <a:rPr lang="sk-SK" sz="2500" dirty="0"/>
              <a:t>Polovodičová dióda, ktorá vyžaruje elektromagnetické žiarenie, keď ňou prechádza prúd v priepustnom smere</a:t>
            </a:r>
          </a:p>
          <a:p>
            <a:r>
              <a:rPr lang="sk-SK" sz="2500" dirty="0"/>
              <a:t>Žiarenie rôznych frekvencií = rôzne </a:t>
            </a:r>
            <a:r>
              <a:rPr lang="sk-SK" sz="2500" dirty="0" smtClean="0"/>
              <a:t>farebné odtiene, </a:t>
            </a:r>
            <a:r>
              <a:rPr lang="sk-SK" sz="2500" dirty="0"/>
              <a:t>UV, </a:t>
            </a:r>
            <a:r>
              <a:rPr lang="sk-SK" sz="2500" dirty="0" smtClean="0"/>
              <a:t>IR</a:t>
            </a:r>
          </a:p>
          <a:p>
            <a:r>
              <a:rPr lang="sk-SK" sz="2500" dirty="0" smtClean="0"/>
              <a:t>Vyžarované spektrum je úzke (biele LED obsahujú </a:t>
            </a:r>
            <a:r>
              <a:rPr lang="sk-SK" sz="2500" dirty="0" err="1" smtClean="0"/>
              <a:t>luminofor</a:t>
            </a:r>
            <a:r>
              <a:rPr lang="sk-SK" sz="2500" dirty="0" smtClean="0"/>
              <a:t>)</a:t>
            </a:r>
            <a:endParaRPr lang="sk-SK" sz="2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3177" r="20318" b="9362"/>
          <a:stretch/>
        </p:blipFill>
        <p:spPr>
          <a:xfrm>
            <a:off x="4928616" y="4164033"/>
            <a:ext cx="4081272" cy="2595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7" y="4782312"/>
            <a:ext cx="2718794" cy="19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1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Light-emitting</a:t>
            </a:r>
            <a:r>
              <a:rPr lang="sk-SK" dirty="0"/>
              <a:t> </a:t>
            </a:r>
            <a:r>
              <a:rPr lang="sk-SK" dirty="0" err="1"/>
              <a:t>diode</a:t>
            </a:r>
            <a:r>
              <a:rPr lang="sk-SK" dirty="0"/>
              <a:t> (LED)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Svietivosť závisí od prechádzajúceho </a:t>
            </a:r>
            <a:r>
              <a:rPr lang="sk-SK" sz="2800" dirty="0" smtClean="0"/>
              <a:t>prúdu </a:t>
            </a:r>
            <a:r>
              <a:rPr lang="sk-SK" sz="2400" dirty="0" smtClean="0"/>
              <a:t>(štandardné LED 10 až 25mA, špeciálne 1 </a:t>
            </a:r>
            <a:r>
              <a:rPr lang="sk-SK" sz="2400" dirty="0" err="1" smtClean="0"/>
              <a:t>mA</a:t>
            </a:r>
            <a:r>
              <a:rPr lang="sk-SK" sz="2400" dirty="0" smtClean="0"/>
              <a:t> až 1 A)</a:t>
            </a:r>
            <a:endParaRPr lang="sk-SK" sz="2400" dirty="0" smtClean="0"/>
          </a:p>
          <a:p>
            <a:r>
              <a:rPr lang="sk-SK" sz="2800" dirty="0" smtClean="0"/>
              <a:t>Regulácia: tranzistor alebo </a:t>
            </a:r>
            <a:r>
              <a:rPr lang="sk-SK" sz="2800" dirty="0" smtClean="0"/>
              <a:t>PWM</a:t>
            </a:r>
            <a:endParaRPr lang="en-US" sz="2800" dirty="0" smtClean="0"/>
          </a:p>
          <a:p>
            <a:r>
              <a:rPr lang="en-US" sz="2800" dirty="0" err="1" smtClean="0"/>
              <a:t>Zapojenie</a:t>
            </a:r>
            <a:r>
              <a:rPr lang="en-US" sz="2800" dirty="0" smtClean="0"/>
              <a:t>: v </a:t>
            </a:r>
            <a:r>
              <a:rPr lang="sk-SK" sz="2800" dirty="0" smtClean="0"/>
              <a:t>sérií s rezistorom</a:t>
            </a:r>
          </a:p>
          <a:p>
            <a:r>
              <a:rPr lang="sk-SK" sz="2800" dirty="0" smtClean="0"/>
              <a:t>Nízke prierazné napätie</a:t>
            </a:r>
            <a:endParaRPr lang="sk-SK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1" y="4665653"/>
            <a:ext cx="2773648" cy="181981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96" y="3557383"/>
            <a:ext cx="2881972" cy="292808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63475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952760"/>
              </p:ext>
            </p:extLst>
          </p:nvPr>
        </p:nvGraphicFramePr>
        <p:xfrm>
          <a:off x="265175" y="106110"/>
          <a:ext cx="8613648" cy="6687882"/>
        </p:xfrm>
        <a:graphic>
          <a:graphicData uri="http://schemas.openxmlformats.org/drawingml/2006/table">
            <a:tbl>
              <a:tblPr/>
              <a:tblGrid>
                <a:gridCol w="1811836"/>
                <a:gridCol w="1406574"/>
                <a:gridCol w="1771566"/>
                <a:gridCol w="1811836"/>
                <a:gridCol w="1811836"/>
              </a:tblGrid>
              <a:tr h="395922">
                <a:tc>
                  <a:txBody>
                    <a:bodyPr/>
                    <a:lstStyle/>
                    <a:p>
                      <a:endParaRPr lang="sk-SK" sz="900" b="1" dirty="0"/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/>
                        <a:t>Farba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 smtClean="0"/>
                        <a:t>Vlnová </a:t>
                      </a:r>
                      <a:r>
                        <a:rPr lang="sk-SK" sz="1600" b="1" dirty="0"/>
                        <a:t>dĺžka (nm)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/>
                        <a:t>Napätie (V)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/>
                        <a:t>Látka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5922">
                <a:tc>
                  <a:txBody>
                    <a:bodyPr/>
                    <a:lstStyle/>
                    <a:p>
                      <a:endParaRPr lang="sk-SK" sz="800">
                        <a:effectLst/>
                      </a:endParaRP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Infračervená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i="1" dirty="0"/>
                        <a:t>λ</a:t>
                      </a:r>
                      <a:r>
                        <a:rPr lang="el-GR" sz="1800" dirty="0"/>
                        <a:t> &gt; 760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Δ</a:t>
                      </a:r>
                      <a:r>
                        <a:rPr lang="sk-SK" sz="1800" i="1" dirty="0"/>
                        <a:t>V</a:t>
                      </a:r>
                      <a:r>
                        <a:rPr lang="sk-SK" sz="1800" dirty="0"/>
                        <a:t> &lt; 1.9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/>
                        <a:t>GaAs</a:t>
                      </a:r>
                      <a:r>
                        <a:rPr lang="sk-SK" sz="1200" dirty="0"/>
                        <a:t/>
                      </a:r>
                      <a:br>
                        <a:rPr lang="sk-SK" sz="1200" dirty="0"/>
                      </a:br>
                      <a:r>
                        <a:rPr lang="sk-SK" sz="1200" dirty="0" err="1"/>
                        <a:t>AlGaAs</a:t>
                      </a:r>
                      <a:endParaRPr lang="sk-SK" sz="1200" dirty="0"/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284">
                <a:tc>
                  <a:txBody>
                    <a:bodyPr/>
                    <a:lstStyle/>
                    <a:p>
                      <a:endParaRPr lang="sk-SK" sz="800">
                        <a:effectLst/>
                      </a:endParaRP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Červená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610 &lt; </a:t>
                      </a:r>
                      <a:r>
                        <a:rPr lang="el-GR" sz="1800" i="1" dirty="0"/>
                        <a:t>λ</a:t>
                      </a:r>
                      <a:r>
                        <a:rPr lang="el-GR" sz="1800" dirty="0"/>
                        <a:t> &lt; 760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1.63 &lt; Δ</a:t>
                      </a:r>
                      <a:r>
                        <a:rPr lang="sk-SK" sz="1800" i="1" dirty="0"/>
                        <a:t>V</a:t>
                      </a:r>
                      <a:r>
                        <a:rPr lang="sk-SK" sz="1800" dirty="0"/>
                        <a:t> &lt; 2.03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/>
                        <a:t>AlGaAs</a:t>
                      </a:r>
                      <a:r>
                        <a:rPr lang="sk-SK" sz="1200" dirty="0"/>
                        <a:t/>
                      </a:r>
                      <a:br>
                        <a:rPr lang="sk-SK" sz="1200" dirty="0"/>
                      </a:br>
                      <a:r>
                        <a:rPr lang="sk-SK" sz="1200" dirty="0" err="1"/>
                        <a:t>GaAsP</a:t>
                      </a:r>
                      <a:r>
                        <a:rPr lang="sk-SK" sz="1200" dirty="0"/>
                        <a:t/>
                      </a:r>
                      <a:br>
                        <a:rPr lang="sk-SK" sz="1200" dirty="0"/>
                      </a:br>
                      <a:r>
                        <a:rPr lang="sk-SK" sz="1200" dirty="0" err="1"/>
                        <a:t>AlGaInP</a:t>
                      </a:r>
                      <a:r>
                        <a:rPr lang="sk-SK" sz="1200" dirty="0"/>
                        <a:t/>
                      </a:r>
                      <a:br>
                        <a:rPr lang="sk-SK" sz="1200" dirty="0"/>
                      </a:br>
                      <a:r>
                        <a:rPr lang="sk-SK" sz="1200" dirty="0" err="1"/>
                        <a:t>GaP</a:t>
                      </a:r>
                      <a:endParaRPr lang="sk-SK" sz="1200" dirty="0"/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603">
                <a:tc>
                  <a:txBody>
                    <a:bodyPr/>
                    <a:lstStyle/>
                    <a:p>
                      <a:endParaRPr lang="sk-SK" sz="800">
                        <a:effectLst/>
                      </a:endParaRP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Oranžová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590 &lt; </a:t>
                      </a:r>
                      <a:r>
                        <a:rPr lang="el-GR" sz="1800" i="1" dirty="0"/>
                        <a:t>λ</a:t>
                      </a:r>
                      <a:r>
                        <a:rPr lang="el-GR" sz="1800" dirty="0"/>
                        <a:t> &lt; 610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2.03 &lt; Δ</a:t>
                      </a:r>
                      <a:r>
                        <a:rPr lang="sk-SK" sz="1800" i="1" dirty="0"/>
                        <a:t>V</a:t>
                      </a:r>
                      <a:r>
                        <a:rPr lang="sk-SK" sz="1800" dirty="0"/>
                        <a:t> &lt; 2.10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GaAsP</a:t>
                      </a:r>
                      <a:br>
                        <a:rPr lang="sk-SK" sz="1200"/>
                      </a:br>
                      <a:r>
                        <a:rPr lang="sk-SK" sz="1200"/>
                        <a:t>AlGaInP</a:t>
                      </a:r>
                      <a:br>
                        <a:rPr lang="sk-SK" sz="1200"/>
                      </a:br>
                      <a:r>
                        <a:rPr lang="sk-SK" sz="1200"/>
                        <a:t>GaP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603">
                <a:tc>
                  <a:txBody>
                    <a:bodyPr/>
                    <a:lstStyle/>
                    <a:p>
                      <a:endParaRPr lang="sk-SK" sz="800">
                        <a:effectLst/>
                      </a:endParaRP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Žltá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570 &lt; </a:t>
                      </a:r>
                      <a:r>
                        <a:rPr lang="el-GR" sz="1800" i="1"/>
                        <a:t>λ</a:t>
                      </a:r>
                      <a:r>
                        <a:rPr lang="el-GR" sz="1800"/>
                        <a:t> &lt; 590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2.10 &lt; Δ</a:t>
                      </a:r>
                      <a:r>
                        <a:rPr lang="sk-SK" sz="1800" i="1" dirty="0"/>
                        <a:t>V</a:t>
                      </a:r>
                      <a:r>
                        <a:rPr lang="sk-SK" sz="1800" dirty="0"/>
                        <a:t> &lt; 2.18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GaAsP</a:t>
                      </a:r>
                      <a:br>
                        <a:rPr lang="sk-SK" sz="1200"/>
                      </a:br>
                      <a:r>
                        <a:rPr lang="sk-SK" sz="1200"/>
                        <a:t>AlGaInP</a:t>
                      </a:r>
                      <a:br>
                        <a:rPr lang="sk-SK" sz="1200"/>
                      </a:br>
                      <a:r>
                        <a:rPr lang="sk-SK" sz="1200"/>
                        <a:t>GaP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284">
                <a:tc>
                  <a:txBody>
                    <a:bodyPr/>
                    <a:lstStyle/>
                    <a:p>
                      <a:endParaRPr lang="sk-SK" sz="800">
                        <a:effectLst/>
                      </a:endParaRP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Zelená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500 &lt; </a:t>
                      </a:r>
                      <a:r>
                        <a:rPr lang="el-GR" sz="1800" i="1"/>
                        <a:t>λ</a:t>
                      </a:r>
                      <a:r>
                        <a:rPr lang="el-GR" sz="1800"/>
                        <a:t> &lt; 570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1.9 </a:t>
                      </a:r>
                      <a:r>
                        <a:rPr lang="el-GR" sz="1800" dirty="0"/>
                        <a:t>&lt; Δ</a:t>
                      </a:r>
                      <a:r>
                        <a:rPr lang="sk-SK" sz="1800" i="1" dirty="0"/>
                        <a:t>V</a:t>
                      </a:r>
                      <a:r>
                        <a:rPr lang="sk-SK" sz="1800" dirty="0"/>
                        <a:t> &lt; 4.0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/>
                        <a:t>InGaN</a:t>
                      </a:r>
                      <a:r>
                        <a:rPr lang="sk-SK" sz="1200" dirty="0"/>
                        <a:t>/</a:t>
                      </a:r>
                      <a:r>
                        <a:rPr lang="sk-SK" sz="1200" dirty="0" err="1"/>
                        <a:t>GaN</a:t>
                      </a:r>
                      <a:r>
                        <a:rPr lang="sk-SK" sz="1200" dirty="0"/>
                        <a:t/>
                      </a:r>
                      <a:br>
                        <a:rPr lang="sk-SK" sz="1200" dirty="0"/>
                      </a:br>
                      <a:r>
                        <a:rPr lang="sk-SK" sz="1200" dirty="0" err="1"/>
                        <a:t>GaP</a:t>
                      </a:r>
                      <a:r>
                        <a:rPr lang="sk-SK" sz="1200" dirty="0"/>
                        <a:t/>
                      </a:r>
                      <a:br>
                        <a:rPr lang="sk-SK" sz="1200" dirty="0"/>
                      </a:br>
                      <a:r>
                        <a:rPr lang="sk-SK" sz="1200" dirty="0" err="1"/>
                        <a:t>AlGaInP</a:t>
                      </a:r>
                      <a:r>
                        <a:rPr lang="sk-SK" sz="1200" dirty="0"/>
                        <a:t/>
                      </a:r>
                      <a:br>
                        <a:rPr lang="sk-SK" sz="1200" dirty="0"/>
                      </a:br>
                      <a:r>
                        <a:rPr lang="sk-SK" sz="1200" dirty="0" err="1"/>
                        <a:t>AlGaP</a:t>
                      </a:r>
                      <a:endParaRPr lang="sk-SK" sz="1200" dirty="0"/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284">
                <a:tc>
                  <a:txBody>
                    <a:bodyPr/>
                    <a:lstStyle/>
                    <a:p>
                      <a:endParaRPr lang="sk-SK" sz="800">
                        <a:effectLst/>
                      </a:endParaRP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Modrá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450 &lt; </a:t>
                      </a:r>
                      <a:r>
                        <a:rPr lang="el-GR" sz="1800" i="1"/>
                        <a:t>λ</a:t>
                      </a:r>
                      <a:r>
                        <a:rPr lang="el-GR" sz="1800"/>
                        <a:t> &lt; 500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2.48 &lt; Δ</a:t>
                      </a:r>
                      <a:r>
                        <a:rPr lang="sk-SK" sz="1800" i="1"/>
                        <a:t>V</a:t>
                      </a:r>
                      <a:r>
                        <a:rPr lang="sk-SK" sz="1800"/>
                        <a:t> &lt; 3.7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 err="1"/>
                        <a:t>ZnSe</a:t>
                      </a:r>
                      <a:r>
                        <a:rPr lang="sk-SK" sz="1200" dirty="0"/>
                        <a:t/>
                      </a:r>
                      <a:br>
                        <a:rPr lang="sk-SK" sz="1200" dirty="0"/>
                      </a:br>
                      <a:r>
                        <a:rPr lang="sk-SK" sz="1200" dirty="0" err="1"/>
                        <a:t>InGaN</a:t>
                      </a:r>
                      <a:r>
                        <a:rPr lang="sk-SK" sz="1200" dirty="0"/>
                        <a:t/>
                      </a:r>
                      <a:br>
                        <a:rPr lang="sk-SK" sz="1200" dirty="0"/>
                      </a:br>
                      <a:r>
                        <a:rPr lang="sk-SK" sz="1200" dirty="0" err="1"/>
                        <a:t>SiC</a:t>
                      </a:r>
                      <a:r>
                        <a:rPr lang="sk-SK" sz="1200" dirty="0"/>
                        <a:t/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Si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5284">
                <a:tc>
                  <a:txBody>
                    <a:bodyPr/>
                    <a:lstStyle/>
                    <a:p>
                      <a:endParaRPr lang="sk-SK" sz="800">
                        <a:effectLst/>
                      </a:endParaRP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Fialová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400 &lt; </a:t>
                      </a:r>
                      <a:r>
                        <a:rPr lang="el-GR" sz="1800" i="1"/>
                        <a:t>λ</a:t>
                      </a:r>
                      <a:r>
                        <a:rPr lang="el-GR" sz="1800"/>
                        <a:t> &lt; 450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2.76 &lt; Δ</a:t>
                      </a:r>
                      <a:r>
                        <a:rPr lang="sk-SK" sz="1800" i="1" dirty="0"/>
                        <a:t>V</a:t>
                      </a:r>
                      <a:r>
                        <a:rPr lang="sk-SK" sz="1800" dirty="0"/>
                        <a:t> &lt; 4.0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InGaN</a:t>
                      </a:r>
                      <a:br>
                        <a:rPr lang="sk-SK" sz="1200"/>
                      </a:br>
                      <a:r>
                        <a:rPr lang="sk-SK" sz="1200"/>
                        <a:t>červená/modrá + fialový luminofor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4645">
                <a:tc>
                  <a:txBody>
                    <a:bodyPr/>
                    <a:lstStyle/>
                    <a:p>
                      <a:endParaRPr lang="sk-SK" sz="800">
                        <a:effectLst/>
                      </a:endParaRP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002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Ultrafialová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i="1"/>
                        <a:t>λ</a:t>
                      </a:r>
                      <a:r>
                        <a:rPr lang="el-GR" sz="1800"/>
                        <a:t> &lt; 400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/>
                        <a:t>3.1 &lt; Δ</a:t>
                      </a:r>
                      <a:r>
                        <a:rPr lang="sk-SK" sz="1800" i="1"/>
                        <a:t>V</a:t>
                      </a:r>
                      <a:r>
                        <a:rPr lang="sk-SK" sz="1800"/>
                        <a:t> &lt; 4.4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200"/>
                        <a:t>diamant (vlnová dĺžka 235 nm) nitrát borný (vlnová dĺžka 215 nm)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5603">
                <a:tc>
                  <a:txBody>
                    <a:bodyPr/>
                    <a:lstStyle/>
                    <a:p>
                      <a:endParaRPr lang="sk-SK" sz="800">
                        <a:effectLst/>
                      </a:endParaRP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800"/>
                        <a:t>Biela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800" dirty="0"/>
                        <a:t>Celé spektrum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Δ</a:t>
                      </a:r>
                      <a:r>
                        <a:rPr lang="sk-SK" sz="1800" i="1" dirty="0"/>
                        <a:t>V</a:t>
                      </a:r>
                      <a:r>
                        <a:rPr lang="sk-SK" sz="1800" dirty="0"/>
                        <a:t> = 3.5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modrá/ultrafialová + žltý </a:t>
                      </a:r>
                      <a:r>
                        <a:rPr lang="sk-SK" sz="1200" dirty="0" err="1"/>
                        <a:t>luminofor</a:t>
                      </a:r>
                      <a:r>
                        <a:rPr lang="sk-SK" sz="1200" dirty="0"/>
                        <a:t>  </a:t>
                      </a:r>
                    </a:p>
                  </a:txBody>
                  <a:tcPr marL="43139" marR="43139" marT="21569" marB="2156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44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a nevýhody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/>
              <a:t>+ Až 10x vyššia účinnosť ako klasické žiarovky</a:t>
            </a:r>
          </a:p>
          <a:p>
            <a:pPr marL="0" indent="0">
              <a:buNone/>
            </a:pPr>
            <a:r>
              <a:rPr lang="sk-SK" sz="2400" dirty="0"/>
              <a:t>+ Vyžarujú svetlo v požadovanej farbe, bez filtrov</a:t>
            </a:r>
          </a:p>
          <a:p>
            <a:pPr marL="0" indent="0">
              <a:buNone/>
            </a:pPr>
            <a:r>
              <a:rPr lang="sk-SK" sz="2400" dirty="0"/>
              <a:t>+ Vysoká </a:t>
            </a:r>
            <a:r>
              <a:rPr lang="sk-SK" sz="2400" dirty="0" smtClean="0"/>
              <a:t>životnosť</a:t>
            </a:r>
          </a:p>
          <a:p>
            <a:pPr marL="0" indent="0">
              <a:buNone/>
            </a:pPr>
            <a:r>
              <a:rPr lang="sk-SK" sz="2400" dirty="0" smtClean="0"/>
              <a:t>+ Nevadí im časté vypínanie a zapínanie</a:t>
            </a:r>
            <a:endParaRPr lang="sk-SK" sz="2400" dirty="0"/>
          </a:p>
          <a:p>
            <a:pPr marL="0" indent="0">
              <a:buNone/>
            </a:pPr>
            <a:r>
              <a:rPr lang="sk-SK" sz="2400" dirty="0"/>
              <a:t>+ Malé rozmery</a:t>
            </a:r>
          </a:p>
          <a:p>
            <a:pPr marL="0" indent="0">
              <a:buNone/>
            </a:pPr>
            <a:endParaRPr lang="sk-SK" sz="2400" dirty="0"/>
          </a:p>
          <a:p>
            <a:pPr marL="0" indent="0">
              <a:buNone/>
            </a:pPr>
            <a:r>
              <a:rPr lang="sk-SK" sz="2400" dirty="0"/>
              <a:t>- Vyššie náklady na výrobu ako klasické zdroje svetla</a:t>
            </a:r>
          </a:p>
          <a:p>
            <a:pPr marL="0" indent="0">
              <a:buNone/>
            </a:pPr>
            <a:r>
              <a:rPr lang="sk-SK" sz="2400" dirty="0" smtClean="0"/>
              <a:t>- Životnosť </a:t>
            </a:r>
            <a:r>
              <a:rPr lang="sk-SK" sz="2400" dirty="0"/>
              <a:t>závisí na teplote (potreba chladenia</a:t>
            </a:r>
            <a:r>
              <a:rPr lang="sk-SK" sz="2400" dirty="0" smtClean="0"/>
              <a:t>)</a:t>
            </a:r>
          </a:p>
          <a:p>
            <a:pPr marL="0" indent="0">
              <a:buNone/>
            </a:pPr>
            <a:r>
              <a:rPr lang="sk-SK" sz="2400" dirty="0" smtClean="0"/>
              <a:t>- Polarita je veľmi dôležitá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0129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Využitie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Indikátory stavu na </a:t>
            </a:r>
            <a:r>
              <a:rPr lang="sk-SK" sz="2800" dirty="0" smtClean="0"/>
              <a:t>zariadení</a:t>
            </a:r>
            <a:endParaRPr lang="sk-SK" sz="2800" dirty="0" smtClean="0"/>
          </a:p>
          <a:p>
            <a:r>
              <a:rPr lang="sk-SK" sz="2800" dirty="0" smtClean="0"/>
              <a:t>Osvetlenie </a:t>
            </a:r>
            <a:r>
              <a:rPr lang="sk-SK" sz="2800" dirty="0"/>
              <a:t>priestorov (náhrada klasickej žiarovky)</a:t>
            </a:r>
          </a:p>
          <a:p>
            <a:r>
              <a:rPr lang="sk-SK" sz="2800" dirty="0" smtClean="0"/>
              <a:t>Veľkoplošné </a:t>
            </a:r>
            <a:r>
              <a:rPr lang="sk-SK" sz="2800" dirty="0"/>
              <a:t>obrazovky</a:t>
            </a:r>
          </a:p>
          <a:p>
            <a:r>
              <a:rPr lang="sk-SK" sz="2800" dirty="0"/>
              <a:t>Podsvietenie </a:t>
            </a:r>
            <a:r>
              <a:rPr lang="sk-SK" sz="2800" dirty="0" smtClean="0"/>
              <a:t>obrazoviek</a:t>
            </a:r>
          </a:p>
          <a:p>
            <a:r>
              <a:rPr lang="sk-SK" sz="2800" dirty="0" smtClean="0"/>
              <a:t>Optické </a:t>
            </a:r>
            <a:r>
              <a:rPr lang="sk-SK" sz="2800" dirty="0" smtClean="0"/>
              <a:t>vlákna</a:t>
            </a:r>
          </a:p>
          <a:p>
            <a:r>
              <a:rPr lang="sk-SK" sz="2800" dirty="0" smtClean="0"/>
              <a:t>Diaľkové ovládače (IR)</a:t>
            </a:r>
            <a:endParaRPr lang="sk-SK" sz="2800" dirty="0" smtClean="0"/>
          </a:p>
          <a:p>
            <a:r>
              <a:rPr lang="sk-SK" sz="2800" dirty="0" smtClean="0"/>
              <a:t>LED displeje </a:t>
            </a:r>
            <a:r>
              <a:rPr lang="sk-SK" sz="2800" dirty="0" smtClean="0"/>
              <a:t>na kalkulačkách (v </a:t>
            </a:r>
            <a:r>
              <a:rPr lang="sk-SK" sz="2800" dirty="0" smtClean="0"/>
              <a:t>minulosti)</a:t>
            </a:r>
          </a:p>
        </p:txBody>
      </p:sp>
    </p:spTree>
    <p:extLst>
      <p:ext uri="{BB962C8B-B14F-4D97-AF65-F5344CB8AC3E}">
        <p14:creationId xmlns:p14="http://schemas.microsoft.com/office/powerpoint/2010/main" val="2130934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259</TotalTime>
  <Words>295</Words>
  <Application>Microsoft Office PowerPoint</Application>
  <PresentationFormat>On-screen Show (4:3)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Calisto MT</vt:lpstr>
      <vt:lpstr>Trebuchet MS</vt:lpstr>
      <vt:lpstr>Wingdings 2</vt:lpstr>
      <vt:lpstr>Slate</vt:lpstr>
      <vt:lpstr>LED dióda</vt:lpstr>
      <vt:lpstr>Light-emitting diode (LED)</vt:lpstr>
      <vt:lpstr>Light-emitting diode (LED)</vt:lpstr>
      <vt:lpstr>PowerPoint Presentation</vt:lpstr>
      <vt:lpstr>Výhody a nevýhody</vt:lpstr>
      <vt:lpstr>Využitie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dióda</dc:title>
  <dc:creator>Mimac</dc:creator>
  <cp:lastModifiedBy>Mimac</cp:lastModifiedBy>
  <cp:revision>19</cp:revision>
  <dcterms:created xsi:type="dcterms:W3CDTF">2015-05-02T09:38:47Z</dcterms:created>
  <dcterms:modified xsi:type="dcterms:W3CDTF">2015-05-05T12:46:14Z</dcterms:modified>
</cp:coreProperties>
</file>