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401" r:id="rId16"/>
    <p:sldId id="397" r:id="rId17"/>
    <p:sldId id="398" r:id="rId18"/>
    <p:sldId id="399" r:id="rId19"/>
    <p:sldId id="400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2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HDP v Kč</a:t>
            </a:r>
            <a:endParaRPr lang="cs-CZ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HDP</c:v>
          </c:tx>
          <c:marker>
            <c:symbol val="none"/>
          </c:marker>
          <c:cat>
            <c:numRef>
              <c:f>List1!$B$3:$W$3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List1!$B$4:$W$4</c:f>
              <c:numCache>
                <c:formatCode>#,##0.0</c:formatCode>
                <c:ptCount val="22"/>
                <c:pt idx="0">
                  <c:v>1195.8109999999999</c:v>
                </c:pt>
                <c:pt idx="1">
                  <c:v>1364.8229999999999</c:v>
                </c:pt>
                <c:pt idx="2">
                  <c:v>1580.115</c:v>
                </c:pt>
                <c:pt idx="3">
                  <c:v>1812.6219999999998</c:v>
                </c:pt>
                <c:pt idx="4">
                  <c:v>1953.3109999999999</c:v>
                </c:pt>
                <c:pt idx="5">
                  <c:v>2142.587</c:v>
                </c:pt>
                <c:pt idx="6">
                  <c:v>2237.3000000000002</c:v>
                </c:pt>
                <c:pt idx="7">
                  <c:v>2372.63</c:v>
                </c:pt>
                <c:pt idx="8">
                  <c:v>2562.6790000000001</c:v>
                </c:pt>
                <c:pt idx="9">
                  <c:v>2674.634</c:v>
                </c:pt>
                <c:pt idx="10">
                  <c:v>2801.163</c:v>
                </c:pt>
                <c:pt idx="11">
                  <c:v>3057.66</c:v>
                </c:pt>
                <c:pt idx="12">
                  <c:v>3257.9720000000002</c:v>
                </c:pt>
                <c:pt idx="13">
                  <c:v>3507.1309999999999</c:v>
                </c:pt>
                <c:pt idx="14">
                  <c:v>3831.8190000000004</c:v>
                </c:pt>
                <c:pt idx="15">
                  <c:v>4015.346</c:v>
                </c:pt>
                <c:pt idx="16">
                  <c:v>3921.8270000000002</c:v>
                </c:pt>
                <c:pt idx="17">
                  <c:v>3953.6509999999998</c:v>
                </c:pt>
                <c:pt idx="18">
                  <c:v>4022.4100000000003</c:v>
                </c:pt>
                <c:pt idx="19">
                  <c:v>4047.6750000000002</c:v>
                </c:pt>
                <c:pt idx="20">
                  <c:v>4086.2599999999998</c:v>
                </c:pt>
                <c:pt idx="21">
                  <c:v>4266.4059999999999</c:v>
                </c:pt>
              </c:numCache>
            </c:numRef>
          </c:val>
        </c:ser>
        <c:marker val="1"/>
        <c:axId val="65184512"/>
        <c:axId val="65186048"/>
      </c:lineChart>
      <c:catAx>
        <c:axId val="65184512"/>
        <c:scaling>
          <c:orientation val="minMax"/>
        </c:scaling>
        <c:axPos val="b"/>
        <c:numFmt formatCode="General" sourceLinked="1"/>
        <c:tickLblPos val="nextTo"/>
        <c:crossAx val="65186048"/>
        <c:crosses val="autoZero"/>
        <c:auto val="1"/>
        <c:lblAlgn val="ctr"/>
        <c:lblOffset val="100"/>
      </c:catAx>
      <c:valAx>
        <c:axId val="651860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mld. Kč v běžných cenách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26343977836103821"/>
            </c:manualLayout>
          </c:layout>
        </c:title>
        <c:numFmt formatCode="#,##0.0" sourceLinked="1"/>
        <c:tickLblPos val="nextTo"/>
        <c:crossAx val="65184512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layout/>
    </c:title>
    <c:plotArea>
      <c:layout/>
      <c:lineChart>
        <c:grouping val="standard"/>
        <c:ser>
          <c:idx val="0"/>
          <c:order val="0"/>
          <c:tx>
            <c:v>HDP na 1 obyvatele</c:v>
          </c:tx>
          <c:marker>
            <c:symbol val="none"/>
          </c:marker>
          <c:cat>
            <c:numRef>
              <c:f>List1!$B$3:$W$3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List1!$B$5:$W$5</c:f>
              <c:numCache>
                <c:formatCode>#,##0</c:formatCode>
                <c:ptCount val="22"/>
                <c:pt idx="0">
                  <c:v>115754.18559625781</c:v>
                </c:pt>
                <c:pt idx="1">
                  <c:v>132043.49931821888</c:v>
                </c:pt>
                <c:pt idx="2">
                  <c:v>152952.45973698542</c:v>
                </c:pt>
                <c:pt idx="3">
                  <c:v>175720.79210473943</c:v>
                </c:pt>
                <c:pt idx="4">
                  <c:v>189574.81247892734</c:v>
                </c:pt>
                <c:pt idx="5">
                  <c:v>208120.33636320278</c:v>
                </c:pt>
                <c:pt idx="6">
                  <c:v>217577.26312251628</c:v>
                </c:pt>
                <c:pt idx="7">
                  <c:v>230969.02478393048</c:v>
                </c:pt>
                <c:pt idx="8">
                  <c:v>250648.55980795351</c:v>
                </c:pt>
                <c:pt idx="9">
                  <c:v>262199.12332142645</c:v>
                </c:pt>
                <c:pt idx="10">
                  <c:v>274579.37935732171</c:v>
                </c:pt>
                <c:pt idx="11">
                  <c:v>299567.26429698744</c:v>
                </c:pt>
                <c:pt idx="12">
                  <c:v>318344.99826657801</c:v>
                </c:pt>
                <c:pt idx="13">
                  <c:v>341604.35647630191</c:v>
                </c:pt>
                <c:pt idx="14">
                  <c:v>371203.56914753519</c:v>
                </c:pt>
                <c:pt idx="15">
                  <c:v>384991.80992113665</c:v>
                </c:pt>
                <c:pt idx="16">
                  <c:v>373810.22641965526</c:v>
                </c:pt>
                <c:pt idx="17">
                  <c:v>375920.71385220863</c:v>
                </c:pt>
                <c:pt idx="18">
                  <c:v>383208.12539441074</c:v>
                </c:pt>
                <c:pt idx="19">
                  <c:v>385152.23584171187</c:v>
                </c:pt>
                <c:pt idx="20">
                  <c:v>388770.73966110218</c:v>
                </c:pt>
              </c:numCache>
            </c:numRef>
          </c:val>
        </c:ser>
        <c:marker val="1"/>
        <c:axId val="65447808"/>
        <c:axId val="65449344"/>
      </c:lineChart>
      <c:catAx>
        <c:axId val="65447808"/>
        <c:scaling>
          <c:orientation val="minMax"/>
        </c:scaling>
        <c:axPos val="b"/>
        <c:numFmt formatCode="General" sourceLinked="1"/>
        <c:tickLblPos val="nextTo"/>
        <c:crossAx val="65449344"/>
        <c:crosses val="autoZero"/>
        <c:auto val="1"/>
        <c:lblAlgn val="ctr"/>
        <c:lblOffset val="100"/>
      </c:catAx>
      <c:valAx>
        <c:axId val="65449344"/>
        <c:scaling>
          <c:orientation val="minMax"/>
          <c:max val="40000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Kč na obyvatele v běžných cenách</a:t>
                </a:r>
              </a:p>
            </c:rich>
          </c:tx>
          <c:layout>
            <c:manualLayout>
              <c:xMode val="edge"/>
              <c:yMode val="edge"/>
              <c:x val="1.6666666666666677E-2"/>
              <c:y val="0.19480351414406533"/>
            </c:manualLayout>
          </c:layout>
        </c:title>
        <c:numFmt formatCode="#,##0" sourceLinked="1"/>
        <c:tickLblPos val="nextTo"/>
        <c:crossAx val="65447808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layout/>
    </c:title>
    <c:plotArea>
      <c:layout/>
      <c:lineChart>
        <c:grouping val="standard"/>
        <c:ser>
          <c:idx val="0"/>
          <c:order val="0"/>
          <c:tx>
            <c:v>HDP na 1 obyvatele v PPS</c:v>
          </c:tx>
          <c:marker>
            <c:symbol val="none"/>
          </c:marker>
          <c:cat>
            <c:numRef>
              <c:f>List1!$B$3:$W$3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List1!$B$6:$W$6</c:f>
              <c:numCache>
                <c:formatCode>General</c:formatCode>
                <c:ptCount val="22"/>
                <c:pt idx="2" formatCode="#,##0">
                  <c:v>11549.858016203929</c:v>
                </c:pt>
                <c:pt idx="3" formatCode="#,##0">
                  <c:v>12422.381118004976</c:v>
                </c:pt>
                <c:pt idx="4" formatCode="#,##0">
                  <c:v>12724.935224355604</c:v>
                </c:pt>
                <c:pt idx="5" formatCode="#,##0">
                  <c:v>12809.297149314532</c:v>
                </c:pt>
                <c:pt idx="6" formatCode="#,##0">
                  <c:v>13297.230459860675</c:v>
                </c:pt>
                <c:pt idx="7" formatCode="#,##0">
                  <c:v>14120.673040199215</c:v>
                </c:pt>
                <c:pt idx="8" formatCode="#,##0">
                  <c:v>15118.436564808102</c:v>
                </c:pt>
                <c:pt idx="9" formatCode="#,##0">
                  <c:v>15634.637416008351</c:v>
                </c:pt>
                <c:pt idx="10" formatCode="#,##0">
                  <c:v>16517.443836312334</c:v>
                </c:pt>
                <c:pt idx="11" formatCode="#,##0">
                  <c:v>17646.620461771534</c:v>
                </c:pt>
                <c:pt idx="12" formatCode="#,##0">
                  <c:v>18607.199744374382</c:v>
                </c:pt>
                <c:pt idx="13" formatCode="#,##0">
                  <c:v>19806.940253863173</c:v>
                </c:pt>
                <c:pt idx="14" formatCode="#,##0">
                  <c:v>21599.8120012531</c:v>
                </c:pt>
                <c:pt idx="15" formatCode="#,##0">
                  <c:v>21088.277402807635</c:v>
                </c:pt>
                <c:pt idx="16" formatCode="#,##0">
                  <c:v>20229.687061020501</c:v>
                </c:pt>
                <c:pt idx="17" formatCode="#,##0">
                  <c:v>20563.578043324378</c:v>
                </c:pt>
                <c:pt idx="18" formatCode="#,##0">
                  <c:v>21581.408697394221</c:v>
                </c:pt>
                <c:pt idx="19" formatCode="#,##0">
                  <c:v>21805.472190142835</c:v>
                </c:pt>
                <c:pt idx="20" formatCode="#,##0">
                  <c:v>21918.753539857702</c:v>
                </c:pt>
              </c:numCache>
            </c:numRef>
          </c:val>
        </c:ser>
        <c:marker val="1"/>
        <c:axId val="65465344"/>
        <c:axId val="65479424"/>
      </c:lineChart>
      <c:catAx>
        <c:axId val="65465344"/>
        <c:scaling>
          <c:orientation val="minMax"/>
        </c:scaling>
        <c:axPos val="b"/>
        <c:numFmt formatCode="General" sourceLinked="1"/>
        <c:tickLblPos val="nextTo"/>
        <c:crossAx val="65479424"/>
        <c:crosses val="autoZero"/>
        <c:auto val="1"/>
        <c:lblAlgn val="ctr"/>
        <c:lblOffset val="100"/>
      </c:catAx>
      <c:valAx>
        <c:axId val="6547942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PPS na obyvatele v běžných cenách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19480351414406533"/>
            </c:manualLayout>
          </c:layout>
        </c:title>
        <c:numFmt formatCode="General" sourceLinked="1"/>
        <c:tickLblPos val="nextTo"/>
        <c:crossAx val="65465344"/>
        <c:crosses val="autoZero"/>
        <c:crossBetween val="midCat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změna HDP v %</a:t>
            </a:r>
            <a:endParaRPr lang="cs-CZ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HDP</c:v>
          </c:tx>
          <c:marker>
            <c:symbol val="none"/>
          </c:marker>
          <c:cat>
            <c:numRef>
              <c:f>List1!$B$3:$W$3</c:f>
              <c:numCache>
                <c:formatCode>General</c:formatCode>
                <c:ptCount val="22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</c:numCache>
            </c:numRef>
          </c:cat>
          <c:val>
            <c:numRef>
              <c:f>List1!$B$7:$W$7</c:f>
              <c:numCache>
                <c:formatCode>0.0</c:formatCode>
                <c:ptCount val="22"/>
                <c:pt idx="0">
                  <c:v>1.0161137751950804</c:v>
                </c:pt>
                <c:pt idx="1">
                  <c:v>2.3897589167519011</c:v>
                </c:pt>
                <c:pt idx="2">
                  <c:v>6.1794826142290873</c:v>
                </c:pt>
                <c:pt idx="3">
                  <c:v>4.2827895437990406</c:v>
                </c:pt>
                <c:pt idx="4">
                  <c:v>-0.67427185590818817</c:v>
                </c:pt>
                <c:pt idx="5">
                  <c:v>-0.3160275040687282</c:v>
                </c:pt>
                <c:pt idx="6">
                  <c:v>1.4380746266079141</c:v>
                </c:pt>
                <c:pt idx="7">
                  <c:v>4.2941045009609686</c:v>
                </c:pt>
                <c:pt idx="8">
                  <c:v>3.0515503892304987</c:v>
                </c:pt>
                <c:pt idx="9">
                  <c:v>1.6469483692651323</c:v>
                </c:pt>
                <c:pt idx="10">
                  <c:v>3.6018386067028274</c:v>
                </c:pt>
                <c:pt idx="11">
                  <c:v>4.9474450433623502</c:v>
                </c:pt>
                <c:pt idx="12">
                  <c:v>6.4422793901218558</c:v>
                </c:pt>
                <c:pt idx="13">
                  <c:v>6.8765170480286457</c:v>
                </c:pt>
                <c:pt idx="14">
                  <c:v>5.5292773494916503</c:v>
                </c:pt>
                <c:pt idx="15">
                  <c:v>2.7109579027610526</c:v>
                </c:pt>
                <c:pt idx="16">
                  <c:v>-4.8417745320079453</c:v>
                </c:pt>
                <c:pt idx="17">
                  <c:v>2.2950782887669452</c:v>
                </c:pt>
                <c:pt idx="18">
                  <c:v>1.963779807575321</c:v>
                </c:pt>
                <c:pt idx="19">
                  <c:v>-0.80839596162499561</c:v>
                </c:pt>
                <c:pt idx="20">
                  <c:v>-0.70166206525968278</c:v>
                </c:pt>
                <c:pt idx="21" formatCode="#,##0.0">
                  <c:v>2.0237821381899157</c:v>
                </c:pt>
              </c:numCache>
            </c:numRef>
          </c:val>
        </c:ser>
        <c:marker val="1"/>
        <c:axId val="65499520"/>
        <c:axId val="65501056"/>
      </c:lineChart>
      <c:catAx>
        <c:axId val="65499520"/>
        <c:scaling>
          <c:orientation val="minMax"/>
        </c:scaling>
        <c:axPos val="b"/>
        <c:numFmt formatCode="General" sourceLinked="1"/>
        <c:tickLblPos val="nextTo"/>
        <c:crossAx val="65501056"/>
        <c:crossesAt val="-8"/>
        <c:auto val="1"/>
        <c:lblAlgn val="ctr"/>
        <c:lblOffset val="100"/>
      </c:catAx>
      <c:valAx>
        <c:axId val="65501056"/>
        <c:scaling>
          <c:orientation val="minMax"/>
          <c:min val="-8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[%]</a:t>
                </a:r>
              </a:p>
            </c:rich>
          </c:tx>
          <c:layout>
            <c:manualLayout>
              <c:xMode val="edge"/>
              <c:yMode val="edge"/>
              <c:x val="2.7777777777777811E-2"/>
              <c:y val="0.20178441236512112"/>
            </c:manualLayout>
          </c:layout>
        </c:title>
        <c:numFmt formatCode="0.0" sourceLinked="1"/>
        <c:tickLblPos val="nextTo"/>
        <c:crossAx val="65499520"/>
        <c:crosses val="autoZero"/>
        <c:crossBetween val="midCat"/>
      </c:valAx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17.3.2015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17.3.2015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17.3.2015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17.3.2015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17.3.2015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17.3.2015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17.3.2015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17.3.2015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if.cz/cs/seznam-prijemcu-dotaci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redakce.nsf/i/statistik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pl.czso.cz/pll/rocenka/rocenka.indexnu_reg" TargetMode="External"/><Relationship Id="rId4" Type="http://schemas.openxmlformats.org/officeDocument/2006/relationships/hyperlink" Target="http://www.czso.cz/csu/csu.nsf/kalendar/aktual-hd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2378695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Hospodářství</a:t>
            </a:r>
            <a:b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(HDP, odvětví ekonomické činnosti)</a:t>
            </a:r>
            <a:b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data o zemědělství a lesnictví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18. března 2015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Srovnání států EU-28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622" t="29246" r="46679" b="14595"/>
          <a:stretch>
            <a:fillRect/>
          </a:stretch>
        </p:blipFill>
        <p:spPr bwMode="auto">
          <a:xfrm>
            <a:off x="650477" y="1086702"/>
            <a:ext cx="7843046" cy="577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Srovnání států EU-28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9086" r="40379" b="31429"/>
          <a:stretch>
            <a:fillRect/>
          </a:stretch>
        </p:blipFill>
        <p:spPr bwMode="auto">
          <a:xfrm>
            <a:off x="90413" y="1224136"/>
            <a:ext cx="896317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Verdana" pitchFamily="34" charset="0"/>
              </a:rPr>
              <a:t>Agrocenzus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součást systému celoplošných šetření v zemědělských podnicích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desetileté intervaly, již od roku 1930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nejdříve organizoval Mezinárodní institut pro zemědělství (IIA), od roku 1950 Organizace OSN pro výživu a zemědělství (FAO)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Eurostat</a:t>
            </a:r>
            <a:r>
              <a:rPr lang="cs-CZ" sz="1400" dirty="0" smtClean="0">
                <a:latin typeface="Verdana" pitchFamily="34" charset="0"/>
              </a:rPr>
              <a:t> zajišťuje šetření podle metodiky FAO od roku 1970 + mezilehlá šetření ve dvou až tříletých intervalech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situace v ČR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první celoplošné šetření mimořádně v roce 1995 (tj. rozsáhlé změny ve struktuře zemědělství, privatizace, transformace zemědělských podniků)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řádné termíny: </a:t>
            </a:r>
            <a:r>
              <a:rPr lang="cs-CZ" sz="1400" dirty="0" err="1" smtClean="0">
                <a:latin typeface="Verdana" pitchFamily="34" charset="0"/>
              </a:rPr>
              <a:t>Agrocenzus</a:t>
            </a:r>
            <a:r>
              <a:rPr lang="cs-CZ" sz="1400" dirty="0" smtClean="0">
                <a:latin typeface="Verdana" pitchFamily="34" charset="0"/>
              </a:rPr>
              <a:t> 2000 a </a:t>
            </a:r>
            <a:r>
              <a:rPr lang="cs-CZ" sz="1400" dirty="0" err="1" smtClean="0">
                <a:latin typeface="Verdana" pitchFamily="34" charset="0"/>
              </a:rPr>
              <a:t>Agrocenzus</a:t>
            </a:r>
            <a:r>
              <a:rPr lang="cs-CZ" sz="1400" dirty="0" smtClean="0">
                <a:latin typeface="Verdana" pitchFamily="34" charset="0"/>
              </a:rPr>
              <a:t> 2010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FAO má data i z bývalé ČSSR za roky 1970, 1980 a 1990, ta ale zjištěna přepracováním dat z jiných šetření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Strukturální šetření v zemědělství: 2003, 2005, 2007, 2013 a bude 2016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cíle šetření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velikost, struktura a vývoj zemědělských subjektů,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vybavenost, výrobní orientace, </a:t>
            </a:r>
            <a:r>
              <a:rPr lang="cs-CZ" sz="1400" dirty="0" err="1" smtClean="0">
                <a:latin typeface="Verdana" pitchFamily="34" charset="0"/>
              </a:rPr>
              <a:t>mimozemědělské</a:t>
            </a:r>
            <a:r>
              <a:rPr lang="cs-CZ" sz="1400" dirty="0" smtClean="0">
                <a:latin typeface="Verdana" pitchFamily="34" charset="0"/>
              </a:rPr>
              <a:t> a doplňkové činnosti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Verdana" pitchFamily="34" charset="0"/>
              </a:rPr>
              <a:t>Agrocenzus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základní výrobní orientace a členění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rostlinná výroba,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živočišná výroba.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funkční (účelové) hledisko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primární zemědělská výroba (rostlinná výroba),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sekundární zemědělská výroba (živočišná výroba, organická hnojiva, krmiva).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produktivita (rentabilita) zemědělské výroby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náklady vynaložené na výrobu určitého množství produktu (např. 1 tuna zrnin, 1 kilogram masa, 1 litr mléka).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intenzita </a:t>
            </a:r>
            <a:r>
              <a:rPr lang="cs-CZ" sz="1600" dirty="0" smtClean="0">
                <a:latin typeface="Verdana" pitchFamily="34" charset="0"/>
              </a:rPr>
              <a:t>zemědělské výroby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výnosy kultur a plodin na jednotku osevní (obdělávané) plochy, resp. stav (počet) užitkových zvířat k rozloze zemědělské nebo orné půdy</a:t>
            </a:r>
            <a:endParaRPr lang="cs-CZ" sz="14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zvláštní ukazatele</a:t>
            </a:r>
            <a:endParaRPr lang="cs-CZ" sz="16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intenzita chovu skotu = počet kusů na 100 ha zemědělské </a:t>
            </a:r>
            <a:r>
              <a:rPr lang="cs-CZ" sz="1400" dirty="0" smtClean="0">
                <a:latin typeface="Verdana" pitchFamily="34" charset="0"/>
              </a:rPr>
              <a:t>půdy,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intenzita chovu prasat = počet kusů na 100 ha orné </a:t>
            </a:r>
            <a:r>
              <a:rPr lang="cs-CZ" sz="1400" dirty="0" smtClean="0">
                <a:latin typeface="Verdana" pitchFamily="34" charset="0"/>
              </a:rPr>
              <a:t>půdy.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podíl obyvatelstva zaměstnaného v prvním sektoru hospodářství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448251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>
                <a:latin typeface="Verdana" pitchFamily="34" charset="0"/>
              </a:rPr>
              <a:t>Land</a:t>
            </a:r>
            <a:r>
              <a:rPr lang="cs-CZ" sz="3200" b="1" dirty="0" smtClean="0">
                <a:latin typeface="Verdana" pitchFamily="34" charset="0"/>
              </a:rPr>
              <a:t>-use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členění půdního fondu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zemědělská půda,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lesní půda,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vodní plochy,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zastavěné plochy,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ostatní plochy.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členění zemědělské půdy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orná půda,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chmelnice,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vinice,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zahrady,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ovocné sady,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trvalé travní porosty (louky a pastviny)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Městská a obecní statistika (MOS)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tříděno podle okresů a následně podle obcí,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údaje jsou v hektarech !! (pozor na přepočty na kilometry čtvereční)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Veřejná databáze ČSÚ</a:t>
            </a:r>
            <a:endParaRPr lang="cs-CZ" sz="16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„2 Životní prostředí, zemědělství“</a:t>
            </a: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448251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Publikace ČSÚ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Bilance půdy (stav k 31. 12.), resp. Bilance půdy podle krajů</a:t>
            </a: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Bilance půdy podle okresů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Mapové výstupy – otázka vhodného zobrazení</a:t>
            </a:r>
            <a:endParaRPr lang="cs-CZ" sz="16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29471" t="24206" r="29579" b="34035"/>
          <a:stretch>
            <a:fillRect/>
          </a:stretch>
        </p:blipFill>
        <p:spPr bwMode="auto">
          <a:xfrm>
            <a:off x="395536" y="3155211"/>
            <a:ext cx="5400600" cy="344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60350" t="21920" r="10401" b="15714"/>
          <a:stretch>
            <a:fillRect/>
          </a:stretch>
        </p:blipFill>
        <p:spPr bwMode="auto">
          <a:xfrm>
            <a:off x="6084168" y="2927728"/>
            <a:ext cx="2915816" cy="388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9471" t="24206" r="36329" b="36915"/>
          <a:stretch>
            <a:fillRect/>
          </a:stretch>
        </p:blipFill>
        <p:spPr bwMode="auto">
          <a:xfrm>
            <a:off x="161764" y="295411"/>
            <a:ext cx="8820472" cy="626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222" t="28526" r="17429" b="19635"/>
          <a:stretch>
            <a:fillRect/>
          </a:stretch>
        </p:blipFill>
        <p:spPr bwMode="auto">
          <a:xfrm>
            <a:off x="7493" y="1412776"/>
            <a:ext cx="912901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7872" t="23486" r="33629" b="23955"/>
          <a:stretch>
            <a:fillRect/>
          </a:stretch>
        </p:blipFill>
        <p:spPr bwMode="auto">
          <a:xfrm>
            <a:off x="0" y="861646"/>
            <a:ext cx="9144000" cy="513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Lesnictví</a:t>
            </a:r>
            <a:r>
              <a:rPr lang="cs-CZ" sz="3200" b="1" dirty="0" smtClean="0">
                <a:latin typeface="Verdana" pitchFamily="34" charset="0"/>
              </a:rPr>
              <a:t>, myslivost</a:t>
            </a:r>
            <a:endParaRPr lang="cs-CZ" sz="3200" b="1" dirty="0" smtClean="0">
              <a:latin typeface="Verdana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139675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lesnatost</a:t>
            </a: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zaměstnanost v lesnictví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těžba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myslivost – početní stav a lov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Ústav pro hospodářskou úpravu lesů (ÚHUL)</a:t>
            </a:r>
            <a:endParaRPr lang="cs-CZ" sz="1600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7544" y="31500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Data o příjemcích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dotací</a:t>
            </a: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528" y="4480520"/>
            <a:ext cx="8568630" cy="13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cs-CZ" sz="1600" dirty="0" smtClean="0">
                <a:latin typeface="Verdana" pitchFamily="34" charset="0"/>
              </a:rPr>
              <a:t>SZIF = Státní zemědělský a intervenční fond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	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- seznam </a:t>
            </a:r>
            <a:r>
              <a:rPr lang="cs-CZ" sz="1400" dirty="0" smtClean="0">
                <a:latin typeface="Verdana" pitchFamily="34" charset="0"/>
              </a:rPr>
              <a:t>příjemců dotací: </a:t>
            </a:r>
            <a:r>
              <a:rPr lang="cs-CZ" sz="1400" dirty="0" smtClean="0">
                <a:latin typeface="Verdana" pitchFamily="34" charset="0"/>
                <a:hlinkClick r:id="rId3"/>
              </a:rPr>
              <a:t>https://</a:t>
            </a:r>
            <a:r>
              <a:rPr lang="cs-CZ" sz="1400" dirty="0" smtClean="0">
                <a:latin typeface="Verdana" pitchFamily="34" charset="0"/>
                <a:hlinkClick r:id="rId3"/>
              </a:rPr>
              <a:t>www.szif.cz/cs/seznam-prijemcu-dotaci</a:t>
            </a:r>
            <a:endParaRPr lang="cs-CZ" sz="1400" dirty="0" smtClean="0">
              <a:latin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Hrubý domácí produkt (HDP)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definice HDP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peněžní vyjádření celkové hodnoty statků a služeb nově vytvářených v daném období na určitém území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používá se pro stanovení výkonnosti ekonomiky, pro srovnání mezi zeměmi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důležitá je především změna HDP ve smyslu růst/pokles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jiné ukazatele:	„hrubé národní štěstí“</a:t>
            </a:r>
          </a:p>
          <a:p>
            <a:pPr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		index kvality a udržitelnosti života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2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tři základní způsoby výpočtu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produkční metoda,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výdajová metoda,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důchodová metoda.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relativizace ukazatele HDP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HDP na 1 obyvatele v Kč = podíl HDP v běžných cenách a středního stavu obyvatel v příslušném roce,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HDP na 1 obyvatele v PPS = podíl HDP na 1 obyvatele v Kč a parity kupní síly vyjádřené v Kč na PPS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ČSÚ zveřejňuje data o HDP pouze do úrovně krajů, problém krajského členění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Hrubý domácí produkt (HDP)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parita kupní síly (</a:t>
            </a:r>
            <a:r>
              <a:rPr lang="cs-CZ" sz="1600" dirty="0" err="1" smtClean="0">
                <a:latin typeface="Verdana" pitchFamily="34" charset="0"/>
              </a:rPr>
              <a:t>Purchasing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Power</a:t>
            </a:r>
            <a:r>
              <a:rPr lang="cs-CZ" sz="1600" dirty="0" smtClean="0">
                <a:latin typeface="Verdana" pitchFamily="34" charset="0"/>
              </a:rPr>
              <a:t> Parity = PPP)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=	poměr cen v národních měnách za stejné výrobky a služby v různých zemích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-	např. stejný výrobek stojí ve Francii 10 euro a v ČR pak 200 Kč, pak PPP pro tento výrobek činí 0,05 eura k české koruně, resp. za každou korunu obdrží kupující v České republice stejné množství výrobku, které by obdržel za 0,05 eura ve Francii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standard kupní síly (</a:t>
            </a:r>
            <a:r>
              <a:rPr lang="cs-CZ" sz="1600" dirty="0" err="1" smtClean="0">
                <a:latin typeface="Verdana" pitchFamily="34" charset="0"/>
              </a:rPr>
              <a:t>Purchasing</a:t>
            </a:r>
            <a:r>
              <a:rPr lang="cs-CZ" sz="1600" dirty="0" smtClean="0">
                <a:latin typeface="Verdana" pitchFamily="34" charset="0"/>
              </a:rPr>
              <a:t> </a:t>
            </a:r>
            <a:r>
              <a:rPr lang="cs-CZ" sz="1600" dirty="0" err="1" smtClean="0">
                <a:latin typeface="Verdana" pitchFamily="34" charset="0"/>
              </a:rPr>
              <a:t>Power</a:t>
            </a:r>
            <a:r>
              <a:rPr lang="cs-CZ" sz="1600" dirty="0" smtClean="0">
                <a:latin typeface="Verdana" pitchFamily="34" charset="0"/>
              </a:rPr>
              <a:t> Standard = PPS)</a:t>
            </a: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uměle vytvořená měnová jednotka používaná při mezinárodních srovnáních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např. 1 PPS v projektu ECP (Evropský srovnávací program) odpovídá průměrné kupní síle jednoho eura v Evropské unii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Hrubý domácí produkt (HDP)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Statistiky – Průřezové statistiky – Makroekonomické údaje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roční údaje od roku 1993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prameny: ČSÚ, MPSV ČR, ČNB, MF ČR, ČHMÚ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aktualizace údajů prováděna vždy 1. pracovní den v měsíci lednu, únoru, březnu, dubnu, červenci a říjnu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odkaz: </a:t>
            </a:r>
            <a:r>
              <a:rPr lang="cs-CZ" sz="1400" dirty="0" smtClean="0">
                <a:latin typeface="Verdana" pitchFamily="34" charset="0"/>
                <a:hlinkClick r:id="rId3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czso.cz</a:t>
            </a:r>
            <a:r>
              <a:rPr lang="cs-CZ" sz="1400" dirty="0" smtClean="0">
                <a:latin typeface="Verdana" pitchFamily="34" charset="0"/>
                <a:hlinkClick r:id="rId3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csu</a:t>
            </a:r>
            <a:r>
              <a:rPr lang="cs-CZ" sz="1400" dirty="0" smtClean="0">
                <a:latin typeface="Verdana" pitchFamily="34" charset="0"/>
                <a:hlinkClick r:id="rId3"/>
              </a:rPr>
              <a:t>/redakce.</a:t>
            </a:r>
            <a:r>
              <a:rPr lang="cs-CZ" sz="1400" dirty="0" err="1" smtClean="0">
                <a:latin typeface="Verdana" pitchFamily="34" charset="0"/>
                <a:hlinkClick r:id="rId3"/>
              </a:rPr>
              <a:t>nsf</a:t>
            </a:r>
            <a:r>
              <a:rPr lang="cs-CZ" sz="1400" dirty="0" smtClean="0">
                <a:latin typeface="Verdana" pitchFamily="34" charset="0"/>
                <a:hlinkClick r:id="rId3"/>
              </a:rPr>
              <a:t>/i/statistiky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Statistiky – HDP, národní účty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a)	Nejnovější čísla v Rychlých informacích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čtvrtletní „Předběžný odhad HDP“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odkaz: </a:t>
            </a:r>
            <a:r>
              <a:rPr lang="cs-CZ" sz="1400" dirty="0" smtClean="0">
                <a:latin typeface="Verdana" pitchFamily="34" charset="0"/>
                <a:hlinkClick r:id="rId4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czso.cz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csu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csu.nsf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kalendar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aktual</a:t>
            </a:r>
            <a:r>
              <a:rPr lang="cs-CZ" sz="1400" dirty="0" smtClean="0">
                <a:latin typeface="Verdana" pitchFamily="34" charset="0"/>
                <a:hlinkClick r:id="rId4"/>
              </a:rPr>
              <a:t>-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hdp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lphaLcParenR" startAt="2"/>
            </a:pPr>
            <a:r>
              <a:rPr lang="cs-CZ" sz="1400" dirty="0" smtClean="0">
                <a:latin typeface="Verdana" pitchFamily="34" charset="0"/>
              </a:rPr>
              <a:t>Regionální účty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ukazatele v regionálním členění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ukazatele za regionální celky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odkaz: </a:t>
            </a:r>
            <a:r>
              <a:rPr lang="cs-CZ" sz="1400" dirty="0" smtClean="0">
                <a:latin typeface="Verdana" pitchFamily="34" charset="0"/>
                <a:hlinkClick r:id="rId5"/>
              </a:rPr>
              <a:t>http://apl.czso.cz/pll/rocenka/rocenka.indexnu_reg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graphicFrame>
        <p:nvGraphicFramePr>
          <p:cNvPr id="5" name="Graf 4"/>
          <p:cNvGraphicFramePr/>
          <p:nvPr/>
        </p:nvGraphicFramePr>
        <p:xfrm>
          <a:off x="0" y="548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/>
          <p:nvPr/>
        </p:nvGraphicFramePr>
        <p:xfrm>
          <a:off x="4572000" y="548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/>
          <p:nvPr/>
        </p:nvGraphicFramePr>
        <p:xfrm>
          <a:off x="0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/>
          <p:cNvGraphicFramePr/>
          <p:nvPr/>
        </p:nvGraphicFramePr>
        <p:xfrm>
          <a:off x="4572000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Podíl regionu na tvorbě HDP v ČR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3272" t="25646" r="48029" b="31428"/>
          <a:stretch>
            <a:fillRect/>
          </a:stretch>
        </p:blipFill>
        <p:spPr bwMode="auto">
          <a:xfrm>
            <a:off x="683568" y="1340767"/>
            <a:ext cx="7776864" cy="539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HDP na 1 obyvatele v Kč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3272" t="24206" r="38129" b="33315"/>
          <a:stretch>
            <a:fillRect/>
          </a:stretch>
        </p:blipFill>
        <p:spPr bwMode="auto">
          <a:xfrm>
            <a:off x="30563" y="1412776"/>
            <a:ext cx="9082874" cy="496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Srovnání krajů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3050" t="38159" r="50501" b="29715"/>
          <a:stretch>
            <a:fillRect/>
          </a:stretch>
        </p:blipFill>
        <p:spPr bwMode="auto">
          <a:xfrm>
            <a:off x="0" y="0"/>
            <a:ext cx="6300192" cy="347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13101" t="36320" r="50450" b="30560"/>
          <a:stretch>
            <a:fillRect/>
          </a:stretch>
        </p:blipFill>
        <p:spPr bwMode="auto">
          <a:xfrm>
            <a:off x="3149059" y="3429000"/>
            <a:ext cx="595944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HDP na 1 obyvatele v PPS, EU27 = 100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cs-CZ" dirty="0" smtClean="0"/>
              <a:t>Z0081 Prostorové sociálně ekonomické informace a jejich využití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13272" t="27806" r="48029" b="29715"/>
          <a:stretch>
            <a:fillRect/>
          </a:stretch>
        </p:blipFill>
        <p:spPr bwMode="auto">
          <a:xfrm>
            <a:off x="635970" y="1268760"/>
            <a:ext cx="787206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753</Words>
  <Application>Microsoft Office PowerPoint</Application>
  <PresentationFormat>Předvádění na obrazovce (4:3)</PresentationFormat>
  <Paragraphs>217</Paragraphs>
  <Slides>19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Hospodářství (HDP, odvětví ekonomické činnosti) a data o zemědělství a lesnictví </vt:lpstr>
      <vt:lpstr>Hrubý domácí produkt (HDP)</vt:lpstr>
      <vt:lpstr>Hrubý domácí produkt (HDP)</vt:lpstr>
      <vt:lpstr>Hrubý domácí produkt (HDP)</vt:lpstr>
      <vt:lpstr>Snímek 5</vt:lpstr>
      <vt:lpstr>Podíl regionu na tvorbě HDP v ČR</vt:lpstr>
      <vt:lpstr>HDP na 1 obyvatele v Kč</vt:lpstr>
      <vt:lpstr>Srovnání krajů</vt:lpstr>
      <vt:lpstr>HDP na 1 obyvatele v PPS, EU27 = 100</vt:lpstr>
      <vt:lpstr>Srovnání států EU-28</vt:lpstr>
      <vt:lpstr>Srovnání států EU-28</vt:lpstr>
      <vt:lpstr>Agrocenzus</vt:lpstr>
      <vt:lpstr>Agrocenzus</vt:lpstr>
      <vt:lpstr>Land-use</vt:lpstr>
      <vt:lpstr>Publikace ČSÚ</vt:lpstr>
      <vt:lpstr>Snímek 16</vt:lpstr>
      <vt:lpstr>Snímek 17</vt:lpstr>
      <vt:lpstr>Snímek 18</vt:lpstr>
      <vt:lpstr>Lesnictví, myslivost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191</cp:revision>
  <dcterms:created xsi:type="dcterms:W3CDTF">2014-09-08T07:18:26Z</dcterms:created>
  <dcterms:modified xsi:type="dcterms:W3CDTF">2015-03-17T16:11:35Z</dcterms:modified>
</cp:coreProperties>
</file>