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91" r:id="rId5"/>
    <p:sldId id="293" r:id="rId6"/>
    <p:sldId id="292" r:id="rId7"/>
    <p:sldId id="294" r:id="rId8"/>
    <p:sldId id="295" r:id="rId9"/>
    <p:sldId id="296" r:id="rId10"/>
    <p:sldId id="297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01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23.3.2015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kub\Desktop\Panoram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2090"/>
            <a:ext cx="9144000" cy="1585715"/>
          </a:xfrm>
          <a:prstGeom prst="rect">
            <a:avLst/>
          </a:prstGeom>
          <a:solidFill>
            <a:schemeClr val="bg1">
              <a:lumMod val="95000"/>
              <a:alpha val="26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0" y="1357298"/>
            <a:ext cx="9144000" cy="47705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 smtClean="0">
                <a:latin typeface="Cambria" pitchFamily="18" charset="0"/>
              </a:rPr>
              <a:t>ÚSES – Územní systém ekologické stability</a:t>
            </a:r>
            <a:endParaRPr lang="cs-CZ" sz="2500" b="1" dirty="0">
              <a:latin typeface="Cambria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3357562"/>
            <a:ext cx="5429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Zákonný rámec pro tvorbu ÚSES tvoří zákon č. 114/92 </a:t>
            </a:r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Sb.</a:t>
            </a:r>
            <a:endParaRPr lang="cs-CZ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-32" y="2000240"/>
            <a:ext cx="5286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Nástroj obecné ochrany </a:t>
            </a:r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přírody a krajiny</a:t>
            </a:r>
            <a:endParaRPr lang="cs-CZ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0" y="4712625"/>
            <a:ext cx="5429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Implementován </a:t>
            </a:r>
            <a:r>
              <a:rPr lang="cs-CZ" sz="2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do systému </a:t>
            </a:r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územního plánování</a:t>
            </a:r>
            <a:endParaRPr lang="cs-CZ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C:\Users\Jakub\Desktop\Muz-saz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2095508"/>
            <a:ext cx="3714744" cy="4762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Bakalarka\fotodokumentace\P1020722.JPG"/>
          <p:cNvPicPr>
            <a:picLocks noChangeAspect="1" noChangeArrowheads="1"/>
          </p:cNvPicPr>
          <p:nvPr/>
        </p:nvPicPr>
        <p:blipFill>
          <a:blip r:embed="rId2" cstate="print">
            <a:lum bright="-24000"/>
          </a:blip>
          <a:srcRect/>
          <a:stretch>
            <a:fillRect/>
          </a:stretch>
        </p:blipFill>
        <p:spPr bwMode="auto">
          <a:xfrm>
            <a:off x="0" y="92867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Jakub\Desktop\Panoram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2090"/>
            <a:ext cx="9144000" cy="1585715"/>
          </a:xfrm>
          <a:prstGeom prst="rect">
            <a:avLst/>
          </a:prstGeom>
          <a:solidFill>
            <a:schemeClr val="bg1">
              <a:lumMod val="95000"/>
              <a:alpha val="26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0" y="1357298"/>
            <a:ext cx="9144000" cy="47705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 smtClean="0">
                <a:latin typeface="Cambria" pitchFamily="18" charset="0"/>
              </a:rPr>
              <a:t>Děkuju za pozornost  </a:t>
            </a:r>
            <a:endParaRPr lang="cs-CZ" sz="2500" b="1" dirty="0">
              <a:latin typeface="Cambria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1438" y="5155370"/>
            <a:ext cx="2786050" cy="163121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cs-CZ" sz="2500" i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mbria" pitchFamily="18" charset="0"/>
              </a:rPr>
              <a:t>Detailní pohled na </a:t>
            </a:r>
            <a:r>
              <a:rPr lang="cs-CZ" sz="2500" i="1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mbria" pitchFamily="18" charset="0"/>
              </a:rPr>
              <a:t>nadregionální</a:t>
            </a:r>
            <a:r>
              <a:rPr lang="cs-CZ" sz="2500" i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mbria" pitchFamily="18" charset="0"/>
              </a:rPr>
              <a:t> bio-koridor Chropyňský luh - Soutok</a:t>
            </a:r>
            <a:endParaRPr lang="cs-CZ" sz="2500" i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akub\Desktop\Leeds\Obrazky\id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427355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Jakub\Desktop\Panoram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2090"/>
            <a:ext cx="9144000" cy="1585715"/>
          </a:xfrm>
          <a:prstGeom prst="rect">
            <a:avLst/>
          </a:prstGeom>
          <a:solidFill>
            <a:schemeClr val="bg1">
              <a:lumMod val="95000"/>
              <a:alpha val="26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0" y="1357298"/>
            <a:ext cx="9144000" cy="47705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 smtClean="0">
                <a:latin typeface="Cambria" pitchFamily="18" charset="0"/>
              </a:rPr>
              <a:t>ÚSES – Územní systém ekologické stability</a:t>
            </a:r>
            <a:endParaRPr lang="cs-CZ" sz="2500" b="1" dirty="0">
              <a:latin typeface="Cambria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786346" y="2071678"/>
            <a:ext cx="4286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Uchování </a:t>
            </a:r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 podpora rozvoje přirozeného genofondu krajiny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14380" y="3106822"/>
            <a:ext cx="54292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Z</a:t>
            </a:r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ajištění příznivého působení na okolní, ekologicky méně stabilní části krajiny a jejich prostorové oddělení</a:t>
            </a:r>
            <a:endParaRPr lang="cs-CZ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85720" y="4588385"/>
            <a:ext cx="5429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Podpora </a:t>
            </a:r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možnosti polyfunkčního využívání krajiny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85720" y="5857892"/>
            <a:ext cx="542925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Uchování </a:t>
            </a:r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významných krajinných fenoménů</a:t>
            </a:r>
            <a:endParaRPr lang="cs-CZ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kub\Desktop\Panoram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2090"/>
            <a:ext cx="9144000" cy="1585715"/>
          </a:xfrm>
          <a:prstGeom prst="rect">
            <a:avLst/>
          </a:prstGeom>
          <a:solidFill>
            <a:schemeClr val="bg1">
              <a:lumMod val="95000"/>
              <a:alpha val="26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0" y="1357298"/>
            <a:ext cx="9144000" cy="47705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 smtClean="0">
                <a:latin typeface="Cambria" pitchFamily="18" charset="0"/>
              </a:rPr>
              <a:t>ÚSES – Skladebné části </a:t>
            </a:r>
            <a:endParaRPr lang="cs-CZ" sz="2500" b="1" dirty="0">
              <a:latin typeface="Cambria" pitchFamily="18" charset="0"/>
            </a:endParaRPr>
          </a:p>
        </p:txBody>
      </p:sp>
      <p:pic>
        <p:nvPicPr>
          <p:cNvPr id="11" name="Obrázek 10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6603"/>
            <a:ext cx="9144000" cy="4531397"/>
          </a:xfrm>
          <a:prstGeom prst="rect">
            <a:avLst/>
          </a:prstGeom>
        </p:spPr>
      </p:pic>
      <p:pic>
        <p:nvPicPr>
          <p:cNvPr id="12" name="Obrázek 11" descr="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26603"/>
            <a:ext cx="9144000" cy="4531397"/>
          </a:xfrm>
          <a:prstGeom prst="rect">
            <a:avLst/>
          </a:prstGeom>
        </p:spPr>
      </p:pic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0" y="1928802"/>
            <a:ext cx="4286248" cy="485776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Biocentrum</a:t>
            </a: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Je 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skladebnou částí ÚSES, která je, nebo cílově má být tvořena 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ekologicky</a:t>
            </a:r>
            <a:r>
              <a:rPr kumimoji="0" lang="cs-CZ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významným </a:t>
            </a:r>
            <a:r>
              <a:rPr kumimoji="0" lang="cs-CZ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segmen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-tem 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krajiny, který svou velikostí a stavem ekologických podmínek umožňuje trvalou existenci druhů 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i</a:t>
            </a:r>
            <a:r>
              <a:rPr kumimoji="0" lang="cs-CZ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společenstev 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přirozeného </a:t>
            </a:r>
            <a:r>
              <a:rPr kumimoji="0" lang="cs-CZ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geno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-fondu 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krajiny. Jedná se o biotop nebo soubor biotopů, který svým stavem a 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velikosti 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umožňuje trvalou existenci přirozeného či pozměněného, avšak přírodě blízkého ekosystému (</a:t>
            </a:r>
            <a:r>
              <a:rPr kumimoji="0" lang="cs-CZ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vyhl</a:t>
            </a: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. MŽP ČR č. 395/92).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6200" y="3214662"/>
            <a:ext cx="486780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ovéPole 13"/>
          <p:cNvSpPr txBox="1"/>
          <p:nvPr/>
        </p:nvSpPr>
        <p:spPr>
          <a:xfrm>
            <a:off x="4214810" y="6560130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Foto: Martin Večeřa, DP</a:t>
            </a:r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6603"/>
            <a:ext cx="9144000" cy="4531397"/>
          </a:xfrm>
          <a:prstGeom prst="rect">
            <a:avLst/>
          </a:prstGeom>
        </p:spPr>
      </p:pic>
      <p:pic>
        <p:nvPicPr>
          <p:cNvPr id="1027" name="Picture 3" descr="C:\Users\Jakub\Desktop\Panoram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2090"/>
            <a:ext cx="9144000" cy="1585715"/>
          </a:xfrm>
          <a:prstGeom prst="rect">
            <a:avLst/>
          </a:prstGeom>
          <a:solidFill>
            <a:schemeClr val="bg1">
              <a:lumMod val="95000"/>
              <a:alpha val="26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0" y="1357298"/>
            <a:ext cx="9144000" cy="47705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 smtClean="0">
                <a:latin typeface="Cambria" pitchFamily="18" charset="0"/>
              </a:rPr>
              <a:t>ÚSES – Skladebné části </a:t>
            </a:r>
            <a:endParaRPr lang="cs-CZ" sz="2500" b="1" dirty="0">
              <a:latin typeface="Cambria" pitchFamily="18" charset="0"/>
            </a:endParaRPr>
          </a:p>
        </p:txBody>
      </p:sp>
      <p:pic>
        <p:nvPicPr>
          <p:cNvPr id="7" name="Obrázek 6" descr="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26627"/>
            <a:ext cx="9144000" cy="4531397"/>
          </a:xfrm>
          <a:prstGeom prst="rect">
            <a:avLst/>
          </a:prstGeom>
        </p:spPr>
      </p:pic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0" y="1928802"/>
            <a:ext cx="4286248" cy="307183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Biokoridor</a:t>
            </a:r>
          </a:p>
          <a:p>
            <a:pPr lvl="0" algn="just">
              <a:spcBef>
                <a:spcPct val="0"/>
              </a:spcBef>
              <a:defRPr/>
            </a:pPr>
            <a:r>
              <a:rPr lang="cs-CZ" sz="2400" dirty="0" smtClean="0">
                <a:latin typeface="Cambria" pitchFamily="18" charset="0"/>
              </a:rPr>
              <a:t>Je </a:t>
            </a:r>
            <a:r>
              <a:rPr lang="cs-CZ" sz="2400" dirty="0" smtClean="0">
                <a:latin typeface="Cambria" pitchFamily="18" charset="0"/>
              </a:rPr>
              <a:t>skladebnou částí ÚSES, která je, nebo cílově má být tvořena ekologicky významným </a:t>
            </a:r>
            <a:r>
              <a:rPr lang="cs-CZ" sz="2400" dirty="0" err="1" smtClean="0">
                <a:latin typeface="Cambria" pitchFamily="18" charset="0"/>
              </a:rPr>
              <a:t>seg</a:t>
            </a:r>
            <a:r>
              <a:rPr lang="cs-CZ" sz="2400" dirty="0" smtClean="0">
                <a:latin typeface="Cambria" pitchFamily="18" charset="0"/>
              </a:rPr>
              <a:t>-</a:t>
            </a:r>
            <a:r>
              <a:rPr lang="cs-CZ" sz="2400" dirty="0" err="1" smtClean="0">
                <a:latin typeface="Cambria" pitchFamily="18" charset="0"/>
              </a:rPr>
              <a:t>mentem</a:t>
            </a:r>
            <a:r>
              <a:rPr lang="cs-CZ" sz="2400" dirty="0" smtClean="0">
                <a:latin typeface="Cambria" pitchFamily="18" charset="0"/>
              </a:rPr>
              <a:t> </a:t>
            </a:r>
            <a:r>
              <a:rPr lang="cs-CZ" sz="2400" dirty="0" smtClean="0">
                <a:latin typeface="Cambria" pitchFamily="18" charset="0"/>
              </a:rPr>
              <a:t>krajiny, který </a:t>
            </a:r>
            <a:r>
              <a:rPr lang="cs-CZ" sz="2400" dirty="0" smtClean="0">
                <a:latin typeface="Cambria" pitchFamily="18" charset="0"/>
              </a:rPr>
              <a:t>pro-</a:t>
            </a:r>
            <a:r>
              <a:rPr lang="cs-CZ" sz="2400" dirty="0" err="1" smtClean="0">
                <a:latin typeface="Cambria" pitchFamily="18" charset="0"/>
              </a:rPr>
              <a:t>pojuje</a:t>
            </a:r>
            <a:r>
              <a:rPr lang="cs-CZ" sz="2400" dirty="0" smtClean="0">
                <a:latin typeface="Cambria" pitchFamily="18" charset="0"/>
              </a:rPr>
              <a:t> </a:t>
            </a:r>
            <a:r>
              <a:rPr lang="cs-CZ" sz="2400" dirty="0" smtClean="0">
                <a:latin typeface="Cambria" pitchFamily="18" charset="0"/>
              </a:rPr>
              <a:t>biocentra a </a:t>
            </a:r>
            <a:r>
              <a:rPr lang="cs-CZ" sz="2400" dirty="0" smtClean="0">
                <a:latin typeface="Cambria" pitchFamily="18" charset="0"/>
              </a:rPr>
              <a:t>umožňuje              a podporuje </a:t>
            </a:r>
            <a:r>
              <a:rPr lang="cs-CZ" sz="2400" dirty="0" smtClean="0">
                <a:latin typeface="Cambria" pitchFamily="18" charset="0"/>
              </a:rPr>
              <a:t>migraci, šíření </a:t>
            </a:r>
            <a:r>
              <a:rPr lang="cs-CZ" sz="2400" dirty="0" smtClean="0">
                <a:latin typeface="Cambria" pitchFamily="18" charset="0"/>
              </a:rPr>
              <a:t>a </a:t>
            </a:r>
            <a:r>
              <a:rPr lang="cs-CZ" sz="2400" dirty="0" smtClean="0">
                <a:latin typeface="Cambria" pitchFamily="18" charset="0"/>
              </a:rPr>
              <a:t>vzájemné kontakty organismů.</a:t>
            </a: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0612" y="4857760"/>
            <a:ext cx="4893388" cy="367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Přímá spojovací čára 9"/>
          <p:cNvCxnSpPr/>
          <p:nvPr/>
        </p:nvCxnSpPr>
        <p:spPr>
          <a:xfrm flipV="1">
            <a:off x="5000628" y="5857892"/>
            <a:ext cx="3857652" cy="50006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786578" y="6560130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Foto: Martin Večeřa, DP</a:t>
            </a:r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6603"/>
            <a:ext cx="9144000" cy="4531397"/>
          </a:xfrm>
          <a:prstGeom prst="rect">
            <a:avLst/>
          </a:prstGeom>
        </p:spPr>
      </p:pic>
      <p:pic>
        <p:nvPicPr>
          <p:cNvPr id="1027" name="Picture 3" descr="C:\Users\Jakub\Desktop\Panoram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2090"/>
            <a:ext cx="9144000" cy="1585715"/>
          </a:xfrm>
          <a:prstGeom prst="rect">
            <a:avLst/>
          </a:prstGeom>
          <a:solidFill>
            <a:schemeClr val="bg1">
              <a:lumMod val="95000"/>
              <a:alpha val="26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0" y="1357298"/>
            <a:ext cx="9144000" cy="47705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 smtClean="0">
                <a:latin typeface="Cambria" pitchFamily="18" charset="0"/>
              </a:rPr>
              <a:t>ÚSES – Skladebné části </a:t>
            </a:r>
            <a:endParaRPr lang="cs-CZ" sz="2500" b="1" dirty="0">
              <a:latin typeface="Cambria" pitchFamily="18" charset="0"/>
            </a:endParaRPr>
          </a:p>
        </p:txBody>
      </p:sp>
      <p:pic>
        <p:nvPicPr>
          <p:cNvPr id="7" name="Obrázek 6" descr="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26627"/>
            <a:ext cx="9144000" cy="4531397"/>
          </a:xfrm>
          <a:prstGeom prst="rect">
            <a:avLst/>
          </a:prstGeom>
        </p:spPr>
      </p:pic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0" y="1928802"/>
            <a:ext cx="3786182" cy="492919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Interakční prvky</a:t>
            </a:r>
          </a:p>
          <a:p>
            <a:pPr algn="just">
              <a:lnSpc>
                <a:spcPct val="80000"/>
              </a:lnSpc>
            </a:pPr>
            <a:r>
              <a:rPr lang="cs-CZ" sz="2400" dirty="0" smtClean="0">
                <a:latin typeface="Cambria" pitchFamily="18" charset="0"/>
              </a:rPr>
              <a:t>Ekologicky </a:t>
            </a:r>
            <a:r>
              <a:rPr lang="cs-CZ" sz="2400" dirty="0" smtClean="0">
                <a:latin typeface="Cambria" pitchFamily="18" charset="0"/>
              </a:rPr>
              <a:t>významné </a:t>
            </a:r>
            <a:r>
              <a:rPr lang="cs-CZ" sz="2400" dirty="0" smtClean="0">
                <a:latin typeface="Cambria" pitchFamily="18" charset="0"/>
              </a:rPr>
              <a:t>kra-</a:t>
            </a:r>
            <a:r>
              <a:rPr lang="cs-CZ" sz="2400" dirty="0" err="1" smtClean="0">
                <a:latin typeface="Cambria" pitchFamily="18" charset="0"/>
              </a:rPr>
              <a:t>jinné</a:t>
            </a:r>
            <a:r>
              <a:rPr lang="cs-CZ" sz="2400" dirty="0" smtClean="0">
                <a:latin typeface="Cambria" pitchFamily="18" charset="0"/>
              </a:rPr>
              <a:t> </a:t>
            </a:r>
            <a:r>
              <a:rPr lang="cs-CZ" sz="2400" dirty="0" smtClean="0">
                <a:latin typeface="Cambria" pitchFamily="18" charset="0"/>
              </a:rPr>
              <a:t>prvky a </a:t>
            </a:r>
            <a:r>
              <a:rPr lang="cs-CZ" sz="2400" dirty="0" smtClean="0">
                <a:latin typeface="Cambria" pitchFamily="18" charset="0"/>
              </a:rPr>
              <a:t>liniová </a:t>
            </a:r>
            <a:r>
              <a:rPr lang="cs-CZ" sz="2400" dirty="0" err="1" smtClean="0">
                <a:latin typeface="Cambria" pitchFamily="18" charset="0"/>
              </a:rPr>
              <a:t>spole</a:t>
            </a:r>
            <a:r>
              <a:rPr lang="cs-CZ" sz="2400" dirty="0" smtClean="0">
                <a:latin typeface="Cambria" pitchFamily="18" charset="0"/>
              </a:rPr>
              <a:t>-</a:t>
            </a:r>
            <a:r>
              <a:rPr lang="cs-CZ" sz="2400" dirty="0" err="1" smtClean="0">
                <a:latin typeface="Cambria" pitchFamily="18" charset="0"/>
              </a:rPr>
              <a:t>čenstva</a:t>
            </a:r>
            <a:r>
              <a:rPr lang="cs-CZ" sz="2400" dirty="0" smtClean="0">
                <a:latin typeface="Cambria" pitchFamily="18" charset="0"/>
              </a:rPr>
              <a:t>, vytvářející </a:t>
            </a:r>
            <a:r>
              <a:rPr lang="cs-CZ" sz="2400" dirty="0" err="1" smtClean="0">
                <a:latin typeface="Cambria" pitchFamily="18" charset="0"/>
              </a:rPr>
              <a:t>existen</a:t>
            </a:r>
            <a:r>
              <a:rPr lang="cs-CZ" sz="2400" dirty="0" smtClean="0">
                <a:latin typeface="Cambria" pitchFamily="18" charset="0"/>
              </a:rPr>
              <a:t>-ční </a:t>
            </a:r>
            <a:r>
              <a:rPr lang="cs-CZ" sz="2400" dirty="0" smtClean="0">
                <a:latin typeface="Cambria" pitchFamily="18" charset="0"/>
              </a:rPr>
              <a:t>podmínky rostlinám a živočichům, významně </a:t>
            </a:r>
            <a:r>
              <a:rPr lang="cs-CZ" sz="2400" dirty="0" err="1" smtClean="0">
                <a:latin typeface="Cambria" pitchFamily="18" charset="0"/>
              </a:rPr>
              <a:t>ov</a:t>
            </a:r>
            <a:r>
              <a:rPr lang="cs-CZ" sz="2400" dirty="0" smtClean="0">
                <a:latin typeface="Cambria" pitchFamily="18" charset="0"/>
              </a:rPr>
              <a:t>-</a:t>
            </a:r>
            <a:r>
              <a:rPr lang="cs-CZ" sz="2400" dirty="0" err="1" smtClean="0">
                <a:latin typeface="Cambria" pitchFamily="18" charset="0"/>
              </a:rPr>
              <a:t>livňujícím</a:t>
            </a:r>
            <a:r>
              <a:rPr lang="cs-CZ" sz="2400" dirty="0" smtClean="0">
                <a:latin typeface="Cambria" pitchFamily="18" charset="0"/>
              </a:rPr>
              <a:t> </a:t>
            </a:r>
            <a:r>
              <a:rPr lang="cs-CZ" sz="2400" dirty="0" smtClean="0">
                <a:latin typeface="Cambria" pitchFamily="18" charset="0"/>
              </a:rPr>
              <a:t>fungování </a:t>
            </a:r>
            <a:r>
              <a:rPr lang="cs-CZ" sz="2400" dirty="0" err="1" smtClean="0">
                <a:latin typeface="Cambria" pitchFamily="18" charset="0"/>
              </a:rPr>
              <a:t>eko</a:t>
            </a:r>
            <a:r>
              <a:rPr lang="cs-CZ" sz="2400" dirty="0" smtClean="0">
                <a:latin typeface="Cambria" pitchFamily="18" charset="0"/>
              </a:rPr>
              <a:t>-systémů </a:t>
            </a:r>
            <a:r>
              <a:rPr lang="cs-CZ" sz="2400" dirty="0" smtClean="0">
                <a:latin typeface="Cambria" pitchFamily="18" charset="0"/>
              </a:rPr>
              <a:t>kulturní </a:t>
            </a:r>
            <a:r>
              <a:rPr lang="cs-CZ" sz="2400" dirty="0" smtClean="0">
                <a:latin typeface="Cambria" pitchFamily="18" charset="0"/>
              </a:rPr>
              <a:t>krajiny. </a:t>
            </a:r>
            <a:endParaRPr lang="cs-CZ" sz="2400" dirty="0" smtClean="0">
              <a:latin typeface="Cambria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cs-CZ" sz="2400" dirty="0" smtClean="0">
                <a:latin typeface="Cambria" pitchFamily="18" charset="0"/>
              </a:rPr>
              <a:t>V </a:t>
            </a:r>
            <a:r>
              <a:rPr lang="cs-CZ" sz="2400" dirty="0" smtClean="0">
                <a:latin typeface="Cambria" pitchFamily="18" charset="0"/>
              </a:rPr>
              <a:t>místním </a:t>
            </a:r>
            <a:r>
              <a:rPr lang="cs-CZ" sz="2400" dirty="0" smtClean="0">
                <a:latin typeface="Cambria" pitchFamily="18" charset="0"/>
              </a:rPr>
              <a:t>ÚSES </a:t>
            </a:r>
            <a:r>
              <a:rPr lang="cs-CZ" sz="2400" dirty="0" err="1" smtClean="0">
                <a:latin typeface="Cambria" pitchFamily="18" charset="0"/>
              </a:rPr>
              <a:t>zpros</a:t>
            </a:r>
            <a:r>
              <a:rPr lang="cs-CZ" sz="2400" dirty="0" smtClean="0">
                <a:latin typeface="Cambria" pitchFamily="18" charset="0"/>
              </a:rPr>
              <a:t>-</a:t>
            </a:r>
            <a:r>
              <a:rPr lang="cs-CZ" sz="2400" dirty="0" err="1" smtClean="0">
                <a:latin typeface="Cambria" pitchFamily="18" charset="0"/>
              </a:rPr>
              <a:t>tředkovávají</a:t>
            </a:r>
            <a:r>
              <a:rPr lang="cs-CZ" sz="2400" dirty="0" smtClean="0">
                <a:latin typeface="Cambria" pitchFamily="18" charset="0"/>
              </a:rPr>
              <a:t> </a:t>
            </a:r>
            <a:r>
              <a:rPr lang="cs-CZ" sz="2400" dirty="0" smtClean="0">
                <a:latin typeface="Cambria" pitchFamily="18" charset="0"/>
              </a:rPr>
              <a:t>interakční </a:t>
            </a:r>
            <a:r>
              <a:rPr lang="cs-CZ" sz="2400" dirty="0" smtClean="0">
                <a:latin typeface="Cambria" pitchFamily="18" charset="0"/>
              </a:rPr>
              <a:t>prvky </a:t>
            </a:r>
            <a:r>
              <a:rPr lang="cs-CZ" sz="2400" dirty="0" smtClean="0">
                <a:latin typeface="Cambria" pitchFamily="18" charset="0"/>
              </a:rPr>
              <a:t>příznivé působení biocenter a biokoridorů na okolní, ekologicky méně stabilní </a:t>
            </a:r>
            <a:r>
              <a:rPr lang="cs-CZ" sz="2400" dirty="0" smtClean="0">
                <a:latin typeface="Cambria" pitchFamily="18" charset="0"/>
              </a:rPr>
              <a:t>krajinu.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4098" name="Picture 2" descr="C:\Users\Jakub\Desktop\PTcsiYMjmw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3" y="2839637"/>
            <a:ext cx="5357818" cy="4018363"/>
          </a:xfrm>
          <a:prstGeom prst="rect">
            <a:avLst/>
          </a:prstGeom>
          <a:noFill/>
        </p:spPr>
      </p:pic>
      <p:sp>
        <p:nvSpPr>
          <p:cNvPr id="10" name="Elipsa 9"/>
          <p:cNvSpPr/>
          <p:nvPr/>
        </p:nvSpPr>
        <p:spPr>
          <a:xfrm>
            <a:off x="4143372" y="5357826"/>
            <a:ext cx="571504" cy="85725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/>
          <p:cNvSpPr txBox="1">
            <a:spLocks noChangeArrowheads="1"/>
          </p:cNvSpPr>
          <p:nvPr/>
        </p:nvSpPr>
        <p:spPr>
          <a:xfrm>
            <a:off x="3500446" y="1928802"/>
            <a:ext cx="2143108" cy="35719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Regionální</a:t>
            </a: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>
          <a:xfrm>
            <a:off x="7143768" y="1928802"/>
            <a:ext cx="2143108" cy="35719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Nadregionální</a:t>
            </a:r>
            <a:endParaRPr kumimoji="0" lang="cs-CZ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7" name="Obrázek 6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6627"/>
            <a:ext cx="9144000" cy="4531397"/>
          </a:xfrm>
          <a:prstGeom prst="rect">
            <a:avLst/>
          </a:prstGeom>
        </p:spPr>
      </p:pic>
      <p:pic>
        <p:nvPicPr>
          <p:cNvPr id="1027" name="Picture 3" descr="C:\Users\Jakub\Desktop\Panoram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2090"/>
            <a:ext cx="9144000" cy="1585715"/>
          </a:xfrm>
          <a:prstGeom prst="rect">
            <a:avLst/>
          </a:prstGeom>
          <a:solidFill>
            <a:schemeClr val="bg1">
              <a:lumMod val="95000"/>
              <a:alpha val="26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0" y="1357298"/>
            <a:ext cx="9144000" cy="47705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 smtClean="0">
                <a:latin typeface="Cambria" pitchFamily="18" charset="0"/>
              </a:rPr>
              <a:t>ÚSES – </a:t>
            </a:r>
            <a:r>
              <a:rPr lang="cs-CZ" sz="2500" b="1" dirty="0" smtClean="0">
                <a:latin typeface="Cambria" pitchFamily="18" charset="0"/>
              </a:rPr>
              <a:t>Hierarchie</a:t>
            </a:r>
            <a:endParaRPr lang="cs-CZ" sz="2500" b="1" dirty="0">
              <a:latin typeface="Cambria" pitchFamily="18" charset="0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0" y="1928802"/>
            <a:ext cx="2143108" cy="35719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Lokální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3500462" y="1928802"/>
            <a:ext cx="2143108" cy="35719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Regionální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7143768" y="1928802"/>
            <a:ext cx="2143108" cy="35719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Nadregionální</a:t>
            </a:r>
            <a:endParaRPr kumimoji="0" lang="cs-CZ" sz="22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0" name="Obrázek 9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26627"/>
            <a:ext cx="9144000" cy="4531397"/>
          </a:xfrm>
          <a:prstGeom prst="rect">
            <a:avLst/>
          </a:prstGeom>
        </p:spPr>
      </p:pic>
      <p:pic>
        <p:nvPicPr>
          <p:cNvPr id="11" name="Obrázek 10" descr="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26627"/>
            <a:ext cx="9144000" cy="4531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4" grpId="1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akub\Desktop\Leeds\Obrazky\id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427355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Jakub\Desktop\Panoram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2090"/>
            <a:ext cx="9144000" cy="1585715"/>
          </a:xfrm>
          <a:prstGeom prst="rect">
            <a:avLst/>
          </a:prstGeom>
          <a:solidFill>
            <a:schemeClr val="bg1">
              <a:lumMod val="95000"/>
              <a:alpha val="26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0" y="1357298"/>
            <a:ext cx="9144000" cy="47705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 smtClean="0">
                <a:latin typeface="Cambria" pitchFamily="18" charset="0"/>
              </a:rPr>
              <a:t>ÚSES – </a:t>
            </a:r>
            <a:r>
              <a:rPr lang="cs-CZ" sz="2500" b="1" dirty="0" smtClean="0">
                <a:latin typeface="Cambria" pitchFamily="18" charset="0"/>
              </a:rPr>
              <a:t>Vymezování: </a:t>
            </a:r>
            <a:r>
              <a:rPr lang="cs-CZ" sz="2500" b="1" dirty="0" smtClean="0">
                <a:latin typeface="Cambria" pitchFamily="18" charset="0"/>
              </a:rPr>
              <a:t>Kritéria </a:t>
            </a:r>
            <a:endParaRPr lang="cs-CZ" sz="2500" b="1" dirty="0">
              <a:latin typeface="Cambria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928794" y="2285992"/>
            <a:ext cx="79296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 kritérium rozmanitosti potenciálních ekosystémů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571604" y="285749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2. kritérium prostorových vztahů potenciálních ekosystémů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214414" y="3731129"/>
            <a:ext cx="428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 kritérium aktuálního stavu krajiny</a:t>
            </a:r>
            <a:endParaRPr lang="cs-CZ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0034" y="5656227"/>
            <a:ext cx="435771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5. kritérium společenských limitů a záměrů</a:t>
            </a:r>
            <a:endParaRPr lang="cs-CZ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57224" y="4659823"/>
            <a:ext cx="4643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kritérium nezbytných prostorových parametrů</a:t>
            </a:r>
            <a:endParaRPr lang="cs-CZ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kub\Desktop\Panoram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2090"/>
            <a:ext cx="9144000" cy="1585715"/>
          </a:xfrm>
          <a:prstGeom prst="rect">
            <a:avLst/>
          </a:prstGeom>
          <a:solidFill>
            <a:schemeClr val="bg1">
              <a:lumMod val="95000"/>
              <a:alpha val="26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0" y="1357298"/>
            <a:ext cx="9144000" cy="47705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 smtClean="0">
                <a:latin typeface="Cambria" pitchFamily="18" charset="0"/>
              </a:rPr>
              <a:t>Lokální ÚSES </a:t>
            </a:r>
            <a:r>
              <a:rPr lang="cs-CZ" sz="2500" b="1" dirty="0" smtClean="0">
                <a:latin typeface="Cambria" pitchFamily="18" charset="0"/>
              </a:rPr>
              <a:t>– </a:t>
            </a:r>
            <a:r>
              <a:rPr lang="cs-CZ" sz="2500" b="1" dirty="0" smtClean="0">
                <a:latin typeface="Cambria" pitchFamily="18" charset="0"/>
              </a:rPr>
              <a:t>Vymezování: Rozborová fáze </a:t>
            </a:r>
            <a:endParaRPr lang="cs-CZ" sz="2500" b="1" dirty="0">
              <a:latin typeface="Cambria" pitchFamily="18" charset="0"/>
            </a:endParaRPr>
          </a:p>
        </p:txBody>
      </p:sp>
      <p:pic>
        <p:nvPicPr>
          <p:cNvPr id="12" name="Obrázek 11" descr="S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6627"/>
            <a:ext cx="9144000" cy="4531397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71438" y="1928802"/>
            <a:ext cx="1714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Maloplošky</a:t>
            </a:r>
            <a:endParaRPr lang="cs-CZ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928826" y="1928802"/>
            <a:ext cx="2071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Velkoplošky</a:t>
            </a:r>
            <a:endParaRPr lang="cs-CZ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5" name="Obrázek 14" descr="S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26627"/>
            <a:ext cx="9144000" cy="4531397"/>
          </a:xfrm>
          <a:prstGeom prst="rect">
            <a:avLst/>
          </a:prstGeom>
        </p:spPr>
      </p:pic>
      <p:pic>
        <p:nvPicPr>
          <p:cNvPr id="16" name="Obrázek 15" descr="S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26627"/>
            <a:ext cx="9144000" cy="4531397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3857652" y="1928802"/>
            <a:ext cx="2071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NATURA 2000</a:t>
            </a:r>
            <a:endParaRPr lang="cs-CZ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8" name="Obrázek 17" descr="S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26627"/>
            <a:ext cx="9144000" cy="4531397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6072198" y="1928802"/>
            <a:ext cx="12144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Biotopy</a:t>
            </a:r>
            <a:endParaRPr lang="cs-CZ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429520" y="1928802"/>
            <a:ext cx="785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STG</a:t>
            </a:r>
            <a:endParaRPr lang="cs-CZ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1" name="Obrázek 20" descr="S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26627"/>
            <a:ext cx="9144000" cy="4531397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8286776" y="1926543"/>
            <a:ext cx="1000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ÚSES</a:t>
            </a:r>
            <a:endParaRPr lang="cs-CZ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3" name="Obrázek 22" descr="S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326627"/>
            <a:ext cx="9144000" cy="4531397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285720" y="5000636"/>
            <a:ext cx="3071834" cy="1631216"/>
          </a:xfrm>
          <a:prstGeom prst="rect">
            <a:avLst/>
          </a:prstGeom>
          <a:solidFill>
            <a:schemeClr val="bg1">
              <a:alpha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cs-CZ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Výstup: Zhodnocení ekologické stability a navržení kostry ekologické stability</a:t>
            </a:r>
            <a:endParaRPr lang="cs-CZ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1"/>
      <p:bldP spid="19" grpId="0"/>
      <p:bldP spid="20" grpId="0"/>
      <p:bldP spid="22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kub\Desktop\Panoram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2090"/>
            <a:ext cx="9144000" cy="1585715"/>
          </a:xfrm>
          <a:prstGeom prst="rect">
            <a:avLst/>
          </a:prstGeom>
          <a:solidFill>
            <a:schemeClr val="bg1">
              <a:lumMod val="95000"/>
              <a:alpha val="26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0" y="1357298"/>
            <a:ext cx="9144000" cy="47705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 smtClean="0">
                <a:latin typeface="Cambria" pitchFamily="18" charset="0"/>
              </a:rPr>
              <a:t>Lokální ÚSES </a:t>
            </a:r>
            <a:r>
              <a:rPr lang="cs-CZ" sz="2500" b="1" dirty="0" smtClean="0">
                <a:latin typeface="Cambria" pitchFamily="18" charset="0"/>
              </a:rPr>
              <a:t>– </a:t>
            </a:r>
            <a:r>
              <a:rPr lang="cs-CZ" sz="2500" b="1" dirty="0" smtClean="0">
                <a:latin typeface="Cambria" pitchFamily="18" charset="0"/>
              </a:rPr>
              <a:t>Vymezování: </a:t>
            </a:r>
            <a:r>
              <a:rPr lang="cs-CZ" sz="2500" b="1" dirty="0" smtClean="0">
                <a:latin typeface="Cambria" pitchFamily="18" charset="0"/>
              </a:rPr>
              <a:t>Návrhová </a:t>
            </a:r>
            <a:r>
              <a:rPr lang="cs-CZ" sz="2500" b="1" dirty="0" smtClean="0">
                <a:latin typeface="Cambria" pitchFamily="18" charset="0"/>
              </a:rPr>
              <a:t>fáze </a:t>
            </a:r>
            <a:r>
              <a:rPr lang="cs-CZ" sz="2500" b="1" dirty="0" smtClean="0">
                <a:latin typeface="Cambria" pitchFamily="18" charset="0"/>
              </a:rPr>
              <a:t> </a:t>
            </a:r>
            <a:endParaRPr lang="cs-CZ" sz="2500" b="1" dirty="0">
              <a:latin typeface="Cambria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14282" y="1928802"/>
            <a:ext cx="1857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Mapová část</a:t>
            </a:r>
            <a:endParaRPr lang="cs-CZ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858016" y="1928802"/>
            <a:ext cx="2714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Tabelová část</a:t>
            </a:r>
            <a:endParaRPr lang="cs-CZ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84954"/>
            <a:ext cx="6500826" cy="447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2154" y="2285992"/>
            <a:ext cx="4561846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328</Words>
  <PresentationFormat>Předvádění na obrazovce (4:3)</PresentationFormat>
  <Paragraphs>46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Jakub</dc:creator>
  <cp:lastModifiedBy>Jakub</cp:lastModifiedBy>
  <cp:revision>34</cp:revision>
  <dcterms:created xsi:type="dcterms:W3CDTF">2015-03-22T12:09:07Z</dcterms:created>
  <dcterms:modified xsi:type="dcterms:W3CDTF">2015-03-23T14:49:47Z</dcterms:modified>
</cp:coreProperties>
</file>