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BA26-0F40-4080-A413-5CC4418B0801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908D-963D-433E-9DB2-295A22D42FF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6324" name="Picture 4" descr="Mařenka_vrch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Říms_studánka_bu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0"/>
            <a:ext cx="4491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0"/>
            <a:ext cx="40324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Druhý nejvyšší vrch </a:t>
            </a:r>
            <a:r>
              <a:rPr lang="cs-CZ" dirty="0" err="1" smtClean="0">
                <a:solidFill>
                  <a:srgbClr val="FF0000"/>
                </a:solidFill>
              </a:rPr>
              <a:t>bioregionu</a:t>
            </a:r>
            <a:r>
              <a:rPr lang="cs-CZ" dirty="0" smtClean="0">
                <a:solidFill>
                  <a:srgbClr val="FF0000"/>
                </a:solidFill>
              </a:rPr>
              <a:t> – Maruška, 711 m , dnes s rozhlednou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4048" y="116632"/>
            <a:ext cx="401340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Fragmenty bučin jsou jen ve vyšších polohách – PR u Římské studánky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0420" name="Picture 4" descr="0P9290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87624" y="0"/>
            <a:ext cx="698477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Říčka Brtnice překonává syenitový Jihlavský masív peřejemi s balvany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1444" name="Picture 4" descr="foto_20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116632"/>
            <a:ext cx="28083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Ještě větší jsou v údolí Oslavy pod Vel. </a:t>
            </a:r>
            <a:r>
              <a:rPr lang="cs-CZ" dirty="0" err="1" smtClean="0">
                <a:solidFill>
                  <a:srgbClr val="FF0000"/>
                </a:solidFill>
              </a:rPr>
              <a:t>Meziřícím</a:t>
            </a:r>
            <a:r>
              <a:rPr lang="cs-CZ" dirty="0" smtClean="0">
                <a:solidFill>
                  <a:srgbClr val="FF0000"/>
                </a:solidFill>
              </a:rPr>
              <a:t> – téměř neznámé !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2468" name="Picture 4" descr="Oslava_bal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979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3492" name="Picture 4" descr="Mostiště_pře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0"/>
            <a:ext cx="568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Vodárenská nádrž </a:t>
            </a:r>
            <a:r>
              <a:rPr lang="cs-CZ" dirty="0" err="1" smtClean="0"/>
              <a:t>Mostiště</a:t>
            </a:r>
            <a:r>
              <a:rPr lang="cs-CZ" dirty="0" smtClean="0"/>
              <a:t> na říčce Oslavě nad Vel. Meziříčím – zásobuje západní Moravu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90872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smtClean="0"/>
              <a:t>Krajské město Jihlava, založ. před polovinou 13. stol. u stříbrných dolů – německé, bohaté, řada památek</a:t>
            </a:r>
            <a:endParaRPr lang="cs-CZ" altLang="cs-CZ" sz="2800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4516" name="Picture 6" descr="P8017403yy"/>
          <p:cNvPicPr>
            <a:picLocks noChangeAspect="1" noChangeArrowheads="1"/>
          </p:cNvPicPr>
          <p:nvPr/>
        </p:nvPicPr>
        <p:blipFill>
          <a:blip r:embed="rId2" cstate="print"/>
          <a:srcRect t="6777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6564" name="Picture 4" descr="P8017443y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004048" y="332656"/>
            <a:ext cx="311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Dvojité hradby ze 13. – 14. stol.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7588" name="Picture 6" descr="P8017435"/>
          <p:cNvPicPr>
            <a:picLocks noChangeAspect="1" noChangeArrowheads="1"/>
          </p:cNvPicPr>
          <p:nvPr/>
        </p:nvPicPr>
        <p:blipFill>
          <a:blip r:embed="rId2" cstate="print">
            <a:lum bright="1000" contrast="-12000"/>
          </a:blip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404664"/>
            <a:ext cx="48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Typická těžká </a:t>
            </a:r>
            <a:r>
              <a:rPr lang="cs-CZ" dirty="0" err="1" smtClean="0"/>
              <a:t>ranná</a:t>
            </a:r>
            <a:r>
              <a:rPr lang="cs-CZ" dirty="0" smtClean="0"/>
              <a:t> gotika z </a:t>
            </a:r>
            <a:r>
              <a:rPr lang="cs-CZ" dirty="0" err="1" smtClean="0"/>
              <a:t>pol</a:t>
            </a:r>
            <a:r>
              <a:rPr lang="cs-CZ" dirty="0" smtClean="0"/>
              <a:t>. 13. stol. v Jihlavě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8612" name="Picture 4" descr="foto36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P6063323a"/>
          <p:cNvPicPr>
            <a:picLocks noChangeAspect="1" noChangeArrowheads="1"/>
          </p:cNvPicPr>
          <p:nvPr/>
        </p:nvPicPr>
        <p:blipFill>
          <a:blip r:embed="rId3" cstate="print"/>
          <a:srcRect l="35614" r="24132" b="945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051719" y="0"/>
            <a:ext cx="709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Památka UNESCO – Telč. Vpravo unikátní románská věž kostela bývalého královského dvorce (střecha z 19. stol.)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smtClean="0"/>
              <a:t>Náměstí </a:t>
            </a:r>
            <a:r>
              <a:rPr lang="cs-CZ" altLang="cs-CZ" sz="2800" dirty="0" err="1" smtClean="0"/>
              <a:t>Zachariáše</a:t>
            </a:r>
            <a:r>
              <a:rPr lang="cs-CZ" altLang="cs-CZ" sz="2800" dirty="0" smtClean="0"/>
              <a:t> z Hradce v Telči – zachovalé renesanční a barokní domy (proto UNESCO)</a:t>
            </a:r>
            <a:endParaRPr lang="cs-CZ" altLang="cs-CZ" sz="28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9636" name="Picture 4" descr="P6063326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6693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7108" name="Picture 4" descr="P6250715a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239838" y="188913"/>
            <a:ext cx="72707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altLang="cs-CZ" sz="3600" b="1" dirty="0"/>
              <a:t>Velkomeziříčský </a:t>
            </a:r>
            <a:r>
              <a:rPr lang="cs-CZ" altLang="cs-CZ" sz="3600" b="1" dirty="0" err="1"/>
              <a:t>bioregion</a:t>
            </a:r>
            <a:r>
              <a:rPr lang="cs-CZ" altLang="cs-CZ" sz="3600" b="1" dirty="0"/>
              <a:t> (1.50)</a:t>
            </a:r>
          </a:p>
          <a:p>
            <a:r>
              <a:rPr lang="cs-CZ" altLang="cs-CZ" sz="3200" dirty="0"/>
              <a:t> </a:t>
            </a:r>
            <a:r>
              <a:rPr lang="cs-CZ" altLang="cs-CZ" sz="3200" dirty="0" smtClean="0"/>
              <a:t>             </a:t>
            </a:r>
            <a:r>
              <a:rPr lang="cs-CZ" altLang="cs-CZ" sz="2800" dirty="0" smtClean="0"/>
              <a:t>-  rybníky u </a:t>
            </a:r>
            <a:r>
              <a:rPr lang="cs-CZ" altLang="cs-CZ" sz="2800" dirty="0" err="1" smtClean="0"/>
              <a:t>Ořechova</a:t>
            </a:r>
            <a:r>
              <a:rPr lang="cs-CZ" altLang="cs-CZ" sz="2800" dirty="0" smtClean="0"/>
              <a:t> u </a:t>
            </a:r>
            <a:r>
              <a:rPr lang="cs-CZ" altLang="cs-CZ" sz="2800" dirty="0" err="1" smtClean="0"/>
              <a:t>Křižanova</a:t>
            </a:r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76470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Další historické město – Brtnice s hradem - zámkem. Bývalý německý jazykový ostrov, vysídlení Němců po válce, takže dost zpustlé</a:t>
            </a:r>
            <a:endParaRPr lang="cs-CZ" altLang="cs-CZ" sz="2400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73732" name="Picture 4" descr="Brtnice_hrad"/>
          <p:cNvPicPr>
            <a:picLocks noChangeAspect="1" noChangeArrowheads="1"/>
          </p:cNvPicPr>
          <p:nvPr/>
        </p:nvPicPr>
        <p:blipFill>
          <a:blip r:embed="rId2" cstate="print"/>
          <a:srcRect t="12315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185" y="274638"/>
            <a:ext cx="2736428" cy="380243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Měřín</a:t>
            </a:r>
            <a:r>
              <a:rPr lang="cs-CZ" altLang="cs-CZ" dirty="0" smtClean="0"/>
              <a:t> – </a:t>
            </a:r>
            <a:r>
              <a:rPr lang="cs-CZ" altLang="cs-CZ" sz="4000" dirty="0" smtClean="0"/>
              <a:t>vzácný románský portál</a:t>
            </a:r>
            <a:endParaRPr lang="cs-CZ" altLang="cs-CZ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9080"/>
            <a:ext cx="5915000" cy="1977083"/>
          </a:xfrm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pic>
        <p:nvPicPr>
          <p:cNvPr id="76804" name="Picture 4" descr="30001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611188" y="0"/>
            <a:ext cx="543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91264" cy="57606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Jeden z četných mlýnů u říček v mělkých údolích – </a:t>
            </a:r>
            <a:r>
              <a:rPr lang="cs-CZ" altLang="cs-CZ" sz="2400" dirty="0" err="1" smtClean="0"/>
              <a:t>Radostický</a:t>
            </a:r>
            <a:r>
              <a:rPr lang="cs-CZ" altLang="cs-CZ" sz="2400" dirty="0" smtClean="0"/>
              <a:t> u Bílého potoka</a:t>
            </a:r>
            <a:endParaRPr lang="cs-CZ" altLang="cs-CZ" sz="24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79876" name="Picture 4" descr="foto5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b="13902"/>
          <a:stretch>
            <a:fillRect/>
          </a:stretch>
        </p:blipFill>
        <p:spPr bwMode="auto">
          <a:xfrm>
            <a:off x="0" y="953344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Velkomeziříčský bioregion</a:t>
            </a:r>
            <a:br>
              <a:rPr lang="cs-CZ" altLang="cs-CZ" smtClean="0"/>
            </a:br>
            <a:r>
              <a:rPr lang="cs-CZ" altLang="cs-CZ" smtClean="0"/>
              <a:t>charakteristiky_3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48688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3600" u="sng" dirty="0" err="1" smtClean="0"/>
              <a:t>Geologicko</a:t>
            </a:r>
            <a:r>
              <a:rPr lang="cs-CZ" altLang="cs-CZ" sz="3600" u="sng" dirty="0" smtClean="0"/>
              <a:t>-</a:t>
            </a:r>
            <a:r>
              <a:rPr lang="cs-CZ" altLang="cs-CZ" sz="3600" u="sng" dirty="0" err="1" smtClean="0"/>
              <a:t>geomorf</a:t>
            </a:r>
            <a:r>
              <a:rPr lang="cs-CZ" altLang="cs-CZ" sz="3600" u="sng" dirty="0" smtClean="0"/>
              <a:t>. pozoruhodnosti:</a:t>
            </a:r>
          </a:p>
          <a:p>
            <a:pPr eaLnBrk="1" hangingPunct="1"/>
            <a:r>
              <a:rPr lang="cs-CZ" altLang="cs-CZ" sz="3600" dirty="0" smtClean="0"/>
              <a:t>Třebíčský masiv – </a:t>
            </a:r>
            <a:r>
              <a:rPr lang="cs-CZ" altLang="cs-CZ" sz="3600" dirty="0" smtClean="0"/>
              <a:t>velké zaoblené balvany a skály ! </a:t>
            </a:r>
            <a:endParaRPr lang="cs-CZ" altLang="cs-CZ" sz="3600" dirty="0" smtClean="0"/>
          </a:p>
          <a:p>
            <a:pPr eaLnBrk="1" hangingPunct="1"/>
            <a:r>
              <a:rPr lang="cs-CZ" altLang="cs-CZ" sz="3600" dirty="0" smtClean="0"/>
              <a:t>údolí Oslavy (</a:t>
            </a:r>
            <a:r>
              <a:rPr lang="cs-CZ" altLang="cs-CZ" sz="3600" dirty="0" err="1" smtClean="0"/>
              <a:t>Nesměřské</a:t>
            </a:r>
            <a:r>
              <a:rPr lang="cs-CZ" altLang="cs-CZ" sz="3600" dirty="0" smtClean="0"/>
              <a:t>) </a:t>
            </a:r>
            <a:r>
              <a:rPr lang="cs-CZ" altLang="cs-CZ" sz="3600" dirty="0" smtClean="0"/>
              <a:t>– balvanové peřeje </a:t>
            </a:r>
            <a:endParaRPr lang="cs-CZ" altLang="cs-CZ" sz="3600" dirty="0" smtClean="0"/>
          </a:p>
          <a:p>
            <a:pPr eaLnBrk="1" hangingPunct="1"/>
            <a:r>
              <a:rPr lang="cs-CZ" altLang="cs-CZ" sz="3600" dirty="0" smtClean="0"/>
              <a:t>údolí Brtnice </a:t>
            </a:r>
            <a:r>
              <a:rPr lang="cs-CZ" altLang="cs-CZ" sz="3600" dirty="0" smtClean="0"/>
              <a:t>– totéž v menším</a:t>
            </a:r>
            <a:endParaRPr lang="cs-CZ" altLang="cs-CZ" sz="3600" dirty="0" smtClean="0"/>
          </a:p>
          <a:p>
            <a:pPr eaLnBrk="1" hangingPunct="1"/>
            <a:r>
              <a:rPr lang="cs-CZ" altLang="cs-CZ" sz="3600" dirty="0" smtClean="0"/>
              <a:t>jihlavské stříbrné doly</a:t>
            </a:r>
          </a:p>
          <a:p>
            <a:pPr eaLnBrk="1" hangingPunct="1"/>
            <a:r>
              <a:rPr lang="cs-CZ" altLang="cs-CZ" sz="3600" dirty="0" smtClean="0"/>
              <a:t>hadcový masiv u Horních Borů + doly na živec (růženín</a:t>
            </a:r>
            <a:r>
              <a:rPr lang="cs-CZ" altLang="cs-CZ" dirty="0" smtClean="0"/>
              <a:t>) – uzavřen v 70. letech (mimořádná mineralogická lokalita)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Velkomeziříčský bioregion</a:t>
            </a:r>
            <a:br>
              <a:rPr lang="cs-CZ" altLang="cs-CZ" smtClean="0"/>
            </a:br>
            <a:r>
              <a:rPr lang="cs-CZ" altLang="cs-CZ" smtClean="0"/>
              <a:t>charakteristiky_4a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35000"/>
              </a:spcBef>
            </a:pPr>
            <a:r>
              <a:rPr lang="cs-CZ" altLang="cs-CZ" sz="3600" b="1" u="sng" dirty="0" smtClean="0"/>
              <a:t>Biologicky  zajímavé  lokality:</a:t>
            </a:r>
          </a:p>
          <a:p>
            <a:pPr eaLnBrk="1" hangingPunct="1">
              <a:spcBef>
                <a:spcPct val="35000"/>
              </a:spcBef>
            </a:pPr>
            <a:r>
              <a:rPr lang="cs-CZ" altLang="cs-CZ" dirty="0" smtClean="0"/>
              <a:t>rašelinné louky a výskyt alpských druhů rostlin v </a:t>
            </a:r>
            <a:r>
              <a:rPr lang="cs-CZ" altLang="cs-CZ" dirty="0" err="1" smtClean="0"/>
              <a:t>záp</a:t>
            </a:r>
            <a:r>
              <a:rPr lang="cs-CZ" altLang="cs-CZ" dirty="0" smtClean="0"/>
              <a:t>. části, pahorky s </a:t>
            </a:r>
            <a:r>
              <a:rPr lang="cs-CZ" altLang="cs-CZ" dirty="0" err="1" smtClean="0"/>
              <a:t>konikleci</a:t>
            </a:r>
            <a:r>
              <a:rPr lang="cs-CZ" altLang="cs-CZ" dirty="0" smtClean="0"/>
              <a:t> </a:t>
            </a:r>
            <a:r>
              <a:rPr lang="cs-CZ" altLang="cs-CZ" dirty="0" smtClean="0"/>
              <a:t>– vliv teplé jižní Moravy</a:t>
            </a:r>
            <a:endParaRPr lang="cs-CZ" altLang="cs-CZ" dirty="0" smtClean="0"/>
          </a:p>
          <a:p>
            <a:pPr eaLnBrk="1" hangingPunct="1">
              <a:spcBef>
                <a:spcPct val="35000"/>
              </a:spcBef>
            </a:pPr>
            <a:r>
              <a:rPr lang="cs-CZ" altLang="cs-CZ" sz="3600" b="1" u="sng" dirty="0" smtClean="0"/>
              <a:t>Zajímavé  stavby:</a:t>
            </a:r>
          </a:p>
          <a:p>
            <a:pPr eaLnBrk="1" hangingPunct="1">
              <a:spcBef>
                <a:spcPct val="35000"/>
              </a:spcBef>
            </a:pPr>
            <a:r>
              <a:rPr lang="cs-CZ" altLang="cs-CZ" dirty="0" smtClean="0"/>
              <a:t>Telč (UNESCO), </a:t>
            </a:r>
            <a:r>
              <a:rPr lang="cs-CZ" altLang="cs-CZ" dirty="0" err="1" smtClean="0"/>
              <a:t>Slavonice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renes</a:t>
            </a:r>
            <a:r>
              <a:rPr lang="cs-CZ" altLang="cs-CZ" dirty="0" smtClean="0"/>
              <a:t>. maloměsto s podzemím, Jihlava – </a:t>
            </a:r>
            <a:r>
              <a:rPr lang="cs-CZ" altLang="cs-CZ" dirty="0" err="1" smtClean="0"/>
              <a:t>ranná</a:t>
            </a:r>
            <a:r>
              <a:rPr lang="cs-CZ" altLang="cs-CZ" dirty="0" smtClean="0"/>
              <a:t> gotika, Velké Meziříčí – románský hrad (pak zámek), </a:t>
            </a:r>
            <a:r>
              <a:rPr lang="cs-CZ" altLang="cs-CZ" dirty="0" err="1" smtClean="0"/>
              <a:t>Měřín</a:t>
            </a:r>
            <a:r>
              <a:rPr lang="cs-CZ" altLang="cs-CZ" dirty="0" smtClean="0"/>
              <a:t> – román. bazilika,  Brtnice – město a hrad, Klášter v Nové </a:t>
            </a:r>
            <a:r>
              <a:rPr lang="cs-CZ" altLang="cs-CZ" dirty="0" smtClean="0"/>
              <a:t>Říši </a:t>
            </a:r>
            <a:r>
              <a:rPr lang="cs-CZ" altLang="cs-CZ" sz="2800" i="1" dirty="0" smtClean="0"/>
              <a:t>– podívejte se sami </a:t>
            </a:r>
            <a:endParaRPr lang="cs-CZ" altLang="cs-CZ" i="1" dirty="0" smtClean="0"/>
          </a:p>
          <a:p>
            <a:pPr eaLnBrk="1" hangingPunct="1">
              <a:lnSpc>
                <a:spcPct val="8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Velkomeziříčský bioregion</a:t>
            </a:r>
            <a:br>
              <a:rPr lang="cs-CZ" altLang="cs-CZ" smtClean="0"/>
            </a:br>
            <a:r>
              <a:rPr lang="cs-CZ" altLang="cs-CZ" smtClean="0"/>
              <a:t>charakteristiky_4b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6815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5000"/>
              </a:lnSpc>
            </a:pPr>
            <a:r>
              <a:rPr lang="cs-CZ" altLang="cs-CZ" sz="3600" b="1" u="sng" dirty="0" smtClean="0"/>
              <a:t>Negativa: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Dálnice </a:t>
            </a:r>
            <a:r>
              <a:rPr lang="cs-CZ" altLang="cs-CZ" dirty="0" smtClean="0"/>
              <a:t>D1 – prochází ve značné délce, hluk, </a:t>
            </a:r>
            <a:r>
              <a:rPr lang="cs-CZ" altLang="cs-CZ" dirty="0" err="1" smtClean="0"/>
              <a:t>výsavba</a:t>
            </a:r>
            <a:r>
              <a:rPr lang="cs-CZ" altLang="cs-CZ" dirty="0" smtClean="0"/>
              <a:t> benzinek, hal.</a:t>
            </a:r>
            <a:endParaRPr lang="cs-CZ" altLang="cs-CZ" dirty="0" smtClean="0"/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Těžba uranu v okolí Dolní </a:t>
            </a:r>
            <a:r>
              <a:rPr lang="cs-CZ" altLang="cs-CZ" dirty="0" err="1" smtClean="0"/>
              <a:t>Rožínky</a:t>
            </a:r>
            <a:r>
              <a:rPr lang="cs-CZ" altLang="cs-CZ" dirty="0" smtClean="0"/>
              <a:t> – radioaktivní </a:t>
            </a:r>
            <a:r>
              <a:rPr lang="cs-CZ" altLang="cs-CZ" dirty="0" err="1" smtClean="0"/>
              <a:t>Nedvědička</a:t>
            </a:r>
            <a:r>
              <a:rPr lang="cs-CZ" altLang="cs-CZ" dirty="0" smtClean="0"/>
              <a:t> (přítok Svratky)</a:t>
            </a:r>
            <a:endParaRPr lang="cs-CZ" altLang="cs-CZ" dirty="0" smtClean="0"/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Zarůstání krajin balvanů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Opuštěnost – málo služeb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sz="3600" b="1" u="sng" dirty="0" smtClean="0"/>
              <a:t>Environmentální  kauzy: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D1, uranové </a:t>
            </a:r>
            <a:r>
              <a:rPr lang="cs-CZ" altLang="cs-CZ" dirty="0" smtClean="0"/>
              <a:t>doly, </a:t>
            </a:r>
            <a:endParaRPr lang="cs-CZ" altLang="cs-CZ" dirty="0" smtClean="0"/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větrné </a:t>
            </a:r>
            <a:r>
              <a:rPr lang="cs-CZ" altLang="cs-CZ" dirty="0" smtClean="0"/>
              <a:t>elektrárny – snaha lokalizovat, neboť dobré větrné podmínky na plošinách.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8132" name="Picture 4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Charakteristiky Velkomeziříčského bioregionu_1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18477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Poloha: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Důvod vymezení: </a:t>
            </a:r>
            <a:r>
              <a:rPr lang="cs-CZ" altLang="cs-CZ" sz="2800" dirty="0" smtClean="0"/>
              <a:t>Region ve srážkovém stínu, rozsáhlé zarovnané povrchy (vyšší obdoba </a:t>
            </a:r>
            <a:r>
              <a:rPr lang="cs-CZ" altLang="cs-CZ" sz="2800" dirty="0" err="1" smtClean="0"/>
              <a:t>Jevišovického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bioregionu</a:t>
            </a:r>
            <a:r>
              <a:rPr lang="cs-CZ" altLang="cs-CZ" sz="2800" dirty="0" smtClean="0"/>
              <a:t>), bez hlubokých skalnatých údolí, zato s rybničními pánvemi. Vlivy alpské bioty (stulík nejmenší atd.). Hojné památky kolonizace vrcholného středověku (13. století)- ty se zachovaly, mj.  protože jsou z pevných hornin.</a:t>
            </a:r>
            <a:endParaRPr lang="cs-CZ" altLang="cs-CZ" dirty="0" smtClean="0"/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Plocha: 2542 km</a:t>
            </a:r>
            <a:r>
              <a:rPr lang="cs-CZ" altLang="cs-CZ" baseline="30000" dirty="0" smtClean="0"/>
              <a:t>2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Vegetační stupně:   3. –  5.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>
                <a:solidFill>
                  <a:srgbClr val="009900"/>
                </a:solidFill>
              </a:rPr>
              <a:t>3.</a:t>
            </a:r>
            <a:r>
              <a:rPr lang="cs-CZ" altLang="cs-CZ" dirty="0" smtClean="0"/>
              <a:t> (3%), </a:t>
            </a:r>
            <a:r>
              <a:rPr lang="cs-CZ" altLang="cs-CZ" dirty="0" smtClean="0">
                <a:solidFill>
                  <a:srgbClr val="009900"/>
                </a:solidFill>
              </a:rPr>
              <a:t>4.</a:t>
            </a:r>
            <a:r>
              <a:rPr lang="cs-CZ" altLang="cs-CZ" dirty="0" smtClean="0"/>
              <a:t> (80%), </a:t>
            </a:r>
            <a:r>
              <a:rPr lang="cs-CZ" altLang="cs-CZ" dirty="0" smtClean="0">
                <a:solidFill>
                  <a:srgbClr val="009900"/>
                </a:solidFill>
              </a:rPr>
              <a:t>5.</a:t>
            </a:r>
            <a:r>
              <a:rPr lang="cs-CZ" altLang="cs-CZ" dirty="0" smtClean="0"/>
              <a:t> (17%)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>
                <a:solidFill>
                  <a:srgbClr val="FF0066"/>
                </a:solidFill>
              </a:rPr>
              <a:t>A</a:t>
            </a:r>
            <a:r>
              <a:rPr lang="cs-CZ" altLang="cs-CZ" dirty="0" smtClean="0"/>
              <a:t> (65%), </a:t>
            </a:r>
            <a:r>
              <a:rPr lang="cs-CZ" altLang="cs-CZ" dirty="0" smtClean="0">
                <a:solidFill>
                  <a:srgbClr val="FF0066"/>
                </a:solidFill>
              </a:rPr>
              <a:t>B</a:t>
            </a:r>
            <a:r>
              <a:rPr lang="cs-CZ" altLang="cs-CZ" dirty="0" smtClean="0"/>
              <a:t> (30%), </a:t>
            </a:r>
            <a:r>
              <a:rPr lang="cs-CZ" altLang="cs-CZ" dirty="0" err="1" smtClean="0">
                <a:solidFill>
                  <a:srgbClr val="FF0066"/>
                </a:solidFill>
              </a:rPr>
              <a:t>Cs</a:t>
            </a:r>
            <a:r>
              <a:rPr lang="cs-CZ" altLang="cs-CZ" dirty="0" smtClean="0"/>
              <a:t> (1%), </a:t>
            </a:r>
            <a:r>
              <a:rPr lang="cs-CZ" altLang="cs-CZ" dirty="0" smtClean="0">
                <a:solidFill>
                  <a:srgbClr val="FF0066"/>
                </a:solidFill>
              </a:rPr>
              <a:t>Ca</a:t>
            </a:r>
            <a:r>
              <a:rPr lang="cs-CZ" altLang="cs-CZ" dirty="0" smtClean="0"/>
              <a:t> (4%), </a:t>
            </a:r>
            <a:r>
              <a:rPr lang="cs-CZ" altLang="cs-CZ" dirty="0" smtClean="0">
                <a:solidFill>
                  <a:srgbClr val="FF0066"/>
                </a:solidFill>
              </a:rPr>
              <a:t>D</a:t>
            </a:r>
            <a:r>
              <a:rPr lang="cs-CZ" altLang="cs-CZ" dirty="0" smtClean="0"/>
              <a:t> (0%)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>
                <a:solidFill>
                  <a:schemeClr val="accent2"/>
                </a:solidFill>
              </a:rPr>
              <a:t>N</a:t>
            </a:r>
            <a:r>
              <a:rPr lang="cs-CZ" altLang="cs-CZ" dirty="0" smtClean="0"/>
              <a:t> (81%), </a:t>
            </a:r>
            <a:r>
              <a:rPr lang="cs-CZ" altLang="cs-CZ" dirty="0" smtClean="0">
                <a:solidFill>
                  <a:schemeClr val="accent2"/>
                </a:solidFill>
              </a:rPr>
              <a:t>z</a:t>
            </a:r>
            <a:r>
              <a:rPr lang="cs-CZ" altLang="cs-CZ" dirty="0" smtClean="0"/>
              <a:t> (15% raš+), </a:t>
            </a:r>
            <a:r>
              <a:rPr lang="cs-CZ" altLang="cs-CZ" dirty="0" smtClean="0">
                <a:solidFill>
                  <a:schemeClr val="accent2"/>
                </a:solidFill>
              </a:rPr>
              <a:t>a</a:t>
            </a:r>
            <a:r>
              <a:rPr lang="cs-CZ" altLang="cs-CZ" dirty="0" smtClean="0"/>
              <a:t> (4%), </a:t>
            </a:r>
            <a:r>
              <a:rPr lang="cs-CZ" altLang="cs-CZ" dirty="0" smtClean="0">
                <a:solidFill>
                  <a:schemeClr val="accent2"/>
                </a:solidFill>
              </a:rPr>
              <a:t>o</a:t>
            </a:r>
            <a:r>
              <a:rPr lang="cs-CZ" altLang="cs-CZ" dirty="0" smtClean="0"/>
              <a:t> (0,1%).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Orná: 49%, TTP 12%, lesy 29%, vody 1,6%</a:t>
            </a:r>
          </a:p>
          <a:p>
            <a:pPr eaLnBrk="1" hangingPunct="1">
              <a:lnSpc>
                <a:spcPct val="95000"/>
              </a:lnSpc>
            </a:pPr>
            <a:r>
              <a:rPr lang="cs-CZ" altLang="cs-CZ" dirty="0" smtClean="0"/>
              <a:t>KES 0,9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cs-CZ" altLang="cs-CZ" sz="4800" smtClean="0"/>
              <a:t>Velkomeziříčský bioregion</a:t>
            </a:r>
            <a:br>
              <a:rPr lang="cs-CZ" altLang="cs-CZ" sz="4800" smtClean="0"/>
            </a:br>
            <a:r>
              <a:rPr lang="cs-CZ" altLang="cs-CZ" sz="4800" smtClean="0"/>
              <a:t>charakteristiky_2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altLang="cs-CZ" dirty="0" smtClean="0"/>
              <a:t>Lesy – zastoupení dřevin v %: 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altLang="cs-CZ" dirty="0" err="1" smtClean="0"/>
              <a:t>Sm</a:t>
            </a:r>
            <a:r>
              <a:rPr lang="cs-CZ" altLang="cs-CZ" dirty="0" smtClean="0"/>
              <a:t> 75,  </a:t>
            </a:r>
            <a:r>
              <a:rPr lang="cs-CZ" altLang="cs-CZ" dirty="0" err="1" smtClean="0"/>
              <a:t>Bo</a:t>
            </a:r>
            <a:r>
              <a:rPr lang="cs-CZ" altLang="cs-CZ" dirty="0" smtClean="0"/>
              <a:t> 13,   </a:t>
            </a:r>
            <a:r>
              <a:rPr lang="cs-CZ" altLang="cs-CZ" dirty="0" err="1" smtClean="0"/>
              <a:t>Jd</a:t>
            </a:r>
            <a:r>
              <a:rPr lang="cs-CZ" altLang="cs-CZ" dirty="0" smtClean="0"/>
              <a:t> 1,  </a:t>
            </a:r>
            <a:r>
              <a:rPr lang="cs-CZ" altLang="cs-CZ" dirty="0" err="1" smtClean="0"/>
              <a:t>Md</a:t>
            </a:r>
            <a:r>
              <a:rPr lang="cs-CZ" altLang="cs-CZ" dirty="0" smtClean="0"/>
              <a:t> 4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altLang="cs-CZ" dirty="0" err="1" smtClean="0"/>
              <a:t>Db</a:t>
            </a:r>
            <a:r>
              <a:rPr lang="cs-CZ" altLang="cs-CZ" dirty="0" smtClean="0"/>
              <a:t> 1,  </a:t>
            </a:r>
            <a:r>
              <a:rPr lang="cs-CZ" altLang="cs-CZ" dirty="0" err="1" smtClean="0"/>
              <a:t>Hb</a:t>
            </a:r>
            <a:r>
              <a:rPr lang="cs-CZ" altLang="cs-CZ" dirty="0" smtClean="0"/>
              <a:t> 1,  </a:t>
            </a:r>
            <a:r>
              <a:rPr lang="cs-CZ" altLang="cs-CZ" dirty="0" err="1" smtClean="0"/>
              <a:t>Bk</a:t>
            </a:r>
            <a:r>
              <a:rPr lang="cs-CZ" altLang="cs-CZ" dirty="0" smtClean="0"/>
              <a:t> 2,  </a:t>
            </a:r>
            <a:r>
              <a:rPr lang="cs-CZ" altLang="cs-CZ" dirty="0" err="1" smtClean="0"/>
              <a:t>Bř</a:t>
            </a:r>
            <a:r>
              <a:rPr lang="cs-CZ" altLang="cs-CZ" dirty="0" smtClean="0"/>
              <a:t> 2.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altLang="cs-CZ" dirty="0" smtClean="0"/>
              <a:t>Podíl přirozených dřevin: </a:t>
            </a:r>
            <a:r>
              <a:rPr lang="cs-CZ" altLang="cs-CZ" b="1" dirty="0" smtClean="0">
                <a:solidFill>
                  <a:srgbClr val="009900"/>
                </a:solidFill>
              </a:rPr>
              <a:t>15</a:t>
            </a:r>
            <a:r>
              <a:rPr lang="cs-CZ" altLang="cs-CZ" b="1" dirty="0" smtClean="0">
                <a:solidFill>
                  <a:srgbClr val="009900"/>
                </a:solidFill>
              </a:rPr>
              <a:t>% </a:t>
            </a:r>
            <a:r>
              <a:rPr lang="cs-CZ" altLang="cs-CZ" sz="2800" dirty="0" smtClean="0"/>
              <a:t>- málo, typické pro Hercynikum, kde dominují smrkové kultury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altLang="cs-CZ" dirty="0" smtClean="0">
                <a:solidFill>
                  <a:srgbClr val="CC0000"/>
                </a:solidFill>
              </a:rPr>
              <a:t>VZCHÚ:</a:t>
            </a:r>
            <a:r>
              <a:rPr lang="cs-CZ" altLang="cs-CZ" dirty="0" smtClean="0"/>
              <a:t>   CHKO Žďárské vrchy (okraj)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altLang="cs-CZ" dirty="0" smtClean="0">
                <a:solidFill>
                  <a:srgbClr val="CC0000"/>
                </a:solidFill>
              </a:rPr>
              <a:t>Přírodní parky:</a:t>
            </a:r>
            <a:r>
              <a:rPr lang="cs-CZ" altLang="cs-CZ" dirty="0" smtClean="0"/>
              <a:t>  Třebíčsko, Údolí </a:t>
            </a:r>
            <a:r>
              <a:rPr lang="cs-CZ" altLang="cs-CZ" dirty="0" err="1" smtClean="0"/>
              <a:t>Balinky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altLang="cs-CZ" dirty="0" smtClean="0">
                <a:solidFill>
                  <a:srgbClr val="CC0000"/>
                </a:solidFill>
              </a:rPr>
              <a:t>MZCHÚ:</a:t>
            </a:r>
            <a:r>
              <a:rPr lang="cs-CZ" altLang="cs-CZ" dirty="0" smtClean="0">
                <a:solidFill>
                  <a:srgbClr val="009900"/>
                </a:solidFill>
              </a:rPr>
              <a:t>  </a:t>
            </a:r>
            <a:r>
              <a:rPr lang="cs-CZ" altLang="cs-CZ" dirty="0" smtClean="0"/>
              <a:t>PR </a:t>
            </a:r>
            <a:r>
              <a:rPr lang="cs-CZ" altLang="cs-CZ" dirty="0" err="1" smtClean="0"/>
              <a:t>Mutenská</a:t>
            </a:r>
            <a:r>
              <a:rPr lang="cs-CZ" altLang="cs-CZ" dirty="0" smtClean="0"/>
              <a:t> obora,</a:t>
            </a:r>
            <a:r>
              <a:rPr lang="cs-CZ" altLang="cs-CZ" dirty="0" smtClean="0">
                <a:solidFill>
                  <a:srgbClr val="009900"/>
                </a:solidFill>
              </a:rPr>
              <a:t> </a:t>
            </a:r>
            <a:r>
              <a:rPr lang="cs-CZ" altLang="cs-CZ" dirty="0" smtClean="0"/>
              <a:t>PR U Trojáku, PR Údolí Brtnice, PP </a:t>
            </a:r>
            <a:r>
              <a:rPr lang="cs-CZ" altLang="cs-CZ" dirty="0" err="1" smtClean="0"/>
              <a:t>Ptáčovský</a:t>
            </a:r>
            <a:r>
              <a:rPr lang="cs-CZ" altLang="cs-CZ" dirty="0" smtClean="0"/>
              <a:t> kopeček (koniklec), PP Náměšťská obora.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smtClean="0"/>
              <a:t>Typická krajina, na obzoru kopce severozápadně od Třebíče (Smrček 674 m)</a:t>
            </a:r>
            <a:endParaRPr lang="cs-CZ" altLang="cs-CZ" sz="32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1204" name="Picture 4" descr="Pim001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12418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740352" cy="57606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 err="1" smtClean="0"/>
              <a:t>Brtnicko</a:t>
            </a:r>
            <a:r>
              <a:rPr lang="cs-CZ" altLang="cs-CZ" sz="2400" dirty="0" smtClean="0"/>
              <a:t>, v pozadí Špičák (734 m), který už patří do Pelhřimovského </a:t>
            </a:r>
            <a:r>
              <a:rPr lang="cs-CZ" altLang="cs-CZ" sz="2400" dirty="0" err="1" smtClean="0"/>
              <a:t>bioregionu</a:t>
            </a:r>
            <a:endParaRPr lang="cs-CZ" altLang="cs-CZ" sz="24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2228" name="Picture 4" descr="K Veselskému vrchu"/>
          <p:cNvPicPr>
            <a:picLocks noChangeAspect="1" noChangeArrowheads="1"/>
          </p:cNvPicPr>
          <p:nvPr/>
        </p:nvPicPr>
        <p:blipFill>
          <a:blip r:embed="rId2" cstate="print"/>
          <a:srcRect t="11178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4276" name="Picture 4" descr="Mrázkova lo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491880" y="116632"/>
            <a:ext cx="565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Typické malé nivy potoků, zde rašelinná louka v PP Mrázkova louka u Ostrova nad Oslavou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5300" name="Picture 4" descr="Svatá H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619673" y="332656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Nad zarovnané povrchy se místy mírně zvedají kry s výraznějšími kopci –Svatá hora u </a:t>
            </a:r>
            <a:r>
              <a:rPr lang="cs-CZ" dirty="0" err="1" smtClean="0">
                <a:solidFill>
                  <a:schemeClr val="bg1"/>
                </a:solidFill>
              </a:rPr>
              <a:t>Křižanova</a:t>
            </a:r>
            <a:r>
              <a:rPr lang="cs-CZ" dirty="0" smtClean="0">
                <a:solidFill>
                  <a:schemeClr val="bg1"/>
                </a:solidFill>
              </a:rPr>
              <a:t> (poutní místo, 659 m </a:t>
            </a:r>
            <a:r>
              <a:rPr lang="cs-CZ" dirty="0" err="1" smtClean="0">
                <a:solidFill>
                  <a:schemeClr val="bg1"/>
                </a:solidFill>
              </a:rPr>
              <a:t>n.m</a:t>
            </a:r>
            <a:r>
              <a:rPr lang="cs-CZ" dirty="0" smtClean="0">
                <a:solidFill>
                  <a:schemeClr val="bg1"/>
                </a:solidFill>
              </a:rPr>
              <a:t>.)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685</Words>
  <Application>Microsoft Office PowerPoint</Application>
  <PresentationFormat>Předvádění na obrazovce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Charakteristiky Velkomeziříčského bioregionu_1</vt:lpstr>
      <vt:lpstr>Velkomeziříčský bioregion charakteristiky_2</vt:lpstr>
      <vt:lpstr>Typická krajina, na obzoru kopce severozápadně od Třebíče (Smrček 674 m)</vt:lpstr>
      <vt:lpstr>Brtnicko, v pozadí Špičák (734 m), který už patří do Pelhřimovského bioregionu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Krajské město Jihlava, založ. před polovinou 13. stol. u stříbrných dolů – německé, bohaté, řada památek</vt:lpstr>
      <vt:lpstr>Snímek 16</vt:lpstr>
      <vt:lpstr>Snímek 17</vt:lpstr>
      <vt:lpstr>Snímek 18</vt:lpstr>
      <vt:lpstr>Náměstí Zachariáše z Hradce v Telči – zachovalé renesanční a barokní domy (proto UNESCO)</vt:lpstr>
      <vt:lpstr>Další historické město – Brtnice s hradem - zámkem. Bývalý německý jazykový ostrov, vysídlení Němců po válce, takže dost zpustlé</vt:lpstr>
      <vt:lpstr>Měřín – vzácný románský portál</vt:lpstr>
      <vt:lpstr>Jeden z četných mlýnů u říček v mělkých údolích – Radostický u Bílého potoka</vt:lpstr>
      <vt:lpstr>Velkomeziříčský bioregion charakteristiky_3</vt:lpstr>
      <vt:lpstr>Velkomeziříčský bioregion charakteristiky_4a</vt:lpstr>
      <vt:lpstr>Velkomeziříčský bioregion charakteristiky_4b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recenzent</dc:creator>
  <cp:lastModifiedBy>recenzent</cp:lastModifiedBy>
  <cp:revision>5</cp:revision>
  <dcterms:created xsi:type="dcterms:W3CDTF">2015-05-25T09:21:24Z</dcterms:created>
  <dcterms:modified xsi:type="dcterms:W3CDTF">2015-05-25T10:06:01Z</dcterms:modified>
</cp:coreProperties>
</file>