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8" r:id="rId4"/>
    <p:sldId id="304" r:id="rId5"/>
    <p:sldId id="259" r:id="rId6"/>
    <p:sldId id="310" r:id="rId7"/>
    <p:sldId id="273" r:id="rId8"/>
    <p:sldId id="261" r:id="rId9"/>
    <p:sldId id="334" r:id="rId10"/>
    <p:sldId id="332" r:id="rId11"/>
    <p:sldId id="333" r:id="rId12"/>
    <p:sldId id="262" r:id="rId13"/>
    <p:sldId id="311" r:id="rId14"/>
    <p:sldId id="263" r:id="rId15"/>
    <p:sldId id="266" r:id="rId16"/>
    <p:sldId id="275" r:id="rId17"/>
    <p:sldId id="327" r:id="rId18"/>
    <p:sldId id="276" r:id="rId19"/>
    <p:sldId id="269" r:id="rId20"/>
    <p:sldId id="270" r:id="rId21"/>
    <p:sldId id="297" r:id="rId22"/>
    <p:sldId id="306" r:id="rId23"/>
    <p:sldId id="307" r:id="rId24"/>
    <p:sldId id="308" r:id="rId25"/>
    <p:sldId id="309" r:id="rId26"/>
    <p:sldId id="303" r:id="rId27"/>
    <p:sldId id="285" r:id="rId28"/>
    <p:sldId id="321" r:id="rId29"/>
    <p:sldId id="320" r:id="rId30"/>
    <p:sldId id="277" r:id="rId31"/>
    <p:sldId id="278" r:id="rId32"/>
    <p:sldId id="279" r:id="rId33"/>
    <p:sldId id="280" r:id="rId34"/>
    <p:sldId id="323" r:id="rId35"/>
    <p:sldId id="314" r:id="rId36"/>
    <p:sldId id="315" r:id="rId37"/>
    <p:sldId id="316" r:id="rId38"/>
    <p:sldId id="296" r:id="rId39"/>
    <p:sldId id="317" r:id="rId40"/>
    <p:sldId id="290" r:id="rId41"/>
    <p:sldId id="291" r:id="rId42"/>
    <p:sldId id="336" r:id="rId43"/>
    <p:sldId id="292" r:id="rId44"/>
    <p:sldId id="338" r:id="rId45"/>
    <p:sldId id="337" r:id="rId46"/>
    <p:sldId id="295" r:id="rId47"/>
    <p:sldId id="298" r:id="rId48"/>
    <p:sldId id="339" r:id="rId49"/>
    <p:sldId id="300" r:id="rId50"/>
    <p:sldId id="319" r:id="rId51"/>
    <p:sldId id="326" r:id="rId52"/>
    <p:sldId id="322" r:id="rId53"/>
    <p:sldId id="328" r:id="rId54"/>
    <p:sldId id="335" r:id="rId55"/>
    <p:sldId id="302" r:id="rId56"/>
    <p:sldId id="324" r:id="rId57"/>
    <p:sldId id="325" r:id="rId58"/>
  </p:sldIdLst>
  <p:sldSz cx="9144000" cy="6858000" type="screen4x3"/>
  <p:notesSz cx="6784975" cy="9906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9250"/>
    <a:srgbClr val="15FB15"/>
    <a:srgbClr val="1BEBF5"/>
    <a:srgbClr val="352EB8"/>
    <a:srgbClr val="DEA900"/>
    <a:srgbClr val="08B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39197-61BC-4B7A-BD14-383B92723E30}" type="doc">
      <dgm:prSet loTypeId="urn:microsoft.com/office/officeart/2005/8/layout/pyramid2" loCatId="list" qsTypeId="urn:microsoft.com/office/officeart/2009/2/quickstyle/3d8" qsCatId="3D" csTypeId="urn:microsoft.com/office/officeart/2005/8/colors/accent1_2" csCatId="accent1" phldr="1"/>
      <dgm:spPr/>
    </dgm:pt>
    <dgm:pt modelId="{81DCEEDA-EA81-4C00-8795-590F92DB35AD}">
      <dgm:prSet phldrT="[Text]"/>
      <dgm:spPr/>
      <dgm:t>
        <a:bodyPr/>
        <a:lstStyle/>
        <a:p>
          <a:r>
            <a:rPr lang="cs-CZ" dirty="0" smtClean="0"/>
            <a:t>Satelitní data</a:t>
          </a:r>
          <a:endParaRPr lang="en-GB" dirty="0"/>
        </a:p>
      </dgm:t>
    </dgm:pt>
    <dgm:pt modelId="{4D1344C9-D718-45A3-A70E-3443C3426F24}" type="parTrans" cxnId="{945E7FA2-1BB2-40D9-9401-D2E30298897E}">
      <dgm:prSet/>
      <dgm:spPr/>
      <dgm:t>
        <a:bodyPr/>
        <a:lstStyle/>
        <a:p>
          <a:endParaRPr lang="en-GB"/>
        </a:p>
      </dgm:t>
    </dgm:pt>
    <dgm:pt modelId="{8C97182A-DF61-4FE6-AB30-3F3484B906F4}" type="sibTrans" cxnId="{945E7FA2-1BB2-40D9-9401-D2E30298897E}">
      <dgm:prSet/>
      <dgm:spPr/>
      <dgm:t>
        <a:bodyPr/>
        <a:lstStyle/>
        <a:p>
          <a:endParaRPr lang="en-GB"/>
        </a:p>
      </dgm:t>
    </dgm:pt>
    <dgm:pt modelId="{48C91A12-7144-4C87-81EB-990F5B411C45}">
      <dgm:prSet phldrT="[Text]"/>
      <dgm:spPr/>
      <dgm:t>
        <a:bodyPr/>
        <a:lstStyle/>
        <a:p>
          <a:r>
            <a:rPr lang="cs-CZ" dirty="0" smtClean="0"/>
            <a:t>Letecká data</a:t>
          </a:r>
          <a:endParaRPr lang="en-GB" dirty="0"/>
        </a:p>
      </dgm:t>
    </dgm:pt>
    <dgm:pt modelId="{8F046175-D6DE-4F0D-B8A9-6DDB58DE6F7D}" type="parTrans" cxnId="{9F9B1E49-F6B6-4EAB-83F8-5DC81E5F46E1}">
      <dgm:prSet/>
      <dgm:spPr/>
      <dgm:t>
        <a:bodyPr/>
        <a:lstStyle/>
        <a:p>
          <a:endParaRPr lang="en-GB"/>
        </a:p>
      </dgm:t>
    </dgm:pt>
    <dgm:pt modelId="{483239C5-AA80-466A-A6AE-12A14304EF0B}" type="sibTrans" cxnId="{9F9B1E49-F6B6-4EAB-83F8-5DC81E5F46E1}">
      <dgm:prSet/>
      <dgm:spPr/>
      <dgm:t>
        <a:bodyPr/>
        <a:lstStyle/>
        <a:p>
          <a:endParaRPr lang="en-GB"/>
        </a:p>
      </dgm:t>
    </dgm:pt>
    <dgm:pt modelId="{2D9D4406-6679-47EB-88EC-470A2F07E085}">
      <dgm:prSet phldrT="[Text]"/>
      <dgm:spPr/>
      <dgm:t>
        <a:bodyPr/>
        <a:lstStyle/>
        <a:p>
          <a:r>
            <a:rPr lang="en-GB" dirty="0" smtClean="0"/>
            <a:t>In situ</a:t>
          </a:r>
          <a:r>
            <a:rPr lang="cs-CZ" dirty="0" smtClean="0"/>
            <a:t> data</a:t>
          </a:r>
          <a:endParaRPr lang="en-GB" dirty="0"/>
        </a:p>
      </dgm:t>
    </dgm:pt>
    <dgm:pt modelId="{A719D449-0D5B-4A7D-BEE9-E338734144D1}" type="parTrans" cxnId="{5483A092-32FE-41FF-A200-A7EDF7A2EAB9}">
      <dgm:prSet/>
      <dgm:spPr/>
      <dgm:t>
        <a:bodyPr/>
        <a:lstStyle/>
        <a:p>
          <a:endParaRPr lang="en-GB"/>
        </a:p>
      </dgm:t>
    </dgm:pt>
    <dgm:pt modelId="{0BE668F5-EA15-44FE-B6BD-A3BEA54BA33B}" type="sibTrans" cxnId="{5483A092-32FE-41FF-A200-A7EDF7A2EAB9}">
      <dgm:prSet/>
      <dgm:spPr/>
      <dgm:t>
        <a:bodyPr/>
        <a:lstStyle/>
        <a:p>
          <a:endParaRPr lang="en-GB"/>
        </a:p>
      </dgm:t>
    </dgm:pt>
    <dgm:pt modelId="{F1F6A5EF-10C1-4D10-892C-7122AFA9BCE8}" type="pres">
      <dgm:prSet presAssocID="{2A339197-61BC-4B7A-BD14-383B92723E30}" presName="compositeShape" presStyleCnt="0">
        <dgm:presLayoutVars>
          <dgm:dir/>
          <dgm:resizeHandles/>
        </dgm:presLayoutVars>
      </dgm:prSet>
      <dgm:spPr/>
    </dgm:pt>
    <dgm:pt modelId="{120A05BE-8DB9-4B7C-A9D8-B147A3F44DA5}" type="pres">
      <dgm:prSet presAssocID="{2A339197-61BC-4B7A-BD14-383B92723E30}" presName="pyramid" presStyleLbl="node1" presStyleIdx="0" presStyleCnt="1" custLinFactNeighborX="-23015" custLinFactNeighborY="-2969"/>
      <dgm:spPr/>
    </dgm:pt>
    <dgm:pt modelId="{D7A4CD38-AB10-4D56-956B-2C59E92197F6}" type="pres">
      <dgm:prSet presAssocID="{2A339197-61BC-4B7A-BD14-383B92723E30}" presName="theList" presStyleCnt="0"/>
      <dgm:spPr/>
    </dgm:pt>
    <dgm:pt modelId="{A4F4610E-E544-48F3-B7D5-EEF8B21082CA}" type="pres">
      <dgm:prSet presAssocID="{81DCEEDA-EA81-4C00-8795-590F92DB35A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57661B-CDB8-4E5D-BDCC-EF1F912E7238}" type="pres">
      <dgm:prSet presAssocID="{81DCEEDA-EA81-4C00-8795-590F92DB35AD}" presName="aSpace" presStyleCnt="0"/>
      <dgm:spPr/>
    </dgm:pt>
    <dgm:pt modelId="{BA3EAEDB-1FBB-44A6-A984-38BEB95FE0B2}" type="pres">
      <dgm:prSet presAssocID="{48C91A12-7144-4C87-81EB-990F5B411C4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1B9AA4-08ED-41EF-855D-07400BAB9E24}" type="pres">
      <dgm:prSet presAssocID="{48C91A12-7144-4C87-81EB-990F5B411C45}" presName="aSpace" presStyleCnt="0"/>
      <dgm:spPr/>
    </dgm:pt>
    <dgm:pt modelId="{1A5C35D6-E29E-41E9-8B11-5C1730162ED6}" type="pres">
      <dgm:prSet presAssocID="{2D9D4406-6679-47EB-88EC-470A2F07E085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658C3D-EB82-4A95-BB76-BBFA45122AEB}" type="pres">
      <dgm:prSet presAssocID="{2D9D4406-6679-47EB-88EC-470A2F07E085}" presName="aSpace" presStyleCnt="0"/>
      <dgm:spPr/>
    </dgm:pt>
  </dgm:ptLst>
  <dgm:cxnLst>
    <dgm:cxn modelId="{945E7FA2-1BB2-40D9-9401-D2E30298897E}" srcId="{2A339197-61BC-4B7A-BD14-383B92723E30}" destId="{81DCEEDA-EA81-4C00-8795-590F92DB35AD}" srcOrd="0" destOrd="0" parTransId="{4D1344C9-D718-45A3-A70E-3443C3426F24}" sibTransId="{8C97182A-DF61-4FE6-AB30-3F3484B906F4}"/>
    <dgm:cxn modelId="{9F9B1E49-F6B6-4EAB-83F8-5DC81E5F46E1}" srcId="{2A339197-61BC-4B7A-BD14-383B92723E30}" destId="{48C91A12-7144-4C87-81EB-990F5B411C45}" srcOrd="1" destOrd="0" parTransId="{8F046175-D6DE-4F0D-B8A9-6DDB58DE6F7D}" sibTransId="{483239C5-AA80-466A-A6AE-12A14304EF0B}"/>
    <dgm:cxn modelId="{6406CAA0-47C8-42AD-9441-8C719C437B3B}" type="presOf" srcId="{2D9D4406-6679-47EB-88EC-470A2F07E085}" destId="{1A5C35D6-E29E-41E9-8B11-5C1730162ED6}" srcOrd="0" destOrd="0" presId="urn:microsoft.com/office/officeart/2005/8/layout/pyramid2"/>
    <dgm:cxn modelId="{5483A092-32FE-41FF-A200-A7EDF7A2EAB9}" srcId="{2A339197-61BC-4B7A-BD14-383B92723E30}" destId="{2D9D4406-6679-47EB-88EC-470A2F07E085}" srcOrd="2" destOrd="0" parTransId="{A719D449-0D5B-4A7D-BEE9-E338734144D1}" sibTransId="{0BE668F5-EA15-44FE-B6BD-A3BEA54BA33B}"/>
    <dgm:cxn modelId="{BE4E6B47-628A-480A-A57B-9D190A53B57B}" type="presOf" srcId="{81DCEEDA-EA81-4C00-8795-590F92DB35AD}" destId="{A4F4610E-E544-48F3-B7D5-EEF8B21082CA}" srcOrd="0" destOrd="0" presId="urn:microsoft.com/office/officeart/2005/8/layout/pyramid2"/>
    <dgm:cxn modelId="{785B6FFB-58C3-4A00-893F-FDA10E4ECB25}" type="presOf" srcId="{2A339197-61BC-4B7A-BD14-383B92723E30}" destId="{F1F6A5EF-10C1-4D10-892C-7122AFA9BCE8}" srcOrd="0" destOrd="0" presId="urn:microsoft.com/office/officeart/2005/8/layout/pyramid2"/>
    <dgm:cxn modelId="{51782D7D-7074-472A-A2F4-8B575296334B}" type="presOf" srcId="{48C91A12-7144-4C87-81EB-990F5B411C45}" destId="{BA3EAEDB-1FBB-44A6-A984-38BEB95FE0B2}" srcOrd="0" destOrd="0" presId="urn:microsoft.com/office/officeart/2005/8/layout/pyramid2"/>
    <dgm:cxn modelId="{5ECEEA6A-6B3F-47F3-AC03-69CF243CF2D7}" type="presParOf" srcId="{F1F6A5EF-10C1-4D10-892C-7122AFA9BCE8}" destId="{120A05BE-8DB9-4B7C-A9D8-B147A3F44DA5}" srcOrd="0" destOrd="0" presId="urn:microsoft.com/office/officeart/2005/8/layout/pyramid2"/>
    <dgm:cxn modelId="{A979C8DC-99B9-4E94-8B27-E5D3C5DFD88D}" type="presParOf" srcId="{F1F6A5EF-10C1-4D10-892C-7122AFA9BCE8}" destId="{D7A4CD38-AB10-4D56-956B-2C59E92197F6}" srcOrd="1" destOrd="0" presId="urn:microsoft.com/office/officeart/2005/8/layout/pyramid2"/>
    <dgm:cxn modelId="{827E61B3-6324-4B0F-BEB8-A05C7D73FB26}" type="presParOf" srcId="{D7A4CD38-AB10-4D56-956B-2C59E92197F6}" destId="{A4F4610E-E544-48F3-B7D5-EEF8B21082CA}" srcOrd="0" destOrd="0" presId="urn:microsoft.com/office/officeart/2005/8/layout/pyramid2"/>
    <dgm:cxn modelId="{FEE1D328-CC26-499C-985A-06ED171F814C}" type="presParOf" srcId="{D7A4CD38-AB10-4D56-956B-2C59E92197F6}" destId="{E757661B-CDB8-4E5D-BDCC-EF1F912E7238}" srcOrd="1" destOrd="0" presId="urn:microsoft.com/office/officeart/2005/8/layout/pyramid2"/>
    <dgm:cxn modelId="{9E0099DE-ECBC-4165-A9A8-4E7A5AD9A5D1}" type="presParOf" srcId="{D7A4CD38-AB10-4D56-956B-2C59E92197F6}" destId="{BA3EAEDB-1FBB-44A6-A984-38BEB95FE0B2}" srcOrd="2" destOrd="0" presId="urn:microsoft.com/office/officeart/2005/8/layout/pyramid2"/>
    <dgm:cxn modelId="{33293816-7F05-407C-B0C3-44568F0E9FEA}" type="presParOf" srcId="{D7A4CD38-AB10-4D56-956B-2C59E92197F6}" destId="{A21B9AA4-08ED-41EF-855D-07400BAB9E24}" srcOrd="3" destOrd="0" presId="urn:microsoft.com/office/officeart/2005/8/layout/pyramid2"/>
    <dgm:cxn modelId="{701A6A6C-A96C-4113-83B5-9FC7ECE76337}" type="presParOf" srcId="{D7A4CD38-AB10-4D56-956B-2C59E92197F6}" destId="{1A5C35D6-E29E-41E9-8B11-5C1730162ED6}" srcOrd="4" destOrd="0" presId="urn:microsoft.com/office/officeart/2005/8/layout/pyramid2"/>
    <dgm:cxn modelId="{853B859F-1A31-4866-B18D-C848F0DE5FDB}" type="presParOf" srcId="{D7A4CD38-AB10-4D56-956B-2C59E92197F6}" destId="{73658C3D-EB82-4A95-BB76-BBFA45122A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A05BE-8DB9-4B7C-A9D8-B147A3F44DA5}">
      <dsp:nvSpPr>
        <dsp:cNvPr id="0" name=""/>
        <dsp:cNvSpPr/>
      </dsp:nvSpPr>
      <dsp:spPr>
        <a:xfrm>
          <a:off x="0" y="0"/>
          <a:ext cx="3487936" cy="348793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F4610E-E544-48F3-B7D5-EEF8B21082CA}">
      <dsp:nvSpPr>
        <dsp:cNvPr id="0" name=""/>
        <dsp:cNvSpPr/>
      </dsp:nvSpPr>
      <dsp:spPr>
        <a:xfrm>
          <a:off x="2546716" y="350667"/>
          <a:ext cx="2267158" cy="825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Satelitní data</a:t>
          </a:r>
          <a:endParaRPr lang="en-GB" sz="2600" kern="1200" dirty="0"/>
        </a:p>
      </dsp:txBody>
      <dsp:txXfrm>
        <a:off x="2587021" y="390972"/>
        <a:ext cx="2186548" cy="745049"/>
      </dsp:txXfrm>
    </dsp:sp>
    <dsp:sp modelId="{BA3EAEDB-1FBB-44A6-A984-38BEB95FE0B2}">
      <dsp:nvSpPr>
        <dsp:cNvPr id="0" name=""/>
        <dsp:cNvSpPr/>
      </dsp:nvSpPr>
      <dsp:spPr>
        <a:xfrm>
          <a:off x="2546716" y="1279534"/>
          <a:ext cx="2267158" cy="825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Letecká data</a:t>
          </a:r>
          <a:endParaRPr lang="en-GB" sz="2600" kern="1200" dirty="0"/>
        </a:p>
      </dsp:txBody>
      <dsp:txXfrm>
        <a:off x="2587021" y="1319839"/>
        <a:ext cx="2186548" cy="745049"/>
      </dsp:txXfrm>
    </dsp:sp>
    <dsp:sp modelId="{1A5C35D6-E29E-41E9-8B11-5C1730162ED6}">
      <dsp:nvSpPr>
        <dsp:cNvPr id="0" name=""/>
        <dsp:cNvSpPr/>
      </dsp:nvSpPr>
      <dsp:spPr>
        <a:xfrm>
          <a:off x="2546716" y="2208401"/>
          <a:ext cx="2267158" cy="8256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In situ</a:t>
          </a:r>
          <a:r>
            <a:rPr lang="cs-CZ" sz="2600" kern="1200" dirty="0" smtClean="0"/>
            <a:t> data</a:t>
          </a:r>
          <a:endParaRPr lang="en-GB" sz="2600" kern="1200" dirty="0"/>
        </a:p>
      </dsp:txBody>
      <dsp:txXfrm>
        <a:off x="2587021" y="2248706"/>
        <a:ext cx="2186548" cy="745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3249" y="0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4AFA2-2F3B-4817-99E8-43F0BE850324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3249" y="9408981"/>
            <a:ext cx="294015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4E00F-06D3-425C-831F-D27E35EC70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10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3338" y="0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E009D-8AF9-43AC-9B9E-7C05C9C7FB2D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05350"/>
            <a:ext cx="542925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3338" y="9409113"/>
            <a:ext cx="29400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545BD-8DAE-4EDF-9695-20CB0EFC5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21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545BD-8DAE-4EDF-9695-20CB0EFC546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83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545BD-8DAE-4EDF-9695-20CB0EFC546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07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A52D82-7722-49A2-92D6-EBEAC6701D09}" type="datetimeFigureOut">
              <a:rPr lang="cs-CZ" smtClean="0"/>
              <a:t>25. 3. 2015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1B76A7E-FD44-4DE0-AC7A-D760EB4B990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tif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61.png"/><Relationship Id="rId7" Type="http://schemas.openxmlformats.org/officeDocument/2006/relationships/image" Target="../media/image13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300.png"/><Relationship Id="rId18" Type="http://schemas.openxmlformats.org/officeDocument/2006/relationships/image" Target="../media/image350.png"/><Relationship Id="rId3" Type="http://schemas.openxmlformats.org/officeDocument/2006/relationships/image" Target="../media/image200.png"/><Relationship Id="rId21" Type="http://schemas.openxmlformats.org/officeDocument/2006/relationships/image" Target="../media/image380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17" Type="http://schemas.openxmlformats.org/officeDocument/2006/relationships/image" Target="../media/image148.png"/><Relationship Id="rId2" Type="http://schemas.openxmlformats.org/officeDocument/2006/relationships/image" Target="../media/image146.png"/><Relationship Id="rId16" Type="http://schemas.openxmlformats.org/officeDocument/2006/relationships/image" Target="../media/image330.png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0.png"/><Relationship Id="rId24" Type="http://schemas.openxmlformats.org/officeDocument/2006/relationships/image" Target="../media/image97.png"/><Relationship Id="rId5" Type="http://schemas.openxmlformats.org/officeDocument/2006/relationships/image" Target="../media/image220.png"/><Relationship Id="rId15" Type="http://schemas.openxmlformats.org/officeDocument/2006/relationships/image" Target="../media/image320.png"/><Relationship Id="rId23" Type="http://schemas.openxmlformats.org/officeDocument/2006/relationships/image" Target="../media/image400.png"/><Relationship Id="rId10" Type="http://schemas.openxmlformats.org/officeDocument/2006/relationships/image" Target="../media/image270.png"/><Relationship Id="rId19" Type="http://schemas.openxmlformats.org/officeDocument/2006/relationships/image" Target="../media/image360.png"/><Relationship Id="rId4" Type="http://schemas.openxmlformats.org/officeDocument/2006/relationships/image" Target="../media/image210.png"/><Relationship Id="rId9" Type="http://schemas.openxmlformats.org/officeDocument/2006/relationships/image" Target="../media/image260.png"/><Relationship Id="rId14" Type="http://schemas.openxmlformats.org/officeDocument/2006/relationships/image" Target="../media/image310.png"/><Relationship Id="rId22" Type="http://schemas.openxmlformats.org/officeDocument/2006/relationships/image" Target="../media/image3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Využití </a:t>
            </a:r>
            <a:r>
              <a:rPr lang="cs-CZ" sz="2800" dirty="0" err="1" smtClean="0"/>
              <a:t>hyperspektrálních</a:t>
            </a:r>
            <a:r>
              <a:rPr lang="cs-CZ" sz="2800" dirty="0" smtClean="0"/>
              <a:t> dat při řešení environmentálních </a:t>
            </a:r>
            <a:r>
              <a:rPr lang="cs-CZ" sz="2800" dirty="0"/>
              <a:t>ú</a:t>
            </a:r>
            <a:r>
              <a:rPr lang="cs-CZ" sz="2800" dirty="0" smtClean="0"/>
              <a:t>loh</a:t>
            </a: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Dr. Veronika Kopačková</a:t>
            </a:r>
          </a:p>
          <a:p>
            <a:r>
              <a:rPr lang="cs-CZ" dirty="0" smtClean="0"/>
              <a:t>Pracoviště dálkového průzkumu země</a:t>
            </a:r>
          </a:p>
          <a:p>
            <a:r>
              <a:rPr lang="cs-CZ" dirty="0" smtClean="0"/>
              <a:t>Česká geologická služba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624681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cs-CZ" dirty="0" err="1" smtClean="0"/>
              <a:t>eronika.kopackova</a:t>
            </a:r>
            <a:r>
              <a:rPr lang="en-US" dirty="0" smtClean="0"/>
              <a:t>@</a:t>
            </a:r>
            <a:r>
              <a:rPr lang="en-US" dirty="0" err="1" smtClean="0"/>
              <a:t>seznam.cz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95536" y="-1493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Obrazová spektroskopie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08920"/>
            <a:ext cx="1525951" cy="161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708920"/>
            <a:ext cx="2304255" cy="195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36912"/>
            <a:ext cx="2249600" cy="17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lum bright="-3000"/>
          </a:blip>
          <a:srcRect/>
          <a:stretch>
            <a:fillRect/>
          </a:stretch>
        </p:blipFill>
        <p:spPr bwMode="auto">
          <a:xfrm>
            <a:off x="2123728" y="5031951"/>
            <a:ext cx="1656184" cy="182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980728"/>
            <a:ext cx="1584176" cy="16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925968"/>
            <a:ext cx="1512168" cy="19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Šipka doprava 10"/>
          <p:cNvSpPr/>
          <p:nvPr/>
        </p:nvSpPr>
        <p:spPr>
          <a:xfrm>
            <a:off x="4860032" y="3429000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1763688" y="350100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19777193">
            <a:off x="1880070" y="2269920"/>
            <a:ext cx="604465" cy="229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2226374">
            <a:off x="4667402" y="2221571"/>
            <a:ext cx="599495" cy="198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5400000">
            <a:off x="3491880" y="472514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>
            <a:off x="6372200" y="4437112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869160"/>
            <a:ext cx="2160240" cy="13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Šipka doprava 17"/>
          <p:cNvSpPr/>
          <p:nvPr/>
        </p:nvSpPr>
        <p:spPr>
          <a:xfrm>
            <a:off x="3851920" y="587727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30" y="-243408"/>
            <a:ext cx="5791200" cy="1371600"/>
          </a:xfrm>
        </p:spPr>
        <p:txBody>
          <a:bodyPr/>
          <a:lstStyle/>
          <a:p>
            <a:r>
              <a:rPr lang="cs-CZ" dirty="0" smtClean="0"/>
              <a:t>Optický sensor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195736" y="1785843"/>
            <a:ext cx="7467600" cy="4525963"/>
          </a:xfrm>
        </p:spPr>
        <p:txBody>
          <a:bodyPr/>
          <a:lstStyle/>
          <a:p>
            <a:r>
              <a:rPr lang="cs-CZ" sz="2400" dirty="0" smtClean="0"/>
              <a:t>Pozemní </a:t>
            </a:r>
            <a:r>
              <a:rPr lang="cs-CZ" sz="2400" dirty="0" err="1" smtClean="0"/>
              <a:t>spektroradiometr</a:t>
            </a:r>
            <a:endParaRPr lang="cs-CZ" sz="2400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sz="2400" dirty="0" smtClean="0"/>
              <a:t>Letecký </a:t>
            </a:r>
            <a:r>
              <a:rPr lang="cs-CZ" sz="2400" dirty="0" err="1" smtClean="0"/>
              <a:t>sensor</a:t>
            </a:r>
            <a:endParaRPr lang="cs-CZ" sz="2400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sz="2400" dirty="0" smtClean="0"/>
              <a:t>Satelit</a:t>
            </a:r>
            <a:endParaRPr lang="cs-CZ" sz="2400" dirty="0"/>
          </a:p>
        </p:txBody>
      </p:sp>
      <p:sp>
        <p:nvSpPr>
          <p:cNvPr id="6" name="Rovnoramenný trojúhelník 5"/>
          <p:cNvSpPr/>
          <p:nvPr/>
        </p:nvSpPr>
        <p:spPr>
          <a:xfrm rot="10800000">
            <a:off x="539552" y="1915091"/>
            <a:ext cx="720079" cy="4032448"/>
          </a:xfrm>
          <a:prstGeom prst="triangle">
            <a:avLst/>
          </a:prstGeom>
          <a:blipFill>
            <a:blip r:embed="rId3" cstate="print"/>
            <a:stretch>
              <a:fillRect/>
            </a:stretch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7504" y="126876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Prostorové a spektrální </a:t>
            </a:r>
          </a:p>
          <a:p>
            <a:r>
              <a:rPr lang="cs-C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rozlišení</a:t>
            </a:r>
            <a:endParaRPr lang="cs-CZ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587727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Prostorové a spektrální rozlišení</a:t>
            </a:r>
            <a:endParaRPr lang="cs-CZ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772816"/>
            <a:ext cx="2016224" cy="1677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3527846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797152"/>
            <a:ext cx="1994405" cy="1844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2339752" y="36690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Nově i bezpilotní letadla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857" y="-102840"/>
            <a:ext cx="7283152" cy="13716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Parametry obrazových dat DPZ: </a:t>
            </a:r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spektrální rozsah a rozlišení</a:t>
            </a:r>
            <a:endParaRPr lang="cs-CZ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440238" cy="2389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25" y="3717032"/>
            <a:ext cx="48418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374491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4499992" y="1628800"/>
            <a:ext cx="4367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dirty="0" smtClean="0">
                <a:ea typeface="ＭＳ Ｐゴシック" pitchFamily="34" charset="-128"/>
              </a:rPr>
              <a:t>Rozsah – region/oblast EM spektra v rámci něhož jsou obrazové záznamy (pásy) pořizovány</a:t>
            </a:r>
          </a:p>
          <a:p>
            <a:pPr>
              <a:spcBef>
                <a:spcPct val="20000"/>
              </a:spcBef>
            </a:pPr>
            <a:r>
              <a:rPr lang="cs-CZ" dirty="0" smtClean="0">
                <a:ea typeface="ＭＳ Ｐゴシック" pitchFamily="34" charset="-128"/>
              </a:rPr>
              <a:t>Rozlišení – </a:t>
            </a:r>
            <a:r>
              <a:rPr lang="cs-CZ" dirty="0" err="1" smtClean="0">
                <a:ea typeface="ＭＳ Ｐゴシック" pitchFamily="34" charset="-128"/>
              </a:rPr>
              <a:t>fce</a:t>
            </a:r>
            <a:r>
              <a:rPr lang="cs-CZ" dirty="0" smtClean="0">
                <a:ea typeface="ＭＳ Ｐゴシック" pitchFamily="34" charset="-128"/>
              </a:rPr>
              <a:t> </a:t>
            </a:r>
            <a:r>
              <a:rPr lang="cs-CZ" dirty="0" err="1" smtClean="0">
                <a:ea typeface="ＭＳ Ｐゴシック" pitchFamily="34" charset="-128"/>
              </a:rPr>
              <a:t>šírky</a:t>
            </a:r>
            <a:r>
              <a:rPr lang="cs-CZ" dirty="0" smtClean="0">
                <a:ea typeface="ＭＳ Ｐゴシック" pitchFamily="34" charset="-128"/>
              </a:rPr>
              <a:t> (v </a:t>
            </a:r>
            <a:r>
              <a:rPr lang="cs-CZ" dirty="0" err="1" smtClean="0">
                <a:ea typeface="ＭＳ Ｐゴシック" pitchFamily="34" charset="-128"/>
              </a:rPr>
              <a:t>nm</a:t>
            </a:r>
            <a:r>
              <a:rPr lang="cs-CZ" dirty="0" smtClean="0">
                <a:ea typeface="ＭＳ Ｐゴシック" pitchFamily="34" charset="-128"/>
              </a:rPr>
              <a:t>) pořizovaných pásem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2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939" y="-171400"/>
            <a:ext cx="8147248" cy="1371600"/>
          </a:xfrm>
        </p:spPr>
        <p:txBody>
          <a:bodyPr/>
          <a:lstStyle/>
          <a:p>
            <a:r>
              <a:rPr lang="cs-CZ" dirty="0" smtClean="0"/>
              <a:t>Spektrální dimenze</a:t>
            </a:r>
            <a:endParaRPr lang="cs-CZ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8312" y="1412875"/>
            <a:ext cx="8307387" cy="489644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7587" r="1041" b="752"/>
          <a:stretch>
            <a:fillRect/>
          </a:stretch>
        </p:blipFill>
        <p:spPr bwMode="auto">
          <a:xfrm>
            <a:off x="2011363" y="1774825"/>
            <a:ext cx="3457575" cy="378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979613" y="5661025"/>
            <a:ext cx="25209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20950" y="5564188"/>
            <a:ext cx="125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 sz="2400">
                <a:solidFill>
                  <a:schemeClr val="bg1"/>
                </a:solidFill>
                <a:latin typeface="Times New Roman" pitchFamily="18" charset="0"/>
              </a:rPr>
              <a:t>1024 pix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4643438" y="4797425"/>
            <a:ext cx="865187" cy="8636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603874" y="5067300"/>
            <a:ext cx="3171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 sz="2400" i="1" dirty="0">
                <a:latin typeface="Times New Roman" pitchFamily="18" charset="0"/>
              </a:rPr>
              <a:t>~ 220 </a:t>
            </a:r>
            <a:r>
              <a:rPr lang="en-US" altLang="cs-CZ" sz="2400" dirty="0">
                <a:latin typeface="Times New Roman" pitchFamily="18" charset="0"/>
              </a:rPr>
              <a:t>bands </a:t>
            </a:r>
            <a:r>
              <a:rPr lang="en-US" altLang="cs-CZ" sz="2400" i="1" dirty="0">
                <a:latin typeface="Times New Roman" pitchFamily="18" charset="0"/>
              </a:rPr>
              <a:t/>
            </a:r>
            <a:br>
              <a:rPr lang="en-US" altLang="cs-CZ" sz="2400" i="1" dirty="0">
                <a:latin typeface="Times New Roman" pitchFamily="18" charset="0"/>
              </a:rPr>
            </a:br>
            <a:r>
              <a:rPr lang="en-US" altLang="cs-CZ" sz="2400" i="1" dirty="0">
                <a:latin typeface="Times New Roman" pitchFamily="18" charset="0"/>
              </a:rPr>
              <a:t>=&gt; </a:t>
            </a:r>
            <a:r>
              <a:rPr lang="en-US" altLang="cs-CZ" sz="2400" dirty="0">
                <a:latin typeface="Times New Roman" pitchFamily="18" charset="0"/>
              </a:rPr>
              <a:t>spectral dimension !</a:t>
            </a:r>
          </a:p>
          <a:p>
            <a:pPr eaLnBrk="1" hangingPunct="1"/>
            <a:endParaRPr lang="en-US" altLang="cs-CZ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836738" y="2781300"/>
            <a:ext cx="0" cy="2808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8313" y="3543300"/>
            <a:ext cx="1411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cs-CZ" sz="2400">
                <a:solidFill>
                  <a:schemeClr val="bg1"/>
                </a:solidFill>
                <a:latin typeface="Times New Roman" pitchFamily="18" charset="0"/>
              </a:rPr>
              <a:t>Up to</a:t>
            </a:r>
          </a:p>
          <a:p>
            <a:pPr algn="r" eaLnBrk="1" hangingPunct="1"/>
            <a:r>
              <a:rPr lang="en-US" altLang="cs-CZ" sz="2400">
                <a:solidFill>
                  <a:schemeClr val="bg1"/>
                </a:solidFill>
                <a:latin typeface="Times New Roman" pitchFamily="18" charset="0"/>
              </a:rPr>
              <a:t>33000 pix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 l="3915" t="14894" r="1988" b="6232"/>
          <a:stretch>
            <a:fillRect/>
          </a:stretch>
        </p:blipFill>
        <p:spPr bwMode="auto">
          <a:xfrm>
            <a:off x="6372225" y="1412875"/>
            <a:ext cx="2403475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l="4913" t="15337" r="1616" b="6494"/>
          <a:stretch>
            <a:fillRect/>
          </a:stretch>
        </p:blipFill>
        <p:spPr bwMode="auto">
          <a:xfrm>
            <a:off x="6372225" y="3211513"/>
            <a:ext cx="2295525" cy="158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4076700" y="2368550"/>
            <a:ext cx="2233613" cy="7191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3933825" y="4240213"/>
            <a:ext cx="2233613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4067175" y="2349500"/>
            <a:ext cx="2233613" cy="7191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3924300" y="4221163"/>
            <a:ext cx="2233613" cy="71913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3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4643" y="74613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Prostorové vs. spektrální rozlišení</a:t>
            </a:r>
            <a:endParaRPr lang="cs-CZ" dirty="0"/>
          </a:p>
        </p:txBody>
      </p:sp>
      <p:grpSp>
        <p:nvGrpSpPr>
          <p:cNvPr id="4" name="Skupina 127"/>
          <p:cNvGrpSpPr>
            <a:grpSpLocks/>
          </p:cNvGrpSpPr>
          <p:nvPr/>
        </p:nvGrpSpPr>
        <p:grpSpPr bwMode="auto">
          <a:xfrm>
            <a:off x="1447800" y="1331913"/>
            <a:ext cx="6769100" cy="4905375"/>
            <a:chOff x="1447800" y="1331913"/>
            <a:chExt cx="6769100" cy="490537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081213" y="5521325"/>
              <a:ext cx="4673600" cy="173038"/>
              <a:chOff x="1476" y="3648"/>
              <a:chExt cx="3188" cy="120"/>
            </a:xfrm>
          </p:grpSpPr>
          <p:sp>
            <p:nvSpPr>
              <p:cNvPr id="93" name="Line 4"/>
              <p:cNvSpPr>
                <a:spLocks noChangeShapeType="1"/>
              </p:cNvSpPr>
              <p:nvPr/>
            </p:nvSpPr>
            <p:spPr bwMode="auto">
              <a:xfrm>
                <a:off x="1476" y="3648"/>
                <a:ext cx="31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>
                <a:off x="182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Line 6"/>
              <p:cNvSpPr>
                <a:spLocks noChangeShapeType="1"/>
              </p:cNvSpPr>
              <p:nvPr/>
            </p:nvSpPr>
            <p:spPr bwMode="auto">
              <a:xfrm>
                <a:off x="196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" name="Line 7"/>
              <p:cNvSpPr>
                <a:spLocks noChangeShapeType="1"/>
              </p:cNvSpPr>
              <p:nvPr/>
            </p:nvSpPr>
            <p:spPr bwMode="auto">
              <a:xfrm>
                <a:off x="206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7" name="Line 8"/>
              <p:cNvSpPr>
                <a:spLocks noChangeShapeType="1"/>
              </p:cNvSpPr>
              <p:nvPr/>
            </p:nvSpPr>
            <p:spPr bwMode="auto">
              <a:xfrm>
                <a:off x="213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8" name="Line 9"/>
              <p:cNvSpPr>
                <a:spLocks noChangeShapeType="1"/>
              </p:cNvSpPr>
              <p:nvPr/>
            </p:nvSpPr>
            <p:spPr bwMode="auto">
              <a:xfrm>
                <a:off x="218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9" name="Line 10"/>
              <p:cNvSpPr>
                <a:spLocks noChangeShapeType="1"/>
              </p:cNvSpPr>
              <p:nvPr/>
            </p:nvSpPr>
            <p:spPr bwMode="auto">
              <a:xfrm>
                <a:off x="2236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0" name="Line 11"/>
              <p:cNvSpPr>
                <a:spLocks noChangeShapeType="1"/>
              </p:cNvSpPr>
              <p:nvPr/>
            </p:nvSpPr>
            <p:spPr bwMode="auto">
              <a:xfrm>
                <a:off x="229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1" name="Line 12"/>
              <p:cNvSpPr>
                <a:spLocks noChangeShapeType="1"/>
              </p:cNvSpPr>
              <p:nvPr/>
            </p:nvSpPr>
            <p:spPr bwMode="auto">
              <a:xfrm>
                <a:off x="2328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" name="Line 13"/>
              <p:cNvSpPr>
                <a:spLocks noChangeShapeType="1"/>
              </p:cNvSpPr>
              <p:nvPr/>
            </p:nvSpPr>
            <p:spPr bwMode="auto">
              <a:xfrm>
                <a:off x="2356" y="3648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" name="Line 14"/>
              <p:cNvSpPr>
                <a:spLocks noChangeShapeType="1"/>
              </p:cNvSpPr>
              <p:nvPr/>
            </p:nvSpPr>
            <p:spPr bwMode="auto">
              <a:xfrm>
                <a:off x="2596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" name="Line 15"/>
              <p:cNvSpPr>
                <a:spLocks noChangeShapeType="1"/>
              </p:cNvSpPr>
              <p:nvPr/>
            </p:nvSpPr>
            <p:spPr bwMode="auto">
              <a:xfrm>
                <a:off x="273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5" name="Line 16"/>
              <p:cNvSpPr>
                <a:spLocks noChangeShapeType="1"/>
              </p:cNvSpPr>
              <p:nvPr/>
            </p:nvSpPr>
            <p:spPr bwMode="auto">
              <a:xfrm>
                <a:off x="2828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" name="Line 17"/>
              <p:cNvSpPr>
                <a:spLocks noChangeShapeType="1"/>
              </p:cNvSpPr>
              <p:nvPr/>
            </p:nvSpPr>
            <p:spPr bwMode="auto">
              <a:xfrm>
                <a:off x="290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7" name="Line 18"/>
              <p:cNvSpPr>
                <a:spLocks noChangeShapeType="1"/>
              </p:cNvSpPr>
              <p:nvPr/>
            </p:nvSpPr>
            <p:spPr bwMode="auto">
              <a:xfrm>
                <a:off x="2956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8" name="Line 19"/>
              <p:cNvSpPr>
                <a:spLocks noChangeShapeType="1"/>
              </p:cNvSpPr>
              <p:nvPr/>
            </p:nvSpPr>
            <p:spPr bwMode="auto">
              <a:xfrm>
                <a:off x="301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3056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>
                <a:off x="309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" name="Line 22"/>
              <p:cNvSpPr>
                <a:spLocks noChangeShapeType="1"/>
              </p:cNvSpPr>
              <p:nvPr/>
            </p:nvSpPr>
            <p:spPr bwMode="auto">
              <a:xfrm>
                <a:off x="336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" name="Line 23"/>
              <p:cNvSpPr>
                <a:spLocks noChangeShapeType="1"/>
              </p:cNvSpPr>
              <p:nvPr/>
            </p:nvSpPr>
            <p:spPr bwMode="auto">
              <a:xfrm>
                <a:off x="350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" name="Line 24"/>
              <p:cNvSpPr>
                <a:spLocks noChangeShapeType="1"/>
              </p:cNvSpPr>
              <p:nvPr/>
            </p:nvSpPr>
            <p:spPr bwMode="auto">
              <a:xfrm>
                <a:off x="359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4" name="Line 25"/>
              <p:cNvSpPr>
                <a:spLocks noChangeShapeType="1"/>
              </p:cNvSpPr>
              <p:nvPr/>
            </p:nvSpPr>
            <p:spPr bwMode="auto">
              <a:xfrm>
                <a:off x="366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5" name="Line 26"/>
              <p:cNvSpPr>
                <a:spLocks noChangeShapeType="1"/>
              </p:cNvSpPr>
              <p:nvPr/>
            </p:nvSpPr>
            <p:spPr bwMode="auto">
              <a:xfrm>
                <a:off x="372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6" name="Line 27"/>
              <p:cNvSpPr>
                <a:spLocks noChangeShapeType="1"/>
              </p:cNvSpPr>
              <p:nvPr/>
            </p:nvSpPr>
            <p:spPr bwMode="auto">
              <a:xfrm>
                <a:off x="378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7" name="Line 28"/>
              <p:cNvSpPr>
                <a:spLocks noChangeShapeType="1"/>
              </p:cNvSpPr>
              <p:nvPr/>
            </p:nvSpPr>
            <p:spPr bwMode="auto">
              <a:xfrm>
                <a:off x="3828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8" name="Line 29"/>
              <p:cNvSpPr>
                <a:spLocks noChangeShapeType="1"/>
              </p:cNvSpPr>
              <p:nvPr/>
            </p:nvSpPr>
            <p:spPr bwMode="auto">
              <a:xfrm>
                <a:off x="386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9" name="Line 30"/>
              <p:cNvSpPr>
                <a:spLocks noChangeShapeType="1"/>
              </p:cNvSpPr>
              <p:nvPr/>
            </p:nvSpPr>
            <p:spPr bwMode="auto">
              <a:xfrm>
                <a:off x="4128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0" name="Line 31"/>
              <p:cNvSpPr>
                <a:spLocks noChangeShapeType="1"/>
              </p:cNvSpPr>
              <p:nvPr/>
            </p:nvSpPr>
            <p:spPr bwMode="auto">
              <a:xfrm>
                <a:off x="427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1" name="Line 32"/>
              <p:cNvSpPr>
                <a:spLocks noChangeShapeType="1"/>
              </p:cNvSpPr>
              <p:nvPr/>
            </p:nvSpPr>
            <p:spPr bwMode="auto">
              <a:xfrm>
                <a:off x="436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2" name="Line 33"/>
              <p:cNvSpPr>
                <a:spLocks noChangeShapeType="1"/>
              </p:cNvSpPr>
              <p:nvPr/>
            </p:nvSpPr>
            <p:spPr bwMode="auto">
              <a:xfrm>
                <a:off x="4432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3" name="Line 34"/>
              <p:cNvSpPr>
                <a:spLocks noChangeShapeType="1"/>
              </p:cNvSpPr>
              <p:nvPr/>
            </p:nvSpPr>
            <p:spPr bwMode="auto">
              <a:xfrm>
                <a:off x="4488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" name="Line 35"/>
              <p:cNvSpPr>
                <a:spLocks noChangeShapeType="1"/>
              </p:cNvSpPr>
              <p:nvPr/>
            </p:nvSpPr>
            <p:spPr bwMode="auto">
              <a:xfrm>
                <a:off x="4544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" name="Line 36"/>
              <p:cNvSpPr>
                <a:spLocks noChangeShapeType="1"/>
              </p:cNvSpPr>
              <p:nvPr/>
            </p:nvSpPr>
            <p:spPr bwMode="auto">
              <a:xfrm>
                <a:off x="460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6" name="Line 37"/>
              <p:cNvSpPr>
                <a:spLocks noChangeShapeType="1"/>
              </p:cNvSpPr>
              <p:nvPr/>
            </p:nvSpPr>
            <p:spPr bwMode="auto">
              <a:xfrm>
                <a:off x="4620" y="3648"/>
                <a:ext cx="0" cy="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7" name="Line 38"/>
              <p:cNvSpPr>
                <a:spLocks noChangeShapeType="1"/>
              </p:cNvSpPr>
              <p:nvPr/>
            </p:nvSpPr>
            <p:spPr bwMode="auto">
              <a:xfrm>
                <a:off x="3128" y="3648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8" name="Line 39"/>
              <p:cNvSpPr>
                <a:spLocks noChangeShapeType="1"/>
              </p:cNvSpPr>
              <p:nvPr/>
            </p:nvSpPr>
            <p:spPr bwMode="auto">
              <a:xfrm>
                <a:off x="3892" y="3648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9" name="Line 40"/>
              <p:cNvSpPr>
                <a:spLocks noChangeShapeType="1"/>
              </p:cNvSpPr>
              <p:nvPr/>
            </p:nvSpPr>
            <p:spPr bwMode="auto">
              <a:xfrm>
                <a:off x="4664" y="3648"/>
                <a:ext cx="0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Line 41"/>
            <p:cNvSpPr>
              <a:spLocks noChangeShapeType="1"/>
            </p:cNvSpPr>
            <p:nvPr/>
          </p:nvSpPr>
          <p:spPr bwMode="auto">
            <a:xfrm>
              <a:off x="2257425" y="1512888"/>
              <a:ext cx="1588" cy="4181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auto">
            <a:xfrm>
              <a:off x="2198688" y="507365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43"/>
            <p:cNvSpPr>
              <a:spLocks noChangeShapeType="1"/>
            </p:cNvSpPr>
            <p:nvPr/>
          </p:nvSpPr>
          <p:spPr bwMode="auto">
            <a:xfrm>
              <a:off x="2198688" y="4821238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Line 44"/>
            <p:cNvSpPr>
              <a:spLocks noChangeShapeType="1"/>
            </p:cNvSpPr>
            <p:nvPr/>
          </p:nvSpPr>
          <p:spPr bwMode="auto">
            <a:xfrm>
              <a:off x="2198688" y="4624388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>
              <a:off x="2198688" y="448151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Line 46"/>
            <p:cNvSpPr>
              <a:spLocks noChangeShapeType="1"/>
            </p:cNvSpPr>
            <p:nvPr/>
          </p:nvSpPr>
          <p:spPr bwMode="auto">
            <a:xfrm>
              <a:off x="2198688" y="433705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Line 47"/>
            <p:cNvSpPr>
              <a:spLocks noChangeShapeType="1"/>
            </p:cNvSpPr>
            <p:nvPr/>
          </p:nvSpPr>
          <p:spPr bwMode="auto">
            <a:xfrm>
              <a:off x="2198688" y="4251325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Line 48"/>
            <p:cNvSpPr>
              <a:spLocks noChangeShapeType="1"/>
            </p:cNvSpPr>
            <p:nvPr/>
          </p:nvSpPr>
          <p:spPr bwMode="auto">
            <a:xfrm>
              <a:off x="2198688" y="416560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Line 49"/>
            <p:cNvSpPr>
              <a:spLocks noChangeShapeType="1"/>
            </p:cNvSpPr>
            <p:nvPr/>
          </p:nvSpPr>
          <p:spPr bwMode="auto">
            <a:xfrm>
              <a:off x="2198688" y="4090988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>
              <a:off x="2198688" y="356076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>
              <a:off x="2198688" y="331470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Line 52"/>
            <p:cNvSpPr>
              <a:spLocks noChangeShapeType="1"/>
            </p:cNvSpPr>
            <p:nvPr/>
          </p:nvSpPr>
          <p:spPr bwMode="auto">
            <a:xfrm>
              <a:off x="2198688" y="3119438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53"/>
            <p:cNvSpPr>
              <a:spLocks noChangeShapeType="1"/>
            </p:cNvSpPr>
            <p:nvPr/>
          </p:nvSpPr>
          <p:spPr bwMode="auto">
            <a:xfrm>
              <a:off x="2198688" y="2974975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54"/>
            <p:cNvSpPr>
              <a:spLocks noChangeShapeType="1"/>
            </p:cNvSpPr>
            <p:nvPr/>
          </p:nvSpPr>
          <p:spPr bwMode="auto">
            <a:xfrm>
              <a:off x="2198688" y="283210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55"/>
            <p:cNvSpPr>
              <a:spLocks noChangeShapeType="1"/>
            </p:cNvSpPr>
            <p:nvPr/>
          </p:nvSpPr>
          <p:spPr bwMode="auto">
            <a:xfrm>
              <a:off x="2198688" y="276225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56"/>
            <p:cNvSpPr>
              <a:spLocks noChangeShapeType="1"/>
            </p:cNvSpPr>
            <p:nvPr/>
          </p:nvSpPr>
          <p:spPr bwMode="auto">
            <a:xfrm>
              <a:off x="2198688" y="265271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57"/>
            <p:cNvSpPr>
              <a:spLocks noChangeShapeType="1"/>
            </p:cNvSpPr>
            <p:nvPr/>
          </p:nvSpPr>
          <p:spPr bwMode="auto">
            <a:xfrm>
              <a:off x="2198688" y="2584450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58"/>
            <p:cNvSpPr>
              <a:spLocks noChangeShapeType="1"/>
            </p:cNvSpPr>
            <p:nvPr/>
          </p:nvSpPr>
          <p:spPr bwMode="auto">
            <a:xfrm>
              <a:off x="2198688" y="205581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59"/>
            <p:cNvSpPr>
              <a:spLocks noChangeShapeType="1"/>
            </p:cNvSpPr>
            <p:nvPr/>
          </p:nvSpPr>
          <p:spPr bwMode="auto">
            <a:xfrm>
              <a:off x="2198688" y="161766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Line 60"/>
            <p:cNvSpPr>
              <a:spLocks noChangeShapeType="1"/>
            </p:cNvSpPr>
            <p:nvPr/>
          </p:nvSpPr>
          <p:spPr bwMode="auto">
            <a:xfrm>
              <a:off x="2198688" y="1808163"/>
              <a:ext cx="603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Line 61"/>
            <p:cNvSpPr>
              <a:spLocks noChangeShapeType="1"/>
            </p:cNvSpPr>
            <p:nvPr/>
          </p:nvSpPr>
          <p:spPr bwMode="auto">
            <a:xfrm>
              <a:off x="2127250" y="2514600"/>
              <a:ext cx="1317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62"/>
            <p:cNvSpPr>
              <a:spLocks noChangeShapeType="1"/>
            </p:cNvSpPr>
            <p:nvPr/>
          </p:nvSpPr>
          <p:spPr bwMode="auto">
            <a:xfrm>
              <a:off x="2127250" y="4032250"/>
              <a:ext cx="1317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63"/>
            <p:cNvSpPr>
              <a:spLocks noChangeArrowheads="1"/>
            </p:cNvSpPr>
            <p:nvPr/>
          </p:nvSpPr>
          <p:spPr bwMode="auto">
            <a:xfrm>
              <a:off x="2325688" y="1655763"/>
              <a:ext cx="2428875" cy="4008437"/>
            </a:xfrm>
            <a:prstGeom prst="roundRect">
              <a:avLst>
                <a:gd name="adj" fmla="val 5819"/>
              </a:avLst>
            </a:prstGeom>
            <a:noFill/>
            <a:ln w="12700">
              <a:solidFill>
                <a:srgbClr val="0099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AutoShape 64"/>
            <p:cNvSpPr>
              <a:spLocks noChangeArrowheads="1"/>
            </p:cNvSpPr>
            <p:nvPr/>
          </p:nvSpPr>
          <p:spPr bwMode="auto">
            <a:xfrm>
              <a:off x="4864100" y="3055938"/>
              <a:ext cx="1728788" cy="2032000"/>
            </a:xfrm>
            <a:prstGeom prst="roundRect">
              <a:avLst>
                <a:gd name="adj" fmla="val 5819"/>
              </a:avLst>
            </a:prstGeom>
            <a:noFill/>
            <a:ln w="12700">
              <a:solidFill>
                <a:srgbClr val="FF31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Rectangle 65"/>
            <p:cNvSpPr>
              <a:spLocks noChangeArrowheads="1"/>
            </p:cNvSpPr>
            <p:nvPr/>
          </p:nvSpPr>
          <p:spPr bwMode="auto">
            <a:xfrm>
              <a:off x="3313113" y="4203700"/>
              <a:ext cx="117475" cy="98425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Rectangle 66"/>
            <p:cNvSpPr>
              <a:spLocks noChangeArrowheads="1"/>
            </p:cNvSpPr>
            <p:nvPr/>
          </p:nvSpPr>
          <p:spPr bwMode="auto">
            <a:xfrm>
              <a:off x="3213100" y="4429125"/>
              <a:ext cx="117475" cy="98425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Rectangle 67"/>
            <p:cNvSpPr>
              <a:spLocks noChangeArrowheads="1"/>
            </p:cNvSpPr>
            <p:nvPr/>
          </p:nvSpPr>
          <p:spPr bwMode="auto">
            <a:xfrm>
              <a:off x="3911600" y="4308475"/>
              <a:ext cx="117475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Rectangle 68"/>
            <p:cNvSpPr>
              <a:spLocks noChangeArrowheads="1"/>
            </p:cNvSpPr>
            <p:nvPr/>
          </p:nvSpPr>
          <p:spPr bwMode="auto">
            <a:xfrm>
              <a:off x="5229225" y="3525838"/>
              <a:ext cx="117475" cy="9842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Rectangle 69"/>
            <p:cNvSpPr>
              <a:spLocks noChangeArrowheads="1"/>
            </p:cNvSpPr>
            <p:nvPr/>
          </p:nvSpPr>
          <p:spPr bwMode="auto">
            <a:xfrm>
              <a:off x="5605463" y="3556000"/>
              <a:ext cx="117475" cy="9683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Rectangle 70"/>
            <p:cNvSpPr>
              <a:spLocks noChangeArrowheads="1"/>
            </p:cNvSpPr>
            <p:nvPr/>
          </p:nvSpPr>
          <p:spPr bwMode="auto">
            <a:xfrm>
              <a:off x="4949825" y="3700463"/>
              <a:ext cx="117475" cy="9842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Rectangle 71"/>
            <p:cNvSpPr>
              <a:spLocks noChangeArrowheads="1"/>
            </p:cNvSpPr>
            <p:nvPr/>
          </p:nvSpPr>
          <p:spPr bwMode="auto">
            <a:xfrm>
              <a:off x="5651500" y="3709988"/>
              <a:ext cx="117475" cy="9842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Rectangle 72"/>
            <p:cNvSpPr>
              <a:spLocks noChangeArrowheads="1"/>
            </p:cNvSpPr>
            <p:nvPr/>
          </p:nvSpPr>
          <p:spPr bwMode="auto">
            <a:xfrm>
              <a:off x="5648325" y="4348163"/>
              <a:ext cx="117475" cy="9842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Rectangle 73"/>
            <p:cNvSpPr>
              <a:spLocks noChangeArrowheads="1"/>
            </p:cNvSpPr>
            <p:nvPr/>
          </p:nvSpPr>
          <p:spPr bwMode="auto">
            <a:xfrm>
              <a:off x="6337300" y="4768850"/>
              <a:ext cx="117475" cy="9842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Rectangle 74"/>
            <p:cNvSpPr>
              <a:spLocks noChangeArrowheads="1"/>
            </p:cNvSpPr>
            <p:nvPr/>
          </p:nvSpPr>
          <p:spPr bwMode="auto">
            <a:xfrm>
              <a:off x="4124325" y="5461000"/>
              <a:ext cx="115888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Rectangle 75"/>
            <p:cNvSpPr>
              <a:spLocks noChangeArrowheads="1"/>
            </p:cNvSpPr>
            <p:nvPr/>
          </p:nvSpPr>
          <p:spPr bwMode="auto">
            <a:xfrm>
              <a:off x="3513138" y="5472113"/>
              <a:ext cx="115887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Rectangle 76"/>
            <p:cNvSpPr>
              <a:spLocks noChangeArrowheads="1"/>
            </p:cNvSpPr>
            <p:nvPr/>
          </p:nvSpPr>
          <p:spPr bwMode="auto">
            <a:xfrm>
              <a:off x="2978150" y="5472113"/>
              <a:ext cx="117475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Rectangle 77"/>
            <p:cNvSpPr>
              <a:spLocks noChangeArrowheads="1"/>
            </p:cNvSpPr>
            <p:nvPr/>
          </p:nvSpPr>
          <p:spPr bwMode="auto">
            <a:xfrm>
              <a:off x="2984500" y="4589463"/>
              <a:ext cx="119063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Rectangle 78"/>
            <p:cNvSpPr>
              <a:spLocks noChangeArrowheads="1"/>
            </p:cNvSpPr>
            <p:nvPr/>
          </p:nvSpPr>
          <p:spPr bwMode="auto">
            <a:xfrm>
              <a:off x="3306763" y="2687638"/>
              <a:ext cx="117475" cy="96837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Rectangle 79"/>
            <p:cNvSpPr>
              <a:spLocks noChangeArrowheads="1"/>
            </p:cNvSpPr>
            <p:nvPr/>
          </p:nvSpPr>
          <p:spPr bwMode="auto">
            <a:xfrm>
              <a:off x="3559175" y="1939925"/>
              <a:ext cx="117475" cy="98425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Rectangle 80"/>
            <p:cNvSpPr>
              <a:spLocks noChangeArrowheads="1"/>
            </p:cNvSpPr>
            <p:nvPr/>
          </p:nvSpPr>
          <p:spPr bwMode="auto">
            <a:xfrm>
              <a:off x="2978150" y="2301875"/>
              <a:ext cx="117475" cy="98425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Text Box 81"/>
            <p:cNvSpPr txBox="1">
              <a:spLocks noChangeArrowheads="1"/>
            </p:cNvSpPr>
            <p:nvPr/>
          </p:nvSpPr>
          <p:spPr bwMode="auto">
            <a:xfrm>
              <a:off x="4921250" y="1446213"/>
              <a:ext cx="2990850" cy="5175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detailed assessments,</a:t>
              </a:r>
            </a:p>
            <a:p>
              <a:pPr eaLnBrk="0" hangingPunct="0"/>
              <a:r>
                <a:rPr lang="en-US" sz="1400"/>
                <a:t>monitoring with infrequent coverage</a:t>
              </a:r>
            </a:p>
          </p:txBody>
        </p:sp>
        <p:sp>
          <p:nvSpPr>
            <p:cNvPr id="47" name="Text Box 82"/>
            <p:cNvSpPr txBox="1">
              <a:spLocks noChangeArrowheads="1"/>
            </p:cNvSpPr>
            <p:nvPr/>
          </p:nvSpPr>
          <p:spPr bwMode="auto">
            <a:xfrm>
              <a:off x="3651250" y="1738313"/>
              <a:ext cx="76835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AVIRIS</a:t>
              </a:r>
            </a:p>
          </p:txBody>
        </p:sp>
        <p:sp>
          <p:nvSpPr>
            <p:cNvPr id="48" name="Text Box 83"/>
            <p:cNvSpPr txBox="1">
              <a:spLocks noChangeArrowheads="1"/>
            </p:cNvSpPr>
            <p:nvPr/>
          </p:nvSpPr>
          <p:spPr bwMode="auto">
            <a:xfrm>
              <a:off x="3643313" y="1935163"/>
              <a:ext cx="1049337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(from 20000 m)</a:t>
              </a:r>
            </a:p>
          </p:txBody>
        </p:sp>
        <p:sp>
          <p:nvSpPr>
            <p:cNvPr id="49" name="Text Box 84"/>
            <p:cNvSpPr txBox="1">
              <a:spLocks noChangeArrowheads="1"/>
            </p:cNvSpPr>
            <p:nvPr/>
          </p:nvSpPr>
          <p:spPr bwMode="auto">
            <a:xfrm>
              <a:off x="2400300" y="1951038"/>
              <a:ext cx="752129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 err="1" smtClean="0"/>
                <a:t>HyMap</a:t>
              </a:r>
              <a:endParaRPr lang="en-US" sz="1400" dirty="0"/>
            </a:p>
          </p:txBody>
        </p:sp>
        <p:sp>
          <p:nvSpPr>
            <p:cNvPr id="50" name="Text Box 85"/>
            <p:cNvSpPr txBox="1">
              <a:spLocks noChangeArrowheads="1"/>
            </p:cNvSpPr>
            <p:nvPr/>
          </p:nvSpPr>
          <p:spPr bwMode="auto">
            <a:xfrm>
              <a:off x="2382838" y="2500313"/>
              <a:ext cx="184731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1000" dirty="0"/>
            </a:p>
          </p:txBody>
        </p:sp>
        <p:sp>
          <p:nvSpPr>
            <p:cNvPr id="51" name="Text Box 86"/>
            <p:cNvSpPr txBox="1">
              <a:spLocks noChangeArrowheads="1"/>
            </p:cNvSpPr>
            <p:nvPr/>
          </p:nvSpPr>
          <p:spPr bwMode="auto">
            <a:xfrm>
              <a:off x="3403600" y="2649538"/>
              <a:ext cx="104298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DAIS 7915</a:t>
              </a:r>
            </a:p>
          </p:txBody>
        </p:sp>
        <p:sp>
          <p:nvSpPr>
            <p:cNvPr id="52" name="Text Box 87"/>
            <p:cNvSpPr txBox="1">
              <a:spLocks noChangeArrowheads="1"/>
            </p:cNvSpPr>
            <p:nvPr/>
          </p:nvSpPr>
          <p:spPr bwMode="auto">
            <a:xfrm>
              <a:off x="3403600" y="2805113"/>
              <a:ext cx="147002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reflective; from 3000 m</a:t>
              </a:r>
            </a:p>
          </p:txBody>
        </p:sp>
        <p:sp>
          <p:nvSpPr>
            <p:cNvPr id="53" name="Text Box 88"/>
            <p:cNvSpPr txBox="1">
              <a:spLocks noChangeArrowheads="1"/>
            </p:cNvSpPr>
            <p:nvPr/>
          </p:nvSpPr>
          <p:spPr bwMode="auto">
            <a:xfrm>
              <a:off x="3059832" y="3789040"/>
              <a:ext cx="104298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/>
                <a:t>DAIS 7915</a:t>
              </a:r>
            </a:p>
          </p:txBody>
        </p:sp>
        <p:sp>
          <p:nvSpPr>
            <p:cNvPr id="54" name="Text Box 89"/>
            <p:cNvSpPr txBox="1">
              <a:spLocks noChangeArrowheads="1"/>
            </p:cNvSpPr>
            <p:nvPr/>
          </p:nvSpPr>
          <p:spPr bwMode="auto">
            <a:xfrm>
              <a:off x="3419872" y="4005064"/>
              <a:ext cx="60642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 dirty="0"/>
                <a:t>thermal</a:t>
              </a:r>
            </a:p>
          </p:txBody>
        </p:sp>
        <p:sp>
          <p:nvSpPr>
            <p:cNvPr id="55" name="Text Box 90"/>
            <p:cNvSpPr txBox="1">
              <a:spLocks noChangeArrowheads="1"/>
            </p:cNvSpPr>
            <p:nvPr/>
          </p:nvSpPr>
          <p:spPr bwMode="auto">
            <a:xfrm>
              <a:off x="3262313" y="4289425"/>
              <a:ext cx="60801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TIMS</a:t>
              </a:r>
            </a:p>
          </p:txBody>
        </p:sp>
        <p:sp>
          <p:nvSpPr>
            <p:cNvPr id="56" name="Text Box 91"/>
            <p:cNvSpPr txBox="1">
              <a:spLocks noChangeArrowheads="1"/>
            </p:cNvSpPr>
            <p:nvPr/>
          </p:nvSpPr>
          <p:spPr bwMode="auto">
            <a:xfrm>
              <a:off x="3262313" y="4481513"/>
              <a:ext cx="979487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(from 3200 m)</a:t>
              </a:r>
            </a:p>
          </p:txBody>
        </p:sp>
        <p:grpSp>
          <p:nvGrpSpPr>
            <p:cNvPr id="57" name="Group 92"/>
            <p:cNvGrpSpPr>
              <a:grpSpLocks/>
            </p:cNvGrpSpPr>
            <p:nvPr/>
          </p:nvGrpSpPr>
          <p:grpSpPr bwMode="auto">
            <a:xfrm>
              <a:off x="3878263" y="3973513"/>
              <a:ext cx="863600" cy="517525"/>
              <a:chOff x="2526" y="944"/>
              <a:chExt cx="588" cy="360"/>
            </a:xfrm>
          </p:grpSpPr>
          <p:sp>
            <p:nvSpPr>
              <p:cNvPr id="91" name="Text Box 93"/>
              <p:cNvSpPr txBox="1">
                <a:spLocks noChangeArrowheads="1"/>
              </p:cNvSpPr>
              <p:nvPr/>
            </p:nvSpPr>
            <p:spPr bwMode="auto">
              <a:xfrm>
                <a:off x="2526" y="944"/>
                <a:ext cx="588" cy="36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dirty="0"/>
                  <a:t>TM/ETM</a:t>
                </a:r>
              </a:p>
              <a:p>
                <a:pPr eaLnBrk="0" hangingPunct="0"/>
                <a:r>
                  <a:rPr lang="en-US" sz="1400" dirty="0"/>
                  <a:t>   </a:t>
                </a:r>
                <a:r>
                  <a:rPr lang="en-US" sz="1400" dirty="0" err="1"/>
                  <a:t>xs</a:t>
                </a:r>
                <a:endParaRPr lang="en-US" sz="1400" dirty="0"/>
              </a:p>
            </p:txBody>
          </p:sp>
          <p:sp>
            <p:nvSpPr>
              <p:cNvPr id="92" name="Text Box 94"/>
              <p:cNvSpPr txBox="1">
                <a:spLocks noChangeArrowheads="1"/>
              </p:cNvSpPr>
              <p:nvPr/>
            </p:nvSpPr>
            <p:spPr bwMode="auto">
              <a:xfrm>
                <a:off x="2526" y="1050"/>
                <a:ext cx="116" cy="17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en-US" sz="1000"/>
              </a:p>
            </p:txBody>
          </p:sp>
        </p:grpSp>
        <p:sp>
          <p:nvSpPr>
            <p:cNvPr id="58" name="Text Box 95"/>
            <p:cNvSpPr txBox="1">
              <a:spLocks noChangeArrowheads="1"/>
            </p:cNvSpPr>
            <p:nvPr/>
          </p:nvSpPr>
          <p:spPr bwMode="auto">
            <a:xfrm>
              <a:off x="2419350" y="4338638"/>
              <a:ext cx="80645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HRG xs</a:t>
              </a:r>
            </a:p>
          </p:txBody>
        </p:sp>
        <p:sp>
          <p:nvSpPr>
            <p:cNvPr id="59" name="Text Box 96"/>
            <p:cNvSpPr txBox="1">
              <a:spLocks noChangeArrowheads="1"/>
            </p:cNvSpPr>
            <p:nvPr/>
          </p:nvSpPr>
          <p:spPr bwMode="auto">
            <a:xfrm>
              <a:off x="2508250" y="5019675"/>
              <a:ext cx="923925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HRG pan</a:t>
              </a:r>
            </a:p>
          </p:txBody>
        </p:sp>
        <p:sp>
          <p:nvSpPr>
            <p:cNvPr id="60" name="Text Box 97"/>
            <p:cNvSpPr txBox="1">
              <a:spLocks noChangeArrowheads="1"/>
            </p:cNvSpPr>
            <p:nvPr/>
          </p:nvSpPr>
          <p:spPr bwMode="auto">
            <a:xfrm>
              <a:off x="2513013" y="5219700"/>
              <a:ext cx="85566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LISS-1C</a:t>
              </a:r>
            </a:p>
          </p:txBody>
        </p:sp>
        <p:sp>
          <p:nvSpPr>
            <p:cNvPr id="61" name="Text Box 98"/>
            <p:cNvSpPr txBox="1">
              <a:spLocks noChangeArrowheads="1"/>
            </p:cNvSpPr>
            <p:nvPr/>
          </p:nvSpPr>
          <p:spPr bwMode="auto">
            <a:xfrm>
              <a:off x="3309938" y="5167313"/>
              <a:ext cx="903287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ETM pan</a:t>
              </a:r>
            </a:p>
          </p:txBody>
        </p:sp>
        <p:sp>
          <p:nvSpPr>
            <p:cNvPr id="62" name="Text Box 99"/>
            <p:cNvSpPr txBox="1">
              <a:spLocks noChangeArrowheads="1"/>
            </p:cNvSpPr>
            <p:nvPr/>
          </p:nvSpPr>
          <p:spPr bwMode="auto">
            <a:xfrm>
              <a:off x="4141788" y="5194300"/>
              <a:ext cx="10795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TM thermal</a:t>
              </a:r>
            </a:p>
          </p:txBody>
        </p:sp>
        <p:sp>
          <p:nvSpPr>
            <p:cNvPr id="63" name="Text Box 100"/>
            <p:cNvSpPr txBox="1">
              <a:spLocks noChangeArrowheads="1"/>
            </p:cNvSpPr>
            <p:nvPr/>
          </p:nvSpPr>
          <p:spPr bwMode="auto">
            <a:xfrm>
              <a:off x="5219700" y="4667250"/>
              <a:ext cx="116205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METEOSAT</a:t>
              </a:r>
            </a:p>
          </p:txBody>
        </p:sp>
        <p:sp>
          <p:nvSpPr>
            <p:cNvPr id="64" name="Text Box 101"/>
            <p:cNvSpPr txBox="1">
              <a:spLocks noChangeArrowheads="1"/>
            </p:cNvSpPr>
            <p:nvPr/>
          </p:nvSpPr>
          <p:spPr bwMode="auto">
            <a:xfrm>
              <a:off x="5765800" y="4243388"/>
              <a:ext cx="80803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AVHRR</a:t>
              </a:r>
            </a:p>
          </p:txBody>
        </p:sp>
        <p:sp>
          <p:nvSpPr>
            <p:cNvPr id="65" name="Text Box 102"/>
            <p:cNvSpPr txBox="1">
              <a:spLocks noChangeArrowheads="1"/>
            </p:cNvSpPr>
            <p:nvPr/>
          </p:nvSpPr>
          <p:spPr bwMode="auto">
            <a:xfrm>
              <a:off x="4881563" y="3155950"/>
              <a:ext cx="76676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MODIS</a:t>
              </a:r>
            </a:p>
          </p:txBody>
        </p:sp>
        <p:sp>
          <p:nvSpPr>
            <p:cNvPr id="66" name="Text Box 103"/>
            <p:cNvSpPr txBox="1">
              <a:spLocks noChangeArrowheads="1"/>
            </p:cNvSpPr>
            <p:nvPr/>
          </p:nvSpPr>
          <p:spPr bwMode="auto">
            <a:xfrm>
              <a:off x="4881563" y="3336925"/>
              <a:ext cx="690562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reflective</a:t>
              </a:r>
            </a:p>
          </p:txBody>
        </p:sp>
        <p:sp>
          <p:nvSpPr>
            <p:cNvPr id="67" name="Text Box 104"/>
            <p:cNvSpPr txBox="1">
              <a:spLocks noChangeArrowheads="1"/>
            </p:cNvSpPr>
            <p:nvPr/>
          </p:nvSpPr>
          <p:spPr bwMode="auto">
            <a:xfrm>
              <a:off x="5543550" y="3171825"/>
              <a:ext cx="766763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MODIS</a:t>
              </a:r>
            </a:p>
          </p:txBody>
        </p:sp>
        <p:sp>
          <p:nvSpPr>
            <p:cNvPr id="68" name="Text Box 105"/>
            <p:cNvSpPr txBox="1">
              <a:spLocks noChangeArrowheads="1"/>
            </p:cNvSpPr>
            <p:nvPr/>
          </p:nvSpPr>
          <p:spPr bwMode="auto">
            <a:xfrm>
              <a:off x="5543550" y="3362325"/>
              <a:ext cx="60642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thermal</a:t>
              </a:r>
            </a:p>
          </p:txBody>
        </p:sp>
        <p:sp>
          <p:nvSpPr>
            <p:cNvPr id="69" name="Text Box 106"/>
            <p:cNvSpPr txBox="1">
              <a:spLocks noChangeArrowheads="1"/>
            </p:cNvSpPr>
            <p:nvPr/>
          </p:nvSpPr>
          <p:spPr bwMode="auto">
            <a:xfrm>
              <a:off x="4900613" y="3762375"/>
              <a:ext cx="74771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MERIS</a:t>
              </a:r>
            </a:p>
          </p:txBody>
        </p:sp>
        <p:sp>
          <p:nvSpPr>
            <p:cNvPr id="70" name="Text Box 107"/>
            <p:cNvSpPr txBox="1">
              <a:spLocks noChangeArrowheads="1"/>
            </p:cNvSpPr>
            <p:nvPr/>
          </p:nvSpPr>
          <p:spPr bwMode="auto">
            <a:xfrm>
              <a:off x="4900613" y="3970338"/>
              <a:ext cx="746125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000"/>
                <a:t>full spatial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1000"/>
                <a:t>resolution</a:t>
              </a:r>
            </a:p>
          </p:txBody>
        </p:sp>
        <p:sp>
          <p:nvSpPr>
            <p:cNvPr id="71" name="Text Box 108"/>
            <p:cNvSpPr txBox="1">
              <a:spLocks noChangeArrowheads="1"/>
            </p:cNvSpPr>
            <p:nvPr/>
          </p:nvSpPr>
          <p:spPr bwMode="auto">
            <a:xfrm>
              <a:off x="5745163" y="3656013"/>
              <a:ext cx="74771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MERIS</a:t>
              </a:r>
            </a:p>
          </p:txBody>
        </p:sp>
        <p:sp>
          <p:nvSpPr>
            <p:cNvPr id="72" name="Text Box 109"/>
            <p:cNvSpPr txBox="1">
              <a:spLocks noChangeArrowheads="1"/>
            </p:cNvSpPr>
            <p:nvPr/>
          </p:nvSpPr>
          <p:spPr bwMode="auto">
            <a:xfrm>
              <a:off x="5745163" y="3862388"/>
              <a:ext cx="766762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1000"/>
                <a:t>red spatial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1000"/>
                <a:t>resolution</a:t>
              </a:r>
            </a:p>
          </p:txBody>
        </p:sp>
        <p:sp>
          <p:nvSpPr>
            <p:cNvPr id="73" name="Text Box 110"/>
            <p:cNvSpPr txBox="1">
              <a:spLocks noChangeArrowheads="1"/>
            </p:cNvSpPr>
            <p:nvPr/>
          </p:nvSpPr>
          <p:spPr bwMode="auto">
            <a:xfrm>
              <a:off x="5364163" y="2268538"/>
              <a:ext cx="2852737" cy="5175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Large scale assessments,</a:t>
              </a:r>
            </a:p>
            <a:p>
              <a:pPr eaLnBrk="0" hangingPunct="0"/>
              <a:r>
                <a:rPr lang="en-US" sz="1400"/>
                <a:t>monitoring with frequent coverage</a:t>
              </a:r>
            </a:p>
          </p:txBody>
        </p:sp>
        <p:sp>
          <p:nvSpPr>
            <p:cNvPr id="74" name="Line 111"/>
            <p:cNvSpPr>
              <a:spLocks noChangeShapeType="1"/>
            </p:cNvSpPr>
            <p:nvPr/>
          </p:nvSpPr>
          <p:spPr bwMode="auto">
            <a:xfrm flipH="1">
              <a:off x="5343525" y="2776538"/>
              <a:ext cx="134938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Text Box 112"/>
            <p:cNvSpPr txBox="1">
              <a:spLocks noChangeArrowheads="1"/>
            </p:cNvSpPr>
            <p:nvPr/>
          </p:nvSpPr>
          <p:spPr bwMode="auto">
            <a:xfrm>
              <a:off x="3167063" y="5900738"/>
              <a:ext cx="3165475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Spatial resolution (GSD in meter)</a:t>
              </a:r>
            </a:p>
          </p:txBody>
        </p:sp>
        <p:sp>
          <p:nvSpPr>
            <p:cNvPr id="76" name="Text Box 113"/>
            <p:cNvSpPr txBox="1">
              <a:spLocks noChangeArrowheads="1"/>
            </p:cNvSpPr>
            <p:nvPr/>
          </p:nvSpPr>
          <p:spPr bwMode="auto">
            <a:xfrm rot="-5400000">
              <a:off x="360362" y="3008313"/>
              <a:ext cx="2511425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Number of spectral bands</a:t>
              </a:r>
            </a:p>
          </p:txBody>
        </p:sp>
        <p:sp>
          <p:nvSpPr>
            <p:cNvPr id="77" name="Text Box 114"/>
            <p:cNvSpPr txBox="1">
              <a:spLocks noChangeArrowheads="1"/>
            </p:cNvSpPr>
            <p:nvPr/>
          </p:nvSpPr>
          <p:spPr bwMode="auto">
            <a:xfrm>
              <a:off x="2105025" y="5681663"/>
              <a:ext cx="5283200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1                                 10                            100                             1000                         10 000</a:t>
              </a:r>
            </a:p>
          </p:txBody>
        </p:sp>
        <p:sp>
          <p:nvSpPr>
            <p:cNvPr id="78" name="Text Box 115"/>
            <p:cNvSpPr txBox="1">
              <a:spLocks noChangeArrowheads="1"/>
            </p:cNvSpPr>
            <p:nvPr/>
          </p:nvSpPr>
          <p:spPr bwMode="auto">
            <a:xfrm>
              <a:off x="1704975" y="1331913"/>
              <a:ext cx="433388" cy="42354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r>
                <a:rPr lang="en-US" sz="1000"/>
                <a:t>300</a:t>
              </a:r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r>
                <a:rPr lang="en-US" sz="1000"/>
                <a:t>100</a:t>
              </a:r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r>
                <a:rPr lang="en-US" sz="1000"/>
                <a:t>10</a:t>
              </a:r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endParaRPr lang="en-US" sz="1000"/>
            </a:p>
            <a:p>
              <a:pPr algn="r" eaLnBrk="0" hangingPunct="0">
                <a:lnSpc>
                  <a:spcPct val="30000"/>
                </a:lnSpc>
              </a:pPr>
              <a:r>
                <a:rPr lang="en-US" sz="1000"/>
                <a:t>1</a:t>
              </a:r>
            </a:p>
          </p:txBody>
        </p:sp>
        <p:sp>
          <p:nvSpPr>
            <p:cNvPr id="79" name="Oval 116"/>
            <p:cNvSpPr>
              <a:spLocks noChangeArrowheads="1"/>
            </p:cNvSpPr>
            <p:nvPr/>
          </p:nvSpPr>
          <p:spPr bwMode="auto">
            <a:xfrm>
              <a:off x="3811588" y="2127250"/>
              <a:ext cx="174625" cy="188913"/>
            </a:xfrm>
            <a:prstGeom prst="ellipse">
              <a:avLst/>
            </a:prstGeom>
            <a:solidFill>
              <a:srgbClr val="2907F7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0" name="Text Box 117"/>
            <p:cNvSpPr txBox="1">
              <a:spLocks noChangeArrowheads="1"/>
            </p:cNvSpPr>
            <p:nvPr/>
          </p:nvSpPr>
          <p:spPr bwMode="auto">
            <a:xfrm>
              <a:off x="3956050" y="2120900"/>
              <a:ext cx="7874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EnMAP</a:t>
              </a:r>
            </a:p>
          </p:txBody>
        </p:sp>
        <p:sp>
          <p:nvSpPr>
            <p:cNvPr id="81" name="Text Box 118"/>
            <p:cNvSpPr txBox="1">
              <a:spLocks noChangeArrowheads="1"/>
            </p:cNvSpPr>
            <p:nvPr/>
          </p:nvSpPr>
          <p:spPr bwMode="auto">
            <a:xfrm>
              <a:off x="3968750" y="2511425"/>
              <a:ext cx="80962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from space</a:t>
              </a:r>
            </a:p>
          </p:txBody>
        </p:sp>
        <p:sp>
          <p:nvSpPr>
            <p:cNvPr id="82" name="Text Box 119"/>
            <p:cNvSpPr txBox="1">
              <a:spLocks noChangeArrowheads="1"/>
            </p:cNvSpPr>
            <p:nvPr/>
          </p:nvSpPr>
          <p:spPr bwMode="auto">
            <a:xfrm>
              <a:off x="2627784" y="3933056"/>
              <a:ext cx="554960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dirty="0" smtClean="0"/>
                <a:t>AHS</a:t>
              </a:r>
              <a:endParaRPr lang="en-US" sz="1400" baseline="30000" dirty="0"/>
            </a:p>
          </p:txBody>
        </p:sp>
        <p:sp>
          <p:nvSpPr>
            <p:cNvPr id="83" name="Rectangle 120"/>
            <p:cNvSpPr>
              <a:spLocks noChangeArrowheads="1"/>
            </p:cNvSpPr>
            <p:nvPr/>
          </p:nvSpPr>
          <p:spPr bwMode="auto">
            <a:xfrm>
              <a:off x="2987824" y="4221088"/>
              <a:ext cx="117475" cy="98425"/>
            </a:xfrm>
            <a:prstGeom prst="rect">
              <a:avLst/>
            </a:prstGeom>
            <a:solidFill>
              <a:srgbClr val="FF310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Text Box 121"/>
            <p:cNvSpPr txBox="1">
              <a:spLocks noChangeArrowheads="1"/>
            </p:cNvSpPr>
            <p:nvPr/>
          </p:nvSpPr>
          <p:spPr bwMode="auto">
            <a:xfrm>
              <a:off x="2398713" y="2355850"/>
              <a:ext cx="690562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/>
                <a:t>reflective</a:t>
              </a:r>
            </a:p>
          </p:txBody>
        </p:sp>
        <p:sp>
          <p:nvSpPr>
            <p:cNvPr id="85" name="Text Box 122"/>
            <p:cNvSpPr txBox="1">
              <a:spLocks noChangeArrowheads="1"/>
            </p:cNvSpPr>
            <p:nvPr/>
          </p:nvSpPr>
          <p:spPr bwMode="auto">
            <a:xfrm>
              <a:off x="2411760" y="4149080"/>
              <a:ext cx="60642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 dirty="0"/>
                <a:t>thermal</a:t>
              </a:r>
            </a:p>
          </p:txBody>
        </p:sp>
        <p:sp>
          <p:nvSpPr>
            <p:cNvPr id="86" name="Line 123"/>
            <p:cNvSpPr>
              <a:spLocks noChangeShapeType="1"/>
            </p:cNvSpPr>
            <p:nvPr/>
          </p:nvSpPr>
          <p:spPr bwMode="auto">
            <a:xfrm flipH="1">
              <a:off x="4562475" y="1719263"/>
              <a:ext cx="371475" cy="171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Text Box 124"/>
            <p:cNvSpPr txBox="1">
              <a:spLocks noChangeArrowheads="1"/>
            </p:cNvSpPr>
            <p:nvPr/>
          </p:nvSpPr>
          <p:spPr bwMode="auto">
            <a:xfrm>
              <a:off x="2405063" y="4733925"/>
              <a:ext cx="1220787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IKONOS pan</a:t>
              </a:r>
            </a:p>
          </p:txBody>
        </p:sp>
        <p:sp>
          <p:nvSpPr>
            <p:cNvPr id="88" name="Rectangle 125"/>
            <p:cNvSpPr>
              <a:spLocks noChangeArrowheads="1"/>
            </p:cNvSpPr>
            <p:nvPr/>
          </p:nvSpPr>
          <p:spPr bwMode="auto">
            <a:xfrm>
              <a:off x="2265363" y="5472113"/>
              <a:ext cx="117475" cy="984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Line 126"/>
            <p:cNvSpPr>
              <a:spLocks noChangeShapeType="1"/>
            </p:cNvSpPr>
            <p:nvPr/>
          </p:nvSpPr>
          <p:spPr bwMode="auto">
            <a:xfrm flipH="1">
              <a:off x="2378075" y="5041900"/>
              <a:ext cx="136525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Text Box 127"/>
            <p:cNvSpPr txBox="1">
              <a:spLocks noChangeArrowheads="1"/>
            </p:cNvSpPr>
            <p:nvPr/>
          </p:nvSpPr>
          <p:spPr bwMode="auto">
            <a:xfrm>
              <a:off x="3967163" y="2320925"/>
              <a:ext cx="893762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Hyperion</a:t>
              </a:r>
            </a:p>
          </p:txBody>
        </p:sp>
      </p:grpSp>
      <p:sp>
        <p:nvSpPr>
          <p:cNvPr id="130" name="Elipsa 134"/>
          <p:cNvSpPr/>
          <p:nvPr/>
        </p:nvSpPr>
        <p:spPr>
          <a:xfrm>
            <a:off x="2339752" y="1844824"/>
            <a:ext cx="108012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Elipsa 135"/>
          <p:cNvSpPr/>
          <p:nvPr/>
        </p:nvSpPr>
        <p:spPr>
          <a:xfrm>
            <a:off x="2411760" y="3933056"/>
            <a:ext cx="79208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2" name="TextovéPole 131"/>
          <p:cNvSpPr txBox="1"/>
          <p:nvPr/>
        </p:nvSpPr>
        <p:spPr>
          <a:xfrm>
            <a:off x="1704975" y="633478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Spektrální rozsah: VNIR/SWIR</a:t>
            </a:r>
          </a:p>
        </p:txBody>
      </p: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67" y="1536144"/>
            <a:ext cx="5603910" cy="52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8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572829" cy="1371600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obrazové spektroskopie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44196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0" y="2420888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Chemick</a:t>
            </a:r>
            <a:r>
              <a:rPr lang="cs-CZ" sz="2400" b="1" dirty="0" smtClean="0"/>
              <a:t>é, fyzikální,</a:t>
            </a:r>
          </a:p>
          <a:p>
            <a:pPr algn="ctr"/>
            <a:r>
              <a:rPr lang="cs-CZ" sz="2400" b="1" dirty="0" smtClean="0"/>
              <a:t>mechanické </a:t>
            </a:r>
          </a:p>
          <a:p>
            <a:pPr algn="ctr"/>
            <a:r>
              <a:rPr lang="cs-CZ" sz="2400" dirty="0" smtClean="0"/>
              <a:t>vlastnosti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3889" y="2174666"/>
            <a:ext cx="2627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Reflektance</a:t>
            </a:r>
            <a:endParaRPr lang="cs-CZ" sz="2400" b="1" dirty="0" smtClean="0"/>
          </a:p>
          <a:p>
            <a:r>
              <a:rPr lang="cs-CZ" sz="2400" b="1" dirty="0" smtClean="0"/>
              <a:t>Emisivita</a:t>
            </a:r>
          </a:p>
          <a:p>
            <a:pPr>
              <a:buFontTx/>
              <a:buChar char="-"/>
            </a:pPr>
            <a:r>
              <a:rPr lang="cs-CZ" sz="2000" dirty="0" smtClean="0"/>
              <a:t>měření in </a:t>
            </a:r>
            <a:r>
              <a:rPr lang="cs-CZ" sz="2000" dirty="0" err="1" smtClean="0"/>
              <a:t>situ</a:t>
            </a:r>
            <a:r>
              <a:rPr lang="cs-CZ" sz="2000" dirty="0" smtClean="0"/>
              <a:t> </a:t>
            </a:r>
            <a:br>
              <a:rPr lang="cs-CZ" sz="2000" dirty="0" smtClean="0"/>
            </a:br>
            <a:r>
              <a:rPr lang="cs-CZ" sz="2000" dirty="0" smtClean="0"/>
              <a:t>pozemní přístroj)</a:t>
            </a:r>
          </a:p>
          <a:p>
            <a:pPr>
              <a:buFontTx/>
              <a:buChar char="-"/>
            </a:pPr>
            <a:r>
              <a:rPr lang="cs-CZ" sz="2000" dirty="0" smtClean="0"/>
              <a:t> nebo distančně (senzor)</a:t>
            </a:r>
            <a:endParaRPr lang="cs-CZ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268" y="5097513"/>
            <a:ext cx="4211960" cy="177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845281"/>
            <a:ext cx="222794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1665"/>
            <a:ext cx="2411760" cy="200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0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387424"/>
            <a:ext cx="8447464" cy="1371600"/>
          </a:xfrm>
        </p:spPr>
        <p:txBody>
          <a:bodyPr/>
          <a:lstStyle/>
          <a:p>
            <a:r>
              <a:rPr lang="cs-CZ" dirty="0" smtClean="0"/>
              <a:t>obrazová spektroskopie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5544616" cy="4116878"/>
          </a:xfrm>
        </p:spPr>
      </p:pic>
      <p:pic>
        <p:nvPicPr>
          <p:cNvPr id="4" name="Picture 4" descr="ems"/>
          <p:cNvPicPr>
            <a:picLocks noChangeAspect="1" noChangeArrowheads="1"/>
          </p:cNvPicPr>
          <p:nvPr/>
        </p:nvPicPr>
        <p:blipFill>
          <a:blip r:embed="rId3" cstate="print"/>
          <a:srcRect l="4225" t="8528" r="2817" b="6860"/>
          <a:stretch>
            <a:fillRect/>
          </a:stretch>
        </p:blipFill>
        <p:spPr bwMode="auto">
          <a:xfrm>
            <a:off x="3131840" y="4972341"/>
            <a:ext cx="3388695" cy="1899723"/>
          </a:xfrm>
          <a:prstGeom prst="rect">
            <a:avLst/>
          </a:prstGeom>
          <a:noFill/>
          <a:ln w="0">
            <a:solidFill>
              <a:srgbClr val="AD4E47"/>
            </a:solidFill>
            <a:miter lim="800000"/>
            <a:headEnd/>
            <a:tailEnd/>
          </a:ln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908" y="1456190"/>
            <a:ext cx="504056" cy="48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766" y="3501008"/>
            <a:ext cx="2448287" cy="103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5109" y="1340768"/>
            <a:ext cx="222794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59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38583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71" y="124331"/>
            <a:ext cx="4583748" cy="304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0" y="3436105"/>
            <a:ext cx="3637814" cy="243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66" y="3356992"/>
            <a:ext cx="3742498" cy="25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31840" y="12620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Reflektance</a:t>
            </a:r>
            <a:endParaRPr lang="cs-CZ" b="1" dirty="0"/>
          </a:p>
        </p:txBody>
      </p:sp>
      <p:sp>
        <p:nvSpPr>
          <p:cNvPr id="9" name="Šipka doprava 8"/>
          <p:cNvSpPr/>
          <p:nvPr/>
        </p:nvSpPr>
        <p:spPr>
          <a:xfrm>
            <a:off x="3923928" y="692696"/>
            <a:ext cx="451143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403648" y="59496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Senzory zaznamenávají radianci, data musí být převedena na </a:t>
            </a:r>
            <a:r>
              <a:rPr lang="cs-CZ" dirty="0" err="1" smtClean="0">
                <a:solidFill>
                  <a:srgbClr val="FF0000"/>
                </a:solidFill>
              </a:rPr>
              <a:t>reflektanci</a:t>
            </a:r>
            <a:r>
              <a:rPr lang="cs-CZ" dirty="0" smtClean="0">
                <a:solidFill>
                  <a:srgbClr val="FF0000"/>
                </a:solidFill>
              </a:rPr>
              <a:t> (relativní nebo absolutní)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spektroskopie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8" y="1650430"/>
            <a:ext cx="3088441" cy="308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Skupina 4"/>
          <p:cNvGrpSpPr/>
          <p:nvPr/>
        </p:nvGrpSpPr>
        <p:grpSpPr>
          <a:xfrm>
            <a:off x="435534" y="2620962"/>
            <a:ext cx="8691563" cy="4175125"/>
            <a:chOff x="0" y="2051050"/>
            <a:chExt cx="8691563" cy="4175125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6451600" y="3117850"/>
              <a:ext cx="846138" cy="2520950"/>
            </a:xfrm>
            <a:prstGeom prst="rect">
              <a:avLst/>
            </a:prstGeom>
            <a:solidFill>
              <a:srgbClr val="FFAE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232400" y="3117850"/>
              <a:ext cx="836613" cy="2520950"/>
            </a:xfrm>
            <a:prstGeom prst="rect">
              <a:avLst/>
            </a:prstGeom>
            <a:solidFill>
              <a:srgbClr val="FF8A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573463" y="3117850"/>
              <a:ext cx="1644650" cy="2520950"/>
              <a:chOff x="3239" y="1824"/>
              <a:chExt cx="738" cy="1620"/>
            </a:xfrm>
          </p:grpSpPr>
          <p:sp>
            <p:nvSpPr>
              <p:cNvPr id="97" name="Rectangle 5"/>
              <p:cNvSpPr>
                <a:spLocks noChangeArrowheads="1"/>
              </p:cNvSpPr>
              <p:nvPr/>
            </p:nvSpPr>
            <p:spPr bwMode="auto">
              <a:xfrm>
                <a:off x="3239" y="1824"/>
                <a:ext cx="377" cy="1620"/>
              </a:xfrm>
              <a:prstGeom prst="rect">
                <a:avLst/>
              </a:prstGeom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8" name="Rectangle 6"/>
              <p:cNvSpPr>
                <a:spLocks noChangeArrowheads="1"/>
              </p:cNvSpPr>
              <p:nvPr/>
            </p:nvSpPr>
            <p:spPr bwMode="auto">
              <a:xfrm>
                <a:off x="3552" y="1824"/>
                <a:ext cx="425" cy="1620"/>
              </a:xfrm>
              <a:prstGeom prst="rect">
                <a:avLst/>
              </a:prstGeom>
              <a:gradFill rotWithShape="0">
                <a:gsLst>
                  <a:gs pos="0">
                    <a:srgbClr val="EC2D00"/>
                  </a:gs>
                  <a:gs pos="100000">
                    <a:srgbClr val="FF99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4056063"/>
              <a:ext cx="201295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679950" y="5899150"/>
              <a:ext cx="1065213" cy="23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949825" y="5859463"/>
              <a:ext cx="1119188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16500" y="5926138"/>
              <a:ext cx="1479550" cy="23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821238" y="6013450"/>
              <a:ext cx="13144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400">
                  <a:latin typeface="Arial" pitchFamily="34" charset="0"/>
                </a:rPr>
                <a:t>W</a:t>
              </a:r>
              <a:r>
                <a:rPr lang="de-DE" sz="1400">
                  <a:latin typeface="Arial" pitchFamily="34" charset="0"/>
                </a:rPr>
                <a:t>avelengths</a:t>
              </a:r>
              <a:r>
                <a:rPr lang="en-GB" sz="1400">
                  <a:latin typeface="Arial" pitchFamily="34" charset="0"/>
                </a:rPr>
                <a:t> [µm]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708650" y="5911850"/>
              <a:ext cx="144463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708650" y="5918200"/>
              <a:ext cx="104775" cy="12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800">
                  <a:solidFill>
                    <a:srgbClr val="000000"/>
                  </a:solidFill>
                  <a:latin typeface="Arial" pitchFamily="34" charset="0"/>
                </a:rPr>
                <a:t>    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702050" y="5330825"/>
              <a:ext cx="441325" cy="23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702050" y="5337175"/>
              <a:ext cx="30956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VNIR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360738" y="5708650"/>
              <a:ext cx="207962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360738" y="5715000"/>
              <a:ext cx="25717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360738" y="5721350"/>
              <a:ext cx="1793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0,4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735388" y="5708650"/>
              <a:ext cx="20637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735388" y="5715000"/>
              <a:ext cx="255587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3735388" y="5721350"/>
              <a:ext cx="1778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0,6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111625" y="5708650"/>
              <a:ext cx="203200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111625" y="5715000"/>
              <a:ext cx="2508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111625" y="5721350"/>
              <a:ext cx="1793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0,8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479925" y="5708650"/>
              <a:ext cx="21272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479925" y="5715000"/>
              <a:ext cx="255588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4479925" y="5721350"/>
              <a:ext cx="1778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1,0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4857750" y="5708650"/>
              <a:ext cx="207963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857750" y="5715000"/>
              <a:ext cx="2508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4857750" y="5721350"/>
              <a:ext cx="179388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1,2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5232400" y="5708650"/>
              <a:ext cx="20637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5232400" y="5715000"/>
              <a:ext cx="2508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5232400" y="5721350"/>
              <a:ext cx="1778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1,4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5602288" y="5708650"/>
              <a:ext cx="209550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5602288" y="5715000"/>
              <a:ext cx="25717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5602288" y="5721350"/>
              <a:ext cx="1793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1,6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5976938" y="5708650"/>
              <a:ext cx="20637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5976938" y="5715000"/>
              <a:ext cx="255587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5976938" y="5721350"/>
              <a:ext cx="17938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1,8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6348413" y="5708650"/>
              <a:ext cx="207962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6348413" y="5715000"/>
              <a:ext cx="258762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6348413" y="5721350"/>
              <a:ext cx="1778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2,0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6727825" y="5708650"/>
              <a:ext cx="20637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6727825" y="5715000"/>
              <a:ext cx="247650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6723063" y="5721350"/>
              <a:ext cx="176212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2,2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7100888" y="5708650"/>
              <a:ext cx="200025" cy="14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7100888" y="5715000"/>
              <a:ext cx="2508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7100888" y="5721350"/>
              <a:ext cx="17780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>
                  <a:latin typeface="Arial" pitchFamily="34" charset="0"/>
                </a:rPr>
                <a:t>2,4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V="1">
              <a:off x="5683250" y="5632450"/>
              <a:ext cx="1588" cy="254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V="1">
              <a:off x="6427788" y="5632450"/>
              <a:ext cx="6350" cy="254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V="1">
              <a:off x="6800850" y="5632450"/>
              <a:ext cx="4763" cy="254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7170738" y="5632450"/>
              <a:ext cx="9525" cy="254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3629025" y="3349625"/>
              <a:ext cx="1576388" cy="1654175"/>
            </a:xfrm>
            <a:prstGeom prst="ellipse">
              <a:avLst/>
            </a:prstGeom>
            <a:noFill/>
            <a:ln w="28575">
              <a:solidFill>
                <a:srgbClr val="25FF0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5562600" y="3389313"/>
              <a:ext cx="1793875" cy="1882775"/>
            </a:xfrm>
            <a:prstGeom prst="ellipse">
              <a:avLst/>
            </a:prstGeom>
            <a:noFill/>
            <a:ln w="28575">
              <a:solidFill>
                <a:srgbClr val="1901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6427788" y="5330825"/>
              <a:ext cx="738187" cy="23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6496050" y="5335588"/>
              <a:ext cx="577850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rtl="0" eaLnBrk="0" hangingPunct="0"/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SWIR- II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5476875" y="5330825"/>
              <a:ext cx="627063" cy="23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275263" y="5334000"/>
              <a:ext cx="452437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SWIR- I</a:t>
              </a:r>
              <a:endParaRPr lang="en-GB" sz="1400">
                <a:latin typeface="Arial" pitchFamily="34" charset="0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438525" y="3427413"/>
              <a:ext cx="3905250" cy="2144712"/>
            </a:xfrm>
            <a:custGeom>
              <a:avLst/>
              <a:gdLst/>
              <a:ahLst/>
              <a:cxnLst>
                <a:cxn ang="0">
                  <a:pos x="28" y="665"/>
                </a:cxn>
                <a:cxn ang="0">
                  <a:pos x="58" y="635"/>
                </a:cxn>
                <a:cxn ang="0">
                  <a:pos x="89" y="608"/>
                </a:cxn>
                <a:cxn ang="0">
                  <a:pos x="123" y="562"/>
                </a:cxn>
                <a:cxn ang="0">
                  <a:pos x="154" y="544"/>
                </a:cxn>
                <a:cxn ang="0">
                  <a:pos x="184" y="547"/>
                </a:cxn>
                <a:cxn ang="0">
                  <a:pos x="215" y="541"/>
                </a:cxn>
                <a:cxn ang="0">
                  <a:pos x="246" y="538"/>
                </a:cxn>
                <a:cxn ang="0">
                  <a:pos x="277" y="516"/>
                </a:cxn>
                <a:cxn ang="0">
                  <a:pos x="307" y="261"/>
                </a:cxn>
                <a:cxn ang="0">
                  <a:pos x="338" y="52"/>
                </a:cxn>
                <a:cxn ang="0">
                  <a:pos x="369" y="27"/>
                </a:cxn>
                <a:cxn ang="0">
                  <a:pos x="400" y="18"/>
                </a:cxn>
                <a:cxn ang="0">
                  <a:pos x="430" y="15"/>
                </a:cxn>
                <a:cxn ang="0">
                  <a:pos x="461" y="15"/>
                </a:cxn>
                <a:cxn ang="0">
                  <a:pos x="492" y="15"/>
                </a:cxn>
                <a:cxn ang="0">
                  <a:pos x="523" y="36"/>
                </a:cxn>
                <a:cxn ang="0">
                  <a:pos x="553" y="15"/>
                </a:cxn>
                <a:cxn ang="0">
                  <a:pos x="584" y="9"/>
                </a:cxn>
                <a:cxn ang="0">
                  <a:pos x="615" y="3"/>
                </a:cxn>
                <a:cxn ang="0">
                  <a:pos x="646" y="0"/>
                </a:cxn>
                <a:cxn ang="0">
                  <a:pos x="676" y="3"/>
                </a:cxn>
                <a:cxn ang="0">
                  <a:pos x="707" y="24"/>
                </a:cxn>
                <a:cxn ang="0">
                  <a:pos x="738" y="33"/>
                </a:cxn>
                <a:cxn ang="0">
                  <a:pos x="769" y="36"/>
                </a:cxn>
                <a:cxn ang="0">
                  <a:pos x="799" y="36"/>
                </a:cxn>
                <a:cxn ang="0">
                  <a:pos x="833" y="58"/>
                </a:cxn>
                <a:cxn ang="0">
                  <a:pos x="864" y="109"/>
                </a:cxn>
                <a:cxn ang="0">
                  <a:pos x="895" y="204"/>
                </a:cxn>
                <a:cxn ang="0">
                  <a:pos x="925" y="410"/>
                </a:cxn>
                <a:cxn ang="0">
                  <a:pos x="956" y="471"/>
                </a:cxn>
                <a:cxn ang="0">
                  <a:pos x="987" y="371"/>
                </a:cxn>
                <a:cxn ang="0">
                  <a:pos x="1018" y="325"/>
                </a:cxn>
                <a:cxn ang="0">
                  <a:pos x="1048" y="267"/>
                </a:cxn>
                <a:cxn ang="0">
                  <a:pos x="1079" y="222"/>
                </a:cxn>
                <a:cxn ang="0">
                  <a:pos x="1110" y="185"/>
                </a:cxn>
                <a:cxn ang="0">
                  <a:pos x="1141" y="161"/>
                </a:cxn>
                <a:cxn ang="0">
                  <a:pos x="1171" y="152"/>
                </a:cxn>
                <a:cxn ang="0">
                  <a:pos x="1202" y="158"/>
                </a:cxn>
                <a:cxn ang="0">
                  <a:pos x="1233" y="182"/>
                </a:cxn>
                <a:cxn ang="0">
                  <a:pos x="1264" y="207"/>
                </a:cxn>
                <a:cxn ang="0">
                  <a:pos x="1294" y="249"/>
                </a:cxn>
                <a:cxn ang="0">
                  <a:pos x="1325" y="267"/>
                </a:cxn>
                <a:cxn ang="0">
                  <a:pos x="1356" y="270"/>
                </a:cxn>
                <a:cxn ang="0">
                  <a:pos x="1387" y="465"/>
                </a:cxn>
                <a:cxn ang="0">
                  <a:pos x="1417" y="620"/>
                </a:cxn>
                <a:cxn ang="0">
                  <a:pos x="1448" y="614"/>
                </a:cxn>
                <a:cxn ang="0">
                  <a:pos x="1479" y="583"/>
                </a:cxn>
                <a:cxn ang="0">
                  <a:pos x="1510" y="562"/>
                </a:cxn>
                <a:cxn ang="0">
                  <a:pos x="1543" y="553"/>
                </a:cxn>
                <a:cxn ang="0">
                  <a:pos x="1574" y="568"/>
                </a:cxn>
                <a:cxn ang="0">
                  <a:pos x="1605" y="595"/>
                </a:cxn>
                <a:cxn ang="0">
                  <a:pos x="1636" y="702"/>
                </a:cxn>
                <a:cxn ang="0">
                  <a:pos x="1666" y="735"/>
                </a:cxn>
                <a:cxn ang="0">
                  <a:pos x="1697" y="720"/>
                </a:cxn>
                <a:cxn ang="0">
                  <a:pos x="1728" y="653"/>
                </a:cxn>
                <a:cxn ang="0">
                  <a:pos x="1759" y="714"/>
                </a:cxn>
                <a:cxn ang="0">
                  <a:pos x="1789" y="775"/>
                </a:cxn>
                <a:cxn ang="0">
                  <a:pos x="1820" y="808"/>
                </a:cxn>
                <a:cxn ang="0">
                  <a:pos x="1851" y="854"/>
                </a:cxn>
                <a:cxn ang="0">
                  <a:pos x="1882" y="869"/>
                </a:cxn>
                <a:cxn ang="0">
                  <a:pos x="1912" y="930"/>
                </a:cxn>
                <a:cxn ang="0">
                  <a:pos x="1943" y="972"/>
                </a:cxn>
              </a:cxnLst>
              <a:rect l="0" t="0" r="r" b="b"/>
              <a:pathLst>
                <a:path w="1965" h="996">
                  <a:moveTo>
                    <a:pt x="0" y="708"/>
                  </a:moveTo>
                  <a:lnTo>
                    <a:pt x="0" y="705"/>
                  </a:lnTo>
                  <a:lnTo>
                    <a:pt x="0" y="702"/>
                  </a:lnTo>
                  <a:lnTo>
                    <a:pt x="3" y="702"/>
                  </a:lnTo>
                  <a:lnTo>
                    <a:pt x="3" y="702"/>
                  </a:lnTo>
                  <a:lnTo>
                    <a:pt x="3" y="699"/>
                  </a:lnTo>
                  <a:lnTo>
                    <a:pt x="3" y="699"/>
                  </a:lnTo>
                  <a:lnTo>
                    <a:pt x="6" y="696"/>
                  </a:lnTo>
                  <a:lnTo>
                    <a:pt x="6" y="696"/>
                  </a:lnTo>
                  <a:lnTo>
                    <a:pt x="6" y="696"/>
                  </a:lnTo>
                  <a:lnTo>
                    <a:pt x="9" y="693"/>
                  </a:lnTo>
                  <a:lnTo>
                    <a:pt x="9" y="693"/>
                  </a:lnTo>
                  <a:lnTo>
                    <a:pt x="9" y="690"/>
                  </a:lnTo>
                  <a:lnTo>
                    <a:pt x="12" y="690"/>
                  </a:lnTo>
                  <a:lnTo>
                    <a:pt x="12" y="687"/>
                  </a:lnTo>
                  <a:lnTo>
                    <a:pt x="12" y="687"/>
                  </a:lnTo>
                  <a:lnTo>
                    <a:pt x="12" y="687"/>
                  </a:lnTo>
                  <a:lnTo>
                    <a:pt x="15" y="684"/>
                  </a:lnTo>
                  <a:lnTo>
                    <a:pt x="15" y="684"/>
                  </a:lnTo>
                  <a:lnTo>
                    <a:pt x="15" y="681"/>
                  </a:lnTo>
                  <a:lnTo>
                    <a:pt x="18" y="681"/>
                  </a:lnTo>
                  <a:lnTo>
                    <a:pt x="18" y="681"/>
                  </a:lnTo>
                  <a:lnTo>
                    <a:pt x="18" y="677"/>
                  </a:lnTo>
                  <a:lnTo>
                    <a:pt x="22" y="677"/>
                  </a:lnTo>
                  <a:lnTo>
                    <a:pt x="22" y="674"/>
                  </a:lnTo>
                  <a:lnTo>
                    <a:pt x="22" y="674"/>
                  </a:lnTo>
                  <a:lnTo>
                    <a:pt x="25" y="674"/>
                  </a:lnTo>
                  <a:lnTo>
                    <a:pt x="25" y="671"/>
                  </a:lnTo>
                  <a:lnTo>
                    <a:pt x="25" y="671"/>
                  </a:lnTo>
                  <a:lnTo>
                    <a:pt x="25" y="668"/>
                  </a:lnTo>
                  <a:lnTo>
                    <a:pt x="28" y="668"/>
                  </a:lnTo>
                  <a:lnTo>
                    <a:pt x="28" y="668"/>
                  </a:lnTo>
                  <a:lnTo>
                    <a:pt x="28" y="665"/>
                  </a:lnTo>
                  <a:lnTo>
                    <a:pt x="31" y="665"/>
                  </a:lnTo>
                  <a:lnTo>
                    <a:pt x="31" y="662"/>
                  </a:lnTo>
                  <a:lnTo>
                    <a:pt x="31" y="662"/>
                  </a:lnTo>
                  <a:lnTo>
                    <a:pt x="34" y="662"/>
                  </a:lnTo>
                  <a:lnTo>
                    <a:pt x="34" y="659"/>
                  </a:lnTo>
                  <a:lnTo>
                    <a:pt x="34" y="659"/>
                  </a:lnTo>
                  <a:lnTo>
                    <a:pt x="37" y="659"/>
                  </a:lnTo>
                  <a:lnTo>
                    <a:pt x="37" y="659"/>
                  </a:lnTo>
                  <a:lnTo>
                    <a:pt x="37" y="656"/>
                  </a:lnTo>
                  <a:lnTo>
                    <a:pt x="37" y="656"/>
                  </a:lnTo>
                  <a:lnTo>
                    <a:pt x="40" y="656"/>
                  </a:lnTo>
                  <a:lnTo>
                    <a:pt x="40" y="653"/>
                  </a:lnTo>
                  <a:lnTo>
                    <a:pt x="40" y="653"/>
                  </a:lnTo>
                  <a:lnTo>
                    <a:pt x="43" y="653"/>
                  </a:lnTo>
                  <a:lnTo>
                    <a:pt x="43" y="650"/>
                  </a:lnTo>
                  <a:lnTo>
                    <a:pt x="43" y="650"/>
                  </a:lnTo>
                  <a:lnTo>
                    <a:pt x="46" y="650"/>
                  </a:lnTo>
                  <a:lnTo>
                    <a:pt x="46" y="647"/>
                  </a:lnTo>
                  <a:lnTo>
                    <a:pt x="46" y="647"/>
                  </a:lnTo>
                  <a:lnTo>
                    <a:pt x="46" y="647"/>
                  </a:lnTo>
                  <a:lnTo>
                    <a:pt x="49" y="647"/>
                  </a:lnTo>
                  <a:lnTo>
                    <a:pt x="49" y="644"/>
                  </a:lnTo>
                  <a:lnTo>
                    <a:pt x="49" y="644"/>
                  </a:lnTo>
                  <a:lnTo>
                    <a:pt x="52" y="644"/>
                  </a:lnTo>
                  <a:lnTo>
                    <a:pt x="52" y="641"/>
                  </a:lnTo>
                  <a:lnTo>
                    <a:pt x="52" y="641"/>
                  </a:lnTo>
                  <a:lnTo>
                    <a:pt x="55" y="641"/>
                  </a:lnTo>
                  <a:lnTo>
                    <a:pt x="55" y="638"/>
                  </a:lnTo>
                  <a:lnTo>
                    <a:pt x="55" y="638"/>
                  </a:lnTo>
                  <a:lnTo>
                    <a:pt x="58" y="638"/>
                  </a:lnTo>
                  <a:lnTo>
                    <a:pt x="58" y="635"/>
                  </a:lnTo>
                  <a:lnTo>
                    <a:pt x="58" y="635"/>
                  </a:lnTo>
                  <a:lnTo>
                    <a:pt x="58" y="635"/>
                  </a:lnTo>
                  <a:lnTo>
                    <a:pt x="61" y="632"/>
                  </a:lnTo>
                  <a:lnTo>
                    <a:pt x="61" y="632"/>
                  </a:lnTo>
                  <a:lnTo>
                    <a:pt x="61" y="632"/>
                  </a:lnTo>
                  <a:lnTo>
                    <a:pt x="65" y="632"/>
                  </a:lnTo>
                  <a:lnTo>
                    <a:pt x="65" y="629"/>
                  </a:lnTo>
                  <a:lnTo>
                    <a:pt x="65" y="629"/>
                  </a:lnTo>
                  <a:lnTo>
                    <a:pt x="68" y="629"/>
                  </a:lnTo>
                  <a:lnTo>
                    <a:pt x="68" y="626"/>
                  </a:lnTo>
                  <a:lnTo>
                    <a:pt x="68" y="626"/>
                  </a:lnTo>
                  <a:lnTo>
                    <a:pt x="68" y="626"/>
                  </a:lnTo>
                  <a:lnTo>
                    <a:pt x="71" y="626"/>
                  </a:lnTo>
                  <a:lnTo>
                    <a:pt x="71" y="623"/>
                  </a:lnTo>
                  <a:lnTo>
                    <a:pt x="71" y="623"/>
                  </a:lnTo>
                  <a:lnTo>
                    <a:pt x="74" y="623"/>
                  </a:lnTo>
                  <a:lnTo>
                    <a:pt x="74" y="623"/>
                  </a:lnTo>
                  <a:lnTo>
                    <a:pt x="74" y="620"/>
                  </a:lnTo>
                  <a:lnTo>
                    <a:pt x="77" y="620"/>
                  </a:lnTo>
                  <a:lnTo>
                    <a:pt x="77" y="620"/>
                  </a:lnTo>
                  <a:lnTo>
                    <a:pt x="77" y="620"/>
                  </a:lnTo>
                  <a:lnTo>
                    <a:pt x="80" y="620"/>
                  </a:lnTo>
                  <a:lnTo>
                    <a:pt x="80" y="617"/>
                  </a:lnTo>
                  <a:lnTo>
                    <a:pt x="80" y="617"/>
                  </a:lnTo>
                  <a:lnTo>
                    <a:pt x="80" y="617"/>
                  </a:lnTo>
                  <a:lnTo>
                    <a:pt x="83" y="617"/>
                  </a:lnTo>
                  <a:lnTo>
                    <a:pt x="83" y="617"/>
                  </a:lnTo>
                  <a:lnTo>
                    <a:pt x="83" y="614"/>
                  </a:lnTo>
                  <a:lnTo>
                    <a:pt x="86" y="614"/>
                  </a:lnTo>
                  <a:lnTo>
                    <a:pt x="86" y="614"/>
                  </a:lnTo>
                  <a:lnTo>
                    <a:pt x="86" y="614"/>
                  </a:lnTo>
                  <a:lnTo>
                    <a:pt x="89" y="611"/>
                  </a:lnTo>
                  <a:lnTo>
                    <a:pt x="89" y="611"/>
                  </a:lnTo>
                  <a:lnTo>
                    <a:pt x="89" y="611"/>
                  </a:lnTo>
                  <a:lnTo>
                    <a:pt x="89" y="608"/>
                  </a:lnTo>
                  <a:lnTo>
                    <a:pt x="92" y="608"/>
                  </a:lnTo>
                  <a:lnTo>
                    <a:pt x="92" y="608"/>
                  </a:lnTo>
                  <a:lnTo>
                    <a:pt x="92" y="605"/>
                  </a:lnTo>
                  <a:lnTo>
                    <a:pt x="95" y="605"/>
                  </a:lnTo>
                  <a:lnTo>
                    <a:pt x="95" y="602"/>
                  </a:lnTo>
                  <a:lnTo>
                    <a:pt x="95" y="602"/>
                  </a:lnTo>
                  <a:lnTo>
                    <a:pt x="98" y="602"/>
                  </a:lnTo>
                  <a:lnTo>
                    <a:pt x="98" y="598"/>
                  </a:lnTo>
                  <a:lnTo>
                    <a:pt x="98" y="598"/>
                  </a:lnTo>
                  <a:lnTo>
                    <a:pt x="98" y="598"/>
                  </a:lnTo>
                  <a:lnTo>
                    <a:pt x="101" y="595"/>
                  </a:lnTo>
                  <a:lnTo>
                    <a:pt x="101" y="595"/>
                  </a:lnTo>
                  <a:lnTo>
                    <a:pt x="101" y="595"/>
                  </a:lnTo>
                  <a:lnTo>
                    <a:pt x="105" y="592"/>
                  </a:lnTo>
                  <a:lnTo>
                    <a:pt x="105" y="592"/>
                  </a:lnTo>
                  <a:lnTo>
                    <a:pt x="105" y="589"/>
                  </a:lnTo>
                  <a:lnTo>
                    <a:pt x="108" y="589"/>
                  </a:lnTo>
                  <a:lnTo>
                    <a:pt x="108" y="589"/>
                  </a:lnTo>
                  <a:lnTo>
                    <a:pt x="108" y="586"/>
                  </a:lnTo>
                  <a:lnTo>
                    <a:pt x="111" y="583"/>
                  </a:lnTo>
                  <a:lnTo>
                    <a:pt x="111" y="583"/>
                  </a:lnTo>
                  <a:lnTo>
                    <a:pt x="111" y="580"/>
                  </a:lnTo>
                  <a:lnTo>
                    <a:pt x="111" y="580"/>
                  </a:lnTo>
                  <a:lnTo>
                    <a:pt x="114" y="577"/>
                  </a:lnTo>
                  <a:lnTo>
                    <a:pt x="114" y="574"/>
                  </a:lnTo>
                  <a:lnTo>
                    <a:pt x="114" y="574"/>
                  </a:lnTo>
                  <a:lnTo>
                    <a:pt x="117" y="571"/>
                  </a:lnTo>
                  <a:lnTo>
                    <a:pt x="117" y="571"/>
                  </a:lnTo>
                  <a:lnTo>
                    <a:pt x="117" y="568"/>
                  </a:lnTo>
                  <a:lnTo>
                    <a:pt x="120" y="565"/>
                  </a:lnTo>
                  <a:lnTo>
                    <a:pt x="120" y="565"/>
                  </a:lnTo>
                  <a:lnTo>
                    <a:pt x="120" y="562"/>
                  </a:lnTo>
                  <a:lnTo>
                    <a:pt x="123" y="562"/>
                  </a:lnTo>
                  <a:lnTo>
                    <a:pt x="123" y="559"/>
                  </a:lnTo>
                  <a:lnTo>
                    <a:pt x="123" y="559"/>
                  </a:lnTo>
                  <a:lnTo>
                    <a:pt x="123" y="559"/>
                  </a:lnTo>
                  <a:lnTo>
                    <a:pt x="126" y="556"/>
                  </a:lnTo>
                  <a:lnTo>
                    <a:pt x="126" y="556"/>
                  </a:lnTo>
                  <a:lnTo>
                    <a:pt x="126" y="553"/>
                  </a:lnTo>
                  <a:lnTo>
                    <a:pt x="129" y="553"/>
                  </a:lnTo>
                  <a:lnTo>
                    <a:pt x="129" y="553"/>
                  </a:lnTo>
                  <a:lnTo>
                    <a:pt x="129" y="550"/>
                  </a:lnTo>
                  <a:lnTo>
                    <a:pt x="132" y="550"/>
                  </a:lnTo>
                  <a:lnTo>
                    <a:pt x="132" y="550"/>
                  </a:lnTo>
                  <a:lnTo>
                    <a:pt x="132" y="550"/>
                  </a:lnTo>
                  <a:lnTo>
                    <a:pt x="132" y="547"/>
                  </a:lnTo>
                  <a:lnTo>
                    <a:pt x="135" y="547"/>
                  </a:lnTo>
                  <a:lnTo>
                    <a:pt x="135" y="547"/>
                  </a:lnTo>
                  <a:lnTo>
                    <a:pt x="135" y="547"/>
                  </a:lnTo>
                  <a:lnTo>
                    <a:pt x="138" y="544"/>
                  </a:lnTo>
                  <a:lnTo>
                    <a:pt x="138" y="544"/>
                  </a:lnTo>
                  <a:lnTo>
                    <a:pt x="138" y="544"/>
                  </a:lnTo>
                  <a:lnTo>
                    <a:pt x="141" y="544"/>
                  </a:lnTo>
                  <a:lnTo>
                    <a:pt x="141" y="544"/>
                  </a:lnTo>
                  <a:lnTo>
                    <a:pt x="141" y="544"/>
                  </a:lnTo>
                  <a:lnTo>
                    <a:pt x="144" y="544"/>
                  </a:lnTo>
                  <a:lnTo>
                    <a:pt x="144" y="544"/>
                  </a:lnTo>
                  <a:lnTo>
                    <a:pt x="144" y="541"/>
                  </a:lnTo>
                  <a:lnTo>
                    <a:pt x="144" y="541"/>
                  </a:lnTo>
                  <a:lnTo>
                    <a:pt x="148" y="541"/>
                  </a:lnTo>
                  <a:lnTo>
                    <a:pt x="148" y="544"/>
                  </a:lnTo>
                  <a:lnTo>
                    <a:pt x="148" y="544"/>
                  </a:lnTo>
                  <a:lnTo>
                    <a:pt x="151" y="544"/>
                  </a:lnTo>
                  <a:lnTo>
                    <a:pt x="151" y="544"/>
                  </a:lnTo>
                  <a:lnTo>
                    <a:pt x="151" y="544"/>
                  </a:lnTo>
                  <a:lnTo>
                    <a:pt x="154" y="544"/>
                  </a:lnTo>
                  <a:lnTo>
                    <a:pt x="154" y="544"/>
                  </a:lnTo>
                  <a:lnTo>
                    <a:pt x="154" y="544"/>
                  </a:lnTo>
                  <a:lnTo>
                    <a:pt x="154" y="544"/>
                  </a:lnTo>
                  <a:lnTo>
                    <a:pt x="157" y="547"/>
                  </a:lnTo>
                  <a:lnTo>
                    <a:pt x="157" y="547"/>
                  </a:lnTo>
                  <a:lnTo>
                    <a:pt x="157" y="547"/>
                  </a:lnTo>
                  <a:lnTo>
                    <a:pt x="160" y="547"/>
                  </a:lnTo>
                  <a:lnTo>
                    <a:pt x="160" y="547"/>
                  </a:lnTo>
                  <a:lnTo>
                    <a:pt x="160" y="547"/>
                  </a:lnTo>
                  <a:lnTo>
                    <a:pt x="163" y="547"/>
                  </a:lnTo>
                  <a:lnTo>
                    <a:pt x="163" y="547"/>
                  </a:lnTo>
                  <a:lnTo>
                    <a:pt x="163" y="550"/>
                  </a:lnTo>
                  <a:lnTo>
                    <a:pt x="166" y="550"/>
                  </a:lnTo>
                  <a:lnTo>
                    <a:pt x="166" y="547"/>
                  </a:lnTo>
                  <a:lnTo>
                    <a:pt x="166" y="547"/>
                  </a:lnTo>
                  <a:lnTo>
                    <a:pt x="166" y="547"/>
                  </a:lnTo>
                  <a:lnTo>
                    <a:pt x="169" y="547"/>
                  </a:lnTo>
                  <a:lnTo>
                    <a:pt x="169" y="550"/>
                  </a:lnTo>
                  <a:lnTo>
                    <a:pt x="169" y="550"/>
                  </a:lnTo>
                  <a:lnTo>
                    <a:pt x="172" y="550"/>
                  </a:lnTo>
                  <a:lnTo>
                    <a:pt x="172" y="547"/>
                  </a:lnTo>
                  <a:lnTo>
                    <a:pt x="172" y="547"/>
                  </a:lnTo>
                  <a:lnTo>
                    <a:pt x="175" y="547"/>
                  </a:lnTo>
                  <a:lnTo>
                    <a:pt x="175" y="547"/>
                  </a:lnTo>
                  <a:lnTo>
                    <a:pt x="175" y="547"/>
                  </a:lnTo>
                  <a:lnTo>
                    <a:pt x="175" y="547"/>
                  </a:lnTo>
                  <a:lnTo>
                    <a:pt x="178" y="547"/>
                  </a:lnTo>
                  <a:lnTo>
                    <a:pt x="178" y="547"/>
                  </a:lnTo>
                  <a:lnTo>
                    <a:pt x="178" y="547"/>
                  </a:lnTo>
                  <a:lnTo>
                    <a:pt x="181" y="547"/>
                  </a:lnTo>
                  <a:lnTo>
                    <a:pt x="181" y="547"/>
                  </a:lnTo>
                  <a:lnTo>
                    <a:pt x="181" y="547"/>
                  </a:lnTo>
                  <a:lnTo>
                    <a:pt x="184" y="547"/>
                  </a:lnTo>
                  <a:lnTo>
                    <a:pt x="184" y="547"/>
                  </a:lnTo>
                  <a:lnTo>
                    <a:pt x="184" y="544"/>
                  </a:lnTo>
                  <a:lnTo>
                    <a:pt x="184" y="544"/>
                  </a:lnTo>
                  <a:lnTo>
                    <a:pt x="188" y="544"/>
                  </a:lnTo>
                  <a:lnTo>
                    <a:pt x="188" y="544"/>
                  </a:lnTo>
                  <a:lnTo>
                    <a:pt x="188" y="544"/>
                  </a:lnTo>
                  <a:lnTo>
                    <a:pt x="191" y="544"/>
                  </a:lnTo>
                  <a:lnTo>
                    <a:pt x="191" y="544"/>
                  </a:lnTo>
                  <a:lnTo>
                    <a:pt x="191" y="544"/>
                  </a:lnTo>
                  <a:lnTo>
                    <a:pt x="194" y="544"/>
                  </a:lnTo>
                  <a:lnTo>
                    <a:pt x="194" y="544"/>
                  </a:lnTo>
                  <a:lnTo>
                    <a:pt x="194" y="544"/>
                  </a:lnTo>
                  <a:lnTo>
                    <a:pt x="197" y="544"/>
                  </a:lnTo>
                  <a:lnTo>
                    <a:pt x="197" y="544"/>
                  </a:lnTo>
                  <a:lnTo>
                    <a:pt x="197" y="544"/>
                  </a:lnTo>
                  <a:lnTo>
                    <a:pt x="197" y="544"/>
                  </a:lnTo>
                  <a:lnTo>
                    <a:pt x="200" y="544"/>
                  </a:lnTo>
                  <a:lnTo>
                    <a:pt x="200" y="544"/>
                  </a:lnTo>
                  <a:lnTo>
                    <a:pt x="200" y="544"/>
                  </a:lnTo>
                  <a:lnTo>
                    <a:pt x="203" y="544"/>
                  </a:lnTo>
                  <a:lnTo>
                    <a:pt x="203" y="544"/>
                  </a:lnTo>
                  <a:lnTo>
                    <a:pt x="203" y="544"/>
                  </a:lnTo>
                  <a:lnTo>
                    <a:pt x="206" y="544"/>
                  </a:lnTo>
                  <a:lnTo>
                    <a:pt x="206" y="544"/>
                  </a:lnTo>
                  <a:lnTo>
                    <a:pt x="206" y="544"/>
                  </a:lnTo>
                  <a:lnTo>
                    <a:pt x="209" y="544"/>
                  </a:lnTo>
                  <a:lnTo>
                    <a:pt x="209" y="544"/>
                  </a:lnTo>
                  <a:lnTo>
                    <a:pt x="209" y="544"/>
                  </a:lnTo>
                  <a:lnTo>
                    <a:pt x="209" y="544"/>
                  </a:lnTo>
                  <a:lnTo>
                    <a:pt x="212" y="541"/>
                  </a:lnTo>
                  <a:lnTo>
                    <a:pt x="212" y="541"/>
                  </a:lnTo>
                  <a:lnTo>
                    <a:pt x="212" y="541"/>
                  </a:lnTo>
                  <a:lnTo>
                    <a:pt x="215" y="541"/>
                  </a:lnTo>
                  <a:lnTo>
                    <a:pt x="215" y="541"/>
                  </a:lnTo>
                  <a:lnTo>
                    <a:pt x="215" y="541"/>
                  </a:lnTo>
                  <a:lnTo>
                    <a:pt x="218" y="541"/>
                  </a:lnTo>
                  <a:lnTo>
                    <a:pt x="218" y="541"/>
                  </a:lnTo>
                  <a:lnTo>
                    <a:pt x="218" y="541"/>
                  </a:lnTo>
                  <a:lnTo>
                    <a:pt x="218" y="541"/>
                  </a:lnTo>
                  <a:lnTo>
                    <a:pt x="221" y="541"/>
                  </a:lnTo>
                  <a:lnTo>
                    <a:pt x="221" y="541"/>
                  </a:lnTo>
                  <a:lnTo>
                    <a:pt x="221" y="541"/>
                  </a:lnTo>
                  <a:lnTo>
                    <a:pt x="224" y="541"/>
                  </a:lnTo>
                  <a:lnTo>
                    <a:pt x="224" y="541"/>
                  </a:lnTo>
                  <a:lnTo>
                    <a:pt x="224" y="541"/>
                  </a:lnTo>
                  <a:lnTo>
                    <a:pt x="227" y="541"/>
                  </a:lnTo>
                  <a:lnTo>
                    <a:pt x="227" y="541"/>
                  </a:lnTo>
                  <a:lnTo>
                    <a:pt x="227" y="541"/>
                  </a:lnTo>
                  <a:lnTo>
                    <a:pt x="231" y="541"/>
                  </a:lnTo>
                  <a:lnTo>
                    <a:pt x="231" y="541"/>
                  </a:lnTo>
                  <a:lnTo>
                    <a:pt x="231" y="541"/>
                  </a:lnTo>
                  <a:lnTo>
                    <a:pt x="231" y="541"/>
                  </a:lnTo>
                  <a:lnTo>
                    <a:pt x="234" y="541"/>
                  </a:lnTo>
                  <a:lnTo>
                    <a:pt x="234" y="541"/>
                  </a:lnTo>
                  <a:lnTo>
                    <a:pt x="234" y="538"/>
                  </a:lnTo>
                  <a:lnTo>
                    <a:pt x="237" y="538"/>
                  </a:lnTo>
                  <a:lnTo>
                    <a:pt x="237" y="538"/>
                  </a:lnTo>
                  <a:lnTo>
                    <a:pt x="237" y="538"/>
                  </a:lnTo>
                  <a:lnTo>
                    <a:pt x="240" y="538"/>
                  </a:lnTo>
                  <a:lnTo>
                    <a:pt x="240" y="538"/>
                  </a:lnTo>
                  <a:lnTo>
                    <a:pt x="240" y="538"/>
                  </a:lnTo>
                  <a:lnTo>
                    <a:pt x="240" y="538"/>
                  </a:lnTo>
                  <a:lnTo>
                    <a:pt x="243" y="538"/>
                  </a:lnTo>
                  <a:lnTo>
                    <a:pt x="243" y="538"/>
                  </a:lnTo>
                  <a:lnTo>
                    <a:pt x="243" y="538"/>
                  </a:lnTo>
                  <a:lnTo>
                    <a:pt x="246" y="538"/>
                  </a:lnTo>
                  <a:lnTo>
                    <a:pt x="246" y="538"/>
                  </a:lnTo>
                  <a:lnTo>
                    <a:pt x="246" y="538"/>
                  </a:lnTo>
                  <a:lnTo>
                    <a:pt x="249" y="538"/>
                  </a:lnTo>
                  <a:lnTo>
                    <a:pt x="249" y="538"/>
                  </a:lnTo>
                  <a:lnTo>
                    <a:pt x="249" y="538"/>
                  </a:lnTo>
                  <a:lnTo>
                    <a:pt x="252" y="538"/>
                  </a:lnTo>
                  <a:lnTo>
                    <a:pt x="252" y="538"/>
                  </a:lnTo>
                  <a:lnTo>
                    <a:pt x="252" y="538"/>
                  </a:lnTo>
                  <a:lnTo>
                    <a:pt x="252" y="538"/>
                  </a:lnTo>
                  <a:lnTo>
                    <a:pt x="255" y="535"/>
                  </a:lnTo>
                  <a:lnTo>
                    <a:pt x="255" y="535"/>
                  </a:lnTo>
                  <a:lnTo>
                    <a:pt x="255" y="535"/>
                  </a:lnTo>
                  <a:lnTo>
                    <a:pt x="258" y="535"/>
                  </a:lnTo>
                  <a:lnTo>
                    <a:pt x="258" y="535"/>
                  </a:lnTo>
                  <a:lnTo>
                    <a:pt x="258" y="535"/>
                  </a:lnTo>
                  <a:lnTo>
                    <a:pt x="261" y="535"/>
                  </a:lnTo>
                  <a:lnTo>
                    <a:pt x="261" y="535"/>
                  </a:lnTo>
                  <a:lnTo>
                    <a:pt x="261" y="535"/>
                  </a:lnTo>
                  <a:lnTo>
                    <a:pt x="261" y="535"/>
                  </a:lnTo>
                  <a:lnTo>
                    <a:pt x="264" y="535"/>
                  </a:lnTo>
                  <a:lnTo>
                    <a:pt x="264" y="535"/>
                  </a:lnTo>
                  <a:lnTo>
                    <a:pt x="264" y="532"/>
                  </a:lnTo>
                  <a:lnTo>
                    <a:pt x="267" y="532"/>
                  </a:lnTo>
                  <a:lnTo>
                    <a:pt x="267" y="532"/>
                  </a:lnTo>
                  <a:lnTo>
                    <a:pt x="267" y="532"/>
                  </a:lnTo>
                  <a:lnTo>
                    <a:pt x="271" y="532"/>
                  </a:lnTo>
                  <a:lnTo>
                    <a:pt x="271" y="529"/>
                  </a:lnTo>
                  <a:lnTo>
                    <a:pt x="271" y="529"/>
                  </a:lnTo>
                  <a:lnTo>
                    <a:pt x="274" y="529"/>
                  </a:lnTo>
                  <a:lnTo>
                    <a:pt x="274" y="526"/>
                  </a:lnTo>
                  <a:lnTo>
                    <a:pt x="274" y="523"/>
                  </a:lnTo>
                  <a:lnTo>
                    <a:pt x="274" y="523"/>
                  </a:lnTo>
                  <a:lnTo>
                    <a:pt x="277" y="516"/>
                  </a:lnTo>
                  <a:lnTo>
                    <a:pt x="277" y="513"/>
                  </a:lnTo>
                  <a:lnTo>
                    <a:pt x="277" y="510"/>
                  </a:lnTo>
                  <a:lnTo>
                    <a:pt x="280" y="507"/>
                  </a:lnTo>
                  <a:lnTo>
                    <a:pt x="280" y="501"/>
                  </a:lnTo>
                  <a:lnTo>
                    <a:pt x="280" y="495"/>
                  </a:lnTo>
                  <a:lnTo>
                    <a:pt x="283" y="492"/>
                  </a:lnTo>
                  <a:lnTo>
                    <a:pt x="283" y="486"/>
                  </a:lnTo>
                  <a:lnTo>
                    <a:pt x="283" y="480"/>
                  </a:lnTo>
                  <a:lnTo>
                    <a:pt x="283" y="474"/>
                  </a:lnTo>
                  <a:lnTo>
                    <a:pt x="286" y="465"/>
                  </a:lnTo>
                  <a:lnTo>
                    <a:pt x="286" y="459"/>
                  </a:lnTo>
                  <a:lnTo>
                    <a:pt x="286" y="453"/>
                  </a:lnTo>
                  <a:lnTo>
                    <a:pt x="289" y="447"/>
                  </a:lnTo>
                  <a:lnTo>
                    <a:pt x="289" y="437"/>
                  </a:lnTo>
                  <a:lnTo>
                    <a:pt x="289" y="431"/>
                  </a:lnTo>
                  <a:lnTo>
                    <a:pt x="292" y="422"/>
                  </a:lnTo>
                  <a:lnTo>
                    <a:pt x="292" y="413"/>
                  </a:lnTo>
                  <a:lnTo>
                    <a:pt x="292" y="404"/>
                  </a:lnTo>
                  <a:lnTo>
                    <a:pt x="295" y="398"/>
                  </a:lnTo>
                  <a:lnTo>
                    <a:pt x="295" y="389"/>
                  </a:lnTo>
                  <a:lnTo>
                    <a:pt x="295" y="380"/>
                  </a:lnTo>
                  <a:lnTo>
                    <a:pt x="295" y="371"/>
                  </a:lnTo>
                  <a:lnTo>
                    <a:pt x="298" y="362"/>
                  </a:lnTo>
                  <a:lnTo>
                    <a:pt x="298" y="352"/>
                  </a:lnTo>
                  <a:lnTo>
                    <a:pt x="298" y="340"/>
                  </a:lnTo>
                  <a:lnTo>
                    <a:pt x="301" y="331"/>
                  </a:lnTo>
                  <a:lnTo>
                    <a:pt x="301" y="322"/>
                  </a:lnTo>
                  <a:lnTo>
                    <a:pt x="301" y="313"/>
                  </a:lnTo>
                  <a:lnTo>
                    <a:pt x="304" y="301"/>
                  </a:lnTo>
                  <a:lnTo>
                    <a:pt x="304" y="292"/>
                  </a:lnTo>
                  <a:lnTo>
                    <a:pt x="304" y="279"/>
                  </a:lnTo>
                  <a:lnTo>
                    <a:pt x="304" y="270"/>
                  </a:lnTo>
                  <a:lnTo>
                    <a:pt x="307" y="261"/>
                  </a:lnTo>
                  <a:lnTo>
                    <a:pt x="307" y="249"/>
                  </a:lnTo>
                  <a:lnTo>
                    <a:pt x="307" y="240"/>
                  </a:lnTo>
                  <a:lnTo>
                    <a:pt x="311" y="228"/>
                  </a:lnTo>
                  <a:lnTo>
                    <a:pt x="311" y="219"/>
                  </a:lnTo>
                  <a:lnTo>
                    <a:pt x="311" y="210"/>
                  </a:lnTo>
                  <a:lnTo>
                    <a:pt x="314" y="200"/>
                  </a:lnTo>
                  <a:lnTo>
                    <a:pt x="314" y="188"/>
                  </a:lnTo>
                  <a:lnTo>
                    <a:pt x="314" y="179"/>
                  </a:lnTo>
                  <a:lnTo>
                    <a:pt x="317" y="170"/>
                  </a:lnTo>
                  <a:lnTo>
                    <a:pt x="317" y="164"/>
                  </a:lnTo>
                  <a:lnTo>
                    <a:pt x="317" y="155"/>
                  </a:lnTo>
                  <a:lnTo>
                    <a:pt x="317" y="146"/>
                  </a:lnTo>
                  <a:lnTo>
                    <a:pt x="320" y="140"/>
                  </a:lnTo>
                  <a:lnTo>
                    <a:pt x="320" y="131"/>
                  </a:lnTo>
                  <a:lnTo>
                    <a:pt x="320" y="125"/>
                  </a:lnTo>
                  <a:lnTo>
                    <a:pt x="323" y="118"/>
                  </a:lnTo>
                  <a:lnTo>
                    <a:pt x="323" y="112"/>
                  </a:lnTo>
                  <a:lnTo>
                    <a:pt x="323" y="106"/>
                  </a:lnTo>
                  <a:lnTo>
                    <a:pt x="326" y="100"/>
                  </a:lnTo>
                  <a:lnTo>
                    <a:pt x="326" y="94"/>
                  </a:lnTo>
                  <a:lnTo>
                    <a:pt x="326" y="88"/>
                  </a:lnTo>
                  <a:lnTo>
                    <a:pt x="326" y="85"/>
                  </a:lnTo>
                  <a:lnTo>
                    <a:pt x="329" y="79"/>
                  </a:lnTo>
                  <a:lnTo>
                    <a:pt x="329" y="76"/>
                  </a:lnTo>
                  <a:lnTo>
                    <a:pt x="329" y="73"/>
                  </a:lnTo>
                  <a:lnTo>
                    <a:pt x="332" y="70"/>
                  </a:lnTo>
                  <a:lnTo>
                    <a:pt x="332" y="67"/>
                  </a:lnTo>
                  <a:lnTo>
                    <a:pt x="332" y="64"/>
                  </a:lnTo>
                  <a:lnTo>
                    <a:pt x="335" y="61"/>
                  </a:lnTo>
                  <a:lnTo>
                    <a:pt x="335" y="58"/>
                  </a:lnTo>
                  <a:lnTo>
                    <a:pt x="335" y="55"/>
                  </a:lnTo>
                  <a:lnTo>
                    <a:pt x="338" y="55"/>
                  </a:lnTo>
                  <a:lnTo>
                    <a:pt x="338" y="52"/>
                  </a:lnTo>
                  <a:lnTo>
                    <a:pt x="338" y="49"/>
                  </a:lnTo>
                  <a:lnTo>
                    <a:pt x="338" y="49"/>
                  </a:lnTo>
                  <a:lnTo>
                    <a:pt x="341" y="46"/>
                  </a:lnTo>
                  <a:lnTo>
                    <a:pt x="341" y="46"/>
                  </a:lnTo>
                  <a:lnTo>
                    <a:pt x="341" y="46"/>
                  </a:lnTo>
                  <a:lnTo>
                    <a:pt x="344" y="42"/>
                  </a:lnTo>
                  <a:lnTo>
                    <a:pt x="344" y="42"/>
                  </a:lnTo>
                  <a:lnTo>
                    <a:pt x="344" y="39"/>
                  </a:lnTo>
                  <a:lnTo>
                    <a:pt x="347" y="39"/>
                  </a:lnTo>
                  <a:lnTo>
                    <a:pt x="347" y="39"/>
                  </a:lnTo>
                  <a:lnTo>
                    <a:pt x="347" y="39"/>
                  </a:lnTo>
                  <a:lnTo>
                    <a:pt x="347" y="36"/>
                  </a:lnTo>
                  <a:lnTo>
                    <a:pt x="350" y="36"/>
                  </a:lnTo>
                  <a:lnTo>
                    <a:pt x="350" y="36"/>
                  </a:lnTo>
                  <a:lnTo>
                    <a:pt x="350" y="33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7" y="33"/>
                  </a:lnTo>
                  <a:lnTo>
                    <a:pt x="357" y="33"/>
                  </a:lnTo>
                  <a:lnTo>
                    <a:pt x="357" y="30"/>
                  </a:lnTo>
                  <a:lnTo>
                    <a:pt x="360" y="30"/>
                  </a:lnTo>
                  <a:lnTo>
                    <a:pt x="360" y="30"/>
                  </a:lnTo>
                  <a:lnTo>
                    <a:pt x="360" y="30"/>
                  </a:lnTo>
                  <a:lnTo>
                    <a:pt x="360" y="27"/>
                  </a:lnTo>
                  <a:lnTo>
                    <a:pt x="363" y="30"/>
                  </a:lnTo>
                  <a:lnTo>
                    <a:pt x="363" y="27"/>
                  </a:lnTo>
                  <a:lnTo>
                    <a:pt x="363" y="27"/>
                  </a:lnTo>
                  <a:lnTo>
                    <a:pt x="366" y="27"/>
                  </a:lnTo>
                  <a:lnTo>
                    <a:pt x="366" y="27"/>
                  </a:lnTo>
                  <a:lnTo>
                    <a:pt x="366" y="27"/>
                  </a:lnTo>
                  <a:lnTo>
                    <a:pt x="369" y="27"/>
                  </a:lnTo>
                  <a:lnTo>
                    <a:pt x="369" y="27"/>
                  </a:lnTo>
                  <a:lnTo>
                    <a:pt x="369" y="27"/>
                  </a:lnTo>
                  <a:lnTo>
                    <a:pt x="369" y="27"/>
                  </a:lnTo>
                  <a:lnTo>
                    <a:pt x="372" y="27"/>
                  </a:lnTo>
                  <a:lnTo>
                    <a:pt x="372" y="24"/>
                  </a:lnTo>
                  <a:lnTo>
                    <a:pt x="372" y="24"/>
                  </a:lnTo>
                  <a:lnTo>
                    <a:pt x="375" y="24"/>
                  </a:lnTo>
                  <a:lnTo>
                    <a:pt x="375" y="24"/>
                  </a:lnTo>
                  <a:lnTo>
                    <a:pt x="375" y="24"/>
                  </a:lnTo>
                  <a:lnTo>
                    <a:pt x="378" y="24"/>
                  </a:lnTo>
                  <a:lnTo>
                    <a:pt x="378" y="24"/>
                  </a:lnTo>
                  <a:lnTo>
                    <a:pt x="378" y="24"/>
                  </a:lnTo>
                  <a:lnTo>
                    <a:pt x="381" y="24"/>
                  </a:lnTo>
                  <a:lnTo>
                    <a:pt x="381" y="24"/>
                  </a:lnTo>
                  <a:lnTo>
                    <a:pt x="381" y="24"/>
                  </a:lnTo>
                  <a:lnTo>
                    <a:pt x="381" y="24"/>
                  </a:lnTo>
                  <a:lnTo>
                    <a:pt x="384" y="24"/>
                  </a:lnTo>
                  <a:lnTo>
                    <a:pt x="384" y="24"/>
                  </a:lnTo>
                  <a:lnTo>
                    <a:pt x="384" y="24"/>
                  </a:lnTo>
                  <a:lnTo>
                    <a:pt x="387" y="24"/>
                  </a:lnTo>
                  <a:lnTo>
                    <a:pt x="387" y="24"/>
                  </a:lnTo>
                  <a:lnTo>
                    <a:pt x="387" y="21"/>
                  </a:lnTo>
                  <a:lnTo>
                    <a:pt x="390" y="21"/>
                  </a:lnTo>
                  <a:lnTo>
                    <a:pt x="390" y="21"/>
                  </a:lnTo>
                  <a:lnTo>
                    <a:pt x="390" y="21"/>
                  </a:lnTo>
                  <a:lnTo>
                    <a:pt x="390" y="21"/>
                  </a:lnTo>
                  <a:lnTo>
                    <a:pt x="394" y="21"/>
                  </a:lnTo>
                  <a:lnTo>
                    <a:pt x="394" y="21"/>
                  </a:lnTo>
                  <a:lnTo>
                    <a:pt x="394" y="21"/>
                  </a:lnTo>
                  <a:lnTo>
                    <a:pt x="397" y="21"/>
                  </a:lnTo>
                  <a:lnTo>
                    <a:pt x="397" y="21"/>
                  </a:lnTo>
                  <a:lnTo>
                    <a:pt x="397" y="18"/>
                  </a:lnTo>
                  <a:lnTo>
                    <a:pt x="400" y="18"/>
                  </a:lnTo>
                  <a:lnTo>
                    <a:pt x="400" y="18"/>
                  </a:lnTo>
                  <a:lnTo>
                    <a:pt x="400" y="18"/>
                  </a:lnTo>
                  <a:lnTo>
                    <a:pt x="403" y="18"/>
                  </a:lnTo>
                  <a:lnTo>
                    <a:pt x="403" y="18"/>
                  </a:lnTo>
                  <a:lnTo>
                    <a:pt x="403" y="18"/>
                  </a:lnTo>
                  <a:lnTo>
                    <a:pt x="403" y="18"/>
                  </a:lnTo>
                  <a:lnTo>
                    <a:pt x="406" y="18"/>
                  </a:lnTo>
                  <a:lnTo>
                    <a:pt x="406" y="18"/>
                  </a:lnTo>
                  <a:lnTo>
                    <a:pt x="406" y="18"/>
                  </a:lnTo>
                  <a:lnTo>
                    <a:pt x="409" y="18"/>
                  </a:lnTo>
                  <a:lnTo>
                    <a:pt x="409" y="15"/>
                  </a:lnTo>
                  <a:lnTo>
                    <a:pt x="409" y="15"/>
                  </a:lnTo>
                  <a:lnTo>
                    <a:pt x="412" y="15"/>
                  </a:lnTo>
                  <a:lnTo>
                    <a:pt x="412" y="15"/>
                  </a:lnTo>
                  <a:lnTo>
                    <a:pt x="412" y="15"/>
                  </a:lnTo>
                  <a:lnTo>
                    <a:pt x="412" y="15"/>
                  </a:lnTo>
                  <a:lnTo>
                    <a:pt x="415" y="15"/>
                  </a:lnTo>
                  <a:lnTo>
                    <a:pt x="415" y="15"/>
                  </a:lnTo>
                  <a:lnTo>
                    <a:pt x="415" y="15"/>
                  </a:lnTo>
                  <a:lnTo>
                    <a:pt x="418" y="15"/>
                  </a:lnTo>
                  <a:lnTo>
                    <a:pt x="418" y="15"/>
                  </a:lnTo>
                  <a:lnTo>
                    <a:pt x="418" y="15"/>
                  </a:lnTo>
                  <a:lnTo>
                    <a:pt x="421" y="15"/>
                  </a:lnTo>
                  <a:lnTo>
                    <a:pt x="421" y="12"/>
                  </a:lnTo>
                  <a:lnTo>
                    <a:pt x="421" y="12"/>
                  </a:lnTo>
                  <a:lnTo>
                    <a:pt x="424" y="12"/>
                  </a:lnTo>
                  <a:lnTo>
                    <a:pt x="424" y="12"/>
                  </a:lnTo>
                  <a:lnTo>
                    <a:pt x="424" y="12"/>
                  </a:lnTo>
                  <a:lnTo>
                    <a:pt x="424" y="12"/>
                  </a:lnTo>
                  <a:lnTo>
                    <a:pt x="427" y="12"/>
                  </a:lnTo>
                  <a:lnTo>
                    <a:pt x="427" y="12"/>
                  </a:lnTo>
                  <a:lnTo>
                    <a:pt x="427" y="15"/>
                  </a:lnTo>
                  <a:lnTo>
                    <a:pt x="430" y="15"/>
                  </a:lnTo>
                  <a:lnTo>
                    <a:pt x="430" y="15"/>
                  </a:lnTo>
                  <a:lnTo>
                    <a:pt x="430" y="15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7" y="18"/>
                  </a:lnTo>
                  <a:lnTo>
                    <a:pt x="437" y="18"/>
                  </a:lnTo>
                  <a:lnTo>
                    <a:pt x="437" y="18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43" y="18"/>
                  </a:lnTo>
                  <a:lnTo>
                    <a:pt x="443" y="18"/>
                  </a:lnTo>
                  <a:lnTo>
                    <a:pt x="443" y="18"/>
                  </a:lnTo>
                  <a:lnTo>
                    <a:pt x="446" y="18"/>
                  </a:lnTo>
                  <a:lnTo>
                    <a:pt x="446" y="18"/>
                  </a:lnTo>
                  <a:lnTo>
                    <a:pt x="446" y="18"/>
                  </a:lnTo>
                  <a:lnTo>
                    <a:pt x="446" y="18"/>
                  </a:lnTo>
                  <a:lnTo>
                    <a:pt x="449" y="18"/>
                  </a:lnTo>
                  <a:lnTo>
                    <a:pt x="449" y="18"/>
                  </a:lnTo>
                  <a:lnTo>
                    <a:pt x="449" y="18"/>
                  </a:lnTo>
                  <a:lnTo>
                    <a:pt x="452" y="18"/>
                  </a:lnTo>
                  <a:lnTo>
                    <a:pt x="452" y="18"/>
                  </a:lnTo>
                  <a:lnTo>
                    <a:pt x="452" y="18"/>
                  </a:lnTo>
                  <a:lnTo>
                    <a:pt x="455" y="18"/>
                  </a:lnTo>
                  <a:lnTo>
                    <a:pt x="455" y="18"/>
                  </a:lnTo>
                  <a:lnTo>
                    <a:pt x="455" y="18"/>
                  </a:lnTo>
                  <a:lnTo>
                    <a:pt x="455" y="18"/>
                  </a:lnTo>
                  <a:lnTo>
                    <a:pt x="458" y="18"/>
                  </a:lnTo>
                  <a:lnTo>
                    <a:pt x="458" y="18"/>
                  </a:lnTo>
                  <a:lnTo>
                    <a:pt x="458" y="18"/>
                  </a:lnTo>
                  <a:lnTo>
                    <a:pt x="461" y="18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4" y="15"/>
                  </a:lnTo>
                  <a:lnTo>
                    <a:pt x="464" y="15"/>
                  </a:lnTo>
                  <a:lnTo>
                    <a:pt x="464" y="15"/>
                  </a:lnTo>
                  <a:lnTo>
                    <a:pt x="467" y="15"/>
                  </a:lnTo>
                  <a:lnTo>
                    <a:pt x="467" y="15"/>
                  </a:lnTo>
                  <a:lnTo>
                    <a:pt x="467" y="15"/>
                  </a:lnTo>
                  <a:lnTo>
                    <a:pt x="467" y="15"/>
                  </a:lnTo>
                  <a:lnTo>
                    <a:pt x="470" y="15"/>
                  </a:lnTo>
                  <a:lnTo>
                    <a:pt x="470" y="15"/>
                  </a:lnTo>
                  <a:lnTo>
                    <a:pt x="470" y="15"/>
                  </a:lnTo>
                  <a:lnTo>
                    <a:pt x="473" y="15"/>
                  </a:lnTo>
                  <a:lnTo>
                    <a:pt x="473" y="15"/>
                  </a:lnTo>
                  <a:lnTo>
                    <a:pt x="473" y="18"/>
                  </a:lnTo>
                  <a:lnTo>
                    <a:pt x="477" y="18"/>
                  </a:lnTo>
                  <a:lnTo>
                    <a:pt x="477" y="18"/>
                  </a:lnTo>
                  <a:lnTo>
                    <a:pt x="477" y="18"/>
                  </a:lnTo>
                  <a:lnTo>
                    <a:pt x="477" y="18"/>
                  </a:lnTo>
                  <a:lnTo>
                    <a:pt x="480" y="15"/>
                  </a:lnTo>
                  <a:lnTo>
                    <a:pt x="480" y="15"/>
                  </a:lnTo>
                  <a:lnTo>
                    <a:pt x="480" y="15"/>
                  </a:lnTo>
                  <a:lnTo>
                    <a:pt x="483" y="15"/>
                  </a:lnTo>
                  <a:lnTo>
                    <a:pt x="483" y="15"/>
                  </a:lnTo>
                  <a:lnTo>
                    <a:pt x="483" y="15"/>
                  </a:lnTo>
                  <a:lnTo>
                    <a:pt x="486" y="18"/>
                  </a:lnTo>
                  <a:lnTo>
                    <a:pt x="486" y="18"/>
                  </a:lnTo>
                  <a:lnTo>
                    <a:pt x="486" y="18"/>
                  </a:lnTo>
                  <a:lnTo>
                    <a:pt x="489" y="18"/>
                  </a:lnTo>
                  <a:lnTo>
                    <a:pt x="489" y="18"/>
                  </a:lnTo>
                  <a:lnTo>
                    <a:pt x="489" y="15"/>
                  </a:lnTo>
                  <a:lnTo>
                    <a:pt x="489" y="15"/>
                  </a:lnTo>
                  <a:lnTo>
                    <a:pt x="492" y="15"/>
                  </a:lnTo>
                  <a:lnTo>
                    <a:pt x="492" y="15"/>
                  </a:lnTo>
                  <a:lnTo>
                    <a:pt x="492" y="15"/>
                  </a:lnTo>
                  <a:lnTo>
                    <a:pt x="495" y="15"/>
                  </a:lnTo>
                  <a:lnTo>
                    <a:pt x="495" y="15"/>
                  </a:lnTo>
                  <a:lnTo>
                    <a:pt x="495" y="15"/>
                  </a:lnTo>
                  <a:lnTo>
                    <a:pt x="498" y="15"/>
                  </a:lnTo>
                  <a:lnTo>
                    <a:pt x="498" y="15"/>
                  </a:lnTo>
                  <a:lnTo>
                    <a:pt x="498" y="15"/>
                  </a:lnTo>
                  <a:lnTo>
                    <a:pt x="498" y="18"/>
                  </a:lnTo>
                  <a:lnTo>
                    <a:pt x="501" y="18"/>
                  </a:lnTo>
                  <a:lnTo>
                    <a:pt x="501" y="18"/>
                  </a:lnTo>
                  <a:lnTo>
                    <a:pt x="501" y="18"/>
                  </a:lnTo>
                  <a:lnTo>
                    <a:pt x="504" y="18"/>
                  </a:lnTo>
                  <a:lnTo>
                    <a:pt x="504" y="21"/>
                  </a:lnTo>
                  <a:lnTo>
                    <a:pt x="504" y="21"/>
                  </a:lnTo>
                  <a:lnTo>
                    <a:pt x="507" y="21"/>
                  </a:lnTo>
                  <a:lnTo>
                    <a:pt x="507" y="21"/>
                  </a:lnTo>
                  <a:lnTo>
                    <a:pt x="507" y="24"/>
                  </a:lnTo>
                  <a:lnTo>
                    <a:pt x="510" y="24"/>
                  </a:lnTo>
                  <a:lnTo>
                    <a:pt x="510" y="24"/>
                  </a:lnTo>
                  <a:lnTo>
                    <a:pt x="510" y="27"/>
                  </a:lnTo>
                  <a:lnTo>
                    <a:pt x="510" y="27"/>
                  </a:lnTo>
                  <a:lnTo>
                    <a:pt x="513" y="27"/>
                  </a:lnTo>
                  <a:lnTo>
                    <a:pt x="513" y="27"/>
                  </a:lnTo>
                  <a:lnTo>
                    <a:pt x="513" y="30"/>
                  </a:lnTo>
                  <a:lnTo>
                    <a:pt x="516" y="30"/>
                  </a:lnTo>
                  <a:lnTo>
                    <a:pt x="516" y="30"/>
                  </a:lnTo>
                  <a:lnTo>
                    <a:pt x="516" y="33"/>
                  </a:lnTo>
                  <a:lnTo>
                    <a:pt x="520" y="33"/>
                  </a:lnTo>
                  <a:lnTo>
                    <a:pt x="520" y="33"/>
                  </a:lnTo>
                  <a:lnTo>
                    <a:pt x="520" y="33"/>
                  </a:lnTo>
                  <a:lnTo>
                    <a:pt x="520" y="33"/>
                  </a:lnTo>
                  <a:lnTo>
                    <a:pt x="523" y="33"/>
                  </a:lnTo>
                  <a:lnTo>
                    <a:pt x="523" y="36"/>
                  </a:lnTo>
                  <a:lnTo>
                    <a:pt x="523" y="36"/>
                  </a:lnTo>
                  <a:lnTo>
                    <a:pt x="526" y="36"/>
                  </a:lnTo>
                  <a:lnTo>
                    <a:pt x="526" y="39"/>
                  </a:lnTo>
                  <a:lnTo>
                    <a:pt x="526" y="39"/>
                  </a:lnTo>
                  <a:lnTo>
                    <a:pt x="529" y="39"/>
                  </a:lnTo>
                  <a:lnTo>
                    <a:pt x="529" y="39"/>
                  </a:lnTo>
                  <a:lnTo>
                    <a:pt x="529" y="39"/>
                  </a:lnTo>
                  <a:lnTo>
                    <a:pt x="532" y="39"/>
                  </a:lnTo>
                  <a:lnTo>
                    <a:pt x="532" y="36"/>
                  </a:lnTo>
                  <a:lnTo>
                    <a:pt x="532" y="36"/>
                  </a:lnTo>
                  <a:lnTo>
                    <a:pt x="532" y="33"/>
                  </a:lnTo>
                  <a:lnTo>
                    <a:pt x="535" y="30"/>
                  </a:lnTo>
                  <a:lnTo>
                    <a:pt x="535" y="30"/>
                  </a:lnTo>
                  <a:lnTo>
                    <a:pt x="535" y="27"/>
                  </a:lnTo>
                  <a:lnTo>
                    <a:pt x="538" y="24"/>
                  </a:lnTo>
                  <a:lnTo>
                    <a:pt x="538" y="24"/>
                  </a:lnTo>
                  <a:lnTo>
                    <a:pt x="538" y="21"/>
                  </a:lnTo>
                  <a:lnTo>
                    <a:pt x="541" y="21"/>
                  </a:lnTo>
                  <a:lnTo>
                    <a:pt x="541" y="21"/>
                  </a:lnTo>
                  <a:lnTo>
                    <a:pt x="541" y="21"/>
                  </a:lnTo>
                  <a:lnTo>
                    <a:pt x="541" y="18"/>
                  </a:lnTo>
                  <a:lnTo>
                    <a:pt x="544" y="18"/>
                  </a:lnTo>
                  <a:lnTo>
                    <a:pt x="544" y="18"/>
                  </a:lnTo>
                  <a:lnTo>
                    <a:pt x="544" y="18"/>
                  </a:lnTo>
                  <a:lnTo>
                    <a:pt x="547" y="18"/>
                  </a:lnTo>
                  <a:lnTo>
                    <a:pt x="547" y="18"/>
                  </a:lnTo>
                  <a:lnTo>
                    <a:pt x="547" y="18"/>
                  </a:lnTo>
                  <a:lnTo>
                    <a:pt x="550" y="18"/>
                  </a:lnTo>
                  <a:lnTo>
                    <a:pt x="550" y="15"/>
                  </a:lnTo>
                  <a:lnTo>
                    <a:pt x="550" y="15"/>
                  </a:lnTo>
                  <a:lnTo>
                    <a:pt x="550" y="15"/>
                  </a:lnTo>
                  <a:lnTo>
                    <a:pt x="553" y="15"/>
                  </a:lnTo>
                  <a:lnTo>
                    <a:pt x="553" y="15"/>
                  </a:lnTo>
                  <a:lnTo>
                    <a:pt x="553" y="15"/>
                  </a:lnTo>
                  <a:lnTo>
                    <a:pt x="556" y="15"/>
                  </a:lnTo>
                  <a:lnTo>
                    <a:pt x="556" y="15"/>
                  </a:lnTo>
                  <a:lnTo>
                    <a:pt x="556" y="15"/>
                  </a:lnTo>
                  <a:lnTo>
                    <a:pt x="560" y="15"/>
                  </a:lnTo>
                  <a:lnTo>
                    <a:pt x="560" y="15"/>
                  </a:lnTo>
                  <a:lnTo>
                    <a:pt x="560" y="15"/>
                  </a:lnTo>
                  <a:lnTo>
                    <a:pt x="563" y="15"/>
                  </a:lnTo>
                  <a:lnTo>
                    <a:pt x="563" y="15"/>
                  </a:lnTo>
                  <a:lnTo>
                    <a:pt x="563" y="12"/>
                  </a:lnTo>
                  <a:lnTo>
                    <a:pt x="563" y="12"/>
                  </a:lnTo>
                  <a:lnTo>
                    <a:pt x="566" y="12"/>
                  </a:lnTo>
                  <a:lnTo>
                    <a:pt x="566" y="12"/>
                  </a:lnTo>
                  <a:lnTo>
                    <a:pt x="566" y="12"/>
                  </a:lnTo>
                  <a:lnTo>
                    <a:pt x="569" y="12"/>
                  </a:lnTo>
                  <a:lnTo>
                    <a:pt x="569" y="12"/>
                  </a:lnTo>
                  <a:lnTo>
                    <a:pt x="569" y="12"/>
                  </a:lnTo>
                  <a:lnTo>
                    <a:pt x="572" y="12"/>
                  </a:lnTo>
                  <a:lnTo>
                    <a:pt x="572" y="12"/>
                  </a:lnTo>
                  <a:lnTo>
                    <a:pt x="572" y="12"/>
                  </a:lnTo>
                  <a:lnTo>
                    <a:pt x="575" y="12"/>
                  </a:lnTo>
                  <a:lnTo>
                    <a:pt x="575" y="12"/>
                  </a:lnTo>
                  <a:lnTo>
                    <a:pt x="575" y="9"/>
                  </a:lnTo>
                  <a:lnTo>
                    <a:pt x="575" y="9"/>
                  </a:lnTo>
                  <a:lnTo>
                    <a:pt x="578" y="9"/>
                  </a:lnTo>
                  <a:lnTo>
                    <a:pt x="578" y="9"/>
                  </a:lnTo>
                  <a:lnTo>
                    <a:pt x="578" y="9"/>
                  </a:lnTo>
                  <a:lnTo>
                    <a:pt x="581" y="9"/>
                  </a:lnTo>
                  <a:lnTo>
                    <a:pt x="581" y="9"/>
                  </a:lnTo>
                  <a:lnTo>
                    <a:pt x="581" y="9"/>
                  </a:lnTo>
                  <a:lnTo>
                    <a:pt x="584" y="9"/>
                  </a:lnTo>
                  <a:lnTo>
                    <a:pt x="584" y="9"/>
                  </a:lnTo>
                  <a:lnTo>
                    <a:pt x="584" y="9"/>
                  </a:lnTo>
                  <a:lnTo>
                    <a:pt x="584" y="9"/>
                  </a:lnTo>
                  <a:lnTo>
                    <a:pt x="587" y="9"/>
                  </a:lnTo>
                  <a:lnTo>
                    <a:pt x="587" y="9"/>
                  </a:lnTo>
                  <a:lnTo>
                    <a:pt x="587" y="9"/>
                  </a:lnTo>
                  <a:lnTo>
                    <a:pt x="590" y="9"/>
                  </a:lnTo>
                  <a:lnTo>
                    <a:pt x="590" y="6"/>
                  </a:lnTo>
                  <a:lnTo>
                    <a:pt x="590" y="6"/>
                  </a:lnTo>
                  <a:lnTo>
                    <a:pt x="593" y="6"/>
                  </a:lnTo>
                  <a:lnTo>
                    <a:pt x="593" y="6"/>
                  </a:lnTo>
                  <a:lnTo>
                    <a:pt x="593" y="6"/>
                  </a:lnTo>
                  <a:lnTo>
                    <a:pt x="596" y="6"/>
                  </a:lnTo>
                  <a:lnTo>
                    <a:pt x="596" y="6"/>
                  </a:lnTo>
                  <a:lnTo>
                    <a:pt x="596" y="6"/>
                  </a:lnTo>
                  <a:lnTo>
                    <a:pt x="596" y="6"/>
                  </a:lnTo>
                  <a:lnTo>
                    <a:pt x="600" y="6"/>
                  </a:lnTo>
                  <a:lnTo>
                    <a:pt x="600" y="6"/>
                  </a:lnTo>
                  <a:lnTo>
                    <a:pt x="600" y="6"/>
                  </a:lnTo>
                  <a:lnTo>
                    <a:pt x="603" y="6"/>
                  </a:lnTo>
                  <a:lnTo>
                    <a:pt x="603" y="6"/>
                  </a:lnTo>
                  <a:lnTo>
                    <a:pt x="603" y="3"/>
                  </a:lnTo>
                  <a:lnTo>
                    <a:pt x="606" y="3"/>
                  </a:lnTo>
                  <a:lnTo>
                    <a:pt x="606" y="3"/>
                  </a:lnTo>
                  <a:lnTo>
                    <a:pt x="606" y="3"/>
                  </a:lnTo>
                  <a:lnTo>
                    <a:pt x="606" y="3"/>
                  </a:lnTo>
                  <a:lnTo>
                    <a:pt x="609" y="3"/>
                  </a:lnTo>
                  <a:lnTo>
                    <a:pt x="609" y="3"/>
                  </a:lnTo>
                  <a:lnTo>
                    <a:pt x="609" y="3"/>
                  </a:lnTo>
                  <a:lnTo>
                    <a:pt x="612" y="3"/>
                  </a:lnTo>
                  <a:lnTo>
                    <a:pt x="612" y="3"/>
                  </a:lnTo>
                  <a:lnTo>
                    <a:pt x="612" y="3"/>
                  </a:lnTo>
                  <a:lnTo>
                    <a:pt x="615" y="3"/>
                  </a:lnTo>
                  <a:lnTo>
                    <a:pt x="615" y="3"/>
                  </a:lnTo>
                  <a:lnTo>
                    <a:pt x="615" y="3"/>
                  </a:lnTo>
                  <a:lnTo>
                    <a:pt x="618" y="3"/>
                  </a:lnTo>
                  <a:lnTo>
                    <a:pt x="618" y="3"/>
                  </a:lnTo>
                  <a:lnTo>
                    <a:pt x="618" y="3"/>
                  </a:lnTo>
                  <a:lnTo>
                    <a:pt x="618" y="0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4" y="0"/>
                  </a:lnTo>
                  <a:lnTo>
                    <a:pt x="627" y="0"/>
                  </a:lnTo>
                  <a:lnTo>
                    <a:pt x="627" y="0"/>
                  </a:lnTo>
                  <a:lnTo>
                    <a:pt x="627" y="0"/>
                  </a:lnTo>
                  <a:lnTo>
                    <a:pt x="627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0" y="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33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43" y="0"/>
                  </a:lnTo>
                  <a:lnTo>
                    <a:pt x="643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649" y="0"/>
                  </a:lnTo>
                  <a:lnTo>
                    <a:pt x="649" y="0"/>
                  </a:lnTo>
                  <a:lnTo>
                    <a:pt x="649" y="0"/>
                  </a:lnTo>
                  <a:lnTo>
                    <a:pt x="649" y="0"/>
                  </a:lnTo>
                  <a:lnTo>
                    <a:pt x="652" y="0"/>
                  </a:lnTo>
                  <a:lnTo>
                    <a:pt x="652" y="0"/>
                  </a:lnTo>
                  <a:lnTo>
                    <a:pt x="652" y="0"/>
                  </a:lnTo>
                  <a:lnTo>
                    <a:pt x="655" y="0"/>
                  </a:lnTo>
                  <a:lnTo>
                    <a:pt x="655" y="0"/>
                  </a:lnTo>
                  <a:lnTo>
                    <a:pt x="655" y="0"/>
                  </a:lnTo>
                  <a:lnTo>
                    <a:pt x="658" y="0"/>
                  </a:lnTo>
                  <a:lnTo>
                    <a:pt x="658" y="0"/>
                  </a:lnTo>
                  <a:lnTo>
                    <a:pt x="658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64" y="0"/>
                  </a:lnTo>
                  <a:lnTo>
                    <a:pt x="664" y="0"/>
                  </a:lnTo>
                  <a:lnTo>
                    <a:pt x="664" y="0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70" y="0"/>
                  </a:lnTo>
                  <a:lnTo>
                    <a:pt x="670" y="0"/>
                  </a:lnTo>
                  <a:lnTo>
                    <a:pt x="670" y="0"/>
                  </a:lnTo>
                  <a:lnTo>
                    <a:pt x="670" y="0"/>
                  </a:lnTo>
                  <a:lnTo>
                    <a:pt x="673" y="3"/>
                  </a:lnTo>
                  <a:lnTo>
                    <a:pt x="673" y="3"/>
                  </a:lnTo>
                  <a:lnTo>
                    <a:pt x="673" y="3"/>
                  </a:lnTo>
                  <a:lnTo>
                    <a:pt x="676" y="3"/>
                  </a:lnTo>
                  <a:lnTo>
                    <a:pt x="676" y="3"/>
                  </a:lnTo>
                  <a:lnTo>
                    <a:pt x="676" y="3"/>
                  </a:lnTo>
                  <a:lnTo>
                    <a:pt x="679" y="3"/>
                  </a:lnTo>
                  <a:lnTo>
                    <a:pt x="679" y="3"/>
                  </a:lnTo>
                  <a:lnTo>
                    <a:pt x="679" y="3"/>
                  </a:lnTo>
                  <a:lnTo>
                    <a:pt x="683" y="3"/>
                  </a:lnTo>
                  <a:lnTo>
                    <a:pt x="683" y="3"/>
                  </a:lnTo>
                  <a:lnTo>
                    <a:pt x="683" y="6"/>
                  </a:lnTo>
                  <a:lnTo>
                    <a:pt x="683" y="6"/>
                  </a:lnTo>
                  <a:lnTo>
                    <a:pt x="686" y="6"/>
                  </a:lnTo>
                  <a:lnTo>
                    <a:pt x="686" y="6"/>
                  </a:lnTo>
                  <a:lnTo>
                    <a:pt x="686" y="6"/>
                  </a:lnTo>
                  <a:lnTo>
                    <a:pt x="689" y="6"/>
                  </a:lnTo>
                  <a:lnTo>
                    <a:pt x="689" y="9"/>
                  </a:lnTo>
                  <a:lnTo>
                    <a:pt x="689" y="9"/>
                  </a:lnTo>
                  <a:lnTo>
                    <a:pt x="692" y="9"/>
                  </a:lnTo>
                  <a:lnTo>
                    <a:pt x="692" y="12"/>
                  </a:lnTo>
                  <a:lnTo>
                    <a:pt x="692" y="12"/>
                  </a:lnTo>
                  <a:lnTo>
                    <a:pt x="692" y="12"/>
                  </a:lnTo>
                  <a:lnTo>
                    <a:pt x="695" y="15"/>
                  </a:lnTo>
                  <a:lnTo>
                    <a:pt x="695" y="15"/>
                  </a:lnTo>
                  <a:lnTo>
                    <a:pt x="695" y="15"/>
                  </a:lnTo>
                  <a:lnTo>
                    <a:pt x="698" y="18"/>
                  </a:lnTo>
                  <a:lnTo>
                    <a:pt x="698" y="18"/>
                  </a:lnTo>
                  <a:lnTo>
                    <a:pt x="698" y="18"/>
                  </a:lnTo>
                  <a:lnTo>
                    <a:pt x="701" y="21"/>
                  </a:lnTo>
                  <a:lnTo>
                    <a:pt x="701" y="21"/>
                  </a:lnTo>
                  <a:lnTo>
                    <a:pt x="701" y="21"/>
                  </a:lnTo>
                  <a:lnTo>
                    <a:pt x="704" y="21"/>
                  </a:lnTo>
                  <a:lnTo>
                    <a:pt x="704" y="21"/>
                  </a:lnTo>
                  <a:lnTo>
                    <a:pt x="704" y="24"/>
                  </a:lnTo>
                  <a:lnTo>
                    <a:pt x="704" y="24"/>
                  </a:lnTo>
                  <a:lnTo>
                    <a:pt x="707" y="24"/>
                  </a:lnTo>
                  <a:lnTo>
                    <a:pt x="707" y="24"/>
                  </a:lnTo>
                  <a:lnTo>
                    <a:pt x="707" y="24"/>
                  </a:lnTo>
                  <a:lnTo>
                    <a:pt x="710" y="27"/>
                  </a:lnTo>
                  <a:lnTo>
                    <a:pt x="710" y="27"/>
                  </a:lnTo>
                  <a:lnTo>
                    <a:pt x="710" y="27"/>
                  </a:lnTo>
                  <a:lnTo>
                    <a:pt x="713" y="27"/>
                  </a:lnTo>
                  <a:lnTo>
                    <a:pt x="713" y="27"/>
                  </a:lnTo>
                  <a:lnTo>
                    <a:pt x="713" y="27"/>
                  </a:lnTo>
                  <a:lnTo>
                    <a:pt x="713" y="27"/>
                  </a:lnTo>
                  <a:lnTo>
                    <a:pt x="716" y="27"/>
                  </a:lnTo>
                  <a:lnTo>
                    <a:pt x="716" y="27"/>
                  </a:lnTo>
                  <a:lnTo>
                    <a:pt x="716" y="27"/>
                  </a:lnTo>
                  <a:lnTo>
                    <a:pt x="719" y="30"/>
                  </a:lnTo>
                  <a:lnTo>
                    <a:pt x="719" y="30"/>
                  </a:lnTo>
                  <a:lnTo>
                    <a:pt x="719" y="30"/>
                  </a:lnTo>
                  <a:lnTo>
                    <a:pt x="722" y="30"/>
                  </a:lnTo>
                  <a:lnTo>
                    <a:pt x="722" y="30"/>
                  </a:lnTo>
                  <a:lnTo>
                    <a:pt x="722" y="30"/>
                  </a:lnTo>
                  <a:lnTo>
                    <a:pt x="722" y="30"/>
                  </a:lnTo>
                  <a:lnTo>
                    <a:pt x="726" y="30"/>
                  </a:lnTo>
                  <a:lnTo>
                    <a:pt x="726" y="30"/>
                  </a:lnTo>
                  <a:lnTo>
                    <a:pt x="726" y="30"/>
                  </a:lnTo>
                  <a:lnTo>
                    <a:pt x="729" y="30"/>
                  </a:lnTo>
                  <a:lnTo>
                    <a:pt x="729" y="30"/>
                  </a:lnTo>
                  <a:lnTo>
                    <a:pt x="729" y="30"/>
                  </a:lnTo>
                  <a:lnTo>
                    <a:pt x="732" y="30"/>
                  </a:lnTo>
                  <a:lnTo>
                    <a:pt x="732" y="30"/>
                  </a:lnTo>
                  <a:lnTo>
                    <a:pt x="732" y="30"/>
                  </a:lnTo>
                  <a:lnTo>
                    <a:pt x="735" y="30"/>
                  </a:lnTo>
                  <a:lnTo>
                    <a:pt x="735" y="30"/>
                  </a:lnTo>
                  <a:lnTo>
                    <a:pt x="735" y="33"/>
                  </a:lnTo>
                  <a:lnTo>
                    <a:pt x="735" y="33"/>
                  </a:lnTo>
                  <a:lnTo>
                    <a:pt x="738" y="33"/>
                  </a:lnTo>
                  <a:lnTo>
                    <a:pt x="738" y="33"/>
                  </a:lnTo>
                  <a:lnTo>
                    <a:pt x="738" y="33"/>
                  </a:lnTo>
                  <a:lnTo>
                    <a:pt x="741" y="33"/>
                  </a:lnTo>
                  <a:lnTo>
                    <a:pt x="741" y="33"/>
                  </a:lnTo>
                  <a:lnTo>
                    <a:pt x="741" y="33"/>
                  </a:lnTo>
                  <a:lnTo>
                    <a:pt x="744" y="33"/>
                  </a:lnTo>
                  <a:lnTo>
                    <a:pt x="744" y="33"/>
                  </a:lnTo>
                  <a:lnTo>
                    <a:pt x="744" y="33"/>
                  </a:lnTo>
                  <a:lnTo>
                    <a:pt x="747" y="33"/>
                  </a:lnTo>
                  <a:lnTo>
                    <a:pt x="747" y="33"/>
                  </a:lnTo>
                  <a:lnTo>
                    <a:pt x="747" y="33"/>
                  </a:lnTo>
                  <a:lnTo>
                    <a:pt x="747" y="33"/>
                  </a:lnTo>
                  <a:lnTo>
                    <a:pt x="750" y="33"/>
                  </a:lnTo>
                  <a:lnTo>
                    <a:pt x="750" y="33"/>
                  </a:lnTo>
                  <a:lnTo>
                    <a:pt x="750" y="33"/>
                  </a:lnTo>
                  <a:lnTo>
                    <a:pt x="753" y="33"/>
                  </a:lnTo>
                  <a:lnTo>
                    <a:pt x="753" y="33"/>
                  </a:lnTo>
                  <a:lnTo>
                    <a:pt x="753" y="33"/>
                  </a:lnTo>
                  <a:lnTo>
                    <a:pt x="756" y="33"/>
                  </a:lnTo>
                  <a:lnTo>
                    <a:pt x="756" y="33"/>
                  </a:lnTo>
                  <a:lnTo>
                    <a:pt x="756" y="33"/>
                  </a:lnTo>
                  <a:lnTo>
                    <a:pt x="756" y="33"/>
                  </a:lnTo>
                  <a:lnTo>
                    <a:pt x="759" y="33"/>
                  </a:lnTo>
                  <a:lnTo>
                    <a:pt x="759" y="33"/>
                  </a:lnTo>
                  <a:lnTo>
                    <a:pt x="759" y="33"/>
                  </a:lnTo>
                  <a:lnTo>
                    <a:pt x="762" y="33"/>
                  </a:lnTo>
                  <a:lnTo>
                    <a:pt x="762" y="33"/>
                  </a:lnTo>
                  <a:lnTo>
                    <a:pt x="762" y="33"/>
                  </a:lnTo>
                  <a:lnTo>
                    <a:pt x="766" y="33"/>
                  </a:lnTo>
                  <a:lnTo>
                    <a:pt x="766" y="36"/>
                  </a:lnTo>
                  <a:lnTo>
                    <a:pt x="766" y="36"/>
                  </a:lnTo>
                  <a:lnTo>
                    <a:pt x="769" y="36"/>
                  </a:lnTo>
                  <a:lnTo>
                    <a:pt x="769" y="36"/>
                  </a:lnTo>
                  <a:lnTo>
                    <a:pt x="769" y="36"/>
                  </a:lnTo>
                  <a:lnTo>
                    <a:pt x="769" y="36"/>
                  </a:lnTo>
                  <a:lnTo>
                    <a:pt x="772" y="36"/>
                  </a:lnTo>
                  <a:lnTo>
                    <a:pt x="772" y="39"/>
                  </a:lnTo>
                  <a:lnTo>
                    <a:pt x="772" y="39"/>
                  </a:lnTo>
                  <a:lnTo>
                    <a:pt x="775" y="39"/>
                  </a:lnTo>
                  <a:lnTo>
                    <a:pt x="775" y="39"/>
                  </a:lnTo>
                  <a:lnTo>
                    <a:pt x="775" y="42"/>
                  </a:lnTo>
                  <a:lnTo>
                    <a:pt x="778" y="42"/>
                  </a:lnTo>
                  <a:lnTo>
                    <a:pt x="778" y="46"/>
                  </a:lnTo>
                  <a:lnTo>
                    <a:pt x="778" y="46"/>
                  </a:lnTo>
                  <a:lnTo>
                    <a:pt x="778" y="46"/>
                  </a:lnTo>
                  <a:lnTo>
                    <a:pt x="781" y="46"/>
                  </a:lnTo>
                  <a:lnTo>
                    <a:pt x="781" y="46"/>
                  </a:lnTo>
                  <a:lnTo>
                    <a:pt x="781" y="49"/>
                  </a:lnTo>
                  <a:lnTo>
                    <a:pt x="784" y="49"/>
                  </a:lnTo>
                  <a:lnTo>
                    <a:pt x="784" y="49"/>
                  </a:lnTo>
                  <a:lnTo>
                    <a:pt x="784" y="49"/>
                  </a:lnTo>
                  <a:lnTo>
                    <a:pt x="787" y="46"/>
                  </a:lnTo>
                  <a:lnTo>
                    <a:pt x="787" y="46"/>
                  </a:lnTo>
                  <a:lnTo>
                    <a:pt x="787" y="46"/>
                  </a:lnTo>
                  <a:lnTo>
                    <a:pt x="790" y="46"/>
                  </a:lnTo>
                  <a:lnTo>
                    <a:pt x="790" y="42"/>
                  </a:lnTo>
                  <a:lnTo>
                    <a:pt x="790" y="42"/>
                  </a:lnTo>
                  <a:lnTo>
                    <a:pt x="790" y="42"/>
                  </a:lnTo>
                  <a:lnTo>
                    <a:pt x="793" y="42"/>
                  </a:lnTo>
                  <a:lnTo>
                    <a:pt x="793" y="39"/>
                  </a:lnTo>
                  <a:lnTo>
                    <a:pt x="793" y="39"/>
                  </a:lnTo>
                  <a:lnTo>
                    <a:pt x="796" y="39"/>
                  </a:lnTo>
                  <a:lnTo>
                    <a:pt x="796" y="39"/>
                  </a:lnTo>
                  <a:lnTo>
                    <a:pt x="796" y="36"/>
                  </a:lnTo>
                  <a:lnTo>
                    <a:pt x="799" y="36"/>
                  </a:lnTo>
                  <a:lnTo>
                    <a:pt x="799" y="36"/>
                  </a:lnTo>
                  <a:lnTo>
                    <a:pt x="799" y="36"/>
                  </a:lnTo>
                  <a:lnTo>
                    <a:pt x="799" y="36"/>
                  </a:lnTo>
                  <a:lnTo>
                    <a:pt x="802" y="33"/>
                  </a:lnTo>
                  <a:lnTo>
                    <a:pt x="802" y="33"/>
                  </a:lnTo>
                  <a:lnTo>
                    <a:pt x="802" y="33"/>
                  </a:lnTo>
                  <a:lnTo>
                    <a:pt x="805" y="33"/>
                  </a:lnTo>
                  <a:lnTo>
                    <a:pt x="805" y="33"/>
                  </a:lnTo>
                  <a:lnTo>
                    <a:pt x="805" y="33"/>
                  </a:lnTo>
                  <a:lnTo>
                    <a:pt x="809" y="30"/>
                  </a:lnTo>
                  <a:lnTo>
                    <a:pt x="809" y="30"/>
                  </a:lnTo>
                  <a:lnTo>
                    <a:pt x="809" y="30"/>
                  </a:lnTo>
                  <a:lnTo>
                    <a:pt x="812" y="30"/>
                  </a:lnTo>
                  <a:lnTo>
                    <a:pt x="812" y="30"/>
                  </a:lnTo>
                  <a:lnTo>
                    <a:pt x="812" y="30"/>
                  </a:lnTo>
                  <a:lnTo>
                    <a:pt x="812" y="30"/>
                  </a:lnTo>
                  <a:lnTo>
                    <a:pt x="815" y="30"/>
                  </a:lnTo>
                  <a:lnTo>
                    <a:pt x="815" y="33"/>
                  </a:lnTo>
                  <a:lnTo>
                    <a:pt x="815" y="33"/>
                  </a:lnTo>
                  <a:lnTo>
                    <a:pt x="818" y="33"/>
                  </a:lnTo>
                  <a:lnTo>
                    <a:pt x="818" y="33"/>
                  </a:lnTo>
                  <a:lnTo>
                    <a:pt x="818" y="33"/>
                  </a:lnTo>
                  <a:lnTo>
                    <a:pt x="821" y="33"/>
                  </a:lnTo>
                  <a:lnTo>
                    <a:pt x="821" y="33"/>
                  </a:lnTo>
                  <a:lnTo>
                    <a:pt x="821" y="36"/>
                  </a:lnTo>
                  <a:lnTo>
                    <a:pt x="821" y="36"/>
                  </a:lnTo>
                  <a:lnTo>
                    <a:pt x="824" y="39"/>
                  </a:lnTo>
                  <a:lnTo>
                    <a:pt x="824" y="39"/>
                  </a:lnTo>
                  <a:lnTo>
                    <a:pt x="824" y="42"/>
                  </a:lnTo>
                  <a:lnTo>
                    <a:pt x="827" y="42"/>
                  </a:lnTo>
                  <a:lnTo>
                    <a:pt x="827" y="46"/>
                  </a:lnTo>
                  <a:lnTo>
                    <a:pt x="827" y="49"/>
                  </a:lnTo>
                  <a:lnTo>
                    <a:pt x="830" y="52"/>
                  </a:lnTo>
                  <a:lnTo>
                    <a:pt x="830" y="52"/>
                  </a:lnTo>
                  <a:lnTo>
                    <a:pt x="830" y="55"/>
                  </a:lnTo>
                  <a:lnTo>
                    <a:pt x="833" y="58"/>
                  </a:lnTo>
                  <a:lnTo>
                    <a:pt x="833" y="58"/>
                  </a:lnTo>
                  <a:lnTo>
                    <a:pt x="833" y="61"/>
                  </a:lnTo>
                  <a:lnTo>
                    <a:pt x="833" y="64"/>
                  </a:lnTo>
                  <a:lnTo>
                    <a:pt x="836" y="64"/>
                  </a:lnTo>
                  <a:lnTo>
                    <a:pt x="836" y="67"/>
                  </a:lnTo>
                  <a:lnTo>
                    <a:pt x="836" y="67"/>
                  </a:lnTo>
                  <a:lnTo>
                    <a:pt x="839" y="70"/>
                  </a:lnTo>
                  <a:lnTo>
                    <a:pt x="839" y="70"/>
                  </a:lnTo>
                  <a:lnTo>
                    <a:pt x="839" y="73"/>
                  </a:lnTo>
                  <a:lnTo>
                    <a:pt x="842" y="73"/>
                  </a:lnTo>
                  <a:lnTo>
                    <a:pt x="842" y="76"/>
                  </a:lnTo>
                  <a:lnTo>
                    <a:pt x="842" y="79"/>
                  </a:lnTo>
                  <a:lnTo>
                    <a:pt x="842" y="79"/>
                  </a:lnTo>
                  <a:lnTo>
                    <a:pt x="845" y="82"/>
                  </a:lnTo>
                  <a:lnTo>
                    <a:pt x="845" y="82"/>
                  </a:lnTo>
                  <a:lnTo>
                    <a:pt x="845" y="85"/>
                  </a:lnTo>
                  <a:lnTo>
                    <a:pt x="849" y="85"/>
                  </a:lnTo>
                  <a:lnTo>
                    <a:pt x="849" y="88"/>
                  </a:lnTo>
                  <a:lnTo>
                    <a:pt x="849" y="88"/>
                  </a:lnTo>
                  <a:lnTo>
                    <a:pt x="852" y="91"/>
                  </a:lnTo>
                  <a:lnTo>
                    <a:pt x="852" y="91"/>
                  </a:lnTo>
                  <a:lnTo>
                    <a:pt x="852" y="94"/>
                  </a:lnTo>
                  <a:lnTo>
                    <a:pt x="855" y="94"/>
                  </a:lnTo>
                  <a:lnTo>
                    <a:pt x="855" y="94"/>
                  </a:lnTo>
                  <a:lnTo>
                    <a:pt x="855" y="97"/>
                  </a:lnTo>
                  <a:lnTo>
                    <a:pt x="855" y="97"/>
                  </a:lnTo>
                  <a:lnTo>
                    <a:pt x="858" y="100"/>
                  </a:lnTo>
                  <a:lnTo>
                    <a:pt x="858" y="100"/>
                  </a:lnTo>
                  <a:lnTo>
                    <a:pt x="858" y="103"/>
                  </a:lnTo>
                  <a:lnTo>
                    <a:pt x="861" y="106"/>
                  </a:lnTo>
                  <a:lnTo>
                    <a:pt x="861" y="106"/>
                  </a:lnTo>
                  <a:lnTo>
                    <a:pt x="861" y="109"/>
                  </a:lnTo>
                  <a:lnTo>
                    <a:pt x="864" y="109"/>
                  </a:lnTo>
                  <a:lnTo>
                    <a:pt x="864" y="112"/>
                  </a:lnTo>
                  <a:lnTo>
                    <a:pt x="864" y="115"/>
                  </a:lnTo>
                  <a:lnTo>
                    <a:pt x="864" y="115"/>
                  </a:lnTo>
                  <a:lnTo>
                    <a:pt x="867" y="118"/>
                  </a:lnTo>
                  <a:lnTo>
                    <a:pt x="867" y="118"/>
                  </a:lnTo>
                  <a:lnTo>
                    <a:pt x="867" y="121"/>
                  </a:lnTo>
                  <a:lnTo>
                    <a:pt x="870" y="125"/>
                  </a:lnTo>
                  <a:lnTo>
                    <a:pt x="870" y="125"/>
                  </a:lnTo>
                  <a:lnTo>
                    <a:pt x="870" y="128"/>
                  </a:lnTo>
                  <a:lnTo>
                    <a:pt x="873" y="128"/>
                  </a:lnTo>
                  <a:lnTo>
                    <a:pt x="873" y="131"/>
                  </a:lnTo>
                  <a:lnTo>
                    <a:pt x="873" y="131"/>
                  </a:lnTo>
                  <a:lnTo>
                    <a:pt x="876" y="134"/>
                  </a:lnTo>
                  <a:lnTo>
                    <a:pt x="876" y="134"/>
                  </a:lnTo>
                  <a:lnTo>
                    <a:pt x="876" y="137"/>
                  </a:lnTo>
                  <a:lnTo>
                    <a:pt x="876" y="137"/>
                  </a:lnTo>
                  <a:lnTo>
                    <a:pt x="879" y="140"/>
                  </a:lnTo>
                  <a:lnTo>
                    <a:pt x="879" y="140"/>
                  </a:lnTo>
                  <a:lnTo>
                    <a:pt x="879" y="143"/>
                  </a:lnTo>
                  <a:lnTo>
                    <a:pt x="882" y="143"/>
                  </a:lnTo>
                  <a:lnTo>
                    <a:pt x="882" y="146"/>
                  </a:lnTo>
                  <a:lnTo>
                    <a:pt x="882" y="149"/>
                  </a:lnTo>
                  <a:lnTo>
                    <a:pt x="885" y="152"/>
                  </a:lnTo>
                  <a:lnTo>
                    <a:pt x="885" y="155"/>
                  </a:lnTo>
                  <a:lnTo>
                    <a:pt x="885" y="161"/>
                  </a:lnTo>
                  <a:lnTo>
                    <a:pt x="885" y="167"/>
                  </a:lnTo>
                  <a:lnTo>
                    <a:pt x="888" y="170"/>
                  </a:lnTo>
                  <a:lnTo>
                    <a:pt x="888" y="176"/>
                  </a:lnTo>
                  <a:lnTo>
                    <a:pt x="888" y="182"/>
                  </a:lnTo>
                  <a:lnTo>
                    <a:pt x="892" y="188"/>
                  </a:lnTo>
                  <a:lnTo>
                    <a:pt x="892" y="194"/>
                  </a:lnTo>
                  <a:lnTo>
                    <a:pt x="892" y="197"/>
                  </a:lnTo>
                  <a:lnTo>
                    <a:pt x="895" y="204"/>
                  </a:lnTo>
                  <a:lnTo>
                    <a:pt x="895" y="207"/>
                  </a:lnTo>
                  <a:lnTo>
                    <a:pt x="895" y="210"/>
                  </a:lnTo>
                  <a:lnTo>
                    <a:pt x="898" y="210"/>
                  </a:lnTo>
                  <a:lnTo>
                    <a:pt x="898" y="213"/>
                  </a:lnTo>
                  <a:lnTo>
                    <a:pt x="898" y="213"/>
                  </a:lnTo>
                  <a:lnTo>
                    <a:pt x="898" y="213"/>
                  </a:lnTo>
                  <a:lnTo>
                    <a:pt x="901" y="213"/>
                  </a:lnTo>
                  <a:lnTo>
                    <a:pt x="901" y="216"/>
                  </a:lnTo>
                  <a:lnTo>
                    <a:pt x="901" y="216"/>
                  </a:lnTo>
                  <a:lnTo>
                    <a:pt x="904" y="216"/>
                  </a:lnTo>
                  <a:lnTo>
                    <a:pt x="904" y="219"/>
                  </a:lnTo>
                  <a:lnTo>
                    <a:pt x="904" y="219"/>
                  </a:lnTo>
                  <a:lnTo>
                    <a:pt x="907" y="222"/>
                  </a:lnTo>
                  <a:lnTo>
                    <a:pt x="907" y="225"/>
                  </a:lnTo>
                  <a:lnTo>
                    <a:pt x="907" y="228"/>
                  </a:lnTo>
                  <a:lnTo>
                    <a:pt x="907" y="234"/>
                  </a:lnTo>
                  <a:lnTo>
                    <a:pt x="910" y="240"/>
                  </a:lnTo>
                  <a:lnTo>
                    <a:pt x="910" y="246"/>
                  </a:lnTo>
                  <a:lnTo>
                    <a:pt x="910" y="252"/>
                  </a:lnTo>
                  <a:lnTo>
                    <a:pt x="913" y="261"/>
                  </a:lnTo>
                  <a:lnTo>
                    <a:pt x="913" y="270"/>
                  </a:lnTo>
                  <a:lnTo>
                    <a:pt x="913" y="276"/>
                  </a:lnTo>
                  <a:lnTo>
                    <a:pt x="916" y="286"/>
                  </a:lnTo>
                  <a:lnTo>
                    <a:pt x="916" y="298"/>
                  </a:lnTo>
                  <a:lnTo>
                    <a:pt x="916" y="307"/>
                  </a:lnTo>
                  <a:lnTo>
                    <a:pt x="919" y="319"/>
                  </a:lnTo>
                  <a:lnTo>
                    <a:pt x="919" y="328"/>
                  </a:lnTo>
                  <a:lnTo>
                    <a:pt x="919" y="340"/>
                  </a:lnTo>
                  <a:lnTo>
                    <a:pt x="919" y="355"/>
                  </a:lnTo>
                  <a:lnTo>
                    <a:pt x="922" y="368"/>
                  </a:lnTo>
                  <a:lnTo>
                    <a:pt x="922" y="383"/>
                  </a:lnTo>
                  <a:lnTo>
                    <a:pt x="922" y="395"/>
                  </a:lnTo>
                  <a:lnTo>
                    <a:pt x="925" y="410"/>
                  </a:lnTo>
                  <a:lnTo>
                    <a:pt x="925" y="425"/>
                  </a:lnTo>
                  <a:lnTo>
                    <a:pt x="925" y="437"/>
                  </a:lnTo>
                  <a:lnTo>
                    <a:pt x="928" y="450"/>
                  </a:lnTo>
                  <a:lnTo>
                    <a:pt x="928" y="462"/>
                  </a:lnTo>
                  <a:lnTo>
                    <a:pt x="928" y="471"/>
                  </a:lnTo>
                  <a:lnTo>
                    <a:pt x="928" y="480"/>
                  </a:lnTo>
                  <a:lnTo>
                    <a:pt x="932" y="486"/>
                  </a:lnTo>
                  <a:lnTo>
                    <a:pt x="932" y="492"/>
                  </a:lnTo>
                  <a:lnTo>
                    <a:pt x="932" y="498"/>
                  </a:lnTo>
                  <a:lnTo>
                    <a:pt x="935" y="501"/>
                  </a:lnTo>
                  <a:lnTo>
                    <a:pt x="935" y="507"/>
                  </a:lnTo>
                  <a:lnTo>
                    <a:pt x="935" y="507"/>
                  </a:lnTo>
                  <a:lnTo>
                    <a:pt x="938" y="510"/>
                  </a:lnTo>
                  <a:lnTo>
                    <a:pt x="938" y="510"/>
                  </a:lnTo>
                  <a:lnTo>
                    <a:pt x="938" y="513"/>
                  </a:lnTo>
                  <a:lnTo>
                    <a:pt x="941" y="516"/>
                  </a:lnTo>
                  <a:lnTo>
                    <a:pt x="941" y="516"/>
                  </a:lnTo>
                  <a:lnTo>
                    <a:pt x="941" y="523"/>
                  </a:lnTo>
                  <a:lnTo>
                    <a:pt x="941" y="529"/>
                  </a:lnTo>
                  <a:lnTo>
                    <a:pt x="944" y="538"/>
                  </a:lnTo>
                  <a:lnTo>
                    <a:pt x="944" y="547"/>
                  </a:lnTo>
                  <a:lnTo>
                    <a:pt x="944" y="556"/>
                  </a:lnTo>
                  <a:lnTo>
                    <a:pt x="947" y="562"/>
                  </a:lnTo>
                  <a:lnTo>
                    <a:pt x="947" y="565"/>
                  </a:lnTo>
                  <a:lnTo>
                    <a:pt x="947" y="565"/>
                  </a:lnTo>
                  <a:lnTo>
                    <a:pt x="950" y="562"/>
                  </a:lnTo>
                  <a:lnTo>
                    <a:pt x="950" y="556"/>
                  </a:lnTo>
                  <a:lnTo>
                    <a:pt x="950" y="550"/>
                  </a:lnTo>
                  <a:lnTo>
                    <a:pt x="950" y="538"/>
                  </a:lnTo>
                  <a:lnTo>
                    <a:pt x="953" y="523"/>
                  </a:lnTo>
                  <a:lnTo>
                    <a:pt x="953" y="507"/>
                  </a:lnTo>
                  <a:lnTo>
                    <a:pt x="953" y="489"/>
                  </a:lnTo>
                  <a:lnTo>
                    <a:pt x="956" y="471"/>
                  </a:lnTo>
                  <a:lnTo>
                    <a:pt x="956" y="453"/>
                  </a:lnTo>
                  <a:lnTo>
                    <a:pt x="956" y="440"/>
                  </a:lnTo>
                  <a:lnTo>
                    <a:pt x="959" y="431"/>
                  </a:lnTo>
                  <a:lnTo>
                    <a:pt x="959" y="422"/>
                  </a:lnTo>
                  <a:lnTo>
                    <a:pt x="959" y="416"/>
                  </a:lnTo>
                  <a:lnTo>
                    <a:pt x="962" y="413"/>
                  </a:lnTo>
                  <a:lnTo>
                    <a:pt x="962" y="407"/>
                  </a:lnTo>
                  <a:lnTo>
                    <a:pt x="962" y="404"/>
                  </a:lnTo>
                  <a:lnTo>
                    <a:pt x="962" y="401"/>
                  </a:lnTo>
                  <a:lnTo>
                    <a:pt x="965" y="398"/>
                  </a:lnTo>
                  <a:lnTo>
                    <a:pt x="965" y="395"/>
                  </a:lnTo>
                  <a:lnTo>
                    <a:pt x="965" y="392"/>
                  </a:lnTo>
                  <a:lnTo>
                    <a:pt x="968" y="392"/>
                  </a:lnTo>
                  <a:lnTo>
                    <a:pt x="968" y="389"/>
                  </a:lnTo>
                  <a:lnTo>
                    <a:pt x="968" y="389"/>
                  </a:lnTo>
                  <a:lnTo>
                    <a:pt x="972" y="386"/>
                  </a:lnTo>
                  <a:lnTo>
                    <a:pt x="972" y="386"/>
                  </a:lnTo>
                  <a:lnTo>
                    <a:pt x="972" y="383"/>
                  </a:lnTo>
                  <a:lnTo>
                    <a:pt x="972" y="383"/>
                  </a:lnTo>
                  <a:lnTo>
                    <a:pt x="975" y="383"/>
                  </a:lnTo>
                  <a:lnTo>
                    <a:pt x="975" y="380"/>
                  </a:lnTo>
                  <a:lnTo>
                    <a:pt x="975" y="380"/>
                  </a:lnTo>
                  <a:lnTo>
                    <a:pt x="978" y="380"/>
                  </a:lnTo>
                  <a:lnTo>
                    <a:pt x="978" y="377"/>
                  </a:lnTo>
                  <a:lnTo>
                    <a:pt x="978" y="377"/>
                  </a:lnTo>
                  <a:lnTo>
                    <a:pt x="981" y="377"/>
                  </a:lnTo>
                  <a:lnTo>
                    <a:pt x="981" y="377"/>
                  </a:lnTo>
                  <a:lnTo>
                    <a:pt x="981" y="377"/>
                  </a:lnTo>
                  <a:lnTo>
                    <a:pt x="984" y="374"/>
                  </a:lnTo>
                  <a:lnTo>
                    <a:pt x="984" y="374"/>
                  </a:lnTo>
                  <a:lnTo>
                    <a:pt x="984" y="374"/>
                  </a:lnTo>
                  <a:lnTo>
                    <a:pt x="984" y="371"/>
                  </a:lnTo>
                  <a:lnTo>
                    <a:pt x="987" y="371"/>
                  </a:lnTo>
                  <a:lnTo>
                    <a:pt x="987" y="371"/>
                  </a:lnTo>
                  <a:lnTo>
                    <a:pt x="987" y="368"/>
                  </a:lnTo>
                  <a:lnTo>
                    <a:pt x="990" y="368"/>
                  </a:lnTo>
                  <a:lnTo>
                    <a:pt x="990" y="368"/>
                  </a:lnTo>
                  <a:lnTo>
                    <a:pt x="990" y="365"/>
                  </a:lnTo>
                  <a:lnTo>
                    <a:pt x="993" y="365"/>
                  </a:lnTo>
                  <a:lnTo>
                    <a:pt x="993" y="365"/>
                  </a:lnTo>
                  <a:lnTo>
                    <a:pt x="993" y="362"/>
                  </a:lnTo>
                  <a:lnTo>
                    <a:pt x="993" y="362"/>
                  </a:lnTo>
                  <a:lnTo>
                    <a:pt x="996" y="362"/>
                  </a:lnTo>
                  <a:lnTo>
                    <a:pt x="996" y="358"/>
                  </a:lnTo>
                  <a:lnTo>
                    <a:pt x="996" y="358"/>
                  </a:lnTo>
                  <a:lnTo>
                    <a:pt x="999" y="355"/>
                  </a:lnTo>
                  <a:lnTo>
                    <a:pt x="999" y="355"/>
                  </a:lnTo>
                  <a:lnTo>
                    <a:pt x="999" y="355"/>
                  </a:lnTo>
                  <a:lnTo>
                    <a:pt x="1002" y="352"/>
                  </a:lnTo>
                  <a:lnTo>
                    <a:pt x="1002" y="352"/>
                  </a:lnTo>
                  <a:lnTo>
                    <a:pt x="1002" y="349"/>
                  </a:lnTo>
                  <a:lnTo>
                    <a:pt x="1005" y="349"/>
                  </a:lnTo>
                  <a:lnTo>
                    <a:pt x="1005" y="346"/>
                  </a:lnTo>
                  <a:lnTo>
                    <a:pt x="1005" y="343"/>
                  </a:lnTo>
                  <a:lnTo>
                    <a:pt x="1005" y="343"/>
                  </a:lnTo>
                  <a:lnTo>
                    <a:pt x="1008" y="340"/>
                  </a:lnTo>
                  <a:lnTo>
                    <a:pt x="1008" y="340"/>
                  </a:lnTo>
                  <a:lnTo>
                    <a:pt x="1008" y="337"/>
                  </a:lnTo>
                  <a:lnTo>
                    <a:pt x="1011" y="337"/>
                  </a:lnTo>
                  <a:lnTo>
                    <a:pt x="1011" y="334"/>
                  </a:lnTo>
                  <a:lnTo>
                    <a:pt x="1011" y="334"/>
                  </a:lnTo>
                  <a:lnTo>
                    <a:pt x="1015" y="331"/>
                  </a:lnTo>
                  <a:lnTo>
                    <a:pt x="1015" y="331"/>
                  </a:lnTo>
                  <a:lnTo>
                    <a:pt x="1015" y="328"/>
                  </a:lnTo>
                  <a:lnTo>
                    <a:pt x="1015" y="328"/>
                  </a:lnTo>
                  <a:lnTo>
                    <a:pt x="1018" y="325"/>
                  </a:lnTo>
                  <a:lnTo>
                    <a:pt x="1018" y="325"/>
                  </a:lnTo>
                  <a:lnTo>
                    <a:pt x="1018" y="325"/>
                  </a:lnTo>
                  <a:lnTo>
                    <a:pt x="1021" y="322"/>
                  </a:lnTo>
                  <a:lnTo>
                    <a:pt x="1021" y="322"/>
                  </a:lnTo>
                  <a:lnTo>
                    <a:pt x="1021" y="319"/>
                  </a:lnTo>
                  <a:lnTo>
                    <a:pt x="1024" y="319"/>
                  </a:lnTo>
                  <a:lnTo>
                    <a:pt x="1024" y="316"/>
                  </a:lnTo>
                  <a:lnTo>
                    <a:pt x="1024" y="316"/>
                  </a:lnTo>
                  <a:lnTo>
                    <a:pt x="1027" y="313"/>
                  </a:lnTo>
                  <a:lnTo>
                    <a:pt x="1027" y="310"/>
                  </a:lnTo>
                  <a:lnTo>
                    <a:pt x="1027" y="310"/>
                  </a:lnTo>
                  <a:lnTo>
                    <a:pt x="1027" y="307"/>
                  </a:lnTo>
                  <a:lnTo>
                    <a:pt x="1030" y="304"/>
                  </a:lnTo>
                  <a:lnTo>
                    <a:pt x="1030" y="304"/>
                  </a:lnTo>
                  <a:lnTo>
                    <a:pt x="1030" y="301"/>
                  </a:lnTo>
                  <a:lnTo>
                    <a:pt x="1033" y="298"/>
                  </a:lnTo>
                  <a:lnTo>
                    <a:pt x="1033" y="295"/>
                  </a:lnTo>
                  <a:lnTo>
                    <a:pt x="1033" y="295"/>
                  </a:lnTo>
                  <a:lnTo>
                    <a:pt x="1036" y="292"/>
                  </a:lnTo>
                  <a:lnTo>
                    <a:pt x="1036" y="289"/>
                  </a:lnTo>
                  <a:lnTo>
                    <a:pt x="1036" y="286"/>
                  </a:lnTo>
                  <a:lnTo>
                    <a:pt x="1036" y="286"/>
                  </a:lnTo>
                  <a:lnTo>
                    <a:pt x="1039" y="283"/>
                  </a:lnTo>
                  <a:lnTo>
                    <a:pt x="1039" y="283"/>
                  </a:lnTo>
                  <a:lnTo>
                    <a:pt x="1039" y="279"/>
                  </a:lnTo>
                  <a:lnTo>
                    <a:pt x="1042" y="279"/>
                  </a:lnTo>
                  <a:lnTo>
                    <a:pt x="1042" y="276"/>
                  </a:lnTo>
                  <a:lnTo>
                    <a:pt x="1042" y="276"/>
                  </a:lnTo>
                  <a:lnTo>
                    <a:pt x="1045" y="273"/>
                  </a:lnTo>
                  <a:lnTo>
                    <a:pt x="1045" y="273"/>
                  </a:lnTo>
                  <a:lnTo>
                    <a:pt x="1045" y="270"/>
                  </a:lnTo>
                  <a:lnTo>
                    <a:pt x="1048" y="267"/>
                  </a:lnTo>
                  <a:lnTo>
                    <a:pt x="1048" y="267"/>
                  </a:lnTo>
                  <a:lnTo>
                    <a:pt x="1048" y="264"/>
                  </a:lnTo>
                  <a:lnTo>
                    <a:pt x="1048" y="264"/>
                  </a:lnTo>
                  <a:lnTo>
                    <a:pt x="1051" y="261"/>
                  </a:lnTo>
                  <a:lnTo>
                    <a:pt x="1051" y="261"/>
                  </a:lnTo>
                  <a:lnTo>
                    <a:pt x="1051" y="258"/>
                  </a:lnTo>
                  <a:lnTo>
                    <a:pt x="1055" y="258"/>
                  </a:lnTo>
                  <a:lnTo>
                    <a:pt x="1055" y="255"/>
                  </a:lnTo>
                  <a:lnTo>
                    <a:pt x="1055" y="255"/>
                  </a:lnTo>
                  <a:lnTo>
                    <a:pt x="1058" y="252"/>
                  </a:lnTo>
                  <a:lnTo>
                    <a:pt x="1058" y="252"/>
                  </a:lnTo>
                  <a:lnTo>
                    <a:pt x="1058" y="249"/>
                  </a:lnTo>
                  <a:lnTo>
                    <a:pt x="1058" y="249"/>
                  </a:lnTo>
                  <a:lnTo>
                    <a:pt x="1061" y="246"/>
                  </a:lnTo>
                  <a:lnTo>
                    <a:pt x="1061" y="246"/>
                  </a:lnTo>
                  <a:lnTo>
                    <a:pt x="1061" y="243"/>
                  </a:lnTo>
                  <a:lnTo>
                    <a:pt x="1064" y="243"/>
                  </a:lnTo>
                  <a:lnTo>
                    <a:pt x="1064" y="240"/>
                  </a:lnTo>
                  <a:lnTo>
                    <a:pt x="1064" y="240"/>
                  </a:lnTo>
                  <a:lnTo>
                    <a:pt x="1067" y="240"/>
                  </a:lnTo>
                  <a:lnTo>
                    <a:pt x="1067" y="237"/>
                  </a:lnTo>
                  <a:lnTo>
                    <a:pt x="1067" y="237"/>
                  </a:lnTo>
                  <a:lnTo>
                    <a:pt x="1070" y="234"/>
                  </a:lnTo>
                  <a:lnTo>
                    <a:pt x="1070" y="234"/>
                  </a:lnTo>
                  <a:lnTo>
                    <a:pt x="1070" y="231"/>
                  </a:lnTo>
                  <a:lnTo>
                    <a:pt x="1070" y="231"/>
                  </a:lnTo>
                  <a:lnTo>
                    <a:pt x="1073" y="231"/>
                  </a:lnTo>
                  <a:lnTo>
                    <a:pt x="1073" y="228"/>
                  </a:lnTo>
                  <a:lnTo>
                    <a:pt x="1073" y="228"/>
                  </a:lnTo>
                  <a:lnTo>
                    <a:pt x="1076" y="225"/>
                  </a:lnTo>
                  <a:lnTo>
                    <a:pt x="1076" y="225"/>
                  </a:lnTo>
                  <a:lnTo>
                    <a:pt x="1076" y="222"/>
                  </a:lnTo>
                  <a:lnTo>
                    <a:pt x="1079" y="222"/>
                  </a:lnTo>
                  <a:lnTo>
                    <a:pt x="1079" y="222"/>
                  </a:lnTo>
                  <a:lnTo>
                    <a:pt x="1079" y="219"/>
                  </a:lnTo>
                  <a:lnTo>
                    <a:pt x="1079" y="219"/>
                  </a:lnTo>
                  <a:lnTo>
                    <a:pt x="1082" y="216"/>
                  </a:lnTo>
                  <a:lnTo>
                    <a:pt x="1082" y="216"/>
                  </a:lnTo>
                  <a:lnTo>
                    <a:pt x="1082" y="216"/>
                  </a:lnTo>
                  <a:lnTo>
                    <a:pt x="1085" y="213"/>
                  </a:lnTo>
                  <a:lnTo>
                    <a:pt x="1085" y="213"/>
                  </a:lnTo>
                  <a:lnTo>
                    <a:pt x="1085" y="210"/>
                  </a:lnTo>
                  <a:lnTo>
                    <a:pt x="1088" y="210"/>
                  </a:lnTo>
                  <a:lnTo>
                    <a:pt x="1088" y="210"/>
                  </a:lnTo>
                  <a:lnTo>
                    <a:pt x="1088" y="207"/>
                  </a:lnTo>
                  <a:lnTo>
                    <a:pt x="1091" y="207"/>
                  </a:lnTo>
                  <a:lnTo>
                    <a:pt x="1091" y="207"/>
                  </a:lnTo>
                  <a:lnTo>
                    <a:pt x="1091" y="204"/>
                  </a:lnTo>
                  <a:lnTo>
                    <a:pt x="1091" y="204"/>
                  </a:lnTo>
                  <a:lnTo>
                    <a:pt x="1094" y="204"/>
                  </a:lnTo>
                  <a:lnTo>
                    <a:pt x="1094" y="200"/>
                  </a:lnTo>
                  <a:lnTo>
                    <a:pt x="1094" y="200"/>
                  </a:lnTo>
                  <a:lnTo>
                    <a:pt x="1098" y="200"/>
                  </a:lnTo>
                  <a:lnTo>
                    <a:pt x="1098" y="197"/>
                  </a:lnTo>
                  <a:lnTo>
                    <a:pt x="1098" y="197"/>
                  </a:lnTo>
                  <a:lnTo>
                    <a:pt x="1101" y="197"/>
                  </a:lnTo>
                  <a:lnTo>
                    <a:pt x="1101" y="194"/>
                  </a:lnTo>
                  <a:lnTo>
                    <a:pt x="1101" y="194"/>
                  </a:lnTo>
                  <a:lnTo>
                    <a:pt x="1101" y="194"/>
                  </a:lnTo>
                  <a:lnTo>
                    <a:pt x="1104" y="191"/>
                  </a:lnTo>
                  <a:lnTo>
                    <a:pt x="1104" y="191"/>
                  </a:lnTo>
                  <a:lnTo>
                    <a:pt x="1104" y="191"/>
                  </a:lnTo>
                  <a:lnTo>
                    <a:pt x="1107" y="188"/>
                  </a:lnTo>
                  <a:lnTo>
                    <a:pt x="1107" y="188"/>
                  </a:lnTo>
                  <a:lnTo>
                    <a:pt x="1107" y="188"/>
                  </a:lnTo>
                  <a:lnTo>
                    <a:pt x="1110" y="185"/>
                  </a:lnTo>
                  <a:lnTo>
                    <a:pt x="1110" y="185"/>
                  </a:lnTo>
                  <a:lnTo>
                    <a:pt x="1110" y="185"/>
                  </a:lnTo>
                  <a:lnTo>
                    <a:pt x="1113" y="182"/>
                  </a:lnTo>
                  <a:lnTo>
                    <a:pt x="1113" y="182"/>
                  </a:lnTo>
                  <a:lnTo>
                    <a:pt x="1113" y="182"/>
                  </a:lnTo>
                  <a:lnTo>
                    <a:pt x="1113" y="179"/>
                  </a:lnTo>
                  <a:lnTo>
                    <a:pt x="1116" y="179"/>
                  </a:lnTo>
                  <a:lnTo>
                    <a:pt x="1116" y="179"/>
                  </a:lnTo>
                  <a:lnTo>
                    <a:pt x="1116" y="179"/>
                  </a:lnTo>
                  <a:lnTo>
                    <a:pt x="1119" y="176"/>
                  </a:lnTo>
                  <a:lnTo>
                    <a:pt x="1119" y="176"/>
                  </a:lnTo>
                  <a:lnTo>
                    <a:pt x="1119" y="176"/>
                  </a:lnTo>
                  <a:lnTo>
                    <a:pt x="1122" y="176"/>
                  </a:lnTo>
                  <a:lnTo>
                    <a:pt x="1122" y="173"/>
                  </a:lnTo>
                  <a:lnTo>
                    <a:pt x="1122" y="173"/>
                  </a:lnTo>
                  <a:lnTo>
                    <a:pt x="1122" y="173"/>
                  </a:lnTo>
                  <a:lnTo>
                    <a:pt x="1125" y="173"/>
                  </a:lnTo>
                  <a:lnTo>
                    <a:pt x="1125" y="170"/>
                  </a:lnTo>
                  <a:lnTo>
                    <a:pt x="1125" y="170"/>
                  </a:lnTo>
                  <a:lnTo>
                    <a:pt x="1128" y="170"/>
                  </a:lnTo>
                  <a:lnTo>
                    <a:pt x="1128" y="170"/>
                  </a:lnTo>
                  <a:lnTo>
                    <a:pt x="1128" y="167"/>
                  </a:lnTo>
                  <a:lnTo>
                    <a:pt x="1131" y="167"/>
                  </a:lnTo>
                  <a:lnTo>
                    <a:pt x="1131" y="167"/>
                  </a:lnTo>
                  <a:lnTo>
                    <a:pt x="1131" y="167"/>
                  </a:lnTo>
                  <a:lnTo>
                    <a:pt x="1134" y="164"/>
                  </a:lnTo>
                  <a:lnTo>
                    <a:pt x="1134" y="164"/>
                  </a:lnTo>
                  <a:lnTo>
                    <a:pt x="1134" y="164"/>
                  </a:lnTo>
                  <a:lnTo>
                    <a:pt x="1134" y="164"/>
                  </a:lnTo>
                  <a:lnTo>
                    <a:pt x="1138" y="164"/>
                  </a:lnTo>
                  <a:lnTo>
                    <a:pt x="1138" y="164"/>
                  </a:lnTo>
                  <a:lnTo>
                    <a:pt x="1138" y="164"/>
                  </a:lnTo>
                  <a:lnTo>
                    <a:pt x="1141" y="161"/>
                  </a:lnTo>
                  <a:lnTo>
                    <a:pt x="1141" y="161"/>
                  </a:lnTo>
                  <a:lnTo>
                    <a:pt x="1141" y="161"/>
                  </a:lnTo>
                  <a:lnTo>
                    <a:pt x="1144" y="161"/>
                  </a:lnTo>
                  <a:lnTo>
                    <a:pt x="1144" y="161"/>
                  </a:lnTo>
                  <a:lnTo>
                    <a:pt x="1144" y="161"/>
                  </a:lnTo>
                  <a:lnTo>
                    <a:pt x="1144" y="158"/>
                  </a:lnTo>
                  <a:lnTo>
                    <a:pt x="1147" y="158"/>
                  </a:lnTo>
                  <a:lnTo>
                    <a:pt x="1147" y="158"/>
                  </a:lnTo>
                  <a:lnTo>
                    <a:pt x="1147" y="158"/>
                  </a:lnTo>
                  <a:lnTo>
                    <a:pt x="1150" y="158"/>
                  </a:lnTo>
                  <a:lnTo>
                    <a:pt x="1150" y="158"/>
                  </a:lnTo>
                  <a:lnTo>
                    <a:pt x="1150" y="158"/>
                  </a:lnTo>
                  <a:lnTo>
                    <a:pt x="1153" y="158"/>
                  </a:lnTo>
                  <a:lnTo>
                    <a:pt x="1153" y="155"/>
                  </a:lnTo>
                  <a:lnTo>
                    <a:pt x="1153" y="155"/>
                  </a:lnTo>
                  <a:lnTo>
                    <a:pt x="1156" y="155"/>
                  </a:lnTo>
                  <a:lnTo>
                    <a:pt x="1156" y="155"/>
                  </a:lnTo>
                  <a:lnTo>
                    <a:pt x="1156" y="155"/>
                  </a:lnTo>
                  <a:lnTo>
                    <a:pt x="1156" y="155"/>
                  </a:lnTo>
                  <a:lnTo>
                    <a:pt x="1159" y="155"/>
                  </a:lnTo>
                  <a:lnTo>
                    <a:pt x="1159" y="155"/>
                  </a:lnTo>
                  <a:lnTo>
                    <a:pt x="1159" y="155"/>
                  </a:lnTo>
                  <a:lnTo>
                    <a:pt x="1162" y="155"/>
                  </a:lnTo>
                  <a:lnTo>
                    <a:pt x="1162" y="152"/>
                  </a:lnTo>
                  <a:lnTo>
                    <a:pt x="1162" y="152"/>
                  </a:lnTo>
                  <a:lnTo>
                    <a:pt x="1165" y="152"/>
                  </a:lnTo>
                  <a:lnTo>
                    <a:pt x="1165" y="152"/>
                  </a:lnTo>
                  <a:lnTo>
                    <a:pt x="1165" y="152"/>
                  </a:lnTo>
                  <a:lnTo>
                    <a:pt x="1165" y="152"/>
                  </a:lnTo>
                  <a:lnTo>
                    <a:pt x="1168" y="152"/>
                  </a:lnTo>
                  <a:lnTo>
                    <a:pt x="1168" y="152"/>
                  </a:lnTo>
                  <a:lnTo>
                    <a:pt x="1168" y="152"/>
                  </a:lnTo>
                  <a:lnTo>
                    <a:pt x="1171" y="152"/>
                  </a:lnTo>
                  <a:lnTo>
                    <a:pt x="1171" y="152"/>
                  </a:lnTo>
                  <a:lnTo>
                    <a:pt x="1171" y="152"/>
                  </a:lnTo>
                  <a:lnTo>
                    <a:pt x="1174" y="152"/>
                  </a:lnTo>
                  <a:lnTo>
                    <a:pt x="1174" y="152"/>
                  </a:lnTo>
                  <a:lnTo>
                    <a:pt x="1174" y="152"/>
                  </a:lnTo>
                  <a:lnTo>
                    <a:pt x="1177" y="152"/>
                  </a:lnTo>
                  <a:lnTo>
                    <a:pt x="1177" y="152"/>
                  </a:lnTo>
                  <a:lnTo>
                    <a:pt x="1177" y="152"/>
                  </a:lnTo>
                  <a:lnTo>
                    <a:pt x="1177" y="152"/>
                  </a:lnTo>
                  <a:lnTo>
                    <a:pt x="1181" y="152"/>
                  </a:lnTo>
                  <a:lnTo>
                    <a:pt x="1181" y="152"/>
                  </a:lnTo>
                  <a:lnTo>
                    <a:pt x="1181" y="152"/>
                  </a:lnTo>
                  <a:lnTo>
                    <a:pt x="1184" y="155"/>
                  </a:lnTo>
                  <a:lnTo>
                    <a:pt x="1184" y="155"/>
                  </a:lnTo>
                  <a:lnTo>
                    <a:pt x="1184" y="155"/>
                  </a:lnTo>
                  <a:lnTo>
                    <a:pt x="1187" y="155"/>
                  </a:lnTo>
                  <a:lnTo>
                    <a:pt x="1187" y="155"/>
                  </a:lnTo>
                  <a:lnTo>
                    <a:pt x="1187" y="155"/>
                  </a:lnTo>
                  <a:lnTo>
                    <a:pt x="1187" y="155"/>
                  </a:lnTo>
                  <a:lnTo>
                    <a:pt x="1190" y="155"/>
                  </a:lnTo>
                  <a:lnTo>
                    <a:pt x="1190" y="155"/>
                  </a:lnTo>
                  <a:lnTo>
                    <a:pt x="1190" y="155"/>
                  </a:lnTo>
                  <a:lnTo>
                    <a:pt x="1193" y="155"/>
                  </a:lnTo>
                  <a:lnTo>
                    <a:pt x="1193" y="155"/>
                  </a:lnTo>
                  <a:lnTo>
                    <a:pt x="1193" y="155"/>
                  </a:lnTo>
                  <a:lnTo>
                    <a:pt x="1196" y="155"/>
                  </a:lnTo>
                  <a:lnTo>
                    <a:pt x="1196" y="155"/>
                  </a:lnTo>
                  <a:lnTo>
                    <a:pt x="1196" y="158"/>
                  </a:lnTo>
                  <a:lnTo>
                    <a:pt x="1199" y="158"/>
                  </a:lnTo>
                  <a:lnTo>
                    <a:pt x="1199" y="158"/>
                  </a:lnTo>
                  <a:lnTo>
                    <a:pt x="1199" y="158"/>
                  </a:lnTo>
                  <a:lnTo>
                    <a:pt x="1199" y="158"/>
                  </a:lnTo>
                  <a:lnTo>
                    <a:pt x="1202" y="158"/>
                  </a:lnTo>
                  <a:lnTo>
                    <a:pt x="1202" y="158"/>
                  </a:lnTo>
                  <a:lnTo>
                    <a:pt x="1202" y="161"/>
                  </a:lnTo>
                  <a:lnTo>
                    <a:pt x="1205" y="161"/>
                  </a:lnTo>
                  <a:lnTo>
                    <a:pt x="1205" y="161"/>
                  </a:lnTo>
                  <a:lnTo>
                    <a:pt x="1205" y="161"/>
                  </a:lnTo>
                  <a:lnTo>
                    <a:pt x="1208" y="164"/>
                  </a:lnTo>
                  <a:lnTo>
                    <a:pt x="1208" y="164"/>
                  </a:lnTo>
                  <a:lnTo>
                    <a:pt x="1208" y="164"/>
                  </a:lnTo>
                  <a:lnTo>
                    <a:pt x="1208" y="164"/>
                  </a:lnTo>
                  <a:lnTo>
                    <a:pt x="1211" y="164"/>
                  </a:lnTo>
                  <a:lnTo>
                    <a:pt x="1211" y="167"/>
                  </a:lnTo>
                  <a:lnTo>
                    <a:pt x="1211" y="167"/>
                  </a:lnTo>
                  <a:lnTo>
                    <a:pt x="1214" y="167"/>
                  </a:lnTo>
                  <a:lnTo>
                    <a:pt x="1214" y="167"/>
                  </a:lnTo>
                  <a:lnTo>
                    <a:pt x="1214" y="170"/>
                  </a:lnTo>
                  <a:lnTo>
                    <a:pt x="1217" y="170"/>
                  </a:lnTo>
                  <a:lnTo>
                    <a:pt x="1217" y="170"/>
                  </a:lnTo>
                  <a:lnTo>
                    <a:pt x="1217" y="170"/>
                  </a:lnTo>
                  <a:lnTo>
                    <a:pt x="1221" y="170"/>
                  </a:lnTo>
                  <a:lnTo>
                    <a:pt x="1221" y="173"/>
                  </a:lnTo>
                  <a:lnTo>
                    <a:pt x="1221" y="173"/>
                  </a:lnTo>
                  <a:lnTo>
                    <a:pt x="1221" y="173"/>
                  </a:lnTo>
                  <a:lnTo>
                    <a:pt x="1224" y="173"/>
                  </a:lnTo>
                  <a:lnTo>
                    <a:pt x="1224" y="173"/>
                  </a:lnTo>
                  <a:lnTo>
                    <a:pt x="1224" y="176"/>
                  </a:lnTo>
                  <a:lnTo>
                    <a:pt x="1227" y="176"/>
                  </a:lnTo>
                  <a:lnTo>
                    <a:pt x="1227" y="176"/>
                  </a:lnTo>
                  <a:lnTo>
                    <a:pt x="1227" y="176"/>
                  </a:lnTo>
                  <a:lnTo>
                    <a:pt x="1230" y="176"/>
                  </a:lnTo>
                  <a:lnTo>
                    <a:pt x="1230" y="179"/>
                  </a:lnTo>
                  <a:lnTo>
                    <a:pt x="1230" y="179"/>
                  </a:lnTo>
                  <a:lnTo>
                    <a:pt x="1230" y="179"/>
                  </a:lnTo>
                  <a:lnTo>
                    <a:pt x="1233" y="179"/>
                  </a:lnTo>
                  <a:lnTo>
                    <a:pt x="1233" y="182"/>
                  </a:lnTo>
                  <a:lnTo>
                    <a:pt x="1233" y="182"/>
                  </a:lnTo>
                  <a:lnTo>
                    <a:pt x="1236" y="182"/>
                  </a:lnTo>
                  <a:lnTo>
                    <a:pt x="1236" y="185"/>
                  </a:lnTo>
                  <a:lnTo>
                    <a:pt x="1236" y="185"/>
                  </a:lnTo>
                  <a:lnTo>
                    <a:pt x="1239" y="185"/>
                  </a:lnTo>
                  <a:lnTo>
                    <a:pt x="1239" y="188"/>
                  </a:lnTo>
                  <a:lnTo>
                    <a:pt x="1239" y="188"/>
                  </a:lnTo>
                  <a:lnTo>
                    <a:pt x="1242" y="188"/>
                  </a:lnTo>
                  <a:lnTo>
                    <a:pt x="1242" y="188"/>
                  </a:lnTo>
                  <a:lnTo>
                    <a:pt x="1242" y="191"/>
                  </a:lnTo>
                  <a:lnTo>
                    <a:pt x="1242" y="191"/>
                  </a:lnTo>
                  <a:lnTo>
                    <a:pt x="1245" y="191"/>
                  </a:lnTo>
                  <a:lnTo>
                    <a:pt x="1245" y="191"/>
                  </a:lnTo>
                  <a:lnTo>
                    <a:pt x="1245" y="191"/>
                  </a:lnTo>
                  <a:lnTo>
                    <a:pt x="1248" y="194"/>
                  </a:lnTo>
                  <a:lnTo>
                    <a:pt x="1248" y="194"/>
                  </a:lnTo>
                  <a:lnTo>
                    <a:pt x="1248" y="194"/>
                  </a:lnTo>
                  <a:lnTo>
                    <a:pt x="1251" y="194"/>
                  </a:lnTo>
                  <a:lnTo>
                    <a:pt x="1251" y="197"/>
                  </a:lnTo>
                  <a:lnTo>
                    <a:pt x="1251" y="197"/>
                  </a:lnTo>
                  <a:lnTo>
                    <a:pt x="1251" y="197"/>
                  </a:lnTo>
                  <a:lnTo>
                    <a:pt x="1254" y="197"/>
                  </a:lnTo>
                  <a:lnTo>
                    <a:pt x="1254" y="197"/>
                  </a:lnTo>
                  <a:lnTo>
                    <a:pt x="1254" y="200"/>
                  </a:lnTo>
                  <a:lnTo>
                    <a:pt x="1257" y="200"/>
                  </a:lnTo>
                  <a:lnTo>
                    <a:pt x="1257" y="200"/>
                  </a:lnTo>
                  <a:lnTo>
                    <a:pt x="1257" y="200"/>
                  </a:lnTo>
                  <a:lnTo>
                    <a:pt x="1261" y="204"/>
                  </a:lnTo>
                  <a:lnTo>
                    <a:pt x="1261" y="204"/>
                  </a:lnTo>
                  <a:lnTo>
                    <a:pt x="1261" y="204"/>
                  </a:lnTo>
                  <a:lnTo>
                    <a:pt x="1264" y="207"/>
                  </a:lnTo>
                  <a:lnTo>
                    <a:pt x="1264" y="207"/>
                  </a:lnTo>
                  <a:lnTo>
                    <a:pt x="1264" y="207"/>
                  </a:lnTo>
                  <a:lnTo>
                    <a:pt x="1264" y="210"/>
                  </a:lnTo>
                  <a:lnTo>
                    <a:pt x="1267" y="210"/>
                  </a:lnTo>
                  <a:lnTo>
                    <a:pt x="1267" y="210"/>
                  </a:lnTo>
                  <a:lnTo>
                    <a:pt x="1267" y="213"/>
                  </a:lnTo>
                  <a:lnTo>
                    <a:pt x="1270" y="213"/>
                  </a:lnTo>
                  <a:lnTo>
                    <a:pt x="1270" y="213"/>
                  </a:lnTo>
                  <a:lnTo>
                    <a:pt x="1270" y="216"/>
                  </a:lnTo>
                  <a:lnTo>
                    <a:pt x="1273" y="216"/>
                  </a:lnTo>
                  <a:lnTo>
                    <a:pt x="1273" y="219"/>
                  </a:lnTo>
                  <a:lnTo>
                    <a:pt x="1273" y="219"/>
                  </a:lnTo>
                  <a:lnTo>
                    <a:pt x="1273" y="219"/>
                  </a:lnTo>
                  <a:lnTo>
                    <a:pt x="1276" y="222"/>
                  </a:lnTo>
                  <a:lnTo>
                    <a:pt x="1276" y="222"/>
                  </a:lnTo>
                  <a:lnTo>
                    <a:pt x="1276" y="225"/>
                  </a:lnTo>
                  <a:lnTo>
                    <a:pt x="1279" y="225"/>
                  </a:lnTo>
                  <a:lnTo>
                    <a:pt x="1279" y="225"/>
                  </a:lnTo>
                  <a:lnTo>
                    <a:pt x="1279" y="228"/>
                  </a:lnTo>
                  <a:lnTo>
                    <a:pt x="1282" y="228"/>
                  </a:lnTo>
                  <a:lnTo>
                    <a:pt x="1282" y="231"/>
                  </a:lnTo>
                  <a:lnTo>
                    <a:pt x="1282" y="231"/>
                  </a:lnTo>
                  <a:lnTo>
                    <a:pt x="1285" y="234"/>
                  </a:lnTo>
                  <a:lnTo>
                    <a:pt x="1285" y="234"/>
                  </a:lnTo>
                  <a:lnTo>
                    <a:pt x="1285" y="237"/>
                  </a:lnTo>
                  <a:lnTo>
                    <a:pt x="1285" y="237"/>
                  </a:lnTo>
                  <a:lnTo>
                    <a:pt x="1288" y="237"/>
                  </a:lnTo>
                  <a:lnTo>
                    <a:pt x="1288" y="240"/>
                  </a:lnTo>
                  <a:lnTo>
                    <a:pt x="1288" y="240"/>
                  </a:lnTo>
                  <a:lnTo>
                    <a:pt x="1291" y="243"/>
                  </a:lnTo>
                  <a:lnTo>
                    <a:pt x="1291" y="243"/>
                  </a:lnTo>
                  <a:lnTo>
                    <a:pt x="1291" y="243"/>
                  </a:lnTo>
                  <a:lnTo>
                    <a:pt x="1294" y="246"/>
                  </a:lnTo>
                  <a:lnTo>
                    <a:pt x="1294" y="246"/>
                  </a:lnTo>
                  <a:lnTo>
                    <a:pt x="1294" y="249"/>
                  </a:lnTo>
                  <a:lnTo>
                    <a:pt x="1294" y="249"/>
                  </a:lnTo>
                  <a:lnTo>
                    <a:pt x="1297" y="249"/>
                  </a:lnTo>
                  <a:lnTo>
                    <a:pt x="1297" y="252"/>
                  </a:lnTo>
                  <a:lnTo>
                    <a:pt x="1297" y="252"/>
                  </a:lnTo>
                  <a:lnTo>
                    <a:pt x="1300" y="255"/>
                  </a:lnTo>
                  <a:lnTo>
                    <a:pt x="1300" y="255"/>
                  </a:lnTo>
                  <a:lnTo>
                    <a:pt x="1300" y="255"/>
                  </a:lnTo>
                  <a:lnTo>
                    <a:pt x="1304" y="255"/>
                  </a:lnTo>
                  <a:lnTo>
                    <a:pt x="1304" y="258"/>
                  </a:lnTo>
                  <a:lnTo>
                    <a:pt x="1304" y="258"/>
                  </a:lnTo>
                  <a:lnTo>
                    <a:pt x="1307" y="258"/>
                  </a:lnTo>
                  <a:lnTo>
                    <a:pt x="1307" y="258"/>
                  </a:lnTo>
                  <a:lnTo>
                    <a:pt x="1307" y="258"/>
                  </a:lnTo>
                  <a:lnTo>
                    <a:pt x="1307" y="258"/>
                  </a:lnTo>
                  <a:lnTo>
                    <a:pt x="1310" y="258"/>
                  </a:lnTo>
                  <a:lnTo>
                    <a:pt x="1310" y="258"/>
                  </a:lnTo>
                  <a:lnTo>
                    <a:pt x="1310" y="261"/>
                  </a:lnTo>
                  <a:lnTo>
                    <a:pt x="1313" y="261"/>
                  </a:lnTo>
                  <a:lnTo>
                    <a:pt x="1313" y="261"/>
                  </a:lnTo>
                  <a:lnTo>
                    <a:pt x="1313" y="261"/>
                  </a:lnTo>
                  <a:lnTo>
                    <a:pt x="1316" y="261"/>
                  </a:lnTo>
                  <a:lnTo>
                    <a:pt x="1316" y="261"/>
                  </a:lnTo>
                  <a:lnTo>
                    <a:pt x="1316" y="261"/>
                  </a:lnTo>
                  <a:lnTo>
                    <a:pt x="1316" y="264"/>
                  </a:lnTo>
                  <a:lnTo>
                    <a:pt x="1319" y="264"/>
                  </a:lnTo>
                  <a:lnTo>
                    <a:pt x="1319" y="264"/>
                  </a:lnTo>
                  <a:lnTo>
                    <a:pt x="1319" y="264"/>
                  </a:lnTo>
                  <a:lnTo>
                    <a:pt x="1322" y="267"/>
                  </a:lnTo>
                  <a:lnTo>
                    <a:pt x="1322" y="267"/>
                  </a:lnTo>
                  <a:lnTo>
                    <a:pt x="1322" y="267"/>
                  </a:lnTo>
                  <a:lnTo>
                    <a:pt x="1325" y="267"/>
                  </a:lnTo>
                  <a:lnTo>
                    <a:pt x="1325" y="267"/>
                  </a:lnTo>
                  <a:lnTo>
                    <a:pt x="1325" y="267"/>
                  </a:lnTo>
                  <a:lnTo>
                    <a:pt x="1328" y="267"/>
                  </a:lnTo>
                  <a:lnTo>
                    <a:pt x="1328" y="267"/>
                  </a:lnTo>
                  <a:lnTo>
                    <a:pt x="1328" y="267"/>
                  </a:lnTo>
                  <a:lnTo>
                    <a:pt x="1328" y="267"/>
                  </a:lnTo>
                  <a:lnTo>
                    <a:pt x="1331" y="267"/>
                  </a:lnTo>
                  <a:lnTo>
                    <a:pt x="1331" y="264"/>
                  </a:lnTo>
                  <a:lnTo>
                    <a:pt x="1331" y="264"/>
                  </a:lnTo>
                  <a:lnTo>
                    <a:pt x="1334" y="264"/>
                  </a:lnTo>
                  <a:lnTo>
                    <a:pt x="1334" y="264"/>
                  </a:lnTo>
                  <a:lnTo>
                    <a:pt x="1334" y="261"/>
                  </a:lnTo>
                  <a:lnTo>
                    <a:pt x="1337" y="261"/>
                  </a:lnTo>
                  <a:lnTo>
                    <a:pt x="1337" y="261"/>
                  </a:lnTo>
                  <a:lnTo>
                    <a:pt x="1337" y="261"/>
                  </a:lnTo>
                  <a:lnTo>
                    <a:pt x="1337" y="261"/>
                  </a:lnTo>
                  <a:lnTo>
                    <a:pt x="1340" y="261"/>
                  </a:lnTo>
                  <a:lnTo>
                    <a:pt x="1340" y="261"/>
                  </a:lnTo>
                  <a:lnTo>
                    <a:pt x="1340" y="261"/>
                  </a:lnTo>
                  <a:lnTo>
                    <a:pt x="1344" y="264"/>
                  </a:lnTo>
                  <a:lnTo>
                    <a:pt x="1344" y="264"/>
                  </a:lnTo>
                  <a:lnTo>
                    <a:pt x="1344" y="264"/>
                  </a:lnTo>
                  <a:lnTo>
                    <a:pt x="1347" y="267"/>
                  </a:lnTo>
                  <a:lnTo>
                    <a:pt x="1347" y="267"/>
                  </a:lnTo>
                  <a:lnTo>
                    <a:pt x="1347" y="270"/>
                  </a:lnTo>
                  <a:lnTo>
                    <a:pt x="1350" y="270"/>
                  </a:lnTo>
                  <a:lnTo>
                    <a:pt x="1350" y="270"/>
                  </a:lnTo>
                  <a:lnTo>
                    <a:pt x="1350" y="270"/>
                  </a:lnTo>
                  <a:lnTo>
                    <a:pt x="1350" y="270"/>
                  </a:lnTo>
                  <a:lnTo>
                    <a:pt x="1353" y="270"/>
                  </a:lnTo>
                  <a:lnTo>
                    <a:pt x="1353" y="270"/>
                  </a:lnTo>
                  <a:lnTo>
                    <a:pt x="1353" y="270"/>
                  </a:lnTo>
                  <a:lnTo>
                    <a:pt x="1356" y="270"/>
                  </a:lnTo>
                  <a:lnTo>
                    <a:pt x="1356" y="270"/>
                  </a:lnTo>
                  <a:lnTo>
                    <a:pt x="1356" y="270"/>
                  </a:lnTo>
                  <a:lnTo>
                    <a:pt x="1359" y="270"/>
                  </a:lnTo>
                  <a:lnTo>
                    <a:pt x="1359" y="270"/>
                  </a:lnTo>
                  <a:lnTo>
                    <a:pt x="1359" y="273"/>
                  </a:lnTo>
                  <a:lnTo>
                    <a:pt x="1359" y="273"/>
                  </a:lnTo>
                  <a:lnTo>
                    <a:pt x="1362" y="276"/>
                  </a:lnTo>
                  <a:lnTo>
                    <a:pt x="1362" y="279"/>
                  </a:lnTo>
                  <a:lnTo>
                    <a:pt x="1362" y="283"/>
                  </a:lnTo>
                  <a:lnTo>
                    <a:pt x="1365" y="286"/>
                  </a:lnTo>
                  <a:lnTo>
                    <a:pt x="1365" y="289"/>
                  </a:lnTo>
                  <a:lnTo>
                    <a:pt x="1365" y="292"/>
                  </a:lnTo>
                  <a:lnTo>
                    <a:pt x="1368" y="298"/>
                  </a:lnTo>
                  <a:lnTo>
                    <a:pt x="1368" y="301"/>
                  </a:lnTo>
                  <a:lnTo>
                    <a:pt x="1368" y="307"/>
                  </a:lnTo>
                  <a:lnTo>
                    <a:pt x="1371" y="310"/>
                  </a:lnTo>
                  <a:lnTo>
                    <a:pt x="1371" y="316"/>
                  </a:lnTo>
                  <a:lnTo>
                    <a:pt x="1371" y="322"/>
                  </a:lnTo>
                  <a:lnTo>
                    <a:pt x="1371" y="331"/>
                  </a:lnTo>
                  <a:lnTo>
                    <a:pt x="1374" y="337"/>
                  </a:lnTo>
                  <a:lnTo>
                    <a:pt x="1374" y="343"/>
                  </a:lnTo>
                  <a:lnTo>
                    <a:pt x="1374" y="352"/>
                  </a:lnTo>
                  <a:lnTo>
                    <a:pt x="1377" y="362"/>
                  </a:lnTo>
                  <a:lnTo>
                    <a:pt x="1377" y="368"/>
                  </a:lnTo>
                  <a:lnTo>
                    <a:pt x="1377" y="377"/>
                  </a:lnTo>
                  <a:lnTo>
                    <a:pt x="1380" y="386"/>
                  </a:lnTo>
                  <a:lnTo>
                    <a:pt x="1380" y="395"/>
                  </a:lnTo>
                  <a:lnTo>
                    <a:pt x="1380" y="404"/>
                  </a:lnTo>
                  <a:lnTo>
                    <a:pt x="1380" y="413"/>
                  </a:lnTo>
                  <a:lnTo>
                    <a:pt x="1383" y="422"/>
                  </a:lnTo>
                  <a:lnTo>
                    <a:pt x="1383" y="431"/>
                  </a:lnTo>
                  <a:lnTo>
                    <a:pt x="1383" y="437"/>
                  </a:lnTo>
                  <a:lnTo>
                    <a:pt x="1387" y="447"/>
                  </a:lnTo>
                  <a:lnTo>
                    <a:pt x="1387" y="456"/>
                  </a:lnTo>
                  <a:lnTo>
                    <a:pt x="1387" y="465"/>
                  </a:lnTo>
                  <a:lnTo>
                    <a:pt x="1390" y="471"/>
                  </a:lnTo>
                  <a:lnTo>
                    <a:pt x="1390" y="480"/>
                  </a:lnTo>
                  <a:lnTo>
                    <a:pt x="1390" y="486"/>
                  </a:lnTo>
                  <a:lnTo>
                    <a:pt x="1393" y="495"/>
                  </a:lnTo>
                  <a:lnTo>
                    <a:pt x="1393" y="504"/>
                  </a:lnTo>
                  <a:lnTo>
                    <a:pt x="1393" y="510"/>
                  </a:lnTo>
                  <a:lnTo>
                    <a:pt x="1393" y="519"/>
                  </a:lnTo>
                  <a:lnTo>
                    <a:pt x="1396" y="526"/>
                  </a:lnTo>
                  <a:lnTo>
                    <a:pt x="1396" y="532"/>
                  </a:lnTo>
                  <a:lnTo>
                    <a:pt x="1396" y="541"/>
                  </a:lnTo>
                  <a:lnTo>
                    <a:pt x="1399" y="547"/>
                  </a:lnTo>
                  <a:lnTo>
                    <a:pt x="1399" y="553"/>
                  </a:lnTo>
                  <a:lnTo>
                    <a:pt x="1399" y="559"/>
                  </a:lnTo>
                  <a:lnTo>
                    <a:pt x="1402" y="565"/>
                  </a:lnTo>
                  <a:lnTo>
                    <a:pt x="1402" y="571"/>
                  </a:lnTo>
                  <a:lnTo>
                    <a:pt x="1402" y="574"/>
                  </a:lnTo>
                  <a:lnTo>
                    <a:pt x="1402" y="580"/>
                  </a:lnTo>
                  <a:lnTo>
                    <a:pt x="1405" y="586"/>
                  </a:lnTo>
                  <a:lnTo>
                    <a:pt x="1405" y="589"/>
                  </a:lnTo>
                  <a:lnTo>
                    <a:pt x="1405" y="595"/>
                  </a:lnTo>
                  <a:lnTo>
                    <a:pt x="1408" y="598"/>
                  </a:lnTo>
                  <a:lnTo>
                    <a:pt x="1408" y="602"/>
                  </a:lnTo>
                  <a:lnTo>
                    <a:pt x="1408" y="605"/>
                  </a:lnTo>
                  <a:lnTo>
                    <a:pt x="1411" y="608"/>
                  </a:lnTo>
                  <a:lnTo>
                    <a:pt x="1411" y="611"/>
                  </a:lnTo>
                  <a:lnTo>
                    <a:pt x="1411" y="614"/>
                  </a:lnTo>
                  <a:lnTo>
                    <a:pt x="1414" y="614"/>
                  </a:lnTo>
                  <a:lnTo>
                    <a:pt x="1414" y="617"/>
                  </a:lnTo>
                  <a:lnTo>
                    <a:pt x="1414" y="617"/>
                  </a:lnTo>
                  <a:lnTo>
                    <a:pt x="1414" y="620"/>
                  </a:lnTo>
                  <a:lnTo>
                    <a:pt x="1417" y="620"/>
                  </a:lnTo>
                  <a:lnTo>
                    <a:pt x="1417" y="620"/>
                  </a:lnTo>
                  <a:lnTo>
                    <a:pt x="1417" y="620"/>
                  </a:lnTo>
                  <a:lnTo>
                    <a:pt x="1420" y="620"/>
                  </a:lnTo>
                  <a:lnTo>
                    <a:pt x="1420" y="620"/>
                  </a:lnTo>
                  <a:lnTo>
                    <a:pt x="1420" y="623"/>
                  </a:lnTo>
                  <a:lnTo>
                    <a:pt x="1423" y="623"/>
                  </a:lnTo>
                  <a:lnTo>
                    <a:pt x="1423" y="623"/>
                  </a:lnTo>
                  <a:lnTo>
                    <a:pt x="1423" y="623"/>
                  </a:lnTo>
                  <a:lnTo>
                    <a:pt x="1423" y="623"/>
                  </a:lnTo>
                  <a:lnTo>
                    <a:pt x="1427" y="623"/>
                  </a:lnTo>
                  <a:lnTo>
                    <a:pt x="1427" y="623"/>
                  </a:lnTo>
                  <a:lnTo>
                    <a:pt x="1427" y="623"/>
                  </a:lnTo>
                  <a:lnTo>
                    <a:pt x="1430" y="623"/>
                  </a:lnTo>
                  <a:lnTo>
                    <a:pt x="1430" y="623"/>
                  </a:lnTo>
                  <a:lnTo>
                    <a:pt x="1430" y="623"/>
                  </a:lnTo>
                  <a:lnTo>
                    <a:pt x="1433" y="623"/>
                  </a:lnTo>
                  <a:lnTo>
                    <a:pt x="1433" y="623"/>
                  </a:lnTo>
                  <a:lnTo>
                    <a:pt x="1433" y="623"/>
                  </a:lnTo>
                  <a:lnTo>
                    <a:pt x="1436" y="623"/>
                  </a:lnTo>
                  <a:lnTo>
                    <a:pt x="1436" y="623"/>
                  </a:lnTo>
                  <a:lnTo>
                    <a:pt x="1436" y="620"/>
                  </a:lnTo>
                  <a:lnTo>
                    <a:pt x="1436" y="620"/>
                  </a:lnTo>
                  <a:lnTo>
                    <a:pt x="1439" y="620"/>
                  </a:lnTo>
                  <a:lnTo>
                    <a:pt x="1439" y="620"/>
                  </a:lnTo>
                  <a:lnTo>
                    <a:pt x="1439" y="620"/>
                  </a:lnTo>
                  <a:lnTo>
                    <a:pt x="1442" y="620"/>
                  </a:lnTo>
                  <a:lnTo>
                    <a:pt x="1442" y="620"/>
                  </a:lnTo>
                  <a:lnTo>
                    <a:pt x="1442" y="617"/>
                  </a:lnTo>
                  <a:lnTo>
                    <a:pt x="1445" y="617"/>
                  </a:lnTo>
                  <a:lnTo>
                    <a:pt x="1445" y="617"/>
                  </a:lnTo>
                  <a:lnTo>
                    <a:pt x="1445" y="617"/>
                  </a:lnTo>
                  <a:lnTo>
                    <a:pt x="1445" y="617"/>
                  </a:lnTo>
                  <a:lnTo>
                    <a:pt x="1448" y="614"/>
                  </a:lnTo>
                  <a:lnTo>
                    <a:pt x="1448" y="614"/>
                  </a:lnTo>
                  <a:lnTo>
                    <a:pt x="1448" y="614"/>
                  </a:lnTo>
                  <a:lnTo>
                    <a:pt x="1451" y="611"/>
                  </a:lnTo>
                  <a:lnTo>
                    <a:pt x="1451" y="611"/>
                  </a:lnTo>
                  <a:lnTo>
                    <a:pt x="1451" y="611"/>
                  </a:lnTo>
                  <a:lnTo>
                    <a:pt x="1454" y="611"/>
                  </a:lnTo>
                  <a:lnTo>
                    <a:pt x="1454" y="608"/>
                  </a:lnTo>
                  <a:lnTo>
                    <a:pt x="1454" y="608"/>
                  </a:lnTo>
                  <a:lnTo>
                    <a:pt x="1457" y="608"/>
                  </a:lnTo>
                  <a:lnTo>
                    <a:pt x="1457" y="608"/>
                  </a:lnTo>
                  <a:lnTo>
                    <a:pt x="1457" y="605"/>
                  </a:lnTo>
                  <a:lnTo>
                    <a:pt x="1457" y="605"/>
                  </a:lnTo>
                  <a:lnTo>
                    <a:pt x="1460" y="605"/>
                  </a:lnTo>
                  <a:lnTo>
                    <a:pt x="1460" y="605"/>
                  </a:lnTo>
                  <a:lnTo>
                    <a:pt x="1460" y="602"/>
                  </a:lnTo>
                  <a:lnTo>
                    <a:pt x="1463" y="602"/>
                  </a:lnTo>
                  <a:lnTo>
                    <a:pt x="1463" y="602"/>
                  </a:lnTo>
                  <a:lnTo>
                    <a:pt x="1463" y="598"/>
                  </a:lnTo>
                  <a:lnTo>
                    <a:pt x="1466" y="598"/>
                  </a:lnTo>
                  <a:lnTo>
                    <a:pt x="1466" y="598"/>
                  </a:lnTo>
                  <a:lnTo>
                    <a:pt x="1466" y="598"/>
                  </a:lnTo>
                  <a:lnTo>
                    <a:pt x="1466" y="595"/>
                  </a:lnTo>
                  <a:lnTo>
                    <a:pt x="1470" y="595"/>
                  </a:lnTo>
                  <a:lnTo>
                    <a:pt x="1470" y="595"/>
                  </a:lnTo>
                  <a:lnTo>
                    <a:pt x="1470" y="592"/>
                  </a:lnTo>
                  <a:lnTo>
                    <a:pt x="1473" y="592"/>
                  </a:lnTo>
                  <a:lnTo>
                    <a:pt x="1473" y="592"/>
                  </a:lnTo>
                  <a:lnTo>
                    <a:pt x="1473" y="589"/>
                  </a:lnTo>
                  <a:lnTo>
                    <a:pt x="1476" y="589"/>
                  </a:lnTo>
                  <a:lnTo>
                    <a:pt x="1476" y="589"/>
                  </a:lnTo>
                  <a:lnTo>
                    <a:pt x="1476" y="589"/>
                  </a:lnTo>
                  <a:lnTo>
                    <a:pt x="1479" y="586"/>
                  </a:lnTo>
                  <a:lnTo>
                    <a:pt x="1479" y="586"/>
                  </a:lnTo>
                  <a:lnTo>
                    <a:pt x="1479" y="586"/>
                  </a:lnTo>
                  <a:lnTo>
                    <a:pt x="1479" y="583"/>
                  </a:lnTo>
                  <a:lnTo>
                    <a:pt x="1482" y="583"/>
                  </a:lnTo>
                  <a:lnTo>
                    <a:pt x="1482" y="583"/>
                  </a:lnTo>
                  <a:lnTo>
                    <a:pt x="1482" y="583"/>
                  </a:lnTo>
                  <a:lnTo>
                    <a:pt x="1485" y="580"/>
                  </a:lnTo>
                  <a:lnTo>
                    <a:pt x="1485" y="580"/>
                  </a:lnTo>
                  <a:lnTo>
                    <a:pt x="1485" y="580"/>
                  </a:lnTo>
                  <a:lnTo>
                    <a:pt x="1488" y="580"/>
                  </a:lnTo>
                  <a:lnTo>
                    <a:pt x="1488" y="577"/>
                  </a:lnTo>
                  <a:lnTo>
                    <a:pt x="1488" y="577"/>
                  </a:lnTo>
                  <a:lnTo>
                    <a:pt x="1488" y="577"/>
                  </a:lnTo>
                  <a:lnTo>
                    <a:pt x="1491" y="577"/>
                  </a:lnTo>
                  <a:lnTo>
                    <a:pt x="1491" y="574"/>
                  </a:lnTo>
                  <a:lnTo>
                    <a:pt x="1491" y="574"/>
                  </a:lnTo>
                  <a:lnTo>
                    <a:pt x="1494" y="574"/>
                  </a:lnTo>
                  <a:lnTo>
                    <a:pt x="1494" y="571"/>
                  </a:lnTo>
                  <a:lnTo>
                    <a:pt x="1494" y="571"/>
                  </a:lnTo>
                  <a:lnTo>
                    <a:pt x="1497" y="571"/>
                  </a:lnTo>
                  <a:lnTo>
                    <a:pt x="1497" y="571"/>
                  </a:lnTo>
                  <a:lnTo>
                    <a:pt x="1497" y="571"/>
                  </a:lnTo>
                  <a:lnTo>
                    <a:pt x="1500" y="568"/>
                  </a:lnTo>
                  <a:lnTo>
                    <a:pt x="1500" y="568"/>
                  </a:lnTo>
                  <a:lnTo>
                    <a:pt x="1500" y="568"/>
                  </a:lnTo>
                  <a:lnTo>
                    <a:pt x="1500" y="568"/>
                  </a:lnTo>
                  <a:lnTo>
                    <a:pt x="1503" y="568"/>
                  </a:lnTo>
                  <a:lnTo>
                    <a:pt x="1503" y="565"/>
                  </a:lnTo>
                  <a:lnTo>
                    <a:pt x="1503" y="565"/>
                  </a:lnTo>
                  <a:lnTo>
                    <a:pt x="1506" y="565"/>
                  </a:lnTo>
                  <a:lnTo>
                    <a:pt x="1506" y="565"/>
                  </a:lnTo>
                  <a:lnTo>
                    <a:pt x="1506" y="565"/>
                  </a:lnTo>
                  <a:lnTo>
                    <a:pt x="1510" y="565"/>
                  </a:lnTo>
                  <a:lnTo>
                    <a:pt x="1510" y="562"/>
                  </a:lnTo>
                  <a:lnTo>
                    <a:pt x="1510" y="562"/>
                  </a:lnTo>
                  <a:lnTo>
                    <a:pt x="1510" y="562"/>
                  </a:lnTo>
                  <a:lnTo>
                    <a:pt x="1513" y="562"/>
                  </a:lnTo>
                  <a:lnTo>
                    <a:pt x="1513" y="562"/>
                  </a:lnTo>
                  <a:lnTo>
                    <a:pt x="1513" y="562"/>
                  </a:lnTo>
                  <a:lnTo>
                    <a:pt x="1516" y="559"/>
                  </a:lnTo>
                  <a:lnTo>
                    <a:pt x="1516" y="559"/>
                  </a:lnTo>
                  <a:lnTo>
                    <a:pt x="1516" y="559"/>
                  </a:lnTo>
                  <a:lnTo>
                    <a:pt x="1519" y="559"/>
                  </a:lnTo>
                  <a:lnTo>
                    <a:pt x="1519" y="559"/>
                  </a:lnTo>
                  <a:lnTo>
                    <a:pt x="1519" y="559"/>
                  </a:lnTo>
                  <a:lnTo>
                    <a:pt x="1522" y="556"/>
                  </a:lnTo>
                  <a:lnTo>
                    <a:pt x="1522" y="556"/>
                  </a:lnTo>
                  <a:lnTo>
                    <a:pt x="1522" y="556"/>
                  </a:lnTo>
                  <a:lnTo>
                    <a:pt x="1522" y="556"/>
                  </a:lnTo>
                  <a:lnTo>
                    <a:pt x="1525" y="556"/>
                  </a:lnTo>
                  <a:lnTo>
                    <a:pt x="1525" y="556"/>
                  </a:lnTo>
                  <a:lnTo>
                    <a:pt x="1525" y="556"/>
                  </a:lnTo>
                  <a:lnTo>
                    <a:pt x="1528" y="553"/>
                  </a:lnTo>
                  <a:lnTo>
                    <a:pt x="1528" y="553"/>
                  </a:lnTo>
                  <a:lnTo>
                    <a:pt x="1528" y="553"/>
                  </a:lnTo>
                  <a:lnTo>
                    <a:pt x="1531" y="553"/>
                  </a:lnTo>
                  <a:lnTo>
                    <a:pt x="1531" y="553"/>
                  </a:lnTo>
                  <a:lnTo>
                    <a:pt x="1531" y="553"/>
                  </a:lnTo>
                  <a:lnTo>
                    <a:pt x="1531" y="553"/>
                  </a:lnTo>
                  <a:lnTo>
                    <a:pt x="1534" y="553"/>
                  </a:lnTo>
                  <a:lnTo>
                    <a:pt x="1534" y="553"/>
                  </a:lnTo>
                  <a:lnTo>
                    <a:pt x="1534" y="553"/>
                  </a:lnTo>
                  <a:lnTo>
                    <a:pt x="1537" y="553"/>
                  </a:lnTo>
                  <a:lnTo>
                    <a:pt x="1537" y="553"/>
                  </a:lnTo>
                  <a:lnTo>
                    <a:pt x="1537" y="553"/>
                  </a:lnTo>
                  <a:lnTo>
                    <a:pt x="1540" y="553"/>
                  </a:lnTo>
                  <a:lnTo>
                    <a:pt x="1540" y="553"/>
                  </a:lnTo>
                  <a:lnTo>
                    <a:pt x="1540" y="553"/>
                  </a:lnTo>
                  <a:lnTo>
                    <a:pt x="1543" y="553"/>
                  </a:lnTo>
                  <a:lnTo>
                    <a:pt x="1543" y="553"/>
                  </a:lnTo>
                  <a:lnTo>
                    <a:pt x="1543" y="553"/>
                  </a:lnTo>
                  <a:lnTo>
                    <a:pt x="1543" y="553"/>
                  </a:lnTo>
                  <a:lnTo>
                    <a:pt x="1546" y="553"/>
                  </a:lnTo>
                  <a:lnTo>
                    <a:pt x="1546" y="553"/>
                  </a:lnTo>
                  <a:lnTo>
                    <a:pt x="1546" y="553"/>
                  </a:lnTo>
                  <a:lnTo>
                    <a:pt x="1549" y="553"/>
                  </a:lnTo>
                  <a:lnTo>
                    <a:pt x="1549" y="553"/>
                  </a:lnTo>
                  <a:lnTo>
                    <a:pt x="1549" y="553"/>
                  </a:lnTo>
                  <a:lnTo>
                    <a:pt x="1553" y="553"/>
                  </a:lnTo>
                  <a:lnTo>
                    <a:pt x="1553" y="553"/>
                  </a:lnTo>
                  <a:lnTo>
                    <a:pt x="1553" y="553"/>
                  </a:lnTo>
                  <a:lnTo>
                    <a:pt x="1553" y="553"/>
                  </a:lnTo>
                  <a:lnTo>
                    <a:pt x="1556" y="556"/>
                  </a:lnTo>
                  <a:lnTo>
                    <a:pt x="1556" y="556"/>
                  </a:lnTo>
                  <a:lnTo>
                    <a:pt x="1556" y="556"/>
                  </a:lnTo>
                  <a:lnTo>
                    <a:pt x="1559" y="556"/>
                  </a:lnTo>
                  <a:lnTo>
                    <a:pt x="1559" y="556"/>
                  </a:lnTo>
                  <a:lnTo>
                    <a:pt x="1559" y="559"/>
                  </a:lnTo>
                  <a:lnTo>
                    <a:pt x="1562" y="559"/>
                  </a:lnTo>
                  <a:lnTo>
                    <a:pt x="1562" y="559"/>
                  </a:lnTo>
                  <a:lnTo>
                    <a:pt x="1562" y="562"/>
                  </a:lnTo>
                  <a:lnTo>
                    <a:pt x="1565" y="562"/>
                  </a:lnTo>
                  <a:lnTo>
                    <a:pt x="1565" y="562"/>
                  </a:lnTo>
                  <a:lnTo>
                    <a:pt x="1565" y="562"/>
                  </a:lnTo>
                  <a:lnTo>
                    <a:pt x="1565" y="562"/>
                  </a:lnTo>
                  <a:lnTo>
                    <a:pt x="1568" y="565"/>
                  </a:lnTo>
                  <a:lnTo>
                    <a:pt x="1568" y="565"/>
                  </a:lnTo>
                  <a:lnTo>
                    <a:pt x="1568" y="565"/>
                  </a:lnTo>
                  <a:lnTo>
                    <a:pt x="1571" y="565"/>
                  </a:lnTo>
                  <a:lnTo>
                    <a:pt x="1571" y="568"/>
                  </a:lnTo>
                  <a:lnTo>
                    <a:pt x="1571" y="568"/>
                  </a:lnTo>
                  <a:lnTo>
                    <a:pt x="1574" y="568"/>
                  </a:lnTo>
                  <a:lnTo>
                    <a:pt x="1574" y="571"/>
                  </a:lnTo>
                  <a:lnTo>
                    <a:pt x="1574" y="571"/>
                  </a:lnTo>
                  <a:lnTo>
                    <a:pt x="1574" y="571"/>
                  </a:lnTo>
                  <a:lnTo>
                    <a:pt x="1577" y="571"/>
                  </a:lnTo>
                  <a:lnTo>
                    <a:pt x="1577" y="571"/>
                  </a:lnTo>
                  <a:lnTo>
                    <a:pt x="1577" y="574"/>
                  </a:lnTo>
                  <a:lnTo>
                    <a:pt x="1580" y="574"/>
                  </a:lnTo>
                  <a:lnTo>
                    <a:pt x="1580" y="574"/>
                  </a:lnTo>
                  <a:lnTo>
                    <a:pt x="1580" y="574"/>
                  </a:lnTo>
                  <a:lnTo>
                    <a:pt x="1583" y="574"/>
                  </a:lnTo>
                  <a:lnTo>
                    <a:pt x="1583" y="574"/>
                  </a:lnTo>
                  <a:lnTo>
                    <a:pt x="1583" y="574"/>
                  </a:lnTo>
                  <a:lnTo>
                    <a:pt x="1586" y="574"/>
                  </a:lnTo>
                  <a:lnTo>
                    <a:pt x="1586" y="574"/>
                  </a:lnTo>
                  <a:lnTo>
                    <a:pt x="1586" y="574"/>
                  </a:lnTo>
                  <a:lnTo>
                    <a:pt x="1586" y="574"/>
                  </a:lnTo>
                  <a:lnTo>
                    <a:pt x="1589" y="574"/>
                  </a:lnTo>
                  <a:lnTo>
                    <a:pt x="1589" y="574"/>
                  </a:lnTo>
                  <a:lnTo>
                    <a:pt x="1589" y="574"/>
                  </a:lnTo>
                  <a:lnTo>
                    <a:pt x="1593" y="577"/>
                  </a:lnTo>
                  <a:lnTo>
                    <a:pt x="1593" y="577"/>
                  </a:lnTo>
                  <a:lnTo>
                    <a:pt x="1593" y="580"/>
                  </a:lnTo>
                  <a:lnTo>
                    <a:pt x="1596" y="580"/>
                  </a:lnTo>
                  <a:lnTo>
                    <a:pt x="1596" y="583"/>
                  </a:lnTo>
                  <a:lnTo>
                    <a:pt x="1596" y="583"/>
                  </a:lnTo>
                  <a:lnTo>
                    <a:pt x="1596" y="586"/>
                  </a:lnTo>
                  <a:lnTo>
                    <a:pt x="1599" y="586"/>
                  </a:lnTo>
                  <a:lnTo>
                    <a:pt x="1599" y="589"/>
                  </a:lnTo>
                  <a:lnTo>
                    <a:pt x="1599" y="592"/>
                  </a:lnTo>
                  <a:lnTo>
                    <a:pt x="1602" y="592"/>
                  </a:lnTo>
                  <a:lnTo>
                    <a:pt x="1602" y="595"/>
                  </a:lnTo>
                  <a:lnTo>
                    <a:pt x="1602" y="595"/>
                  </a:lnTo>
                  <a:lnTo>
                    <a:pt x="1605" y="595"/>
                  </a:lnTo>
                  <a:lnTo>
                    <a:pt x="1605" y="598"/>
                  </a:lnTo>
                  <a:lnTo>
                    <a:pt x="1605" y="598"/>
                  </a:lnTo>
                  <a:lnTo>
                    <a:pt x="1608" y="598"/>
                  </a:lnTo>
                  <a:lnTo>
                    <a:pt x="1608" y="598"/>
                  </a:lnTo>
                  <a:lnTo>
                    <a:pt x="1608" y="598"/>
                  </a:lnTo>
                  <a:lnTo>
                    <a:pt x="1608" y="602"/>
                  </a:lnTo>
                  <a:lnTo>
                    <a:pt x="1611" y="602"/>
                  </a:lnTo>
                  <a:lnTo>
                    <a:pt x="1611" y="602"/>
                  </a:lnTo>
                  <a:lnTo>
                    <a:pt x="1611" y="605"/>
                  </a:lnTo>
                  <a:lnTo>
                    <a:pt x="1614" y="605"/>
                  </a:lnTo>
                  <a:lnTo>
                    <a:pt x="1614" y="605"/>
                  </a:lnTo>
                  <a:lnTo>
                    <a:pt x="1614" y="608"/>
                  </a:lnTo>
                  <a:lnTo>
                    <a:pt x="1617" y="608"/>
                  </a:lnTo>
                  <a:lnTo>
                    <a:pt x="1617" y="611"/>
                  </a:lnTo>
                  <a:lnTo>
                    <a:pt x="1617" y="614"/>
                  </a:lnTo>
                  <a:lnTo>
                    <a:pt x="1617" y="617"/>
                  </a:lnTo>
                  <a:lnTo>
                    <a:pt x="1620" y="620"/>
                  </a:lnTo>
                  <a:lnTo>
                    <a:pt x="1620" y="623"/>
                  </a:lnTo>
                  <a:lnTo>
                    <a:pt x="1620" y="626"/>
                  </a:lnTo>
                  <a:lnTo>
                    <a:pt x="1623" y="629"/>
                  </a:lnTo>
                  <a:lnTo>
                    <a:pt x="1623" y="635"/>
                  </a:lnTo>
                  <a:lnTo>
                    <a:pt x="1623" y="638"/>
                  </a:lnTo>
                  <a:lnTo>
                    <a:pt x="1626" y="644"/>
                  </a:lnTo>
                  <a:lnTo>
                    <a:pt x="1626" y="647"/>
                  </a:lnTo>
                  <a:lnTo>
                    <a:pt x="1626" y="653"/>
                  </a:lnTo>
                  <a:lnTo>
                    <a:pt x="1629" y="659"/>
                  </a:lnTo>
                  <a:lnTo>
                    <a:pt x="1629" y="665"/>
                  </a:lnTo>
                  <a:lnTo>
                    <a:pt x="1629" y="671"/>
                  </a:lnTo>
                  <a:lnTo>
                    <a:pt x="1629" y="677"/>
                  </a:lnTo>
                  <a:lnTo>
                    <a:pt x="1633" y="684"/>
                  </a:lnTo>
                  <a:lnTo>
                    <a:pt x="1633" y="690"/>
                  </a:lnTo>
                  <a:lnTo>
                    <a:pt x="1633" y="696"/>
                  </a:lnTo>
                  <a:lnTo>
                    <a:pt x="1636" y="702"/>
                  </a:lnTo>
                  <a:lnTo>
                    <a:pt x="1636" y="705"/>
                  </a:lnTo>
                  <a:lnTo>
                    <a:pt x="1636" y="711"/>
                  </a:lnTo>
                  <a:lnTo>
                    <a:pt x="1639" y="717"/>
                  </a:lnTo>
                  <a:lnTo>
                    <a:pt x="1639" y="720"/>
                  </a:lnTo>
                  <a:lnTo>
                    <a:pt x="1639" y="726"/>
                  </a:lnTo>
                  <a:lnTo>
                    <a:pt x="1639" y="729"/>
                  </a:lnTo>
                  <a:lnTo>
                    <a:pt x="1642" y="732"/>
                  </a:lnTo>
                  <a:lnTo>
                    <a:pt x="1642" y="735"/>
                  </a:lnTo>
                  <a:lnTo>
                    <a:pt x="1642" y="738"/>
                  </a:lnTo>
                  <a:lnTo>
                    <a:pt x="1645" y="741"/>
                  </a:lnTo>
                  <a:lnTo>
                    <a:pt x="1645" y="741"/>
                  </a:lnTo>
                  <a:lnTo>
                    <a:pt x="1645" y="744"/>
                  </a:lnTo>
                  <a:lnTo>
                    <a:pt x="1648" y="744"/>
                  </a:lnTo>
                  <a:lnTo>
                    <a:pt x="1648" y="744"/>
                  </a:lnTo>
                  <a:lnTo>
                    <a:pt x="1648" y="744"/>
                  </a:lnTo>
                  <a:lnTo>
                    <a:pt x="1651" y="744"/>
                  </a:lnTo>
                  <a:lnTo>
                    <a:pt x="1651" y="744"/>
                  </a:lnTo>
                  <a:lnTo>
                    <a:pt x="1651" y="744"/>
                  </a:lnTo>
                  <a:lnTo>
                    <a:pt x="1651" y="744"/>
                  </a:lnTo>
                  <a:lnTo>
                    <a:pt x="1654" y="741"/>
                  </a:lnTo>
                  <a:lnTo>
                    <a:pt x="1654" y="741"/>
                  </a:lnTo>
                  <a:lnTo>
                    <a:pt x="1654" y="741"/>
                  </a:lnTo>
                  <a:lnTo>
                    <a:pt x="1657" y="738"/>
                  </a:lnTo>
                  <a:lnTo>
                    <a:pt x="1657" y="738"/>
                  </a:lnTo>
                  <a:lnTo>
                    <a:pt x="1657" y="738"/>
                  </a:lnTo>
                  <a:lnTo>
                    <a:pt x="1660" y="738"/>
                  </a:lnTo>
                  <a:lnTo>
                    <a:pt x="1660" y="735"/>
                  </a:lnTo>
                  <a:lnTo>
                    <a:pt x="1660" y="735"/>
                  </a:lnTo>
                  <a:lnTo>
                    <a:pt x="1660" y="735"/>
                  </a:lnTo>
                  <a:lnTo>
                    <a:pt x="1663" y="735"/>
                  </a:lnTo>
                  <a:lnTo>
                    <a:pt x="1663" y="735"/>
                  </a:lnTo>
                  <a:lnTo>
                    <a:pt x="1663" y="735"/>
                  </a:lnTo>
                  <a:lnTo>
                    <a:pt x="1666" y="735"/>
                  </a:lnTo>
                  <a:lnTo>
                    <a:pt x="1666" y="735"/>
                  </a:lnTo>
                  <a:lnTo>
                    <a:pt x="1666" y="735"/>
                  </a:lnTo>
                  <a:lnTo>
                    <a:pt x="1669" y="735"/>
                  </a:lnTo>
                  <a:lnTo>
                    <a:pt x="1669" y="738"/>
                  </a:lnTo>
                  <a:lnTo>
                    <a:pt x="1669" y="738"/>
                  </a:lnTo>
                  <a:lnTo>
                    <a:pt x="1672" y="741"/>
                  </a:lnTo>
                  <a:lnTo>
                    <a:pt x="1672" y="741"/>
                  </a:lnTo>
                  <a:lnTo>
                    <a:pt x="1672" y="741"/>
                  </a:lnTo>
                  <a:lnTo>
                    <a:pt x="1672" y="744"/>
                  </a:lnTo>
                  <a:lnTo>
                    <a:pt x="1676" y="747"/>
                  </a:lnTo>
                  <a:lnTo>
                    <a:pt x="1676" y="747"/>
                  </a:lnTo>
                  <a:lnTo>
                    <a:pt x="1676" y="750"/>
                  </a:lnTo>
                  <a:lnTo>
                    <a:pt x="1679" y="753"/>
                  </a:lnTo>
                  <a:lnTo>
                    <a:pt x="1679" y="753"/>
                  </a:lnTo>
                  <a:lnTo>
                    <a:pt x="1679" y="756"/>
                  </a:lnTo>
                  <a:lnTo>
                    <a:pt x="1682" y="760"/>
                  </a:lnTo>
                  <a:lnTo>
                    <a:pt x="1682" y="763"/>
                  </a:lnTo>
                  <a:lnTo>
                    <a:pt x="1682" y="763"/>
                  </a:lnTo>
                  <a:lnTo>
                    <a:pt x="1685" y="766"/>
                  </a:lnTo>
                  <a:lnTo>
                    <a:pt x="1685" y="766"/>
                  </a:lnTo>
                  <a:lnTo>
                    <a:pt x="1685" y="766"/>
                  </a:lnTo>
                  <a:lnTo>
                    <a:pt x="1685" y="766"/>
                  </a:lnTo>
                  <a:lnTo>
                    <a:pt x="1688" y="766"/>
                  </a:lnTo>
                  <a:lnTo>
                    <a:pt x="1688" y="766"/>
                  </a:lnTo>
                  <a:lnTo>
                    <a:pt x="1688" y="763"/>
                  </a:lnTo>
                  <a:lnTo>
                    <a:pt x="1691" y="760"/>
                  </a:lnTo>
                  <a:lnTo>
                    <a:pt x="1691" y="756"/>
                  </a:lnTo>
                  <a:lnTo>
                    <a:pt x="1691" y="750"/>
                  </a:lnTo>
                  <a:lnTo>
                    <a:pt x="1694" y="747"/>
                  </a:lnTo>
                  <a:lnTo>
                    <a:pt x="1694" y="741"/>
                  </a:lnTo>
                  <a:lnTo>
                    <a:pt x="1694" y="735"/>
                  </a:lnTo>
                  <a:lnTo>
                    <a:pt x="1694" y="729"/>
                  </a:lnTo>
                  <a:lnTo>
                    <a:pt x="1697" y="720"/>
                  </a:lnTo>
                  <a:lnTo>
                    <a:pt x="1697" y="714"/>
                  </a:lnTo>
                  <a:lnTo>
                    <a:pt x="1697" y="708"/>
                  </a:lnTo>
                  <a:lnTo>
                    <a:pt x="1700" y="699"/>
                  </a:lnTo>
                  <a:lnTo>
                    <a:pt x="1700" y="693"/>
                  </a:lnTo>
                  <a:lnTo>
                    <a:pt x="1700" y="687"/>
                  </a:lnTo>
                  <a:lnTo>
                    <a:pt x="1703" y="681"/>
                  </a:lnTo>
                  <a:lnTo>
                    <a:pt x="1703" y="674"/>
                  </a:lnTo>
                  <a:lnTo>
                    <a:pt x="1703" y="668"/>
                  </a:lnTo>
                  <a:lnTo>
                    <a:pt x="1703" y="662"/>
                  </a:lnTo>
                  <a:lnTo>
                    <a:pt x="1706" y="659"/>
                  </a:lnTo>
                  <a:lnTo>
                    <a:pt x="1706" y="653"/>
                  </a:lnTo>
                  <a:lnTo>
                    <a:pt x="1706" y="650"/>
                  </a:lnTo>
                  <a:lnTo>
                    <a:pt x="1709" y="647"/>
                  </a:lnTo>
                  <a:lnTo>
                    <a:pt x="1709" y="644"/>
                  </a:lnTo>
                  <a:lnTo>
                    <a:pt x="1709" y="644"/>
                  </a:lnTo>
                  <a:lnTo>
                    <a:pt x="1712" y="641"/>
                  </a:lnTo>
                  <a:lnTo>
                    <a:pt x="1712" y="641"/>
                  </a:lnTo>
                  <a:lnTo>
                    <a:pt x="1712" y="641"/>
                  </a:lnTo>
                  <a:lnTo>
                    <a:pt x="1716" y="641"/>
                  </a:lnTo>
                  <a:lnTo>
                    <a:pt x="1716" y="641"/>
                  </a:lnTo>
                  <a:lnTo>
                    <a:pt x="1716" y="641"/>
                  </a:lnTo>
                  <a:lnTo>
                    <a:pt x="1716" y="641"/>
                  </a:lnTo>
                  <a:lnTo>
                    <a:pt x="1719" y="641"/>
                  </a:lnTo>
                  <a:lnTo>
                    <a:pt x="1719" y="641"/>
                  </a:lnTo>
                  <a:lnTo>
                    <a:pt x="1719" y="644"/>
                  </a:lnTo>
                  <a:lnTo>
                    <a:pt x="1722" y="644"/>
                  </a:lnTo>
                  <a:lnTo>
                    <a:pt x="1722" y="644"/>
                  </a:lnTo>
                  <a:lnTo>
                    <a:pt x="1722" y="647"/>
                  </a:lnTo>
                  <a:lnTo>
                    <a:pt x="1725" y="647"/>
                  </a:lnTo>
                  <a:lnTo>
                    <a:pt x="1725" y="647"/>
                  </a:lnTo>
                  <a:lnTo>
                    <a:pt x="1725" y="650"/>
                  </a:lnTo>
                  <a:lnTo>
                    <a:pt x="1725" y="650"/>
                  </a:lnTo>
                  <a:lnTo>
                    <a:pt x="1728" y="653"/>
                  </a:lnTo>
                  <a:lnTo>
                    <a:pt x="1728" y="653"/>
                  </a:lnTo>
                  <a:lnTo>
                    <a:pt x="1728" y="653"/>
                  </a:lnTo>
                  <a:lnTo>
                    <a:pt x="1731" y="656"/>
                  </a:lnTo>
                  <a:lnTo>
                    <a:pt x="1731" y="656"/>
                  </a:lnTo>
                  <a:lnTo>
                    <a:pt x="1731" y="659"/>
                  </a:lnTo>
                  <a:lnTo>
                    <a:pt x="1734" y="659"/>
                  </a:lnTo>
                  <a:lnTo>
                    <a:pt x="1734" y="662"/>
                  </a:lnTo>
                  <a:lnTo>
                    <a:pt x="1734" y="662"/>
                  </a:lnTo>
                  <a:lnTo>
                    <a:pt x="1737" y="665"/>
                  </a:lnTo>
                  <a:lnTo>
                    <a:pt x="1737" y="668"/>
                  </a:lnTo>
                  <a:lnTo>
                    <a:pt x="1737" y="668"/>
                  </a:lnTo>
                  <a:lnTo>
                    <a:pt x="1737" y="671"/>
                  </a:lnTo>
                  <a:lnTo>
                    <a:pt x="1740" y="671"/>
                  </a:lnTo>
                  <a:lnTo>
                    <a:pt x="1740" y="674"/>
                  </a:lnTo>
                  <a:lnTo>
                    <a:pt x="1740" y="674"/>
                  </a:lnTo>
                  <a:lnTo>
                    <a:pt x="1743" y="677"/>
                  </a:lnTo>
                  <a:lnTo>
                    <a:pt x="1743" y="681"/>
                  </a:lnTo>
                  <a:lnTo>
                    <a:pt x="1743" y="681"/>
                  </a:lnTo>
                  <a:lnTo>
                    <a:pt x="1746" y="684"/>
                  </a:lnTo>
                  <a:lnTo>
                    <a:pt x="1746" y="687"/>
                  </a:lnTo>
                  <a:lnTo>
                    <a:pt x="1746" y="687"/>
                  </a:lnTo>
                  <a:lnTo>
                    <a:pt x="1746" y="690"/>
                  </a:lnTo>
                  <a:lnTo>
                    <a:pt x="1749" y="693"/>
                  </a:lnTo>
                  <a:lnTo>
                    <a:pt x="1749" y="696"/>
                  </a:lnTo>
                  <a:lnTo>
                    <a:pt x="1749" y="696"/>
                  </a:lnTo>
                  <a:lnTo>
                    <a:pt x="1752" y="699"/>
                  </a:lnTo>
                  <a:lnTo>
                    <a:pt x="1752" y="702"/>
                  </a:lnTo>
                  <a:lnTo>
                    <a:pt x="1752" y="705"/>
                  </a:lnTo>
                  <a:lnTo>
                    <a:pt x="1755" y="705"/>
                  </a:lnTo>
                  <a:lnTo>
                    <a:pt x="1755" y="708"/>
                  </a:lnTo>
                  <a:lnTo>
                    <a:pt x="1755" y="708"/>
                  </a:lnTo>
                  <a:lnTo>
                    <a:pt x="1759" y="711"/>
                  </a:lnTo>
                  <a:lnTo>
                    <a:pt x="1759" y="714"/>
                  </a:lnTo>
                  <a:lnTo>
                    <a:pt x="1759" y="714"/>
                  </a:lnTo>
                  <a:lnTo>
                    <a:pt x="1759" y="717"/>
                  </a:lnTo>
                  <a:lnTo>
                    <a:pt x="1762" y="720"/>
                  </a:lnTo>
                  <a:lnTo>
                    <a:pt x="1762" y="720"/>
                  </a:lnTo>
                  <a:lnTo>
                    <a:pt x="1762" y="723"/>
                  </a:lnTo>
                  <a:lnTo>
                    <a:pt x="1765" y="723"/>
                  </a:lnTo>
                  <a:lnTo>
                    <a:pt x="1765" y="726"/>
                  </a:lnTo>
                  <a:lnTo>
                    <a:pt x="1765" y="729"/>
                  </a:lnTo>
                  <a:lnTo>
                    <a:pt x="1768" y="729"/>
                  </a:lnTo>
                  <a:lnTo>
                    <a:pt x="1768" y="732"/>
                  </a:lnTo>
                  <a:lnTo>
                    <a:pt x="1768" y="735"/>
                  </a:lnTo>
                  <a:lnTo>
                    <a:pt x="1771" y="735"/>
                  </a:lnTo>
                  <a:lnTo>
                    <a:pt x="1771" y="738"/>
                  </a:lnTo>
                  <a:lnTo>
                    <a:pt x="1771" y="738"/>
                  </a:lnTo>
                  <a:lnTo>
                    <a:pt x="1771" y="741"/>
                  </a:lnTo>
                  <a:lnTo>
                    <a:pt x="1774" y="741"/>
                  </a:lnTo>
                  <a:lnTo>
                    <a:pt x="1774" y="744"/>
                  </a:lnTo>
                  <a:lnTo>
                    <a:pt x="1774" y="747"/>
                  </a:lnTo>
                  <a:lnTo>
                    <a:pt x="1777" y="747"/>
                  </a:lnTo>
                  <a:lnTo>
                    <a:pt x="1777" y="750"/>
                  </a:lnTo>
                  <a:lnTo>
                    <a:pt x="1777" y="750"/>
                  </a:lnTo>
                  <a:lnTo>
                    <a:pt x="1780" y="753"/>
                  </a:lnTo>
                  <a:lnTo>
                    <a:pt x="1780" y="753"/>
                  </a:lnTo>
                  <a:lnTo>
                    <a:pt x="1780" y="756"/>
                  </a:lnTo>
                  <a:lnTo>
                    <a:pt x="1780" y="760"/>
                  </a:lnTo>
                  <a:lnTo>
                    <a:pt x="1783" y="763"/>
                  </a:lnTo>
                  <a:lnTo>
                    <a:pt x="1783" y="763"/>
                  </a:lnTo>
                  <a:lnTo>
                    <a:pt x="1783" y="766"/>
                  </a:lnTo>
                  <a:lnTo>
                    <a:pt x="1786" y="766"/>
                  </a:lnTo>
                  <a:lnTo>
                    <a:pt x="1786" y="769"/>
                  </a:lnTo>
                  <a:lnTo>
                    <a:pt x="1786" y="772"/>
                  </a:lnTo>
                  <a:lnTo>
                    <a:pt x="1789" y="772"/>
                  </a:lnTo>
                  <a:lnTo>
                    <a:pt x="1789" y="775"/>
                  </a:lnTo>
                  <a:lnTo>
                    <a:pt x="1789" y="778"/>
                  </a:lnTo>
                  <a:lnTo>
                    <a:pt x="1789" y="778"/>
                  </a:lnTo>
                  <a:lnTo>
                    <a:pt x="1792" y="778"/>
                  </a:lnTo>
                  <a:lnTo>
                    <a:pt x="1792" y="781"/>
                  </a:lnTo>
                  <a:lnTo>
                    <a:pt x="1792" y="781"/>
                  </a:lnTo>
                  <a:lnTo>
                    <a:pt x="1795" y="781"/>
                  </a:lnTo>
                  <a:lnTo>
                    <a:pt x="1795" y="781"/>
                  </a:lnTo>
                  <a:lnTo>
                    <a:pt x="1795" y="784"/>
                  </a:lnTo>
                  <a:lnTo>
                    <a:pt x="1799" y="784"/>
                  </a:lnTo>
                  <a:lnTo>
                    <a:pt x="1799" y="784"/>
                  </a:lnTo>
                  <a:lnTo>
                    <a:pt x="1799" y="784"/>
                  </a:lnTo>
                  <a:lnTo>
                    <a:pt x="1802" y="784"/>
                  </a:lnTo>
                  <a:lnTo>
                    <a:pt x="1802" y="784"/>
                  </a:lnTo>
                  <a:lnTo>
                    <a:pt x="1802" y="787"/>
                  </a:lnTo>
                  <a:lnTo>
                    <a:pt x="1802" y="787"/>
                  </a:lnTo>
                  <a:lnTo>
                    <a:pt x="1805" y="787"/>
                  </a:lnTo>
                  <a:lnTo>
                    <a:pt x="1805" y="787"/>
                  </a:lnTo>
                  <a:lnTo>
                    <a:pt x="1805" y="790"/>
                  </a:lnTo>
                  <a:lnTo>
                    <a:pt x="1808" y="790"/>
                  </a:lnTo>
                  <a:lnTo>
                    <a:pt x="1808" y="790"/>
                  </a:lnTo>
                  <a:lnTo>
                    <a:pt x="1808" y="793"/>
                  </a:lnTo>
                  <a:lnTo>
                    <a:pt x="1811" y="793"/>
                  </a:lnTo>
                  <a:lnTo>
                    <a:pt x="1811" y="793"/>
                  </a:lnTo>
                  <a:lnTo>
                    <a:pt x="1811" y="796"/>
                  </a:lnTo>
                  <a:lnTo>
                    <a:pt x="1811" y="796"/>
                  </a:lnTo>
                  <a:lnTo>
                    <a:pt x="1814" y="796"/>
                  </a:lnTo>
                  <a:lnTo>
                    <a:pt x="1814" y="799"/>
                  </a:lnTo>
                  <a:lnTo>
                    <a:pt x="1814" y="799"/>
                  </a:lnTo>
                  <a:lnTo>
                    <a:pt x="1817" y="799"/>
                  </a:lnTo>
                  <a:lnTo>
                    <a:pt x="1817" y="802"/>
                  </a:lnTo>
                  <a:lnTo>
                    <a:pt x="1817" y="805"/>
                  </a:lnTo>
                  <a:lnTo>
                    <a:pt x="1820" y="805"/>
                  </a:lnTo>
                  <a:lnTo>
                    <a:pt x="1820" y="808"/>
                  </a:lnTo>
                  <a:lnTo>
                    <a:pt x="1820" y="808"/>
                  </a:lnTo>
                  <a:lnTo>
                    <a:pt x="1823" y="811"/>
                  </a:lnTo>
                  <a:lnTo>
                    <a:pt x="1823" y="811"/>
                  </a:lnTo>
                  <a:lnTo>
                    <a:pt x="1823" y="814"/>
                  </a:lnTo>
                  <a:lnTo>
                    <a:pt x="1823" y="814"/>
                  </a:lnTo>
                  <a:lnTo>
                    <a:pt x="1826" y="817"/>
                  </a:lnTo>
                  <a:lnTo>
                    <a:pt x="1826" y="817"/>
                  </a:lnTo>
                  <a:lnTo>
                    <a:pt x="1826" y="817"/>
                  </a:lnTo>
                  <a:lnTo>
                    <a:pt x="1829" y="820"/>
                  </a:lnTo>
                  <a:lnTo>
                    <a:pt x="1829" y="820"/>
                  </a:lnTo>
                  <a:lnTo>
                    <a:pt x="1829" y="823"/>
                  </a:lnTo>
                  <a:lnTo>
                    <a:pt x="1832" y="823"/>
                  </a:lnTo>
                  <a:lnTo>
                    <a:pt x="1832" y="826"/>
                  </a:lnTo>
                  <a:lnTo>
                    <a:pt x="1832" y="826"/>
                  </a:lnTo>
                  <a:lnTo>
                    <a:pt x="1832" y="829"/>
                  </a:lnTo>
                  <a:lnTo>
                    <a:pt x="1835" y="829"/>
                  </a:lnTo>
                  <a:lnTo>
                    <a:pt x="1835" y="829"/>
                  </a:lnTo>
                  <a:lnTo>
                    <a:pt x="1835" y="832"/>
                  </a:lnTo>
                  <a:lnTo>
                    <a:pt x="1838" y="832"/>
                  </a:lnTo>
                  <a:lnTo>
                    <a:pt x="1838" y="835"/>
                  </a:lnTo>
                  <a:lnTo>
                    <a:pt x="1838" y="835"/>
                  </a:lnTo>
                  <a:lnTo>
                    <a:pt x="1842" y="838"/>
                  </a:lnTo>
                  <a:lnTo>
                    <a:pt x="1842" y="842"/>
                  </a:lnTo>
                  <a:lnTo>
                    <a:pt x="1842" y="842"/>
                  </a:lnTo>
                  <a:lnTo>
                    <a:pt x="1845" y="842"/>
                  </a:lnTo>
                  <a:lnTo>
                    <a:pt x="1845" y="845"/>
                  </a:lnTo>
                  <a:lnTo>
                    <a:pt x="1845" y="848"/>
                  </a:lnTo>
                  <a:lnTo>
                    <a:pt x="1845" y="848"/>
                  </a:lnTo>
                  <a:lnTo>
                    <a:pt x="1848" y="851"/>
                  </a:lnTo>
                  <a:lnTo>
                    <a:pt x="1848" y="851"/>
                  </a:lnTo>
                  <a:lnTo>
                    <a:pt x="1848" y="851"/>
                  </a:lnTo>
                  <a:lnTo>
                    <a:pt x="1851" y="854"/>
                  </a:lnTo>
                  <a:lnTo>
                    <a:pt x="1851" y="854"/>
                  </a:lnTo>
                  <a:lnTo>
                    <a:pt x="1851" y="857"/>
                  </a:lnTo>
                  <a:lnTo>
                    <a:pt x="1854" y="857"/>
                  </a:lnTo>
                  <a:lnTo>
                    <a:pt x="1854" y="857"/>
                  </a:lnTo>
                  <a:lnTo>
                    <a:pt x="1854" y="860"/>
                  </a:lnTo>
                  <a:lnTo>
                    <a:pt x="1857" y="860"/>
                  </a:lnTo>
                  <a:lnTo>
                    <a:pt x="1857" y="860"/>
                  </a:lnTo>
                  <a:lnTo>
                    <a:pt x="1857" y="860"/>
                  </a:lnTo>
                  <a:lnTo>
                    <a:pt x="1857" y="860"/>
                  </a:lnTo>
                  <a:lnTo>
                    <a:pt x="1860" y="860"/>
                  </a:lnTo>
                  <a:lnTo>
                    <a:pt x="1860" y="860"/>
                  </a:lnTo>
                  <a:lnTo>
                    <a:pt x="1860" y="860"/>
                  </a:lnTo>
                  <a:lnTo>
                    <a:pt x="1863" y="860"/>
                  </a:lnTo>
                  <a:lnTo>
                    <a:pt x="1863" y="860"/>
                  </a:lnTo>
                  <a:lnTo>
                    <a:pt x="1863" y="860"/>
                  </a:lnTo>
                  <a:lnTo>
                    <a:pt x="1866" y="860"/>
                  </a:lnTo>
                  <a:lnTo>
                    <a:pt x="1866" y="860"/>
                  </a:lnTo>
                  <a:lnTo>
                    <a:pt x="1866" y="857"/>
                  </a:lnTo>
                  <a:lnTo>
                    <a:pt x="1866" y="857"/>
                  </a:lnTo>
                  <a:lnTo>
                    <a:pt x="1869" y="857"/>
                  </a:lnTo>
                  <a:lnTo>
                    <a:pt x="1869" y="857"/>
                  </a:lnTo>
                  <a:lnTo>
                    <a:pt x="1869" y="857"/>
                  </a:lnTo>
                  <a:lnTo>
                    <a:pt x="1872" y="857"/>
                  </a:lnTo>
                  <a:lnTo>
                    <a:pt x="1872" y="857"/>
                  </a:lnTo>
                  <a:lnTo>
                    <a:pt x="1872" y="860"/>
                  </a:lnTo>
                  <a:lnTo>
                    <a:pt x="1875" y="860"/>
                  </a:lnTo>
                  <a:lnTo>
                    <a:pt x="1875" y="860"/>
                  </a:lnTo>
                  <a:lnTo>
                    <a:pt x="1875" y="860"/>
                  </a:lnTo>
                  <a:lnTo>
                    <a:pt x="1875" y="863"/>
                  </a:lnTo>
                  <a:lnTo>
                    <a:pt x="1878" y="863"/>
                  </a:lnTo>
                  <a:lnTo>
                    <a:pt x="1878" y="863"/>
                  </a:lnTo>
                  <a:lnTo>
                    <a:pt x="1878" y="866"/>
                  </a:lnTo>
                  <a:lnTo>
                    <a:pt x="1882" y="866"/>
                  </a:lnTo>
                  <a:lnTo>
                    <a:pt x="1882" y="869"/>
                  </a:lnTo>
                  <a:lnTo>
                    <a:pt x="1882" y="869"/>
                  </a:lnTo>
                  <a:lnTo>
                    <a:pt x="1885" y="872"/>
                  </a:lnTo>
                  <a:lnTo>
                    <a:pt x="1885" y="872"/>
                  </a:lnTo>
                  <a:lnTo>
                    <a:pt x="1885" y="872"/>
                  </a:lnTo>
                  <a:lnTo>
                    <a:pt x="1888" y="875"/>
                  </a:lnTo>
                  <a:lnTo>
                    <a:pt x="1888" y="878"/>
                  </a:lnTo>
                  <a:lnTo>
                    <a:pt x="1888" y="878"/>
                  </a:lnTo>
                  <a:lnTo>
                    <a:pt x="1888" y="881"/>
                  </a:lnTo>
                  <a:lnTo>
                    <a:pt x="1891" y="884"/>
                  </a:lnTo>
                  <a:lnTo>
                    <a:pt x="1891" y="884"/>
                  </a:lnTo>
                  <a:lnTo>
                    <a:pt x="1891" y="887"/>
                  </a:lnTo>
                  <a:lnTo>
                    <a:pt x="1894" y="887"/>
                  </a:lnTo>
                  <a:lnTo>
                    <a:pt x="1894" y="890"/>
                  </a:lnTo>
                  <a:lnTo>
                    <a:pt x="1894" y="893"/>
                  </a:lnTo>
                  <a:lnTo>
                    <a:pt x="1897" y="893"/>
                  </a:lnTo>
                  <a:lnTo>
                    <a:pt x="1897" y="896"/>
                  </a:lnTo>
                  <a:lnTo>
                    <a:pt x="1897" y="899"/>
                  </a:lnTo>
                  <a:lnTo>
                    <a:pt x="1897" y="902"/>
                  </a:lnTo>
                  <a:lnTo>
                    <a:pt x="1900" y="902"/>
                  </a:lnTo>
                  <a:lnTo>
                    <a:pt x="1900" y="905"/>
                  </a:lnTo>
                  <a:lnTo>
                    <a:pt x="1900" y="908"/>
                  </a:lnTo>
                  <a:lnTo>
                    <a:pt x="1903" y="911"/>
                  </a:lnTo>
                  <a:lnTo>
                    <a:pt x="1903" y="911"/>
                  </a:lnTo>
                  <a:lnTo>
                    <a:pt x="1903" y="914"/>
                  </a:lnTo>
                  <a:lnTo>
                    <a:pt x="1906" y="917"/>
                  </a:lnTo>
                  <a:lnTo>
                    <a:pt x="1906" y="917"/>
                  </a:lnTo>
                  <a:lnTo>
                    <a:pt x="1906" y="921"/>
                  </a:lnTo>
                  <a:lnTo>
                    <a:pt x="1909" y="921"/>
                  </a:lnTo>
                  <a:lnTo>
                    <a:pt x="1909" y="924"/>
                  </a:lnTo>
                  <a:lnTo>
                    <a:pt x="1909" y="927"/>
                  </a:lnTo>
                  <a:lnTo>
                    <a:pt x="1909" y="927"/>
                  </a:lnTo>
                  <a:lnTo>
                    <a:pt x="1912" y="930"/>
                  </a:lnTo>
                  <a:lnTo>
                    <a:pt x="1912" y="930"/>
                  </a:lnTo>
                  <a:lnTo>
                    <a:pt x="1912" y="933"/>
                  </a:lnTo>
                  <a:lnTo>
                    <a:pt x="1915" y="933"/>
                  </a:lnTo>
                  <a:lnTo>
                    <a:pt x="1915" y="933"/>
                  </a:lnTo>
                  <a:lnTo>
                    <a:pt x="1915" y="936"/>
                  </a:lnTo>
                  <a:lnTo>
                    <a:pt x="1918" y="936"/>
                  </a:lnTo>
                  <a:lnTo>
                    <a:pt x="1918" y="939"/>
                  </a:lnTo>
                  <a:lnTo>
                    <a:pt x="1918" y="939"/>
                  </a:lnTo>
                  <a:lnTo>
                    <a:pt x="1918" y="942"/>
                  </a:lnTo>
                  <a:lnTo>
                    <a:pt x="1922" y="942"/>
                  </a:lnTo>
                  <a:lnTo>
                    <a:pt x="1922" y="945"/>
                  </a:lnTo>
                  <a:lnTo>
                    <a:pt x="1922" y="945"/>
                  </a:lnTo>
                  <a:lnTo>
                    <a:pt x="1925" y="945"/>
                  </a:lnTo>
                  <a:lnTo>
                    <a:pt x="1925" y="948"/>
                  </a:lnTo>
                  <a:lnTo>
                    <a:pt x="1925" y="948"/>
                  </a:lnTo>
                  <a:lnTo>
                    <a:pt x="1928" y="951"/>
                  </a:lnTo>
                  <a:lnTo>
                    <a:pt x="1928" y="951"/>
                  </a:lnTo>
                  <a:lnTo>
                    <a:pt x="1928" y="954"/>
                  </a:lnTo>
                  <a:lnTo>
                    <a:pt x="1931" y="954"/>
                  </a:lnTo>
                  <a:lnTo>
                    <a:pt x="1931" y="954"/>
                  </a:lnTo>
                  <a:lnTo>
                    <a:pt x="1931" y="957"/>
                  </a:lnTo>
                  <a:lnTo>
                    <a:pt x="1931" y="957"/>
                  </a:lnTo>
                  <a:lnTo>
                    <a:pt x="1934" y="960"/>
                  </a:lnTo>
                  <a:lnTo>
                    <a:pt x="1934" y="960"/>
                  </a:lnTo>
                  <a:lnTo>
                    <a:pt x="1934" y="963"/>
                  </a:lnTo>
                  <a:lnTo>
                    <a:pt x="1937" y="963"/>
                  </a:lnTo>
                  <a:lnTo>
                    <a:pt x="1937" y="966"/>
                  </a:lnTo>
                  <a:lnTo>
                    <a:pt x="1937" y="966"/>
                  </a:lnTo>
                  <a:lnTo>
                    <a:pt x="1940" y="966"/>
                  </a:lnTo>
                  <a:lnTo>
                    <a:pt x="1940" y="969"/>
                  </a:lnTo>
                  <a:lnTo>
                    <a:pt x="1940" y="969"/>
                  </a:lnTo>
                  <a:lnTo>
                    <a:pt x="1943" y="969"/>
                  </a:lnTo>
                  <a:lnTo>
                    <a:pt x="1943" y="972"/>
                  </a:lnTo>
                  <a:lnTo>
                    <a:pt x="1943" y="972"/>
                  </a:lnTo>
                  <a:lnTo>
                    <a:pt x="1943" y="972"/>
                  </a:lnTo>
                  <a:lnTo>
                    <a:pt x="1946" y="975"/>
                  </a:lnTo>
                  <a:lnTo>
                    <a:pt x="1946" y="975"/>
                  </a:lnTo>
                  <a:lnTo>
                    <a:pt x="1946" y="975"/>
                  </a:lnTo>
                  <a:lnTo>
                    <a:pt x="1949" y="978"/>
                  </a:lnTo>
                  <a:lnTo>
                    <a:pt x="1949" y="978"/>
                  </a:lnTo>
                  <a:lnTo>
                    <a:pt x="1949" y="981"/>
                  </a:lnTo>
                  <a:lnTo>
                    <a:pt x="1952" y="981"/>
                  </a:lnTo>
                  <a:lnTo>
                    <a:pt x="1952" y="984"/>
                  </a:lnTo>
                  <a:lnTo>
                    <a:pt x="1952" y="984"/>
                  </a:lnTo>
                  <a:lnTo>
                    <a:pt x="1952" y="987"/>
                  </a:lnTo>
                  <a:lnTo>
                    <a:pt x="1955" y="987"/>
                  </a:lnTo>
                  <a:lnTo>
                    <a:pt x="1955" y="990"/>
                  </a:lnTo>
                  <a:lnTo>
                    <a:pt x="1955" y="990"/>
                  </a:lnTo>
                  <a:lnTo>
                    <a:pt x="1958" y="990"/>
                  </a:lnTo>
                  <a:lnTo>
                    <a:pt x="1958" y="990"/>
                  </a:lnTo>
                  <a:lnTo>
                    <a:pt x="1958" y="990"/>
                  </a:lnTo>
                  <a:lnTo>
                    <a:pt x="1961" y="996"/>
                  </a:lnTo>
                  <a:lnTo>
                    <a:pt x="1961" y="987"/>
                  </a:lnTo>
                  <a:lnTo>
                    <a:pt x="1961" y="993"/>
                  </a:lnTo>
                  <a:lnTo>
                    <a:pt x="1961" y="993"/>
                  </a:lnTo>
                  <a:lnTo>
                    <a:pt x="1965" y="99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3446463" y="5638800"/>
              <a:ext cx="396398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Line 61"/>
            <p:cNvSpPr>
              <a:spLocks noChangeShapeType="1"/>
            </p:cNvSpPr>
            <p:nvPr/>
          </p:nvSpPr>
          <p:spPr bwMode="auto">
            <a:xfrm flipH="1" flipV="1">
              <a:off x="3446463" y="3048000"/>
              <a:ext cx="1587" cy="262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3417888" y="5635625"/>
              <a:ext cx="2063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>
              <a:off x="3421063" y="5395913"/>
              <a:ext cx="17462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3424238" y="5160963"/>
              <a:ext cx="142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>
              <a:off x="3421063" y="4919663"/>
              <a:ext cx="17462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>
              <a:off x="3421063" y="4676775"/>
              <a:ext cx="174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3421063" y="4441825"/>
              <a:ext cx="174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>
              <a:off x="3421063" y="4198938"/>
              <a:ext cx="17462" cy="7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auto">
            <a:xfrm>
              <a:off x="3421063" y="3963988"/>
              <a:ext cx="17462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auto">
            <a:xfrm>
              <a:off x="3421063" y="3729038"/>
              <a:ext cx="174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auto">
            <a:xfrm>
              <a:off x="3421063" y="3486150"/>
              <a:ext cx="174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>
              <a:off x="3421063" y="3244850"/>
              <a:ext cx="174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904875" y="4668838"/>
              <a:ext cx="2108200" cy="465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392113" y="4413250"/>
              <a:ext cx="2236787" cy="48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600" b="1">
                  <a:solidFill>
                    <a:srgbClr val="25FF01"/>
                  </a:solidFill>
                  <a:latin typeface="Arial" pitchFamily="34" charset="0"/>
                </a:rPr>
                <a:t>Spe</a:t>
              </a:r>
              <a:r>
                <a:rPr lang="de-DE" sz="1600" b="1">
                  <a:solidFill>
                    <a:srgbClr val="25FF01"/>
                  </a:solidFill>
                  <a:latin typeface="Arial" pitchFamily="34" charset="0"/>
                </a:rPr>
                <a:t>ctral i</a:t>
              </a:r>
              <a:r>
                <a:rPr lang="en-GB" sz="1600" b="1">
                  <a:solidFill>
                    <a:srgbClr val="25FF01"/>
                  </a:solidFill>
                  <a:latin typeface="Arial" pitchFamily="34" charset="0"/>
                </a:rPr>
                <a:t>nformation</a:t>
              </a:r>
              <a:endParaRPr lang="de-DE" sz="1600" b="1">
                <a:solidFill>
                  <a:srgbClr val="25FF01"/>
                </a:solidFill>
                <a:latin typeface="Arial" pitchFamily="34" charset="0"/>
              </a:endParaRPr>
            </a:p>
            <a:p>
              <a:pPr algn="l" rtl="0" eaLnBrk="0" hangingPunct="0"/>
              <a:r>
                <a:rPr lang="de-DE" sz="1600" b="1">
                  <a:solidFill>
                    <a:srgbClr val="25FF01"/>
                  </a:solidFill>
                  <a:latin typeface="Arial" pitchFamily="34" charset="0"/>
                </a:rPr>
                <a:t>of</a:t>
              </a:r>
              <a:r>
                <a:rPr lang="en-GB" sz="1600" b="1">
                  <a:solidFill>
                    <a:srgbClr val="25FF01"/>
                  </a:solidFill>
                  <a:latin typeface="Arial" pitchFamily="34" charset="0"/>
                </a:rPr>
                <a:t> </a:t>
              </a:r>
              <a:r>
                <a:rPr lang="de-DE" sz="1600" b="1">
                  <a:solidFill>
                    <a:srgbClr val="25FF01"/>
                  </a:solidFill>
                  <a:latin typeface="Arial" pitchFamily="34" charset="0"/>
                </a:rPr>
                <a:t>v</a:t>
              </a:r>
              <a:r>
                <a:rPr lang="en-GB" sz="1600" b="1">
                  <a:solidFill>
                    <a:srgbClr val="25FF01"/>
                  </a:solidFill>
                  <a:latin typeface="Arial" pitchFamily="34" charset="0"/>
                </a:rPr>
                <a:t>egetation</a:t>
              </a:r>
              <a:r>
                <a:rPr lang="de-DE" sz="1600" b="1">
                  <a:solidFill>
                    <a:srgbClr val="25FF01"/>
                  </a:solidFill>
                  <a:latin typeface="Arial" pitchFamily="34" charset="0"/>
                </a:rPr>
                <a:t> condition</a:t>
              </a:r>
              <a:endParaRPr lang="en-GB" sz="1600">
                <a:solidFill>
                  <a:srgbClr val="25FF01"/>
                </a:solidFill>
                <a:latin typeface="Arial" pitchFamily="34" charset="0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6580188" y="2051050"/>
              <a:ext cx="21113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rtl="0" eaLnBrk="0" hangingPunct="0"/>
              <a:r>
                <a:rPr lang="en-GB" sz="1400" b="1" dirty="0" err="1">
                  <a:solidFill>
                    <a:srgbClr val="6F5BFF"/>
                  </a:solidFill>
                  <a:latin typeface="Arial" pitchFamily="34" charset="0"/>
                </a:rPr>
                <a:t>Spe</a:t>
              </a:r>
              <a:r>
                <a:rPr lang="de-DE" sz="1400" b="1" dirty="0">
                  <a:solidFill>
                    <a:srgbClr val="6F5BFF"/>
                  </a:solidFill>
                  <a:latin typeface="Arial" pitchFamily="34" charset="0"/>
                </a:rPr>
                <a:t>c</a:t>
              </a:r>
              <a:r>
                <a:rPr lang="en-GB" sz="1400" b="1" dirty="0" err="1">
                  <a:solidFill>
                    <a:srgbClr val="6F5BFF"/>
                  </a:solidFill>
                  <a:latin typeface="Arial" pitchFamily="34" charset="0"/>
                </a:rPr>
                <a:t>tral</a:t>
              </a:r>
              <a:r>
                <a:rPr lang="de-DE" sz="1400" b="1" dirty="0">
                  <a:solidFill>
                    <a:srgbClr val="6F5BFF"/>
                  </a:solidFill>
                  <a:latin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6F5BFF"/>
                  </a:solidFill>
                  <a:latin typeface="Arial" pitchFamily="34" charset="0"/>
                </a:rPr>
                <a:t>information</a:t>
              </a:r>
              <a:endParaRPr lang="de-DE" sz="1400" b="1" dirty="0">
                <a:solidFill>
                  <a:srgbClr val="6F5BFF"/>
                </a:solidFill>
                <a:latin typeface="Arial" pitchFamily="34" charset="0"/>
              </a:endParaRPr>
            </a:p>
            <a:p>
              <a:pPr algn="l" rtl="0" eaLnBrk="0" hangingPunct="0"/>
              <a:r>
                <a:rPr lang="de-DE" sz="1400" b="1" dirty="0" err="1">
                  <a:solidFill>
                    <a:srgbClr val="6F5BFF"/>
                  </a:solidFill>
                  <a:latin typeface="Arial" pitchFamily="34" charset="0"/>
                </a:rPr>
                <a:t>of</a:t>
              </a:r>
              <a:r>
                <a:rPr lang="de-DE" sz="1400" b="1" dirty="0">
                  <a:solidFill>
                    <a:srgbClr val="6F5BFF"/>
                  </a:solidFill>
                  <a:latin typeface="Arial" pitchFamily="34" charset="0"/>
                </a:rPr>
                <a:t> C-O, Al-OH, Mg-OH </a:t>
              </a:r>
            </a:p>
            <a:p>
              <a:pPr algn="l" rtl="0" eaLnBrk="0" hangingPunct="0"/>
              <a:r>
                <a:rPr lang="de-DE" sz="1400" b="1" dirty="0" err="1">
                  <a:solidFill>
                    <a:srgbClr val="6F5BFF"/>
                  </a:solidFill>
                  <a:latin typeface="Arial" pitchFamily="34" charset="0"/>
                </a:rPr>
                <a:t>bearing</a:t>
              </a:r>
              <a:r>
                <a:rPr lang="de-DE" sz="1400" b="1" dirty="0">
                  <a:solidFill>
                    <a:srgbClr val="6F5BFF"/>
                  </a:solidFill>
                  <a:latin typeface="Arial" pitchFamily="34" charset="0"/>
                </a:rPr>
                <a:t> </a:t>
              </a:r>
              <a:r>
                <a:rPr lang="de-DE" sz="1400" b="1" dirty="0" err="1">
                  <a:solidFill>
                    <a:srgbClr val="6F5BFF"/>
                  </a:solidFill>
                  <a:latin typeface="Arial" pitchFamily="34" charset="0"/>
                </a:rPr>
                <a:t>minerals</a:t>
              </a:r>
              <a:endParaRPr lang="en-GB" sz="1400" b="1" dirty="0">
                <a:solidFill>
                  <a:srgbClr val="6F5BFF"/>
                </a:solidFill>
                <a:latin typeface="Arial" pitchFamily="34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auto">
            <a:xfrm>
              <a:off x="3516313" y="4038600"/>
              <a:ext cx="1096962" cy="1149350"/>
            </a:xfrm>
            <a:prstGeom prst="ellipse">
              <a:avLst/>
            </a:prstGeom>
            <a:noFill/>
            <a:ln w="28575">
              <a:solidFill>
                <a:srgbClr val="FE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79" name="Group 77"/>
            <p:cNvGrpSpPr>
              <a:grpSpLocks/>
            </p:cNvGrpSpPr>
            <p:nvPr/>
          </p:nvGrpSpPr>
          <p:grpSpPr bwMode="auto">
            <a:xfrm>
              <a:off x="2644775" y="4905375"/>
              <a:ext cx="981075" cy="752475"/>
              <a:chOff x="2172" y="3049"/>
              <a:chExt cx="471" cy="313"/>
            </a:xfrm>
          </p:grpSpPr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2234" y="3049"/>
                <a:ext cx="409" cy="280"/>
              </a:xfrm>
              <a:custGeom>
                <a:avLst/>
                <a:gdLst/>
                <a:ahLst/>
                <a:cxnLst>
                  <a:cxn ang="0">
                    <a:pos x="409" y="15"/>
                  </a:cxn>
                  <a:cxn ang="0">
                    <a:pos x="399" y="0"/>
                  </a:cxn>
                  <a:cxn ang="0">
                    <a:pos x="0" y="264"/>
                  </a:cxn>
                  <a:cxn ang="0">
                    <a:pos x="9" y="280"/>
                  </a:cxn>
                  <a:cxn ang="0">
                    <a:pos x="409" y="15"/>
                  </a:cxn>
                </a:cxnLst>
                <a:rect l="0" t="0" r="r" b="b"/>
                <a:pathLst>
                  <a:path w="409" h="280">
                    <a:moveTo>
                      <a:pt x="409" y="15"/>
                    </a:moveTo>
                    <a:lnTo>
                      <a:pt x="399" y="0"/>
                    </a:lnTo>
                    <a:lnTo>
                      <a:pt x="0" y="264"/>
                    </a:lnTo>
                    <a:lnTo>
                      <a:pt x="9" y="280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30B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2172" y="3277"/>
                <a:ext cx="96" cy="8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85"/>
                  </a:cxn>
                  <a:cxn ang="0">
                    <a:pos x="96" y="73"/>
                  </a:cxn>
                  <a:cxn ang="0">
                    <a:pos x="43" y="0"/>
                  </a:cxn>
                </a:cxnLst>
                <a:rect l="0" t="0" r="r" b="b"/>
                <a:pathLst>
                  <a:path w="96" h="85">
                    <a:moveTo>
                      <a:pt x="43" y="0"/>
                    </a:moveTo>
                    <a:lnTo>
                      <a:pt x="0" y="85"/>
                    </a:lnTo>
                    <a:lnTo>
                      <a:pt x="96" y="7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30B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904875" y="5410200"/>
              <a:ext cx="16970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593725" y="5490369"/>
              <a:ext cx="1978025" cy="48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600" b="1" dirty="0" err="1">
                  <a:solidFill>
                    <a:srgbClr val="FF2727"/>
                  </a:solidFill>
                  <a:latin typeface="Arial" pitchFamily="34" charset="0"/>
                </a:rPr>
                <a:t>Spe</a:t>
              </a:r>
              <a:r>
                <a:rPr lang="de-DE" sz="1600" b="1" dirty="0">
                  <a:solidFill>
                    <a:srgbClr val="FF2727"/>
                  </a:solidFill>
                  <a:latin typeface="Arial" pitchFamily="34" charset="0"/>
                </a:rPr>
                <a:t>c</a:t>
              </a:r>
              <a:r>
                <a:rPr lang="en-GB" sz="1600" b="1" dirty="0" err="1">
                  <a:solidFill>
                    <a:srgbClr val="FF2727"/>
                  </a:solidFill>
                  <a:latin typeface="Arial" pitchFamily="34" charset="0"/>
                </a:rPr>
                <a:t>tral</a:t>
              </a:r>
              <a:r>
                <a:rPr lang="de-DE" sz="1600" b="1" dirty="0">
                  <a:solidFill>
                    <a:srgbClr val="FF2727"/>
                  </a:solidFill>
                  <a:latin typeface="Arial" pitchFamily="34" charset="0"/>
                </a:rPr>
                <a:t> i</a:t>
              </a:r>
              <a:r>
                <a:rPr lang="en-GB" sz="1600" b="1" dirty="0" err="1">
                  <a:solidFill>
                    <a:srgbClr val="FF2727"/>
                  </a:solidFill>
                  <a:latin typeface="Arial" pitchFamily="34" charset="0"/>
                </a:rPr>
                <a:t>nformation</a:t>
              </a:r>
              <a:endParaRPr lang="de-DE" sz="1600" b="1" dirty="0">
                <a:solidFill>
                  <a:srgbClr val="FF2727"/>
                </a:solidFill>
                <a:latin typeface="Arial" pitchFamily="34" charset="0"/>
              </a:endParaRPr>
            </a:p>
            <a:p>
              <a:pPr algn="l" rtl="0" eaLnBrk="0" hangingPunct="0"/>
              <a:r>
                <a:rPr lang="de-DE" sz="1600" b="1" dirty="0" err="1">
                  <a:solidFill>
                    <a:srgbClr val="FF2727"/>
                  </a:solidFill>
                  <a:latin typeface="Arial" pitchFamily="34" charset="0"/>
                </a:rPr>
                <a:t>of</a:t>
              </a:r>
              <a:r>
                <a:rPr lang="de-DE" sz="1600" b="1" dirty="0">
                  <a:solidFill>
                    <a:srgbClr val="FF2727"/>
                  </a:solidFill>
                  <a:latin typeface="Arial" pitchFamily="34" charset="0"/>
                </a:rPr>
                <a:t> Fe</a:t>
              </a:r>
              <a:r>
                <a:rPr lang="de-DE" sz="1600" b="1" baseline="30000" dirty="0">
                  <a:solidFill>
                    <a:srgbClr val="FF2727"/>
                  </a:solidFill>
                  <a:latin typeface="Arial" pitchFamily="34" charset="0"/>
                </a:rPr>
                <a:t>2+,3+</a:t>
              </a:r>
              <a:r>
                <a:rPr lang="de-DE" sz="1600" b="1" dirty="0">
                  <a:solidFill>
                    <a:srgbClr val="FF2727"/>
                  </a:solidFill>
                  <a:latin typeface="Arial" pitchFamily="34" charset="0"/>
                </a:rPr>
                <a:t> </a:t>
              </a:r>
              <a:r>
                <a:rPr lang="de-DE" sz="1600" b="1" dirty="0" err="1">
                  <a:solidFill>
                    <a:srgbClr val="FF2727"/>
                  </a:solidFill>
                  <a:latin typeface="Arial" pitchFamily="34" charset="0"/>
                </a:rPr>
                <a:t>content</a:t>
              </a:r>
              <a:endParaRPr lang="en-GB" sz="1600" dirty="0">
                <a:solidFill>
                  <a:srgbClr val="FF2727"/>
                </a:solidFill>
                <a:latin typeface="Arial" pitchFamily="34" charset="0"/>
              </a:endParaRPr>
            </a:p>
          </p:txBody>
        </p:sp>
        <p:sp>
          <p:nvSpPr>
            <p:cNvPr id="82" name="Line 82"/>
            <p:cNvSpPr>
              <a:spLocks noChangeShapeType="1"/>
            </p:cNvSpPr>
            <p:nvPr/>
          </p:nvSpPr>
          <p:spPr bwMode="auto">
            <a:xfrm flipV="1">
              <a:off x="2571750" y="4108450"/>
              <a:ext cx="1054100" cy="457200"/>
            </a:xfrm>
            <a:prstGeom prst="line">
              <a:avLst/>
            </a:prstGeom>
            <a:noFill/>
            <a:ln w="38100">
              <a:solidFill>
                <a:srgbClr val="25FF0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 rot="16200000">
              <a:off x="2760662" y="3524251"/>
              <a:ext cx="936625" cy="19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eaLnBrk="0" hangingPunct="0"/>
              <a:r>
                <a:rPr lang="en-GB" sz="1400">
                  <a:latin typeface="Arial" pitchFamily="34" charset="0"/>
                </a:rPr>
                <a:t>Reflectance</a:t>
              </a:r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 flipH="1">
              <a:off x="7104063" y="2889250"/>
              <a:ext cx="671512" cy="768350"/>
            </a:xfrm>
            <a:prstGeom prst="line">
              <a:avLst/>
            </a:prstGeom>
            <a:noFill/>
            <a:ln w="38100">
              <a:solidFill>
                <a:srgbClr val="1901FF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5" name="Line 86"/>
            <p:cNvSpPr>
              <a:spLocks noChangeShapeType="1"/>
            </p:cNvSpPr>
            <p:nvPr/>
          </p:nvSpPr>
          <p:spPr bwMode="auto">
            <a:xfrm flipV="1">
              <a:off x="5697538" y="5638800"/>
              <a:ext cx="1587" cy="2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Line 87"/>
            <p:cNvSpPr>
              <a:spLocks noChangeShapeType="1"/>
            </p:cNvSpPr>
            <p:nvPr/>
          </p:nvSpPr>
          <p:spPr bwMode="auto">
            <a:xfrm flipV="1">
              <a:off x="6437313" y="5641975"/>
              <a:ext cx="0" cy="2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Line 88"/>
            <p:cNvSpPr>
              <a:spLocks noChangeShapeType="1"/>
            </p:cNvSpPr>
            <p:nvPr/>
          </p:nvSpPr>
          <p:spPr bwMode="auto">
            <a:xfrm flipV="1">
              <a:off x="6808788" y="5645150"/>
              <a:ext cx="1587" cy="2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Line 89"/>
            <p:cNvSpPr>
              <a:spLocks noChangeShapeType="1"/>
            </p:cNvSpPr>
            <p:nvPr/>
          </p:nvSpPr>
          <p:spPr bwMode="auto">
            <a:xfrm flipV="1">
              <a:off x="6070600" y="5641975"/>
              <a:ext cx="1588" cy="2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9" name="Line 90"/>
            <p:cNvSpPr>
              <a:spLocks noChangeShapeType="1"/>
            </p:cNvSpPr>
            <p:nvPr/>
          </p:nvSpPr>
          <p:spPr bwMode="auto">
            <a:xfrm flipH="1">
              <a:off x="3824288" y="5638800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0" name="Line 91"/>
            <p:cNvSpPr>
              <a:spLocks noChangeShapeType="1"/>
            </p:cNvSpPr>
            <p:nvPr/>
          </p:nvSpPr>
          <p:spPr bwMode="auto">
            <a:xfrm flipH="1">
              <a:off x="4191000" y="5638800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1" name="Line 92"/>
            <p:cNvSpPr>
              <a:spLocks noChangeShapeType="1"/>
            </p:cNvSpPr>
            <p:nvPr/>
          </p:nvSpPr>
          <p:spPr bwMode="auto">
            <a:xfrm flipH="1">
              <a:off x="4565650" y="5635625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" name="Line 93"/>
            <p:cNvSpPr>
              <a:spLocks noChangeShapeType="1"/>
            </p:cNvSpPr>
            <p:nvPr/>
          </p:nvSpPr>
          <p:spPr bwMode="auto">
            <a:xfrm flipH="1">
              <a:off x="4943475" y="5637213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3" name="Line 94"/>
            <p:cNvSpPr>
              <a:spLocks noChangeShapeType="1"/>
            </p:cNvSpPr>
            <p:nvPr/>
          </p:nvSpPr>
          <p:spPr bwMode="auto">
            <a:xfrm flipH="1">
              <a:off x="5316538" y="5641975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4" name="Line 95"/>
            <p:cNvSpPr>
              <a:spLocks noChangeShapeType="1"/>
            </p:cNvSpPr>
            <p:nvPr/>
          </p:nvSpPr>
          <p:spPr bwMode="auto">
            <a:xfrm flipH="1">
              <a:off x="7194550" y="5645150"/>
              <a:ext cx="0" cy="3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99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3259" y="1579075"/>
            <a:ext cx="1762121" cy="201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5750">
            <a:off x="31608" y="2009293"/>
            <a:ext cx="1453759" cy="437194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55192" y="1412776"/>
            <a:ext cx="2273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Specifická absorpce na dané vlnové délce – </a:t>
            </a:r>
            <a:r>
              <a:rPr lang="cs-CZ" dirty="0" err="1" smtClean="0"/>
              <a:t>chem</a:t>
            </a:r>
            <a:r>
              <a:rPr lang="cs-CZ" dirty="0" smtClean="0"/>
              <a:t>. a </a:t>
            </a:r>
            <a:r>
              <a:rPr lang="cs-CZ" dirty="0" err="1" smtClean="0"/>
              <a:t>fyz</a:t>
            </a:r>
            <a:r>
              <a:rPr lang="cs-CZ" dirty="0" smtClean="0"/>
              <a:t>. vlastnosti povrchu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7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418" y="-459432"/>
            <a:ext cx="5791200" cy="1371600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vs. realita</a:t>
            </a:r>
            <a:endParaRPr lang="cs-CZ" dirty="0"/>
          </a:p>
        </p:txBody>
      </p:sp>
      <p:pic>
        <p:nvPicPr>
          <p:cNvPr id="4" name="Picture 3" descr="C:\Program Files (x86)\Microsoft Office\MEDIA\CAGCAT10\j0251301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04664"/>
            <a:ext cx="913486" cy="76992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99523"/>
            <a:ext cx="3545210" cy="118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943539"/>
            <a:ext cx="1224136" cy="99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6802"/>
            <a:ext cx="1080120" cy="100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229200"/>
            <a:ext cx="3600400" cy="14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4716016" y="5301208"/>
            <a:ext cx="374712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323528" y="498846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BRDF </a:t>
            </a:r>
            <a:r>
              <a:rPr lang="cs-CZ" dirty="0" err="1" smtClean="0">
                <a:solidFill>
                  <a:schemeClr val="accent5">
                    <a:lumMod val="50000"/>
                  </a:schemeClr>
                </a:solidFill>
              </a:rPr>
              <a:t>Bi-directional</a:t>
            </a:r>
            <a:r>
              <a:rPr lang="cs-CZ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reflectance</a:t>
            </a: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distribution</a:t>
            </a: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function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343948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Odraz: spekulární vs.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difusivní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244" y="98992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Chyba, stabilita a kalibrace senzoru, technické parametry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37224" y="154880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Vliv atmosféry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176874"/>
            <a:ext cx="1872208" cy="12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539552" y="188884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At</a:t>
            </a:r>
            <a:r>
              <a:rPr lang="cs-CZ" sz="1600" dirty="0" smtClean="0"/>
              <a:t> </a:t>
            </a:r>
            <a:r>
              <a:rPr lang="cs-CZ" sz="1600" dirty="0" err="1" smtClean="0"/>
              <a:t>sensor</a:t>
            </a:r>
            <a:r>
              <a:rPr lang="cs-CZ" sz="1600" dirty="0" smtClean="0"/>
              <a:t> radiance</a:t>
            </a:r>
            <a:endParaRPr lang="cs-CZ" sz="16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2176874"/>
            <a:ext cx="1800200" cy="122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2699792" y="188884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Reflectance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968044" y="157659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Problém  míchání - směsi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1945922"/>
            <a:ext cx="2376264" cy="141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19"/>
          <p:cNvSpPr/>
          <p:nvPr/>
        </p:nvSpPr>
        <p:spPr>
          <a:xfrm>
            <a:off x="4355976" y="4375587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>
            <a:off x="4211960" y="587727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21"/>
          <p:cNvSpPr/>
          <p:nvPr/>
        </p:nvSpPr>
        <p:spPr>
          <a:xfrm>
            <a:off x="2339752" y="275293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6228184" y="423157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7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Představení pracoviště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Dálkový průzkum Země (DPZ): principy a metody, obrazová spektroskopie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Testovací lokalita Sokolov, pořízená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Environmetální aplikace obrazové spektroskopie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Budoucí satelitní mise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Shrnutí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64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759" y="1289"/>
            <a:ext cx="5791200" cy="1371600"/>
          </a:xfrm>
        </p:spPr>
        <p:txBody>
          <a:bodyPr/>
          <a:lstStyle/>
          <a:p>
            <a:r>
              <a:rPr lang="cs-CZ" dirty="0" smtClean="0"/>
              <a:t>Testovací lokalita: Sokolov</a:t>
            </a:r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726" y="1340768"/>
            <a:ext cx="3128756" cy="189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5652120" y="3356992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/>
              <a:t>Open</a:t>
            </a:r>
            <a:r>
              <a:rPr lang="cs-CZ" sz="1600" dirty="0" smtClean="0"/>
              <a:t>-</a:t>
            </a:r>
            <a:r>
              <a:rPr lang="en-US" sz="1600" dirty="0" smtClean="0"/>
              <a:t>cast lignite mining</a:t>
            </a:r>
            <a:endParaRPr lang="cs-CZ" sz="160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Mines under operation as well as abandoned mines and dumps</a:t>
            </a:r>
            <a:endParaRPr lang="en-US" sz="1600" dirty="0"/>
          </a:p>
        </p:txBody>
      </p:sp>
      <p:sp>
        <p:nvSpPr>
          <p:cNvPr id="6" name="Obdélník 5"/>
          <p:cNvSpPr/>
          <p:nvPr/>
        </p:nvSpPr>
        <p:spPr>
          <a:xfrm>
            <a:off x="3347864" y="2420888"/>
            <a:ext cx="72008" cy="139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328592" cy="3770746"/>
          </a:xfrm>
          <a:prstGeom prst="rect">
            <a:avLst/>
          </a:prstGeom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55" y="4221088"/>
            <a:ext cx="2564691" cy="1129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29742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74" y="5470850"/>
            <a:ext cx="1524623" cy="114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29742"/>
            <a:ext cx="1232598" cy="1753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8197" y="5240750"/>
            <a:ext cx="1996949" cy="166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élník 12"/>
          <p:cNvSpPr/>
          <p:nvPr/>
        </p:nvSpPr>
        <p:spPr>
          <a:xfrm>
            <a:off x="2843808" y="1700808"/>
            <a:ext cx="184251" cy="14401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147431" y="2070757"/>
            <a:ext cx="184251" cy="14401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1299831" y="4119592"/>
            <a:ext cx="184251" cy="14401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2121223" y="3061159"/>
            <a:ext cx="184251" cy="14401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808601" y="215970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B050"/>
                </a:solidFill>
              </a:rPr>
              <a:t>Studenec</a:t>
            </a:r>
            <a:endParaRPr lang="cs-CZ" sz="1400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49905" y="419159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B050"/>
                </a:solidFill>
              </a:rPr>
              <a:t>Habartov</a:t>
            </a:r>
            <a:endParaRPr lang="cs-CZ" sz="1400" b="1" dirty="0">
              <a:solidFill>
                <a:srgbClr val="00B05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121223" y="314165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B050"/>
                </a:solidFill>
              </a:rPr>
              <a:t>Erika</a:t>
            </a:r>
            <a:endParaRPr lang="cs-CZ" sz="1400" b="1" dirty="0">
              <a:solidFill>
                <a:srgbClr val="00B05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003722" y="161892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B050"/>
                </a:solidFill>
              </a:rPr>
              <a:t>Mezihorská</a:t>
            </a:r>
            <a:endParaRPr lang="cs-CZ" sz="1400" b="1" dirty="0">
              <a:solidFill>
                <a:srgbClr val="00B05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237748" y="2691827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Jiří</a:t>
            </a:r>
            <a:endParaRPr lang="cs-CZ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779912" y="2824727"/>
            <a:ext cx="103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Družba</a:t>
            </a:r>
            <a:endParaRPr lang="cs-CZ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217959" y="2236222"/>
            <a:ext cx="103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PVS</a:t>
            </a:r>
            <a:endParaRPr lang="cs-CZ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52455" y="3841746"/>
            <a:ext cx="103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2">
                    <a:lumMod val="25000"/>
                  </a:schemeClr>
                </a:solidFill>
              </a:rPr>
              <a:t>Lítov</a:t>
            </a:r>
            <a:endParaRPr lang="cs-CZ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492069" y="3657080"/>
            <a:ext cx="103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2">
                    <a:lumMod val="25000"/>
                  </a:schemeClr>
                </a:solidFill>
              </a:rPr>
              <a:t>Medard</a:t>
            </a:r>
            <a:endParaRPr lang="cs-CZ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58" y="5235900"/>
            <a:ext cx="1719730" cy="1361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5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300" y="-138540"/>
            <a:ext cx="8216836" cy="13716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Výzkumné granty - Uzavřené (2009-2013)</a:t>
            </a:r>
            <a:endParaRPr lang="cs-CZ" sz="32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233060"/>
            <a:ext cx="8229600" cy="62646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cs-CZ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2009</a:t>
            </a:r>
            <a:r>
              <a:rPr lang="cs-CZ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cs-CZ" dirty="0"/>
              <a:t> Grant GAČR 205/09/1989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Vyhodnocení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environmentálních vlivů povrchové těžby postavené na analýze dat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hyperspektráního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sensoru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(HYPSO: </a:t>
            </a:r>
            <a:r>
              <a:rPr kumimoji="0" lang="cs-CZ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hyperspectal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Sokolov) 2009-2012</a:t>
            </a:r>
            <a:endParaRPr kumimoji="0" lang="cs-CZ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b="1" i="0" u="none" strike="noStrike" kern="1200" normalizeH="0" baseline="0" noProof="0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1" i="0" u="none" strike="noStrike" kern="120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2010: 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FP7 projektu (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EO-MINERS: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Earth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Observation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for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Monitoring and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Observing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Environmental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and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Societal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Impacts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of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Mineral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Resources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Exploration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and </a:t>
            </a:r>
            <a:r>
              <a:rPr kumimoji="0" lang="cs-CZ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Exploitation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 2010-2012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endParaRPr lang="cs-CZ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cs-CZ" sz="2200" b="1" dirty="0" smtClean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cs-CZ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2011</a:t>
            </a:r>
            <a:r>
              <a:rPr lang="cs-CZ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DeMinTIR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(EUFAR): CGS, DLR, TAU, </a:t>
            </a:r>
            <a:r>
              <a:rPr lang="en-US" dirty="0" smtClean="0"/>
              <a:t>(</a:t>
            </a:r>
            <a:r>
              <a:rPr lang="en-US" dirty="0"/>
              <a:t>AHS, </a:t>
            </a:r>
            <a:r>
              <a:rPr lang="en-US" dirty="0" smtClean="0"/>
              <a:t>INTA)</a:t>
            </a:r>
            <a:r>
              <a:rPr lang="cs-CZ" dirty="0" smtClean="0"/>
              <a:t> program </a:t>
            </a:r>
            <a:r>
              <a:rPr lang="cs-CZ" dirty="0"/>
              <a:t>EUFAR, </a:t>
            </a:r>
            <a:r>
              <a:rPr lang="cs-CZ" dirty="0" smtClean="0"/>
              <a:t>navazuje </a:t>
            </a:r>
            <a:r>
              <a:rPr lang="cs-CZ" dirty="0"/>
              <a:t>na práce provedené v oblasti Sokolovské hnědouhelné pánve během projektů </a:t>
            </a:r>
            <a:r>
              <a:rPr lang="cs-CZ" dirty="0" err="1"/>
              <a:t>HypSo</a:t>
            </a:r>
            <a:r>
              <a:rPr lang="cs-CZ" dirty="0"/>
              <a:t> a EO-</a:t>
            </a:r>
            <a:r>
              <a:rPr lang="cs-CZ" dirty="0" err="1"/>
              <a:t>Miners</a:t>
            </a:r>
            <a:r>
              <a:rPr lang="cs-CZ" dirty="0"/>
              <a:t>, letecká termální obrazová data AHS s vysokým spektrálním </a:t>
            </a:r>
            <a:r>
              <a:rPr lang="cs-CZ" dirty="0" err="1"/>
              <a:t>rozlišenímAHS</a:t>
            </a:r>
            <a:r>
              <a:rPr lang="cs-CZ" dirty="0"/>
              <a:t> (</a:t>
            </a:r>
            <a:r>
              <a:rPr lang="cs-CZ" dirty="0" err="1"/>
              <a:t>airborne</a:t>
            </a:r>
            <a:r>
              <a:rPr lang="cs-CZ" dirty="0"/>
              <a:t> </a:t>
            </a:r>
            <a:r>
              <a:rPr lang="cs-CZ" dirty="0" err="1"/>
              <a:t>hyperspectral</a:t>
            </a:r>
            <a:r>
              <a:rPr lang="cs-CZ" dirty="0"/>
              <a:t> scanner): 80 pásem z oblasti TIR (8 - 13 </a:t>
            </a:r>
            <a:r>
              <a:rPr lang="el-GR" dirty="0"/>
              <a:t>μ</a:t>
            </a:r>
            <a:r>
              <a:rPr lang="cs-CZ" dirty="0"/>
              <a:t>m) 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41172"/>
            <a:ext cx="6588732" cy="5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326" y="3729394"/>
            <a:ext cx="7627291" cy="49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584" y="4219653"/>
            <a:ext cx="6912768" cy="3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15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15200" cy="1371600"/>
          </a:xfrm>
        </p:spPr>
        <p:txBody>
          <a:bodyPr>
            <a:normAutofit/>
          </a:bodyPr>
          <a:lstStyle/>
          <a:p>
            <a:r>
              <a:rPr lang="cs-CZ" b="1" dirty="0" smtClean="0"/>
              <a:t>Sokolov – </a:t>
            </a:r>
            <a:br>
              <a:rPr lang="cs-CZ" b="1" dirty="0" smtClean="0"/>
            </a:br>
            <a:r>
              <a:rPr lang="cs-CZ" b="1" dirty="0" smtClean="0"/>
              <a:t>pořízená data (2009-2011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7560840" cy="4421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Flight campaigns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2009, 2010, 2011 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err="1" smtClean="0"/>
              <a:t>Cal</a:t>
            </a:r>
            <a:r>
              <a:rPr lang="cs-CZ" dirty="0" smtClean="0"/>
              <a:t>/Val </a:t>
            </a:r>
            <a:r>
              <a:rPr lang="cs-CZ" dirty="0" err="1" smtClean="0"/>
              <a:t>campaings</a:t>
            </a:r>
            <a:endParaRPr lang="cs-CZ" dirty="0" smtClean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err="1" smtClean="0"/>
              <a:t>Ground</a:t>
            </a:r>
            <a:r>
              <a:rPr lang="cs-CZ" dirty="0" smtClean="0"/>
              <a:t> </a:t>
            </a:r>
            <a:r>
              <a:rPr lang="cs-CZ" dirty="0" err="1" smtClean="0"/>
              <a:t>truth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(2009-2011) 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744416" cy="167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2254497" cy="117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085184"/>
            <a:ext cx="2088232" cy="130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17032"/>
            <a:ext cx="2043464" cy="153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 descr="LI4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5301208"/>
            <a:ext cx="1791358" cy="134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3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smtClean="0"/>
              <a:t>aerial</a:t>
            </a:r>
            <a:r>
              <a:rPr lang="cs-CZ" dirty="0" smtClean="0"/>
              <a:t> </a:t>
            </a:r>
            <a:r>
              <a:rPr lang="en-US" dirty="0"/>
              <a:t>data </a:t>
            </a:r>
            <a:r>
              <a:rPr lang="en-US" dirty="0" smtClean="0"/>
              <a:t>: </a:t>
            </a:r>
            <a:r>
              <a:rPr lang="en-US" dirty="0" err="1" smtClean="0"/>
              <a:t>HyMap</a:t>
            </a: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852308"/>
              </p:ext>
            </p:extLst>
          </p:nvPr>
        </p:nvGraphicFramePr>
        <p:xfrm>
          <a:off x="453703" y="3842554"/>
          <a:ext cx="2584450" cy="232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CorelPhotoPaint.Image.9" r:id="rId3" imgW="3809524" imgH="3428571" progId="">
                  <p:embed/>
                </p:oleObj>
              </mc:Choice>
              <mc:Fallback>
                <p:oleObj name="CorelPhotoPaint.Image.9" r:id="rId3" imgW="3809524" imgH="34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3" y="3842554"/>
                        <a:ext cx="2584450" cy="232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141563" y="3933056"/>
            <a:ext cx="5606901" cy="2128830"/>
            <a:chOff x="2016" y="2352"/>
            <a:chExt cx="3627" cy="1344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496" y="2400"/>
              <a:ext cx="20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 dirty="0">
                  <a:latin typeface="Times New Roman" pitchFamily="18" charset="0"/>
                </a:rPr>
                <a:t>Spectral Configuration – </a:t>
              </a:r>
              <a:r>
                <a:rPr lang="en-US" altLang="cs-CZ" sz="1600" b="1" dirty="0" smtClean="0">
                  <a:latin typeface="Times New Roman" pitchFamily="18" charset="0"/>
                </a:rPr>
                <a:t>12</a:t>
              </a:r>
              <a:r>
                <a:rPr lang="cs-CZ" altLang="cs-CZ" sz="1600" b="1" dirty="0" smtClean="0">
                  <a:latin typeface="Times New Roman" pitchFamily="18" charset="0"/>
                </a:rPr>
                <a:t>6</a:t>
              </a:r>
              <a:r>
                <a:rPr lang="en-US" altLang="cs-CZ" sz="1600" b="1" dirty="0" smtClean="0">
                  <a:latin typeface="Times New Roman" pitchFamily="18" charset="0"/>
                </a:rPr>
                <a:t> </a:t>
              </a:r>
              <a:r>
                <a:rPr lang="en-US" altLang="cs-CZ" sz="1600" b="1" dirty="0">
                  <a:latin typeface="Times New Roman" pitchFamily="18" charset="0"/>
                </a:rPr>
                <a:t>channels</a:t>
              </a:r>
              <a:endParaRPr lang="en-US" altLang="cs-CZ" sz="1600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138" y="2587"/>
              <a:ext cx="4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Module</a:t>
              </a:r>
              <a:endParaRPr lang="en-US" altLang="cs-CZ" sz="160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703" y="2587"/>
              <a:ext cx="80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Spectral range</a:t>
              </a:r>
              <a:endParaRPr lang="en-US" altLang="cs-CZ" sz="160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717" y="2587"/>
              <a:ext cx="60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Bandwidth</a:t>
              </a:r>
              <a:endParaRPr lang="en-US" altLang="cs-CZ" sz="1600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640" y="2753"/>
              <a:ext cx="78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across module</a:t>
              </a:r>
              <a:endParaRPr lang="en-US" altLang="cs-CZ" sz="160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630" y="2587"/>
              <a:ext cx="9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Average spectral</a:t>
              </a:r>
              <a:endParaRPr lang="en-US" altLang="cs-CZ" sz="1600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614" y="2753"/>
              <a:ext cx="95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sampling interval</a:t>
              </a:r>
              <a:endParaRPr lang="en-US" altLang="cs-CZ" sz="160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564" y="2562"/>
              <a:ext cx="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424" y="2562"/>
              <a:ext cx="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225" y="2923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VIS</a:t>
              </a:r>
              <a:endParaRPr lang="en-US" altLang="cs-CZ" sz="1600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709" y="2923"/>
              <a:ext cx="7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0.45 – 0.89 um</a:t>
              </a:r>
              <a:endParaRPr lang="en-US" altLang="cs-CZ" sz="1600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3719" y="2923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15 – 16 nm</a:t>
              </a:r>
              <a:endParaRPr lang="en-US" altLang="cs-CZ" sz="1600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876" y="2923"/>
              <a:ext cx="3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15 nm</a:t>
              </a:r>
              <a:endParaRPr lang="en-US" altLang="cs-CZ" sz="1600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217" y="3095"/>
              <a:ext cx="2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NIR</a:t>
              </a:r>
              <a:endParaRPr lang="en-US" altLang="cs-CZ" sz="1600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2709" y="3095"/>
              <a:ext cx="7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0.89 – 1.35 um</a:t>
              </a:r>
              <a:endParaRPr lang="en-US" altLang="cs-CZ" sz="1600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719" y="3095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15 – 16 nm</a:t>
              </a:r>
              <a:endParaRPr lang="en-US" altLang="cs-CZ" sz="1600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4876" y="3095"/>
              <a:ext cx="3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15 nm</a:t>
              </a:r>
              <a:endParaRPr lang="en-US" altLang="cs-CZ" sz="1600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144" y="3265"/>
              <a:ext cx="4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SWIR1</a:t>
              </a:r>
              <a:endParaRPr lang="en-US" altLang="cs-CZ" sz="1600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709" y="3265"/>
              <a:ext cx="7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1.40 – 1.80 um</a:t>
              </a:r>
              <a:endParaRPr lang="en-US" altLang="cs-CZ" sz="1600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719" y="3265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15 – 16 nm</a:t>
              </a:r>
              <a:endParaRPr lang="en-US" altLang="cs-CZ" sz="1600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876" y="3265"/>
              <a:ext cx="3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13 nm</a:t>
              </a:r>
              <a:endParaRPr lang="en-US" altLang="cs-CZ" sz="1600"/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144" y="3437"/>
              <a:ext cx="4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SWIR2</a:t>
              </a:r>
              <a:endParaRPr lang="en-US" altLang="cs-CZ" sz="1600"/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2709" y="3437"/>
              <a:ext cx="7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1.95 – 2.48 um</a:t>
              </a:r>
              <a:endParaRPr lang="en-US" altLang="cs-CZ" sz="1600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3719" y="3437"/>
              <a:ext cx="5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18 – 20 nm</a:t>
              </a:r>
              <a:endParaRPr lang="en-US" altLang="cs-CZ" sz="1600"/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4876" y="3437"/>
              <a:ext cx="3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cs-CZ" sz="1600" b="1">
                  <a:latin typeface="Times New Roman" pitchFamily="18" charset="0"/>
                </a:rPr>
                <a:t>17 nm</a:t>
              </a:r>
              <a:endParaRPr lang="en-US" altLang="cs-CZ" sz="1600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2016" y="2352"/>
              <a:ext cx="3627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2016" y="3696"/>
              <a:ext cx="3627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2016" y="2352"/>
              <a:ext cx="0" cy="134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5643" y="2352"/>
              <a:ext cx="0" cy="134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016" y="2601"/>
              <a:ext cx="362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591" y="2601"/>
              <a:ext cx="1" cy="10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3520" y="2601"/>
              <a:ext cx="1" cy="10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4493" y="2601"/>
              <a:ext cx="1" cy="10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2016" y="2928"/>
              <a:ext cx="361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A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3088730" y="1594284"/>
            <a:ext cx="19446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AU" altLang="cs-CZ" sz="1600" dirty="0"/>
              <a:t> </a:t>
            </a:r>
            <a:r>
              <a:rPr lang="cs-CZ" altLang="cs-CZ" sz="1600" dirty="0" smtClean="0"/>
              <a:t> </a:t>
            </a:r>
            <a:r>
              <a:rPr lang="en-AU" altLang="cs-CZ" sz="1800" dirty="0" smtClean="0"/>
              <a:t>Australian sensor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HyVista</a:t>
            </a:r>
            <a:r>
              <a:rPr lang="cs-CZ" altLang="cs-CZ" sz="1800" dirty="0" smtClean="0"/>
              <a:t>)</a:t>
            </a:r>
            <a:endParaRPr lang="en-AU" altLang="cs-CZ" sz="1800" dirty="0"/>
          </a:p>
          <a:p>
            <a:pPr>
              <a:buFontTx/>
              <a:buChar char="•"/>
            </a:pPr>
            <a:r>
              <a:rPr lang="cs-CZ" altLang="cs-CZ" sz="1800" dirty="0" smtClean="0"/>
              <a:t> </a:t>
            </a:r>
            <a:r>
              <a:rPr lang="en-AU" altLang="cs-CZ" sz="1800" dirty="0" smtClean="0"/>
              <a:t>126 </a:t>
            </a:r>
            <a:r>
              <a:rPr lang="en-AU" altLang="cs-CZ" sz="1800" dirty="0"/>
              <a:t>bands</a:t>
            </a:r>
          </a:p>
          <a:p>
            <a:pPr>
              <a:buFontTx/>
              <a:buChar char="•"/>
            </a:pPr>
            <a:r>
              <a:rPr lang="en-AU" altLang="cs-CZ" sz="1800" dirty="0"/>
              <a:t> 0.4-2.5 </a:t>
            </a:r>
            <a:r>
              <a:rPr lang="en-AU" altLang="cs-CZ" sz="1800" dirty="0">
                <a:sym typeface="Symbol" pitchFamily="18" charset="2"/>
              </a:rPr>
              <a:t>m</a:t>
            </a:r>
          </a:p>
          <a:p>
            <a:pPr>
              <a:buFontTx/>
              <a:buChar char="•"/>
            </a:pPr>
            <a:r>
              <a:rPr lang="en-AU" altLang="cs-CZ" sz="1800" dirty="0">
                <a:sym typeface="Symbol" pitchFamily="18" charset="2"/>
              </a:rPr>
              <a:t> </a:t>
            </a:r>
            <a:r>
              <a:rPr lang="cs-CZ" altLang="cs-CZ" sz="1800" dirty="0" smtClean="0">
                <a:sym typeface="Symbol" pitchFamily="18" charset="2"/>
              </a:rPr>
              <a:t>5</a:t>
            </a:r>
            <a:r>
              <a:rPr lang="en-AU" altLang="cs-CZ" sz="1800" dirty="0" smtClean="0">
                <a:sym typeface="Symbol" pitchFamily="18" charset="2"/>
              </a:rPr>
              <a:t> </a:t>
            </a:r>
            <a:r>
              <a:rPr lang="en-AU" altLang="cs-CZ" sz="1800" dirty="0">
                <a:sym typeface="Symbol" pitchFamily="18" charset="2"/>
              </a:rPr>
              <a:t>m </a:t>
            </a:r>
            <a:r>
              <a:rPr lang="en-AU" altLang="cs-CZ" sz="1800" dirty="0" smtClean="0">
                <a:sym typeface="Symbol" pitchFamily="18" charset="2"/>
              </a:rPr>
              <a:t>pixel</a:t>
            </a:r>
            <a:endParaRPr lang="en-AU" altLang="cs-CZ" sz="1800" dirty="0">
              <a:sym typeface="Symbol" pitchFamily="18" charset="2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7146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13" y="1594284"/>
            <a:ext cx="3840861" cy="171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ovéPole 42"/>
          <p:cNvSpPr txBox="1"/>
          <p:nvPr/>
        </p:nvSpPr>
        <p:spPr>
          <a:xfrm>
            <a:off x="5364088" y="3356992"/>
            <a:ext cx="333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Sokolov: 07/2009 </a:t>
            </a:r>
            <a:r>
              <a:rPr lang="cs-CZ" dirty="0" err="1" smtClean="0"/>
              <a:t>and</a:t>
            </a:r>
            <a:r>
              <a:rPr lang="cs-CZ" dirty="0" smtClean="0"/>
              <a:t> 08/2010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1691680" y="32129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FOV: 61.3°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5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5791200" cy="1371600"/>
          </a:xfrm>
        </p:spPr>
        <p:txBody>
          <a:bodyPr/>
          <a:lstStyle/>
          <a:p>
            <a:r>
              <a:rPr lang="cs-CZ" dirty="0" err="1"/>
              <a:t>HyMap</a:t>
            </a:r>
            <a:r>
              <a:rPr lang="cs-CZ" dirty="0"/>
              <a:t> data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51520" y="1412776"/>
            <a:ext cx="8568952" cy="4502421"/>
            <a:chOff x="0" y="1556792"/>
            <a:chExt cx="8568952" cy="4502421"/>
          </a:xfrm>
        </p:grpSpPr>
        <p:grpSp>
          <p:nvGrpSpPr>
            <p:cNvPr id="4" name="Skupina 3"/>
            <p:cNvGrpSpPr/>
            <p:nvPr/>
          </p:nvGrpSpPr>
          <p:grpSpPr>
            <a:xfrm>
              <a:off x="0" y="2420888"/>
              <a:ext cx="8568952" cy="3638325"/>
              <a:chOff x="0" y="2420888"/>
              <a:chExt cx="8568952" cy="363832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52528" y="2844926"/>
                <a:ext cx="3816424" cy="321428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852936"/>
                <a:ext cx="4511427" cy="315973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5256584" y="2420888"/>
                <a:ext cx="2736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08/2010 (EO-MINERS</a:t>
                </a:r>
                <a:r>
                  <a:rPr lang="cs-CZ" b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accent5">
                        <a:lumMod val="50000"/>
                      </a:schemeClr>
                    </a:solidFill>
                  </a:rPr>
                  <a:t>)</a:t>
                </a:r>
                <a:endParaRPr lang="cs-CZ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1512168" y="2420888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07/2009 (</a:t>
                </a:r>
                <a:r>
                  <a:rPr lang="cs-CZ" dirty="0" err="1" smtClean="0">
                    <a:solidFill>
                      <a:schemeClr val="accent5">
                        <a:lumMod val="50000"/>
                      </a:schemeClr>
                    </a:solidFill>
                  </a:rPr>
                  <a:t>HypSo</a:t>
                </a:r>
                <a:r>
                  <a:rPr lang="cs-CZ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)</a:t>
                </a:r>
                <a:endParaRPr lang="cs-CZ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" name="TextovéPole 4"/>
            <p:cNvSpPr txBox="1"/>
            <p:nvPr/>
          </p:nvSpPr>
          <p:spPr>
            <a:xfrm>
              <a:off x="899592" y="1556792"/>
              <a:ext cx="72728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HYMAP (07/2009, 08/2010) – </a:t>
              </a:r>
              <a:r>
                <a:rPr lang="en-US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optimali</a:t>
              </a:r>
              <a:r>
                <a:rPr lang="cs-CZ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</a:t>
              </a:r>
              <a:r>
                <a:rPr lang="en-US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ation</a:t>
              </a: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due to the strong BRDF effect  in 2009 data</a:t>
              </a: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6090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CASI </a:t>
            </a:r>
            <a:r>
              <a:rPr lang="en-US" dirty="0" smtClean="0"/>
              <a:t>&amp; </a:t>
            </a:r>
            <a:r>
              <a:rPr lang="cs-CZ" dirty="0" smtClean="0"/>
              <a:t>AHS </a:t>
            </a:r>
            <a:r>
              <a:rPr lang="cs-CZ" dirty="0"/>
              <a:t>data (07/2011)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52426" y="1463040"/>
            <a:ext cx="5400000" cy="5278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sz="1800" b="1" dirty="0" smtClean="0">
                <a:solidFill>
                  <a:srgbClr val="FF0000"/>
                </a:solidFill>
              </a:rPr>
              <a:t>Obrazová data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/>
            <a:r>
              <a:rPr lang="en-US" sz="1600" b="1" dirty="0" smtClean="0">
                <a:solidFill>
                  <a:srgbClr val="00B0F0"/>
                </a:solidFill>
              </a:rPr>
              <a:t>AHS (day + night data)</a:t>
            </a:r>
          </a:p>
          <a:p>
            <a:pPr marL="457200" lvl="1"/>
            <a:r>
              <a:rPr lang="en-US" sz="1600" dirty="0" smtClean="0"/>
              <a:t>VIS (11 bands; 0.44-0.74 </a:t>
            </a:r>
            <a:r>
              <a:rPr lang="en-US" sz="1600" dirty="0" err="1" smtClean="0"/>
              <a:t>μm</a:t>
            </a:r>
            <a:r>
              <a:rPr lang="en-US" sz="1600" dirty="0" smtClean="0"/>
              <a:t>)</a:t>
            </a:r>
          </a:p>
          <a:p>
            <a:pPr marL="457200" lvl="1"/>
            <a:r>
              <a:rPr lang="en-US" sz="1600" dirty="0" smtClean="0"/>
              <a:t>NIR (9 bands; 0.78-1.00 </a:t>
            </a:r>
            <a:r>
              <a:rPr lang="en-US" sz="1600" dirty="0" err="1" smtClean="0"/>
              <a:t>μm</a:t>
            </a:r>
            <a:r>
              <a:rPr lang="en-US" sz="1600" dirty="0" smtClean="0"/>
              <a:t>)</a:t>
            </a:r>
          </a:p>
          <a:p>
            <a:pPr marL="457200" lvl="1"/>
            <a:r>
              <a:rPr lang="en-US" sz="1600" dirty="0" smtClean="0"/>
              <a:t>SWIR (43 bands; 1.59-2.55 </a:t>
            </a:r>
            <a:r>
              <a:rPr lang="en-US" sz="1600" dirty="0" err="1" smtClean="0"/>
              <a:t>μm</a:t>
            </a:r>
            <a:r>
              <a:rPr lang="en-US" sz="1600" dirty="0" smtClean="0"/>
              <a:t>)</a:t>
            </a:r>
          </a:p>
          <a:p>
            <a:pPr marL="457200" lvl="1"/>
            <a:r>
              <a:rPr lang="en-US" sz="1600" dirty="0" smtClean="0"/>
              <a:t>MIR (7 bands; 3.17-5.25 </a:t>
            </a:r>
            <a:r>
              <a:rPr lang="en-US" sz="1600" dirty="0" err="1" smtClean="0"/>
              <a:t>μm</a:t>
            </a:r>
            <a:r>
              <a:rPr lang="en-US" sz="1600" dirty="0" smtClean="0"/>
              <a:t>)</a:t>
            </a:r>
          </a:p>
          <a:p>
            <a:pPr marL="457200" lvl="1"/>
            <a:r>
              <a:rPr lang="en-US" sz="1600" dirty="0" smtClean="0"/>
              <a:t>TIR (10 bands; 8.31-12.95 </a:t>
            </a:r>
            <a:r>
              <a:rPr lang="en-US" sz="1600" dirty="0" err="1" smtClean="0"/>
              <a:t>μm</a:t>
            </a:r>
            <a:r>
              <a:rPr lang="en-US" sz="1600" dirty="0" smtClean="0"/>
              <a:t>)</a:t>
            </a:r>
          </a:p>
          <a:p>
            <a:pPr marL="285750" indent="-285750"/>
            <a:r>
              <a:rPr lang="en-US" sz="1600" b="1" dirty="0" smtClean="0">
                <a:solidFill>
                  <a:srgbClr val="00B0F0"/>
                </a:solidFill>
              </a:rPr>
              <a:t>CASI (only day data)</a:t>
            </a:r>
          </a:p>
          <a:p>
            <a:pPr marL="457200" lvl="1"/>
            <a:r>
              <a:rPr lang="cs-CZ" sz="1600" dirty="0" smtClean="0"/>
              <a:t>VIS+NIR (96 </a:t>
            </a:r>
            <a:r>
              <a:rPr lang="cs-CZ" sz="1600" dirty="0" err="1" smtClean="0"/>
              <a:t>bands</a:t>
            </a:r>
            <a:r>
              <a:rPr lang="cs-CZ" sz="1600" dirty="0" smtClean="0"/>
              <a:t>; 0.36-1.050 </a:t>
            </a:r>
            <a:r>
              <a:rPr lang="el-GR" sz="1600" dirty="0" smtClean="0"/>
              <a:t>μ</a:t>
            </a:r>
            <a:r>
              <a:rPr lang="cs-CZ" sz="1600" dirty="0" smtClean="0"/>
              <a:t>m)</a:t>
            </a:r>
            <a:endParaRPr lang="en-US" sz="1600" dirty="0" smtClean="0"/>
          </a:p>
          <a:p>
            <a:pPr lvl="1" indent="0">
              <a:buFont typeface="Arial" panose="020B0604020202020204" pitchFamily="34" charset="0"/>
              <a:buNone/>
            </a:pPr>
            <a:endParaRPr lang="en-US" sz="1400" dirty="0" smtClean="0"/>
          </a:p>
          <a:p>
            <a:pPr marL="457200" lvl="1"/>
            <a:endParaRPr lang="en-US" sz="1400" dirty="0" smtClean="0"/>
          </a:p>
          <a:p>
            <a:pPr marL="457200" lvl="1"/>
            <a:endParaRPr lang="en-US" dirty="0" smtClean="0"/>
          </a:p>
          <a:p>
            <a:pPr marL="457200" lvl="1"/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4476607" y="908720"/>
            <a:ext cx="4355976" cy="5235902"/>
            <a:chOff x="4103137" y="1340768"/>
            <a:chExt cx="5029739" cy="5523934"/>
          </a:xfrm>
        </p:grpSpPr>
        <p:grpSp>
          <p:nvGrpSpPr>
            <p:cNvPr id="6" name="Skupina 10"/>
            <p:cNvGrpSpPr/>
            <p:nvPr/>
          </p:nvGrpSpPr>
          <p:grpSpPr>
            <a:xfrm>
              <a:off x="4103137" y="1340768"/>
              <a:ext cx="5029739" cy="5523934"/>
              <a:chOff x="4103137" y="1340768"/>
              <a:chExt cx="5029739" cy="5523934"/>
            </a:xfrm>
          </p:grpSpPr>
          <p:pic>
            <p:nvPicPr>
              <p:cNvPr id="12" name="Obrázek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9756" y="1375971"/>
                <a:ext cx="1020803" cy="5486400"/>
              </a:xfrm>
              <a:prstGeom prst="rect">
                <a:avLst/>
              </a:prstGeom>
            </p:spPr>
          </p:pic>
          <p:pic>
            <p:nvPicPr>
              <p:cNvPr id="13" name="Obráze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0467" y="1363220"/>
                <a:ext cx="1020803" cy="5486400"/>
              </a:xfrm>
              <a:prstGeom prst="rect">
                <a:avLst/>
              </a:prstGeom>
            </p:spPr>
          </p:pic>
          <p:pic>
            <p:nvPicPr>
              <p:cNvPr id="14" name="Obrázek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1270" y="1377282"/>
                <a:ext cx="1020803" cy="5486400"/>
              </a:xfrm>
              <a:prstGeom prst="rect">
                <a:avLst/>
              </a:prstGeom>
            </p:spPr>
          </p:pic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2073" y="1378302"/>
                <a:ext cx="1020803" cy="5486400"/>
              </a:xfrm>
              <a:prstGeom prst="rect">
                <a:avLst/>
              </a:prstGeom>
            </p:spPr>
          </p:pic>
          <p:pic>
            <p:nvPicPr>
              <p:cNvPr id="16" name="Obrázek 15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137" y="1340768"/>
                <a:ext cx="1020803" cy="5514212"/>
              </a:xfrm>
              <a:prstGeom prst="rect">
                <a:avLst/>
              </a:prstGeom>
            </p:spPr>
          </p:pic>
        </p:grpSp>
        <p:sp>
          <p:nvSpPr>
            <p:cNvPr id="7" name="TextovéPole 6"/>
            <p:cNvSpPr txBox="1"/>
            <p:nvPr/>
          </p:nvSpPr>
          <p:spPr>
            <a:xfrm>
              <a:off x="5168109" y="23488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0000"/>
                  </a:solidFill>
                </a:rPr>
                <a:t>CIR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181490" y="2210380"/>
              <a:ext cx="864096" cy="61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 smtClean="0">
                  <a:solidFill>
                    <a:srgbClr val="FF0000"/>
                  </a:solidFill>
                </a:rPr>
                <a:t>True</a:t>
              </a:r>
              <a:r>
                <a:rPr lang="cs-CZ" sz="1600" dirty="0" smtClean="0">
                  <a:solidFill>
                    <a:srgbClr val="FF0000"/>
                  </a:solidFill>
                </a:rPr>
                <a:t> RGB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148820" y="23488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0000"/>
                  </a:solidFill>
                </a:rPr>
                <a:t>NIR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179534" y="2328368"/>
              <a:ext cx="864096" cy="32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solidFill>
                    <a:srgbClr val="FF0000"/>
                  </a:solidFill>
                </a:rPr>
                <a:t>SWIR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8190426" y="234887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0000"/>
                  </a:solidFill>
                </a:rPr>
                <a:t>TIR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84" y="6223933"/>
            <a:ext cx="5112568" cy="51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5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281" y="-171400"/>
            <a:ext cx="6993039" cy="1371600"/>
          </a:xfrm>
        </p:spPr>
        <p:txBody>
          <a:bodyPr/>
          <a:lstStyle/>
          <a:p>
            <a:r>
              <a:rPr lang="cs-CZ" dirty="0" smtClean="0"/>
              <a:t>Pozemní kampaň (</a:t>
            </a:r>
            <a:r>
              <a:rPr lang="cs-CZ" dirty="0" err="1" smtClean="0"/>
              <a:t>cal</a:t>
            </a:r>
            <a:r>
              <a:rPr lang="cs-CZ" dirty="0" smtClean="0"/>
              <a:t>/val)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1128"/>
            <a:ext cx="1703127" cy="124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459281" y="26946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asphalt</a:t>
            </a:r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62" y="3054759"/>
            <a:ext cx="1769698" cy="125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2256317" y="27156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concrete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62" y="1481917"/>
            <a:ext cx="1769698" cy="123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2140661" y="1132649"/>
            <a:ext cx="246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sand</a:t>
            </a:r>
            <a:endParaRPr lang="cs-CZ" dirty="0"/>
          </a:p>
        </p:txBody>
      </p:sp>
      <p:pic>
        <p:nvPicPr>
          <p:cNvPr id="10" name="Obrázek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42" y="3058230"/>
            <a:ext cx="1719808" cy="124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4116854" y="275696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water</a:t>
            </a:r>
            <a:endParaRPr lang="cs-CZ" dirty="0"/>
          </a:p>
        </p:txBody>
      </p:sp>
      <p:pic>
        <p:nvPicPr>
          <p:cNvPr id="12" name="Obrázek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42" y="1501981"/>
            <a:ext cx="1711094" cy="119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/>
          <p:cNvSpPr txBox="1"/>
          <p:nvPr/>
        </p:nvSpPr>
        <p:spPr>
          <a:xfrm>
            <a:off x="4175956" y="11326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artifitial</a:t>
            </a:r>
            <a:r>
              <a:rPr lang="cs-CZ" dirty="0" smtClean="0"/>
              <a:t> </a:t>
            </a:r>
            <a:r>
              <a:rPr lang="cs-CZ" dirty="0" err="1" smtClean="0"/>
              <a:t>grass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24" y="1431806"/>
            <a:ext cx="2987553" cy="2650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15" y="4278570"/>
            <a:ext cx="2889279" cy="239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2" y="4437110"/>
            <a:ext cx="1595669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1" y="5633862"/>
            <a:ext cx="1595669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60" y="4459115"/>
            <a:ext cx="1577413" cy="118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32" y="5694067"/>
            <a:ext cx="1577413" cy="118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03" y="5703467"/>
            <a:ext cx="1552348" cy="116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7" y="4459114"/>
            <a:ext cx="1552348" cy="116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ovéPole 21"/>
          <p:cNvSpPr txBox="1"/>
          <p:nvPr/>
        </p:nvSpPr>
        <p:spPr>
          <a:xfrm rot="16200000">
            <a:off x="-1238908" y="5065961"/>
            <a:ext cx="284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Validation</a:t>
            </a:r>
            <a:endParaRPr lang="cs-CZ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0" y="1317315"/>
            <a:ext cx="1931182" cy="1334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ovéPole 23"/>
          <p:cNvSpPr txBox="1"/>
          <p:nvPr/>
        </p:nvSpPr>
        <p:spPr>
          <a:xfrm rot="16200000">
            <a:off x="-1211363" y="2372396"/>
            <a:ext cx="284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calibration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20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40992" cy="1371600"/>
          </a:xfrm>
        </p:spPr>
        <p:txBody>
          <a:bodyPr>
            <a:normAutofit fontScale="90000"/>
          </a:bodyPr>
          <a:lstStyle/>
          <a:p>
            <a:pPr lvl="0"/>
            <a:r>
              <a:rPr lang="cs-CZ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Pozemní data 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cs-CZ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cs-CZ" b="1" dirty="0" err="1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ground</a:t>
            </a:r>
            <a:r>
              <a:rPr lang="cs-CZ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b="1" dirty="0" err="1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truth</a:t>
            </a:r>
            <a:r>
              <a:rPr lang="cs-CZ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br>
              <a:rPr lang="cs-CZ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63" y="3998853"/>
            <a:ext cx="2300730" cy="172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86" y="2141326"/>
            <a:ext cx="1234207" cy="1755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323528" y="1340768"/>
            <a:ext cx="5400000" cy="5350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Field measurements and sampling</a:t>
            </a: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ASD FieldSpec-3, </a:t>
            </a:r>
            <a:r>
              <a:rPr lang="en-US" dirty="0" err="1" smtClean="0">
                <a:solidFill>
                  <a:srgbClr val="FFC000"/>
                </a:solidFill>
              </a:rPr>
              <a:t>μfTIR</a:t>
            </a:r>
            <a:r>
              <a:rPr lang="en-US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</a:rPr>
              <a:t>SR5000 </a:t>
            </a:r>
            <a:endParaRPr lang="en-US" dirty="0" smtClean="0">
              <a:solidFill>
                <a:srgbClr val="FFC000"/>
              </a:solidFill>
            </a:endParaRPr>
          </a:p>
          <a:p>
            <a:pPr marL="457200" lvl="1"/>
            <a:r>
              <a:rPr lang="en-US" dirty="0" smtClean="0"/>
              <a:t>In-situ spectroscopic measurements (0.350-2.500 </a:t>
            </a:r>
            <a:r>
              <a:rPr lang="en-US" dirty="0" err="1" smtClean="0"/>
              <a:t>μm</a:t>
            </a:r>
            <a:r>
              <a:rPr lang="cs-CZ" dirty="0" smtClean="0"/>
              <a:t>, 7.500-12.000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Samples of surface material (0-1 cm depth)</a:t>
            </a:r>
          </a:p>
          <a:p>
            <a:pPr marL="457200" lvl="1"/>
            <a:r>
              <a:rPr lang="en-US" dirty="0" smtClean="0"/>
              <a:t>Dried and sieved (&lt;2 mm)</a:t>
            </a:r>
          </a:p>
          <a:p>
            <a:pPr marL="457200" lvl="1"/>
            <a:r>
              <a:rPr lang="en-US" dirty="0" smtClean="0"/>
              <a:t>Trace elements, heavy metals, XRD analysis, pH, sulfur, total organic carbon (TOC)</a:t>
            </a: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Water samples</a:t>
            </a:r>
          </a:p>
          <a:p>
            <a:pPr marL="457200" lvl="1"/>
            <a:r>
              <a:rPr lang="en-US" dirty="0" smtClean="0"/>
              <a:t>pH, dissolved organic matter, </a:t>
            </a:r>
            <a:endParaRPr lang="cs-CZ" dirty="0" smtClean="0"/>
          </a:p>
          <a:p>
            <a:pPr marL="171450" lvl="1" indent="0">
              <a:buNone/>
            </a:pPr>
            <a:r>
              <a:rPr lang="cs-CZ" dirty="0" smtClean="0"/>
              <a:t>     </a:t>
            </a:r>
            <a:r>
              <a:rPr lang="en-US" dirty="0" smtClean="0"/>
              <a:t>conductivity, suspension</a:t>
            </a: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Dust samples</a:t>
            </a:r>
            <a:endParaRPr lang="cs-CZ" dirty="0" smtClean="0">
              <a:solidFill>
                <a:srgbClr val="FFC000"/>
              </a:solidFill>
            </a:endParaRP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Soil profiling</a:t>
            </a:r>
          </a:p>
          <a:p>
            <a:pPr marL="457200" lvl="1"/>
            <a:r>
              <a:rPr lang="en-US" dirty="0" smtClean="0"/>
              <a:t>Trace elements and heavy metals, </a:t>
            </a:r>
            <a:endParaRPr lang="cs-CZ" dirty="0" smtClean="0"/>
          </a:p>
          <a:p>
            <a:pPr marL="17145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en-US" dirty="0" smtClean="0"/>
              <a:t>Carbon, </a:t>
            </a:r>
            <a:r>
              <a:rPr lang="en-US" dirty="0" err="1" smtClean="0"/>
              <a:t>Sulphur</a:t>
            </a:r>
            <a:r>
              <a:rPr lang="en-US" dirty="0" smtClean="0"/>
              <a:t>, pH</a:t>
            </a:r>
          </a:p>
          <a:p>
            <a:pPr marL="285750" indent="-285750"/>
            <a:r>
              <a:rPr lang="en-US" dirty="0" smtClean="0">
                <a:solidFill>
                  <a:srgbClr val="FFC000"/>
                </a:solidFill>
              </a:rPr>
              <a:t>Vegetation samples</a:t>
            </a:r>
          </a:p>
          <a:p>
            <a:pPr marL="457200" lvl="1"/>
            <a:r>
              <a:rPr lang="en-US" dirty="0" smtClean="0"/>
              <a:t>Leaf pigments, water content, heavy metals, trace elements etc.</a:t>
            </a:r>
          </a:p>
          <a:p>
            <a:pPr marL="285750" indent="-285750"/>
            <a:endParaRPr lang="en-US" dirty="0" smtClean="0">
              <a:solidFill>
                <a:srgbClr val="FFC000"/>
              </a:solidFill>
            </a:endParaRPr>
          </a:p>
          <a:p>
            <a:pPr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0" name="Skupina 9"/>
          <p:cNvGrpSpPr/>
          <p:nvPr/>
        </p:nvGrpSpPr>
        <p:grpSpPr>
          <a:xfrm>
            <a:off x="6954192" y="958112"/>
            <a:ext cx="1944000" cy="5517232"/>
            <a:chOff x="7200000" y="1340768"/>
            <a:chExt cx="1944000" cy="5517232"/>
          </a:xfrm>
        </p:grpSpPr>
        <p:pic>
          <p:nvPicPr>
            <p:cNvPr id="11" name="Obrázek 1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0" y="4076768"/>
              <a:ext cx="1944000" cy="13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Obrázek 11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0" y="5444768"/>
              <a:ext cx="1944000" cy="1413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9" descr="LI2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0000" y="2717672"/>
              <a:ext cx="1944000" cy="13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Obrázek 13" descr="P1060882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0000" y="1340768"/>
              <a:ext cx="1944000" cy="13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029707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obrazové spektroskopie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6" y="2636913"/>
            <a:ext cx="5634997" cy="42210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7584" y="1844824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Pracoviště DPZ ČGS - aplikaci </a:t>
            </a:r>
            <a:r>
              <a:rPr lang="cs-CZ" dirty="0"/>
              <a:t>metod </a:t>
            </a:r>
            <a:r>
              <a:rPr lang="cs-CZ" b="1" dirty="0"/>
              <a:t>obrazové spektroskopie jako moderního nástroje pro environmentální monitoring</a:t>
            </a:r>
            <a:r>
              <a:rPr lang="cs-CZ" dirty="0"/>
              <a:t>, přičemž se zaměřuje na </a:t>
            </a:r>
            <a:r>
              <a:rPr lang="cs-CZ" b="1" dirty="0"/>
              <a:t>modelování vybraných geochemických a biochemických parametrů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1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048979" y="2669050"/>
            <a:ext cx="3240360" cy="2080157"/>
            <a:chOff x="1021855" y="2967599"/>
            <a:chExt cx="3240360" cy="208015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55" y="2967599"/>
              <a:ext cx="3240360" cy="20801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Obdélník 4"/>
            <p:cNvSpPr/>
            <p:nvPr/>
          </p:nvSpPr>
          <p:spPr>
            <a:xfrm>
              <a:off x="3203848" y="4581128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 descr="obr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1780" y="729571"/>
            <a:ext cx="3456384" cy="1542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2150852" y="332656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Sokolovská pánev: letecká data </a:t>
            </a:r>
            <a:r>
              <a:rPr lang="en-US" sz="1600" dirty="0" smtClean="0"/>
              <a:t>H</a:t>
            </a:r>
            <a:r>
              <a:rPr lang="cs-CZ" sz="1600" dirty="0" smtClean="0"/>
              <a:t>y</a:t>
            </a:r>
            <a:r>
              <a:rPr lang="en-US" sz="1600" dirty="0" smtClean="0"/>
              <a:t>M</a:t>
            </a:r>
            <a:r>
              <a:rPr lang="cs-CZ" sz="1600" dirty="0" err="1" smtClean="0"/>
              <a:t>ap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34728" y="236792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Povrchové pH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83100" y="233049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Zdraví smrkových porostů</a:t>
            </a:r>
            <a:endParaRPr lang="cs-CZ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4" y="4389758"/>
            <a:ext cx="1672257" cy="14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88" y="4852632"/>
            <a:ext cx="2338438" cy="140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62" y="4826948"/>
            <a:ext cx="1479118" cy="1479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08" y="4826948"/>
            <a:ext cx="1479118" cy="1479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98" y="2674173"/>
            <a:ext cx="3177669" cy="208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36" y="2947692"/>
            <a:ext cx="1462527" cy="1462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" y="5915376"/>
            <a:ext cx="1772207" cy="3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83" y="4550295"/>
            <a:ext cx="958471" cy="156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1934828" y="3346475"/>
            <a:ext cx="2394164" cy="1480473"/>
            <a:chOff x="1907704" y="3645024"/>
            <a:chExt cx="2394164" cy="1480473"/>
          </a:xfrm>
        </p:grpSpPr>
        <p:sp>
          <p:nvSpPr>
            <p:cNvPr id="19" name="Obdélník 18"/>
            <p:cNvSpPr/>
            <p:nvPr/>
          </p:nvSpPr>
          <p:spPr>
            <a:xfrm>
              <a:off x="2411760" y="3645024"/>
              <a:ext cx="1008112" cy="648072"/>
            </a:xfrm>
            <a:prstGeom prst="rect">
              <a:avLst/>
            </a:prstGeom>
            <a:noFill/>
            <a:ln w="12700">
              <a:solidFill>
                <a:schemeClr val="tx1"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cxnSp>
          <p:nvCxnSpPr>
            <p:cNvPr id="20" name="Přímá spojnice 19"/>
            <p:cNvCxnSpPr/>
            <p:nvPr/>
          </p:nvCxnSpPr>
          <p:spPr>
            <a:xfrm flipH="1">
              <a:off x="1907704" y="4293096"/>
              <a:ext cx="504056" cy="832401"/>
            </a:xfrm>
            <a:prstGeom prst="line">
              <a:avLst/>
            </a:prstGeom>
            <a:ln>
              <a:solidFill>
                <a:schemeClr val="tx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3419872" y="4293096"/>
              <a:ext cx="881996" cy="832401"/>
            </a:xfrm>
            <a:prstGeom prst="line">
              <a:avLst/>
            </a:prstGeom>
            <a:ln>
              <a:solidFill>
                <a:schemeClr val="tx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Skupina 21"/>
          <p:cNvGrpSpPr/>
          <p:nvPr/>
        </p:nvGrpSpPr>
        <p:grpSpPr>
          <a:xfrm>
            <a:off x="170125" y="4048138"/>
            <a:ext cx="1830242" cy="341620"/>
            <a:chOff x="143001" y="4346687"/>
            <a:chExt cx="1830242" cy="341620"/>
          </a:xfrm>
        </p:grpSpPr>
        <p:sp>
          <p:nvSpPr>
            <p:cNvPr id="23" name="Obdélník 22"/>
            <p:cNvSpPr/>
            <p:nvPr/>
          </p:nvSpPr>
          <p:spPr>
            <a:xfrm>
              <a:off x="1757219" y="4346687"/>
              <a:ext cx="216024" cy="216024"/>
            </a:xfrm>
            <a:prstGeom prst="rect">
              <a:avLst/>
            </a:prstGeom>
            <a:noFill/>
            <a:ln w="12700">
              <a:solidFill>
                <a:schemeClr val="tx1"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4" name="Přímá spojnice 23"/>
            <p:cNvCxnSpPr/>
            <p:nvPr/>
          </p:nvCxnSpPr>
          <p:spPr>
            <a:xfrm flipH="1">
              <a:off x="1815257" y="4562711"/>
              <a:ext cx="157986" cy="125596"/>
            </a:xfrm>
            <a:prstGeom prst="line">
              <a:avLst/>
            </a:prstGeom>
            <a:ln>
              <a:solidFill>
                <a:schemeClr val="tx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>
              <a:off x="143001" y="4553917"/>
              <a:ext cx="1614218" cy="99219"/>
            </a:xfrm>
            <a:prstGeom prst="line">
              <a:avLst/>
            </a:prstGeom>
            <a:ln>
              <a:solidFill>
                <a:schemeClr val="tx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/>
          <p:cNvGrpSpPr/>
          <p:nvPr/>
        </p:nvGrpSpPr>
        <p:grpSpPr>
          <a:xfrm>
            <a:off x="4673062" y="4163440"/>
            <a:ext cx="1479118" cy="663508"/>
            <a:chOff x="4645938" y="4461989"/>
            <a:chExt cx="1479118" cy="663508"/>
          </a:xfrm>
        </p:grpSpPr>
        <p:sp>
          <p:nvSpPr>
            <p:cNvPr id="27" name="Obdélník 26"/>
            <p:cNvSpPr/>
            <p:nvPr/>
          </p:nvSpPr>
          <p:spPr>
            <a:xfrm>
              <a:off x="5292079" y="4461989"/>
              <a:ext cx="216025" cy="216024"/>
            </a:xfrm>
            <a:prstGeom prst="rect">
              <a:avLst/>
            </a:prstGeom>
            <a:noFill/>
            <a:ln w="15875">
              <a:solidFill>
                <a:schemeClr val="tx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8" name="Přímá spojnice 27"/>
            <p:cNvCxnSpPr/>
            <p:nvPr/>
          </p:nvCxnSpPr>
          <p:spPr>
            <a:xfrm flipH="1">
              <a:off x="4645938" y="4678013"/>
              <a:ext cx="646141" cy="447484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>
              <a:off x="5508104" y="4689140"/>
              <a:ext cx="616952" cy="436357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>
            <a:off x="5679244" y="3634507"/>
            <a:ext cx="2055182" cy="1192441"/>
            <a:chOff x="5652120" y="3933056"/>
            <a:chExt cx="2055182" cy="1192441"/>
          </a:xfrm>
        </p:grpSpPr>
        <p:sp>
          <p:nvSpPr>
            <p:cNvPr id="31" name="Obdélník 30"/>
            <p:cNvSpPr/>
            <p:nvPr/>
          </p:nvSpPr>
          <p:spPr>
            <a:xfrm>
              <a:off x="5652120" y="3933056"/>
              <a:ext cx="216024" cy="216024"/>
            </a:xfrm>
            <a:prstGeom prst="rect">
              <a:avLst/>
            </a:prstGeom>
            <a:noFill/>
            <a:ln w="15875">
              <a:solidFill>
                <a:schemeClr val="tx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2" name="Přímá spojnice 31"/>
            <p:cNvCxnSpPr/>
            <p:nvPr/>
          </p:nvCxnSpPr>
          <p:spPr>
            <a:xfrm>
              <a:off x="5652120" y="4149080"/>
              <a:ext cx="576064" cy="976417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>
              <a:off x="5868144" y="4149080"/>
              <a:ext cx="1839158" cy="976417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5290014" y="2914427"/>
            <a:ext cx="2117422" cy="1512168"/>
            <a:chOff x="5262890" y="3212976"/>
            <a:chExt cx="2117422" cy="1512168"/>
          </a:xfrm>
        </p:grpSpPr>
        <p:sp>
          <p:nvSpPr>
            <p:cNvPr id="35" name="Obdélník 34"/>
            <p:cNvSpPr/>
            <p:nvPr/>
          </p:nvSpPr>
          <p:spPr>
            <a:xfrm>
              <a:off x="5262890" y="3501008"/>
              <a:ext cx="245214" cy="216024"/>
            </a:xfrm>
            <a:prstGeom prst="rect">
              <a:avLst/>
            </a:prstGeom>
            <a:noFill/>
            <a:ln w="15875">
              <a:solidFill>
                <a:schemeClr val="tx1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6" name="Přímá spojnice 35"/>
            <p:cNvCxnSpPr/>
            <p:nvPr/>
          </p:nvCxnSpPr>
          <p:spPr>
            <a:xfrm flipV="1">
              <a:off x="5508104" y="3212976"/>
              <a:ext cx="1872208" cy="288032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>
              <a:off x="5508104" y="3717032"/>
              <a:ext cx="1872208" cy="1008112"/>
            </a:xfrm>
            <a:prstGeom prst="line">
              <a:avLst/>
            </a:prstGeom>
            <a:ln>
              <a:solidFill>
                <a:schemeClr val="tx1"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ovéPole 37"/>
          <p:cNvSpPr txBox="1"/>
          <p:nvPr/>
        </p:nvSpPr>
        <p:spPr>
          <a:xfrm>
            <a:off x="1892355" y="6381328"/>
            <a:ext cx="492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Vlastnosti povrchových 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76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Pracoviště dálkového průzkum Země DPZ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/>
            <a:r>
              <a:rPr lang="en-US" dirty="0" smtClean="0"/>
              <a:t> 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Založeno v r. 2005</a:t>
            </a:r>
          </a:p>
          <a:p>
            <a:endParaRPr lang="cs-CZ" sz="20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92088" y="2708920"/>
            <a:ext cx="2123728" cy="3169919"/>
            <a:chOff x="-42540" y="2997232"/>
            <a:chExt cx="2123728" cy="3169919"/>
          </a:xfrm>
        </p:grpSpPr>
        <p:pic>
          <p:nvPicPr>
            <p:cNvPr id="6" name="Picture 2" descr="D:\Web DPZ\web\personal\personal_images\veronik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16" y="2997232"/>
              <a:ext cx="1682261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-42540" y="5551598"/>
              <a:ext cx="21237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/>
                <a:t>Veronika Kopačková </a:t>
              </a:r>
              <a:r>
                <a:rPr lang="cs-CZ" sz="1200" dirty="0" err="1" smtClean="0"/>
                <a:t>M.Sc</a:t>
              </a:r>
              <a:r>
                <a:rPr lang="cs-CZ" sz="1200" dirty="0"/>
                <a:t>.</a:t>
              </a:r>
              <a:endParaRPr lang="cs-CZ" sz="1200" dirty="0" smtClean="0"/>
            </a:p>
            <a:p>
              <a:pPr algn="ctr"/>
              <a:r>
                <a:rPr lang="cs-CZ" sz="1200" dirty="0"/>
                <a:t>t</a:t>
              </a:r>
              <a:r>
                <a:rPr lang="cs-CZ" sz="1200" dirty="0" smtClean="0"/>
                <a:t>eam </a:t>
              </a:r>
              <a:r>
                <a:rPr lang="cs-CZ" sz="1200" dirty="0" err="1" smtClean="0"/>
                <a:t>coordinator</a:t>
              </a:r>
              <a:endParaRPr lang="cs-CZ" sz="1200" dirty="0" smtClean="0"/>
            </a:p>
            <a:p>
              <a:pPr algn="ctr"/>
              <a:r>
                <a:rPr lang="cs-CZ" sz="1000" dirty="0" smtClean="0">
                  <a:solidFill>
                    <a:srgbClr val="00B0F0"/>
                  </a:solidFill>
                </a:rPr>
                <a:t>veronika.kopackova@geology.cz</a:t>
              </a:r>
              <a:endParaRPr lang="en-US" sz="10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619905" y="2708920"/>
            <a:ext cx="1973372" cy="3158181"/>
            <a:chOff x="1785277" y="2997232"/>
            <a:chExt cx="1973372" cy="3158181"/>
          </a:xfrm>
        </p:grpSpPr>
        <p:pic>
          <p:nvPicPr>
            <p:cNvPr id="9" name="Picture 5" descr="D:\Web DPZ\web\personal\personal_images\misch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372" y="2997232"/>
              <a:ext cx="1680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1785277" y="5539860"/>
              <a:ext cx="19733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/>
                <a:t>Jan </a:t>
              </a:r>
              <a:r>
                <a:rPr lang="cs-CZ" sz="1200" dirty="0" err="1" smtClean="0"/>
                <a:t>Mišurec</a:t>
              </a:r>
              <a:r>
                <a:rPr lang="cs-CZ" sz="1200" dirty="0" smtClean="0"/>
                <a:t> </a:t>
              </a:r>
              <a:r>
                <a:rPr lang="cs-CZ" sz="1200" dirty="0" err="1" smtClean="0"/>
                <a:t>M.Sc</a:t>
              </a:r>
              <a:r>
                <a:rPr lang="cs-CZ" sz="1200" dirty="0" smtClean="0"/>
                <a:t>.</a:t>
              </a:r>
            </a:p>
            <a:p>
              <a:pPr algn="ctr"/>
              <a:endParaRPr lang="cs-CZ" sz="1200" dirty="0"/>
            </a:p>
            <a:p>
              <a:pPr algn="ctr"/>
              <a:r>
                <a:rPr lang="cs-CZ" sz="1000" dirty="0" smtClean="0">
                  <a:solidFill>
                    <a:srgbClr val="00B0F0"/>
                  </a:solidFill>
                </a:rPr>
                <a:t>jan.misurec@geology.cz</a:t>
              </a:r>
              <a:endParaRPr lang="en-US" sz="1000" dirty="0">
                <a:solidFill>
                  <a:srgbClr val="00B0F0"/>
                </a:solidFill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6241568" y="5263286"/>
            <a:ext cx="19733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Lucie Koucká </a:t>
            </a:r>
            <a:r>
              <a:rPr lang="cs-CZ" sz="1200" dirty="0" err="1" smtClean="0"/>
              <a:t>B.Sc</a:t>
            </a:r>
            <a:r>
              <a:rPr lang="cs-CZ" sz="1200" dirty="0" smtClean="0"/>
              <a:t>.</a:t>
            </a:r>
          </a:p>
          <a:p>
            <a:pPr algn="ctr"/>
            <a:endParaRPr lang="cs-CZ" sz="1200" dirty="0"/>
          </a:p>
          <a:p>
            <a:pPr algn="ctr"/>
            <a:r>
              <a:rPr lang="cs-CZ" sz="1000" dirty="0" smtClean="0">
                <a:solidFill>
                  <a:srgbClr val="00B0F0"/>
                </a:solidFill>
              </a:rPr>
              <a:t>lucie.koucka@geology.cz</a:t>
            </a:r>
            <a:endParaRPr lang="en-US" sz="1000" dirty="0">
              <a:solidFill>
                <a:srgbClr val="00B0F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70524" y="5228920"/>
            <a:ext cx="19733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Jan </a:t>
            </a:r>
            <a:r>
              <a:rPr lang="cs-CZ" sz="1200" dirty="0" err="1" smtClean="0"/>
              <a:t>Jelének</a:t>
            </a:r>
            <a:r>
              <a:rPr lang="cs-CZ" sz="1200" dirty="0" smtClean="0"/>
              <a:t> </a:t>
            </a:r>
            <a:r>
              <a:rPr lang="cs-CZ" sz="1200" dirty="0" err="1" smtClean="0"/>
              <a:t>M.Sc</a:t>
            </a:r>
            <a:r>
              <a:rPr lang="cs-CZ" sz="1200" dirty="0" smtClean="0"/>
              <a:t>.</a:t>
            </a:r>
          </a:p>
          <a:p>
            <a:pPr algn="ctr"/>
            <a:endParaRPr lang="cs-CZ" sz="1200" dirty="0"/>
          </a:p>
          <a:p>
            <a:pPr algn="ctr"/>
            <a:r>
              <a:rPr lang="cs-CZ" sz="1000" dirty="0">
                <a:solidFill>
                  <a:srgbClr val="00B0F0"/>
                </a:solidFill>
              </a:rPr>
              <a:t>j</a:t>
            </a:r>
            <a:r>
              <a:rPr lang="cs-CZ" sz="1000" dirty="0" smtClean="0">
                <a:solidFill>
                  <a:srgbClr val="00B0F0"/>
                </a:solidFill>
              </a:rPr>
              <a:t>an.jelenek@geology.cz</a:t>
            </a:r>
            <a:endParaRPr lang="en-US" sz="1000" dirty="0">
              <a:solidFill>
                <a:srgbClr val="00B0F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08920"/>
            <a:ext cx="1675891" cy="249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3" t="28812" r="-63793" b="-28812"/>
          <a:stretch/>
        </p:blipFill>
        <p:spPr>
          <a:xfrm>
            <a:off x="6470657" y="2621303"/>
            <a:ext cx="6493326" cy="36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276091"/>
            <a:ext cx="8686801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Povrchové pH heterogenního prostředí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2" y="1534407"/>
            <a:ext cx="3412960" cy="313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3575782" y="1647691"/>
            <a:ext cx="378840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Indikativní minerály ve vztahu k pH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907692" y="2223755"/>
            <a:ext cx="6900641" cy="4008103"/>
            <a:chOff x="1847823" y="2420888"/>
            <a:chExt cx="6900641" cy="4008103"/>
          </a:xfrm>
        </p:grpSpPr>
        <p:grpSp>
          <p:nvGrpSpPr>
            <p:cNvPr id="7" name="Skupina 6"/>
            <p:cNvGrpSpPr/>
            <p:nvPr/>
          </p:nvGrpSpPr>
          <p:grpSpPr>
            <a:xfrm>
              <a:off x="1847823" y="2420888"/>
              <a:ext cx="4392488" cy="3318812"/>
              <a:chOff x="21382" y="1532513"/>
              <a:chExt cx="5328592" cy="3822868"/>
            </a:xfrm>
          </p:grpSpPr>
          <p:pic>
            <p:nvPicPr>
              <p:cNvPr id="10" name="Obrázek 9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82" y="1532513"/>
                <a:ext cx="5328592" cy="382286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755576" y="2797616"/>
                <a:ext cx="1930102" cy="673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Pure </a:t>
                </a:r>
              </a:p>
              <a:p>
                <a:r>
                  <a:rPr lang="cs-CZ" sz="1600" dirty="0" smtClean="0"/>
                  <a:t>m</a:t>
                </a:r>
                <a:r>
                  <a:rPr lang="en-US" sz="1600" dirty="0" smtClean="0"/>
                  <a:t>in</a:t>
                </a:r>
                <a:r>
                  <a:rPr lang="cs-CZ" sz="1600" dirty="0" smtClean="0"/>
                  <a:t>.(</a:t>
                </a:r>
                <a:r>
                  <a:rPr lang="en-US" sz="1600" dirty="0" smtClean="0"/>
                  <a:t>A, B</a:t>
                </a:r>
                <a:r>
                  <a:rPr lang="cs-CZ" sz="1600" dirty="0" smtClean="0"/>
                  <a:t>)</a:t>
                </a:r>
                <a:endParaRPr lang="cs-CZ" sz="1600" dirty="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489398" y="4700865"/>
                <a:ext cx="1922362" cy="389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Mixtures</a:t>
                </a:r>
                <a:r>
                  <a:rPr lang="cs-CZ" sz="1600" dirty="0" smtClean="0"/>
                  <a:t> (C, D)</a:t>
                </a:r>
                <a:endParaRPr lang="cs-CZ" sz="1600" dirty="0"/>
              </a:p>
            </p:txBody>
          </p:sp>
        </p:grp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51" y="4276504"/>
              <a:ext cx="3184325" cy="2152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ovéPole 8"/>
            <p:cNvSpPr txBox="1"/>
            <p:nvPr/>
          </p:nvSpPr>
          <p:spPr>
            <a:xfrm>
              <a:off x="6411417" y="2636912"/>
              <a:ext cx="2337047" cy="1477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dirty="0" smtClean="0"/>
                <a:t>Specifické spektrální </a:t>
              </a:r>
            </a:p>
            <a:p>
              <a:r>
                <a:rPr lang="cs-CZ" dirty="0" smtClean="0"/>
                <a:t>Projevy umožňující identifikaci těchto minerálů i ve formě směsí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184937" y="3906826"/>
            <a:ext cx="4962963" cy="2636663"/>
            <a:chOff x="125068" y="4103959"/>
            <a:chExt cx="4962963" cy="263666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888" y="4103959"/>
              <a:ext cx="3350143" cy="26366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125068" y="5029581"/>
              <a:ext cx="1861457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dirty="0" smtClean="0"/>
                <a:t>Model povrchového pH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3754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Povrchové pH heterogenního prostředí povrchových dolů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588224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85657" cy="230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14146"/>
              </p:ext>
            </p:extLst>
          </p:nvPr>
        </p:nvGraphicFramePr>
        <p:xfrm>
          <a:off x="4860032" y="5661248"/>
          <a:ext cx="3150870" cy="1051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385"/>
                <a:gridCol w="539750"/>
                <a:gridCol w="777875"/>
                <a:gridCol w="842645"/>
                <a:gridCol w="450215"/>
              </a:tblGrid>
              <a:tr h="32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R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R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Adjusted R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Std. Error of the Estimate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Sig.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</a:tr>
              <a:tr h="17335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Training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7335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,779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,606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,567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1,140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,003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</a:tr>
              <a:tr h="17335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Validation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7335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,873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,763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,744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>
                          <a:effectLst/>
                        </a:rPr>
                        <a:t>1,138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en-US" sz="1000" dirty="0">
                          <a:effectLst/>
                        </a:rPr>
                        <a:t>,000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55" marR="5905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507288" cy="1371600"/>
          </a:xfrm>
        </p:spPr>
        <p:txBody>
          <a:bodyPr>
            <a:noAutofit/>
          </a:bodyPr>
          <a:lstStyle/>
          <a:p>
            <a:r>
              <a:rPr lang="cs-CZ" sz="3200" dirty="0" smtClean="0"/>
              <a:t>Zhodnocení fyziologického stavu smrkových porostů a identifikovat vegetační stress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" y="1556792"/>
            <a:ext cx="8942696" cy="48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63272" cy="1620098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Zhodnocení fyziologického stavu smrkových porostů a identifikovat vegetační stress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27"/>
            <a:ext cx="5112568" cy="3408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179512" y="508518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Histogram: zastoupení tříd, symetrie</a:t>
            </a:r>
            <a:endParaRPr lang="en-US" dirty="0"/>
          </a:p>
        </p:txBody>
      </p:sp>
      <p:grpSp>
        <p:nvGrpSpPr>
          <p:cNvPr id="6" name="Skupina 5"/>
          <p:cNvGrpSpPr/>
          <p:nvPr/>
        </p:nvGrpSpPr>
        <p:grpSpPr>
          <a:xfrm>
            <a:off x="5436096" y="1652434"/>
            <a:ext cx="4283968" cy="4174769"/>
            <a:chOff x="5436096" y="1652434"/>
            <a:chExt cx="4283968" cy="4174769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52434"/>
              <a:ext cx="3604940" cy="3361164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6156176" y="4903873"/>
              <a:ext cx="3563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Fotosyntetické pigmenty (Car/Cab) -</a:t>
              </a:r>
            </a:p>
            <a:p>
              <a:r>
                <a:rPr lang="cs-CZ" dirty="0" smtClean="0"/>
                <a:t>Zdravotní třídy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3131840" y="2780928"/>
            <a:ext cx="4320480" cy="3721970"/>
            <a:chOff x="3131840" y="2780928"/>
            <a:chExt cx="4320480" cy="372197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780928"/>
              <a:ext cx="2663940" cy="30462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ovéPole 10"/>
            <p:cNvSpPr txBox="1"/>
            <p:nvPr/>
          </p:nvSpPr>
          <p:spPr>
            <a:xfrm>
              <a:off x="3131840" y="5856567"/>
              <a:ext cx="432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Změna zdravotních tříd (diferenční obraz mezi</a:t>
              </a:r>
              <a:r>
                <a:rPr lang="en-US" dirty="0" smtClean="0"/>
                <a:t>2009 </a:t>
              </a:r>
              <a:r>
                <a:rPr lang="cs-CZ" dirty="0" smtClean="0"/>
                <a:t>a</a:t>
              </a:r>
              <a:r>
                <a:rPr lang="en-US" dirty="0" smtClean="0"/>
                <a:t> 2010</a:t>
              </a:r>
              <a:r>
                <a:rPr lang="cs-CZ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702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3184"/>
            <a:ext cx="6768752" cy="1371600"/>
          </a:xfrm>
        </p:spPr>
        <p:txBody>
          <a:bodyPr/>
          <a:lstStyle/>
          <a:p>
            <a:r>
              <a:rPr lang="cs-CZ" dirty="0" smtClean="0"/>
              <a:t>Půda vs. vegetační stres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7" y="4005064"/>
            <a:ext cx="4464496" cy="29895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37131" y="4713853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Larger differences can be observed in the Car/Cab ratios 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higher </a:t>
            </a:r>
            <a:r>
              <a:rPr lang="en-US" dirty="0"/>
              <a:t>values characterize the samples taken in </a:t>
            </a:r>
            <a:r>
              <a:rPr lang="en-US" dirty="0" smtClean="0"/>
              <a:t>09/2010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Erika exhibits the highest Car/Cab </a:t>
            </a:r>
            <a:r>
              <a:rPr lang="en-US" dirty="0"/>
              <a:t>for both years followed by the </a:t>
            </a:r>
            <a:r>
              <a:rPr lang="en-US" b="1" dirty="0" err="1"/>
              <a:t>Mezihorská</a:t>
            </a:r>
            <a:r>
              <a:rPr lang="en-US" b="1" dirty="0"/>
              <a:t> site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75" y="1484784"/>
            <a:ext cx="4752528" cy="322906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8809" y="1484784"/>
            <a:ext cx="3979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Both sites, </a:t>
            </a:r>
            <a:r>
              <a:rPr lang="en-US" sz="1600" b="1" dirty="0"/>
              <a:t>Erika and </a:t>
            </a:r>
            <a:r>
              <a:rPr lang="en-US" sz="1600" b="1" dirty="0" err="1"/>
              <a:t>Mezihorská</a:t>
            </a:r>
            <a:r>
              <a:rPr lang="en-US" sz="1600" dirty="0"/>
              <a:t>, </a:t>
            </a:r>
            <a:r>
              <a:rPr lang="en-US" sz="1600" dirty="0" smtClean="0"/>
              <a:t>had</a:t>
            </a:r>
            <a:r>
              <a:rPr lang="cs-CZ" sz="1600" dirty="0" smtClean="0"/>
              <a:t> </a:t>
            </a:r>
            <a:r>
              <a:rPr lang="cs-CZ" sz="1600" b="1" dirty="0" err="1" smtClean="0"/>
              <a:t>low</a:t>
            </a:r>
            <a:r>
              <a:rPr lang="cs-CZ" sz="1600" b="1" dirty="0" smtClean="0"/>
              <a:t> pH, base </a:t>
            </a:r>
            <a:r>
              <a:rPr lang="cs-CZ" sz="1600" b="1" dirty="0" err="1" smtClean="0"/>
              <a:t>saturation</a:t>
            </a:r>
            <a:r>
              <a:rPr lang="cs-CZ" sz="1600" b="1" dirty="0" smtClean="0"/>
              <a:t> (BS)</a:t>
            </a:r>
            <a:r>
              <a:rPr lang="en-US" sz="1600" b="1" dirty="0" smtClean="0"/>
              <a:t> </a:t>
            </a:r>
            <a:r>
              <a:rPr lang="cs-CZ" sz="1600" b="1" dirty="0" smtClean="0"/>
              <a:t>and Bc/Al </a:t>
            </a:r>
            <a:r>
              <a:rPr lang="cs-CZ" sz="1600" dirty="0" err="1" smtClean="0"/>
              <a:t>ratios</a:t>
            </a:r>
            <a:r>
              <a:rPr lang="cs-CZ" sz="1600" dirty="0" smtClean="0"/>
              <a:t> </a:t>
            </a:r>
            <a:r>
              <a:rPr lang="en-US" sz="1600" dirty="0" smtClean="0"/>
              <a:t>compared </a:t>
            </a:r>
            <a:r>
              <a:rPr lang="en-US" sz="1600" dirty="0"/>
              <a:t>to </a:t>
            </a:r>
            <a:r>
              <a:rPr lang="en-US" sz="1600" dirty="0" err="1"/>
              <a:t>Habartov</a:t>
            </a:r>
            <a:r>
              <a:rPr lang="en-US" sz="1600" dirty="0"/>
              <a:t> and </a:t>
            </a:r>
            <a:r>
              <a:rPr lang="en-US" sz="1600" dirty="0" err="1" smtClean="0"/>
              <a:t>Studenec</a:t>
            </a: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Erika: </a:t>
            </a:r>
            <a:r>
              <a:rPr lang="en-US" sz="1600" dirty="0"/>
              <a:t>underlain by </a:t>
            </a:r>
            <a:r>
              <a:rPr lang="en-US" sz="1600" b="1" dirty="0"/>
              <a:t>sandstone and quartzite</a:t>
            </a:r>
            <a:r>
              <a:rPr lang="en-US" sz="1600" dirty="0"/>
              <a:t> </a:t>
            </a:r>
            <a:r>
              <a:rPr lang="cs-CZ" sz="1600" dirty="0" smtClean="0"/>
              <a:t>- </a:t>
            </a:r>
            <a:r>
              <a:rPr lang="en-US" sz="1600" dirty="0" smtClean="0"/>
              <a:t>extremely </a:t>
            </a:r>
            <a:r>
              <a:rPr lang="en-US" sz="1600" dirty="0"/>
              <a:t>low </a:t>
            </a:r>
            <a:r>
              <a:rPr lang="cs-CZ" sz="1600" dirty="0" smtClean="0"/>
              <a:t>BC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Mezihorská: </a:t>
            </a:r>
            <a:r>
              <a:rPr lang="en-US" sz="1600" dirty="0"/>
              <a:t>underlain by </a:t>
            </a:r>
            <a:r>
              <a:rPr lang="en-US" sz="1600" b="1" dirty="0"/>
              <a:t>granite </a:t>
            </a:r>
            <a:r>
              <a:rPr lang="en-US" sz="1600" dirty="0"/>
              <a:t>with a low content of </a:t>
            </a:r>
            <a:r>
              <a:rPr lang="cs-CZ" sz="1600" dirty="0" smtClean="0"/>
              <a:t>BC </a:t>
            </a:r>
            <a:r>
              <a:rPr lang="en-US" sz="1600" dirty="0" smtClean="0"/>
              <a:t>and </a:t>
            </a:r>
            <a:r>
              <a:rPr lang="en-US" sz="1600" dirty="0"/>
              <a:t>low weathering rate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047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3480" y="-315416"/>
            <a:ext cx="5791200" cy="1371600"/>
          </a:xfrm>
        </p:spPr>
        <p:txBody>
          <a:bodyPr/>
          <a:lstStyle/>
          <a:p>
            <a:r>
              <a:rPr lang="en-US" dirty="0" err="1" smtClean="0"/>
              <a:t>Povrchov</a:t>
            </a:r>
            <a:r>
              <a:rPr lang="cs-CZ" dirty="0" smtClean="0"/>
              <a:t>é vody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1"/>
            <a:ext cx="5192615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312368" cy="2007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Eri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24744"/>
            <a:ext cx="2949890" cy="21121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Obrázek 7" descr="PV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692696"/>
            <a:ext cx="2995950" cy="22676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Zástupný symbol pro obsah 6" descr="Litov2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4293096"/>
            <a:ext cx="321924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Obrázek 9" descr="Medar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086" y="3645024"/>
            <a:ext cx="354361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Obrázek 10" descr="Lomni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2780928"/>
            <a:ext cx="334275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3851920" y="5301208"/>
          <a:ext cx="5166995" cy="160972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2650"/>
                <a:gridCol w="3014345"/>
              </a:tblGrid>
              <a:tr h="252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Physical parameters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pH, redox, conductivity, suspension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Anionts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(HCO</a:t>
                      </a:r>
                      <a:r>
                        <a:rPr lang="en-US" sz="1400" b="0" baseline="-25000" noProof="0" smtClean="0"/>
                        <a:t>3</a:t>
                      </a:r>
                      <a:r>
                        <a:rPr lang="en-US" sz="1400" b="0" noProof="0" smtClean="0"/>
                        <a:t>)</a:t>
                      </a:r>
                      <a:r>
                        <a:rPr lang="en-US" sz="1400" b="0" baseline="30000" noProof="0" smtClean="0"/>
                        <a:t>-</a:t>
                      </a:r>
                      <a:r>
                        <a:rPr lang="en-US" sz="1400" b="0" noProof="0" smtClean="0"/>
                        <a:t>, (NO</a:t>
                      </a:r>
                      <a:r>
                        <a:rPr lang="en-US" sz="1400" b="0" baseline="-25000" noProof="0" smtClean="0"/>
                        <a:t>3</a:t>
                      </a:r>
                      <a:r>
                        <a:rPr lang="en-US" sz="1400" b="0" noProof="0" smtClean="0"/>
                        <a:t>)</a:t>
                      </a:r>
                      <a:r>
                        <a:rPr lang="en-US" sz="1400" b="0" baseline="30000" noProof="0" smtClean="0"/>
                        <a:t>-</a:t>
                      </a:r>
                      <a:r>
                        <a:rPr lang="en-US" sz="1400" b="0" noProof="0" smtClean="0"/>
                        <a:t>, F</a:t>
                      </a:r>
                      <a:r>
                        <a:rPr lang="en-US" sz="1400" b="0" baseline="30000" noProof="0" smtClean="0"/>
                        <a:t>-</a:t>
                      </a:r>
                      <a:r>
                        <a:rPr lang="en-US" sz="1400" b="0" noProof="0" smtClean="0"/>
                        <a:t>, (SO</a:t>
                      </a:r>
                      <a:r>
                        <a:rPr lang="en-US" sz="1400" b="0" baseline="-25000" noProof="0" smtClean="0"/>
                        <a:t>4</a:t>
                      </a:r>
                      <a:r>
                        <a:rPr lang="en-US" sz="1400" b="0" noProof="0" smtClean="0"/>
                        <a:t>)</a:t>
                      </a:r>
                      <a:r>
                        <a:rPr lang="en-US" sz="1400" b="0" baseline="30000" noProof="0" smtClean="0"/>
                        <a:t>2-</a:t>
                      </a:r>
                      <a:r>
                        <a:rPr lang="en-US" sz="1400" b="0" noProof="0" smtClean="0"/>
                        <a:t>, Cl</a:t>
                      </a:r>
                      <a:r>
                        <a:rPr lang="en-US" sz="1400" b="0" baseline="30000" noProof="0" smtClean="0"/>
                        <a:t>-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Cations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Li</a:t>
                      </a:r>
                      <a:r>
                        <a:rPr lang="en-US" sz="1400" b="0" baseline="30000" noProof="0" smtClean="0"/>
                        <a:t>+</a:t>
                      </a:r>
                      <a:r>
                        <a:rPr lang="en-US" sz="1400" b="0" noProof="0" smtClean="0"/>
                        <a:t>, Na</a:t>
                      </a:r>
                      <a:r>
                        <a:rPr lang="en-US" sz="1400" b="0" baseline="30000" noProof="0" smtClean="0"/>
                        <a:t>+</a:t>
                      </a:r>
                      <a:r>
                        <a:rPr lang="en-US" sz="1400" b="0" noProof="0" smtClean="0"/>
                        <a:t>, Mg</a:t>
                      </a:r>
                      <a:r>
                        <a:rPr lang="en-US" sz="1400" b="0" baseline="30000" noProof="0" smtClean="0"/>
                        <a:t>2+</a:t>
                      </a:r>
                      <a:r>
                        <a:rPr lang="en-US" sz="1400" b="0" noProof="0" smtClean="0"/>
                        <a:t>, Al, K</a:t>
                      </a:r>
                      <a:r>
                        <a:rPr lang="en-US" sz="1400" b="0" baseline="30000" noProof="0" smtClean="0"/>
                        <a:t>+</a:t>
                      </a:r>
                      <a:r>
                        <a:rPr lang="en-US" sz="1400" b="0" noProof="0" smtClean="0"/>
                        <a:t>,Ca</a:t>
                      </a:r>
                      <a:r>
                        <a:rPr lang="en-US" sz="1400" b="0" baseline="30000" noProof="0" smtClean="0"/>
                        <a:t>2+</a:t>
                      </a:r>
                      <a:r>
                        <a:rPr lang="en-US" sz="1400" b="0" noProof="0" smtClean="0"/>
                        <a:t>, Mn</a:t>
                      </a:r>
                      <a:r>
                        <a:rPr lang="en-US" sz="1400" b="0" baseline="30000" noProof="0" smtClean="0"/>
                        <a:t>2+</a:t>
                      </a:r>
                      <a:r>
                        <a:rPr lang="en-US" sz="1400" b="0" noProof="0" smtClean="0"/>
                        <a:t>, Fe</a:t>
                      </a:r>
                      <a:r>
                        <a:rPr lang="en-US" sz="1400" b="0" baseline="30000" noProof="0" smtClean="0"/>
                        <a:t>+</a:t>
                      </a:r>
                      <a:r>
                        <a:rPr lang="en-US" sz="1400" b="0" noProof="0" smtClean="0"/>
                        <a:t>, Zn</a:t>
                      </a:r>
                      <a:r>
                        <a:rPr lang="en-US" sz="1400" b="0" baseline="30000" noProof="0" smtClean="0"/>
                        <a:t>2+</a:t>
                      </a:r>
                      <a:r>
                        <a:rPr lang="en-US" sz="1400" b="0" noProof="0" smtClean="0"/>
                        <a:t>, Sr</a:t>
                      </a:r>
                      <a:r>
                        <a:rPr lang="en-US" sz="1400" b="0" baseline="30000" noProof="0" smtClean="0"/>
                        <a:t>2+</a:t>
                      </a:r>
                      <a:r>
                        <a:rPr lang="en-US" sz="1400" b="0" noProof="0" smtClean="0"/>
                        <a:t>, SiO</a:t>
                      </a:r>
                      <a:r>
                        <a:rPr lang="en-US" sz="1400" b="0" baseline="-25000" noProof="0" smtClean="0"/>
                        <a:t>2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Trace elements,</a:t>
                      </a:r>
                      <a:r>
                        <a:rPr lang="en-US" sz="1400" b="0" baseline="0" noProof="0" smtClean="0"/>
                        <a:t> HM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/>
                        <a:t>V, Cr, Co, Cu, As, Cd, Pb 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2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smtClean="0"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r>
                        <a:rPr lang="en-US" sz="1400" b="0" baseline="0" noProof="0" smtClean="0">
                          <a:latin typeface="+mn-lt"/>
                          <a:ea typeface="+mn-ea"/>
                          <a:cs typeface="+mn-cs"/>
                        </a:rPr>
                        <a:t> chemical parameters</a:t>
                      </a:r>
                      <a:endParaRPr lang="en-US" sz="1400" b="0" noProof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noProof="0" dirty="0" smtClean="0"/>
                        <a:t>NH</a:t>
                      </a:r>
                      <a:r>
                        <a:rPr lang="en-US" sz="1400" b="0" baseline="-25000" noProof="0" dirty="0" smtClean="0"/>
                        <a:t>4</a:t>
                      </a:r>
                      <a:r>
                        <a:rPr lang="en-US" sz="1400" b="0" baseline="30000" noProof="0" dirty="0" smtClean="0"/>
                        <a:t>+</a:t>
                      </a:r>
                      <a:r>
                        <a:rPr lang="en-US" sz="1400" b="0" noProof="0" dirty="0" smtClean="0"/>
                        <a:t>, dissolved organic C (DOC)</a:t>
                      </a:r>
                      <a:endParaRPr lang="en-US" sz="1400" b="0" noProof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5796136" y="386104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Open</a:t>
            </a:r>
            <a:r>
              <a:rPr lang="cs-CZ" dirty="0" smtClean="0"/>
              <a:t>-</a:t>
            </a:r>
            <a:r>
              <a:rPr lang="en-US" dirty="0" smtClean="0"/>
              <a:t>cast lignite mining</a:t>
            </a:r>
            <a:endParaRPr lang="cs-CZ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Mines under operation as well as abandoned mines and dumps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976" y="-171400"/>
            <a:ext cx="5791200" cy="1371600"/>
          </a:xfrm>
        </p:spPr>
        <p:txBody>
          <a:bodyPr/>
          <a:lstStyle/>
          <a:p>
            <a:r>
              <a:rPr lang="en-US" dirty="0" err="1" smtClean="0"/>
              <a:t>Proce</a:t>
            </a:r>
            <a:r>
              <a:rPr lang="cs-CZ" dirty="0" smtClean="0"/>
              <a:t>sní schéma</a:t>
            </a:r>
            <a:endParaRPr lang="en-US" dirty="0"/>
          </a:p>
        </p:txBody>
      </p:sp>
      <p:sp>
        <p:nvSpPr>
          <p:cNvPr id="5" name="Zaoblený obdélník 4"/>
          <p:cNvSpPr/>
          <p:nvPr/>
        </p:nvSpPr>
        <p:spPr>
          <a:xfrm>
            <a:off x="395536" y="1700808"/>
            <a:ext cx="2376264" cy="7200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HyMap</a:t>
            </a:r>
            <a:r>
              <a:rPr lang="en-US" b="1" dirty="0" smtClean="0"/>
              <a:t> reflectance data</a:t>
            </a:r>
            <a:endParaRPr lang="en-US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1259632" y="2636912"/>
            <a:ext cx="2376264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Water bodies </a:t>
            </a:r>
            <a:r>
              <a:rPr lang="cs-CZ" b="1" dirty="0" err="1" smtClean="0"/>
              <a:t>masking</a:t>
            </a:r>
            <a:endParaRPr lang="en-US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1763688" y="3645024"/>
            <a:ext cx="2376264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Water</a:t>
            </a:r>
            <a:r>
              <a:rPr lang="en-US" b="1" dirty="0" smtClean="0"/>
              <a:t> pure </a:t>
            </a:r>
            <a:r>
              <a:rPr lang="cs-CZ" b="1" dirty="0" smtClean="0"/>
              <a:t>image </a:t>
            </a:r>
            <a:r>
              <a:rPr lang="en-US" b="1" dirty="0" err="1" smtClean="0"/>
              <a:t>endmember</a:t>
            </a:r>
            <a:r>
              <a:rPr lang="en-US" b="1" dirty="0" smtClean="0"/>
              <a:t> extraction</a:t>
            </a:r>
            <a:endParaRPr lang="en-US" b="1" dirty="0"/>
          </a:p>
        </p:txBody>
      </p:sp>
      <p:pic>
        <p:nvPicPr>
          <p:cNvPr id="8" name="Obrázek 7" descr="ob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700808"/>
            <a:ext cx="1800200" cy="80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tvorba_masky"/>
          <p:cNvPicPr>
            <a:picLocks noChangeAspect="1" noChangeArrowheads="1"/>
          </p:cNvPicPr>
          <p:nvPr/>
        </p:nvPicPr>
        <p:blipFill>
          <a:blip r:embed="rId3" cstate="print"/>
          <a:srcRect t="3499" r="6499" b="3499"/>
          <a:stretch>
            <a:fillRect/>
          </a:stretch>
        </p:blipFill>
        <p:spPr bwMode="auto">
          <a:xfrm>
            <a:off x="3779912" y="2564904"/>
            <a:ext cx="2160240" cy="89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Pravoúhlá spojovací čára 41"/>
          <p:cNvCxnSpPr>
            <a:stCxn id="5" idx="2"/>
            <a:endCxn id="6" idx="0"/>
          </p:cNvCxnSpPr>
          <p:nvPr/>
        </p:nvCxnSpPr>
        <p:spPr>
          <a:xfrm rot="16200000" flipH="1">
            <a:off x="1907704" y="2096852"/>
            <a:ext cx="216024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Pravoúhlá spojovací čára 43"/>
          <p:cNvCxnSpPr>
            <a:stCxn id="6" idx="2"/>
            <a:endCxn id="7" idx="0"/>
          </p:cNvCxnSpPr>
          <p:nvPr/>
        </p:nvCxnSpPr>
        <p:spPr>
          <a:xfrm rot="16200000" flipH="1">
            <a:off x="2555776" y="3248980"/>
            <a:ext cx="288032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139952" y="2420888"/>
            <a:ext cx="4536504" cy="2786608"/>
            <a:chOff x="4139952" y="2420888"/>
            <a:chExt cx="4536504" cy="2786608"/>
          </a:xfrm>
        </p:grpSpPr>
        <p:sp>
          <p:nvSpPr>
            <p:cNvPr id="13" name="Zaoblený obdélník 12"/>
            <p:cNvSpPr/>
            <p:nvPr/>
          </p:nvSpPr>
          <p:spPr>
            <a:xfrm>
              <a:off x="6372200" y="4293096"/>
              <a:ext cx="2304256" cy="9144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LSU: fractional abundance images</a:t>
              </a:r>
              <a:endParaRPr lang="en-US" b="1" dirty="0"/>
            </a:p>
          </p:txBody>
        </p:sp>
        <p:sp>
          <p:nvSpPr>
            <p:cNvPr id="14" name="Zaoblený obdélník 13"/>
            <p:cNvSpPr/>
            <p:nvPr/>
          </p:nvSpPr>
          <p:spPr>
            <a:xfrm>
              <a:off x="6732240" y="2420888"/>
              <a:ext cx="1440160" cy="50405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Ground truth</a:t>
              </a:r>
              <a:endParaRPr lang="en-US" b="1" dirty="0"/>
            </a:p>
          </p:txBody>
        </p:sp>
        <p:grpSp>
          <p:nvGrpSpPr>
            <p:cNvPr id="15" name="Skupina 14"/>
            <p:cNvGrpSpPr/>
            <p:nvPr/>
          </p:nvGrpSpPr>
          <p:grpSpPr>
            <a:xfrm>
              <a:off x="7452320" y="2924944"/>
              <a:ext cx="441340" cy="1368152"/>
              <a:chOff x="7452320" y="2924944"/>
              <a:chExt cx="441340" cy="1368152"/>
            </a:xfrm>
          </p:grpSpPr>
          <p:cxnSp>
            <p:nvCxnSpPr>
              <p:cNvPr id="17" name="Přímá spojovací šipka 29"/>
              <p:cNvCxnSpPr/>
              <p:nvPr/>
            </p:nvCxnSpPr>
            <p:spPr>
              <a:xfrm>
                <a:off x="7452320" y="2924944"/>
                <a:ext cx="0" cy="13681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8" name="TextovéPole 17"/>
              <p:cNvSpPr txBox="1"/>
              <p:nvPr/>
            </p:nvSpPr>
            <p:spPr>
              <a:xfrm rot="5400000">
                <a:off x="7060922" y="3460358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Validation</a:t>
                </a:r>
                <a:endParaRPr lang="en-US" dirty="0"/>
              </a:p>
            </p:txBody>
          </p:sp>
        </p:grpSp>
        <p:cxnSp>
          <p:nvCxnSpPr>
            <p:cNvPr id="16" name="Pravoúhlá spojovací čára 52"/>
            <p:cNvCxnSpPr/>
            <p:nvPr/>
          </p:nvCxnSpPr>
          <p:spPr>
            <a:xfrm>
              <a:off x="4139952" y="4005064"/>
              <a:ext cx="2232248" cy="792088"/>
            </a:xfrm>
            <a:prstGeom prst="bentConnector3">
              <a:avLst>
                <a:gd name="adj1" fmla="val 12568"/>
              </a:avLst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" name="Zaoblený obdélník 18"/>
          <p:cNvSpPr/>
          <p:nvPr/>
        </p:nvSpPr>
        <p:spPr>
          <a:xfrm>
            <a:off x="1835696" y="4509120"/>
            <a:ext cx="4320480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Can be </a:t>
            </a:r>
            <a:r>
              <a:rPr lang="cs-CZ" b="1" dirty="0" smtClean="0"/>
              <a:t>LSU</a:t>
            </a:r>
            <a:r>
              <a:rPr lang="en-US" b="1" dirty="0" smtClean="0"/>
              <a:t> employed successfully to model the water property?</a:t>
            </a:r>
            <a:endParaRPr lang="en-US" b="1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1647492" cy="159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509120"/>
            <a:ext cx="864096" cy="86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spektralni_knihovna_ukazka"/>
          <p:cNvPicPr>
            <a:picLocks noChangeAspect="1" noChangeArrowheads="1"/>
          </p:cNvPicPr>
          <p:nvPr/>
        </p:nvPicPr>
        <p:blipFill>
          <a:blip r:embed="rId6" cstate="print"/>
          <a:srcRect r="10458"/>
          <a:stretch>
            <a:fillRect/>
          </a:stretch>
        </p:blipFill>
        <p:spPr bwMode="auto">
          <a:xfrm>
            <a:off x="4572000" y="3573016"/>
            <a:ext cx="1296144" cy="86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Skupina 22"/>
          <p:cNvGrpSpPr/>
          <p:nvPr/>
        </p:nvGrpSpPr>
        <p:grpSpPr>
          <a:xfrm>
            <a:off x="1763688" y="4941168"/>
            <a:ext cx="7128792" cy="1644005"/>
            <a:chOff x="1763688" y="4941168"/>
            <a:chExt cx="7128792" cy="1644005"/>
          </a:xfrm>
        </p:grpSpPr>
        <p:sp>
          <p:nvSpPr>
            <p:cNvPr id="24" name="Zaoblený obdélník 23"/>
            <p:cNvSpPr/>
            <p:nvPr/>
          </p:nvSpPr>
          <p:spPr>
            <a:xfrm>
              <a:off x="5436096" y="5661248"/>
              <a:ext cx="3456384" cy="65375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Semi-quantitative mapping</a:t>
              </a:r>
              <a:endParaRPr lang="en-US" b="1" dirty="0"/>
            </a:p>
          </p:txBody>
        </p:sp>
        <p:cxnSp>
          <p:nvCxnSpPr>
            <p:cNvPr id="25" name="Přímá spojovací šipka 33"/>
            <p:cNvCxnSpPr>
              <a:stCxn id="13" idx="2"/>
            </p:cNvCxnSpPr>
            <p:nvPr/>
          </p:nvCxnSpPr>
          <p:spPr>
            <a:xfrm>
              <a:off x="7524328" y="5207496"/>
              <a:ext cx="0" cy="4537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Pravoúhlá spojovací čára 55"/>
            <p:cNvCxnSpPr>
              <a:stCxn id="19" idx="3"/>
            </p:cNvCxnSpPr>
            <p:nvPr/>
          </p:nvCxnSpPr>
          <p:spPr>
            <a:xfrm>
              <a:off x="6156176" y="4941168"/>
              <a:ext cx="1368152" cy="576064"/>
            </a:xfrm>
            <a:prstGeom prst="bentConnector3">
              <a:avLst>
                <a:gd name="adj1" fmla="val 11013"/>
              </a:avLst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7" name="TextovéPole 26"/>
            <p:cNvSpPr txBox="1"/>
            <p:nvPr/>
          </p:nvSpPr>
          <p:spPr>
            <a:xfrm>
              <a:off x="6840252" y="524970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Yes</a:t>
              </a:r>
              <a:endParaRPr lang="en-US" sz="1400" dirty="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47864" y="5949280"/>
              <a:ext cx="1953568" cy="635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63688" y="5733256"/>
              <a:ext cx="1752610" cy="620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0868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Povrchové vody</a:t>
            </a:r>
            <a:br>
              <a:rPr lang="cs-CZ" dirty="0" smtClean="0"/>
            </a:br>
            <a:r>
              <a:rPr lang="cs-CZ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-kvantitativní mapy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Zástupný symbol pro obsah 3" descr="Fe cont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368428" cy="51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91264" cy="137160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HyperAlgo</a:t>
            </a:r>
            <a:r>
              <a:rPr lang="cs-CZ" dirty="0"/>
              <a:t>: 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Nový přístup k algoritmizaci a automatizaci postupů získávání informací z 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hyperspektrálních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 se zaměřením na půdní a environmentální aplikace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4005064"/>
            <a:ext cx="8568952" cy="4373563"/>
          </a:xfrm>
        </p:spPr>
        <p:txBody>
          <a:bodyPr/>
          <a:lstStyle/>
          <a:p>
            <a:r>
              <a:rPr lang="cs-CZ" dirty="0" smtClean="0"/>
              <a:t>2013-2014, MŠMT</a:t>
            </a:r>
            <a:r>
              <a:rPr lang="cs-CZ" dirty="0"/>
              <a:t>, Kontakt II (LH 13266</a:t>
            </a:r>
            <a:r>
              <a:rPr lang="cs-CZ" dirty="0" smtClean="0"/>
              <a:t>)</a:t>
            </a:r>
          </a:p>
          <a:p>
            <a:r>
              <a:rPr lang="cs-CZ" dirty="0" smtClean="0"/>
              <a:t>Česká </a:t>
            </a:r>
            <a:r>
              <a:rPr lang="cs-CZ" dirty="0"/>
              <a:t>geologická </a:t>
            </a:r>
            <a:r>
              <a:rPr lang="cs-CZ" dirty="0" smtClean="0"/>
              <a:t>služba / Univerzita </a:t>
            </a:r>
            <a:r>
              <a:rPr lang="cs-CZ" dirty="0"/>
              <a:t>Tel </a:t>
            </a:r>
            <a:r>
              <a:rPr lang="cs-CZ" dirty="0" smtClean="0"/>
              <a:t>Aviv: Prof. </a:t>
            </a:r>
            <a:r>
              <a:rPr lang="cs-CZ" dirty="0" err="1" smtClean="0"/>
              <a:t>Eyal</a:t>
            </a:r>
            <a:r>
              <a:rPr lang="cs-CZ" dirty="0" smtClean="0"/>
              <a:t> Ben-Dor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10" descr="Logo_C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13176"/>
            <a:ext cx="820419" cy="69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13176"/>
            <a:ext cx="1388840" cy="70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5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Oblast výzkumu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8003232" cy="4373563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/>
              <a:t>testování </a:t>
            </a:r>
            <a:r>
              <a:rPr lang="cs-CZ" dirty="0"/>
              <a:t>a validaci </a:t>
            </a:r>
            <a:r>
              <a:rPr lang="cs-CZ" dirty="0" smtClean="0"/>
              <a:t>lineárních a </a:t>
            </a:r>
            <a:r>
              <a:rPr lang="cs-CZ" dirty="0"/>
              <a:t>nelineárních </a:t>
            </a:r>
            <a:r>
              <a:rPr lang="cs-CZ" b="1" dirty="0"/>
              <a:t>statistických přístupů </a:t>
            </a:r>
            <a:r>
              <a:rPr lang="cs-CZ" dirty="0"/>
              <a:t>(</a:t>
            </a:r>
            <a:r>
              <a:rPr lang="cs-CZ" dirty="0" err="1"/>
              <a:t>all-possibilities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: </a:t>
            </a:r>
            <a:r>
              <a:rPr lang="cs-CZ" b="1" dirty="0"/>
              <a:t>APA</a:t>
            </a:r>
            <a:r>
              <a:rPr lang="cs-CZ" dirty="0"/>
              <a:t>) v </a:t>
            </a:r>
            <a:r>
              <a:rPr lang="cs-CZ" b="1" dirty="0"/>
              <a:t>prostředí PARACUDA </a:t>
            </a:r>
            <a:endParaRPr lang="cs-CZ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 smtClean="0"/>
              <a:t>tvorbu </a:t>
            </a:r>
            <a:r>
              <a:rPr lang="cs-CZ" b="1" dirty="0"/>
              <a:t>nových algoritmů </a:t>
            </a:r>
            <a:r>
              <a:rPr lang="cs-CZ" b="1" dirty="0" smtClean="0"/>
              <a:t>a </a:t>
            </a:r>
            <a:r>
              <a:rPr lang="cs-CZ" b="1" dirty="0"/>
              <a:t>nástrojů </a:t>
            </a:r>
            <a:r>
              <a:rPr lang="cs-CZ" dirty="0"/>
              <a:t>pro </a:t>
            </a:r>
            <a:r>
              <a:rPr lang="cs-CZ" b="1" dirty="0"/>
              <a:t>kvantitativní analýzu a klasifikaci </a:t>
            </a:r>
            <a:r>
              <a:rPr lang="cs-CZ" dirty="0" err="1"/>
              <a:t>hyperspektrálních</a:t>
            </a:r>
            <a:r>
              <a:rPr lang="cs-CZ" dirty="0"/>
              <a:t> </a:t>
            </a:r>
            <a:r>
              <a:rPr lang="cs-CZ" dirty="0" smtClean="0"/>
              <a:t>dat (</a:t>
            </a:r>
            <a:r>
              <a:rPr lang="cs-CZ" b="1" dirty="0" smtClean="0"/>
              <a:t>IDL </a:t>
            </a:r>
            <a:r>
              <a:rPr lang="cs-CZ" dirty="0" smtClean="0"/>
              <a:t>- programovací </a:t>
            </a:r>
            <a:r>
              <a:rPr lang="cs-CZ" dirty="0"/>
              <a:t>jazyk SW ENVI) 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Využita jsou data pořízená v rámci předcházejících výzkumných projektů </a:t>
            </a:r>
            <a:r>
              <a:rPr lang="cs-CZ" dirty="0"/>
              <a:t>na Sokolově (EO-MINERS, </a:t>
            </a:r>
            <a:r>
              <a:rPr lang="cs-CZ" dirty="0" err="1"/>
              <a:t>DeMinTIR</a:t>
            </a:r>
            <a:r>
              <a:rPr lang="cs-CZ" dirty="0"/>
              <a:t>, </a:t>
            </a:r>
            <a:r>
              <a:rPr lang="cs-CZ" dirty="0" err="1"/>
              <a:t>HypSo</a:t>
            </a:r>
            <a:r>
              <a:rPr lang="cs-CZ" dirty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3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Spolupráce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Spolupráce v rámci ČR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00B0F0"/>
                </a:solidFill>
              </a:rPr>
              <a:t>Karlova univerzita v Praze</a:t>
            </a:r>
            <a:r>
              <a:rPr lang="en-US" sz="2000" dirty="0" smtClean="0"/>
              <a:t>, </a:t>
            </a:r>
            <a:r>
              <a:rPr lang="cs-CZ" sz="2000" dirty="0" smtClean="0"/>
              <a:t>Přírodovědecká fakulta</a:t>
            </a:r>
            <a:endParaRPr lang="en-US" sz="2000" dirty="0" smtClean="0"/>
          </a:p>
          <a:p>
            <a:pPr lvl="1" indent="-285750"/>
            <a:r>
              <a:rPr lang="cs-CZ" dirty="0"/>
              <a:t>Katedra experimentální biologie </a:t>
            </a:r>
            <a:r>
              <a:rPr lang="cs-CZ" dirty="0" smtClean="0"/>
              <a:t>rostlin</a:t>
            </a:r>
          </a:p>
          <a:p>
            <a:pPr lvl="1" indent="-285750"/>
            <a:r>
              <a:rPr lang="cs-CZ" dirty="0" smtClean="0"/>
              <a:t>Katedra aplikované </a:t>
            </a:r>
            <a:r>
              <a:rPr lang="cs-CZ" dirty="0" err="1" smtClean="0"/>
              <a:t>geoinformatiky</a:t>
            </a:r>
            <a:r>
              <a:rPr lang="cs-CZ" dirty="0" smtClean="0"/>
              <a:t> a kartografie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00B0F0"/>
                </a:solidFill>
              </a:rPr>
              <a:t>CzechGlobe</a:t>
            </a:r>
            <a:r>
              <a:rPr lang="cs-CZ" sz="2000" dirty="0" smtClean="0">
                <a:solidFill>
                  <a:srgbClr val="00B0F0"/>
                </a:solidFill>
              </a:rPr>
              <a:t> (AV ČR)</a:t>
            </a:r>
            <a:endParaRPr lang="en-US" sz="2000" dirty="0" smtClean="0">
              <a:solidFill>
                <a:srgbClr val="00B0F0"/>
              </a:solidFill>
            </a:endParaRPr>
          </a:p>
          <a:p>
            <a:endParaRPr lang="en-US" sz="2000" dirty="0" smtClean="0"/>
          </a:p>
          <a:p>
            <a:r>
              <a:rPr lang="cs-CZ" sz="2000" b="1" dirty="0" smtClean="0">
                <a:solidFill>
                  <a:srgbClr val="FF0000"/>
                </a:solidFill>
              </a:rPr>
              <a:t>Mezinárodní spolupráce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BRGM</a:t>
            </a:r>
            <a:r>
              <a:rPr lang="en-US" sz="2000" dirty="0" smtClean="0"/>
              <a:t> (French geological survey)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DLR</a:t>
            </a:r>
            <a:r>
              <a:rPr lang="en-US" sz="2000" dirty="0" smtClean="0"/>
              <a:t> (German Aerospace Center)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GSFC NASA </a:t>
            </a:r>
            <a:r>
              <a:rPr lang="en-US" sz="2000" dirty="0" smtClean="0"/>
              <a:t>(Goddard Space flight Center, NASA)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TAU </a:t>
            </a:r>
            <a:r>
              <a:rPr lang="en-US" sz="2000" dirty="0" smtClean="0"/>
              <a:t>(Tel-Aviv University)</a:t>
            </a:r>
            <a:endParaRPr lang="cs-CZ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00B0F0"/>
                </a:solidFill>
              </a:rPr>
              <a:t>Helmholtz</a:t>
            </a:r>
            <a:r>
              <a:rPr lang="cs-CZ" dirty="0" smtClean="0">
                <a:solidFill>
                  <a:srgbClr val="00B0F0"/>
                </a:solidFill>
              </a:rPr>
              <a:t> center </a:t>
            </a:r>
            <a:r>
              <a:rPr lang="cs-CZ" dirty="0" err="1" smtClean="0"/>
              <a:t>Freiberg</a:t>
            </a:r>
            <a:r>
              <a:rPr lang="cs-CZ" dirty="0" smtClean="0"/>
              <a:t> (HIF)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00B0F0"/>
                </a:solidFill>
              </a:rPr>
              <a:t>GFZ </a:t>
            </a:r>
            <a:r>
              <a:rPr lang="cs-CZ" sz="2000" dirty="0" err="1" smtClean="0">
                <a:solidFill>
                  <a:srgbClr val="00B0F0"/>
                </a:solidFill>
              </a:rPr>
              <a:t>Potzdam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33" y="545121"/>
            <a:ext cx="1093671" cy="108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0" y="1769257"/>
            <a:ext cx="1440000" cy="576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80" y="2489185"/>
            <a:ext cx="1440000" cy="5689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30" y="3025898"/>
            <a:ext cx="1226705" cy="108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88" y="4217529"/>
            <a:ext cx="1293184" cy="108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68" y="558924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63272" cy="13716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Tvorba nových algoritmů a skriptů v IDL (programovací jazyk SW ENVI)</a:t>
            </a:r>
            <a:br>
              <a:rPr lang="cs-CZ" sz="2800" dirty="0" smtClean="0"/>
            </a:br>
            <a:endParaRPr lang="cs-CZ" sz="28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7544" y="1332874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b="1" dirty="0" smtClean="0">
                <a:solidFill>
                  <a:srgbClr val="4831D5"/>
                </a:solidFill>
              </a:rPr>
              <a:t>vývoj nástrojů, </a:t>
            </a:r>
            <a:r>
              <a:rPr lang="cs-CZ" sz="1800" b="1" dirty="0">
                <a:solidFill>
                  <a:srgbClr val="4831D5"/>
                </a:solidFill>
              </a:rPr>
              <a:t>které umožňují automatickou detekci vícečetných absorpčních maxim</a:t>
            </a:r>
            <a:r>
              <a:rPr lang="cs-CZ" sz="1800" dirty="0">
                <a:solidFill>
                  <a:srgbClr val="4831D5"/>
                </a:solidFill>
              </a:rPr>
              <a:t>, </a:t>
            </a:r>
            <a:r>
              <a:rPr lang="cs-CZ" sz="1800" b="1" dirty="0" smtClean="0">
                <a:solidFill>
                  <a:srgbClr val="4831D5"/>
                </a:solidFill>
              </a:rPr>
              <a:t>princip </a:t>
            </a:r>
            <a:r>
              <a:rPr lang="cs-CZ" sz="1800" b="1" dirty="0">
                <a:solidFill>
                  <a:srgbClr val="4831D5"/>
                </a:solidFill>
              </a:rPr>
              <a:t>detekce je postaven na analýze trendu spektrálního záznamu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52210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557140" y="2471407"/>
            <a:ext cx="1944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vlnová délka</a:t>
            </a:r>
            <a:r>
              <a:rPr lang="cs-CZ" dirty="0"/>
              <a:t>, na které dochází </a:t>
            </a:r>
            <a:r>
              <a:rPr lang="cs-CZ" dirty="0" smtClean="0"/>
              <a:t>ke</a:t>
            </a:r>
            <a:r>
              <a:rPr lang="cs-CZ" dirty="0"/>
              <a:t> </a:t>
            </a:r>
            <a:r>
              <a:rPr lang="cs-CZ" dirty="0" smtClean="0"/>
              <a:t> </a:t>
            </a:r>
            <a:r>
              <a:rPr lang="cs-CZ" b="1" dirty="0"/>
              <a:t>specifické absorpci, určuje, o </a:t>
            </a:r>
            <a:r>
              <a:rPr lang="cs-CZ" b="1" dirty="0" smtClean="0"/>
              <a:t>jaký materiál</a:t>
            </a:r>
            <a:r>
              <a:rPr lang="cs-CZ" dirty="0" smtClean="0"/>
              <a:t> </a:t>
            </a:r>
            <a:r>
              <a:rPr lang="cs-CZ" dirty="0"/>
              <a:t>se jedná, přičemž </a:t>
            </a:r>
            <a:r>
              <a:rPr lang="cs-CZ" b="1" dirty="0"/>
              <a:t>hloubka absorpce pak odráží množství </a:t>
            </a:r>
            <a:r>
              <a:rPr lang="cs-CZ" dirty="0" smtClean="0"/>
              <a:t>(</a:t>
            </a:r>
            <a:r>
              <a:rPr lang="cs-CZ" dirty="0"/>
              <a:t>přímá úměra).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259632" y="585883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heterogenních (směsných materiálech) – </a:t>
            </a:r>
            <a:r>
              <a:rPr lang="cs-CZ" dirty="0" smtClean="0">
                <a:solidFill>
                  <a:srgbClr val="4831D5"/>
                </a:solidFill>
              </a:rPr>
              <a:t>vícečetné absorpce</a:t>
            </a:r>
            <a:r>
              <a:rPr lang="cs-CZ" dirty="0" smtClean="0"/>
              <a:t>, pokud je jsme schopni detekovat, můžeme určit složení směsného materiálu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0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3807757" y="4999969"/>
            <a:ext cx="1109025" cy="1087000"/>
            <a:chOff x="2688427" y="4954014"/>
            <a:chExt cx="1231511" cy="129885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427" y="4954014"/>
              <a:ext cx="1094308" cy="1088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ovéPole 5"/>
                <p:cNvSpPr txBox="1"/>
                <p:nvPr/>
              </p:nvSpPr>
              <p:spPr>
                <a:xfrm>
                  <a:off x="3343874" y="5606539"/>
                  <a:ext cx="5760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𝝀</m:t>
                        </m:r>
                      </m:oMath>
                    </m:oMathPara>
                  </a14:m>
                  <a:endParaRPr lang="cs-CZ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59" name="TextovéPole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874" y="5606539"/>
                  <a:ext cx="576064" cy="64633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Obdélník 6"/>
          <p:cNvSpPr/>
          <p:nvPr/>
        </p:nvSpPr>
        <p:spPr>
          <a:xfrm>
            <a:off x="107504" y="2146428"/>
            <a:ext cx="1743153" cy="45243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ρ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</a:t>
            </a:r>
            <a:r>
              <a:rPr lang="cs-CZ" sz="12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reflektance</a:t>
            </a:r>
            <a:endParaRPr lang="cs-CZ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λ – vlnová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délka</a:t>
            </a:r>
          </a:p>
          <a:p>
            <a:endParaRPr lang="cs-CZ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 – kontinuum</a:t>
            </a: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CR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–normalizace 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spektra k průběhu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kontinua</a:t>
            </a: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CRdepth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– hloubka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absorpce</a:t>
            </a: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CRmax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– maximální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hloubka absorpce</a:t>
            </a: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Loc_max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lokální absorpční maximum</a:t>
            </a: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 </a:t>
            </a:r>
            <a:r>
              <a:rPr lang="cs-CZ" sz="1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 počet požadovaných maxim </a:t>
            </a:r>
            <a:endParaRPr lang="cs-CZ" sz="12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12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Tot_nm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– celkový počet nalezených </a:t>
            </a:r>
            <a:r>
              <a:rPr lang="cs-CZ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maxim</a:t>
            </a:r>
            <a:endParaRPr lang="cs-CZ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2547496" y="212988"/>
            <a:ext cx="6245866" cy="4786980"/>
            <a:chOff x="2466938" y="328366"/>
            <a:chExt cx="6245866" cy="4786980"/>
          </a:xfrm>
        </p:grpSpPr>
        <p:sp>
          <p:nvSpPr>
            <p:cNvPr id="10" name="Zaoblený obdélník 9"/>
            <p:cNvSpPr/>
            <p:nvPr/>
          </p:nvSpPr>
          <p:spPr>
            <a:xfrm>
              <a:off x="2466938" y="4395266"/>
              <a:ext cx="1771621" cy="720080"/>
            </a:xfrm>
            <a:prstGeom prst="round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</a:t>
              </a:r>
              <a:r>
                <a:rPr lang="cs-CZ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alculate</a:t>
              </a:r>
              <a:r>
                <a:rPr lang="cs-CZ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cs-CZ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CR</a:t>
              </a:r>
              <a:r>
                <a: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_ma</a:t>
              </a:r>
              <a:r>
                <a:rPr lang="cs-CZ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_depth</a:t>
              </a:r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3704461" y="328366"/>
              <a:ext cx="5008343" cy="4538281"/>
              <a:chOff x="3779454" y="767225"/>
              <a:chExt cx="5008343" cy="4538281"/>
            </a:xfrm>
          </p:grpSpPr>
          <p:sp>
            <p:nvSpPr>
              <p:cNvPr id="12" name="Zaoblený obdélník 11"/>
              <p:cNvSpPr/>
              <p:nvPr/>
            </p:nvSpPr>
            <p:spPr>
              <a:xfrm>
                <a:off x="7016176" y="4585426"/>
                <a:ext cx="1771621" cy="720080"/>
              </a:xfrm>
              <a:prstGeom prst="round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alculate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z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loc_ma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_depth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3" name="Zaoblený obdélník 12"/>
              <p:cNvSpPr/>
              <p:nvPr/>
            </p:nvSpPr>
            <p:spPr>
              <a:xfrm>
                <a:off x="4099517" y="3499800"/>
                <a:ext cx="1377014" cy="539499"/>
              </a:xfrm>
              <a:prstGeom prst="round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if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z =1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aoblený obdélník 13"/>
                  <p:cNvSpPr/>
                  <p:nvPr/>
                </p:nvSpPr>
                <p:spPr>
                  <a:xfrm>
                    <a:off x="5701664" y="4342329"/>
                    <a:ext cx="1600743" cy="616130"/>
                  </a:xfrm>
                  <a:prstGeom prst="roundRect">
                    <a:avLst/>
                  </a:prstGeom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F</a:t>
                    </a:r>
                    <a:r>
                      <a:rPr lang="en-US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ind 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z </a:t>
                    </a:r>
                    <a:r>
                      <a:rPr lang="en-US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loc_max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</a:rPr>
                          <m:t>(</m:t>
                        </m:r>
                        <m:r>
                          <a:rPr lang="cs-CZ" i="1" smtClean="0">
                            <a:latin typeface="Cambria Math"/>
                          </a:rPr>
                          <m:t>𝜆</m:t>
                        </m:r>
                        <m:r>
                          <a:rPr lang="cs-CZ" i="1" smtClean="0">
                            <a:latin typeface="Cambria Math"/>
                          </a:rPr>
                          <m:t>)</m:t>
                        </m:r>
                      </m:oMath>
                    </a14:m>
                    <a:endParaRPr lang="en-US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Zaoblený obdélník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1664" y="4342329"/>
                    <a:ext cx="1600743" cy="616130"/>
                  </a:xfrm>
                  <a:prstGeom prst="round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Obdélník 14"/>
              <p:cNvSpPr/>
              <p:nvPr/>
            </p:nvSpPr>
            <p:spPr>
              <a:xfrm>
                <a:off x="5059961" y="767225"/>
                <a:ext cx="1944217" cy="681126"/>
              </a:xfrm>
              <a:prstGeom prst="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Continuum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Removal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(CR)</a:t>
                </a:r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bdélník 15"/>
                  <p:cNvSpPr/>
                  <p:nvPr/>
                </p:nvSpPr>
                <p:spPr>
                  <a:xfrm>
                    <a:off x="4957712" y="2613527"/>
                    <a:ext cx="1656184" cy="504056"/>
                  </a:xfrm>
                  <a:prstGeom prst="rect">
                    <a:avLst/>
                  </a:prstGeom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/>
                            <m:sub>
                              <m:r>
                                <m:rPr>
                                  <m:sty m:val="p"/>
                                </m:rPr>
                                <a:rPr lang="cs-CZ" i="0">
                                  <a:latin typeface="Cambria Math"/>
                                </a:rPr>
                                <m:t>CRdepth</m:t>
                              </m:r>
                            </m:sub>
                          </m:sSub>
                          <m:r>
                            <a:rPr lang="cs-CZ" i="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/>
                            </a:rPr>
                            <m:t>λ</m:t>
                          </m:r>
                          <m:r>
                            <a:rPr lang="cs-CZ" i="0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7" name="Obdélník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57712" y="2613527"/>
                    <a:ext cx="1656184" cy="50405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Zaoblený obdélník 16"/>
              <p:cNvSpPr/>
              <p:nvPr/>
            </p:nvSpPr>
            <p:spPr>
              <a:xfrm>
                <a:off x="5604848" y="3499800"/>
                <a:ext cx="1401926" cy="539499"/>
              </a:xfrm>
              <a:prstGeom prst="roundRect">
                <a:avLst/>
              </a:pr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if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z 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&gt;</a:t>
                </a:r>
                <a:r>
                  <a:rPr lang="cs-CZ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>
              <a:xfrm>
                <a:off x="4507818" y="4073397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Šipka dolů 18"/>
              <p:cNvSpPr/>
              <p:nvPr/>
            </p:nvSpPr>
            <p:spPr>
              <a:xfrm>
                <a:off x="6417580" y="4079597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Šipka dolů 19"/>
              <p:cNvSpPr/>
              <p:nvPr/>
            </p:nvSpPr>
            <p:spPr>
              <a:xfrm>
                <a:off x="5693285" y="2372251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Šipka dolů 20"/>
              <p:cNvSpPr/>
              <p:nvPr/>
            </p:nvSpPr>
            <p:spPr>
              <a:xfrm>
                <a:off x="5188221" y="3203054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Šipka dolů 21"/>
              <p:cNvSpPr/>
              <p:nvPr/>
            </p:nvSpPr>
            <p:spPr>
              <a:xfrm>
                <a:off x="6161795" y="3203054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bdélník 22"/>
                  <p:cNvSpPr/>
                  <p:nvPr/>
                </p:nvSpPr>
                <p:spPr>
                  <a:xfrm>
                    <a:off x="4313552" y="1697726"/>
                    <a:ext cx="3088519" cy="612068"/>
                  </a:xfrm>
                  <a:prstGeom prst="rect">
                    <a:avLst/>
                  </a:prstGeom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Detect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:r>
                      <a:rPr lang="cs-CZ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noise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, </a:t>
                    </a:r>
                    <a:r>
                      <a:rPr lang="en-US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P</a:t>
                    </a:r>
                    <a:r>
                      <a:rPr lang="cs-CZ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rint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:r>
                      <a:rPr lang="cs-CZ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error</a:t>
                    </a:r>
                    <a:r>
                      <a:rPr lang="cs-CZ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cs-CZ" i="0" smtClean="0">
                            <a:latin typeface="Cambria Math"/>
                          </a:rPr>
                          <m:t>λ</m:t>
                        </m:r>
                      </m:oMath>
                    </a14:m>
                    <a:endParaRPr lang="cs-CZ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Obdélník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3552" y="1697726"/>
                    <a:ext cx="3088519" cy="61206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Šipka dolů 23"/>
              <p:cNvSpPr/>
              <p:nvPr/>
            </p:nvSpPr>
            <p:spPr>
              <a:xfrm>
                <a:off x="5713796" y="1455287"/>
                <a:ext cx="144016" cy="216024"/>
              </a:xfrm>
              <a:prstGeom prst="dow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Zaoblený obdélník 24"/>
                  <p:cNvSpPr/>
                  <p:nvPr/>
                </p:nvSpPr>
                <p:spPr>
                  <a:xfrm>
                    <a:off x="3779454" y="4329336"/>
                    <a:ext cx="1600743" cy="616130"/>
                  </a:xfrm>
                  <a:prstGeom prst="roundRect">
                    <a:avLst/>
                  </a:prstGeom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Find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i="0">
                                  <a:latin typeface="Cambria Math"/>
                                </a:rPr>
                                <m:t>CR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  <m:r>
                            <a:rPr lang="cs-CZ" i="1">
                              <a:latin typeface="Cambria Math"/>
                            </a:rPr>
                            <m:t>(</m:t>
                          </m:r>
                          <m:r>
                            <a:rPr lang="cs-CZ" i="1">
                              <a:latin typeface="Cambria Math"/>
                            </a:rPr>
                            <m:t>𝜆</m:t>
                          </m:r>
                          <m:r>
                            <a:rPr lang="cs-CZ" i="1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23" name="Zaoblený obdélník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79454" y="4329336"/>
                    <a:ext cx="1600743" cy="616130"/>
                  </a:xfrm>
                  <a:prstGeom prst="round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6" name="Skupina 25"/>
          <p:cNvGrpSpPr/>
          <p:nvPr/>
        </p:nvGrpSpPr>
        <p:grpSpPr>
          <a:xfrm>
            <a:off x="2029308" y="2399531"/>
            <a:ext cx="2360222" cy="1474576"/>
            <a:chOff x="4006175" y="5848249"/>
            <a:chExt cx="2071929" cy="1181248"/>
          </a:xfrm>
        </p:grpSpPr>
        <p:grpSp>
          <p:nvGrpSpPr>
            <p:cNvPr id="27" name="Skupina 26"/>
            <p:cNvGrpSpPr/>
            <p:nvPr/>
          </p:nvGrpSpPr>
          <p:grpSpPr>
            <a:xfrm>
              <a:off x="4006175" y="5848249"/>
              <a:ext cx="2071929" cy="987123"/>
              <a:chOff x="4006175" y="5848249"/>
              <a:chExt cx="2071929" cy="987123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6175" y="5848249"/>
                <a:ext cx="1707713" cy="98712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Přímá spojnice 30"/>
              <p:cNvCxnSpPr/>
              <p:nvPr/>
            </p:nvCxnSpPr>
            <p:spPr>
              <a:xfrm>
                <a:off x="4785544" y="5848249"/>
                <a:ext cx="0" cy="3960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ovéPole 31"/>
              <p:cNvSpPr txBox="1"/>
              <p:nvPr/>
            </p:nvSpPr>
            <p:spPr>
              <a:xfrm>
                <a:off x="5056683" y="5920009"/>
                <a:ext cx="1021421" cy="468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depth</a:t>
                </a:r>
                <a:endParaRPr lang="cs-CZ" sz="1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dirty="0"/>
              </a:p>
            </p:txBody>
          </p:sp>
          <p:sp>
            <p:nvSpPr>
              <p:cNvPr id="33" name="Pravá složená závorka 32"/>
              <p:cNvSpPr/>
              <p:nvPr/>
            </p:nvSpPr>
            <p:spPr>
              <a:xfrm>
                <a:off x="4816176" y="5861937"/>
                <a:ext cx="144015" cy="382326"/>
              </a:xfrm>
              <a:prstGeom prst="rightBrace">
                <a:avLst>
                  <a:gd name="adj1" fmla="val 8333"/>
                  <a:gd name="adj2" fmla="val 51642"/>
                </a:avLst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8" name="Přímá spojnice 27"/>
            <p:cNvCxnSpPr/>
            <p:nvPr/>
          </p:nvCxnSpPr>
          <p:spPr>
            <a:xfrm>
              <a:off x="4785544" y="6244263"/>
              <a:ext cx="0" cy="61373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ovéPole 28"/>
                <p:cNvSpPr txBox="1"/>
                <p:nvPr/>
              </p:nvSpPr>
              <p:spPr>
                <a:xfrm>
                  <a:off x="4668828" y="6561047"/>
                  <a:ext cx="380226" cy="4684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𝝀</m:t>
                        </m:r>
                      </m:oMath>
                    </m:oMathPara>
                  </a14:m>
                  <a:endParaRPr lang="cs-CZ" sz="1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56" name="TextovéPole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8828" y="6561047"/>
                  <a:ext cx="380226" cy="46845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Skupina 33"/>
          <p:cNvGrpSpPr/>
          <p:nvPr/>
        </p:nvGrpSpPr>
        <p:grpSpPr>
          <a:xfrm>
            <a:off x="2672638" y="5323433"/>
            <a:ext cx="1094308" cy="980477"/>
            <a:chOff x="4238390" y="4530774"/>
            <a:chExt cx="1094308" cy="1088943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390" y="4530774"/>
              <a:ext cx="1094308" cy="1088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ovéPole 35"/>
                <p:cNvSpPr txBox="1"/>
                <p:nvPr/>
              </p:nvSpPr>
              <p:spPr>
                <a:xfrm>
                  <a:off x="4482871" y="5244104"/>
                  <a:ext cx="5760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𝒅𝒆𝒑𝒕𝒉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62" name="TextovéPol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871" y="5244104"/>
                  <a:ext cx="57606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4255" r="-50000" b="-2777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Skupina 36"/>
          <p:cNvGrpSpPr/>
          <p:nvPr/>
        </p:nvGrpSpPr>
        <p:grpSpPr>
          <a:xfrm>
            <a:off x="7136913" y="4999968"/>
            <a:ext cx="1996741" cy="1981764"/>
            <a:chOff x="6940869" y="5188119"/>
            <a:chExt cx="2104047" cy="2034445"/>
          </a:xfrm>
        </p:grpSpPr>
        <p:grpSp>
          <p:nvGrpSpPr>
            <p:cNvPr id="38" name="Skupina 37"/>
            <p:cNvGrpSpPr/>
            <p:nvPr/>
          </p:nvGrpSpPr>
          <p:grpSpPr>
            <a:xfrm>
              <a:off x="7689214" y="5188119"/>
              <a:ext cx="1127889" cy="1637818"/>
              <a:chOff x="9949545" y="3920217"/>
              <a:chExt cx="1127889" cy="1637818"/>
            </a:xfrm>
          </p:grpSpPr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3126" y="3920217"/>
                <a:ext cx="1094308" cy="1088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ovéPole 47"/>
                  <p:cNvSpPr txBox="1"/>
                  <p:nvPr/>
                </p:nvSpPr>
                <p:spPr>
                  <a:xfrm>
                    <a:off x="9949545" y="4894522"/>
                    <a:ext cx="576064" cy="6635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𝒅𝒆𝒑𝒕𝒉</m:t>
                          </m:r>
                          <m:r>
                            <a:rPr lang="cs-CZ" b="1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𝝀</m:t>
                          </m:r>
                          <m:r>
                            <a:rPr lang="cs-CZ" b="1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oMath>
                      </m:oMathPara>
                    </a14:m>
                    <a:endParaRPr lang="cs-CZ" b="1" dirty="0" smtClean="0">
                      <a:solidFill>
                        <a:schemeClr val="bg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endParaRPr lang="cs-CZ" dirty="0"/>
                  </a:p>
                </p:txBody>
              </p:sp>
            </mc:Choice>
            <mc:Fallback xmlns="">
              <p:sp>
                <p:nvSpPr>
                  <p:cNvPr id="71" name="TextovéPole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9545" y="4894522"/>
                    <a:ext cx="576064" cy="663513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3333" r="-106667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Skupina 38"/>
            <p:cNvGrpSpPr/>
            <p:nvPr/>
          </p:nvGrpSpPr>
          <p:grpSpPr>
            <a:xfrm>
              <a:off x="7353415" y="5359633"/>
              <a:ext cx="1122032" cy="1614610"/>
              <a:chOff x="9517072" y="5043617"/>
              <a:chExt cx="1122032" cy="1614610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4796" y="5043617"/>
                <a:ext cx="1094308" cy="1088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ovéPole 45"/>
                  <p:cNvSpPr txBox="1"/>
                  <p:nvPr/>
                </p:nvSpPr>
                <p:spPr>
                  <a:xfrm>
                    <a:off x="9517072" y="5994713"/>
                    <a:ext cx="576064" cy="6635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𝒅𝒆𝒑𝒕𝒉</m:t>
                          </m:r>
                          <m:r>
                            <a:rPr lang="cs-CZ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𝝀</m:t>
                          </m:r>
                          <m:r>
                            <a:rPr lang="cs-CZ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oMath>
                      </m:oMathPara>
                    </a14:m>
                    <a:endParaRPr lang="cs-CZ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endParaRPr lang="cs-CZ" dirty="0"/>
                  </a:p>
                </p:txBody>
              </p:sp>
            </mc:Choice>
            <mc:Fallback xmlns="">
              <p:sp>
                <p:nvSpPr>
                  <p:cNvPr id="70" name="TextovéPole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7072" y="5994713"/>
                    <a:ext cx="576064" cy="663514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l="-4444" r="-105556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Přímá spojnice se šipkou 39"/>
            <p:cNvCxnSpPr/>
            <p:nvPr/>
          </p:nvCxnSpPr>
          <p:spPr>
            <a:xfrm flipV="1">
              <a:off x="8212398" y="6382554"/>
              <a:ext cx="640447" cy="461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>
              <a:off x="8528420" y="6441643"/>
              <a:ext cx="516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z</a:t>
              </a:r>
              <a:endParaRPr lang="cs-CZ" sz="2400" b="1" dirty="0"/>
            </a:p>
          </p:txBody>
        </p:sp>
        <p:grpSp>
          <p:nvGrpSpPr>
            <p:cNvPr id="42" name="Skupina 41"/>
            <p:cNvGrpSpPr/>
            <p:nvPr/>
          </p:nvGrpSpPr>
          <p:grpSpPr>
            <a:xfrm>
              <a:off x="6940869" y="5553544"/>
              <a:ext cx="1133016" cy="1669020"/>
              <a:chOff x="7509859" y="4958061"/>
              <a:chExt cx="1133016" cy="1669020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8567" y="4958061"/>
                <a:ext cx="1094308" cy="1088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ovéPole 43"/>
                  <p:cNvSpPr txBox="1"/>
                  <p:nvPr/>
                </p:nvSpPr>
                <p:spPr>
                  <a:xfrm>
                    <a:off x="7509859" y="5963569"/>
                    <a:ext cx="576065" cy="6635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𝒅𝒆𝒑𝒕𝒉</m:t>
                          </m:r>
                          <m:r>
                            <a:rPr lang="cs-CZ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cs-CZ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𝝀</m:t>
                          </m:r>
                          <m:r>
                            <a:rPr lang="cs-CZ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𝟏</m:t>
                          </m:r>
                        </m:oMath>
                      </m:oMathPara>
                    </a14:m>
                    <a:endParaRPr lang="cs-CZ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endParaRPr lang="cs-CZ" dirty="0"/>
                  </a:p>
                </p:txBody>
              </p:sp>
            </mc:Choice>
            <mc:Fallback xmlns="">
              <p:sp>
                <p:nvSpPr>
                  <p:cNvPr id="68" name="TextovéPole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9859" y="5963569"/>
                    <a:ext cx="576065" cy="663512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l="-4494" r="-112360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9" name="Skupina 48"/>
          <p:cNvGrpSpPr/>
          <p:nvPr/>
        </p:nvGrpSpPr>
        <p:grpSpPr>
          <a:xfrm>
            <a:off x="5129699" y="4684526"/>
            <a:ext cx="1854564" cy="1795169"/>
            <a:chOff x="2825198" y="6496185"/>
            <a:chExt cx="1909222" cy="2048172"/>
          </a:xfrm>
        </p:grpSpPr>
        <p:cxnSp>
          <p:nvCxnSpPr>
            <p:cNvPr id="50" name="Přímá spojnice se šipkou 49"/>
            <p:cNvCxnSpPr/>
            <p:nvPr/>
          </p:nvCxnSpPr>
          <p:spPr>
            <a:xfrm flipV="1">
              <a:off x="3929018" y="7744365"/>
              <a:ext cx="613288" cy="4989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ovéPole 50"/>
            <p:cNvSpPr txBox="1"/>
            <p:nvPr/>
          </p:nvSpPr>
          <p:spPr>
            <a:xfrm>
              <a:off x="4217924" y="7778597"/>
              <a:ext cx="516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/>
                <a:t>z</a:t>
              </a:r>
              <a:endParaRPr lang="cs-CZ" sz="2400" b="1" dirty="0"/>
            </a:p>
          </p:txBody>
        </p:sp>
        <p:grpSp>
          <p:nvGrpSpPr>
            <p:cNvPr id="52" name="Skupina 51"/>
            <p:cNvGrpSpPr/>
            <p:nvPr/>
          </p:nvGrpSpPr>
          <p:grpSpPr>
            <a:xfrm>
              <a:off x="2825198" y="6496185"/>
              <a:ext cx="1763890" cy="2048172"/>
              <a:chOff x="2745365" y="6093659"/>
              <a:chExt cx="1763890" cy="2048172"/>
            </a:xfrm>
          </p:grpSpPr>
          <p:grpSp>
            <p:nvGrpSpPr>
              <p:cNvPr id="53" name="Skupina 52"/>
              <p:cNvGrpSpPr/>
              <p:nvPr/>
            </p:nvGrpSpPr>
            <p:grpSpPr>
              <a:xfrm>
                <a:off x="3302031" y="6093659"/>
                <a:ext cx="1207224" cy="1696165"/>
                <a:chOff x="5481389" y="4756341"/>
                <a:chExt cx="1207224" cy="16961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ovéPole 59"/>
                    <p:cNvSpPr txBox="1"/>
                    <p:nvPr/>
                  </p:nvSpPr>
                  <p:spPr>
                    <a:xfrm>
                      <a:off x="6112549" y="5715084"/>
                      <a:ext cx="576064" cy="737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1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𝝀</m:t>
                            </m:r>
                            <m:r>
                              <a:rPr lang="cs-CZ" b="1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𝟑</m:t>
                            </m:r>
                          </m:oMath>
                        </m:oMathPara>
                      </a14:m>
                      <a:endParaRPr lang="cs-CZ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79" name="TextovéPole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12549" y="5715084"/>
                      <a:ext cx="576064" cy="737422"/>
                    </a:xfrm>
                    <a:prstGeom prst="rect">
                      <a:avLst/>
                    </a:prstGeom>
                    <a:blipFill rotWithShape="1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1389" y="4756341"/>
                  <a:ext cx="1094308" cy="10889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4" name="Skupina 53"/>
              <p:cNvGrpSpPr/>
              <p:nvPr/>
            </p:nvGrpSpPr>
            <p:grpSpPr>
              <a:xfrm>
                <a:off x="3018206" y="6265635"/>
                <a:ext cx="1227077" cy="1694101"/>
                <a:chOff x="4433536" y="5510760"/>
                <a:chExt cx="1227077" cy="169410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ovéPole 57"/>
                    <p:cNvSpPr txBox="1"/>
                    <p:nvPr/>
                  </p:nvSpPr>
                  <p:spPr>
                    <a:xfrm>
                      <a:off x="5084549" y="6467440"/>
                      <a:ext cx="576064" cy="7374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𝝀</m:t>
                            </m:r>
                            <m:r>
                              <a:rPr lang="cs-CZ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𝟐</m:t>
                            </m:r>
                          </m:oMath>
                        </m:oMathPara>
                      </a14:m>
                      <a:endParaRPr lang="cs-CZ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81" name="TextovéPole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84549" y="6467440"/>
                      <a:ext cx="576064" cy="737421"/>
                    </a:xfrm>
                    <a:prstGeom prst="rect">
                      <a:avLst/>
                    </a:prstGeom>
                    <a:blipFill rotWithShape="1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3536" y="5510760"/>
                  <a:ext cx="1094308" cy="10889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Skupina 54"/>
              <p:cNvGrpSpPr/>
              <p:nvPr/>
            </p:nvGrpSpPr>
            <p:grpSpPr>
              <a:xfrm>
                <a:off x="2745365" y="6467067"/>
                <a:ext cx="1211886" cy="1674764"/>
                <a:chOff x="4010666" y="6017658"/>
                <a:chExt cx="1211886" cy="1674764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0666" y="6017658"/>
                  <a:ext cx="1094308" cy="10889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ovéPole 56"/>
                    <p:cNvSpPr txBox="1"/>
                    <p:nvPr/>
                  </p:nvSpPr>
                  <p:spPr>
                    <a:xfrm>
                      <a:off x="4646488" y="6955000"/>
                      <a:ext cx="576064" cy="737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𝝀</m:t>
                            </m:r>
                            <m:r>
                              <a:rPr lang="cs-CZ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</a:rPr>
                              <m:t>𝟏</m:t>
                            </m:r>
                          </m:oMath>
                        </m:oMathPara>
                      </a14:m>
                      <a:endParaRPr lang="cs-CZ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69" name="TextovéPole 6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46488" y="6955000"/>
                      <a:ext cx="576064" cy="737422"/>
                    </a:xfrm>
                    <a:prstGeom prst="rect">
                      <a:avLst/>
                    </a:prstGeom>
                    <a:blipFill rotWithShape="1"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62" name="Skupina 61"/>
          <p:cNvGrpSpPr/>
          <p:nvPr/>
        </p:nvGrpSpPr>
        <p:grpSpPr>
          <a:xfrm>
            <a:off x="7143254" y="2486418"/>
            <a:ext cx="2260426" cy="1415292"/>
            <a:chOff x="7384767" y="2343760"/>
            <a:chExt cx="2260426" cy="1415292"/>
          </a:xfrm>
        </p:grpSpPr>
        <p:pic>
          <p:nvPicPr>
            <p:cNvPr id="63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767" y="2343760"/>
              <a:ext cx="1875166" cy="11718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Přímá spojnice 63"/>
            <p:cNvCxnSpPr>
              <a:stCxn id="63" idx="0"/>
            </p:cNvCxnSpPr>
            <p:nvPr/>
          </p:nvCxnSpPr>
          <p:spPr>
            <a:xfrm>
              <a:off x="8322350" y="2343760"/>
              <a:ext cx="0" cy="47152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nice 64"/>
            <p:cNvCxnSpPr/>
            <p:nvPr/>
          </p:nvCxnSpPr>
          <p:spPr>
            <a:xfrm>
              <a:off x="7582338" y="2343760"/>
              <a:ext cx="0" cy="7124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/>
            <p:cNvCxnSpPr/>
            <p:nvPr/>
          </p:nvCxnSpPr>
          <p:spPr>
            <a:xfrm flipH="1">
              <a:off x="7853466" y="2343760"/>
              <a:ext cx="4" cy="162371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ovéPole 66"/>
                <p:cNvSpPr txBox="1"/>
                <p:nvPr/>
              </p:nvSpPr>
              <p:spPr>
                <a:xfrm>
                  <a:off x="7404577" y="3119069"/>
                  <a:ext cx="397866" cy="639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2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98" name="TextovéPole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577" y="3119069"/>
                  <a:ext cx="397866" cy="639983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r="-307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ovéPole 67"/>
                <p:cNvSpPr txBox="1"/>
                <p:nvPr/>
              </p:nvSpPr>
              <p:spPr>
                <a:xfrm>
                  <a:off x="7677921" y="3119069"/>
                  <a:ext cx="397866" cy="639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200" b="1" dirty="0" smtClean="0">
                      <a:solidFill>
                        <a:schemeClr val="bg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99" name="TextovéPole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7921" y="3119069"/>
                  <a:ext cx="397866" cy="639983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r="-153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ovéPole 68"/>
                <p:cNvSpPr txBox="1"/>
                <p:nvPr/>
              </p:nvSpPr>
              <p:spPr>
                <a:xfrm>
                  <a:off x="8132846" y="3103922"/>
                  <a:ext cx="397866" cy="639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2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101" name="TextovéPole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2846" y="3103922"/>
                  <a:ext cx="397866" cy="639983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r="-153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ovéPole 69"/>
                <p:cNvSpPr txBox="1"/>
                <p:nvPr/>
              </p:nvSpPr>
              <p:spPr>
                <a:xfrm>
                  <a:off x="8481649" y="2469873"/>
                  <a:ext cx="11635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depth</a:t>
                  </a:r>
                  <a:r>
                    <a:rPr lang="cs-CZ" sz="14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cs-CZ" sz="1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1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1</a:t>
                  </a:r>
                </a:p>
                <a:p>
                  <a:endParaRPr lang="cs-CZ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102" name="TextovéPole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1649" y="2469873"/>
                  <a:ext cx="1163544" cy="830997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 l="-1571" t="-1471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ovéPole 70"/>
                <p:cNvSpPr txBox="1"/>
                <p:nvPr/>
              </p:nvSpPr>
              <p:spPr>
                <a:xfrm>
                  <a:off x="8468869" y="2665893"/>
                  <a:ext cx="11635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depth </a:t>
                  </a:r>
                  <a14:m>
                    <m:oMath xmlns:m="http://schemas.openxmlformats.org/officeDocument/2006/math">
                      <m:r>
                        <a:rPr lang="cs-CZ" sz="1400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100" b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</a:p>
                <a:p>
                  <a:endParaRPr lang="cs-CZ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103" name="TextovéPole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869" y="2665893"/>
                  <a:ext cx="1163544" cy="830997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 l="-1571" t="-1471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ovéPole 71"/>
                <p:cNvSpPr txBox="1"/>
                <p:nvPr/>
              </p:nvSpPr>
              <p:spPr>
                <a:xfrm>
                  <a:off x="8481649" y="2852936"/>
                  <a:ext cx="11635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dirty="0" smtClean="0">
                      <a:solidFill>
                        <a:schemeClr val="bg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depth </a:t>
                  </a:r>
                  <a14:m>
                    <m:oMath xmlns:m="http://schemas.openxmlformats.org/officeDocument/2006/math">
                      <m:r>
                        <a:rPr lang="cs-CZ" sz="1400" b="1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𝝀</m:t>
                      </m:r>
                    </m:oMath>
                  </a14:m>
                  <a:r>
                    <a:rPr lang="cs-CZ" sz="1100" b="1" dirty="0" smtClean="0">
                      <a:solidFill>
                        <a:schemeClr val="bg1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</a:p>
                <a:p>
                  <a:endParaRPr lang="cs-CZ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cs-CZ" dirty="0"/>
                </a:p>
              </p:txBody>
            </p:sp>
          </mc:Choice>
          <mc:Fallback xmlns="">
            <p:sp>
              <p:nvSpPr>
                <p:cNvPr id="104" name="TextovéPole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1649" y="2852936"/>
                  <a:ext cx="1163544" cy="830997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 l="-1571" t="-146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Šipka doprava 72"/>
          <p:cNvSpPr/>
          <p:nvPr/>
        </p:nvSpPr>
        <p:spPr>
          <a:xfrm>
            <a:off x="8289199" y="3411092"/>
            <a:ext cx="191865" cy="7397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ovéPole 73"/>
              <p:cNvSpPr txBox="1"/>
              <p:nvPr/>
            </p:nvSpPr>
            <p:spPr>
              <a:xfrm>
                <a:off x="8523221" y="3246580"/>
                <a:ext cx="397866" cy="639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</a:rPr>
                      <m:t>𝝀</m:t>
                    </m:r>
                  </m:oMath>
                </a14:m>
                <a:r>
                  <a:rPr lang="cs-CZ" sz="1200" b="1" dirty="0" smtClean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74" name="TextovéPole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221" y="3246580"/>
                <a:ext cx="397866" cy="639983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bdélník 74"/>
          <p:cNvSpPr/>
          <p:nvPr/>
        </p:nvSpPr>
        <p:spPr>
          <a:xfrm>
            <a:off x="2123728" y="2442055"/>
            <a:ext cx="72008" cy="678884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-6222" y="489"/>
            <a:ext cx="5400951" cy="1143000"/>
          </a:xfrm>
        </p:spPr>
        <p:txBody>
          <a:bodyPr>
            <a:noAutofit/>
          </a:bodyPr>
          <a:lstStyle/>
          <a:p>
            <a:pPr algn="l"/>
            <a:r>
              <a:rPr lang="cs-CZ" sz="2400" b="1" dirty="0" smtClean="0"/>
              <a:t>Automatická </a:t>
            </a:r>
            <a:r>
              <a:rPr lang="cs-CZ" sz="2400" b="1" dirty="0" err="1" smtClean="0"/>
              <a:t>detekc</a:t>
            </a:r>
            <a:r>
              <a:rPr lang="en-US" sz="2400" b="1" dirty="0" smtClean="0"/>
              <a:t>e</a:t>
            </a:r>
            <a:r>
              <a:rPr lang="cs-CZ" sz="2400" b="1" dirty="0" smtClean="0"/>
              <a:t> </a:t>
            </a:r>
            <a:br>
              <a:rPr lang="cs-CZ" sz="2400" b="1" dirty="0" smtClean="0"/>
            </a:br>
            <a:r>
              <a:rPr lang="cs-CZ" sz="2400" b="1" dirty="0" smtClean="0"/>
              <a:t>vícečetných absorpčních</a:t>
            </a:r>
            <a:br>
              <a:rPr lang="cs-CZ" sz="2400" b="1" dirty="0" smtClean="0"/>
            </a:br>
            <a:r>
              <a:rPr lang="cs-CZ" sz="2400" b="1" dirty="0" smtClean="0"/>
              <a:t> maxim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0582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459432"/>
            <a:ext cx="10513168" cy="1371600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QUANTools</a:t>
            </a:r>
            <a:r>
              <a:rPr lang="cs-CZ" sz="2400" b="1" dirty="0"/>
              <a:t>: MINERALOGICKÉ DETEKCE S VYUŽITÍM SPEKTRÁLNÍCH REGIONŮ VNIR/SWIR/TIR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037635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QAUNTools</a:t>
            </a:r>
            <a:r>
              <a:rPr lang="cs-CZ" dirty="0"/>
              <a:t> </a:t>
            </a:r>
            <a:r>
              <a:rPr lang="cs-CZ" dirty="0" smtClean="0"/>
              <a:t>rychlá </a:t>
            </a:r>
            <a:r>
              <a:rPr lang="cs-CZ" dirty="0" smtClean="0"/>
              <a:t>identifikace </a:t>
            </a:r>
            <a:r>
              <a:rPr lang="cs-CZ" dirty="0" smtClean="0"/>
              <a:t>dle absorpčního záznamu, mohou </a:t>
            </a:r>
            <a:r>
              <a:rPr lang="cs-CZ" dirty="0"/>
              <a:t>být také využity jako nástroj pro rychlou fúzi informace obsažené v různých spektrálních </a:t>
            </a:r>
            <a:r>
              <a:rPr lang="cs-CZ" dirty="0" smtClean="0"/>
              <a:t>regionech: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detekce dominantních absorpcí </a:t>
            </a:r>
            <a:r>
              <a:rPr lang="cs-CZ" dirty="0"/>
              <a:t>v různých regionech elektromagnetického </a:t>
            </a:r>
            <a:r>
              <a:rPr lang="cs-CZ" dirty="0" smtClean="0"/>
              <a:t>	spektra </a:t>
            </a:r>
            <a:r>
              <a:rPr lang="cs-CZ" dirty="0"/>
              <a:t>(VNIR/SWIR/TIR),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	</a:t>
            </a:r>
            <a:r>
              <a:rPr lang="cs-CZ" dirty="0" smtClean="0"/>
              <a:t>absorpční </a:t>
            </a:r>
            <a:r>
              <a:rPr lang="cs-CZ" dirty="0"/>
              <a:t>záznam v rámci VNIR/SWIR/TIR pak lze libovolně kombinovat a </a:t>
            </a:r>
            <a:r>
              <a:rPr lang="cs-CZ" dirty="0" smtClean="0"/>
              <a:t>	dále </a:t>
            </a:r>
            <a:r>
              <a:rPr lang="cs-CZ" dirty="0"/>
              <a:t>klasifikovat.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" b="7110"/>
          <a:stretch/>
        </p:blipFill>
        <p:spPr bwMode="auto">
          <a:xfrm>
            <a:off x="3059832" y="3068960"/>
            <a:ext cx="5832648" cy="3789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87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QUANTOOLS: ENVI/IDL (v 5.0)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0" y="1628800"/>
            <a:ext cx="6169099" cy="41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32" y="116632"/>
            <a:ext cx="8879347" cy="137160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QUANTools</a:t>
            </a:r>
            <a:r>
              <a:rPr lang="cs-CZ" b="1" dirty="0"/>
              <a:t>: MINERALOGICKÉ DETEKCE S VYUŽITÍM SPEKTRÁLNÍCH REGIONŮ VNIR/SWIR/TIR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8294"/>
          <a:stretch/>
        </p:blipFill>
        <p:spPr bwMode="auto">
          <a:xfrm>
            <a:off x="395536" y="1613679"/>
            <a:ext cx="5636260" cy="475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00192" y="1772816"/>
            <a:ext cx="2843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Expertní klasifikační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Fuze dat/informace z různých spektrálních regionů (VNIR/SWIR/TIR)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Detekované </a:t>
            </a:r>
            <a:r>
              <a:rPr lang="cs-CZ" dirty="0"/>
              <a:t>dominantní absorpce v těchto třech regionech pak lze zobrazit v jednoduché RGB kombinaci a dále jednoduše klasifikovat pomocí běžně používaných klasifikátorů.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7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785" y="116632"/>
            <a:ext cx="9505056" cy="137160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QUANTools</a:t>
            </a:r>
            <a:r>
              <a:rPr lang="cs-CZ" b="1" dirty="0"/>
              <a:t>: MINERALOGICKÉ DETEKCE S VYUŽITÍM SPEKTRÁLNÍCH REGIONŮ VNIR/SWIR/TIR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-73024" y="1769994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QAUNTools</a:t>
            </a:r>
            <a:r>
              <a:rPr lang="cs-CZ" dirty="0"/>
              <a:t> </a:t>
            </a:r>
            <a:r>
              <a:rPr lang="cs-CZ" dirty="0" smtClean="0"/>
              <a:t>- přesná </a:t>
            </a:r>
            <a:r>
              <a:rPr lang="cs-CZ" dirty="0"/>
              <a:t>detekce specifické absorpce.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Pomocí </a:t>
            </a:r>
            <a:r>
              <a:rPr lang="cs-CZ" dirty="0"/>
              <a:t>posunu typologické absorpce lze identifikovat různé minerály s Fe</a:t>
            </a:r>
            <a:r>
              <a:rPr lang="cs-CZ" baseline="30000" dirty="0"/>
              <a:t>3+</a:t>
            </a:r>
            <a:r>
              <a:rPr lang="cs-CZ" dirty="0"/>
              <a:t> kationtem (</a:t>
            </a:r>
            <a:r>
              <a:rPr lang="cs-CZ" dirty="0" err="1"/>
              <a:t>jarosit</a:t>
            </a:r>
            <a:r>
              <a:rPr lang="cs-CZ" dirty="0"/>
              <a:t> a </a:t>
            </a:r>
            <a:r>
              <a:rPr lang="cs-CZ" dirty="0" smtClean="0"/>
              <a:t>goethite, </a:t>
            </a:r>
            <a:r>
              <a:rPr lang="cs-CZ" dirty="0"/>
              <a:t>tyto minerály a jejich asociace jsou stabilní pouze v určitém rozsahu pH a lze je tak využít např. pro modelování pH (Kopačková, 2014) </a:t>
            </a:r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68" y="1623571"/>
            <a:ext cx="568863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993" y="-99392"/>
            <a:ext cx="5791200" cy="1371600"/>
          </a:xfrm>
        </p:spPr>
        <p:txBody>
          <a:bodyPr/>
          <a:lstStyle/>
          <a:p>
            <a:r>
              <a:rPr lang="cs-CZ" dirty="0" smtClean="0"/>
              <a:t>PARACUDA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4680520" cy="36679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3993" y="522469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PARACUDA</a:t>
            </a:r>
            <a:r>
              <a:rPr lang="cs-CZ" dirty="0" smtClean="0"/>
              <a:t> (prototyp TAU): SW </a:t>
            </a:r>
            <a:r>
              <a:rPr lang="cs-CZ" dirty="0"/>
              <a:t>prostředí, jež umožňuje testování a validaci </a:t>
            </a:r>
            <a:r>
              <a:rPr lang="cs-CZ" b="1" dirty="0" smtClean="0"/>
              <a:t>lineárních </a:t>
            </a:r>
            <a:r>
              <a:rPr lang="cs-CZ" b="1" dirty="0"/>
              <a:t>i nelineárních </a:t>
            </a:r>
            <a:r>
              <a:rPr lang="cs-CZ" dirty="0"/>
              <a:t>statistických </a:t>
            </a:r>
            <a:r>
              <a:rPr lang="cs-CZ" dirty="0" smtClean="0"/>
              <a:t>přístupů (</a:t>
            </a:r>
            <a:r>
              <a:rPr lang="cs-CZ" b="1" dirty="0" smtClean="0"/>
              <a:t>velké množství modelů, automatizace a standardizace</a:t>
            </a:r>
            <a:r>
              <a:rPr lang="cs-CZ" dirty="0" smtClean="0"/>
              <a:t>), s využitím tohoto systému lze nalézt a vybrat </a:t>
            </a:r>
            <a:r>
              <a:rPr lang="cs-CZ" dirty="0"/>
              <a:t>ty modely, které dosahují </a:t>
            </a:r>
            <a:r>
              <a:rPr lang="cs-CZ" b="1" dirty="0"/>
              <a:t>při validaci nejlepších výsledků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71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" y="-151844"/>
            <a:ext cx="8229600" cy="1143000"/>
          </a:xfrm>
        </p:spPr>
        <p:txBody>
          <a:bodyPr/>
          <a:lstStyle/>
          <a:p>
            <a:r>
              <a:rPr lang="cs-CZ" dirty="0" smtClean="0"/>
              <a:t>PARACUDA</a:t>
            </a:r>
            <a:endParaRPr lang="cs-CZ" dirty="0"/>
          </a:p>
        </p:txBody>
      </p:sp>
      <p:sp>
        <p:nvSpPr>
          <p:cNvPr id="1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26876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Systém PARACUDA byl českým týmem využit pro testování následujících témat: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Porovnání lineárních a nelineárních přístupů pro modelování takových půdních parametrů</a:t>
            </a:r>
            <a:r>
              <a:rPr lang="cs-CZ" b="0" dirty="0"/>
              <a:t>, které </a:t>
            </a:r>
            <a:r>
              <a:rPr lang="cs-CZ" dirty="0"/>
              <a:t>nevykazují přímé absorpční </a:t>
            </a:r>
            <a:r>
              <a:rPr lang="cs-CZ" dirty="0" smtClean="0"/>
              <a:t>příznaky</a:t>
            </a:r>
            <a:r>
              <a:rPr lang="cs-CZ" b="0" dirty="0" smtClean="0"/>
              <a:t>: </a:t>
            </a:r>
            <a:r>
              <a:rPr lang="cs-CZ" dirty="0"/>
              <a:t>pH, CEC </a:t>
            </a:r>
            <a:r>
              <a:rPr lang="cs-CZ" b="0" dirty="0"/>
              <a:t>(celková výměnná kapacita), </a:t>
            </a:r>
            <a:r>
              <a:rPr lang="cs-CZ" dirty="0"/>
              <a:t>BC</a:t>
            </a:r>
            <a:r>
              <a:rPr lang="cs-CZ" b="0" dirty="0"/>
              <a:t> (obsah bazických kationtů) a </a:t>
            </a:r>
            <a:r>
              <a:rPr lang="cs-CZ" dirty="0"/>
              <a:t>As</a:t>
            </a:r>
            <a:r>
              <a:rPr lang="cs-CZ" b="0" dirty="0"/>
              <a:t> (arzén</a:t>
            </a:r>
            <a:r>
              <a:rPr lang="cs-CZ" b="0" dirty="0" smtClean="0"/>
              <a:t>), tyto </a:t>
            </a:r>
            <a:r>
              <a:rPr lang="cs-CZ" b="0" dirty="0"/>
              <a:t>parametry nelze identifikovat přímo pomocí specifických indikativních absorpčních příznaků, jedná se obecně o parametry, které jde ve spektroskopii modelovat poměrně obtížně.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/>
              <a:t>Testování, zda u těchto parametrů vylepší výsledky modelování záznam pořízení ve středně-vlnné (MWIR) a dlouho-vlnné (LWIR) </a:t>
            </a:r>
            <a:r>
              <a:rPr lang="cs-CZ" b="0" dirty="0"/>
              <a:t>části infračerveného záření (termální region, </a:t>
            </a:r>
            <a:r>
              <a:rPr lang="cs-CZ" b="0" dirty="0" err="1"/>
              <a:t>spektroradiometr</a:t>
            </a:r>
            <a:r>
              <a:rPr lang="cs-CZ" b="0" dirty="0"/>
              <a:t> BRUKA)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0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PARACUDA: Ukázka úlohy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1916832"/>
            <a:ext cx="80648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Vybrané půdní parametry (pH, CEC, BC a As), dva druhy modelů – </a:t>
            </a:r>
            <a:r>
              <a:rPr lang="cs-CZ" sz="2000" b="1" dirty="0"/>
              <a:t>PLS regrese</a:t>
            </a:r>
            <a:r>
              <a:rPr lang="cs-CZ" sz="2000" dirty="0"/>
              <a:t> (PLSR: </a:t>
            </a:r>
            <a:r>
              <a:rPr lang="cs-CZ" sz="2000" dirty="0" err="1"/>
              <a:t>Partial</a:t>
            </a:r>
            <a:r>
              <a:rPr lang="cs-CZ" sz="2000" dirty="0"/>
              <a:t> least </a:t>
            </a:r>
            <a:r>
              <a:rPr lang="cs-CZ" sz="2000" dirty="0" err="1"/>
              <a:t>squares</a:t>
            </a:r>
            <a:r>
              <a:rPr lang="cs-CZ" sz="2000" dirty="0"/>
              <a:t> </a:t>
            </a:r>
            <a:r>
              <a:rPr lang="cs-CZ" sz="2000" dirty="0" err="1"/>
              <a:t>regression</a:t>
            </a:r>
            <a:r>
              <a:rPr lang="cs-CZ" sz="2000" dirty="0"/>
              <a:t>, lineární přístup) a </a:t>
            </a:r>
            <a:r>
              <a:rPr lang="cs-CZ" sz="2000" b="1" dirty="0"/>
              <a:t>neuronové sítě</a:t>
            </a:r>
            <a:r>
              <a:rPr lang="cs-CZ" sz="2000" dirty="0"/>
              <a:t> (NN: Neuron Network, nelineární přístup), u kterých byly navzájem kombinovány tyto úpravy vstupních spektroskopických dat: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Vyhlazení spektrální křivky (</a:t>
            </a:r>
            <a:r>
              <a:rPr lang="cs-CZ" sz="1600" dirty="0" err="1"/>
              <a:t>Smoothing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Převod na absorbanci (Absorbance)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Metoda odstranění trendu kontinua (</a:t>
            </a:r>
            <a:r>
              <a:rPr lang="cs-CZ" sz="1600" dirty="0" err="1"/>
              <a:t>Continuum</a:t>
            </a:r>
            <a:r>
              <a:rPr lang="cs-CZ" sz="1600" dirty="0"/>
              <a:t> </a:t>
            </a:r>
            <a:r>
              <a:rPr lang="cs-CZ" sz="1600" dirty="0" err="1"/>
              <a:t>Removal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První derivace spektrální křivky (</a:t>
            </a:r>
            <a:r>
              <a:rPr lang="cs-CZ" sz="1600" dirty="0" err="1"/>
              <a:t>First</a:t>
            </a:r>
            <a:r>
              <a:rPr lang="cs-CZ" sz="1600" dirty="0"/>
              <a:t> </a:t>
            </a:r>
            <a:r>
              <a:rPr lang="cs-CZ" sz="1600" dirty="0" err="1"/>
              <a:t>Derivative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Druhá derivace spektrální křivky (Second </a:t>
            </a:r>
            <a:r>
              <a:rPr lang="cs-CZ" sz="1600" dirty="0" err="1"/>
              <a:t>Derivative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Finální vyhlazení spektrální křivky (</a:t>
            </a:r>
            <a:r>
              <a:rPr lang="cs-CZ" sz="1600" dirty="0" err="1"/>
              <a:t>Final</a:t>
            </a:r>
            <a:r>
              <a:rPr lang="cs-CZ" sz="1600" dirty="0"/>
              <a:t> </a:t>
            </a:r>
            <a:r>
              <a:rPr lang="cs-CZ" sz="1600" dirty="0" err="1"/>
              <a:t>Smoothing</a:t>
            </a:r>
            <a:r>
              <a:rPr lang="cs-CZ" sz="16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Pro každý testovaný parametr bylo vytvořeno 48 různých modelových kombinací pro PLSR regresi a 48 různých modelů pro NN modelování (Celkem 384 modelů s různým zadáním)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0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120" y="548680"/>
            <a:ext cx="8363272" cy="1371600"/>
          </a:xfrm>
        </p:spPr>
        <p:txBody>
          <a:bodyPr>
            <a:noAutofit/>
          </a:bodyPr>
          <a:lstStyle/>
          <a:p>
            <a:r>
              <a:rPr lang="cs-CZ" sz="2400" dirty="0" smtClean="0"/>
              <a:t>INMON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Inovace metod monitoringu zdravotního stavu porostů smrku ztepilého v Krušných horách s použitím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hyperspektrálních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1700808"/>
            <a:ext cx="86764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2012-2015: </a:t>
            </a:r>
            <a:r>
              <a:rPr lang="cs-CZ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INMON (KONTAKTII, MŠMT): katedra fyziologie rostlin – </a:t>
            </a:r>
            <a:r>
              <a:rPr lang="cs-CZ" sz="1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PřfUK</a:t>
            </a:r>
            <a:r>
              <a:rPr lang="cs-CZ" sz="1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(prof. Jana Albrechtová), ČGS, </a:t>
            </a:r>
            <a:r>
              <a:rPr lang="en-US" sz="1600" dirty="0" smtClean="0"/>
              <a:t>Joint Center for Earth Systems Technology</a:t>
            </a:r>
            <a:r>
              <a:rPr lang="cs-CZ" sz="1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/>
              <a:t>the University of Maryland, Baltimore County (UMBC)</a:t>
            </a:r>
            <a:r>
              <a:rPr lang="cs-CZ" sz="1600" dirty="0" smtClean="0"/>
              <a:t> </a:t>
            </a:r>
            <a:r>
              <a:rPr lang="en-US" sz="1600" dirty="0" smtClean="0"/>
              <a:t>and the </a:t>
            </a:r>
            <a:r>
              <a:rPr lang="en-US" sz="1600" b="1" dirty="0" smtClean="0"/>
              <a:t>N</a:t>
            </a:r>
            <a:r>
              <a:rPr lang="en-US" sz="1600" dirty="0" smtClean="0"/>
              <a:t>ational </a:t>
            </a:r>
            <a:r>
              <a:rPr lang="en-US" sz="1600" b="1" dirty="0" smtClean="0"/>
              <a:t>A</a:t>
            </a:r>
            <a:r>
              <a:rPr lang="en-US" sz="1600" dirty="0" smtClean="0"/>
              <a:t>eronautics and</a:t>
            </a:r>
            <a:r>
              <a:rPr lang="cs-CZ" sz="1600" dirty="0" smtClean="0"/>
              <a:t> </a:t>
            </a:r>
            <a:r>
              <a:rPr lang="en-US" sz="1600" b="1" dirty="0" smtClean="0"/>
              <a:t>S</a:t>
            </a:r>
            <a:r>
              <a:rPr lang="en-US" sz="1600" dirty="0" smtClean="0"/>
              <a:t>pace </a:t>
            </a:r>
            <a:r>
              <a:rPr lang="en-US" sz="1600" b="1" dirty="0" smtClean="0"/>
              <a:t>A</a:t>
            </a:r>
            <a:r>
              <a:rPr lang="en-US" sz="1600" dirty="0" smtClean="0"/>
              <a:t>dministration,</a:t>
            </a:r>
            <a:r>
              <a:rPr lang="cs-CZ" sz="1600" dirty="0" smtClean="0"/>
              <a:t> </a:t>
            </a:r>
            <a:r>
              <a:rPr lang="en-US" sz="1600" dirty="0" smtClean="0"/>
              <a:t>Goddard Space Flight Center</a:t>
            </a:r>
            <a:r>
              <a:rPr lang="cs-CZ" sz="1600" dirty="0" smtClean="0"/>
              <a:t>: Dr. </a:t>
            </a:r>
            <a:r>
              <a:rPr lang="cs-CZ" sz="1600" dirty="0" err="1" smtClean="0"/>
              <a:t>Petya</a:t>
            </a:r>
            <a:r>
              <a:rPr lang="cs-CZ" sz="1600" dirty="0" smtClean="0"/>
              <a:t> </a:t>
            </a:r>
            <a:r>
              <a:rPr lang="cs-CZ" sz="1600" dirty="0" err="1" smtClean="0"/>
              <a:t>Entchewa</a:t>
            </a:r>
            <a:r>
              <a:rPr lang="cs-CZ" sz="1600" dirty="0" smtClean="0"/>
              <a:t> </a:t>
            </a:r>
            <a:r>
              <a:rPr lang="cs-CZ" sz="1600" dirty="0" err="1" smtClean="0"/>
              <a:t>Campbell</a:t>
            </a:r>
            <a:endParaRPr lang="cs-CZ" sz="1600" dirty="0" smtClean="0"/>
          </a:p>
          <a:p>
            <a:endParaRPr lang="cs-CZ" sz="16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Vyhodnocení aktuálního fyziologického stavu smrkových porostů v Krušných horách </a:t>
            </a:r>
            <a:r>
              <a:rPr lang="cs-CZ" sz="1600" dirty="0" smtClean="0"/>
              <a:t>pomocí kvantitativního stanovení biochemického složení a spektrálních vlastností listoví.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Testování vztahu mezi biochemickými parametry a spektrálními vlastnostmi listoví smrku na jedné straně a chemickým složením půd na straně druhé.</a:t>
            </a:r>
            <a:r>
              <a:rPr lang="cs-CZ" sz="1600" dirty="0" smtClean="0"/>
              <a:t> Převedení modelu z úrovně listu do prostorového a spektrálního rozlišení nově pořizovaných leteckých </a:t>
            </a:r>
            <a:r>
              <a:rPr lang="cs-CZ" sz="1600" dirty="0" err="1" smtClean="0"/>
              <a:t>hyperspektrálních</a:t>
            </a:r>
            <a:r>
              <a:rPr lang="cs-CZ" sz="1600" dirty="0" smtClean="0"/>
              <a:t> (HS) obrazových dat.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/>
              <a:t>Aplikace vytvořených modelů na archivní data, která byla pořízena na konci 90. let (pořízených senzorem ASAS</a:t>
            </a:r>
            <a:r>
              <a:rPr lang="cs-CZ" sz="1600" dirty="0" smtClean="0"/>
              <a:t>, NASA </a:t>
            </a:r>
            <a:r>
              <a:rPr lang="cs-CZ" sz="1600" dirty="0" err="1" smtClean="0"/>
              <a:t>Goddard</a:t>
            </a:r>
            <a:r>
              <a:rPr lang="cs-CZ" sz="1600" dirty="0" smtClean="0"/>
              <a:t> </a:t>
            </a:r>
            <a:r>
              <a:rPr lang="cs-CZ" sz="1600" dirty="0" err="1" smtClean="0"/>
              <a:t>Space</a:t>
            </a:r>
            <a:r>
              <a:rPr lang="cs-CZ" sz="1600" dirty="0" smtClean="0"/>
              <a:t> </a:t>
            </a:r>
            <a:r>
              <a:rPr lang="cs-CZ" sz="1600" dirty="0" err="1" smtClean="0"/>
              <a:t>Flight</a:t>
            </a:r>
            <a:r>
              <a:rPr lang="cs-CZ" sz="1600" dirty="0" smtClean="0"/>
              <a:t> Center). Velkým přínosem této části bude i možnost srovnání výsledků získaných z obou senzorů a z obou časových úrovní. Bude tak možné provést detekci změn zdravotního stavu smrkových porostů pro období mezi pořízením leteckých dat (1998, 2013) a srovnání "využitelnosti" obou senzorů s důrazem na nové možnosti nejnovějších senzorů.</a:t>
            </a:r>
            <a:endParaRPr lang="cs-CZ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8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3883"/>
            <a:ext cx="8507288" cy="13716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Druhy dat - metody pozorování Země (Dálkový průzkum Země)</a:t>
            </a:r>
            <a:endParaRPr lang="cs-CZ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75684" y="1916386"/>
            <a:ext cx="35290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cs-CZ" sz="2800" i="1" dirty="0"/>
              <a:t>Každý typ dat </a:t>
            </a:r>
            <a:r>
              <a:rPr lang="cs-CZ" sz="2800" i="1" dirty="0" smtClean="0"/>
              <a:t>má své výhody a limity</a:t>
            </a:r>
            <a:r>
              <a:rPr lang="en-GB" sz="2800" i="1" dirty="0" smtClean="0"/>
              <a:t>, </a:t>
            </a:r>
            <a:r>
              <a:rPr lang="cs-CZ" sz="2800" i="1" dirty="0"/>
              <a:t>nejlepších výsledků lze dosáhnout jejich integrací</a:t>
            </a:r>
            <a:r>
              <a:rPr lang="en-GB" sz="2800" i="1" dirty="0"/>
              <a:t>…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229200"/>
            <a:ext cx="3527425" cy="1484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81902"/>
            <a:ext cx="2088232" cy="19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653136"/>
            <a:ext cx="2411413" cy="200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90750351"/>
              </p:ext>
            </p:extLst>
          </p:nvPr>
        </p:nvGraphicFramePr>
        <p:xfrm>
          <a:off x="323528" y="1268760"/>
          <a:ext cx="5616624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614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583" y="-171540"/>
            <a:ext cx="5791200" cy="1371600"/>
          </a:xfrm>
        </p:spPr>
        <p:txBody>
          <a:bodyPr/>
          <a:lstStyle/>
          <a:p>
            <a:r>
              <a:rPr lang="cs-CZ" dirty="0" smtClean="0"/>
              <a:t>INMON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36" y="-44780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99363"/>
            <a:ext cx="287972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4" y="4230068"/>
            <a:ext cx="4824536" cy="2553335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55" y="4552013"/>
            <a:ext cx="2879725" cy="22313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674" y="308711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ASAS (1998) a APEX (</a:t>
            </a:r>
            <a:r>
              <a:rPr lang="cs-CZ" b="1" dirty="0" err="1" smtClean="0"/>
              <a:t>Airborne</a:t>
            </a:r>
            <a:r>
              <a:rPr lang="cs-CZ" b="1" dirty="0" smtClean="0"/>
              <a:t> PRISM Experiment, 2013)</a:t>
            </a:r>
          </a:p>
          <a:p>
            <a:r>
              <a:rPr lang="cs-CZ" dirty="0" err="1" smtClean="0"/>
              <a:t>Spectral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: 380-2500 </a:t>
            </a:r>
            <a:r>
              <a:rPr lang="cs-CZ" dirty="0" err="1" smtClean="0"/>
              <a:t>nm</a:t>
            </a:r>
            <a:r>
              <a:rPr lang="cs-CZ" dirty="0" smtClean="0"/>
              <a:t>(VNIR, SWIR)</a:t>
            </a:r>
          </a:p>
          <a:p>
            <a:r>
              <a:rPr lang="cs-CZ" dirty="0" err="1" smtClean="0"/>
              <a:t>Ground</a:t>
            </a:r>
            <a:r>
              <a:rPr lang="cs-CZ" dirty="0" smtClean="0"/>
              <a:t> </a:t>
            </a:r>
            <a:r>
              <a:rPr lang="cs-CZ" dirty="0" err="1" smtClean="0"/>
              <a:t>resolution</a:t>
            </a:r>
            <a:r>
              <a:rPr lang="cs-CZ" dirty="0" smtClean="0"/>
              <a:t>: 1.5 m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395750" cy="1397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19" y="229487"/>
            <a:ext cx="3140769" cy="2857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6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492" y="-315416"/>
            <a:ext cx="5791200" cy="1371600"/>
          </a:xfrm>
        </p:spPr>
        <p:txBody>
          <a:bodyPr/>
          <a:lstStyle/>
          <a:p>
            <a:r>
              <a:rPr lang="cs-CZ" dirty="0" smtClean="0"/>
              <a:t>INMON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3" y="1679548"/>
            <a:ext cx="583264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683568" y="126165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ASAS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43808" y="12293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APEX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10" y="82737"/>
            <a:ext cx="3023726" cy="316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6269465" y="3429000"/>
            <a:ext cx="2699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Vizualizace časových a prostorových rozdílů mezi sledovanými stanovišti pomocí </a:t>
            </a:r>
            <a:r>
              <a:rPr lang="cs-CZ" i="1" dirty="0" smtClean="0"/>
              <a:t>normalizovaných </a:t>
            </a:r>
            <a:r>
              <a:rPr lang="cs-CZ" i="1" dirty="0"/>
              <a:t>hodnot vegetačního indexu NDVI</a:t>
            </a:r>
            <a:r>
              <a:rPr lang="cs-CZ" i="1" baseline="-25000" dirty="0"/>
              <a:t>705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5791200" cy="1371600"/>
          </a:xfrm>
        </p:spPr>
        <p:txBody>
          <a:bodyPr/>
          <a:lstStyle/>
          <a:p>
            <a:r>
              <a:rPr lang="cs-CZ" dirty="0" smtClean="0"/>
              <a:t>Současné satelitní mise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" y="1340768"/>
            <a:ext cx="74098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6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9" t="11574" r="23907" b="55404"/>
          <a:stretch/>
        </p:blipFill>
        <p:spPr bwMode="auto">
          <a:xfrm>
            <a:off x="3635896" y="404664"/>
            <a:ext cx="5199797" cy="24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Budoucí satelitní mise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1" t="13946" r="51678" b="62546"/>
          <a:stretch/>
        </p:blipFill>
        <p:spPr bwMode="auto">
          <a:xfrm>
            <a:off x="5520477" y="4542696"/>
            <a:ext cx="3143606" cy="171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21455" r="35596" b="37873"/>
          <a:stretch/>
        </p:blipFill>
        <p:spPr bwMode="auto">
          <a:xfrm>
            <a:off x="3520" y="3914899"/>
            <a:ext cx="4940489" cy="29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2378497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VNIR/SWIR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Pixel 30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244 pásem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Snad 2017</a:t>
            </a:r>
            <a:endParaRPr lang="cs-CZ" sz="20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t="26204" r="24897" b="18277"/>
          <a:stretch/>
        </p:blipFill>
        <p:spPr bwMode="auto">
          <a:xfrm>
            <a:off x="3635896" y="1830787"/>
            <a:ext cx="3456384" cy="21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0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5791200" cy="1371600"/>
          </a:xfrm>
        </p:spPr>
        <p:txBody>
          <a:bodyPr/>
          <a:lstStyle/>
          <a:p>
            <a:r>
              <a:rPr lang="cs-CZ" dirty="0" smtClean="0"/>
              <a:t>Sentinel 2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11007" r="31925" b="19217"/>
          <a:stretch/>
        </p:blipFill>
        <p:spPr bwMode="auto">
          <a:xfrm>
            <a:off x="6588224" y="255486"/>
            <a:ext cx="217487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12267" r="31119" b="50233"/>
          <a:stretch/>
        </p:blipFill>
        <p:spPr bwMode="auto">
          <a:xfrm>
            <a:off x="179512" y="1196752"/>
            <a:ext cx="5472608" cy="30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257106" y="3068960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Druhá polovina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Program </a:t>
            </a:r>
            <a:r>
              <a:rPr lang="cs-CZ" dirty="0" err="1" smtClean="0"/>
              <a:t>Copernicus</a:t>
            </a:r>
            <a:r>
              <a:rPr lang="cs-CZ" dirty="0" smtClean="0"/>
              <a:t> (free </a:t>
            </a:r>
            <a:r>
              <a:rPr lang="cs-CZ" dirty="0" err="1" smtClean="0"/>
              <a:t>access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Časové rozlišení: 5 dní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3" t="58255" r="31853" b="14713"/>
          <a:stretch/>
        </p:blipFill>
        <p:spPr bwMode="auto">
          <a:xfrm>
            <a:off x="2195736" y="4260803"/>
            <a:ext cx="4176464" cy="250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Obrazová spektroskopie – nové metody pro monitoring různých složek ŽP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výzva/vize pro budoucí satelitní HS mise (</a:t>
            </a:r>
            <a:r>
              <a:rPr lang="cs-CZ" dirty="0" err="1" smtClean="0"/>
              <a:t>EnMAP</a:t>
            </a:r>
            <a:r>
              <a:rPr lang="cs-CZ" dirty="0" smtClean="0"/>
              <a:t>, PRISMA…)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Kvalitativní a kvantitativní analýza, studium procesů – dynamika prostředí (prostorová i časová variabilita)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Mezioborová disciplína – týmová záležitost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Distanční metody nicméně realita na Zemi nesmí být opomenuta (</a:t>
            </a:r>
            <a:r>
              <a:rPr lang="cs-CZ" dirty="0" err="1" smtClean="0"/>
              <a:t>cal</a:t>
            </a:r>
            <a:r>
              <a:rPr lang="cs-CZ" dirty="0" smtClean="0"/>
              <a:t>/val/</a:t>
            </a:r>
            <a:r>
              <a:rPr lang="cs-CZ" dirty="0" err="1" smtClean="0"/>
              <a:t>ground</a:t>
            </a:r>
            <a:r>
              <a:rPr lang="cs-CZ" dirty="0" smtClean="0"/>
              <a:t> </a:t>
            </a:r>
            <a:r>
              <a:rPr lang="cs-CZ" dirty="0" err="1" smtClean="0"/>
              <a:t>truth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4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Publikace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sz="2200" b="0" dirty="0" err="1"/>
              <a:t>Kopackova</a:t>
            </a:r>
            <a:r>
              <a:rPr lang="en-US" sz="2200" b="0" dirty="0"/>
              <a:t>, V., </a:t>
            </a:r>
            <a:r>
              <a:rPr lang="en-US" sz="2200" b="0" dirty="0" err="1"/>
              <a:t>Hladíková</a:t>
            </a:r>
            <a:r>
              <a:rPr lang="en-US" sz="2200" b="0" dirty="0"/>
              <a:t>, L.: Applying </a:t>
            </a:r>
            <a:r>
              <a:rPr lang="en-US" sz="2200" i="1" dirty="0">
                <a:solidFill>
                  <a:srgbClr val="0070C0"/>
                </a:solidFill>
              </a:rPr>
              <a:t>Spectral </a:t>
            </a:r>
            <a:r>
              <a:rPr lang="en-US" sz="2200" i="1" dirty="0" err="1">
                <a:solidFill>
                  <a:srgbClr val="0070C0"/>
                </a:solidFill>
              </a:rPr>
              <a:t>Unmixing</a:t>
            </a:r>
            <a:r>
              <a:rPr lang="en-US" sz="2200" i="1" dirty="0">
                <a:solidFill>
                  <a:srgbClr val="0070C0"/>
                </a:solidFill>
              </a:rPr>
              <a:t> to Determine Surface Water Parameters in a Mining Environment</a:t>
            </a:r>
            <a:r>
              <a:rPr lang="en-US" sz="2200" b="0" dirty="0"/>
              <a:t>. Remote Sensing 11/2014; 6:11204-11224, </a:t>
            </a:r>
            <a:endParaRPr lang="cs-CZ" sz="2200" b="0" dirty="0"/>
          </a:p>
          <a:p>
            <a:r>
              <a:rPr lang="en-US" sz="2200" b="0" dirty="0" err="1"/>
              <a:t>Notesco</a:t>
            </a:r>
            <a:r>
              <a:rPr lang="en-US" sz="2200" b="0" dirty="0"/>
              <a:t>, G., </a:t>
            </a:r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Rojík</a:t>
            </a:r>
            <a:r>
              <a:rPr lang="en-US" sz="2200" b="0" dirty="0"/>
              <a:t>, P., Schwartz, G., </a:t>
            </a:r>
            <a:r>
              <a:rPr lang="en-US" sz="2200" b="0" dirty="0" err="1"/>
              <a:t>Livne</a:t>
            </a:r>
            <a:r>
              <a:rPr lang="en-US" sz="2200" b="0" dirty="0"/>
              <a:t>, I., Ben-</a:t>
            </a:r>
            <a:r>
              <a:rPr lang="en-US" sz="2200" b="0" dirty="0" err="1"/>
              <a:t>Dor</a:t>
            </a:r>
            <a:r>
              <a:rPr lang="en-US" sz="2200" b="0" dirty="0"/>
              <a:t>, E.: </a:t>
            </a:r>
            <a:r>
              <a:rPr lang="en-US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Mineral Classification of Land Surface Using Multispectral LWIR and Hyperspectral SWIR Remote-Sensing Data</a:t>
            </a:r>
            <a:r>
              <a:rPr lang="en-US" sz="2200" b="0" dirty="0"/>
              <a:t>. A Case Study over the </a:t>
            </a:r>
            <a:r>
              <a:rPr lang="en-US" sz="2200" b="0" dirty="0" err="1"/>
              <a:t>Sokolov</a:t>
            </a:r>
            <a:r>
              <a:rPr lang="en-US" sz="2200" b="0" dirty="0"/>
              <a:t> Lignite Open-Pit Mines, the Czech Republic. Remote Sensing 07/2014; 6(8):7005-7025. </a:t>
            </a:r>
            <a:endParaRPr lang="cs-CZ" sz="2200" b="0" dirty="0"/>
          </a:p>
          <a:p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Lhotáková</a:t>
            </a:r>
            <a:r>
              <a:rPr lang="en-US" sz="2200" b="0" dirty="0"/>
              <a:t>, Z., </a:t>
            </a:r>
            <a:r>
              <a:rPr lang="en-US" sz="2200" b="0" dirty="0" err="1"/>
              <a:t>Oulehle</a:t>
            </a:r>
            <a:r>
              <a:rPr lang="en-US" sz="2200" b="0" dirty="0"/>
              <a:t>, O., </a:t>
            </a:r>
            <a:r>
              <a:rPr lang="en-US" sz="2200" b="0" dirty="0" err="1"/>
              <a:t>Albrechtová</a:t>
            </a:r>
            <a:r>
              <a:rPr lang="en-US" sz="2200" b="0" dirty="0"/>
              <a:t>, J.: </a:t>
            </a:r>
            <a:r>
              <a:rPr lang="en-US" sz="2200" i="1" dirty="0">
                <a:solidFill>
                  <a:srgbClr val="00B050"/>
                </a:solidFill>
              </a:rPr>
              <a:t>Assessing forest health via linking the geochemical properties of a soil profile with the biochemical parameters of vegetation</a:t>
            </a:r>
            <a:r>
              <a:rPr lang="en-US" sz="2200" b="0" dirty="0"/>
              <a:t>. International journal of Environmental Science and Technology 01/2014, </a:t>
            </a:r>
            <a:endParaRPr lang="cs-CZ" sz="2200" b="0" dirty="0"/>
          </a:p>
          <a:p>
            <a:r>
              <a:rPr lang="en-US" sz="2200" b="0" dirty="0" err="1"/>
              <a:t>Kopačková</a:t>
            </a:r>
            <a:r>
              <a:rPr lang="en-US" sz="2200" b="0" dirty="0"/>
              <a:t>, V. (2014). 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Using multiple spectral feature analysis for quantitative pH mapping in a mining environment</a:t>
            </a:r>
            <a:r>
              <a:rPr lang="en-US" sz="2200" b="0" dirty="0"/>
              <a:t>. International Journal of Applied Earth Observation and </a:t>
            </a:r>
            <a:r>
              <a:rPr lang="en-US" sz="2200" b="0" dirty="0" err="1"/>
              <a:t>Geoinformation</a:t>
            </a:r>
            <a:r>
              <a:rPr lang="en-US" sz="2200" b="0" dirty="0"/>
              <a:t>, 28, 28-42. http://dx.doi.org/10.1016/j.jag.2013.10.008, </a:t>
            </a:r>
            <a:endParaRPr lang="cs-CZ" sz="2200" b="0" dirty="0"/>
          </a:p>
          <a:p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Mišurec</a:t>
            </a:r>
            <a:r>
              <a:rPr lang="en-US" sz="2200" b="0" dirty="0"/>
              <a:t>, J., </a:t>
            </a:r>
            <a:r>
              <a:rPr lang="en-US" sz="2200" b="0" dirty="0" err="1"/>
              <a:t>Lhotáková</a:t>
            </a:r>
            <a:r>
              <a:rPr lang="en-US" sz="2200" b="0" dirty="0"/>
              <a:t>, Z., </a:t>
            </a:r>
            <a:r>
              <a:rPr lang="en-US" sz="2200" b="0" dirty="0" err="1"/>
              <a:t>Oulehle</a:t>
            </a:r>
            <a:r>
              <a:rPr lang="en-US" sz="2200" b="0" dirty="0"/>
              <a:t>, F., &amp; </a:t>
            </a:r>
            <a:r>
              <a:rPr lang="en-US" sz="2200" b="0" dirty="0" err="1"/>
              <a:t>Albrechtová</a:t>
            </a:r>
            <a:r>
              <a:rPr lang="en-US" sz="2200" b="0" dirty="0"/>
              <a:t>, J. (2014). </a:t>
            </a:r>
            <a:r>
              <a:rPr lang="en-US" sz="2200" i="1" dirty="0">
                <a:solidFill>
                  <a:srgbClr val="00B050"/>
                </a:solidFill>
              </a:rPr>
              <a:t>Using multi-date high spectral resolution data to assess the physiological status of macroscopically undamaged foliage on a regional scale</a:t>
            </a:r>
            <a:r>
              <a:rPr lang="en-US" sz="2200" b="0" dirty="0"/>
              <a:t>.</a:t>
            </a:r>
            <a:r>
              <a:rPr lang="cs-CZ" sz="2200" b="0" dirty="0"/>
              <a:t> </a:t>
            </a:r>
            <a:r>
              <a:rPr lang="en-US" sz="2200" b="0" dirty="0"/>
              <a:t>International Journal of Applied Earth Observation and </a:t>
            </a:r>
            <a:r>
              <a:rPr lang="en-US" sz="2200" b="0" dirty="0" err="1"/>
              <a:t>Geoinformation</a:t>
            </a:r>
            <a:r>
              <a:rPr lang="en-US" sz="2200" b="0" dirty="0"/>
              <a:t>, 27, 169-186. http://dx.doi.org/10.1016/j.jag.2013.09.009, </a:t>
            </a:r>
            <a:endParaRPr lang="cs-CZ" sz="2200" b="0" dirty="0"/>
          </a:p>
          <a:p>
            <a:r>
              <a:rPr lang="en-US" sz="2200" b="0" dirty="0" err="1"/>
              <a:t>Lhotáková</a:t>
            </a:r>
            <a:r>
              <a:rPr lang="en-US" sz="2200" b="0" dirty="0"/>
              <a:t>, Z., </a:t>
            </a:r>
            <a:r>
              <a:rPr lang="en-US" sz="2200" b="0" dirty="0" err="1"/>
              <a:t>Brodský</a:t>
            </a:r>
            <a:r>
              <a:rPr lang="en-US" sz="2200" b="0" dirty="0"/>
              <a:t>, L., </a:t>
            </a:r>
            <a:r>
              <a:rPr lang="en-US" sz="2200" b="0" dirty="0" err="1"/>
              <a:t>Kupková</a:t>
            </a:r>
            <a:r>
              <a:rPr lang="en-US" sz="2200" b="0" dirty="0"/>
              <a:t>, L., </a:t>
            </a:r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Potůčková</a:t>
            </a:r>
            <a:r>
              <a:rPr lang="en-US" sz="2200" b="0" dirty="0"/>
              <a:t>, M., </a:t>
            </a:r>
            <a:r>
              <a:rPr lang="en-US" sz="2200" b="0" dirty="0" err="1"/>
              <a:t>Mišurec</a:t>
            </a:r>
            <a:r>
              <a:rPr lang="en-US" sz="2200" b="0" dirty="0"/>
              <a:t>, J., ... &amp; </a:t>
            </a:r>
            <a:r>
              <a:rPr lang="en-US" sz="2200" b="0" dirty="0" err="1"/>
              <a:t>Albrechtová</a:t>
            </a:r>
            <a:r>
              <a:rPr lang="en-US" sz="2200" b="0" dirty="0"/>
              <a:t>, J.. (2013). </a:t>
            </a:r>
            <a:r>
              <a:rPr lang="en-US" sz="2200" i="1" dirty="0">
                <a:solidFill>
                  <a:srgbClr val="00B050"/>
                </a:solidFill>
              </a:rPr>
              <a:t>Detection of multiple stresses in Scots pine growing at post-mining sites using visible to near-infrared spectroscopy</a:t>
            </a:r>
            <a:r>
              <a:rPr lang="en-US" sz="2200" b="0" dirty="0"/>
              <a:t>. Environmental Science: Processes &amp; Impacts, 15(11), 2004-2015. DOI: 10.1039/c3em00388d, </a:t>
            </a:r>
            <a:endParaRPr lang="cs-CZ" sz="2200" b="0" dirty="0"/>
          </a:p>
          <a:p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Chevrel</a:t>
            </a:r>
            <a:r>
              <a:rPr lang="en-US" sz="2200" b="0" dirty="0"/>
              <a:t>, S., Bourguignon, A., </a:t>
            </a:r>
            <a:r>
              <a:rPr lang="en-US" sz="2200" b="0" dirty="0" err="1"/>
              <a:t>Rojík</a:t>
            </a:r>
            <a:r>
              <a:rPr lang="en-US" sz="2200" b="0" dirty="0"/>
              <a:t>, P., (2012): 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Application of high altitude and ground-based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spectroradiometry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to mapping hazardous low-pH material derived from the </a:t>
            </a:r>
            <a:r>
              <a:rPr lang="en-US" sz="2200" i="1" dirty="0" err="1">
                <a:solidFill>
                  <a:schemeClr val="bg1">
                    <a:lumMod val="50000"/>
                  </a:schemeClr>
                </a:solidFill>
              </a:rPr>
              <a:t>Sokolov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 open-pit mine</a:t>
            </a:r>
            <a:r>
              <a:rPr lang="en-US" sz="2200" b="0" dirty="0"/>
              <a:t>, Journal of Maps, DOI:10.1080/17445647.2012.705544. </a:t>
            </a:r>
            <a:endParaRPr lang="cs-CZ" sz="2200" b="0" dirty="0"/>
          </a:p>
          <a:p>
            <a:r>
              <a:rPr lang="en-US" sz="2200" b="0" dirty="0" err="1"/>
              <a:t>Mišurec</a:t>
            </a:r>
            <a:r>
              <a:rPr lang="en-US" sz="2200" b="0" dirty="0"/>
              <a:t>, J. and </a:t>
            </a:r>
            <a:r>
              <a:rPr lang="en-US" sz="2200" b="0" dirty="0" err="1"/>
              <a:t>Kopačková</a:t>
            </a:r>
            <a:r>
              <a:rPr lang="en-US" sz="2200" b="0" dirty="0"/>
              <a:t>, V., </a:t>
            </a:r>
            <a:r>
              <a:rPr lang="en-US" sz="2200" b="0" dirty="0" err="1"/>
              <a:t>Lhotáková</a:t>
            </a:r>
            <a:r>
              <a:rPr lang="en-US" sz="2200" b="0" dirty="0"/>
              <a:t>, Z., </a:t>
            </a:r>
            <a:r>
              <a:rPr lang="en-US" sz="2200" b="0" dirty="0" err="1"/>
              <a:t>Hanuš</a:t>
            </a:r>
            <a:r>
              <a:rPr lang="en-US" sz="2200" b="0" dirty="0"/>
              <a:t>, J., </a:t>
            </a:r>
            <a:r>
              <a:rPr lang="en-US" sz="2200" b="0" dirty="0" err="1"/>
              <a:t>Weyermann</a:t>
            </a:r>
            <a:r>
              <a:rPr lang="en-US" sz="2200" b="0" dirty="0"/>
              <a:t>, J., </a:t>
            </a:r>
            <a:r>
              <a:rPr lang="en-US" sz="2200" b="0" dirty="0" err="1"/>
              <a:t>Entcheva</a:t>
            </a:r>
            <a:r>
              <a:rPr lang="en-US" sz="2200" b="0" dirty="0"/>
              <a:t>-Campbell, P.,</a:t>
            </a:r>
            <a:r>
              <a:rPr lang="en-US" sz="2200" b="0" dirty="0" err="1"/>
              <a:t>Albrechtová</a:t>
            </a:r>
            <a:r>
              <a:rPr lang="en-US" sz="2200" b="0" dirty="0"/>
              <a:t>, J., (2012): </a:t>
            </a:r>
            <a:r>
              <a:rPr lang="en-US" sz="2200" i="1" dirty="0">
                <a:solidFill>
                  <a:srgbClr val="00B050"/>
                </a:solidFill>
              </a:rPr>
              <a:t>Utilization of hyperspectral image optical indices to assess the Norway spruce forest health status</a:t>
            </a:r>
            <a:r>
              <a:rPr lang="en-US" sz="2200" b="0" dirty="0"/>
              <a:t>, J. Appl. Remote Sens. 6(1), 063545. doi:10.1117/1.JRS.6.063545. </a:t>
            </a:r>
            <a:endParaRPr lang="cs-CZ" sz="2200" b="0" dirty="0"/>
          </a:p>
          <a:p>
            <a:endParaRPr lang="en-US" b="0" dirty="0"/>
          </a:p>
          <a:p>
            <a:endParaRPr lang="cs-CZ" b="0" dirty="0" smtClean="0"/>
          </a:p>
        </p:txBody>
      </p:sp>
    </p:spTree>
    <p:extLst>
      <p:ext uri="{BB962C8B-B14F-4D97-AF65-F5344CB8AC3E}">
        <p14:creationId xmlns:p14="http://schemas.microsoft.com/office/powerpoint/2010/main" val="21742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Děkuji za pozornost…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5" y="2204864"/>
            <a:ext cx="563499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366" y="188640"/>
            <a:ext cx="8729284" cy="13716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Electromagnetic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Spectrum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60525" y="5603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cs-CZ" altLang="cs-CZ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" name="Picture 4" descr="D:\Irak\obr\Vis_ultravio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9" y="1844824"/>
            <a:ext cx="51816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:\Irak\obr\Electrom_spectru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93" y="4771426"/>
            <a:ext cx="3124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spectrum_ra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66" y="17417"/>
            <a:ext cx="2438400" cy="20764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pectrum_micro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41" y="2138317"/>
            <a:ext cx="2438400" cy="5429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spectrum_IR2U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66" y="2741567"/>
            <a:ext cx="2438400" cy="2228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pectrum_xr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41" y="5018042"/>
            <a:ext cx="2438400" cy="390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spectrum_gamm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65717"/>
            <a:ext cx="2438400" cy="1333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201" y="-243408"/>
            <a:ext cx="8507288" cy="1371600"/>
          </a:xfrm>
        </p:spPr>
        <p:txBody>
          <a:bodyPr/>
          <a:lstStyle/>
          <a:p>
            <a:r>
              <a:rPr lang="en-US" altLang="cs-CZ" dirty="0" smtClean="0"/>
              <a:t>W</a:t>
            </a:r>
            <a:r>
              <a:rPr lang="de-DE" altLang="cs-CZ" dirty="0" err="1" smtClean="0"/>
              <a:t>avebands</a:t>
            </a:r>
            <a:r>
              <a:rPr lang="en-US" altLang="cs-CZ" dirty="0" smtClean="0"/>
              <a:t> </a:t>
            </a:r>
            <a:r>
              <a:rPr lang="de-DE" altLang="cs-CZ" dirty="0" smtClean="0"/>
              <a:t>a</a:t>
            </a:r>
            <a:r>
              <a:rPr lang="en-US" altLang="cs-CZ" dirty="0" err="1" smtClean="0"/>
              <a:t>nd</a:t>
            </a:r>
            <a:r>
              <a:rPr lang="en-US" altLang="cs-CZ" dirty="0" smtClean="0"/>
              <a:t> Terminology</a:t>
            </a:r>
            <a:endParaRPr lang="cs-CZ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71550" y="1484313"/>
            <a:ext cx="7650163" cy="5197475"/>
            <a:chOff x="491" y="717"/>
            <a:chExt cx="5387" cy="3419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398" y="2482"/>
              <a:ext cx="13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Wavelength in microns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91" y="2355"/>
              <a:ext cx="3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0.1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49" y="1376"/>
              <a:ext cx="522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Optical - </a:t>
              </a:r>
              <a:r>
                <a:rPr lang="de-DE" altLang="cs-CZ" sz="1400" b="1">
                  <a:latin typeface="Arial" pitchFamily="34" charset="0"/>
                </a:rPr>
                <a:t>range</a:t>
              </a:r>
              <a:r>
                <a:rPr lang="en-US" altLang="cs-CZ" sz="1400" b="1">
                  <a:latin typeface="Arial" pitchFamily="34" charset="0"/>
                </a:rPr>
                <a:t>               </a:t>
              </a:r>
              <a:r>
                <a:rPr lang="en-US" altLang="cs-CZ" sz="1400" b="1" i="1">
                  <a:latin typeface="Arial" pitchFamily="34" charset="0"/>
                </a:rPr>
                <a:t>reflective range</a:t>
              </a:r>
              <a:r>
                <a:rPr lang="en-US" altLang="cs-CZ" sz="1200">
                  <a:latin typeface="Arial" pitchFamily="34" charset="0"/>
                </a:rPr>
                <a:t>			</a:t>
              </a:r>
              <a:r>
                <a:rPr lang="de-DE" altLang="cs-CZ" sz="1200">
                  <a:latin typeface="Arial" pitchFamily="34" charset="0"/>
                </a:rPr>
                <a:t>	</a:t>
              </a:r>
              <a:r>
                <a:rPr lang="en-US" altLang="cs-CZ" sz="1200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0.3 - 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2.5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54" y="717"/>
              <a:ext cx="51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VIS  (visible)</a:t>
              </a:r>
              <a:r>
                <a:rPr lang="en-US" altLang="cs-CZ" sz="1200">
                  <a:latin typeface="Arial" pitchFamily="34" charset="0"/>
                </a:rPr>
                <a:t> 					</a:t>
              </a:r>
              <a:r>
                <a:rPr lang="de-DE" altLang="cs-CZ" sz="1200">
                  <a:latin typeface="Arial" pitchFamily="34" charset="0"/>
                </a:rPr>
                <a:t>	</a:t>
              </a:r>
              <a:r>
                <a:rPr lang="en-US" altLang="cs-CZ" sz="1200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0.4 - 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0.7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54" y="938"/>
              <a:ext cx="51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NIR (near infrared)</a:t>
              </a:r>
              <a:r>
                <a:rPr lang="en-US" altLang="cs-CZ" sz="1200">
                  <a:latin typeface="Arial" pitchFamily="34" charset="0"/>
                </a:rPr>
                <a:t>				</a:t>
              </a:r>
              <a:r>
                <a:rPr lang="de-DE" altLang="cs-CZ" sz="1200">
                  <a:latin typeface="Arial" pitchFamily="34" charset="0"/>
                </a:rPr>
                <a:t>		</a:t>
              </a:r>
              <a:r>
                <a:rPr lang="en-US" altLang="cs-CZ" sz="1200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0.7 - 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1.3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54" y="1160"/>
              <a:ext cx="51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SWIR (short wave infrared)</a:t>
              </a:r>
              <a:r>
                <a:rPr lang="en-US" altLang="cs-CZ" sz="1200">
                  <a:latin typeface="Arial" pitchFamily="34" charset="0"/>
                </a:rPr>
                <a:t>			</a:t>
              </a:r>
              <a:r>
                <a:rPr lang="de-DE" altLang="cs-CZ" sz="1200">
                  <a:latin typeface="Arial" pitchFamily="34" charset="0"/>
                </a:rPr>
                <a:t>		</a:t>
              </a:r>
              <a:r>
                <a:rPr lang="en-US" altLang="cs-CZ" sz="1200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1.3 - 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2.5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62" y="1598"/>
              <a:ext cx="52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TIR (thermal infrared) </a:t>
              </a:r>
              <a:r>
                <a:rPr lang="de-DE" altLang="cs-CZ" sz="1400" b="1">
                  <a:latin typeface="Arial" pitchFamily="34" charset="0"/>
                </a:rPr>
                <a:t>		              </a:t>
              </a:r>
              <a:r>
                <a:rPr lang="en-US" altLang="cs-CZ" sz="1400" b="1" i="1">
                  <a:latin typeface="Arial" pitchFamily="34" charset="0"/>
                </a:rPr>
                <a:t>emissive range</a:t>
              </a:r>
              <a:r>
                <a:rPr lang="de-DE" altLang="cs-CZ" sz="1200">
                  <a:latin typeface="Arial" pitchFamily="34" charset="0"/>
                </a:rPr>
                <a:t>	</a:t>
              </a:r>
              <a:r>
                <a:rPr lang="en-US" altLang="cs-CZ" sz="1400" b="1">
                  <a:latin typeface="Arial" pitchFamily="34" charset="0"/>
                </a:rPr>
                <a:t>2.5 -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14.0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54" y="1817"/>
              <a:ext cx="52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Photographic Sensors 	</a:t>
              </a:r>
              <a:r>
                <a:rPr lang="en-US" altLang="cs-CZ" sz="1200">
                  <a:latin typeface="Arial" pitchFamily="34" charset="0"/>
                </a:rPr>
                <a:t>			</a:t>
              </a:r>
              <a:r>
                <a:rPr lang="de-DE" altLang="cs-CZ" sz="1200">
                  <a:latin typeface="Arial" pitchFamily="34" charset="0"/>
                </a:rPr>
                <a:t>	 </a:t>
              </a:r>
              <a:r>
                <a:rPr lang="en-US" altLang="cs-CZ" sz="1400" b="1">
                  <a:latin typeface="Arial" pitchFamily="34" charset="0"/>
                </a:rPr>
                <a:t>0.3 - 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0.9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49" y="2051"/>
              <a:ext cx="482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Multispectral Scanners</a:t>
              </a:r>
              <a:r>
                <a:rPr lang="en-US" altLang="cs-CZ" sz="1200">
                  <a:latin typeface="Arial" pitchFamily="34" charset="0"/>
                </a:rPr>
                <a:t> 				</a:t>
              </a:r>
              <a:r>
                <a:rPr lang="de-DE" altLang="cs-CZ" sz="1200">
                  <a:latin typeface="Arial" pitchFamily="34" charset="0"/>
                </a:rPr>
                <a:t>	 </a:t>
              </a:r>
              <a:r>
                <a:rPr lang="en-US" altLang="cs-CZ" sz="1400" b="1">
                  <a:latin typeface="Arial" pitchFamily="34" charset="0"/>
                </a:rPr>
                <a:t>0.3 -</a:t>
              </a:r>
              <a:r>
                <a:rPr lang="de-DE" altLang="cs-CZ" sz="1400" b="1">
                  <a:latin typeface="Arial" pitchFamily="34" charset="0"/>
                </a:rPr>
                <a:t> </a:t>
              </a:r>
              <a:r>
                <a:rPr lang="en-US" altLang="cs-CZ" sz="1400" b="1">
                  <a:latin typeface="Arial" pitchFamily="34" charset="0"/>
                </a:rPr>
                <a:t>14.0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762" y="2355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0.5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99" y="2354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1.0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564" y="2354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5.0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027" y="2354"/>
              <a:ext cx="3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10.0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297" y="2354"/>
              <a:ext cx="3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50.0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69" y="2218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222" y="2218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Rectangle 20" descr="Zig zag"/>
            <p:cNvSpPr>
              <a:spLocks noChangeArrowheads="1"/>
            </p:cNvSpPr>
            <p:nvPr/>
          </p:nvSpPr>
          <p:spPr bwMode="auto">
            <a:xfrm>
              <a:off x="1534" y="2218"/>
              <a:ext cx="212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990099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" name="Rectangle 21" descr="Zig zag"/>
            <p:cNvSpPr>
              <a:spLocks noChangeArrowheads="1"/>
            </p:cNvSpPr>
            <p:nvPr/>
          </p:nvSpPr>
          <p:spPr bwMode="auto">
            <a:xfrm>
              <a:off x="2196" y="2218"/>
              <a:ext cx="523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33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" name="Rectangle 22" descr="Zig zag"/>
            <p:cNvSpPr>
              <a:spLocks noChangeArrowheads="1"/>
            </p:cNvSpPr>
            <p:nvPr/>
          </p:nvSpPr>
          <p:spPr bwMode="auto">
            <a:xfrm>
              <a:off x="2696" y="2218"/>
              <a:ext cx="543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00808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80" y="2218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835" y="2218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147" y="2218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380" y="2218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749" y="2218"/>
              <a:ext cx="447" cy="75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69" y="1982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222" y="1982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" name="Rectangle 30" descr="Zig zag"/>
            <p:cNvSpPr>
              <a:spLocks noChangeArrowheads="1"/>
            </p:cNvSpPr>
            <p:nvPr/>
          </p:nvSpPr>
          <p:spPr bwMode="auto">
            <a:xfrm>
              <a:off x="1534" y="1982"/>
              <a:ext cx="212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990099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2" name="Rectangle 31" descr="Zig zag"/>
            <p:cNvSpPr>
              <a:spLocks noChangeArrowheads="1"/>
            </p:cNvSpPr>
            <p:nvPr/>
          </p:nvSpPr>
          <p:spPr bwMode="auto">
            <a:xfrm>
              <a:off x="2196" y="1982"/>
              <a:ext cx="197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33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2396" y="1982"/>
              <a:ext cx="76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474" y="1982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3028" y="1982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340" y="1982"/>
              <a:ext cx="23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583" y="1982"/>
              <a:ext cx="148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3743" y="1982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887" y="1982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003" y="1982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107" y="1982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199" y="1982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280" y="1982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835" y="1982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147" y="1982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5380" y="1982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757" y="1982"/>
              <a:ext cx="439" cy="75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669" y="1759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222" y="1759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534" y="1759"/>
              <a:ext cx="21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948" y="1759"/>
              <a:ext cx="12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079" y="1759"/>
              <a:ext cx="115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196" y="1759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300" y="1759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396" y="1759"/>
              <a:ext cx="76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474" y="1759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028" y="1759"/>
              <a:ext cx="237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8" name="Rectangle 57" descr="Zig zag"/>
            <p:cNvSpPr>
              <a:spLocks noChangeArrowheads="1"/>
            </p:cNvSpPr>
            <p:nvPr/>
          </p:nvSpPr>
          <p:spPr bwMode="auto">
            <a:xfrm>
              <a:off x="3251" y="1759"/>
              <a:ext cx="1308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CC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562" y="1759"/>
              <a:ext cx="270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835" y="1759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5147" y="1759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5380" y="1759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1757" y="1759"/>
              <a:ext cx="17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69" y="1536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1222" y="153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6" name="Rectangle 65" descr="Zig zag"/>
            <p:cNvSpPr>
              <a:spLocks noChangeArrowheads="1"/>
            </p:cNvSpPr>
            <p:nvPr/>
          </p:nvSpPr>
          <p:spPr bwMode="auto">
            <a:xfrm>
              <a:off x="1534" y="1536"/>
              <a:ext cx="212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990099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7" name="Rectangle 66" descr="Zig zag"/>
            <p:cNvSpPr>
              <a:spLocks noChangeArrowheads="1"/>
            </p:cNvSpPr>
            <p:nvPr/>
          </p:nvSpPr>
          <p:spPr bwMode="auto">
            <a:xfrm>
              <a:off x="2196" y="1536"/>
              <a:ext cx="522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33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3028" y="153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69" name="Rectangle 68" descr="Zig zag"/>
            <p:cNvSpPr>
              <a:spLocks noChangeArrowheads="1"/>
            </p:cNvSpPr>
            <p:nvPr/>
          </p:nvSpPr>
          <p:spPr bwMode="auto">
            <a:xfrm>
              <a:off x="2721" y="1536"/>
              <a:ext cx="518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00808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3340" y="1536"/>
              <a:ext cx="23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3583" y="1536"/>
              <a:ext cx="148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3743" y="1536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3887" y="1536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4003" y="1536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107" y="1536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199" y="1536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280" y="1536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835" y="153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147" y="1536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5380" y="1536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757" y="1536"/>
              <a:ext cx="439" cy="75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669" y="1320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1222" y="1320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1534" y="1320"/>
              <a:ext cx="21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948" y="1320"/>
              <a:ext cx="12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079" y="1320"/>
              <a:ext cx="115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2196" y="1320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2300" y="1320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2396" y="1320"/>
              <a:ext cx="76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474" y="1320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028" y="1320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3340" y="1320"/>
              <a:ext cx="23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583" y="1320"/>
              <a:ext cx="148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743" y="1320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3887" y="1320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4003" y="1320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4107" y="1320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4199" y="1320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4280" y="1320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4835" y="1320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5147" y="1320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5380" y="1320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1757" y="1320"/>
              <a:ext cx="17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669" y="1095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1222" y="1095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1534" y="1095"/>
              <a:ext cx="21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1948" y="1095"/>
              <a:ext cx="12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2079" y="1095"/>
              <a:ext cx="115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9" name="Rectangle 108" descr="Zig zag"/>
            <p:cNvSpPr>
              <a:spLocks noChangeArrowheads="1"/>
            </p:cNvSpPr>
            <p:nvPr/>
          </p:nvSpPr>
          <p:spPr bwMode="auto">
            <a:xfrm>
              <a:off x="2196" y="1095"/>
              <a:ext cx="500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33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2708" y="1095"/>
              <a:ext cx="31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3028" y="1095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3340" y="1095"/>
              <a:ext cx="23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3583" y="1095"/>
              <a:ext cx="148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3743" y="1095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3887" y="1095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4003" y="1095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4107" y="1095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4199" y="1095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4280" y="1095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835" y="1095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5147" y="1095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5380" y="1095"/>
              <a:ext cx="167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1757" y="1095"/>
              <a:ext cx="17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682" y="872"/>
              <a:ext cx="55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1222" y="872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1534" y="872"/>
              <a:ext cx="21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2196" y="872"/>
              <a:ext cx="10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2300" y="872"/>
              <a:ext cx="93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2396" y="872"/>
              <a:ext cx="76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2474" y="872"/>
              <a:ext cx="55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3028" y="872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3340" y="872"/>
              <a:ext cx="23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3583" y="872"/>
              <a:ext cx="148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3743" y="872"/>
              <a:ext cx="134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3887" y="872"/>
              <a:ext cx="113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4003" y="872"/>
              <a:ext cx="10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4107" y="872"/>
              <a:ext cx="9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4199" y="872"/>
              <a:ext cx="78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4280" y="872"/>
              <a:ext cx="55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4835" y="872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5147" y="872"/>
              <a:ext cx="22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5380" y="872"/>
              <a:ext cx="167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1757" y="872"/>
              <a:ext cx="444" cy="76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4" name="Rectangle 143" descr="Zig zag"/>
            <p:cNvSpPr>
              <a:spLocks noChangeArrowheads="1"/>
            </p:cNvSpPr>
            <p:nvPr/>
          </p:nvSpPr>
          <p:spPr bwMode="auto">
            <a:xfrm>
              <a:off x="2721" y="1320"/>
              <a:ext cx="518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00808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5" name="Line 144"/>
            <p:cNvSpPr>
              <a:spLocks noChangeShapeType="1"/>
            </p:cNvSpPr>
            <p:nvPr/>
          </p:nvSpPr>
          <p:spPr bwMode="auto">
            <a:xfrm>
              <a:off x="669" y="2292"/>
              <a:ext cx="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6" name="Line 145"/>
            <p:cNvSpPr>
              <a:spLocks noChangeShapeType="1"/>
            </p:cNvSpPr>
            <p:nvPr/>
          </p:nvSpPr>
          <p:spPr bwMode="auto">
            <a:xfrm>
              <a:off x="1941" y="229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7" name="Line 146"/>
            <p:cNvSpPr>
              <a:spLocks noChangeShapeType="1"/>
            </p:cNvSpPr>
            <p:nvPr/>
          </p:nvSpPr>
          <p:spPr bwMode="auto">
            <a:xfrm>
              <a:off x="2478" y="2296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8" name="Line 147"/>
            <p:cNvSpPr>
              <a:spLocks noChangeShapeType="1"/>
            </p:cNvSpPr>
            <p:nvPr/>
          </p:nvSpPr>
          <p:spPr bwMode="auto">
            <a:xfrm>
              <a:off x="3739" y="2298"/>
              <a:ext cx="0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9" name="Line 148"/>
            <p:cNvSpPr>
              <a:spLocks noChangeShapeType="1"/>
            </p:cNvSpPr>
            <p:nvPr/>
          </p:nvSpPr>
          <p:spPr bwMode="auto">
            <a:xfrm>
              <a:off x="4280" y="2296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0" name="Line 149"/>
            <p:cNvSpPr>
              <a:spLocks noChangeShapeType="1"/>
            </p:cNvSpPr>
            <p:nvPr/>
          </p:nvSpPr>
          <p:spPr bwMode="auto">
            <a:xfrm>
              <a:off x="5548" y="2296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1" name="Rectangle 150" descr="Zig zag"/>
            <p:cNvSpPr>
              <a:spLocks noChangeArrowheads="1"/>
            </p:cNvSpPr>
            <p:nvPr/>
          </p:nvSpPr>
          <p:spPr bwMode="auto">
            <a:xfrm>
              <a:off x="3240" y="2218"/>
              <a:ext cx="1325" cy="75"/>
            </a:xfrm>
            <a:prstGeom prst="rect">
              <a:avLst/>
            </a:prstGeom>
            <a:pattFill prst="zigZag">
              <a:fgClr>
                <a:schemeClr val="bg1"/>
              </a:fgClr>
              <a:bgClr>
                <a:srgbClr val="CCCC00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632" y="2684"/>
              <a:ext cx="19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cs-CZ" sz="1400" b="1">
                  <a:latin typeface="Arial" pitchFamily="34" charset="0"/>
                </a:rPr>
                <a:t>Microwave bands  (activ)</a:t>
              </a:r>
            </a:p>
          </p:txBody>
        </p:sp>
        <p:sp>
          <p:nvSpPr>
            <p:cNvPr id="153" name="Line 152"/>
            <p:cNvSpPr>
              <a:spLocks noChangeShapeType="1"/>
            </p:cNvSpPr>
            <p:nvPr/>
          </p:nvSpPr>
          <p:spPr bwMode="auto">
            <a:xfrm>
              <a:off x="2638" y="3748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633" y="3800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0.5</a:t>
              </a: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55" y="3800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5.0</a:t>
              </a: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1181" y="3800"/>
              <a:ext cx="2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1.0</a:t>
              </a: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923" y="3800"/>
              <a:ext cx="3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10.0</a:t>
              </a:r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664" y="3676"/>
              <a:ext cx="14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825" y="3676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969" y="3676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1084" y="3676"/>
              <a:ext cx="10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188" y="3676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281" y="3676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4" name="Line 163"/>
            <p:cNvSpPr>
              <a:spLocks noChangeShapeType="1"/>
            </p:cNvSpPr>
            <p:nvPr/>
          </p:nvSpPr>
          <p:spPr bwMode="auto">
            <a:xfrm>
              <a:off x="823" y="37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5" name="Line 164"/>
            <p:cNvSpPr>
              <a:spLocks noChangeShapeType="1"/>
            </p:cNvSpPr>
            <p:nvPr/>
          </p:nvSpPr>
          <p:spPr bwMode="auto">
            <a:xfrm>
              <a:off x="1360" y="37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6" name="Rectangle 165"/>
            <p:cNvSpPr>
              <a:spLocks noChangeArrowheads="1"/>
            </p:cNvSpPr>
            <p:nvPr/>
          </p:nvSpPr>
          <p:spPr bwMode="auto">
            <a:xfrm>
              <a:off x="1362" y="3676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7" name="Rectangle 166"/>
            <p:cNvSpPr>
              <a:spLocks noChangeArrowheads="1"/>
            </p:cNvSpPr>
            <p:nvPr/>
          </p:nvSpPr>
          <p:spPr bwMode="auto">
            <a:xfrm>
              <a:off x="1916" y="367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2228" y="3676"/>
              <a:ext cx="22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2462" y="3676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0" name="Rectangle 169"/>
            <p:cNvSpPr>
              <a:spLocks noChangeArrowheads="1"/>
            </p:cNvSpPr>
            <p:nvPr/>
          </p:nvSpPr>
          <p:spPr bwMode="auto">
            <a:xfrm>
              <a:off x="2640" y="3676"/>
              <a:ext cx="13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1" name="Rectangle 170"/>
            <p:cNvSpPr>
              <a:spLocks noChangeArrowheads="1"/>
            </p:cNvSpPr>
            <p:nvPr/>
          </p:nvSpPr>
          <p:spPr bwMode="auto">
            <a:xfrm>
              <a:off x="2778" y="3676"/>
              <a:ext cx="11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2891" y="3676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2995" y="3676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3089" y="3676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5" name="Line 174"/>
            <p:cNvSpPr>
              <a:spLocks noChangeShapeType="1"/>
            </p:cNvSpPr>
            <p:nvPr/>
          </p:nvSpPr>
          <p:spPr bwMode="auto">
            <a:xfrm>
              <a:off x="3167" y="37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3170" y="3675"/>
              <a:ext cx="55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3724" y="3675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8" name="Rectangle 177" descr="Zig zag"/>
            <p:cNvSpPr>
              <a:spLocks noChangeArrowheads="1"/>
            </p:cNvSpPr>
            <p:nvPr/>
          </p:nvSpPr>
          <p:spPr bwMode="auto">
            <a:xfrm>
              <a:off x="4036" y="3675"/>
              <a:ext cx="959" cy="76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9" name="Line 178"/>
            <p:cNvSpPr>
              <a:spLocks noChangeShapeType="1"/>
            </p:cNvSpPr>
            <p:nvPr/>
          </p:nvSpPr>
          <p:spPr bwMode="auto">
            <a:xfrm>
              <a:off x="4999" y="3756"/>
              <a:ext cx="0" cy="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4205" y="3800"/>
              <a:ext cx="3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50.0</a:t>
              </a:r>
            </a:p>
          </p:txBody>
        </p:sp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4664" y="3800"/>
              <a:ext cx="3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>
                  <a:latin typeface="Arial" pitchFamily="34" charset="0"/>
                </a:rPr>
                <a:t>100.0</a:t>
              </a:r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2324" y="3944"/>
              <a:ext cx="15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897" tIns="43949" rIns="87897" bIns="43949">
              <a:spAutoFit/>
            </a:bodyPr>
            <a:lstStyle>
              <a:lvl1pPr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defTabSz="873125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cs-CZ" sz="1400" b="1">
                  <a:latin typeface="Arial" pitchFamily="34" charset="0"/>
                </a:rPr>
                <a:t>Wavelength in centimeters</a:t>
              </a:r>
            </a:p>
          </p:txBody>
        </p:sp>
        <p:sp>
          <p:nvSpPr>
            <p:cNvPr id="183" name="Rectangle 182"/>
            <p:cNvSpPr>
              <a:spLocks noChangeArrowheads="1"/>
            </p:cNvSpPr>
            <p:nvPr/>
          </p:nvSpPr>
          <p:spPr bwMode="auto">
            <a:xfrm>
              <a:off x="664" y="2839"/>
              <a:ext cx="149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825" y="2839"/>
              <a:ext cx="134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969" y="2839"/>
              <a:ext cx="113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6" name="Rectangle 185"/>
            <p:cNvSpPr>
              <a:spLocks noChangeArrowheads="1"/>
            </p:cNvSpPr>
            <p:nvPr/>
          </p:nvSpPr>
          <p:spPr bwMode="auto">
            <a:xfrm>
              <a:off x="1084" y="2839"/>
              <a:ext cx="10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7" name="Rectangle 186"/>
            <p:cNvSpPr>
              <a:spLocks noChangeArrowheads="1"/>
            </p:cNvSpPr>
            <p:nvPr/>
          </p:nvSpPr>
          <p:spPr bwMode="auto">
            <a:xfrm>
              <a:off x="1916" y="2839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2228" y="2839"/>
              <a:ext cx="223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2462" y="2839"/>
              <a:ext cx="166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0" name="Rectangle 189"/>
            <p:cNvSpPr>
              <a:spLocks noChangeArrowheads="1"/>
            </p:cNvSpPr>
            <p:nvPr/>
          </p:nvSpPr>
          <p:spPr bwMode="auto">
            <a:xfrm>
              <a:off x="2640" y="2839"/>
              <a:ext cx="1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1" name="Rectangle 190"/>
            <p:cNvSpPr>
              <a:spLocks noChangeArrowheads="1"/>
            </p:cNvSpPr>
            <p:nvPr/>
          </p:nvSpPr>
          <p:spPr bwMode="auto">
            <a:xfrm>
              <a:off x="2778" y="2839"/>
              <a:ext cx="11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2" name="Rectangle 191"/>
            <p:cNvSpPr>
              <a:spLocks noChangeArrowheads="1"/>
            </p:cNvSpPr>
            <p:nvPr/>
          </p:nvSpPr>
          <p:spPr bwMode="auto">
            <a:xfrm>
              <a:off x="2891" y="2839"/>
              <a:ext cx="10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>
              <a:off x="2995" y="2839"/>
              <a:ext cx="9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4" name="Rectangle 193"/>
            <p:cNvSpPr>
              <a:spLocks noChangeArrowheads="1"/>
            </p:cNvSpPr>
            <p:nvPr/>
          </p:nvSpPr>
          <p:spPr bwMode="auto">
            <a:xfrm>
              <a:off x="3089" y="2839"/>
              <a:ext cx="8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5" name="Rectangle 194"/>
            <p:cNvSpPr>
              <a:spLocks noChangeArrowheads="1"/>
            </p:cNvSpPr>
            <p:nvPr/>
          </p:nvSpPr>
          <p:spPr bwMode="auto">
            <a:xfrm>
              <a:off x="3175" y="2839"/>
              <a:ext cx="55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6" name="Rectangle 195"/>
            <p:cNvSpPr>
              <a:spLocks noChangeArrowheads="1"/>
            </p:cNvSpPr>
            <p:nvPr/>
          </p:nvSpPr>
          <p:spPr bwMode="auto">
            <a:xfrm>
              <a:off x="3730" y="2839"/>
              <a:ext cx="309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4042" y="2839"/>
              <a:ext cx="22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8" name="Rectangle 197"/>
            <p:cNvSpPr>
              <a:spLocks noChangeArrowheads="1"/>
            </p:cNvSpPr>
            <p:nvPr/>
          </p:nvSpPr>
          <p:spPr bwMode="auto">
            <a:xfrm>
              <a:off x="4276" y="2839"/>
              <a:ext cx="166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9" name="Rectangle 198"/>
            <p:cNvSpPr>
              <a:spLocks noChangeArrowheads="1"/>
            </p:cNvSpPr>
            <p:nvPr/>
          </p:nvSpPr>
          <p:spPr bwMode="auto">
            <a:xfrm>
              <a:off x="4453" y="2839"/>
              <a:ext cx="1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4601" y="2839"/>
              <a:ext cx="101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4705" y="2839"/>
              <a:ext cx="10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2" name="Rectangle 201"/>
            <p:cNvSpPr>
              <a:spLocks noChangeArrowheads="1"/>
            </p:cNvSpPr>
            <p:nvPr/>
          </p:nvSpPr>
          <p:spPr bwMode="auto">
            <a:xfrm>
              <a:off x="4809" y="2839"/>
              <a:ext cx="9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3" name="Rectangle 202"/>
            <p:cNvSpPr>
              <a:spLocks noChangeArrowheads="1"/>
            </p:cNvSpPr>
            <p:nvPr/>
          </p:nvSpPr>
          <p:spPr bwMode="auto">
            <a:xfrm>
              <a:off x="4902" y="2839"/>
              <a:ext cx="8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664" y="3006"/>
              <a:ext cx="14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825" y="3006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auto">
            <a:xfrm>
              <a:off x="969" y="3006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>
              <a:off x="1084" y="3006"/>
              <a:ext cx="10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>
              <a:off x="1188" y="3006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9" name="Rectangle 208"/>
            <p:cNvSpPr>
              <a:spLocks noChangeArrowheads="1"/>
            </p:cNvSpPr>
            <p:nvPr/>
          </p:nvSpPr>
          <p:spPr bwMode="auto">
            <a:xfrm>
              <a:off x="1281" y="3006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0" name="Rectangle 209"/>
            <p:cNvSpPr>
              <a:spLocks noChangeArrowheads="1"/>
            </p:cNvSpPr>
            <p:nvPr/>
          </p:nvSpPr>
          <p:spPr bwMode="auto">
            <a:xfrm>
              <a:off x="1362" y="3006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>
              <a:off x="2228" y="3006"/>
              <a:ext cx="22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>
              <a:off x="2462" y="3006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3" name="Rectangle 212"/>
            <p:cNvSpPr>
              <a:spLocks noChangeArrowheads="1"/>
            </p:cNvSpPr>
            <p:nvPr/>
          </p:nvSpPr>
          <p:spPr bwMode="auto">
            <a:xfrm>
              <a:off x="2640" y="3006"/>
              <a:ext cx="13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4" name="Rectangle 213"/>
            <p:cNvSpPr>
              <a:spLocks noChangeArrowheads="1"/>
            </p:cNvSpPr>
            <p:nvPr/>
          </p:nvSpPr>
          <p:spPr bwMode="auto">
            <a:xfrm>
              <a:off x="2778" y="3006"/>
              <a:ext cx="11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5" name="Rectangle 214"/>
            <p:cNvSpPr>
              <a:spLocks noChangeArrowheads="1"/>
            </p:cNvSpPr>
            <p:nvPr/>
          </p:nvSpPr>
          <p:spPr bwMode="auto">
            <a:xfrm>
              <a:off x="2891" y="3006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6" name="Rectangle 215"/>
            <p:cNvSpPr>
              <a:spLocks noChangeArrowheads="1"/>
            </p:cNvSpPr>
            <p:nvPr/>
          </p:nvSpPr>
          <p:spPr bwMode="auto">
            <a:xfrm>
              <a:off x="2995" y="3006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7" name="Rectangle 216"/>
            <p:cNvSpPr>
              <a:spLocks noChangeArrowheads="1"/>
            </p:cNvSpPr>
            <p:nvPr/>
          </p:nvSpPr>
          <p:spPr bwMode="auto">
            <a:xfrm>
              <a:off x="3089" y="3006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8" name="Rectangle 217"/>
            <p:cNvSpPr>
              <a:spLocks noChangeArrowheads="1"/>
            </p:cNvSpPr>
            <p:nvPr/>
          </p:nvSpPr>
          <p:spPr bwMode="auto">
            <a:xfrm>
              <a:off x="3173" y="3006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9" name="Rectangle 218"/>
            <p:cNvSpPr>
              <a:spLocks noChangeArrowheads="1"/>
            </p:cNvSpPr>
            <p:nvPr/>
          </p:nvSpPr>
          <p:spPr bwMode="auto">
            <a:xfrm>
              <a:off x="3727" y="300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0" name="Rectangle 219"/>
            <p:cNvSpPr>
              <a:spLocks noChangeArrowheads="1"/>
            </p:cNvSpPr>
            <p:nvPr/>
          </p:nvSpPr>
          <p:spPr bwMode="auto">
            <a:xfrm>
              <a:off x="4039" y="3006"/>
              <a:ext cx="22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1" name="Rectangle 220"/>
            <p:cNvSpPr>
              <a:spLocks noChangeArrowheads="1"/>
            </p:cNvSpPr>
            <p:nvPr/>
          </p:nvSpPr>
          <p:spPr bwMode="auto">
            <a:xfrm>
              <a:off x="4273" y="3006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2" name="Rectangle 221"/>
            <p:cNvSpPr>
              <a:spLocks noChangeArrowheads="1"/>
            </p:cNvSpPr>
            <p:nvPr/>
          </p:nvSpPr>
          <p:spPr bwMode="auto">
            <a:xfrm>
              <a:off x="4451" y="3006"/>
              <a:ext cx="12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3" name="Rectangle 222"/>
            <p:cNvSpPr>
              <a:spLocks noChangeArrowheads="1"/>
            </p:cNvSpPr>
            <p:nvPr/>
          </p:nvSpPr>
          <p:spPr bwMode="auto">
            <a:xfrm>
              <a:off x="4589" y="3006"/>
              <a:ext cx="11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4" name="Rectangle 223"/>
            <p:cNvSpPr>
              <a:spLocks noChangeArrowheads="1"/>
            </p:cNvSpPr>
            <p:nvPr/>
          </p:nvSpPr>
          <p:spPr bwMode="auto">
            <a:xfrm>
              <a:off x="4702" y="3006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5" name="Rectangle 224"/>
            <p:cNvSpPr>
              <a:spLocks noChangeArrowheads="1"/>
            </p:cNvSpPr>
            <p:nvPr/>
          </p:nvSpPr>
          <p:spPr bwMode="auto">
            <a:xfrm>
              <a:off x="4806" y="3006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6" name="Rectangle 225"/>
            <p:cNvSpPr>
              <a:spLocks noChangeArrowheads="1"/>
            </p:cNvSpPr>
            <p:nvPr/>
          </p:nvSpPr>
          <p:spPr bwMode="auto">
            <a:xfrm>
              <a:off x="4900" y="3006"/>
              <a:ext cx="80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664" y="3173"/>
              <a:ext cx="14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8" name="Rectangle 227"/>
            <p:cNvSpPr>
              <a:spLocks noChangeArrowheads="1"/>
            </p:cNvSpPr>
            <p:nvPr/>
          </p:nvSpPr>
          <p:spPr bwMode="auto">
            <a:xfrm>
              <a:off x="825" y="3173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9" name="Rectangle 228"/>
            <p:cNvSpPr>
              <a:spLocks noChangeArrowheads="1"/>
            </p:cNvSpPr>
            <p:nvPr/>
          </p:nvSpPr>
          <p:spPr bwMode="auto">
            <a:xfrm>
              <a:off x="969" y="3173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0" name="Rectangle 229"/>
            <p:cNvSpPr>
              <a:spLocks noChangeArrowheads="1"/>
            </p:cNvSpPr>
            <p:nvPr/>
          </p:nvSpPr>
          <p:spPr bwMode="auto">
            <a:xfrm>
              <a:off x="1084" y="3173"/>
              <a:ext cx="10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1" name="Rectangle 230"/>
            <p:cNvSpPr>
              <a:spLocks noChangeArrowheads="1"/>
            </p:cNvSpPr>
            <p:nvPr/>
          </p:nvSpPr>
          <p:spPr bwMode="auto">
            <a:xfrm>
              <a:off x="1188" y="3173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2" name="Rectangle 231"/>
            <p:cNvSpPr>
              <a:spLocks noChangeArrowheads="1"/>
            </p:cNvSpPr>
            <p:nvPr/>
          </p:nvSpPr>
          <p:spPr bwMode="auto">
            <a:xfrm>
              <a:off x="1281" y="3173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3" name="Rectangle 232"/>
            <p:cNvSpPr>
              <a:spLocks noChangeArrowheads="1"/>
            </p:cNvSpPr>
            <p:nvPr/>
          </p:nvSpPr>
          <p:spPr bwMode="auto">
            <a:xfrm>
              <a:off x="1362" y="3173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4" name="Rectangle 233"/>
            <p:cNvSpPr>
              <a:spLocks noChangeArrowheads="1"/>
            </p:cNvSpPr>
            <p:nvPr/>
          </p:nvSpPr>
          <p:spPr bwMode="auto">
            <a:xfrm>
              <a:off x="1916" y="3173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5" name="Rectangle 234"/>
            <p:cNvSpPr>
              <a:spLocks noChangeArrowheads="1"/>
            </p:cNvSpPr>
            <p:nvPr/>
          </p:nvSpPr>
          <p:spPr bwMode="auto">
            <a:xfrm>
              <a:off x="2891" y="3173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6" name="Rectangle 235"/>
            <p:cNvSpPr>
              <a:spLocks noChangeArrowheads="1"/>
            </p:cNvSpPr>
            <p:nvPr/>
          </p:nvSpPr>
          <p:spPr bwMode="auto">
            <a:xfrm>
              <a:off x="2995" y="3173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7" name="Rectangle 236"/>
            <p:cNvSpPr>
              <a:spLocks noChangeArrowheads="1"/>
            </p:cNvSpPr>
            <p:nvPr/>
          </p:nvSpPr>
          <p:spPr bwMode="auto">
            <a:xfrm>
              <a:off x="3089" y="3173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8" name="Rectangle 237"/>
            <p:cNvSpPr>
              <a:spLocks noChangeArrowheads="1"/>
            </p:cNvSpPr>
            <p:nvPr/>
          </p:nvSpPr>
          <p:spPr bwMode="auto">
            <a:xfrm>
              <a:off x="3174" y="3172"/>
              <a:ext cx="55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9" name="Rectangle 238"/>
            <p:cNvSpPr>
              <a:spLocks noChangeArrowheads="1"/>
            </p:cNvSpPr>
            <p:nvPr/>
          </p:nvSpPr>
          <p:spPr bwMode="auto">
            <a:xfrm>
              <a:off x="3728" y="3172"/>
              <a:ext cx="310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0" name="Rectangle 239"/>
            <p:cNvSpPr>
              <a:spLocks noChangeArrowheads="1"/>
            </p:cNvSpPr>
            <p:nvPr/>
          </p:nvSpPr>
          <p:spPr bwMode="auto">
            <a:xfrm>
              <a:off x="4040" y="3172"/>
              <a:ext cx="22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1" name="Rectangle 240"/>
            <p:cNvSpPr>
              <a:spLocks noChangeArrowheads="1"/>
            </p:cNvSpPr>
            <p:nvPr/>
          </p:nvSpPr>
          <p:spPr bwMode="auto">
            <a:xfrm>
              <a:off x="4274" y="3172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2" name="Rectangle 241"/>
            <p:cNvSpPr>
              <a:spLocks noChangeArrowheads="1"/>
            </p:cNvSpPr>
            <p:nvPr/>
          </p:nvSpPr>
          <p:spPr bwMode="auto">
            <a:xfrm>
              <a:off x="4452" y="3172"/>
              <a:ext cx="121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3" name="Rectangle 242"/>
            <p:cNvSpPr>
              <a:spLocks noChangeArrowheads="1"/>
            </p:cNvSpPr>
            <p:nvPr/>
          </p:nvSpPr>
          <p:spPr bwMode="auto">
            <a:xfrm>
              <a:off x="4591" y="3172"/>
              <a:ext cx="10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4" name="Rectangle 243"/>
            <p:cNvSpPr>
              <a:spLocks noChangeArrowheads="1"/>
            </p:cNvSpPr>
            <p:nvPr/>
          </p:nvSpPr>
          <p:spPr bwMode="auto">
            <a:xfrm>
              <a:off x="4703" y="3172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5" name="Rectangle 244"/>
            <p:cNvSpPr>
              <a:spLocks noChangeArrowheads="1"/>
            </p:cNvSpPr>
            <p:nvPr/>
          </p:nvSpPr>
          <p:spPr bwMode="auto">
            <a:xfrm>
              <a:off x="4807" y="3172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6" name="Rectangle 245"/>
            <p:cNvSpPr>
              <a:spLocks noChangeArrowheads="1"/>
            </p:cNvSpPr>
            <p:nvPr/>
          </p:nvSpPr>
          <p:spPr bwMode="auto">
            <a:xfrm>
              <a:off x="4901" y="3172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7" name="Rectangle 246"/>
            <p:cNvSpPr>
              <a:spLocks noChangeArrowheads="1"/>
            </p:cNvSpPr>
            <p:nvPr/>
          </p:nvSpPr>
          <p:spPr bwMode="auto">
            <a:xfrm>
              <a:off x="664" y="3335"/>
              <a:ext cx="14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8" name="Rectangle 247"/>
            <p:cNvSpPr>
              <a:spLocks noChangeArrowheads="1"/>
            </p:cNvSpPr>
            <p:nvPr/>
          </p:nvSpPr>
          <p:spPr bwMode="auto">
            <a:xfrm>
              <a:off x="825" y="3335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9" name="Rectangle 248"/>
            <p:cNvSpPr>
              <a:spLocks noChangeArrowheads="1"/>
            </p:cNvSpPr>
            <p:nvPr/>
          </p:nvSpPr>
          <p:spPr bwMode="auto">
            <a:xfrm>
              <a:off x="969" y="3335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0" name="Rectangle 249"/>
            <p:cNvSpPr>
              <a:spLocks noChangeArrowheads="1"/>
            </p:cNvSpPr>
            <p:nvPr/>
          </p:nvSpPr>
          <p:spPr bwMode="auto">
            <a:xfrm>
              <a:off x="1084" y="3335"/>
              <a:ext cx="10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1188" y="3335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1281" y="3335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3" name="Rectangle 252"/>
            <p:cNvSpPr>
              <a:spLocks noChangeArrowheads="1"/>
            </p:cNvSpPr>
            <p:nvPr/>
          </p:nvSpPr>
          <p:spPr bwMode="auto">
            <a:xfrm>
              <a:off x="1362" y="3335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4" name="Rectangle 253"/>
            <p:cNvSpPr>
              <a:spLocks noChangeArrowheads="1"/>
            </p:cNvSpPr>
            <p:nvPr/>
          </p:nvSpPr>
          <p:spPr bwMode="auto">
            <a:xfrm>
              <a:off x="1916" y="3335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5" name="Rectangle 254"/>
            <p:cNvSpPr>
              <a:spLocks noChangeArrowheads="1"/>
            </p:cNvSpPr>
            <p:nvPr/>
          </p:nvSpPr>
          <p:spPr bwMode="auto">
            <a:xfrm>
              <a:off x="2228" y="3335"/>
              <a:ext cx="214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6" name="Rectangle 255"/>
            <p:cNvSpPr>
              <a:spLocks noChangeArrowheads="1"/>
            </p:cNvSpPr>
            <p:nvPr/>
          </p:nvSpPr>
          <p:spPr bwMode="auto">
            <a:xfrm>
              <a:off x="2453" y="3335"/>
              <a:ext cx="175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7" name="Rectangle 256"/>
            <p:cNvSpPr>
              <a:spLocks noChangeArrowheads="1"/>
            </p:cNvSpPr>
            <p:nvPr/>
          </p:nvSpPr>
          <p:spPr bwMode="auto">
            <a:xfrm>
              <a:off x="2640" y="3335"/>
              <a:ext cx="13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2783" y="3335"/>
              <a:ext cx="9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9" name="Rectangle 258"/>
            <p:cNvSpPr>
              <a:spLocks noChangeArrowheads="1"/>
            </p:cNvSpPr>
            <p:nvPr/>
          </p:nvSpPr>
          <p:spPr bwMode="auto">
            <a:xfrm>
              <a:off x="3180" y="3335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0" name="Rectangle 259"/>
            <p:cNvSpPr>
              <a:spLocks noChangeArrowheads="1"/>
            </p:cNvSpPr>
            <p:nvPr/>
          </p:nvSpPr>
          <p:spPr bwMode="auto">
            <a:xfrm>
              <a:off x="3734" y="3335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1" name="Rectangle 260"/>
            <p:cNvSpPr>
              <a:spLocks noChangeArrowheads="1"/>
            </p:cNvSpPr>
            <p:nvPr/>
          </p:nvSpPr>
          <p:spPr bwMode="auto">
            <a:xfrm>
              <a:off x="4046" y="3335"/>
              <a:ext cx="22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2" name="Rectangle 261"/>
            <p:cNvSpPr>
              <a:spLocks noChangeArrowheads="1"/>
            </p:cNvSpPr>
            <p:nvPr/>
          </p:nvSpPr>
          <p:spPr bwMode="auto">
            <a:xfrm>
              <a:off x="4280" y="3335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3" name="Rectangle 262"/>
            <p:cNvSpPr>
              <a:spLocks noChangeArrowheads="1"/>
            </p:cNvSpPr>
            <p:nvPr/>
          </p:nvSpPr>
          <p:spPr bwMode="auto">
            <a:xfrm>
              <a:off x="4449" y="3335"/>
              <a:ext cx="13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4" name="Rectangle 263"/>
            <p:cNvSpPr>
              <a:spLocks noChangeArrowheads="1"/>
            </p:cNvSpPr>
            <p:nvPr/>
          </p:nvSpPr>
          <p:spPr bwMode="auto">
            <a:xfrm>
              <a:off x="4588" y="3335"/>
              <a:ext cx="118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5" name="Rectangle 264"/>
            <p:cNvSpPr>
              <a:spLocks noChangeArrowheads="1"/>
            </p:cNvSpPr>
            <p:nvPr/>
          </p:nvSpPr>
          <p:spPr bwMode="auto">
            <a:xfrm>
              <a:off x="4709" y="3335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" name="Rectangle 265"/>
            <p:cNvSpPr>
              <a:spLocks noChangeArrowheads="1"/>
            </p:cNvSpPr>
            <p:nvPr/>
          </p:nvSpPr>
          <p:spPr bwMode="auto">
            <a:xfrm>
              <a:off x="4813" y="3335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7" name="Rectangle 266"/>
            <p:cNvSpPr>
              <a:spLocks noChangeArrowheads="1"/>
            </p:cNvSpPr>
            <p:nvPr/>
          </p:nvSpPr>
          <p:spPr bwMode="auto">
            <a:xfrm>
              <a:off x="4907" y="3335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8" name="Rectangle 267"/>
            <p:cNvSpPr>
              <a:spLocks noChangeArrowheads="1"/>
            </p:cNvSpPr>
            <p:nvPr/>
          </p:nvSpPr>
          <p:spPr bwMode="auto">
            <a:xfrm>
              <a:off x="664" y="3506"/>
              <a:ext cx="149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9" name="Rectangle 268"/>
            <p:cNvSpPr>
              <a:spLocks noChangeArrowheads="1"/>
            </p:cNvSpPr>
            <p:nvPr/>
          </p:nvSpPr>
          <p:spPr bwMode="auto">
            <a:xfrm>
              <a:off x="825" y="3506"/>
              <a:ext cx="134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0" name="Rectangle 269"/>
            <p:cNvSpPr>
              <a:spLocks noChangeArrowheads="1"/>
            </p:cNvSpPr>
            <p:nvPr/>
          </p:nvSpPr>
          <p:spPr bwMode="auto">
            <a:xfrm>
              <a:off x="969" y="3506"/>
              <a:ext cx="113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1" name="Rectangle 270"/>
            <p:cNvSpPr>
              <a:spLocks noChangeArrowheads="1"/>
            </p:cNvSpPr>
            <p:nvPr/>
          </p:nvSpPr>
          <p:spPr bwMode="auto">
            <a:xfrm>
              <a:off x="1084" y="3506"/>
              <a:ext cx="10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2" name="Rectangle 271"/>
            <p:cNvSpPr>
              <a:spLocks noChangeArrowheads="1"/>
            </p:cNvSpPr>
            <p:nvPr/>
          </p:nvSpPr>
          <p:spPr bwMode="auto">
            <a:xfrm>
              <a:off x="1188" y="3506"/>
              <a:ext cx="9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3" name="Rectangle 272"/>
            <p:cNvSpPr>
              <a:spLocks noChangeArrowheads="1"/>
            </p:cNvSpPr>
            <p:nvPr/>
          </p:nvSpPr>
          <p:spPr bwMode="auto">
            <a:xfrm>
              <a:off x="1281" y="3506"/>
              <a:ext cx="78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4" name="Rectangle 273"/>
            <p:cNvSpPr>
              <a:spLocks noChangeArrowheads="1"/>
            </p:cNvSpPr>
            <p:nvPr/>
          </p:nvSpPr>
          <p:spPr bwMode="auto">
            <a:xfrm>
              <a:off x="1362" y="3506"/>
              <a:ext cx="55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5" name="Rectangle 274"/>
            <p:cNvSpPr>
              <a:spLocks noChangeArrowheads="1"/>
            </p:cNvSpPr>
            <p:nvPr/>
          </p:nvSpPr>
          <p:spPr bwMode="auto">
            <a:xfrm>
              <a:off x="1916" y="3506"/>
              <a:ext cx="309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" name="Rectangle 275"/>
            <p:cNvSpPr>
              <a:spLocks noChangeArrowheads="1"/>
            </p:cNvSpPr>
            <p:nvPr/>
          </p:nvSpPr>
          <p:spPr bwMode="auto">
            <a:xfrm>
              <a:off x="2228" y="3506"/>
              <a:ext cx="223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7" name="Rectangle 276"/>
            <p:cNvSpPr>
              <a:spLocks noChangeArrowheads="1"/>
            </p:cNvSpPr>
            <p:nvPr/>
          </p:nvSpPr>
          <p:spPr bwMode="auto">
            <a:xfrm>
              <a:off x="2462" y="3506"/>
              <a:ext cx="16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8" name="Rectangle 277"/>
            <p:cNvSpPr>
              <a:spLocks noChangeArrowheads="1"/>
            </p:cNvSpPr>
            <p:nvPr/>
          </p:nvSpPr>
          <p:spPr bwMode="auto">
            <a:xfrm>
              <a:off x="2640" y="3506"/>
              <a:ext cx="13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9" name="Rectangle 278"/>
            <p:cNvSpPr>
              <a:spLocks noChangeArrowheads="1"/>
            </p:cNvSpPr>
            <p:nvPr/>
          </p:nvSpPr>
          <p:spPr bwMode="auto">
            <a:xfrm>
              <a:off x="2778" y="3506"/>
              <a:ext cx="110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0" name="Rectangle 279"/>
            <p:cNvSpPr>
              <a:spLocks noChangeArrowheads="1"/>
            </p:cNvSpPr>
            <p:nvPr/>
          </p:nvSpPr>
          <p:spPr bwMode="auto">
            <a:xfrm>
              <a:off x="2891" y="3506"/>
              <a:ext cx="10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1" name="Rectangle 280"/>
            <p:cNvSpPr>
              <a:spLocks noChangeArrowheads="1"/>
            </p:cNvSpPr>
            <p:nvPr/>
          </p:nvSpPr>
          <p:spPr bwMode="auto">
            <a:xfrm>
              <a:off x="2995" y="3506"/>
              <a:ext cx="92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2" name="Rectangle 281"/>
            <p:cNvSpPr>
              <a:spLocks noChangeArrowheads="1"/>
            </p:cNvSpPr>
            <p:nvPr/>
          </p:nvSpPr>
          <p:spPr bwMode="auto">
            <a:xfrm>
              <a:off x="3089" y="3506"/>
              <a:ext cx="81" cy="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3" name="Rectangle 282"/>
            <p:cNvSpPr>
              <a:spLocks noChangeArrowheads="1"/>
            </p:cNvSpPr>
            <p:nvPr/>
          </p:nvSpPr>
          <p:spPr bwMode="auto">
            <a:xfrm>
              <a:off x="3175" y="3504"/>
              <a:ext cx="353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4" name="Rectangle 283" descr="Zig zag"/>
            <p:cNvSpPr>
              <a:spLocks noChangeArrowheads="1"/>
            </p:cNvSpPr>
            <p:nvPr/>
          </p:nvSpPr>
          <p:spPr bwMode="auto">
            <a:xfrm>
              <a:off x="3539" y="3504"/>
              <a:ext cx="500" cy="76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5" name="Rectangle 284"/>
            <p:cNvSpPr>
              <a:spLocks noChangeArrowheads="1"/>
            </p:cNvSpPr>
            <p:nvPr/>
          </p:nvSpPr>
          <p:spPr bwMode="auto">
            <a:xfrm>
              <a:off x="4042" y="3504"/>
              <a:ext cx="22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6" name="Rectangle 285"/>
            <p:cNvSpPr>
              <a:spLocks noChangeArrowheads="1"/>
            </p:cNvSpPr>
            <p:nvPr/>
          </p:nvSpPr>
          <p:spPr bwMode="auto">
            <a:xfrm>
              <a:off x="4276" y="3504"/>
              <a:ext cx="166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7" name="Rectangle 286"/>
            <p:cNvSpPr>
              <a:spLocks noChangeArrowheads="1"/>
            </p:cNvSpPr>
            <p:nvPr/>
          </p:nvSpPr>
          <p:spPr bwMode="auto">
            <a:xfrm>
              <a:off x="4453" y="3504"/>
              <a:ext cx="1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8" name="Rectangle 287"/>
            <p:cNvSpPr>
              <a:spLocks noChangeArrowheads="1"/>
            </p:cNvSpPr>
            <p:nvPr/>
          </p:nvSpPr>
          <p:spPr bwMode="auto">
            <a:xfrm>
              <a:off x="4583" y="3504"/>
              <a:ext cx="119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9" name="Rectangle 288"/>
            <p:cNvSpPr>
              <a:spLocks noChangeArrowheads="1"/>
            </p:cNvSpPr>
            <p:nvPr/>
          </p:nvSpPr>
          <p:spPr bwMode="auto">
            <a:xfrm>
              <a:off x="4705" y="3504"/>
              <a:ext cx="10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0" name="Rectangle 289"/>
            <p:cNvSpPr>
              <a:spLocks noChangeArrowheads="1"/>
            </p:cNvSpPr>
            <p:nvPr/>
          </p:nvSpPr>
          <p:spPr bwMode="auto">
            <a:xfrm>
              <a:off x="4809" y="3504"/>
              <a:ext cx="92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1" name="Rectangle 290"/>
            <p:cNvSpPr>
              <a:spLocks noChangeArrowheads="1"/>
            </p:cNvSpPr>
            <p:nvPr/>
          </p:nvSpPr>
          <p:spPr bwMode="auto">
            <a:xfrm>
              <a:off x="4902" y="3504"/>
              <a:ext cx="81" cy="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292" name="Group 291"/>
            <p:cNvGrpSpPr>
              <a:grpSpLocks/>
            </p:cNvGrpSpPr>
            <p:nvPr/>
          </p:nvGrpSpPr>
          <p:grpSpPr bwMode="auto">
            <a:xfrm>
              <a:off x="5171" y="2776"/>
              <a:ext cx="624" cy="1032"/>
              <a:chOff x="5177" y="2812"/>
              <a:chExt cx="624" cy="1032"/>
            </a:xfrm>
          </p:grpSpPr>
          <p:sp>
            <p:nvSpPr>
              <p:cNvPr id="306" name="Rectangle 292"/>
              <p:cNvSpPr>
                <a:spLocks noChangeArrowheads="1"/>
              </p:cNvSpPr>
              <p:nvPr/>
            </p:nvSpPr>
            <p:spPr bwMode="auto">
              <a:xfrm>
                <a:off x="5177" y="2812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K-band</a:t>
                </a:r>
              </a:p>
            </p:txBody>
          </p:sp>
          <p:sp>
            <p:nvSpPr>
              <p:cNvPr id="307" name="Rectangle 293"/>
              <p:cNvSpPr>
                <a:spLocks noChangeArrowheads="1"/>
              </p:cNvSpPr>
              <p:nvPr/>
            </p:nvSpPr>
            <p:spPr bwMode="auto">
              <a:xfrm>
                <a:off x="5177" y="2983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X-band</a:t>
                </a:r>
              </a:p>
            </p:txBody>
          </p:sp>
          <p:sp>
            <p:nvSpPr>
              <p:cNvPr id="308" name="Rectangle 294"/>
              <p:cNvSpPr>
                <a:spLocks noChangeArrowheads="1"/>
              </p:cNvSpPr>
              <p:nvPr/>
            </p:nvSpPr>
            <p:spPr bwMode="auto">
              <a:xfrm>
                <a:off x="5177" y="3143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C-band</a:t>
                </a:r>
              </a:p>
            </p:txBody>
          </p:sp>
          <p:sp>
            <p:nvSpPr>
              <p:cNvPr id="309" name="Rectangle 295"/>
              <p:cNvSpPr>
                <a:spLocks noChangeArrowheads="1"/>
              </p:cNvSpPr>
              <p:nvPr/>
            </p:nvSpPr>
            <p:spPr bwMode="auto">
              <a:xfrm>
                <a:off x="5177" y="3305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S-band</a:t>
                </a:r>
              </a:p>
            </p:txBody>
          </p:sp>
          <p:sp>
            <p:nvSpPr>
              <p:cNvPr id="310" name="Rectangle 296"/>
              <p:cNvSpPr>
                <a:spLocks noChangeArrowheads="1"/>
              </p:cNvSpPr>
              <p:nvPr/>
            </p:nvSpPr>
            <p:spPr bwMode="auto">
              <a:xfrm>
                <a:off x="5177" y="3479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L-band</a:t>
                </a:r>
              </a:p>
            </p:txBody>
          </p:sp>
          <p:sp>
            <p:nvSpPr>
              <p:cNvPr id="311" name="Rectangle 297"/>
              <p:cNvSpPr>
                <a:spLocks noChangeArrowheads="1"/>
              </p:cNvSpPr>
              <p:nvPr/>
            </p:nvSpPr>
            <p:spPr bwMode="auto">
              <a:xfrm>
                <a:off x="5177" y="3652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1400">
                    <a:latin typeface="Arial" pitchFamily="34" charset="0"/>
                  </a:rPr>
                  <a:t>P-band</a:t>
                </a:r>
              </a:p>
            </p:txBody>
          </p:sp>
        </p:grpSp>
        <p:sp>
          <p:nvSpPr>
            <p:cNvPr id="293" name="Rectangle 298" descr="Zig zag"/>
            <p:cNvSpPr>
              <a:spLocks noChangeArrowheads="1"/>
            </p:cNvSpPr>
            <p:nvPr/>
          </p:nvSpPr>
          <p:spPr bwMode="auto">
            <a:xfrm>
              <a:off x="1188" y="2839"/>
              <a:ext cx="916" cy="76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4" name="Rectangle 299" descr="Zig zag"/>
            <p:cNvSpPr>
              <a:spLocks noChangeArrowheads="1"/>
            </p:cNvSpPr>
            <p:nvPr/>
          </p:nvSpPr>
          <p:spPr bwMode="auto">
            <a:xfrm>
              <a:off x="1916" y="3006"/>
              <a:ext cx="474" cy="75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5" name="Rectangle 300" descr="Zig zag"/>
            <p:cNvSpPr>
              <a:spLocks noChangeArrowheads="1"/>
            </p:cNvSpPr>
            <p:nvPr/>
          </p:nvSpPr>
          <p:spPr bwMode="auto">
            <a:xfrm>
              <a:off x="2228" y="3173"/>
              <a:ext cx="716" cy="75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6" name="Rectangle 301" descr="Zig zag"/>
            <p:cNvSpPr>
              <a:spLocks noChangeArrowheads="1"/>
            </p:cNvSpPr>
            <p:nvPr/>
          </p:nvSpPr>
          <p:spPr bwMode="auto">
            <a:xfrm>
              <a:off x="2946" y="3335"/>
              <a:ext cx="592" cy="75"/>
            </a:xfrm>
            <a:prstGeom prst="rect">
              <a:avLst/>
            </a:prstGeom>
            <a:pattFill prst="zigZag">
              <a:fgClr>
                <a:schemeClr val="tx1"/>
              </a:fgClr>
              <a:bgClr>
                <a:srgbClr val="0000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7" name="Rectangle 302"/>
            <p:cNvSpPr>
              <a:spLocks noChangeArrowheads="1"/>
            </p:cNvSpPr>
            <p:nvPr/>
          </p:nvSpPr>
          <p:spPr bwMode="auto">
            <a:xfrm>
              <a:off x="2890" y="3335"/>
              <a:ext cx="46" cy="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3437C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3437C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298" name="Group 303"/>
            <p:cNvGrpSpPr>
              <a:grpSpLocks/>
            </p:cNvGrpSpPr>
            <p:nvPr/>
          </p:nvGrpSpPr>
          <p:grpSpPr bwMode="auto">
            <a:xfrm>
              <a:off x="4216" y="2715"/>
              <a:ext cx="789" cy="989"/>
              <a:chOff x="4180" y="2752"/>
              <a:chExt cx="789" cy="989"/>
            </a:xfrm>
          </p:grpSpPr>
          <p:sp>
            <p:nvSpPr>
              <p:cNvPr id="300" name="Rectangle 304"/>
              <p:cNvSpPr>
                <a:spLocks noChangeArrowheads="1"/>
              </p:cNvSpPr>
              <p:nvPr/>
            </p:nvSpPr>
            <p:spPr bwMode="auto">
              <a:xfrm>
                <a:off x="4380" y="2752"/>
                <a:ext cx="57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900">
                    <a:latin typeface="Arial" pitchFamily="34" charset="0"/>
                  </a:rPr>
                  <a:t>0.8-2.4</a:t>
                </a:r>
              </a:p>
            </p:txBody>
          </p:sp>
          <p:sp>
            <p:nvSpPr>
              <p:cNvPr id="301" name="Rectangle 305"/>
              <p:cNvSpPr>
                <a:spLocks noChangeArrowheads="1"/>
              </p:cNvSpPr>
              <p:nvPr/>
            </p:nvSpPr>
            <p:spPr bwMode="auto">
              <a:xfrm>
                <a:off x="4375" y="2918"/>
                <a:ext cx="57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900">
                    <a:latin typeface="Arial" pitchFamily="34" charset="0"/>
                  </a:rPr>
                  <a:t>2.4-3.8</a:t>
                </a:r>
              </a:p>
            </p:txBody>
          </p:sp>
          <p:sp>
            <p:nvSpPr>
              <p:cNvPr id="302" name="Rectangle 306"/>
              <p:cNvSpPr>
                <a:spLocks noChangeArrowheads="1"/>
              </p:cNvSpPr>
              <p:nvPr/>
            </p:nvSpPr>
            <p:spPr bwMode="auto">
              <a:xfrm>
                <a:off x="4367" y="3083"/>
                <a:ext cx="58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cs-CZ" sz="900">
                    <a:latin typeface="Arial" pitchFamily="34" charset="0"/>
                  </a:rPr>
                  <a:t>3.8-7.5</a:t>
                </a:r>
              </a:p>
            </p:txBody>
          </p:sp>
          <p:sp>
            <p:nvSpPr>
              <p:cNvPr id="303" name="Rectangle 307"/>
              <p:cNvSpPr>
                <a:spLocks noChangeArrowheads="1"/>
              </p:cNvSpPr>
              <p:nvPr/>
            </p:nvSpPr>
            <p:spPr bwMode="auto">
              <a:xfrm>
                <a:off x="4315" y="3247"/>
                <a:ext cx="61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cs-CZ" sz="900">
                    <a:latin typeface="Arial" pitchFamily="34" charset="0"/>
                  </a:rPr>
                  <a:t> </a:t>
                </a:r>
                <a:r>
                  <a:rPr lang="en-US" altLang="cs-CZ" sz="900">
                    <a:latin typeface="Arial" pitchFamily="34" charset="0"/>
                  </a:rPr>
                  <a:t>7.5-15.0</a:t>
                </a:r>
              </a:p>
            </p:txBody>
          </p:sp>
          <p:sp>
            <p:nvSpPr>
              <p:cNvPr id="304" name="Rectangle 308"/>
              <p:cNvSpPr>
                <a:spLocks noChangeArrowheads="1"/>
              </p:cNvSpPr>
              <p:nvPr/>
            </p:nvSpPr>
            <p:spPr bwMode="auto">
              <a:xfrm>
                <a:off x="4245" y="3416"/>
                <a:ext cx="72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cs-CZ" sz="900">
                    <a:latin typeface="Arial" pitchFamily="34" charset="0"/>
                  </a:rPr>
                  <a:t>  </a:t>
                </a:r>
                <a:r>
                  <a:rPr lang="en-US" altLang="cs-CZ" sz="900">
                    <a:latin typeface="Arial" pitchFamily="34" charset="0"/>
                  </a:rPr>
                  <a:t>15.0-30.0</a:t>
                </a:r>
              </a:p>
            </p:txBody>
          </p:sp>
          <p:sp>
            <p:nvSpPr>
              <p:cNvPr id="305" name="Rectangle 309"/>
              <p:cNvSpPr>
                <a:spLocks noChangeArrowheads="1"/>
              </p:cNvSpPr>
              <p:nvPr/>
            </p:nvSpPr>
            <p:spPr bwMode="auto">
              <a:xfrm>
                <a:off x="4180" y="3587"/>
                <a:ext cx="78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7897" tIns="43949" rIns="87897" bIns="43949">
                <a:spAutoFit/>
              </a:bodyPr>
              <a:lstStyle>
                <a:lvl1pPr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1pPr>
                <a:lvl2pPr marL="742950" indent="-28575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2pPr>
                <a:lvl3pPr marL="11430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3pPr>
                <a:lvl4pPr marL="16002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4pPr>
                <a:lvl5pPr marL="2057400" indent="-228600" defTabSz="873125" eaLnBrk="0" hangingPunct="0"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33437C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cs-CZ" sz="900">
                    <a:latin typeface="Arial" pitchFamily="34" charset="0"/>
                  </a:rPr>
                  <a:t>   </a:t>
                </a:r>
                <a:r>
                  <a:rPr lang="en-US" altLang="cs-CZ" sz="900">
                    <a:latin typeface="Arial" pitchFamily="34" charset="0"/>
                  </a:rPr>
                  <a:t>30.0-100.0</a:t>
                </a:r>
              </a:p>
            </p:txBody>
          </p:sp>
        </p:grpSp>
        <p:sp>
          <p:nvSpPr>
            <p:cNvPr id="299" name="Line 310"/>
            <p:cNvSpPr>
              <a:spLocks noChangeShapeType="1"/>
            </p:cNvSpPr>
            <p:nvPr/>
          </p:nvSpPr>
          <p:spPr bwMode="auto">
            <a:xfrm>
              <a:off x="4449" y="375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12" name="Text Box 311"/>
          <p:cNvSpPr txBox="1">
            <a:spLocks noChangeArrowheads="1"/>
          </p:cNvSpPr>
          <p:nvPr/>
        </p:nvSpPr>
        <p:spPr bwMode="auto">
          <a:xfrm rot="16221583">
            <a:off x="17462" y="2660651"/>
            <a:ext cx="1471613" cy="417512"/>
          </a:xfrm>
          <a:prstGeom prst="rect">
            <a:avLst/>
          </a:prstGeom>
          <a:solidFill>
            <a:srgbClr val="2F03B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20" tIns="42060" rIns="84120" bIns="42060">
            <a:spAutoFit/>
          </a:bodyPr>
          <a:lstStyle>
            <a:lvl1pPr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1pPr>
            <a:lvl2pPr marL="742950" indent="-28575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2pPr>
            <a:lvl3pPr marL="11430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3pPr>
            <a:lvl4pPr marL="16002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4pPr>
            <a:lvl5pPr marL="20574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cs-CZ" sz="2200" b="1">
                <a:solidFill>
                  <a:schemeClr val="bg1"/>
                </a:solidFill>
                <a:latin typeface="Times New Roman (Hebrew)" charset="0"/>
              </a:rPr>
              <a:t>Passive</a:t>
            </a:r>
          </a:p>
        </p:txBody>
      </p:sp>
      <p:sp>
        <p:nvSpPr>
          <p:cNvPr id="313" name="Text Box 312"/>
          <p:cNvSpPr txBox="1">
            <a:spLocks noChangeArrowheads="1"/>
          </p:cNvSpPr>
          <p:nvPr/>
        </p:nvSpPr>
        <p:spPr bwMode="auto">
          <a:xfrm rot="16221583">
            <a:off x="-54769" y="5325270"/>
            <a:ext cx="1470025" cy="41751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20" tIns="42060" rIns="84120" bIns="42060">
            <a:spAutoFit/>
          </a:bodyPr>
          <a:lstStyle>
            <a:lvl1pPr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1pPr>
            <a:lvl2pPr marL="742950" indent="-28575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2pPr>
            <a:lvl3pPr marL="11430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3pPr>
            <a:lvl4pPr marL="16002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4pPr>
            <a:lvl5pPr marL="2057400" indent="-228600" defTabSz="835025" eaLnBrk="0" hangingPunct="0">
              <a:defRPr sz="2400">
                <a:solidFill>
                  <a:srgbClr val="33437C"/>
                </a:solidFill>
                <a:latin typeface="Verdana" pitchFamily="34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3437C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cs-CZ" sz="2200" b="1">
                <a:solidFill>
                  <a:schemeClr val="bg1"/>
                </a:solidFill>
                <a:latin typeface="Times New Roman (Hebrew)" charset="0"/>
              </a:rPr>
              <a:t>Active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6877" y="1196752"/>
            <a:ext cx="8056848" cy="3324869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55160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Parametry obrazových dat DPZ</a:t>
            </a:r>
            <a:endParaRPr lang="cs-CZ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125253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sz="2400" i="1" dirty="0" smtClean="0"/>
              <a:t>Prostorové vs. spektrální rozlišení </a:t>
            </a:r>
            <a:endParaRPr lang="en-GB" sz="2400" i="1" dirty="0" smtClean="0"/>
          </a:p>
          <a:p>
            <a:pPr eaLnBrk="1" hangingPunct="1"/>
            <a:endParaRPr lang="en-GB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80928"/>
            <a:ext cx="3730625" cy="286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08920"/>
            <a:ext cx="4176713" cy="293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hteck 4"/>
          <p:cNvSpPr/>
          <p:nvPr/>
        </p:nvSpPr>
        <p:spPr>
          <a:xfrm rot="19563070">
            <a:off x="1801813" y="3660775"/>
            <a:ext cx="2089150" cy="12922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8" name="Přímá spojovací čára 11"/>
          <p:cNvCxnSpPr/>
          <p:nvPr/>
        </p:nvCxnSpPr>
        <p:spPr>
          <a:xfrm flipV="1">
            <a:off x="3348038" y="2781300"/>
            <a:ext cx="129540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12"/>
          <p:cNvCxnSpPr/>
          <p:nvPr/>
        </p:nvCxnSpPr>
        <p:spPr>
          <a:xfrm>
            <a:off x="4067175" y="4292600"/>
            <a:ext cx="433388" cy="122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39427" y="2204864"/>
            <a:ext cx="792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Velikost nejmenší objekt, který je v obraze identifikovatelný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0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Spektrální dimenze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79721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2761" r="38637" b="36194"/>
          <a:stretch/>
        </p:blipFill>
        <p:spPr bwMode="auto">
          <a:xfrm>
            <a:off x="251520" y="2780928"/>
            <a:ext cx="4981432" cy="300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2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2164</TotalTime>
  <Words>2759</Words>
  <Application>Microsoft Office PowerPoint</Application>
  <PresentationFormat>Předvádění na obrazovce (4:3)</PresentationFormat>
  <Paragraphs>591</Paragraphs>
  <Slides>57</Slides>
  <Notes>2</Notes>
  <HiddenSlides>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9" baseType="lpstr">
      <vt:lpstr>Základní</vt:lpstr>
      <vt:lpstr>CorelPhotoPaint.Image.9</vt:lpstr>
      <vt:lpstr>Využití hyperspektrálních dat při řešení environmentálních úloh</vt:lpstr>
      <vt:lpstr>Obsah prezentace</vt:lpstr>
      <vt:lpstr>Pracoviště dálkového průzkum Země DPZ</vt:lpstr>
      <vt:lpstr>Spolupráce</vt:lpstr>
      <vt:lpstr>Druhy dat - metody pozorování Země (Dálkový průzkum Země)</vt:lpstr>
      <vt:lpstr>Electromagnetic  Spectrum </vt:lpstr>
      <vt:lpstr>Wavebands and Terminology</vt:lpstr>
      <vt:lpstr>Parametry obrazových dat DPZ</vt:lpstr>
      <vt:lpstr>Spektrální dimenze</vt:lpstr>
      <vt:lpstr>Prezentace aplikace PowerPoint</vt:lpstr>
      <vt:lpstr>Optický sensor</vt:lpstr>
      <vt:lpstr>Parametry obrazových dat DPZ: spektrální rozsah a rozlišení</vt:lpstr>
      <vt:lpstr>Spektrální dimenze</vt:lpstr>
      <vt:lpstr>Prostorové vs. spektrální rozlišení</vt:lpstr>
      <vt:lpstr>Teorie obrazové spektroskopie</vt:lpstr>
      <vt:lpstr>obrazová spektroskopie</vt:lpstr>
      <vt:lpstr>Prezentace aplikace PowerPoint</vt:lpstr>
      <vt:lpstr>obrazová spektroskopie</vt:lpstr>
      <vt:lpstr>Teorie vs. realita</vt:lpstr>
      <vt:lpstr>Testovací lokalita: Sokolov</vt:lpstr>
      <vt:lpstr>Výzkumné granty - Uzavřené (2009-2013)</vt:lpstr>
      <vt:lpstr>Sokolov –  pořízená data (2009-2011)</vt:lpstr>
      <vt:lpstr>HS aerial data : HyMap</vt:lpstr>
      <vt:lpstr>HyMap data </vt:lpstr>
      <vt:lpstr>CASI &amp; AHS data (07/2011)</vt:lpstr>
      <vt:lpstr>Pozemní kampaň (cal/val)</vt:lpstr>
      <vt:lpstr>Pozemní data  (ground truth) </vt:lpstr>
      <vt:lpstr>Aplikace obrazové spektroskopie</vt:lpstr>
      <vt:lpstr>Prezentace aplikace PowerPoint</vt:lpstr>
      <vt:lpstr>Povrchové pH heterogenního prostředí </vt:lpstr>
      <vt:lpstr>Povrchové pH heterogenního prostředí povrchových dolů  </vt:lpstr>
      <vt:lpstr>Zhodnocení fyziologického stavu smrkových porostů a identifikovat vegetační stress </vt:lpstr>
      <vt:lpstr>Zhodnocení fyziologického stavu smrkových porostů a identifikovat vegetační stress </vt:lpstr>
      <vt:lpstr>Půda vs. vegetační stres</vt:lpstr>
      <vt:lpstr>Povrchové vody</vt:lpstr>
      <vt:lpstr>Procesní schéma</vt:lpstr>
      <vt:lpstr>Povrchové vody Semi-kvantitativní mapy</vt:lpstr>
      <vt:lpstr>HyperAlgo: Nový přístup k algoritmizaci a automatizaci postupů získávání informací z hyperspektrálních dat se zaměřením na půdní a environmentální aplikace</vt:lpstr>
      <vt:lpstr>Oblast výzkumu</vt:lpstr>
      <vt:lpstr>Tvorba nových algoritmů a skriptů v IDL (programovací jazyk SW ENVI) </vt:lpstr>
      <vt:lpstr>Automatická detekce  vícečetných absorpčních  maxim</vt:lpstr>
      <vt:lpstr>QUANTools: MINERALOGICKÉ DETEKCE S VYUŽITÍM SPEKTRÁLNÍCH REGIONŮ VNIR/SWIR/TIR</vt:lpstr>
      <vt:lpstr>QUANTOOLS: ENVI/IDL (v 5.0)</vt:lpstr>
      <vt:lpstr>QUANTools: MINERALOGICKÉ DETEKCE S VYUŽITÍM SPEKTRÁLNÍCH REGIONŮ VNIR/SWIR/TIR</vt:lpstr>
      <vt:lpstr>QUANTools: MINERALOGICKÉ DETEKCE S VYUŽITÍM SPEKTRÁLNÍCH REGIONŮ VNIR/SWIR/TIR</vt:lpstr>
      <vt:lpstr>PARACUDA</vt:lpstr>
      <vt:lpstr>PARACUDA</vt:lpstr>
      <vt:lpstr>PARACUDA: Ukázka úlohy</vt:lpstr>
      <vt:lpstr>INMON Inovace metod monitoringu zdravotního stavu porostů smrku ztepilého v Krušných horách s použitím hyperspektrálních dat </vt:lpstr>
      <vt:lpstr>INMON</vt:lpstr>
      <vt:lpstr>INMON</vt:lpstr>
      <vt:lpstr>Současné satelitní mise</vt:lpstr>
      <vt:lpstr>Budoucí satelitní mise</vt:lpstr>
      <vt:lpstr>Sentinel 2</vt:lpstr>
      <vt:lpstr>Závěr</vt:lpstr>
      <vt:lpstr>Vybrané Publikace</vt:lpstr>
      <vt:lpstr>Prezentace aplikace PowerPoint</vt:lpstr>
    </vt:vector>
  </TitlesOfParts>
  <Company>Česká geologická služba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Environmentální aplikace moderních metod dálkového průzkumu Země</dc:title>
  <dc:creator>Veronika Kopačková</dc:creator>
  <cp:lastModifiedBy>veronika</cp:lastModifiedBy>
  <cp:revision>74</cp:revision>
  <cp:lastPrinted>2014-02-19T12:47:32Z</cp:lastPrinted>
  <dcterms:created xsi:type="dcterms:W3CDTF">2014-02-17T14:35:02Z</dcterms:created>
  <dcterms:modified xsi:type="dcterms:W3CDTF">2015-03-25T12:20:41Z</dcterms:modified>
</cp:coreProperties>
</file>