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1.xml" ContentType="application/vnd.ms-office.activeX+xml"/>
  <Override PartName="/ppt/activeX/activeX1.bin" ContentType="application/vnd.ms-office.activeX"/>
  <Override PartName="/ppt/activeX/activeX2.xml" ContentType="application/vnd.ms-office.activeX+xml"/>
  <Override PartName="/ppt/activeX/activeX2.bin" ContentType="application/vnd.ms-office.activeX"/>
  <Override PartName="/ppt/activeX/activeX3.xml" ContentType="application/vnd.ms-office.activeX+xml"/>
  <Override PartName="/ppt/activeX/activeX3.bin" ContentType="application/vnd.ms-office.activeX"/>
  <Override PartName="/ppt/activeX/activeX4.xml" ContentType="application/vnd.ms-office.activeX+xml"/>
  <Override PartName="/ppt/activeX/activeX4.bin" ContentType="application/vnd.ms-office.activeX"/>
  <Override PartName="/ppt/activeX/activeX5.xml" ContentType="application/vnd.ms-office.activeX+xml"/>
  <Override PartName="/ppt/activeX/activeX5.bin" ContentType="application/vnd.ms-office.activeX"/>
  <Override PartName="/ppt/activeX/activeX6.xml" ContentType="application/vnd.ms-office.activeX+xml"/>
  <Override PartName="/ppt/activeX/activeX6.bin" ContentType="application/vnd.ms-office.activeX"/>
  <Override PartName="/ppt/activeX/activeX7.xml" ContentType="application/vnd.ms-office.activeX+xml"/>
  <Override PartName="/ppt/activeX/activeX7.bin" ContentType="application/vnd.ms-office.activeX"/>
  <Override PartName="/ppt/activeX/activeX8.xml" ContentType="application/vnd.ms-office.activeX+xml"/>
  <Override PartName="/ppt/activeX/activeX8.bin" ContentType="application/vnd.ms-office.activeX"/>
  <Override PartName="/ppt/activeX/activeX9.xml" ContentType="application/vnd.ms-office.activeX+xml"/>
  <Override PartName="/ppt/activeX/activeX9.bin" ContentType="application/vnd.ms-office.activeX"/>
  <Override PartName="/ppt/activeX/activeX10.xml" ContentType="application/vnd.ms-office.activeX+xml"/>
  <Override PartName="/ppt/activeX/activeX10.bin" ContentType="application/vnd.ms-office.activeX"/>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265" r:id="rId3"/>
    <p:sldId id="266" r:id="rId4"/>
    <p:sldId id="267" r:id="rId5"/>
    <p:sldId id="263" r:id="rId6"/>
    <p:sldId id="264" r:id="rId7"/>
    <p:sldId id="268" r:id="rId8"/>
    <p:sldId id="282" r:id="rId9"/>
    <p:sldId id="269" r:id="rId10"/>
    <p:sldId id="284" r:id="rId11"/>
    <p:sldId id="278" r:id="rId12"/>
    <p:sldId id="280" r:id="rId13"/>
    <p:sldId id="279" r:id="rId14"/>
    <p:sldId id="285" r:id="rId15"/>
    <p:sldId id="271" r:id="rId16"/>
    <p:sldId id="277" r:id="rId17"/>
    <p:sldId id="287" r:id="rId18"/>
    <p:sldId id="288" r:id="rId19"/>
    <p:sldId id="289" r:id="rId20"/>
    <p:sldId id="272" r:id="rId21"/>
    <p:sldId id="290" r:id="rId22"/>
    <p:sldId id="293" r:id="rId23"/>
    <p:sldId id="294" r:id="rId24"/>
    <p:sldId id="296" r:id="rId25"/>
    <p:sldId id="297"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30" r:id="rId43"/>
    <p:sldId id="331" r:id="rId44"/>
    <p:sldId id="332" r:id="rId45"/>
    <p:sldId id="333" r:id="rId46"/>
    <p:sldId id="334" r:id="rId47"/>
    <p:sldId id="335" r:id="rId48"/>
    <p:sldId id="336" r:id="rId49"/>
    <p:sldId id="337" r:id="rId50"/>
    <p:sldId id="338" r:id="rId51"/>
    <p:sldId id="339" r:id="rId52"/>
    <p:sldId id="341" r:id="rId53"/>
    <p:sldId id="342" r:id="rId54"/>
    <p:sldId id="273" r:id="rId55"/>
    <p:sldId id="274" r:id="rId56"/>
    <p:sldId id="275" r:id="rId57"/>
    <p:sldId id="276" r:id="rId58"/>
    <p:sldId id="346" r:id="rId59"/>
    <p:sldId id="347" r:id="rId60"/>
    <p:sldId id="260" r:id="rId61"/>
    <p:sldId id="349" r:id="rId62"/>
    <p:sldId id="351" r:id="rId63"/>
    <p:sldId id="352" r:id="rId64"/>
    <p:sldId id="353" r:id="rId65"/>
    <p:sldId id="354" r:id="rId66"/>
    <p:sldId id="356" r:id="rId67"/>
    <p:sldId id="345" r:id="rId68"/>
    <p:sldId id="358" r:id="rId69"/>
    <p:sldId id="357" r:id="rId70"/>
    <p:sldId id="259" r:id="rId71"/>
    <p:sldId id="261" r:id="rId7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6" d="100"/>
          <a:sy n="126" d="100"/>
        </p:scale>
        <p:origin x="-60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5512D11A-5CC6-11CF-8D67-00AA00BDCE1D}" ax:persistence="persistStream" r:id="rId1"/>
</file>

<file path=ppt/activeX/activeX10.xml><?xml version="1.0" encoding="utf-8"?>
<ax:ocx xmlns:ax="http://schemas.microsoft.com/office/2006/activeX" xmlns:r="http://schemas.openxmlformats.org/officeDocument/2006/relationships" ax:classid="{5512D11A-5CC6-11CF-8D67-00AA00BDCE1D}" ax:persistence="persistStream" r:id="rId1"/>
</file>

<file path=ppt/activeX/activeX2.xml><?xml version="1.0" encoding="utf-8"?>
<ax:ocx xmlns:ax="http://schemas.microsoft.com/office/2006/activeX" xmlns:r="http://schemas.openxmlformats.org/officeDocument/2006/relationships" ax:classid="{5512D11A-5CC6-11CF-8D67-00AA00BDCE1D}" ax:persistence="persistStream" r:id="rId1"/>
</file>

<file path=ppt/activeX/activeX3.xml><?xml version="1.0" encoding="utf-8"?>
<ax:ocx xmlns:ax="http://schemas.microsoft.com/office/2006/activeX" xmlns:r="http://schemas.openxmlformats.org/officeDocument/2006/relationships" ax:classid="{5512D11A-5CC6-11CF-8D67-00AA00BDCE1D}" ax:persistence="persistStream" r:id="rId1"/>
</file>

<file path=ppt/activeX/activeX4.xml><?xml version="1.0" encoding="utf-8"?>
<ax:ocx xmlns:ax="http://schemas.microsoft.com/office/2006/activeX" xmlns:r="http://schemas.openxmlformats.org/officeDocument/2006/relationships" ax:classid="{5512D11A-5CC6-11CF-8D67-00AA00BDCE1D}" ax:persistence="persistStream" r:id="rId1"/>
</file>

<file path=ppt/activeX/activeX5.xml><?xml version="1.0" encoding="utf-8"?>
<ax:ocx xmlns:ax="http://schemas.microsoft.com/office/2006/activeX" xmlns:r="http://schemas.openxmlformats.org/officeDocument/2006/relationships" ax:classid="{5512D11A-5CC6-11CF-8D67-00AA00BDCE1D}" ax:persistence="persistStream" r:id="rId1"/>
</file>

<file path=ppt/activeX/activeX6.xml><?xml version="1.0" encoding="utf-8"?>
<ax:ocx xmlns:ax="http://schemas.microsoft.com/office/2006/activeX" xmlns:r="http://schemas.openxmlformats.org/officeDocument/2006/relationships" ax:classid="{5512D11A-5CC6-11CF-8D67-00AA00BDCE1D}" ax:persistence="persistStream" r:id="rId1"/>
</file>

<file path=ppt/activeX/activeX7.xml><?xml version="1.0" encoding="utf-8"?>
<ax:ocx xmlns:ax="http://schemas.microsoft.com/office/2006/activeX" xmlns:r="http://schemas.openxmlformats.org/officeDocument/2006/relationships" ax:classid="{5512D11A-5CC6-11CF-8D67-00AA00BDCE1D}" ax:persistence="persistStream" r:id="rId1"/>
</file>

<file path=ppt/activeX/activeX8.xml><?xml version="1.0" encoding="utf-8"?>
<ax:ocx xmlns:ax="http://schemas.microsoft.com/office/2006/activeX" xmlns:r="http://schemas.openxmlformats.org/officeDocument/2006/relationships" ax:classid="{5512D11A-5CC6-11CF-8D67-00AA00BDCE1D}" ax:persistence="persistStream" r:id="rId1"/>
</file>

<file path=ppt/activeX/activeX9.xml><?xml version="1.0" encoding="utf-8"?>
<ax:ocx xmlns:ax="http://schemas.microsoft.com/office/2006/activeX" xmlns:r="http://schemas.openxmlformats.org/officeDocument/2006/relationships" ax:classid="{5512D11A-5CC6-11CF-8D67-00AA00BDCE1D}" ax:persistence="persistStream" r:id="rId1"/>
</file>

<file path=ppt/drawings/_rels/vmlDrawing1.v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image" Target="../media/image5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23BA7C-94FE-40DC-990B-3039DB55960C}" type="datetimeFigureOut">
              <a:rPr lang="cs-CZ" smtClean="0"/>
              <a:t>25.2.2016</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924BB0-39F1-4748-A513-8BFCD6ED20B5}" type="slidenum">
              <a:rPr lang="cs-CZ" smtClean="0"/>
              <a:t>‹#›</a:t>
            </a:fld>
            <a:endParaRPr lang="cs-CZ"/>
          </a:p>
        </p:txBody>
      </p:sp>
    </p:spTree>
    <p:extLst>
      <p:ext uri="{BB962C8B-B14F-4D97-AF65-F5344CB8AC3E}">
        <p14:creationId xmlns:p14="http://schemas.microsoft.com/office/powerpoint/2010/main" val="455588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4" name="Zástupný symbol pro číslo snímku 3"/>
          <p:cNvSpPr>
            <a:spLocks noGrp="1"/>
          </p:cNvSpPr>
          <p:nvPr>
            <p:ph type="sldNum" sz="quarter" idx="5"/>
          </p:nvPr>
        </p:nvSpPr>
        <p:spPr/>
        <p:txBody>
          <a:bodyPr/>
          <a:lstStyle/>
          <a:p>
            <a:pPr>
              <a:defRPr/>
            </a:pPr>
            <a:fld id="{54E8141D-21A8-4687-BF7F-E31E25129DCA}" type="slidenum">
              <a:rPr lang="cs-CZ" smtClean="0"/>
              <a:pPr>
                <a:defRPr/>
              </a:pPr>
              <a:t>2</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1503EFFB-BC05-40F8-9897-4E739FB81E51}" type="slidenum">
              <a:rPr lang="en-GB" altLang="en-GB" smtClean="0"/>
              <a:pPr/>
              <a:t>26</a:t>
            </a:fld>
            <a:endParaRPr lang="en-GB" altLang="en-GB"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r>
              <a:rPr lang="en-GB" smtClean="0"/>
              <a:t>Schematic representation of cluster generation process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xfrm>
            <a:off x="914400" y="4344988"/>
            <a:ext cx="5029200" cy="4113212"/>
          </a:xfrm>
        </p:spPr>
        <p:txBody>
          <a:bodyPr/>
          <a:lstStyle/>
          <a:p>
            <a:r>
              <a:rPr lang="en-US" dirty="0" smtClean="0"/>
              <a:t>1</a:t>
            </a:r>
            <a:r>
              <a:rPr lang="en-US" dirty="0"/>
              <a:t>. Sample prep – paired ends, mate pairs and multiplexing.</a:t>
            </a:r>
          </a:p>
          <a:p>
            <a:r>
              <a:rPr lang="en-US" dirty="0"/>
              <a:t>2. Clusters – use of </a:t>
            </a:r>
            <a:r>
              <a:rPr lang="en-US" dirty="0" err="1"/>
              <a:t>Phusion</a:t>
            </a:r>
            <a:endParaRPr lang="en-US" dirty="0"/>
          </a:p>
          <a:p>
            <a:r>
              <a:rPr lang="en-US" dirty="0"/>
              <a:t>3. SBS – improved reagents </a:t>
            </a:r>
            <a:r>
              <a:rPr lang="en-US" dirty="0">
                <a:sym typeface="Wingdings" pitchFamily="2" charset="2"/>
              </a:rPr>
              <a:t> greater accuracy by reducing background noise, improved polymerase reduces time and increases accuracy, increase read length.</a:t>
            </a:r>
          </a:p>
          <a:p>
            <a:r>
              <a:rPr lang="en-US" dirty="0">
                <a:sym typeface="Wingdings" pitchFamily="2" charset="2"/>
              </a:rPr>
              <a:t>4. Data density – improvements in cluster analysis  much higher densities and higher accuracy.</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Script:</a:t>
            </a:r>
          </a:p>
          <a:p>
            <a:r>
              <a:rPr lang="en-US" dirty="0"/>
              <a:t>After Cluster Generation is complete, the clusters with the fluorescently labeled incorporated nucleotides are imaged using LEDs. </a:t>
            </a:r>
          </a:p>
          <a:p>
            <a:r>
              <a:rPr lang="en-US" dirty="0"/>
              <a:t>The </a:t>
            </a:r>
            <a:r>
              <a:rPr lang="en-US" dirty="0" err="1"/>
              <a:t>MiSeq</a:t>
            </a:r>
            <a:r>
              <a:rPr lang="en-US" dirty="0"/>
              <a:t> flow cell includes 12 tiles, arranged in a single lane. Imaging is performed 4 times for a single tile at a time. (This is a called a cycle.) The process repeats until all tiles in the lane have been imaged.</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E2FECC4-DAC2-40AD-A553-8B55346ACC9D}" type="slidenum">
              <a:rPr lang="en-US" smtClean="0"/>
              <a:pPr>
                <a:defRPr/>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p:cNvSpPr>
            <a:spLocks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cena chipu???</a:t>
            </a:r>
          </a:p>
          <a:p>
            <a:r>
              <a:rPr lang="cs-CZ" altLang="cs-CZ" smtClean="0"/>
              <a:t>314 – kolem 2000 Kč</a:t>
            </a:r>
          </a:p>
          <a:p>
            <a:r>
              <a:rPr lang="cs-CZ" altLang="cs-CZ" smtClean="0"/>
              <a:t>316 – přes 7000</a:t>
            </a:r>
          </a:p>
          <a:p>
            <a:r>
              <a:rPr lang="cs-CZ" altLang="cs-CZ" smtClean="0"/>
              <a:t>318 – vice jak 12 500Kč</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3174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845BBE8-E0CF-4171-9084-11AB899C1120}" type="slidenum">
              <a:rPr lang="cs-CZ" altLang="cs-CZ" smtClean="0">
                <a:latin typeface="Arial" charset="0"/>
              </a:rPr>
              <a:pPr eaLnBrk="1" hangingPunct="1">
                <a:spcBef>
                  <a:spcPct val="0"/>
                </a:spcBef>
              </a:pPr>
              <a:t>6</a:t>
            </a:fld>
            <a:endParaRPr lang="cs-CZ" altLang="cs-CZ"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97BF1E-901A-45EF-B747-E0CF707CAE62}" type="slidenum">
              <a:rPr lang="en-US" altLang="cs-CZ"/>
              <a:pPr/>
              <a:t>8</a:t>
            </a:fld>
            <a:endParaRPr lang="en-US" altLang="cs-CZ"/>
          </a:p>
        </p:txBody>
      </p:sp>
      <p:sp>
        <p:nvSpPr>
          <p:cNvPr id="65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5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cs-CZ"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897301" eaLnBrk="0" fontAlgn="base" hangingPunct="0">
              <a:spcBef>
                <a:spcPct val="30000"/>
              </a:spcBef>
              <a:spcAft>
                <a:spcPct val="0"/>
              </a:spcAft>
              <a:defRPr/>
            </a:pPr>
            <a:r>
              <a:rPr lang="en-US" dirty="0" smtClean="0"/>
              <a:t>Roche</a:t>
            </a:r>
            <a:r>
              <a:rPr lang="en-US" baseline="0" dirty="0" smtClean="0"/>
              <a:t> (13-3-2013)  </a:t>
            </a:r>
            <a:r>
              <a:rPr lang="cs-CZ" dirty="0" smtClean="0"/>
              <a:t>http://www.gsjunior.com/instrument-workflow.php</a:t>
            </a:r>
            <a:r>
              <a:rPr lang="en-US" dirty="0" smtClean="0"/>
              <a:t> </a:t>
            </a:r>
            <a:endParaRPr lang="cs-CZ" smtClean="0"/>
          </a:p>
          <a:p>
            <a:endParaRPr lang="cs-CZ"/>
          </a:p>
        </p:txBody>
      </p:sp>
      <p:sp>
        <p:nvSpPr>
          <p:cNvPr id="4" name="Zástupný symbol pro číslo snímku 3"/>
          <p:cNvSpPr>
            <a:spLocks noGrp="1"/>
          </p:cNvSpPr>
          <p:nvPr>
            <p:ph type="sldNum" sz="quarter" idx="10"/>
          </p:nvPr>
        </p:nvSpPr>
        <p:spPr/>
        <p:txBody>
          <a:bodyPr/>
          <a:lstStyle/>
          <a:p>
            <a:pPr>
              <a:defRPr/>
            </a:pPr>
            <a:fld id="{CE2FECC4-DAC2-40AD-A553-8B55346ACC9D}" type="slidenum">
              <a:rPr lang="en-US" smtClean="0"/>
              <a:pPr>
                <a:defRPr/>
              </a:pPr>
              <a:t>17</a:t>
            </a:fld>
            <a:endParaRPr lang="en-US"/>
          </a:p>
        </p:txBody>
      </p:sp>
    </p:spTree>
    <p:extLst>
      <p:ext uri="{BB962C8B-B14F-4D97-AF65-F5344CB8AC3E}">
        <p14:creationId xmlns:p14="http://schemas.microsoft.com/office/powerpoint/2010/main" val="304686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CE2FECC4-DAC2-40AD-A553-8B55346ACC9D}" type="slidenum">
              <a:rPr lang="en-US" smtClean="0"/>
              <a:pPr>
                <a:defRPr/>
              </a:pPr>
              <a:t>18</a:t>
            </a:fld>
            <a:endParaRPr lang="en-US"/>
          </a:p>
        </p:txBody>
      </p:sp>
    </p:spTree>
    <p:extLst>
      <p:ext uri="{BB962C8B-B14F-4D97-AF65-F5344CB8AC3E}">
        <p14:creationId xmlns:p14="http://schemas.microsoft.com/office/powerpoint/2010/main" val="304686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CE2FECC4-DAC2-40AD-A553-8B55346ACC9D}" type="slidenum">
              <a:rPr lang="en-US" smtClean="0"/>
              <a:pPr>
                <a:defRPr/>
              </a:pPr>
              <a:t>19</a:t>
            </a:fld>
            <a:endParaRPr lang="en-US"/>
          </a:p>
        </p:txBody>
      </p:sp>
    </p:spTree>
    <p:extLst>
      <p:ext uri="{BB962C8B-B14F-4D97-AF65-F5344CB8AC3E}">
        <p14:creationId xmlns:p14="http://schemas.microsoft.com/office/powerpoint/2010/main" val="304686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897301" eaLnBrk="0" fontAlgn="base" hangingPunct="0">
              <a:spcBef>
                <a:spcPct val="30000"/>
              </a:spcBef>
              <a:spcAft>
                <a:spcPct val="0"/>
              </a:spcAft>
              <a:defRPr/>
            </a:pPr>
            <a:r>
              <a:rPr lang="en-GB" dirty="0">
                <a:solidFill>
                  <a:schemeClr val="bg1"/>
                </a:solidFill>
                <a:effectLst>
                  <a:outerShdw blurRad="38100" dist="38100" dir="2700000" algn="tl">
                    <a:srgbClr val="000000">
                      <a:alpha val="43137"/>
                    </a:srgbClr>
                  </a:outerShdw>
                </a:effectLst>
              </a:rPr>
              <a:t>The aim of the sample prep step is to obtain nucleic acid fragments with adapters attached on both ends</a:t>
            </a:r>
            <a:endParaRPr lang="en-US" dirty="0">
              <a:solidFill>
                <a:schemeClr val="bg1"/>
              </a:solidFill>
              <a:effectLst>
                <a:outerShdw blurRad="38100" dist="38100" dir="2700000" algn="tl">
                  <a:srgbClr val="000000">
                    <a:alpha val="43137"/>
                  </a:srgbClr>
                </a:outerShdw>
              </a:effectLst>
            </a:endParaRPr>
          </a:p>
          <a:p>
            <a:pPr defTabSz="897301" eaLnBrk="0" fontAlgn="base" hangingPunct="0">
              <a:spcBef>
                <a:spcPct val="30000"/>
              </a:spcBef>
              <a:spcAft>
                <a:spcPct val="0"/>
              </a:spcAft>
              <a:defRPr/>
            </a:pPr>
            <a:r>
              <a:rPr lang="en-GB" dirty="0" smtClean="0"/>
              <a:t>Same </a:t>
            </a:r>
            <a:r>
              <a:rPr lang="en-GB" u="sng" dirty="0" smtClean="0"/>
              <a:t>general</a:t>
            </a:r>
            <a:r>
              <a:rPr lang="en-GB" dirty="0" smtClean="0"/>
              <a:t> template architecture regardless of application (</a:t>
            </a:r>
            <a:r>
              <a:rPr lang="en-GB" dirty="0" err="1" smtClean="0"/>
              <a:t>gDNA</a:t>
            </a:r>
            <a:r>
              <a:rPr lang="en-GB" dirty="0" smtClean="0"/>
              <a:t>, RNA, </a:t>
            </a:r>
            <a:r>
              <a:rPr lang="en-GB" dirty="0" err="1" smtClean="0"/>
              <a:t>miRNA</a:t>
            </a:r>
            <a:r>
              <a:rPr lang="en-GB" dirty="0" smtClean="0"/>
              <a:t>, </a:t>
            </a:r>
            <a:r>
              <a:rPr lang="en-GB" dirty="0" err="1" smtClean="0"/>
              <a:t>ChIP-seq</a:t>
            </a:r>
            <a:r>
              <a:rPr lang="en-GB" dirty="0" smtClean="0"/>
              <a:t>, exon pull-down, etc.)</a:t>
            </a:r>
          </a:p>
          <a:p>
            <a:endParaRPr lang="cs-CZ" dirty="0"/>
          </a:p>
        </p:txBody>
      </p:sp>
      <p:sp>
        <p:nvSpPr>
          <p:cNvPr id="4" name="Zástupný symbol pro číslo snímku 3"/>
          <p:cNvSpPr>
            <a:spLocks noGrp="1"/>
          </p:cNvSpPr>
          <p:nvPr>
            <p:ph type="sldNum" sz="quarter" idx="10"/>
          </p:nvPr>
        </p:nvSpPr>
        <p:spPr/>
        <p:txBody>
          <a:bodyPr/>
          <a:lstStyle/>
          <a:p>
            <a:pPr>
              <a:defRPr/>
            </a:pPr>
            <a:fld id="{CE2FECC4-DAC2-40AD-A553-8B55346ACC9D}" type="slidenum">
              <a:rPr lang="en-US" smtClean="0"/>
              <a:pPr>
                <a:defRPr/>
              </a:pPr>
              <a:t>21</a:t>
            </a:fld>
            <a:endParaRPr lang="en-US"/>
          </a:p>
        </p:txBody>
      </p:sp>
    </p:spTree>
    <p:extLst>
      <p:ext uri="{BB962C8B-B14F-4D97-AF65-F5344CB8AC3E}">
        <p14:creationId xmlns:p14="http://schemas.microsoft.com/office/powerpoint/2010/main" val="1908415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169">
              <a:defRPr/>
            </a:pPr>
            <a:r>
              <a:rPr lang="en-GB" dirty="0" smtClean="0"/>
              <a:t>Same </a:t>
            </a:r>
            <a:r>
              <a:rPr lang="en-GB" u="sng" dirty="0" smtClean="0"/>
              <a:t>general</a:t>
            </a:r>
            <a:r>
              <a:rPr lang="en-GB" dirty="0" smtClean="0"/>
              <a:t> template architecture regardless of application (</a:t>
            </a:r>
            <a:r>
              <a:rPr lang="en-GB" dirty="0" err="1" smtClean="0"/>
              <a:t>gDNA</a:t>
            </a:r>
            <a:r>
              <a:rPr lang="en-GB" dirty="0" smtClean="0"/>
              <a:t>, RNA, </a:t>
            </a:r>
            <a:r>
              <a:rPr lang="en-GB" dirty="0" err="1" smtClean="0"/>
              <a:t>miRNA</a:t>
            </a:r>
            <a:r>
              <a:rPr lang="en-GB" dirty="0" smtClean="0"/>
              <a:t>, </a:t>
            </a:r>
            <a:r>
              <a:rPr lang="en-GB" dirty="0" err="1" smtClean="0"/>
              <a:t>ChIP-seq</a:t>
            </a:r>
            <a:r>
              <a:rPr lang="en-GB" dirty="0" smtClean="0"/>
              <a:t>, exon pull-down, etc.)</a:t>
            </a:r>
          </a:p>
          <a:p>
            <a:endParaRPr lang="en-US" dirty="0"/>
          </a:p>
        </p:txBody>
      </p:sp>
    </p:spTree>
    <p:extLst>
      <p:ext uri="{BB962C8B-B14F-4D97-AF65-F5344CB8AC3E}">
        <p14:creationId xmlns:p14="http://schemas.microsoft.com/office/powerpoint/2010/main" val="1148287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Script:</a:t>
            </a:r>
          </a:p>
          <a:p>
            <a:r>
              <a:rPr lang="en-GB" dirty="0" smtClean="0"/>
              <a:t>A flow cell is a glass slide sandwich with 1</a:t>
            </a:r>
            <a:r>
              <a:rPr lang="en-GB" baseline="0" dirty="0" smtClean="0"/>
              <a:t> </a:t>
            </a:r>
            <a:r>
              <a:rPr lang="en-GB" dirty="0" smtClean="0"/>
              <a:t>channel. The channel is coated with </a:t>
            </a:r>
            <a:r>
              <a:rPr lang="en-GB" dirty="0" err="1" smtClean="0"/>
              <a:t>oligos</a:t>
            </a:r>
            <a:r>
              <a:rPr lang="en-GB" dirty="0" smtClean="0"/>
              <a:t> that are complementary to the adapters. </a:t>
            </a:r>
          </a:p>
          <a:p>
            <a:endParaRPr lang="en-US" dirty="0" smtClean="0"/>
          </a:p>
          <a:p>
            <a:endParaRPr lang="en-US" dirty="0"/>
          </a:p>
          <a:p>
            <a:r>
              <a:rPr lang="en-US" dirty="0"/>
              <a:t>Flow cell hybridization and cluster generation is automated on the </a:t>
            </a:r>
            <a:r>
              <a:rPr lang="en-US" dirty="0" err="1"/>
              <a:t>MiSeq</a:t>
            </a:r>
            <a:r>
              <a:rPr lang="en-US" dirty="0"/>
              <a:t>. </a:t>
            </a:r>
          </a:p>
          <a:p>
            <a:r>
              <a:rPr lang="en-US" dirty="0"/>
              <a:t>First, single DNA molecules (the prepared samples) bind to the flow cell surface. Then, the samples are amplified to form clusters. Approximately 1,000 molecules are included in a cluster. The last step is the hybridization of the sequencing primer.</a:t>
            </a:r>
          </a:p>
          <a:p>
            <a:endParaRPr lang="en-GB" dirty="0" smtClean="0"/>
          </a:p>
        </p:txBody>
      </p:sp>
      <p:sp>
        <p:nvSpPr>
          <p:cNvPr id="4" name="Slide Number Placeholder 3"/>
          <p:cNvSpPr>
            <a:spLocks noGrp="1"/>
          </p:cNvSpPr>
          <p:nvPr>
            <p:ph type="sldNum" sz="quarter" idx="10"/>
          </p:nvPr>
        </p:nvSpPr>
        <p:spPr/>
        <p:txBody>
          <a:bodyPr/>
          <a:lstStyle/>
          <a:p>
            <a:pPr>
              <a:defRPr/>
            </a:pPr>
            <a:fld id="{CE2FECC4-DAC2-40AD-A553-8B55346ACC9D}" type="slidenum">
              <a:rPr lang="en-US" smtClean="0"/>
              <a:pPr>
                <a:defRPr/>
              </a:pPr>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4BAA82AC-9E02-4C74-A6A3-53359CD8BDCF}" type="datetime1">
              <a:rPr lang="cs-CZ" smtClean="0"/>
              <a:t>29.2.2016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2E0110C-80BA-45F1-8A88-185CE5667ADC}" type="slidenum">
              <a:rPr lang="cs-CZ" smtClean="0"/>
              <a:t>‹#›</a:t>
            </a:fld>
            <a:endParaRPr lang="cs-CZ"/>
          </a:p>
        </p:txBody>
      </p:sp>
    </p:spTree>
    <p:extLst>
      <p:ext uri="{BB962C8B-B14F-4D97-AF65-F5344CB8AC3E}">
        <p14:creationId xmlns:p14="http://schemas.microsoft.com/office/powerpoint/2010/main" val="3386303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B7FAB10-AC6B-40C2-BEB0-30E48210FC56}" type="datetime1">
              <a:rPr lang="cs-CZ" smtClean="0"/>
              <a:t>29.2.2016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2E0110C-80BA-45F1-8A88-185CE5667ADC}" type="slidenum">
              <a:rPr lang="cs-CZ" smtClean="0"/>
              <a:t>‹#›</a:t>
            </a:fld>
            <a:endParaRPr lang="cs-CZ"/>
          </a:p>
        </p:txBody>
      </p:sp>
    </p:spTree>
    <p:extLst>
      <p:ext uri="{BB962C8B-B14F-4D97-AF65-F5344CB8AC3E}">
        <p14:creationId xmlns:p14="http://schemas.microsoft.com/office/powerpoint/2010/main" val="1693616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E110FFD-F2BB-4B9F-9EE5-0C9C4A0548F5}" type="datetime1">
              <a:rPr lang="cs-CZ" smtClean="0"/>
              <a:t>29.2.2016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2E0110C-80BA-45F1-8A88-185CE5667ADC}" type="slidenum">
              <a:rPr lang="cs-CZ" smtClean="0"/>
              <a:t>‹#›</a:t>
            </a:fld>
            <a:endParaRPr lang="cs-CZ"/>
          </a:p>
        </p:txBody>
      </p:sp>
    </p:spTree>
    <p:extLst>
      <p:ext uri="{BB962C8B-B14F-4D97-AF65-F5344CB8AC3E}">
        <p14:creationId xmlns:p14="http://schemas.microsoft.com/office/powerpoint/2010/main" val="3095801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4039410980"/>
      </p:ext>
    </p:extLst>
  </p:cSld>
  <p:clrMapOvr>
    <a:masterClrMapping/>
  </p:clrMapOvr>
  <p:transition spd="med">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278992762"/>
      </p:ext>
    </p:extLst>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0312" y="1435608"/>
            <a:ext cx="3973512" cy="45466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21200" y="1435608"/>
            <a:ext cx="3975100" cy="4546600"/>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22035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271886918"/>
      </p:ext>
    </p:extLst>
  </p:cSld>
  <p:clrMapOvr>
    <a:masterClrMapping/>
  </p:clrMapOvr>
  <p:transition spd="med">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92453534"/>
      </p:ext>
    </p:extLst>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10312" y="1435608"/>
            <a:ext cx="8595360"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4672620"/>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BB2D1F8-F2B4-4695-92B5-5518D3DC93D1}" type="datetime1">
              <a:rPr lang="cs-CZ" smtClean="0"/>
              <a:t>29.2.2016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2E0110C-80BA-45F1-8A88-185CE5667ADC}" type="slidenum">
              <a:rPr lang="cs-CZ" smtClean="0"/>
              <a:t>‹#›</a:t>
            </a:fld>
            <a:endParaRPr lang="cs-CZ"/>
          </a:p>
        </p:txBody>
      </p:sp>
    </p:spTree>
    <p:extLst>
      <p:ext uri="{BB962C8B-B14F-4D97-AF65-F5344CB8AC3E}">
        <p14:creationId xmlns:p14="http://schemas.microsoft.com/office/powerpoint/2010/main" val="3274968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11D4E9CF-BAF2-47AB-8E7C-39BE56F1FFA0}" type="datetime1">
              <a:rPr lang="cs-CZ" smtClean="0"/>
              <a:t>29.2.2016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2E0110C-80BA-45F1-8A88-185CE5667ADC}" type="slidenum">
              <a:rPr lang="cs-CZ" smtClean="0"/>
              <a:t>‹#›</a:t>
            </a:fld>
            <a:endParaRPr lang="cs-CZ"/>
          </a:p>
        </p:txBody>
      </p:sp>
    </p:spTree>
    <p:extLst>
      <p:ext uri="{BB962C8B-B14F-4D97-AF65-F5344CB8AC3E}">
        <p14:creationId xmlns:p14="http://schemas.microsoft.com/office/powerpoint/2010/main" val="2701799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66A748AB-7EEA-44A9-BFBB-D63765772A92}" type="datetime1">
              <a:rPr lang="cs-CZ" smtClean="0"/>
              <a:t>29.2.2016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2E0110C-80BA-45F1-8A88-185CE5667ADC}" type="slidenum">
              <a:rPr lang="cs-CZ" smtClean="0"/>
              <a:t>‹#›</a:t>
            </a:fld>
            <a:endParaRPr lang="cs-CZ"/>
          </a:p>
        </p:txBody>
      </p:sp>
    </p:spTree>
    <p:extLst>
      <p:ext uri="{BB962C8B-B14F-4D97-AF65-F5344CB8AC3E}">
        <p14:creationId xmlns:p14="http://schemas.microsoft.com/office/powerpoint/2010/main" val="3847235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B95C4579-437B-4B96-91A8-FECF95DC5B21}" type="datetime1">
              <a:rPr lang="cs-CZ" smtClean="0"/>
              <a:t>29.2.2016</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2E0110C-80BA-45F1-8A88-185CE5667ADC}" type="slidenum">
              <a:rPr lang="cs-CZ" smtClean="0"/>
              <a:t>‹#›</a:t>
            </a:fld>
            <a:endParaRPr lang="cs-CZ"/>
          </a:p>
        </p:txBody>
      </p:sp>
    </p:spTree>
    <p:extLst>
      <p:ext uri="{BB962C8B-B14F-4D97-AF65-F5344CB8AC3E}">
        <p14:creationId xmlns:p14="http://schemas.microsoft.com/office/powerpoint/2010/main" val="716762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D429517E-024A-4D43-A93D-D5C2131DD4D8}" type="datetime1">
              <a:rPr lang="cs-CZ" smtClean="0"/>
              <a:t>29.2.2016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2E0110C-80BA-45F1-8A88-185CE5667ADC}" type="slidenum">
              <a:rPr lang="cs-CZ" smtClean="0"/>
              <a:t>‹#›</a:t>
            </a:fld>
            <a:endParaRPr lang="cs-CZ"/>
          </a:p>
        </p:txBody>
      </p:sp>
    </p:spTree>
    <p:extLst>
      <p:ext uri="{BB962C8B-B14F-4D97-AF65-F5344CB8AC3E}">
        <p14:creationId xmlns:p14="http://schemas.microsoft.com/office/powerpoint/2010/main" val="327587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684BB1B-1D75-4007-9B1A-B79EF927C246}" type="datetime1">
              <a:rPr lang="cs-CZ" smtClean="0"/>
              <a:t>29.2.2016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2E0110C-80BA-45F1-8A88-185CE5667ADC}" type="slidenum">
              <a:rPr lang="cs-CZ" smtClean="0"/>
              <a:t>‹#›</a:t>
            </a:fld>
            <a:endParaRPr lang="cs-CZ"/>
          </a:p>
        </p:txBody>
      </p:sp>
    </p:spTree>
    <p:extLst>
      <p:ext uri="{BB962C8B-B14F-4D97-AF65-F5344CB8AC3E}">
        <p14:creationId xmlns:p14="http://schemas.microsoft.com/office/powerpoint/2010/main" val="688465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0BB7221C-2B0B-4E08-B60A-40B268F20B2C}" type="datetime1">
              <a:rPr lang="cs-CZ" smtClean="0"/>
              <a:t>29.2.2016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2E0110C-80BA-45F1-8A88-185CE5667ADC}" type="slidenum">
              <a:rPr lang="cs-CZ" smtClean="0"/>
              <a:t>‹#›</a:t>
            </a:fld>
            <a:endParaRPr lang="cs-CZ"/>
          </a:p>
        </p:txBody>
      </p:sp>
    </p:spTree>
    <p:extLst>
      <p:ext uri="{BB962C8B-B14F-4D97-AF65-F5344CB8AC3E}">
        <p14:creationId xmlns:p14="http://schemas.microsoft.com/office/powerpoint/2010/main" val="1372869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FAB0438-6E1F-4F5E-8B1F-2C3858CE65DF}" type="datetime1">
              <a:rPr lang="cs-CZ" smtClean="0"/>
              <a:t>29.2.2016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2E0110C-80BA-45F1-8A88-185CE5667ADC}" type="slidenum">
              <a:rPr lang="cs-CZ" smtClean="0"/>
              <a:t>‹#›</a:t>
            </a:fld>
            <a:endParaRPr lang="cs-CZ"/>
          </a:p>
        </p:txBody>
      </p:sp>
    </p:spTree>
    <p:extLst>
      <p:ext uri="{BB962C8B-B14F-4D97-AF65-F5344CB8AC3E}">
        <p14:creationId xmlns:p14="http://schemas.microsoft.com/office/powerpoint/2010/main" val="2465908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39B81-CA91-46CC-A1F1-0BBB18475344}" type="datetime1">
              <a:rPr lang="cs-CZ" smtClean="0"/>
              <a:t>29.2.2016</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0110C-80BA-45F1-8A88-185CE5667ADC}" type="slidenum">
              <a:rPr lang="cs-CZ" smtClean="0"/>
              <a:t>‹#›</a:t>
            </a:fld>
            <a:endParaRPr lang="cs-CZ"/>
          </a:p>
        </p:txBody>
      </p:sp>
    </p:spTree>
    <p:extLst>
      <p:ext uri="{BB962C8B-B14F-4D97-AF65-F5344CB8AC3E}">
        <p14:creationId xmlns:p14="http://schemas.microsoft.com/office/powerpoint/2010/main" val="601193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tmp"/></Relationships>
</file>

<file path=ppt/slides/_rels/slide12.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cfgbc.mf.uni-lj.si/people/damjana/teaching/fg-fkkt/4-GS-JuniorTechnology.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hyperlink" Target="http://www.illumina.com/systems/sequencing.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tmp"/><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slide" Target="slide61.xml"/><Relationship Id="rId4" Type="http://schemas.openxmlformats.org/officeDocument/2006/relationships/slide" Target="slide68.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oleObject" Target="../embeddings/oleObject5.bin"/><Relationship Id="rId3" Type="http://schemas.openxmlformats.org/officeDocument/2006/relationships/notesSlide" Target="../notesSlides/notesSlide11.xml"/><Relationship Id="rId7" Type="http://schemas.openxmlformats.org/officeDocument/2006/relationships/oleObject" Target="../embeddings/oleObject2.bin"/><Relationship Id="rId12" Type="http://schemas.openxmlformats.org/officeDocument/2006/relationships/image" Target="../media/image59.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56.png"/><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58.png"/><Relationship Id="rId4" Type="http://schemas.openxmlformats.org/officeDocument/2006/relationships/image" Target="../media/image61.jpeg"/><Relationship Id="rId9" Type="http://schemas.openxmlformats.org/officeDocument/2006/relationships/oleObject" Target="../embeddings/oleObject3.bin"/><Relationship Id="rId1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64.tmp"/><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7.tmp"/><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68.tmp"/><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9.tmp"/><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70.tmp"/><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73.tmp"/><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74.tmp"/><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accounts.illumina.com/" TargetMode="External"/><Relationship Id="rId1" Type="http://schemas.openxmlformats.org/officeDocument/2006/relationships/slideLayout" Target="../slideLayouts/slideLayout13.xml"/><Relationship Id="rId5" Type="http://schemas.openxmlformats.org/officeDocument/2006/relationships/image" Target="../media/image77.png"/><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www.ncbi.nlm.nih.gov/core/lw/2.0/html/tileshop_pmc/tileshop_pmc_inline.html?title=Click%20on%20image%20to%20zoom&amp;p=PMC3&amp;id=3694666_btt212f1p.jpg"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control" Target="../activeX/activeX7.xml"/><Relationship Id="rId13" Type="http://schemas.openxmlformats.org/officeDocument/2006/relationships/hyperlink" Target="http://products.invitrogen.com/ivgn/en/US/adirect/invitrogen?cmd=catProductDetail&amp;showAddButton=true&amp;productID=4482261&amp;_bcs_=H4sIAAAAAAAAAK1R0W6CMBT9mr6MjBQIjD2qzMXMOBOyvddyhSZtwbZA%2BPtdRJ1Rs6clzW3Pubfl%0anMNzQGi6NXXRcmc9EiZeDqYTHOwffOVcQ6IZCZe4%2Br73he6EM3UJ2ue1QtIKB7i1FgtoLFWtwK%2Bc%0aknidhNG4aOpMCyOmLxS3gAY4GNLgCcGa7byVtjihQE8KmMKPzr23QyuakbwV0pzU3qqJZinFtuhK%0afVbzlWNhhTDA3di6XCDRkquCRNnq%2B33DmcuEbSQbFsxBWZsBVSD5AQNOoNBrL3sm7SMzWBMapK9H%0aVzkcWtBc6NJbVKK5y/JfLfzKz90g8XckI5zOUZajCAlr6EA%2BcjdpRuZzi2gvpAODaDqM72yYOj5z%0acUTCOJxPrs5z2D/mEJ%2BSiK%2BzuEvuB9bxehmLAgAA&amp;returnURL=http://products.invitrogen.com:80/ivgn/en/US/adirect/invitrogen?cmd%3DcatDisplayStyle%26catKey%3D601891%26OP%3Dfilter%26filter%3D101%2F201%2F601891*" TargetMode="External"/><Relationship Id="rId18" Type="http://schemas.openxmlformats.org/officeDocument/2006/relationships/hyperlink" Target="http://products.invitrogen.com/ivgn/en/US/adirect/invitrogen?cmd=catProductDetail&amp;showAddButton=true&amp;productID=4466617&amp;_bcs_=H4sIAAAAAAAAAK1R0W6CMBT9mr6MjBQIjD2qzMXMOBOyvddyhSZtwbZA%2BPtdRJ1Rs6clzW3Pubfl%0anMNzQGi6NXXRcmc9EiZeDqYTHOwffOVcQ6IZCZe4%2Br73he6EM3UJ2ue1QtIKB7i1FgtoLFWtwK%2Bc%0aknidhNG4aOpMCyOmLxS3gAY4GNLgCcGa7byVtjihQE8KmMKPzr23QyuakbwV0pzU3qqJZinFtuhK%0afVbzlWNhhTDA3di6XCDRkquCRNnq%2B33DmcuEbSQbFsxBWZsBVSD5AQNOoNBrL3sm7SMzWBMapK9H%0aVzkcWtBc6NJbVKK5y/JfLfzKz90g8XckI5zOUZajCAlr6EA%2BcjdpRuZzi2gvpAODaDqM72yYOj5z%0acUTCOJxPrs5z2D/mEJ%2BSiK%2BzuEvuB9bxehmLAgAA&amp;returnURL=http://products.invitrogen.com:80/ivgn/en/US/adirect/invitrogen?cmd%3DcatDisplayStyle%26catKey%3D601891%26OP%3Dfilter%26filter%3D101%2F201%2F601891*" TargetMode="External"/><Relationship Id="rId3" Type="http://schemas.openxmlformats.org/officeDocument/2006/relationships/control" Target="../activeX/activeX2.xml"/><Relationship Id="rId21" Type="http://schemas.openxmlformats.org/officeDocument/2006/relationships/hyperlink" Target="http://products.invitrogen.com/ivgn/en/US/adirect/invitrogen?cmd=catProductDetail&amp;showAddButton=true&amp;productID=4484355&amp;_bcs_=H4sIAAAAAAAAAK1R0W6CMBT9mr6MjBQIjD2qzMXMOBOyvddyhSZtwbZA%2BPtdRJ1Rs6clzW3Pubfl%0anMNzQGi6NXXRcmc9EiZeDqYTHOwffOVcQ6IZCZe4%2Br73he6EM3UJ2ue1QtIKB7i1FgtoLFWtwK%2Bc%0aknidhNG4aOpMCyOmLxS3gAY4GNLgCcGa7byVtjihQE8KmMKPzr23QyuakbwV0pzU3qqJZinFtuhK%0afVbzlWNhhTDA3di6XCDRkquCRNnq%2B33DmcuEbSQbFsxBWZsBVSD5AQNOoNBrL3sm7SMzWBMapK9H%0aVzkcWtBc6NJbVKK5y/JfLfzKz90g8XckI5zOUZajCAlr6EA%2BcjdpRuZzi2gvpAODaDqM72yYOj5z%0acUTCOJxPrs5z2D/mEJ%2BSiK%2BzuEvuB9bxehmLAgAA&amp;returnURL=http://products.invitrogen.com:80/ivgn/en/US/adirect/invitrogen?cmd%3DcatDisplayStyle%26catKey%3D601891%26OP%3Dfilter%26filter%3D101%2F201%2F601891*" TargetMode="External"/><Relationship Id="rId7" Type="http://schemas.openxmlformats.org/officeDocument/2006/relationships/control" Target="../activeX/activeX6.xml"/><Relationship Id="rId12" Type="http://schemas.openxmlformats.org/officeDocument/2006/relationships/slideLayout" Target="../slideLayouts/slideLayout2.xml"/><Relationship Id="rId17" Type="http://schemas.openxmlformats.org/officeDocument/2006/relationships/hyperlink" Target="http://products.invitrogen.com/ivgn/en/US/adirect/invitrogen?cmd=catProductDetail&amp;showAddButton=true&amp;productID=4483324&amp;_bcs_=H4sIAAAAAAAAAK1R0W6CMBT9mr6MjBQIjD2qzMXMOBOyvddyhSZtwbZA%2BPtdRJ1Rs6clzW3Pubfl%0anMNzQGi6NXXRcmc9EiZeDqYTHOwffOVcQ6IZCZe4%2Br73he6EM3UJ2ue1QtIKB7i1FgtoLFWtwK%2Bc%0aknidhNG4aOpMCyOmLxS3gAY4GNLgCcGa7byVtjihQE8KmMKPzr23QyuakbwV0pzU3qqJZinFtuhK%0afVbzlWNhhTDA3di6XCDRkquCRNnq%2B33DmcuEbSQbFsxBWZsBVSD5AQNOoNBrL3sm7SMzWBMapK9H%0aVzkcWtBc6NJbVKK5y/JfLfzKz90g8XckI5zOUZajCAlr6EA%2BcjdpRuZzi2gvpAODaDqM72yYOj5z%0acUTCOJxPrs5z2D/mEJ%2BSiK%2BzuEvuB9bxehmLAgAA&amp;returnURL=http://products.invitrogen.com:80/ivgn/en/US/adirect/invitrogen?cmd%3DcatDisplayStyle%26catKey%3D601891%26OP%3Dfilter%26filter%3D101%2F201%2F601891*" TargetMode="External"/><Relationship Id="rId2" Type="http://schemas.openxmlformats.org/officeDocument/2006/relationships/control" Target="../activeX/activeX1.xml"/><Relationship Id="rId16" Type="http://schemas.openxmlformats.org/officeDocument/2006/relationships/hyperlink" Target="http://products.invitrogen.com/ivgn/en/US/adirect/invitrogen?cmd=catProductDetail&amp;showAddButton=true&amp;productID=4483188&amp;_bcs_=H4sIAAAAAAAAAK1R0W6CMBT9mr6MjBQIjD2qzMXMOBOyvddyhSZtwbZA%2BPtdRJ1Rs6clzW3Pubfl%0anMNzQGi6NXXRcmc9EiZeDqYTHOwffOVcQ6IZCZe4%2Br73he6EM3UJ2ue1QtIKB7i1FgtoLFWtwK%2Bc%0aknidhNG4aOpMCyOmLxS3gAY4GNLgCcGa7byVtjihQE8KmMKPzr23QyuakbwV0pzU3qqJZinFtuhK%0afVbzlWNhhTDA3di6XCDRkquCRNnq%2B33DmcuEbSQbFsxBWZsBVSD5AQNOoNBrL3sm7SMzWBMapK9H%0aVzkcWtBc6NJbVKK5y/JfLfzKz90g8XckI5zOUZajCAlr6EA%2BcjdpRuZzi2gvpAODaDqM72yYOj5z%0acUTCOJxPrs5z2D/mEJ%2BSiK%2BzuEvuB9bxehmLAgAA&amp;returnURL=http://products.invitrogen.com:80/ivgn/en/US/adirect/invitrogen?cmd%3DcatDisplayStyle%26catKey%3D601891%26OP%3Dfilter%26filter%3D101%2F201%2F601891*" TargetMode="External"/><Relationship Id="rId20" Type="http://schemas.openxmlformats.org/officeDocument/2006/relationships/hyperlink" Target="http://products.invitrogen.com/ivgn/en/US/adirect/invitrogen?cmd=catProductDetail&amp;showAddButton=true&amp;productID=4484354&amp;_bcs_=H4sIAAAAAAAAAK1R0W6CMBT9mr6MjBQIjD2qzMXMOBOyvddyhSZtwbZA%2BPtdRJ1Rs6clzW3Pubfl%0anMNzQGi6NXXRcmc9EiZeDqYTHOwffOVcQ6IZCZe4%2Br73he6EM3UJ2ue1QtIKB7i1FgtoLFWtwK%2Bc%0aknidhNG4aOpMCyOmLxS3gAY4GNLgCcGa7byVtjihQE8KmMKPzr23QyuakbwV0pzU3qqJZinFtuhK%0afVbzlWNhhTDA3di6XCDRkquCRNnq%2B33DmcuEbSQbFsxBWZsBVSD5AQNOoNBrL3sm7SMzWBMapK9H%0aVzkcWtBc6NJbVKK5y/JfLfzKz90g8XckI5zOUZajCAlr6EA%2BcjdpRuZzi2gvpAODaDqM72yYOj5z%0acUTCOJxPrs5z2D/mEJ%2BSiK%2BzuEvuB9bxehmLAgAA&amp;returnURL=http://products.invitrogen.com:80/ivgn/en/US/adirect/invitrogen?cmd%3DcatDisplayStyle%26catKey%3D601891%26OP%3Dfilter%26filter%3D101%2F201%2F601891*" TargetMode="External"/><Relationship Id="rId1" Type="http://schemas.openxmlformats.org/officeDocument/2006/relationships/vmlDrawing" Target="../drawings/vmlDrawing2.vml"/><Relationship Id="rId6" Type="http://schemas.openxmlformats.org/officeDocument/2006/relationships/control" Target="../activeX/activeX5.xml"/><Relationship Id="rId11" Type="http://schemas.openxmlformats.org/officeDocument/2006/relationships/control" Target="../activeX/activeX10.xml"/><Relationship Id="rId5" Type="http://schemas.openxmlformats.org/officeDocument/2006/relationships/control" Target="../activeX/activeX4.xml"/><Relationship Id="rId15" Type="http://schemas.openxmlformats.org/officeDocument/2006/relationships/hyperlink" Target="http://products.invitrogen.com/ivgn/en/US/adirect/invitrogen?cmd=catProductDetail&amp;showAddButton=true&amp;productID=4469496&amp;_bcs_=H4sIAAAAAAAAAK1R0W6CMBT9mr6MjBQIjD2qzMXMOBOyvddyhSZtwbZA%2BPtdRJ1Rs6clzW3Pubfl%0anMNzQGi6NXXRcmc9EiZeDqYTHOwffOVcQ6IZCZe4%2Br73he6EM3UJ2ue1QtIKB7i1FgtoLFWtwK%2Bc%0aknidhNG4aOpMCyOmLxS3gAY4GNLgCcGa7byVtjihQE8KmMKPzr23QyuakbwV0pzU3qqJZinFtuhK%0afVbzlWNhhTDA3di6XCDRkquCRNnq%2B33DmcuEbSQbFsxBWZsBVSD5AQNOoNBrL3sm7SMzWBMapK9H%0aVzkcWtBc6NJbVKK5y/JfLfzKz90g8XckI5zOUZajCAlr6EA%2BcjdpRuZzi2gvpAODaDqM72yYOj5z%0acUTCOJxPrs5z2D/mEJ%2BSiK%2BzuEvuB9bxehmLAgAA&amp;returnURL=http://products.invitrogen.com:80/ivgn/en/US/adirect/invitrogen?cmd%3DcatDisplayStyle%26catKey%3D601891%26OP%3Dfilter%26filter%3D101%2F201%2F601891*" TargetMode="External"/><Relationship Id="rId23" Type="http://schemas.openxmlformats.org/officeDocument/2006/relationships/image" Target="../media/image84.wmf"/><Relationship Id="rId10" Type="http://schemas.openxmlformats.org/officeDocument/2006/relationships/control" Target="../activeX/activeX9.xml"/><Relationship Id="rId19" Type="http://schemas.openxmlformats.org/officeDocument/2006/relationships/hyperlink" Target="http://products.invitrogen.com/ivgn/en/US/adirect/invitrogen?cmd=catProductDetail&amp;showAddButton=true&amp;productID=4469497&amp;_bcs_=H4sIAAAAAAAAAK1R0W6CMBT9mr6MjBQIjD2qzMXMOBOyvddyhSZtwbZA%2BPtdRJ1Rs6clzW3Pubfl%0anMNzQGi6NXXRcmc9EiZeDqYTHOwffOVcQ6IZCZe4%2Br73he6EM3UJ2ue1QtIKB7i1FgtoLFWtwK%2Bc%0aknidhNG4aOpMCyOmLxS3gAY4GNLgCcGa7byVtjihQE8KmMKPzr23QyuakbwV0pzU3qqJZinFtuhK%0afVbzlWNhhTDA3di6XCDRkquCRNnq%2B33DmcuEbSQbFsxBWZsBVSD5AQNOoNBrL3sm7SMzWBMapK9H%0aVzkcWtBc6NJbVKK5y/JfLfzKz90g8XckI5zOUZajCAlr6EA%2BcjdpRuZzi2gvpAODaDqM72yYOj5z%0acUTCOJxPrs5z2D/mEJ%2BSiK%2BzuEvuB9bxehmLAgAA&amp;returnURL=http://products.invitrogen.com:80/ivgn/en/US/adirect/invitrogen?cmd%3DcatDisplayStyle%26catKey%3D601891%26OP%3Dfilter%26filter%3D101%2F201%2F601891*" TargetMode="External"/><Relationship Id="rId4" Type="http://schemas.openxmlformats.org/officeDocument/2006/relationships/control" Target="../activeX/activeX3.xml"/><Relationship Id="rId9" Type="http://schemas.openxmlformats.org/officeDocument/2006/relationships/control" Target="../activeX/activeX8.xml"/><Relationship Id="rId14" Type="http://schemas.openxmlformats.org/officeDocument/2006/relationships/hyperlink" Target="http://products.invitrogen.com/ivgn/en/US/adirect/invitrogen?cmd=catProductDetail&amp;showAddButton=true&amp;productID=4466616&amp;_bcs_=H4sIAAAAAAAAAK1R0W6CMBT9mr6MjBQIjD2qzMXMOBOyvddyhSZtwbZA%2BPtdRJ1Rs6clzW3Pubfl%0anMNzQGi6NXXRcmc9EiZeDqYTHOwffOVcQ6IZCZe4%2Br73he6EM3UJ2ue1QtIKB7i1FgtoLFWtwK%2Bc%0aknidhNG4aOpMCyOmLxS3gAY4GNLgCcGa7byVtjihQE8KmMKPzr23QyuakbwV0pzU3qqJZinFtuhK%0afVbzlWNhhTDA3di6XCDRkquCRNnq%2B33DmcuEbSQbFsxBWZsBVSD5AQNOoNBrL3sm7SMzWBMapK9H%0aVzkcWtBc6NJbVKK5y/JfLfzKz90g8XckI5zOUZajCAlr6EA%2BcjdpRuZzi2gvpAODaDqM72yYOj5z%0acUTCOJxPrs5z2D/mEJ%2BSiK%2BzuEvuB9bxehmLAgAA&amp;returnURL=http://products.invitrogen.com:80/ivgn/en/US/adirect/invitrogen?cmd%3DcatDisplayStyle%26catKey%3D601891%26OP%3Dfilter%26filter%3D101%2F201%2F601891*" TargetMode="External"/><Relationship Id="rId22" Type="http://schemas.openxmlformats.org/officeDocument/2006/relationships/hyperlink" Target="http://products.invitrogen.com/ivgn/en/US/adirect/invitrogen?cmd=catProductDetail&amp;showAddButton=true&amp;productID=4482321&amp;_bcs_=H4sIAAAAAAAAAK1R0W6CMBT9mr6MjBQIjD2qzMXMOBOyvddyhSZtwbZA%2BPtdRJ1Rs6clzW3Pubfl%0anMNzQGi6NXXRcmc9EiZeDqYTHOwffOVcQ6IZCZe4%2Br73he6EM3UJ2ue1QtIKB7i1FgtoLFWtwK%2Bc%0aknidhNG4aOpMCyOmLxS3gAY4GNLgCcGa7byVtjihQE8KmMKPzr23QyuakbwV0pzU3qqJZinFtuhK%0afVbzlWNhhTDA3di6XCDRkquCRNnq%2B33DmcuEbSQbFsxBWZsBVSD5AQNOoNBrL3sm7SMzWBMapK9H%0aVzkcWtBc6NJbVKK5y/JfLfzKz90g8XckI5zOUZajCAlr6EA%2BcjdpRuZzi2gvpAODaDqM72yYOj5z%0acUTCOJxPrs5z2D/mEJ%2BSiK%2BzuEvuB9bxehmLAgAA&amp;returnURL=http://products.invitrogen.com:80/ivgn/en/US/adirect/invitrogen?cmd%3DcatDisplayStyle%26catKey%3D601891%26OP%3Dfilter%26filter%3D101%2F201%2F601891*"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 Id="rId6" Type="http://schemas.openxmlformats.org/officeDocument/2006/relationships/hyperlink" Target="https://www.youtube.com/watch?v=WYBzbxIfuKs" TargetMode="External"/><Relationship Id="rId5" Type="http://schemas.openxmlformats.org/officeDocument/2006/relationships/image" Target="../media/image91.jpeg"/><Relationship Id="rId4" Type="http://schemas.openxmlformats.org/officeDocument/2006/relationships/image" Target="../media/image90.jpe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5.jpeg"/></Relationships>
</file>

<file path=ppt/slides/_rels/slide60.xml.rels><?xml version="1.0" encoding="UTF-8" standalone="yes"?>
<Relationships xmlns="http://schemas.openxmlformats.org/package/2006/relationships"><Relationship Id="rId2" Type="http://schemas.openxmlformats.org/officeDocument/2006/relationships/image" Target="../media/image92.tmp"/><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xml"/><Relationship Id="rId4" Type="http://schemas.openxmlformats.org/officeDocument/2006/relationships/image" Target="../media/image99.jpeg"/></Relationships>
</file>

<file path=ppt/slides/_rels/slide6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6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hyperlink" Target="http://www.nature.com/nbt/journal/v29/n9/full/nbt.1965.html#ref1" TargetMode="External"/><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hyperlink" Target="https://www.youtube.com/watch?v=jFCD8Q6qSTM&amp;ebc=ANyPxKrMLmAe4Nmia2N3RFr_1QbGUsOzceI2sMqnIJ5gS09XPCofTb-0cUvJdbzQhD_gKRKTL-XBahDEvoV6uOnm_78yvaG-eA" TargetMode="External"/><Relationship Id="rId5" Type="http://schemas.openxmlformats.org/officeDocument/2006/relationships/image" Target="../media/image108.jpeg"/><Relationship Id="rId4" Type="http://schemas.openxmlformats.org/officeDocument/2006/relationships/image" Target="../media/image107.png"/></Relationships>
</file>

<file path=ppt/slides/_rels/slide6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dnasequencing.yolasite.com/next-generation-sequencing.php"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40.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err="1" smtClean="0"/>
              <a:t>Metagenomika</a:t>
            </a:r>
            <a:r>
              <a:rPr lang="cs-CZ" dirty="0" smtClean="0"/>
              <a:t>- 454, </a:t>
            </a:r>
            <a:r>
              <a:rPr lang="cs-CZ" dirty="0" err="1" smtClean="0"/>
              <a:t>Illumina</a:t>
            </a:r>
            <a:r>
              <a:rPr lang="cs-CZ" dirty="0" smtClean="0"/>
              <a:t>, </a:t>
            </a:r>
            <a:r>
              <a:rPr lang="cs-CZ" dirty="0" err="1" smtClean="0"/>
              <a:t>ionTorrent</a:t>
            </a:r>
            <a:r>
              <a:rPr lang="cs-CZ" dirty="0" smtClean="0"/>
              <a:t> </a:t>
            </a:r>
            <a:endParaRPr lang="cs-CZ" dirty="0"/>
          </a:p>
        </p:txBody>
      </p:sp>
      <p:sp>
        <p:nvSpPr>
          <p:cNvPr id="3" name="Podnadpis 2"/>
          <p:cNvSpPr>
            <a:spLocks noGrp="1"/>
          </p:cNvSpPr>
          <p:nvPr>
            <p:ph type="subTitle" idx="1"/>
          </p:nvPr>
        </p:nvSpPr>
        <p:spPr/>
        <p:txBody>
          <a:bodyPr/>
          <a:lstStyle/>
          <a:p>
            <a:r>
              <a:rPr lang="cs-CZ" dirty="0" smtClean="0"/>
              <a:t>Petra Vídeňská, Ph.D.</a:t>
            </a:r>
            <a:endParaRPr lang="cs-CZ" dirty="0"/>
          </a:p>
        </p:txBody>
      </p:sp>
      <p:sp>
        <p:nvSpPr>
          <p:cNvPr id="4" name="Zástupný symbol pro číslo snímku 3"/>
          <p:cNvSpPr>
            <a:spLocks noGrp="1"/>
          </p:cNvSpPr>
          <p:nvPr>
            <p:ph type="sldNum" sz="quarter" idx="12"/>
          </p:nvPr>
        </p:nvSpPr>
        <p:spPr/>
        <p:txBody>
          <a:bodyPr/>
          <a:lstStyle/>
          <a:p>
            <a:fld id="{82E0110C-80BA-45F1-8A88-185CE5667ADC}" type="slidenum">
              <a:rPr lang="cs-CZ" smtClean="0"/>
              <a:t>1</a:t>
            </a:fld>
            <a:endParaRPr lang="cs-CZ"/>
          </a:p>
        </p:txBody>
      </p:sp>
    </p:spTree>
    <p:extLst>
      <p:ext uri="{BB962C8B-B14F-4D97-AF65-F5344CB8AC3E}">
        <p14:creationId xmlns:p14="http://schemas.microsoft.com/office/powerpoint/2010/main" val="5297870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71400"/>
            <a:ext cx="8229600" cy="1143000"/>
          </a:xfrm>
        </p:spPr>
        <p:txBody>
          <a:bodyPr/>
          <a:lstStyle/>
          <a:p>
            <a:r>
              <a:rPr lang="cs-CZ" dirty="0" smtClean="0"/>
              <a:t>454</a:t>
            </a:r>
            <a:endParaRPr lang="cs-CZ" dirty="0"/>
          </a:p>
        </p:txBody>
      </p:sp>
      <p:pic>
        <p:nvPicPr>
          <p:cNvPr id="4" name="Zástupný symbol pro obsah 3" descr="Technology to Detect Low-level Drug-resistant HIV Variants - Mozilla Firefox"/>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750" t="16572" r="33265" b="7624"/>
          <a:stretch/>
        </p:blipFill>
        <p:spPr>
          <a:xfrm>
            <a:off x="1043608" y="764704"/>
            <a:ext cx="6696744" cy="4895848"/>
          </a:xfrm>
        </p:spPr>
      </p:pic>
      <p:sp>
        <p:nvSpPr>
          <p:cNvPr id="5" name="Obdélník 4"/>
          <p:cNvSpPr/>
          <p:nvPr/>
        </p:nvSpPr>
        <p:spPr>
          <a:xfrm>
            <a:off x="1763688" y="5877272"/>
            <a:ext cx="4572000" cy="646331"/>
          </a:xfrm>
          <a:prstGeom prst="rect">
            <a:avLst/>
          </a:prstGeom>
        </p:spPr>
        <p:txBody>
          <a:bodyPr>
            <a:spAutoFit/>
          </a:bodyPr>
          <a:lstStyle/>
          <a:p>
            <a:r>
              <a:rPr lang="cs-CZ" dirty="0" smtClean="0"/>
              <a:t>https://www.youtube.com/watch?v=nFfgWGFe0aA</a:t>
            </a:r>
            <a:endParaRPr lang="cs-CZ" dirty="0"/>
          </a:p>
        </p:txBody>
      </p:sp>
      <p:sp>
        <p:nvSpPr>
          <p:cNvPr id="6" name="Zástupný symbol pro číslo snímku 5"/>
          <p:cNvSpPr>
            <a:spLocks noGrp="1"/>
          </p:cNvSpPr>
          <p:nvPr>
            <p:ph type="sldNum" sz="quarter" idx="12"/>
          </p:nvPr>
        </p:nvSpPr>
        <p:spPr/>
        <p:txBody>
          <a:bodyPr/>
          <a:lstStyle/>
          <a:p>
            <a:fld id="{82E0110C-80BA-45F1-8A88-185CE5667ADC}" type="slidenum">
              <a:rPr lang="cs-CZ" smtClean="0"/>
              <a:t>10</a:t>
            </a:fld>
            <a:endParaRPr lang="cs-CZ"/>
          </a:p>
        </p:txBody>
      </p:sp>
    </p:spTree>
    <p:extLst>
      <p:ext uri="{BB962C8B-B14F-4D97-AF65-F5344CB8AC3E}">
        <p14:creationId xmlns:p14="http://schemas.microsoft.com/office/powerpoint/2010/main" val="6428583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GS Junior Titanium PicoTiterPlate Kit - Mozilla Firefox"/>
          <p:cNvPicPr>
            <a:picLocks noChangeAspect="1"/>
          </p:cNvPicPr>
          <p:nvPr/>
        </p:nvPicPr>
        <p:blipFill rotWithShape="1">
          <a:blip r:embed="rId2" cstate="print">
            <a:extLst>
              <a:ext uri="{28A0092B-C50C-407E-A947-70E740481C1C}">
                <a14:useLocalDpi xmlns:a14="http://schemas.microsoft.com/office/drawing/2010/main" val="0"/>
              </a:ext>
            </a:extLst>
          </a:blip>
          <a:srcRect l="30504" t="32941" r="37934" b="21813"/>
          <a:stretch/>
        </p:blipFill>
        <p:spPr>
          <a:xfrm>
            <a:off x="7164288" y="1916832"/>
            <a:ext cx="1767511" cy="1539158"/>
          </a:xfrm>
          <a:prstGeom prst="rect">
            <a:avLst/>
          </a:prstGeom>
        </p:spPr>
      </p:pic>
      <p:sp>
        <p:nvSpPr>
          <p:cNvPr id="2" name="Nadpis 1"/>
          <p:cNvSpPr>
            <a:spLocks noGrp="1"/>
          </p:cNvSpPr>
          <p:nvPr>
            <p:ph type="title"/>
          </p:nvPr>
        </p:nvSpPr>
        <p:spPr/>
        <p:txBody>
          <a:bodyPr/>
          <a:lstStyle/>
          <a:p>
            <a:r>
              <a:rPr lang="cs-CZ" dirty="0" smtClean="0"/>
              <a:t>454</a:t>
            </a:r>
            <a:endParaRPr lang="cs-CZ" dirty="0"/>
          </a:p>
        </p:txBody>
      </p:sp>
      <p:pic>
        <p:nvPicPr>
          <p:cNvPr id="4" name="Zástupný symbol pro obsah 3" descr="sekvenace by videnska - Mozilla Firefox"/>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6124" t="48296" r="16632" b="25656"/>
          <a:stretch/>
        </p:blipFill>
        <p:spPr>
          <a:xfrm>
            <a:off x="1691680" y="1916832"/>
            <a:ext cx="5010308" cy="1178896"/>
          </a:xfrm>
        </p:spPr>
      </p:pic>
      <p:pic>
        <p:nvPicPr>
          <p:cNvPr id="5" name="Obrázek 4" descr="sekvenace by videnska - Mozilla Firefox"/>
          <p:cNvPicPr>
            <a:picLocks noChangeAspect="1"/>
          </p:cNvPicPr>
          <p:nvPr/>
        </p:nvPicPr>
        <p:blipFill rotWithShape="1">
          <a:blip r:embed="rId4">
            <a:extLst>
              <a:ext uri="{28A0092B-C50C-407E-A947-70E740481C1C}">
                <a14:useLocalDpi xmlns:a14="http://schemas.microsoft.com/office/drawing/2010/main" val="0"/>
              </a:ext>
            </a:extLst>
          </a:blip>
          <a:srcRect l="20702" t="65000" r="58595" b="7245"/>
          <a:stretch/>
        </p:blipFill>
        <p:spPr>
          <a:xfrm>
            <a:off x="1043608" y="4131815"/>
            <a:ext cx="2448272" cy="1993802"/>
          </a:xfrm>
          <a:prstGeom prst="rect">
            <a:avLst/>
          </a:prstGeom>
        </p:spPr>
      </p:pic>
      <p:pic>
        <p:nvPicPr>
          <p:cNvPr id="6" name="Obrázek 5" descr="sekvenace by videnska - Mozilla Firefox"/>
          <p:cNvPicPr>
            <a:picLocks noChangeAspect="1"/>
          </p:cNvPicPr>
          <p:nvPr/>
        </p:nvPicPr>
        <p:blipFill rotWithShape="1">
          <a:blip r:embed="rId4">
            <a:extLst>
              <a:ext uri="{28A0092B-C50C-407E-A947-70E740481C1C}">
                <a14:useLocalDpi xmlns:a14="http://schemas.microsoft.com/office/drawing/2010/main" val="0"/>
              </a:ext>
            </a:extLst>
          </a:blip>
          <a:srcRect l="47506" t="31372" r="20923" b="24954"/>
          <a:stretch/>
        </p:blipFill>
        <p:spPr>
          <a:xfrm>
            <a:off x="4572000" y="3861048"/>
            <a:ext cx="2886783" cy="2425805"/>
          </a:xfrm>
          <a:prstGeom prst="rect">
            <a:avLst/>
          </a:prstGeom>
        </p:spPr>
      </p:pic>
      <p:sp>
        <p:nvSpPr>
          <p:cNvPr id="8" name="Zástupný symbol pro číslo snímku 7"/>
          <p:cNvSpPr>
            <a:spLocks noGrp="1"/>
          </p:cNvSpPr>
          <p:nvPr>
            <p:ph type="sldNum" sz="quarter" idx="12"/>
          </p:nvPr>
        </p:nvSpPr>
        <p:spPr/>
        <p:txBody>
          <a:bodyPr/>
          <a:lstStyle/>
          <a:p>
            <a:fld id="{82E0110C-80BA-45F1-8A88-185CE5667ADC}" type="slidenum">
              <a:rPr lang="cs-CZ" smtClean="0"/>
              <a:t>11</a:t>
            </a:fld>
            <a:endParaRPr lang="cs-CZ"/>
          </a:p>
        </p:txBody>
      </p:sp>
    </p:spTree>
    <p:extLst>
      <p:ext uri="{BB962C8B-B14F-4D97-AF65-F5344CB8AC3E}">
        <p14:creationId xmlns:p14="http://schemas.microsoft.com/office/powerpoint/2010/main" val="29099480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454</a:t>
            </a:r>
            <a:endParaRPr lang="cs-CZ" dirty="0"/>
          </a:p>
        </p:txBody>
      </p:sp>
      <p:pic>
        <p:nvPicPr>
          <p:cNvPr id="4" name="Zástupný symbol pro obsah 3" descr="⚡Presentation &quot;1 Ultra-High Throughput DNA Sequencing on the 454/Roche GS-FLX Methods, Automation, Applications Graham Wiley Roe Lab.&quot; - Mozilla Firefox"/>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971" t="2212" r="10449" b="13969"/>
          <a:stretch/>
        </p:blipFill>
        <p:spPr>
          <a:xfrm>
            <a:off x="107504" y="1520320"/>
            <a:ext cx="7507535" cy="5005024"/>
          </a:xfrm>
        </p:spPr>
      </p:pic>
      <p:sp>
        <p:nvSpPr>
          <p:cNvPr id="5" name="Zástupný symbol pro číslo snímku 4"/>
          <p:cNvSpPr>
            <a:spLocks noGrp="1"/>
          </p:cNvSpPr>
          <p:nvPr>
            <p:ph type="sldNum" sz="quarter" idx="12"/>
          </p:nvPr>
        </p:nvSpPr>
        <p:spPr/>
        <p:txBody>
          <a:bodyPr/>
          <a:lstStyle/>
          <a:p>
            <a:fld id="{82E0110C-80BA-45F1-8A88-185CE5667ADC}" type="slidenum">
              <a:rPr lang="cs-CZ" smtClean="0"/>
              <a:t>12</a:t>
            </a:fld>
            <a:endParaRPr lang="cs-CZ"/>
          </a:p>
        </p:txBody>
      </p:sp>
    </p:spTree>
    <p:extLst>
      <p:ext uri="{BB962C8B-B14F-4D97-AF65-F5344CB8AC3E}">
        <p14:creationId xmlns:p14="http://schemas.microsoft.com/office/powerpoint/2010/main" val="20206842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Presentation &quot;1 Ultra-High Throughput DNA Sequencing on the 454/Roche GS-FLX Methods, Automation, Applications Graham Wiley Roe Lab.&quot; - Mozilla Firefox"/>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52474" y="1600200"/>
            <a:ext cx="7239052" cy="4525963"/>
          </a:xfrm>
        </p:spPr>
      </p:pic>
      <p:sp>
        <p:nvSpPr>
          <p:cNvPr id="5" name="Zástupný symbol pro číslo snímku 4"/>
          <p:cNvSpPr>
            <a:spLocks noGrp="1"/>
          </p:cNvSpPr>
          <p:nvPr>
            <p:ph type="sldNum" sz="quarter" idx="12"/>
          </p:nvPr>
        </p:nvSpPr>
        <p:spPr/>
        <p:txBody>
          <a:bodyPr/>
          <a:lstStyle/>
          <a:p>
            <a:fld id="{82E0110C-80BA-45F1-8A88-185CE5667ADC}" type="slidenum">
              <a:rPr lang="cs-CZ" smtClean="0"/>
              <a:t>13</a:t>
            </a:fld>
            <a:endParaRPr lang="cs-CZ"/>
          </a:p>
        </p:txBody>
      </p:sp>
    </p:spTree>
    <p:extLst>
      <p:ext uri="{BB962C8B-B14F-4D97-AF65-F5344CB8AC3E}">
        <p14:creationId xmlns:p14="http://schemas.microsoft.com/office/powerpoint/2010/main" val="11173929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454 – podrobný </a:t>
            </a:r>
            <a:r>
              <a:rPr lang="cs-CZ" dirty="0" err="1" smtClean="0"/>
              <a:t>workflow</a:t>
            </a:r>
            <a:endParaRPr lang="cs-CZ" dirty="0"/>
          </a:p>
        </p:txBody>
      </p:sp>
      <p:sp>
        <p:nvSpPr>
          <p:cNvPr id="3" name="Zástupný symbol pro obsah 2"/>
          <p:cNvSpPr>
            <a:spLocks noGrp="1"/>
          </p:cNvSpPr>
          <p:nvPr>
            <p:ph idx="1"/>
          </p:nvPr>
        </p:nvSpPr>
        <p:spPr/>
        <p:txBody>
          <a:bodyPr/>
          <a:lstStyle/>
          <a:p>
            <a:r>
              <a:rPr lang="cs-CZ" dirty="0" smtClean="0">
                <a:hlinkClick r:id="rId2"/>
              </a:rPr>
              <a:t>http://cfgbc.mf.uni-lj.si/people/damjana/teaching/fg-fkkt/4-GS-JuniorTechnology.pdf</a:t>
            </a:r>
            <a:r>
              <a:rPr lang="cs-CZ" dirty="0" smtClean="0"/>
              <a:t> </a:t>
            </a:r>
            <a:endParaRPr lang="cs-CZ" dirty="0"/>
          </a:p>
        </p:txBody>
      </p:sp>
      <p:sp>
        <p:nvSpPr>
          <p:cNvPr id="4" name="Zástupný symbol pro číslo snímku 3"/>
          <p:cNvSpPr>
            <a:spLocks noGrp="1"/>
          </p:cNvSpPr>
          <p:nvPr>
            <p:ph type="sldNum" sz="quarter" idx="12"/>
          </p:nvPr>
        </p:nvSpPr>
        <p:spPr/>
        <p:txBody>
          <a:bodyPr/>
          <a:lstStyle/>
          <a:p>
            <a:fld id="{82E0110C-80BA-45F1-8A88-185CE5667ADC}" type="slidenum">
              <a:rPr lang="cs-CZ" smtClean="0"/>
              <a:t>14</a:t>
            </a:fld>
            <a:endParaRPr lang="cs-CZ"/>
          </a:p>
        </p:txBody>
      </p:sp>
    </p:spTree>
    <p:extLst>
      <p:ext uri="{BB962C8B-B14F-4D97-AF65-F5344CB8AC3E}">
        <p14:creationId xmlns:p14="http://schemas.microsoft.com/office/powerpoint/2010/main" val="9408507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p:txBody>
          <a:bodyPr/>
          <a:lstStyle/>
          <a:p>
            <a:r>
              <a:rPr lang="cs-CZ" altLang="cs-CZ" dirty="0" err="1" smtClean="0"/>
              <a:t>Illumina</a:t>
            </a:r>
            <a:endParaRPr lang="cs-CZ" altLang="cs-CZ" dirty="0" smtClean="0"/>
          </a:p>
        </p:txBody>
      </p:sp>
      <p:sp>
        <p:nvSpPr>
          <p:cNvPr id="3" name="Zástupný symbol pro obsah 2"/>
          <p:cNvSpPr>
            <a:spLocks noGrp="1"/>
          </p:cNvSpPr>
          <p:nvPr>
            <p:ph idx="1"/>
          </p:nvPr>
        </p:nvSpPr>
        <p:spPr/>
        <p:txBody>
          <a:bodyPr>
            <a:normAutofit/>
          </a:bodyPr>
          <a:lstStyle/>
          <a:p>
            <a:pPr>
              <a:defRPr/>
            </a:pPr>
            <a:endParaRPr lang="cs-CZ" sz="2800" dirty="0" smtClean="0"/>
          </a:p>
          <a:p>
            <a:pPr>
              <a:defRPr/>
            </a:pPr>
            <a:endParaRPr lang="cs-CZ" sz="2800" dirty="0"/>
          </a:p>
          <a:p>
            <a:pPr>
              <a:defRPr/>
            </a:pPr>
            <a:endParaRPr lang="cs-CZ" sz="2800" dirty="0"/>
          </a:p>
          <a:p>
            <a:pPr>
              <a:defRPr/>
            </a:pPr>
            <a:endParaRPr lang="cs-CZ" sz="2800" dirty="0" smtClean="0"/>
          </a:p>
          <a:p>
            <a:pPr>
              <a:defRPr/>
            </a:pPr>
            <a:r>
              <a:rPr lang="cs-CZ" sz="2800" dirty="0" smtClean="0">
                <a:hlinkClick r:id="rId2" action="ppaction://hlinksldjump"/>
              </a:rPr>
              <a:t>Příprava </a:t>
            </a:r>
            <a:r>
              <a:rPr lang="cs-CZ" sz="2800" dirty="0" err="1" smtClean="0">
                <a:hlinkClick r:id="rId2" action="ppaction://hlinksldjump"/>
              </a:rPr>
              <a:t>templátu</a:t>
            </a:r>
            <a:r>
              <a:rPr lang="cs-CZ" sz="2800" dirty="0" smtClean="0"/>
              <a:t>: hybridizace na sklíčku, tvorba klastrů</a:t>
            </a:r>
          </a:p>
          <a:p>
            <a:pPr>
              <a:defRPr/>
            </a:pPr>
            <a:r>
              <a:rPr lang="cs-CZ" sz="2800" dirty="0" err="1" smtClean="0"/>
              <a:t>Sekvenace</a:t>
            </a:r>
            <a:r>
              <a:rPr lang="cs-CZ" sz="2800" dirty="0" smtClean="0"/>
              <a:t> syntézou</a:t>
            </a:r>
          </a:p>
          <a:p>
            <a:pPr>
              <a:defRPr/>
            </a:pPr>
            <a:r>
              <a:rPr lang="cs-CZ" sz="2800" dirty="0" smtClean="0"/>
              <a:t>Detekce fluorescence odštěpené značky z reverzního terminátoru (nukleotidu)</a:t>
            </a:r>
          </a:p>
          <a:p>
            <a:pPr>
              <a:defRPr/>
            </a:pPr>
            <a:endParaRPr lang="cs-CZ" dirty="0" smtClean="0"/>
          </a:p>
          <a:p>
            <a:pPr marL="0" indent="0">
              <a:buFont typeface="Arial" charset="0"/>
              <a:buNone/>
              <a:defRPr/>
            </a:pPr>
            <a:endParaRPr lang="cs-CZ" dirty="0"/>
          </a:p>
        </p:txBody>
      </p:sp>
      <p:pic>
        <p:nvPicPr>
          <p:cNvPr id="12292" name="Picture 2" descr="HiSeq 2500 available now."/>
          <p:cNvPicPr>
            <a:picLocks noChangeAspect="1" noChangeArrowheads="1"/>
          </p:cNvPicPr>
          <p:nvPr/>
        </p:nvPicPr>
        <p:blipFill>
          <a:blip r:embed="rId3">
            <a:extLst>
              <a:ext uri="{28A0092B-C50C-407E-A947-70E740481C1C}">
                <a14:useLocalDpi xmlns:a14="http://schemas.microsoft.com/office/drawing/2010/main" val="0"/>
              </a:ext>
            </a:extLst>
          </a:blip>
          <a:srcRect t="-4333" r="53268" b="2"/>
          <a:stretch>
            <a:fillRect/>
          </a:stretch>
        </p:blipFill>
        <p:spPr bwMode="auto">
          <a:xfrm>
            <a:off x="611188" y="1412776"/>
            <a:ext cx="2987675"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descr="http://www.illumina.com/images/products/miseq.jpg"/>
          <p:cNvPicPr>
            <a:picLocks noChangeAspect="1" noChangeArrowheads="1"/>
          </p:cNvPicPr>
          <p:nvPr/>
        </p:nvPicPr>
        <p:blipFill>
          <a:blip r:embed="rId4">
            <a:extLst>
              <a:ext uri="{28A0092B-C50C-407E-A947-70E740481C1C}">
                <a14:useLocalDpi xmlns:a14="http://schemas.microsoft.com/office/drawing/2010/main" val="0"/>
              </a:ext>
            </a:extLst>
          </a:blip>
          <a:srcRect b="16243"/>
          <a:stretch>
            <a:fillRect/>
          </a:stretch>
        </p:blipFill>
        <p:spPr bwMode="auto">
          <a:xfrm>
            <a:off x="4859338" y="1300038"/>
            <a:ext cx="2089150"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číslo snímku 1"/>
          <p:cNvSpPr>
            <a:spLocks noGrp="1"/>
          </p:cNvSpPr>
          <p:nvPr>
            <p:ph type="sldNum" sz="quarter" idx="12"/>
          </p:nvPr>
        </p:nvSpPr>
        <p:spPr/>
        <p:txBody>
          <a:bodyPr/>
          <a:lstStyle/>
          <a:p>
            <a:fld id="{82E0110C-80BA-45F1-8A88-185CE5667ADC}" type="slidenum">
              <a:rPr lang="cs-CZ" smtClean="0"/>
              <a:t>15</a:t>
            </a:fld>
            <a:endParaRPr lang="cs-CZ"/>
          </a:p>
        </p:txBody>
      </p:sp>
    </p:spTree>
    <p:extLst>
      <p:ext uri="{BB962C8B-B14F-4D97-AF65-F5344CB8AC3E}">
        <p14:creationId xmlns:p14="http://schemas.microsoft.com/office/powerpoint/2010/main" val="3363134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hlinkClick r:id="rId2"/>
              </a:rPr>
              <a:t>http://www.illumina.com/systems/sequencing.html</a:t>
            </a:r>
            <a:r>
              <a:rPr lang="cs-CZ" dirty="0" smtClean="0"/>
              <a:t>  </a:t>
            </a:r>
            <a:endParaRPr lang="cs-CZ" dirty="0"/>
          </a:p>
        </p:txBody>
      </p:sp>
      <p:pic>
        <p:nvPicPr>
          <p:cNvPr id="4" name="Zástupný symbol pro obsah 3" descr="Sequencing Systems | Sequencer Comparison Table - Mozilla Firefox"/>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850" t="15069" r="14502" b="8125"/>
          <a:stretch/>
        </p:blipFill>
        <p:spPr>
          <a:xfrm>
            <a:off x="0" y="1435597"/>
            <a:ext cx="8604448" cy="5377779"/>
          </a:xfrm>
        </p:spPr>
      </p:pic>
      <p:sp>
        <p:nvSpPr>
          <p:cNvPr id="5" name="Zástupný symbol pro číslo snímku 4"/>
          <p:cNvSpPr>
            <a:spLocks noGrp="1"/>
          </p:cNvSpPr>
          <p:nvPr>
            <p:ph type="sldNum" sz="quarter" idx="12"/>
          </p:nvPr>
        </p:nvSpPr>
        <p:spPr/>
        <p:txBody>
          <a:bodyPr/>
          <a:lstStyle/>
          <a:p>
            <a:fld id="{82E0110C-80BA-45F1-8A88-185CE5667ADC}" type="slidenum">
              <a:rPr lang="cs-CZ" smtClean="0"/>
              <a:t>16</a:t>
            </a:fld>
            <a:endParaRPr lang="cs-CZ"/>
          </a:p>
        </p:txBody>
      </p:sp>
    </p:spTree>
    <p:extLst>
      <p:ext uri="{BB962C8B-B14F-4D97-AF65-F5344CB8AC3E}">
        <p14:creationId xmlns:p14="http://schemas.microsoft.com/office/powerpoint/2010/main" val="33080876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G:\Photos\Renders_MiSeq\Legacy\MG\PPT_Request\2A_Front_view_closed_LED_on_Transparent.png"/>
          <p:cNvPicPr>
            <a:picLocks noChangeAspect="1" noChangeArrowheads="1"/>
          </p:cNvPicPr>
          <p:nvPr/>
        </p:nvPicPr>
        <p:blipFill>
          <a:blip r:embed="rId3" cstate="print"/>
          <a:srcRect/>
          <a:stretch>
            <a:fillRect/>
          </a:stretch>
        </p:blipFill>
        <p:spPr bwMode="auto">
          <a:xfrm>
            <a:off x="6478501" y="3140968"/>
            <a:ext cx="2597584" cy="1871385"/>
          </a:xfrm>
          <a:prstGeom prst="rect">
            <a:avLst/>
          </a:prstGeom>
          <a:noFill/>
          <a:effectLst>
            <a:reflection blurRad="6350" stA="52000" endA="300" endPos="35000" dir="5400000" sy="-100000" algn="bl" rotWithShape="0"/>
          </a:effectLst>
        </p:spPr>
      </p:pic>
      <p:sp>
        <p:nvSpPr>
          <p:cNvPr id="5" name="AutoShape 8" descr="data:image/jpeg;base64,/9j/4AAQSkZJRgABAQAAAQABAAD/2wCEAAkGBhMSEBUSEhASEBIVDxAPFRIUEA8QDxAPFBAVFBQQFBUYHSYeFxkkGRQUHy8gJCcpLCwsFR4xNTAqNSYrLDUBCQoKDgwOGQ8PGSkiHx00KSwsNTU1NSksLC01LTEsKSwpNik1KikpKSw1NSwuKSwsKSwpLCkqKSkpMzIpLCwsK//AABEIAIcAqAMBIgACEQEDEQH/xAAcAAABBQEBAQAAAAAAAAAAAAAAAwQFBgcCAQj/xABHEAACAQIBBgkIBwYFBQAAAAABAgADEQQFBhIhMVEHQWFxgZGhscETIjJCUnKSskNiY4Ki0dIUFyMz4fBTg5OzwhUkJWRz/8QAGAEBAQEBAQAAAAAAAAAAAAAAAAECAwT/xAAhEQEAAgEDBQEBAAAAAAAAAAAAAQIREyFRAxIxYZGhQf/aAAwDAQACEQMRAD8A3GEIQCEIQCEIQCEIQCEomd3CacBjP2dsN5RPJJU01qWe7FgRoEWOzfGlPhnwpHnMKZJtZ0qA33arg9cDRoSk/vEQqHDDROwimxiD8Iy8TH/SPjAvsJnj8I24v0U1HjEW4RG31OqmIGkwmYNwhP8AafEg8Ii+flU8VT/Vt3CBqsJlI4QK42A9NQnwnX7ycSOJOnXA1SEy0cJuK9iifut+ctuaOeQxmkjIKdVRpEA3R1vbSW+vVxjlECywhCARNa4JIGuxsefdFJEZDPmt/wDR/nMCU8pDTnMIHXlJ55SeGcmB61YxtXxrDZbqnbmMcU2qBlHCgjPiEqtr0qZp7LW0DcD8R6pnWVF1A7mE13P3B6dBjxp/EHRt7LzJ8qDzDzg9sC45Ke+ETkj7I2QWxTuorNSCKhsoS50tLXdgfZkTm298JzGW/g8b/unG+kh+Fz+qSYysTh0vBuePFVj00R3U52ODheOvVP328AJoNfChlK3IvxqSrdBGyNhkpfaqHnqv+c56fufrXf6hShwa0uOpVP8AmV/1RReDmgNpc87Oe9pajklL38mSdWs1nubar9gnaZKTSuaKb76RJHMLSaNf7M/ZO+fXxVP3eYTjRTz6J74YjMHCohK4VXI4gqA90ty5IojZRp/AscOmo80sdGnH7J32YdQoaGnTAsErVaYG5VqHRHVaWfMCvo5Qp/WWon4b+EhMq09HF4lft7jmamh7yY7zYr6GNw7fbovxeb4zqw2+EIQCRGQP5Z99vmMl5E5u/wAr7x+YwJOeTqeEQOTODOyJw0BCoYxxMfVBGWIECu5XohlIOwgg8x1TEcrYYoKlM7ULL1HUeqbvj01GZLn5gtCuWtqqUyfvLqPhAMzXvh3HMZbMx6tsavLTqDtU+BlKzEe6uv1Zas2aujjKXK7L1qfygbAYzytiDToO42qpblsNvZHYMicrZZ8m/k9BWvTL+c+iCLkEWtr/AKzdImZ2YvMRG6tDPMtqBb4gInUzpqcQduZi3dJell5LXCUaY8mHJOu1767C2q42xvXzsYBiqoAqo51EmzKDvnujGdqPFM7b3TebuKaph1ZgVYlhZr31MbbZJGVJ87WFXQJAtXWno6HqFrX6uOW0zx9Wk1nMxjL19K8WjET4ZDnYmjlCsOI06D9J01PyiR9CvoOj+y6P8LA+EmuEFdHHp9fDP+Cov65X3Go8xnJ1fQwMI2yZW06FNvapU260BhAcyIzdb+D0nvMl5X8mYg06SgAXtc35eKBO+UG+Gnz9RkUcpPvHVE2x7+13QJctyGcMeQ9kiGxj+2euJNXb2m6zAl3B3dsaVlPJ1yNdzvPWYg8BTFpyr1iZzwi4YeRV7qSlS2rbosLHt0ZdsRKZnyt8K/IVP4hAp+Yj2qEfVtLRk6po4mkd1dB1tbxlOzPq6OJ3ayO2WfEVQr3BF1cMOdWB8IG4UzqHNIfLuQP2h0fygTRVkN10rgkHbcWlKPCQ4FhSXpqH9Mb1OEarxLTHSx/KaraazmGbVi0Ylb2zLpkKDWPmoU1KliNIm/JtntbNDDtbSqubItP0l9UWvs1GUSvn7Xb1kGsHUrbQfejV89a2v+IBc3NlUXO/snTXvy56NOGnPm/hixY6RJIPpG1xbX2CP2y1R/xF2228ZNu+Y1UzwrH6d+tR3CM3zjc/SP8AGR3Tla1rYzLpFYjwt3CPUR8Rh6im9lr0j99UYf7crl5F1Ms3NySxGwsxYjmvE2yzI0+hMzq2lgMOfsVXpGrwhIvgsxXlMl0m+tWXqqsIQLbK9WB1gajrA5DLDIDE6nb3j3wGRSr7a/Dz7IsNQgTOC0DomcEzwvOC8D1jEXM6Zoi7QEMQZUc80vhavu36paq7StZzrfD1R9m/dAynB1CtXSVlve9iwU9skquOYm5dBf61+6Q9A/xo9q7ZdmcTyXOIPtjoDHwnJr/X/CfGN4QYnl6cQ39meGq39mEJGnmk28ds8sd/Z/WdQvA50eU9kNDlM9vCB9D8ECWyRQ56x66rQi3BStskYblRj1uTCBbC0gcf/Mbn8JLs8hcqVPPJ5BAbu0RarMdz/wA48ScdVpivUp000VVKbtTFioJYldZJPdKnUxDt6VWo/vVaj95gfQ1bKFNfSqIvvOi95kfXzqwieli8OP8AOQ9xmB/sy+wvwidinydkDaqmf2BGzF0290lu6MMRwmYJfpKje7RqHttMlKTkrzQNKxXCjh/VpV35lRfmYSCynwjrURlXDOLqV86og2i3FeVAkb4mxG/sgeYOpeoOiSVXbIkEA3BIPMLST072O8AwCEIQCEIQCEIQCELzwmB9JcF6/wDh8Hy4ZD164RXg3S2ScGN2EpfLCA/q1JC5Tqd0lq0hsq8XTAyXOnJSPjKjsTcinzW0dv8Ae6QtTJYGwA6+WWPO3zcTffSQ9RYSBr4qwvu1zceEMqlLR9W3RG7uI5bKQOwE/dY+EbVKoPqHqt3mQN2qRF3ixQey3SyjuibkD6MHndjIpszRNmgxiZMgGMlaR80cwkQTJXDnzV5oCt4XnM9gewnk8gdXheeQgEDFFoXF9JBztr6onWFr6wdW0bNkD6czHGjk3CD/ANWl8s9neaq2wOGG7DUfkE8gKVZD5UXV0ycqpInKdPzb7tfRAynhAXRq0jvp1V6VZT/ylSatNGzwyMMSiFKqIyMxBZhokMLEHdsEpVTN1V9LF0RzHS8ZrOyIl6sQepJg5HoceJY+6n9DAZOwo/x36bd1pMiBZ4k1SWZcPQHo4Ut7zX/OLIbehhKS9BP5SKp517BfovBcA7ejSqHmpvbul3Q4k+jTReal+Zin/T8W3rMOZQPCBntbCMraBFm9k6jJGmmiANwk5lDMrEl/KaLO1rHVe9p7TzMxbnVQf4TAhLwvLXh+DLGN9Ho8+qSWH4IMQfSdV6YFBvDSmoYfgZ9qt1CSeH4HaA9Ko55go8IGOaU6VSdik9Bm64bguwi7UZucyVw+YmFXZQXp1wPn6hkyq582mewS0ZscGdTFVQK7eSo6i+j51R140BtZb79c23DZvUV9Gkg+6JJUcIBsUDoAge4agAoVRYKAoHEFAsB1TyOwIQOHoAxhi8n3BHFCECqZQzHw7EsU0j0Sv1sxULagAN2qEIHdLMFd3aI9o5gpuHWJ7CA8pZkIOJY6p5o0xu6hPYQHFPNqmOLujlMh0x6ohCA4TJij1R1RdcIIQgdjCidjDiewgdCgJ0KIhCB0tKKClCEBQKJ7CEAhCED/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data:image/jpeg;base64,/9j/4AAQSkZJRgABAQAAAQABAAD/2wCEAAkGBhMSEBUSEhASEBIVDxAPFRIUEA8QDxAPFBAVFBQQFBUYHSYeFxkkGRQUHy8gJCcpLCwsFR4xNTAqNSYrLDUBCQoKDgwOGQ8PGSkiHx00KSwsNTU1NSksLC01LTEsKSwpNik1KikpKSw1NSwuKSwsKSwpLCkqKSkpMzIpLCwsK//AABEIAIcAqAMBIgACEQEDEQH/xAAcAAABBQEBAQAAAAAAAAAAAAAAAwQFBgcCAQj/xABHEAACAQIBBgkIBwYFBQAAAAABAgADEQQFBhIhMVEHQWFxgZGhscETIjJCUnKSskNiY4Ki0dIUFyMz4fBTg5OzwhUkJWRz/8QAGAEBAQEBAQAAAAAAAAAAAAAAAAECAwT/xAAhEQEAAgEDBQEBAAAAAAAAAAAAAQIREyFRAxIxYZGhQf/aAAwDAQACEQMRAD8A3GEIQCEIQCEIQCEIQCEomd3CacBjP2dsN5RPJJU01qWe7FgRoEWOzfGlPhnwpHnMKZJtZ0qA33arg9cDRoSk/vEQqHDDROwimxiD8Iy8TH/SPjAvsJnj8I24v0U1HjEW4RG31OqmIGkwmYNwhP8AafEg8Ii+flU8VT/Vt3CBqsJlI4QK42A9NQnwnX7ycSOJOnXA1SEy0cJuK9iifut+ctuaOeQxmkjIKdVRpEA3R1vbSW+vVxjlECywhCARNa4JIGuxsefdFJEZDPmt/wDR/nMCU8pDTnMIHXlJ55SeGcmB61YxtXxrDZbqnbmMcU2qBlHCgjPiEqtr0qZp7LW0DcD8R6pnWVF1A7mE13P3B6dBjxp/EHRt7LzJ8qDzDzg9sC45Ke+ETkj7I2QWxTuorNSCKhsoS50tLXdgfZkTm298JzGW/g8b/unG+kh+Fz+qSYysTh0vBuePFVj00R3U52ODheOvVP328AJoNfChlK3IvxqSrdBGyNhkpfaqHnqv+c56fufrXf6hShwa0uOpVP8AmV/1RReDmgNpc87Oe9pajklL38mSdWs1nubar9gnaZKTSuaKb76RJHMLSaNf7M/ZO+fXxVP3eYTjRTz6J74YjMHCohK4VXI4gqA90ty5IojZRp/AscOmo80sdGnH7J32YdQoaGnTAsErVaYG5VqHRHVaWfMCvo5Qp/WWon4b+EhMq09HF4lft7jmamh7yY7zYr6GNw7fbovxeb4zqw2+EIQCRGQP5Z99vmMl5E5u/wAr7x+YwJOeTqeEQOTODOyJw0BCoYxxMfVBGWIECu5XohlIOwgg8x1TEcrYYoKlM7ULL1HUeqbvj01GZLn5gtCuWtqqUyfvLqPhAMzXvh3HMZbMx6tsavLTqDtU+BlKzEe6uv1Zas2aujjKXK7L1qfygbAYzytiDToO42qpblsNvZHYMicrZZ8m/k9BWvTL+c+iCLkEWtr/AKzdImZ2YvMRG6tDPMtqBb4gInUzpqcQduZi3dJell5LXCUaY8mHJOu1767C2q42xvXzsYBiqoAqo51EmzKDvnujGdqPFM7b3TebuKaph1ZgVYlhZr31MbbZJGVJ87WFXQJAtXWno6HqFrX6uOW0zx9Wk1nMxjL19K8WjET4ZDnYmjlCsOI06D9J01PyiR9CvoOj+y6P8LA+EmuEFdHHp9fDP+Cov65X3Go8xnJ1fQwMI2yZW06FNvapU260BhAcyIzdb+D0nvMl5X8mYg06SgAXtc35eKBO+UG+Gnz9RkUcpPvHVE2x7+13QJctyGcMeQ9kiGxj+2euJNXb2m6zAl3B3dsaVlPJ1yNdzvPWYg8BTFpyr1iZzwi4YeRV7qSlS2rbosLHt0ZdsRKZnyt8K/IVP4hAp+Yj2qEfVtLRk6po4mkd1dB1tbxlOzPq6OJ3ayO2WfEVQr3BF1cMOdWB8IG4UzqHNIfLuQP2h0fygTRVkN10rgkHbcWlKPCQ4FhSXpqH9Mb1OEarxLTHSx/KaraazmGbVi0Ylb2zLpkKDWPmoU1KliNIm/JtntbNDDtbSqubItP0l9UWvs1GUSvn7Xb1kGsHUrbQfejV89a2v+IBc3NlUXO/snTXvy56NOGnPm/hixY6RJIPpG1xbX2CP2y1R/xF2228ZNu+Y1UzwrH6d+tR3CM3zjc/SP8AGR3Tla1rYzLpFYjwt3CPUR8Rh6im9lr0j99UYf7crl5F1Ms3NySxGwsxYjmvE2yzI0+hMzq2lgMOfsVXpGrwhIvgsxXlMl0m+tWXqqsIQLbK9WB1gajrA5DLDIDE6nb3j3wGRSr7a/Dz7IsNQgTOC0DomcEzwvOC8D1jEXM6Zoi7QEMQZUc80vhavu36paq7StZzrfD1R9m/dAynB1CtXSVlve9iwU9skquOYm5dBf61+6Q9A/xo9q7ZdmcTyXOIPtjoDHwnJr/X/CfGN4QYnl6cQ39meGq39mEJGnmk28ds8sd/Z/WdQvA50eU9kNDlM9vCB9D8ECWyRQ56x66rQi3BStskYblRj1uTCBbC0gcf/Mbn8JLs8hcqVPPJ5BAbu0RarMdz/wA48ScdVpivUp000VVKbtTFioJYldZJPdKnUxDt6VWo/vVaj95gfQ1bKFNfSqIvvOi95kfXzqwieli8OP8AOQ9xmB/sy+wvwidinydkDaqmf2BGzF0290lu6MMRwmYJfpKje7RqHttMlKTkrzQNKxXCjh/VpV35lRfmYSCynwjrURlXDOLqV86og2i3FeVAkb4mxG/sgeYOpeoOiSVXbIkEA3BIPMLST072O8AwCEIQCEIQCEIQCELzwmB9JcF6/wDh8Hy4ZD164RXg3S2ScGN2EpfLCA/q1JC5Tqd0lq0hsq8XTAyXOnJSPjKjsTcinzW0dv8Ae6QtTJYGwA6+WWPO3zcTffSQ9RYSBr4qwvu1zceEMqlLR9W3RG7uI5bKQOwE/dY+EbVKoPqHqt3mQN2qRF3ixQey3SyjuibkD6MHndjIpszRNmgxiZMgGMlaR80cwkQTJXDnzV5oCt4XnM9gewnk8gdXheeQgEDFFoXF9JBztr6onWFr6wdW0bNkD6czHGjk3CD/ANWl8s9neaq2wOGG7DUfkE8gKVZD5UXV0ycqpInKdPzb7tfRAynhAXRq0jvp1V6VZT/ylSatNGzwyMMSiFKqIyMxBZhokMLEHdsEpVTN1V9LF0RzHS8ZrOyIl6sQepJg5HoceJY+6n9DAZOwo/x36bd1pMiBZ4k1SWZcPQHo4Ut7zX/OLIbehhKS9BP5SKp517BfovBcA7ejSqHmpvbul3Q4k+jTReal+Zin/T8W3rMOZQPCBntbCMraBFm9k6jJGmmiANwk5lDMrEl/KaLO1rHVe9p7TzMxbnVQf4TAhLwvLXh+DLGN9Ho8+qSWH4IMQfSdV6YFBvDSmoYfgZ9qt1CSeH4HaA9Ko55go8IGOaU6VSdik9Bm64bguwi7UZucyVw+YmFXZQXp1wPn6hkyq582mewS0ZscGdTFVQK7eSo6i+j51R140BtZb79c23DZvUV9Gkg+6JJUcIBsUDoAge4agAoVRYKAoHEFAsB1TyOwIQOHoAxhi8n3BHFCECqZQzHw7EsU0j0Sv1sxULagAN2qEIHdLMFd3aI9o5gpuHWJ7CA8pZkIOJY6p5o0xu6hPYQHFPNqmOLujlMh0x6ohCA4TJij1R1RdcIIQgdjCidjDiewgdCgJ0KIhCB0tKKClCEBQKJ7CEAhCED/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data:image/jpeg;base64,/9j/4AAQSkZJRgABAQAAAQABAAD/2wCEAAkGBhMSEBUSEhASEBIVDxAPFRIUEA8QDxAPFBAVFBQQFBUYHSYeFxkkGRQUHy8gJCcpLCwsFR4xNTAqNSYrLDUBCQoKDgwOGQ8PGSkiHx00KSwsNTU1NSksLC01LTEsKSwpNik1KikpKSw1NSwuKSwsKSwpLCkqKSkpMzIpLCwsK//AABEIAIcAqAMBIgACEQEDEQH/xAAcAAABBQEBAQAAAAAAAAAAAAAAAwQFBgcCAQj/xABHEAACAQIBBgkIBwYFBQAAAAABAgADEQQFBhIhMVEHQWFxgZGhscETIjJCUnKSskNiY4Ki0dIUFyMz4fBTg5OzwhUkJWRz/8QAGAEBAQEBAQAAAAAAAAAAAAAAAAECAwT/xAAhEQEAAgEDBQEBAAAAAAAAAAAAAQIREyFRAxIxYZGhQf/aAAwDAQACEQMRAD8A3GEIQCEIQCEIQCEIQCEomd3CacBjP2dsN5RPJJU01qWe7FgRoEWOzfGlPhnwpHnMKZJtZ0qA33arg9cDRoSk/vEQqHDDROwimxiD8Iy8TH/SPjAvsJnj8I24v0U1HjEW4RG31OqmIGkwmYNwhP8AafEg8Ii+flU8VT/Vt3CBqsJlI4QK42A9NQnwnX7ycSOJOnXA1SEy0cJuK9iifut+ctuaOeQxmkjIKdVRpEA3R1vbSW+vVxjlECywhCARNa4JIGuxsefdFJEZDPmt/wDR/nMCU8pDTnMIHXlJ55SeGcmB61YxtXxrDZbqnbmMcU2qBlHCgjPiEqtr0qZp7LW0DcD8R6pnWVF1A7mE13P3B6dBjxp/EHRt7LzJ8qDzDzg9sC45Ke+ETkj7I2QWxTuorNSCKhsoS50tLXdgfZkTm298JzGW/g8b/unG+kh+Fz+qSYysTh0vBuePFVj00R3U52ODheOvVP328AJoNfChlK3IvxqSrdBGyNhkpfaqHnqv+c56fufrXf6hShwa0uOpVP8AmV/1RReDmgNpc87Oe9pajklL38mSdWs1nubar9gnaZKTSuaKb76RJHMLSaNf7M/ZO+fXxVP3eYTjRTz6J74YjMHCohK4VXI4gqA90ty5IojZRp/AscOmo80sdGnH7J32YdQoaGnTAsErVaYG5VqHRHVaWfMCvo5Qp/WWon4b+EhMq09HF4lft7jmamh7yY7zYr6GNw7fbovxeb4zqw2+EIQCRGQP5Z99vmMl5E5u/wAr7x+YwJOeTqeEQOTODOyJw0BCoYxxMfVBGWIECu5XohlIOwgg8x1TEcrYYoKlM7ULL1HUeqbvj01GZLn5gtCuWtqqUyfvLqPhAMzXvh3HMZbMx6tsavLTqDtU+BlKzEe6uv1Zas2aujjKXK7L1qfygbAYzytiDToO42qpblsNvZHYMicrZZ8m/k9BWvTL+c+iCLkEWtr/AKzdImZ2YvMRG6tDPMtqBb4gInUzpqcQduZi3dJell5LXCUaY8mHJOu1767C2q42xvXzsYBiqoAqo51EmzKDvnujGdqPFM7b3TebuKaph1ZgVYlhZr31MbbZJGVJ87WFXQJAtXWno6HqFrX6uOW0zx9Wk1nMxjL19K8WjET4ZDnYmjlCsOI06D9J01PyiR9CvoOj+y6P8LA+EmuEFdHHp9fDP+Cov65X3Go8xnJ1fQwMI2yZW06FNvapU260BhAcyIzdb+D0nvMl5X8mYg06SgAXtc35eKBO+UG+Gnz9RkUcpPvHVE2x7+13QJctyGcMeQ9kiGxj+2euJNXb2m6zAl3B3dsaVlPJ1yNdzvPWYg8BTFpyr1iZzwi4YeRV7qSlS2rbosLHt0ZdsRKZnyt8K/IVP4hAp+Yj2qEfVtLRk6po4mkd1dB1tbxlOzPq6OJ3ayO2WfEVQr3BF1cMOdWB8IG4UzqHNIfLuQP2h0fygTRVkN10rgkHbcWlKPCQ4FhSXpqH9Mb1OEarxLTHSx/KaraazmGbVi0Ylb2zLpkKDWPmoU1KliNIm/JtntbNDDtbSqubItP0l9UWvs1GUSvn7Xb1kGsHUrbQfejV89a2v+IBc3NlUXO/snTXvy56NOGnPm/hixY6RJIPpG1xbX2CP2y1R/xF2228ZNu+Y1UzwrH6d+tR3CM3zjc/SP8AGR3Tla1rYzLpFYjwt3CPUR8Rh6im9lr0j99UYf7crl5F1Ms3NySxGwsxYjmvE2yzI0+hMzq2lgMOfsVXpGrwhIvgsxXlMl0m+tWXqqsIQLbK9WB1gajrA5DLDIDE6nb3j3wGRSr7a/Dz7IsNQgTOC0DomcEzwvOC8D1jEXM6Zoi7QEMQZUc80vhavu36paq7StZzrfD1R9m/dAynB1CtXSVlve9iwU9skquOYm5dBf61+6Q9A/xo9q7ZdmcTyXOIPtjoDHwnJr/X/CfGN4QYnl6cQ39meGq39mEJGnmk28ds8sd/Z/WdQvA50eU9kNDlM9vCB9D8ECWyRQ56x66rQi3BStskYblRj1uTCBbC0gcf/Mbn8JLs8hcqVPPJ5BAbu0RarMdz/wA48ScdVpivUp000VVKbtTFioJYldZJPdKnUxDt6VWo/vVaj95gfQ1bKFNfSqIvvOi95kfXzqwieli8OP8AOQ9xmB/sy+wvwidinydkDaqmf2BGzF0290lu6MMRwmYJfpKje7RqHttMlKTkrzQNKxXCjh/VpV35lRfmYSCynwjrURlXDOLqV86og2i3FeVAkb4mxG/sgeYOpeoOiSVXbIkEA3BIPMLST072O8AwCEIQCEIQCEIQCELzwmB9JcF6/wDh8Hy4ZD164RXg3S2ScGN2EpfLCA/q1JC5Tqd0lq0hsq8XTAyXOnJSPjKjsTcinzW0dv8Ae6QtTJYGwA6+WWPO3zcTffSQ9RYSBr4qwvu1zceEMqlLR9W3RG7uI5bKQOwE/dY+EbVKoPqHqt3mQN2qRF3ixQey3SyjuibkD6MHndjIpszRNmgxiZMgGMlaR80cwkQTJXDnzV5oCt4XnM9gewnk8gdXheeQgEDFFoXF9JBztr6onWFr6wdW0bNkD6czHGjk3CD/ANWl8s9neaq2wOGG7DUfkE8gKVZD5UXV0ycqpInKdPzb7tfRAynhAXRq0jvp1V6VZT/ylSatNGzwyMMSiFKqIyMxBZhokMLEHdsEpVTN1V9LF0RzHS8ZrOyIl6sQepJg5HoceJY+6n9DAZOwo/x36bd1pMiBZ4k1SWZcPQHo4Ut7zX/OLIbehhKS9BP5SKp517BfovBcA7ejSqHmpvbul3Q4k+jTReal+Zin/T8W3rMOZQPCBntbCMraBFm9k6jJGmmiANwk5lDMrEl/KaLO1rHVe9p7TzMxbnVQf4TAhLwvLXh+DLGN9Ho8+qSWH4IMQfSdV6YFBvDSmoYfgZ9qt1CSeH4HaA9Ko55go8IGOaU6VSdik9Bm64bguwi7UZucyVw+YmFXZQXp1wPn6hkyq582mewS0ZscGdTFVQK7eSo6i+j51R140BtZb79c23DZvUV9Gkg+6JJUcIBsUDoAge4agAoVRYKAoHEFAsB1TyOwIQOHoAxhi8n3BHFCECqZQzHw7EsU0j0Sv1sxULagAN2qEIHdLMFd3aI9o5gpuHWJ7CA8pZkIOJY6p5o0xu6hPYQHFPNqmOLujlMh0x6ohCA4TJij1R1RdcIIQgdjCidjDiewgdCgJ0KIhCB0tKKClCEBQKJ7CEAhCED/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2" name="TextBox 6"/>
          <p:cNvSpPr txBox="1"/>
          <p:nvPr/>
        </p:nvSpPr>
        <p:spPr>
          <a:xfrm>
            <a:off x="179512" y="188640"/>
            <a:ext cx="8784976" cy="769441"/>
          </a:xfrm>
          <a:prstGeom prst="rect">
            <a:avLst/>
          </a:prstGeom>
          <a:solidFill>
            <a:schemeClr val="bg1"/>
          </a:solidFill>
        </p:spPr>
        <p:txBody>
          <a:bodyPr wrap="square" rtlCol="0">
            <a:spAutoFit/>
          </a:bodyPr>
          <a:lstStyle/>
          <a:p>
            <a:pPr algn="ctr"/>
            <a:r>
              <a:rPr lang="cs-CZ" sz="4400" dirty="0" err="1" smtClean="0">
                <a:latin typeface="Calibri" pitchFamily="34" charset="0"/>
              </a:rPr>
              <a:t>MiSeq</a:t>
            </a:r>
            <a:r>
              <a:rPr lang="cs-CZ" sz="4400" dirty="0" smtClean="0">
                <a:latin typeface="Calibri" pitchFamily="34" charset="0"/>
              </a:rPr>
              <a:t> </a:t>
            </a:r>
            <a:r>
              <a:rPr lang="cs-CZ" sz="4400" dirty="0" err="1" smtClean="0">
                <a:latin typeface="Calibri" pitchFamily="34" charset="0"/>
              </a:rPr>
              <a:t>specifications</a:t>
            </a:r>
            <a:endParaRPr lang="en-US" sz="4400" dirty="0">
              <a:latin typeface="Calibri" pitchFamily="34" charset="0"/>
            </a:endParaRPr>
          </a:p>
        </p:txBody>
      </p:sp>
      <p:graphicFrame>
        <p:nvGraphicFramePr>
          <p:cNvPr id="2" name="Tabulka 1"/>
          <p:cNvGraphicFramePr>
            <a:graphicFrameLocks noGrp="1"/>
          </p:cNvGraphicFramePr>
          <p:nvPr>
            <p:extLst>
              <p:ext uri="{D42A27DB-BD31-4B8C-83A1-F6EECF244321}">
                <p14:modId xmlns:p14="http://schemas.microsoft.com/office/powerpoint/2010/main" val="2306679515"/>
              </p:ext>
            </p:extLst>
          </p:nvPr>
        </p:nvGraphicFramePr>
        <p:xfrm>
          <a:off x="179512" y="1400604"/>
          <a:ext cx="5388774" cy="2498040"/>
        </p:xfrm>
        <a:graphic>
          <a:graphicData uri="http://schemas.openxmlformats.org/drawingml/2006/table">
            <a:tbl>
              <a:tblPr/>
              <a:tblGrid>
                <a:gridCol w="1796258"/>
                <a:gridCol w="1796258"/>
                <a:gridCol w="1796258"/>
              </a:tblGrid>
              <a:tr h="381696">
                <a:tc>
                  <a:txBody>
                    <a:bodyPr/>
                    <a:lstStyle/>
                    <a:p>
                      <a:pPr algn="l"/>
                      <a:r>
                        <a:rPr lang="cs-CZ" sz="1200" b="1" cap="all" dirty="0">
                          <a:solidFill>
                            <a:schemeClr val="tx1">
                              <a:lumMod val="65000"/>
                              <a:lumOff val="35000"/>
                            </a:schemeClr>
                          </a:solidFill>
                          <a:effectLst/>
                        </a:rPr>
                        <a:t>READ LENGTH (BP</a:t>
                      </a:r>
                      <a:r>
                        <a:rPr lang="cs-CZ" sz="1200" b="1" cap="all" dirty="0" smtClean="0">
                          <a:solidFill>
                            <a:schemeClr val="tx1">
                              <a:lumMod val="65000"/>
                              <a:lumOff val="35000"/>
                            </a:schemeClr>
                          </a:solidFill>
                          <a:effectLst/>
                        </a:rPr>
                        <a:t>)</a:t>
                      </a:r>
                      <a:endParaRPr lang="cs-CZ" sz="1200" b="1" cap="all" dirty="0">
                        <a:solidFill>
                          <a:schemeClr val="tx1">
                            <a:lumMod val="65000"/>
                            <a:lumOff val="35000"/>
                          </a:schemeClr>
                        </a:solidFill>
                        <a:effectLst/>
                      </a:endParaRPr>
                    </a:p>
                  </a:txBody>
                  <a:tcPr marL="66675" marR="66675" marT="47625" marB="47625" anchor="ctr">
                    <a:lnL>
                      <a:noFill/>
                    </a:lnL>
                    <a:lnR>
                      <a:noFill/>
                    </a:lnR>
                    <a:lnT>
                      <a:noFill/>
                    </a:lnT>
                    <a:lnB>
                      <a:noFill/>
                    </a:lnB>
                  </a:tcPr>
                </a:tc>
                <a:tc>
                  <a:txBody>
                    <a:bodyPr/>
                    <a:lstStyle/>
                    <a:p>
                      <a:r>
                        <a:rPr lang="cs-CZ" sz="1200" b="1" cap="all">
                          <a:solidFill>
                            <a:schemeClr val="tx1">
                              <a:lumMod val="65000"/>
                              <a:lumOff val="35000"/>
                            </a:schemeClr>
                          </a:solidFill>
                          <a:effectLst/>
                        </a:rPr>
                        <a:t>TOTAL TIME*</a:t>
                      </a:r>
                    </a:p>
                  </a:txBody>
                  <a:tcPr marL="66675" marR="66675" marT="47625" marB="47625" anchor="ctr">
                    <a:lnL>
                      <a:noFill/>
                    </a:lnL>
                    <a:lnR>
                      <a:noFill/>
                    </a:lnR>
                    <a:lnT>
                      <a:noFill/>
                    </a:lnT>
                    <a:lnB>
                      <a:noFill/>
                    </a:lnB>
                  </a:tcPr>
                </a:tc>
                <a:tc>
                  <a:txBody>
                    <a:bodyPr/>
                    <a:lstStyle/>
                    <a:p>
                      <a:r>
                        <a:rPr lang="cs-CZ" sz="1200" b="1" cap="all" dirty="0">
                          <a:solidFill>
                            <a:schemeClr val="tx1">
                              <a:lumMod val="65000"/>
                              <a:lumOff val="35000"/>
                            </a:schemeClr>
                          </a:solidFill>
                          <a:effectLst/>
                        </a:rPr>
                        <a:t>OUTPUT</a:t>
                      </a:r>
                    </a:p>
                  </a:txBody>
                  <a:tcPr marL="66675" marR="66675" marT="47625" marB="47625" anchor="ctr">
                    <a:lnL>
                      <a:noFill/>
                    </a:lnL>
                    <a:lnR>
                      <a:noFill/>
                    </a:lnR>
                    <a:lnT>
                      <a:noFill/>
                    </a:lnT>
                    <a:lnB>
                      <a:noFill/>
                    </a:lnB>
                  </a:tcPr>
                </a:tc>
              </a:tr>
              <a:tr h="335682">
                <a:tc>
                  <a:txBody>
                    <a:bodyPr/>
                    <a:lstStyle/>
                    <a:p>
                      <a:pPr algn="l"/>
                      <a:r>
                        <a:rPr lang="cs-CZ" sz="1200" dirty="0">
                          <a:solidFill>
                            <a:schemeClr val="tx1">
                              <a:lumMod val="65000"/>
                              <a:lumOff val="35000"/>
                            </a:schemeClr>
                          </a:solidFill>
                          <a:effectLst/>
                        </a:rPr>
                        <a:t>1 × 36 </a:t>
                      </a:r>
                      <a:r>
                        <a:rPr lang="cs-CZ" sz="1200" dirty="0" smtClean="0">
                          <a:solidFill>
                            <a:schemeClr val="tx1">
                              <a:lumMod val="65000"/>
                              <a:lumOff val="35000"/>
                            </a:schemeClr>
                          </a:solidFill>
                          <a:effectLst/>
                        </a:rPr>
                        <a:t> (V2)</a:t>
                      </a:r>
                      <a:endParaRPr lang="cs-CZ" sz="1200" dirty="0">
                        <a:solidFill>
                          <a:schemeClr val="tx1">
                            <a:lumMod val="65000"/>
                            <a:lumOff val="35000"/>
                          </a:schemeClr>
                        </a:solidFill>
                        <a:effectLst/>
                      </a:endParaRPr>
                    </a:p>
                  </a:txBody>
                  <a:tcPr marL="66675" marR="66675" marT="47625" marB="47625" anchor="ctr">
                    <a:lnL>
                      <a:noFill/>
                    </a:lnL>
                    <a:lnR>
                      <a:noFill/>
                    </a:lnR>
                    <a:lnT>
                      <a:noFill/>
                    </a:lnT>
                    <a:lnB w="9525" cap="flat" cmpd="sng" algn="ctr">
                      <a:solidFill>
                        <a:srgbClr val="FFFFFF"/>
                      </a:solidFill>
                      <a:prstDash val="solid"/>
                      <a:round/>
                      <a:headEnd type="none" w="med" len="med"/>
                      <a:tailEnd type="none" w="med" len="med"/>
                    </a:lnB>
                    <a:solidFill>
                      <a:srgbClr val="EDF3F9"/>
                    </a:solidFill>
                  </a:tcPr>
                </a:tc>
                <a:tc>
                  <a:txBody>
                    <a:bodyPr/>
                    <a:lstStyle/>
                    <a:p>
                      <a:pPr algn="ctr"/>
                      <a:r>
                        <a:rPr lang="cs-CZ" sz="1200">
                          <a:solidFill>
                            <a:schemeClr val="tx1">
                              <a:lumMod val="65000"/>
                              <a:lumOff val="35000"/>
                            </a:schemeClr>
                          </a:solidFill>
                          <a:effectLst/>
                        </a:rPr>
                        <a:t>~4 hrs</a:t>
                      </a:r>
                    </a:p>
                  </a:txBody>
                  <a:tcPr marL="66675" marR="66675" marT="47625" marB="47625" anchor="ctr">
                    <a:lnL>
                      <a:noFill/>
                    </a:lnL>
                    <a:lnR>
                      <a:noFill/>
                    </a:lnR>
                    <a:lnT>
                      <a:noFill/>
                    </a:lnT>
                    <a:lnB w="9525" cap="flat" cmpd="sng" algn="ctr">
                      <a:solidFill>
                        <a:srgbClr val="CCCCCC"/>
                      </a:solidFill>
                      <a:prstDash val="solid"/>
                      <a:round/>
                      <a:headEnd type="none" w="med" len="med"/>
                      <a:tailEnd type="none" w="med" len="med"/>
                    </a:lnB>
                    <a:solidFill>
                      <a:srgbClr val="FFFFFF"/>
                    </a:solidFill>
                  </a:tcPr>
                </a:tc>
                <a:tc>
                  <a:txBody>
                    <a:bodyPr/>
                    <a:lstStyle/>
                    <a:p>
                      <a:pPr algn="ctr"/>
                      <a:r>
                        <a:rPr lang="cs-CZ" sz="1200">
                          <a:solidFill>
                            <a:schemeClr val="tx1">
                              <a:lumMod val="65000"/>
                              <a:lumOff val="35000"/>
                            </a:schemeClr>
                          </a:solidFill>
                          <a:effectLst/>
                        </a:rPr>
                        <a:t>540-610 Mb</a:t>
                      </a:r>
                    </a:p>
                  </a:txBody>
                  <a:tcPr marL="66675" marR="66675" marT="47625" marB="47625" anchor="ctr">
                    <a:lnL>
                      <a:noFill/>
                    </a:lnL>
                    <a:lnR>
                      <a:noFill/>
                    </a:lnR>
                    <a:lnT>
                      <a:noFill/>
                    </a:lnT>
                    <a:lnB w="9525" cap="flat" cmpd="sng" algn="ctr">
                      <a:solidFill>
                        <a:srgbClr val="CCCCCC"/>
                      </a:solidFill>
                      <a:prstDash val="solid"/>
                      <a:round/>
                      <a:headEnd type="none" w="med" len="med"/>
                      <a:tailEnd type="none" w="med" len="med"/>
                    </a:lnB>
                    <a:solidFill>
                      <a:srgbClr val="FFFFFF"/>
                    </a:solidFill>
                  </a:tcPr>
                </a:tc>
              </a:tr>
              <a:tr h="381696">
                <a:tc>
                  <a:txBody>
                    <a:bodyPr/>
                    <a:lstStyle/>
                    <a:p>
                      <a:pPr algn="l"/>
                      <a:r>
                        <a:rPr lang="cs-CZ" sz="1200" dirty="0">
                          <a:solidFill>
                            <a:schemeClr val="tx1">
                              <a:lumMod val="65000"/>
                              <a:lumOff val="35000"/>
                            </a:schemeClr>
                          </a:solidFill>
                          <a:effectLst/>
                        </a:rPr>
                        <a:t>2 × 25 </a:t>
                      </a:r>
                      <a:r>
                        <a:rPr lang="cs-CZ" sz="1200" dirty="0" smtClean="0">
                          <a:solidFill>
                            <a:schemeClr val="tx1">
                              <a:lumMod val="65000"/>
                              <a:lumOff val="35000"/>
                            </a:schemeClr>
                          </a:solidFill>
                          <a:effectLst/>
                        </a:rPr>
                        <a:t>(V2)</a:t>
                      </a: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DF3F9"/>
                    </a:solidFill>
                  </a:tcPr>
                </a:tc>
                <a:tc>
                  <a:txBody>
                    <a:bodyPr/>
                    <a:lstStyle/>
                    <a:p>
                      <a:pPr algn="ctr"/>
                      <a:r>
                        <a:rPr lang="cs-CZ" sz="1200" dirty="0">
                          <a:solidFill>
                            <a:schemeClr val="tx1">
                              <a:lumMod val="65000"/>
                              <a:lumOff val="35000"/>
                            </a:schemeClr>
                          </a:solidFill>
                          <a:effectLst/>
                        </a:rPr>
                        <a:t>~5.5 </a:t>
                      </a:r>
                      <a:r>
                        <a:rPr lang="cs-CZ" sz="1200" dirty="0" err="1">
                          <a:solidFill>
                            <a:schemeClr val="tx1">
                              <a:lumMod val="65000"/>
                              <a:lumOff val="35000"/>
                            </a:schemeClr>
                          </a:solidFill>
                          <a:effectLst/>
                        </a:rPr>
                        <a:t>hrs</a:t>
                      </a: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a:r>
                        <a:rPr lang="cs-CZ" sz="1200">
                          <a:solidFill>
                            <a:schemeClr val="tx1">
                              <a:lumMod val="65000"/>
                              <a:lumOff val="35000"/>
                            </a:schemeClr>
                          </a:solidFill>
                          <a:effectLst/>
                        </a:rPr>
                        <a:t>750-850 Mb</a:t>
                      </a:r>
                    </a:p>
                  </a:txBody>
                  <a:tcPr marL="66675" marR="66675" marT="47625" marB="47625"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381696">
                <a:tc>
                  <a:txBody>
                    <a:bodyPr/>
                    <a:lstStyle/>
                    <a:p>
                      <a:pPr algn="l"/>
                      <a:r>
                        <a:rPr lang="cs-CZ" sz="1200" dirty="0">
                          <a:solidFill>
                            <a:schemeClr val="tx1">
                              <a:lumMod val="65000"/>
                              <a:lumOff val="35000"/>
                            </a:schemeClr>
                          </a:solidFill>
                          <a:effectLst/>
                        </a:rPr>
                        <a:t>2 × </a:t>
                      </a:r>
                      <a:r>
                        <a:rPr lang="cs-CZ" sz="1200" dirty="0" smtClean="0">
                          <a:solidFill>
                            <a:schemeClr val="tx1">
                              <a:lumMod val="65000"/>
                              <a:lumOff val="35000"/>
                            </a:schemeClr>
                          </a:solidFill>
                          <a:effectLst/>
                        </a:rPr>
                        <a:t>150  (V2)</a:t>
                      </a: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DF3F9"/>
                    </a:solidFill>
                  </a:tcPr>
                </a:tc>
                <a:tc>
                  <a:txBody>
                    <a:bodyPr/>
                    <a:lstStyle/>
                    <a:p>
                      <a:pPr algn="ctr"/>
                      <a:r>
                        <a:rPr lang="cs-CZ" sz="1200">
                          <a:solidFill>
                            <a:schemeClr val="tx1">
                              <a:lumMod val="65000"/>
                              <a:lumOff val="35000"/>
                            </a:schemeClr>
                          </a:solidFill>
                          <a:effectLst/>
                        </a:rPr>
                        <a:t>~24 hrs</a:t>
                      </a:r>
                    </a:p>
                  </a:txBody>
                  <a:tcPr marL="66675" marR="66675" marT="47625" marB="47625"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a:r>
                        <a:rPr lang="cs-CZ" sz="1200" dirty="0">
                          <a:solidFill>
                            <a:schemeClr val="tx1">
                              <a:lumMod val="65000"/>
                              <a:lumOff val="35000"/>
                            </a:schemeClr>
                          </a:solidFill>
                          <a:effectLst/>
                        </a:rPr>
                        <a:t>4.5-5.1 </a:t>
                      </a:r>
                      <a:r>
                        <a:rPr lang="cs-CZ" sz="1200" dirty="0" err="1">
                          <a:solidFill>
                            <a:schemeClr val="tx1">
                              <a:lumMod val="65000"/>
                              <a:lumOff val="35000"/>
                            </a:schemeClr>
                          </a:solidFill>
                          <a:effectLst/>
                        </a:rPr>
                        <a:t>Gb</a:t>
                      </a: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230279">
                <a:tc>
                  <a:txBody>
                    <a:bodyPr/>
                    <a:lstStyle/>
                    <a:p>
                      <a:pPr algn="l"/>
                      <a:r>
                        <a:rPr lang="cs-CZ" sz="1200" dirty="0">
                          <a:solidFill>
                            <a:schemeClr val="tx1">
                              <a:lumMod val="65000"/>
                              <a:lumOff val="35000"/>
                            </a:schemeClr>
                          </a:solidFill>
                          <a:effectLst/>
                        </a:rPr>
                        <a:t>2 × </a:t>
                      </a:r>
                      <a:r>
                        <a:rPr lang="cs-CZ" sz="1200" dirty="0" smtClean="0">
                          <a:solidFill>
                            <a:schemeClr val="tx1">
                              <a:lumMod val="65000"/>
                              <a:lumOff val="35000"/>
                            </a:schemeClr>
                          </a:solidFill>
                          <a:effectLst/>
                        </a:rPr>
                        <a:t>250 (V2)</a:t>
                      </a: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DF3F9"/>
                    </a:solidFill>
                  </a:tcPr>
                </a:tc>
                <a:tc>
                  <a:txBody>
                    <a:bodyPr/>
                    <a:lstStyle/>
                    <a:p>
                      <a:pPr algn="ctr"/>
                      <a:r>
                        <a:rPr lang="cs-CZ" sz="1200" dirty="0">
                          <a:solidFill>
                            <a:schemeClr val="tx1">
                              <a:lumMod val="65000"/>
                              <a:lumOff val="35000"/>
                            </a:schemeClr>
                          </a:solidFill>
                          <a:effectLst/>
                        </a:rPr>
                        <a:t>~39 </a:t>
                      </a:r>
                      <a:r>
                        <a:rPr lang="cs-CZ" sz="1200" dirty="0" err="1">
                          <a:solidFill>
                            <a:schemeClr val="tx1">
                              <a:lumMod val="65000"/>
                              <a:lumOff val="35000"/>
                            </a:schemeClr>
                          </a:solidFill>
                          <a:effectLst/>
                        </a:rPr>
                        <a:t>hrs</a:t>
                      </a: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a:r>
                        <a:rPr lang="cs-CZ" sz="1200" dirty="0">
                          <a:solidFill>
                            <a:schemeClr val="tx1">
                              <a:lumMod val="65000"/>
                              <a:lumOff val="35000"/>
                            </a:schemeClr>
                          </a:solidFill>
                          <a:effectLst/>
                        </a:rPr>
                        <a:t>7.5-8.5 </a:t>
                      </a:r>
                      <a:r>
                        <a:rPr lang="cs-CZ" sz="1200" dirty="0" err="1" smtClean="0">
                          <a:solidFill>
                            <a:schemeClr val="tx1">
                              <a:lumMod val="65000"/>
                              <a:lumOff val="35000"/>
                            </a:schemeClr>
                          </a:solidFill>
                          <a:effectLst/>
                        </a:rPr>
                        <a:t>Gb</a:t>
                      </a:r>
                      <a:endParaRPr lang="cs-CZ" sz="1200" dirty="0" smtClean="0">
                        <a:solidFill>
                          <a:schemeClr val="tx1">
                            <a:lumMod val="65000"/>
                            <a:lumOff val="35000"/>
                          </a:schemeClr>
                        </a:solidFill>
                        <a:effectLst/>
                      </a:endParaRPr>
                    </a:p>
                  </a:txBody>
                  <a:tcPr marL="66675" marR="66675" marT="47625" marB="47625"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230279">
                <a:tc>
                  <a:txBody>
                    <a:bodyPr/>
                    <a:lstStyle/>
                    <a:p>
                      <a:pPr algn="l"/>
                      <a:r>
                        <a:rPr lang="cs-CZ" sz="1200" dirty="0">
                          <a:solidFill>
                            <a:schemeClr val="tx1">
                              <a:lumMod val="65000"/>
                              <a:lumOff val="35000"/>
                            </a:schemeClr>
                          </a:solidFill>
                          <a:effectLst/>
                        </a:rPr>
                        <a:t>2 × </a:t>
                      </a:r>
                      <a:r>
                        <a:rPr lang="cs-CZ" sz="1200" dirty="0" smtClean="0">
                          <a:solidFill>
                            <a:schemeClr val="tx1">
                              <a:lumMod val="65000"/>
                              <a:lumOff val="35000"/>
                            </a:schemeClr>
                          </a:solidFill>
                          <a:effectLst/>
                        </a:rPr>
                        <a:t>75 (V3)</a:t>
                      </a: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DF3F9"/>
                    </a:solidFill>
                  </a:tcPr>
                </a:tc>
                <a:tc>
                  <a:txBody>
                    <a:bodyPr/>
                    <a:lstStyle/>
                    <a:p>
                      <a:pPr algn="ctr"/>
                      <a:r>
                        <a:rPr lang="cs-CZ" sz="1200" dirty="0" smtClean="0">
                          <a:solidFill>
                            <a:schemeClr val="tx1">
                              <a:lumMod val="65000"/>
                              <a:lumOff val="35000"/>
                            </a:schemeClr>
                          </a:solidFill>
                          <a:effectLst/>
                        </a:rPr>
                        <a:t>~20hrs</a:t>
                      </a: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a:r>
                        <a:rPr lang="cs-CZ" sz="1200" dirty="0" smtClean="0">
                          <a:solidFill>
                            <a:schemeClr val="tx1">
                              <a:lumMod val="65000"/>
                              <a:lumOff val="35000"/>
                            </a:schemeClr>
                          </a:solidFill>
                          <a:effectLst/>
                        </a:rPr>
                        <a:t>3.3-3.8 </a:t>
                      </a:r>
                      <a:r>
                        <a:rPr lang="cs-CZ" sz="1200" dirty="0" err="1" smtClean="0">
                          <a:solidFill>
                            <a:schemeClr val="tx1">
                              <a:lumMod val="65000"/>
                              <a:lumOff val="35000"/>
                            </a:schemeClr>
                          </a:solidFill>
                          <a:effectLst/>
                        </a:rPr>
                        <a:t>Gb</a:t>
                      </a:r>
                      <a:endParaRPr lang="cs-CZ" sz="1200" dirty="0" smtClean="0">
                        <a:solidFill>
                          <a:schemeClr val="tx1">
                            <a:lumMod val="65000"/>
                            <a:lumOff val="35000"/>
                          </a:schemeClr>
                        </a:solidFill>
                        <a:effectLst/>
                      </a:endParaRPr>
                    </a:p>
                  </a:txBody>
                  <a:tcPr marL="66675" marR="66675" marT="47625" marB="47625"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381696">
                <a:tc>
                  <a:txBody>
                    <a:bodyPr/>
                    <a:lstStyle/>
                    <a:p>
                      <a:pPr algn="l"/>
                      <a:r>
                        <a:rPr lang="cs-CZ" sz="1200" dirty="0">
                          <a:solidFill>
                            <a:schemeClr val="tx1">
                              <a:lumMod val="65000"/>
                              <a:lumOff val="35000"/>
                            </a:schemeClr>
                          </a:solidFill>
                          <a:effectLst/>
                        </a:rPr>
                        <a:t>2 × </a:t>
                      </a:r>
                      <a:r>
                        <a:rPr lang="cs-CZ" sz="1200" dirty="0" smtClean="0">
                          <a:solidFill>
                            <a:schemeClr val="tx1">
                              <a:lumMod val="65000"/>
                              <a:lumOff val="35000"/>
                            </a:schemeClr>
                          </a:solidFill>
                          <a:effectLst/>
                        </a:rPr>
                        <a:t>300 (V3)</a:t>
                      </a: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FFFFFF"/>
                      </a:solidFill>
                      <a:prstDash val="solid"/>
                      <a:round/>
                      <a:headEnd type="none" w="med" len="med"/>
                      <a:tailEnd type="none" w="med" len="med"/>
                    </a:lnT>
                    <a:lnB>
                      <a:noFill/>
                    </a:lnB>
                    <a:solidFill>
                      <a:srgbClr val="EDF3F9"/>
                    </a:solidFill>
                  </a:tcPr>
                </a:tc>
                <a:tc>
                  <a:txBody>
                    <a:bodyPr/>
                    <a:lstStyle/>
                    <a:p>
                      <a:pPr algn="ctr"/>
                      <a:r>
                        <a:rPr lang="cs-CZ" sz="1200" dirty="0" smtClean="0">
                          <a:solidFill>
                            <a:schemeClr val="tx1">
                              <a:lumMod val="65000"/>
                              <a:lumOff val="35000"/>
                            </a:schemeClr>
                          </a:solidFill>
                          <a:effectLst/>
                        </a:rPr>
                        <a:t>~ 55hrs</a:t>
                      </a:r>
                      <a:r>
                        <a:rPr lang="cs-CZ" sz="1200" dirty="0">
                          <a:solidFill>
                            <a:schemeClr val="tx1">
                              <a:lumMod val="65000"/>
                              <a:lumOff val="35000"/>
                            </a:schemeClr>
                          </a:solidFill>
                          <a:effectLst/>
                        </a:rPr>
                        <a:t/>
                      </a:r>
                      <a:br>
                        <a:rPr lang="cs-CZ" sz="1200" dirty="0">
                          <a:solidFill>
                            <a:schemeClr val="tx1">
                              <a:lumMod val="65000"/>
                              <a:lumOff val="35000"/>
                            </a:schemeClr>
                          </a:solidFill>
                          <a:effectLst/>
                        </a:rPr>
                      </a:b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CCCCCC"/>
                      </a:solidFill>
                      <a:prstDash val="solid"/>
                      <a:round/>
                      <a:headEnd type="none" w="med" len="med"/>
                      <a:tailEnd type="none" w="med" len="med"/>
                    </a:lnT>
                    <a:lnB>
                      <a:noFill/>
                    </a:lnB>
                    <a:solidFill>
                      <a:srgbClr val="FFFFFF"/>
                    </a:solidFill>
                  </a:tcPr>
                </a:tc>
                <a:tc>
                  <a:txBody>
                    <a:bodyPr/>
                    <a:lstStyle/>
                    <a:p>
                      <a:pPr algn="ctr"/>
                      <a:r>
                        <a:rPr lang="cs-CZ" sz="1200" dirty="0" smtClean="0">
                          <a:solidFill>
                            <a:schemeClr val="tx1">
                              <a:lumMod val="65000"/>
                              <a:lumOff val="35000"/>
                            </a:schemeClr>
                          </a:solidFill>
                          <a:effectLst/>
                        </a:rPr>
                        <a:t>13.2-15 </a:t>
                      </a:r>
                      <a:r>
                        <a:rPr lang="cs-CZ" sz="1200" dirty="0" err="1">
                          <a:solidFill>
                            <a:schemeClr val="tx1">
                              <a:lumMod val="65000"/>
                              <a:lumOff val="35000"/>
                            </a:schemeClr>
                          </a:solidFill>
                          <a:effectLst/>
                        </a:rPr>
                        <a:t>Gb</a:t>
                      </a: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CCCCCC"/>
                      </a:solidFill>
                      <a:prstDash val="solid"/>
                      <a:round/>
                      <a:headEnd type="none" w="med" len="med"/>
                      <a:tailEnd type="none" w="med" len="med"/>
                    </a:lnT>
                    <a:lnB>
                      <a:noFill/>
                    </a:lnB>
                    <a:solidFill>
                      <a:srgbClr val="FFFFFF"/>
                    </a:solidFill>
                  </a:tcPr>
                </a:tc>
              </a:tr>
            </a:tbl>
          </a:graphicData>
        </a:graphic>
      </p:graphicFrame>
      <p:graphicFrame>
        <p:nvGraphicFramePr>
          <p:cNvPr id="13" name="Tabulka 12"/>
          <p:cNvGraphicFramePr>
            <a:graphicFrameLocks noGrp="1"/>
          </p:cNvGraphicFramePr>
          <p:nvPr>
            <p:extLst>
              <p:ext uri="{D42A27DB-BD31-4B8C-83A1-F6EECF244321}">
                <p14:modId xmlns:p14="http://schemas.microsoft.com/office/powerpoint/2010/main" val="2132534740"/>
              </p:ext>
            </p:extLst>
          </p:nvPr>
        </p:nvGraphicFramePr>
        <p:xfrm>
          <a:off x="179512" y="4776175"/>
          <a:ext cx="5551860" cy="1112520"/>
        </p:xfrm>
        <a:graphic>
          <a:graphicData uri="http://schemas.openxmlformats.org/drawingml/2006/table">
            <a:tbl>
              <a:tblPr/>
              <a:tblGrid>
                <a:gridCol w="1850620"/>
                <a:gridCol w="1850620"/>
                <a:gridCol w="1850620"/>
              </a:tblGrid>
              <a:tr h="0">
                <a:tc>
                  <a:txBody>
                    <a:bodyPr/>
                    <a:lstStyle/>
                    <a:p>
                      <a:pPr algn="l"/>
                      <a:r>
                        <a:rPr lang="cs-CZ" sz="1200" b="1" cap="all" dirty="0">
                          <a:solidFill>
                            <a:schemeClr val="tx1">
                              <a:lumMod val="65000"/>
                              <a:lumOff val="35000"/>
                            </a:schemeClr>
                          </a:solidFill>
                          <a:effectLst/>
                        </a:rPr>
                        <a:t>RUN TYPE</a:t>
                      </a:r>
                    </a:p>
                  </a:txBody>
                  <a:tcPr marL="66675" marR="66675" marT="47625" marB="47625" anchor="ctr">
                    <a:lnL>
                      <a:noFill/>
                    </a:lnL>
                    <a:lnR>
                      <a:noFill/>
                    </a:lnR>
                    <a:lnT>
                      <a:noFill/>
                    </a:lnT>
                    <a:lnB>
                      <a:noFill/>
                    </a:lnB>
                  </a:tcPr>
                </a:tc>
                <a:tc gridSpan="2">
                  <a:txBody>
                    <a:bodyPr/>
                    <a:lstStyle/>
                    <a:p>
                      <a:pPr algn="ctr"/>
                      <a:r>
                        <a:rPr lang="cs-CZ" sz="1200" b="1" cap="all" dirty="0">
                          <a:solidFill>
                            <a:schemeClr val="tx1">
                              <a:lumMod val="65000"/>
                              <a:lumOff val="35000"/>
                            </a:schemeClr>
                          </a:solidFill>
                          <a:effectLst/>
                        </a:rPr>
                        <a:t>READS PASSING FILTER</a:t>
                      </a:r>
                      <a:r>
                        <a:rPr lang="cs-CZ" sz="1200" b="1" cap="all" baseline="30000" dirty="0">
                          <a:solidFill>
                            <a:schemeClr val="tx1">
                              <a:lumMod val="65000"/>
                              <a:lumOff val="35000"/>
                            </a:schemeClr>
                          </a:solidFill>
                          <a:effectLst/>
                        </a:rPr>
                        <a:t>†</a:t>
                      </a:r>
                      <a:endParaRPr lang="cs-CZ" sz="1200" b="1" cap="all" dirty="0">
                        <a:solidFill>
                          <a:schemeClr val="tx1">
                            <a:lumMod val="65000"/>
                            <a:lumOff val="35000"/>
                          </a:schemeClr>
                        </a:solidFill>
                        <a:effectLst/>
                      </a:endParaRPr>
                    </a:p>
                  </a:txBody>
                  <a:tcPr marL="66675" marR="66675" marT="47625" marB="47625" anchor="ctr">
                    <a:lnL>
                      <a:noFill/>
                    </a:lnL>
                    <a:lnR>
                      <a:noFill/>
                    </a:lnR>
                    <a:lnT>
                      <a:noFill/>
                    </a:lnT>
                    <a:lnB>
                      <a:noFill/>
                    </a:lnB>
                  </a:tcPr>
                </a:tc>
                <a:tc hMerge="1">
                  <a:txBody>
                    <a:bodyPr/>
                    <a:lstStyle/>
                    <a:p>
                      <a:endParaRPr lang="cs-CZ" sz="1200" b="1" cap="all" dirty="0">
                        <a:effectLst/>
                      </a:endParaRPr>
                    </a:p>
                  </a:txBody>
                  <a:tcPr marL="66675" marR="66675" marT="47625" marB="47625" anchor="ctr">
                    <a:lnL>
                      <a:noFill/>
                    </a:lnL>
                    <a:lnR>
                      <a:noFill/>
                    </a:lnR>
                    <a:lnT>
                      <a:noFill/>
                    </a:lnT>
                    <a:lnB>
                      <a:noFill/>
                    </a:lnB>
                  </a:tcPr>
                </a:tc>
              </a:tr>
              <a:tr h="0">
                <a:tc>
                  <a:txBody>
                    <a:bodyPr/>
                    <a:lstStyle/>
                    <a:p>
                      <a:pPr algn="l"/>
                      <a:endParaRPr lang="cs-CZ" sz="1200" dirty="0">
                        <a:solidFill>
                          <a:schemeClr val="tx1">
                            <a:lumMod val="65000"/>
                            <a:lumOff val="35000"/>
                          </a:schemeClr>
                        </a:solidFill>
                        <a:effectLst/>
                      </a:endParaRPr>
                    </a:p>
                  </a:txBody>
                  <a:tcPr marL="66675" marR="66675" marT="47625" marB="47625" anchor="ctr">
                    <a:lnL>
                      <a:noFill/>
                    </a:lnL>
                    <a:lnR>
                      <a:noFill/>
                    </a:lnR>
                    <a:lnT>
                      <a:noFill/>
                    </a:lnT>
                    <a:lnB w="9525" cap="flat" cmpd="sng" algn="ctr">
                      <a:solidFill>
                        <a:srgbClr val="FFFFFF"/>
                      </a:solidFill>
                      <a:prstDash val="solid"/>
                      <a:round/>
                      <a:headEnd type="none" w="med" len="med"/>
                      <a:tailEnd type="none" w="med" len="med"/>
                    </a:lnB>
                    <a:solidFill>
                      <a:srgbClr val="EDF3F9"/>
                    </a:solidFill>
                  </a:tcPr>
                </a:tc>
                <a:tc>
                  <a:txBody>
                    <a:bodyPr/>
                    <a:lstStyle/>
                    <a:p>
                      <a:pPr algn="ctr"/>
                      <a:r>
                        <a:rPr lang="cs-CZ" sz="1200" b="1" dirty="0" smtClean="0">
                          <a:solidFill>
                            <a:schemeClr val="tx1">
                              <a:lumMod val="65000"/>
                              <a:lumOff val="35000"/>
                            </a:schemeClr>
                          </a:solidFill>
                          <a:effectLst/>
                        </a:rPr>
                        <a:t>V2</a:t>
                      </a:r>
                      <a:endParaRPr lang="cs-CZ" sz="1200" dirty="0">
                        <a:solidFill>
                          <a:schemeClr val="tx1">
                            <a:lumMod val="65000"/>
                            <a:lumOff val="35000"/>
                          </a:schemeClr>
                        </a:solidFill>
                        <a:effectLst/>
                      </a:endParaRPr>
                    </a:p>
                  </a:txBody>
                  <a:tcPr marL="66675" marR="66675" marT="47625" marB="47625" anchor="ctr">
                    <a:lnL>
                      <a:noFill/>
                    </a:lnL>
                    <a:lnR>
                      <a:noFill/>
                    </a:lnR>
                    <a:lnT>
                      <a:noFill/>
                    </a:lnT>
                    <a:lnB w="9525" cap="flat" cmpd="sng" algn="ctr">
                      <a:solidFill>
                        <a:srgbClr val="CCCCCC"/>
                      </a:solidFill>
                      <a:prstDash val="solid"/>
                      <a:round/>
                      <a:headEnd type="none" w="med" len="med"/>
                      <a:tailEnd type="none" w="med" len="med"/>
                    </a:lnB>
                    <a:solidFill>
                      <a:srgbClr val="FFFFFF"/>
                    </a:solidFill>
                  </a:tcPr>
                </a:tc>
                <a:tc>
                  <a:txBody>
                    <a:bodyPr/>
                    <a:lstStyle/>
                    <a:p>
                      <a:pPr algn="ctr"/>
                      <a:r>
                        <a:rPr lang="cs-CZ" sz="1200" b="1" dirty="0" smtClean="0">
                          <a:solidFill>
                            <a:schemeClr val="tx1">
                              <a:lumMod val="65000"/>
                              <a:lumOff val="35000"/>
                            </a:schemeClr>
                          </a:solidFill>
                          <a:effectLst/>
                        </a:rPr>
                        <a:t>V3</a:t>
                      </a:r>
                      <a:endParaRPr lang="cs-CZ" sz="1200" dirty="0">
                        <a:solidFill>
                          <a:schemeClr val="tx1">
                            <a:lumMod val="65000"/>
                            <a:lumOff val="35000"/>
                          </a:schemeClr>
                        </a:solidFill>
                        <a:effectLst/>
                      </a:endParaRPr>
                    </a:p>
                  </a:txBody>
                  <a:tcPr marL="66675" marR="66675" marT="47625" marB="47625" anchor="ctr">
                    <a:lnL>
                      <a:noFill/>
                    </a:lnL>
                    <a:lnR>
                      <a:noFill/>
                    </a:lnR>
                    <a:lnT>
                      <a:noFill/>
                    </a:lnT>
                    <a:lnB w="9525" cap="flat" cmpd="sng" algn="ctr">
                      <a:solidFill>
                        <a:srgbClr val="CCCCCC"/>
                      </a:solidFill>
                      <a:prstDash val="solid"/>
                      <a:round/>
                      <a:headEnd type="none" w="med" len="med"/>
                      <a:tailEnd type="none" w="med" len="med"/>
                    </a:lnB>
                    <a:solidFill>
                      <a:srgbClr val="FFFFFF"/>
                    </a:solidFill>
                  </a:tcPr>
                </a:tc>
              </a:tr>
              <a:tr h="0">
                <a:tc>
                  <a:txBody>
                    <a:bodyPr/>
                    <a:lstStyle/>
                    <a:p>
                      <a:pPr algn="l"/>
                      <a:r>
                        <a:rPr lang="cs-CZ" sz="1200" dirty="0">
                          <a:solidFill>
                            <a:schemeClr val="tx1">
                              <a:lumMod val="65000"/>
                              <a:lumOff val="35000"/>
                            </a:schemeClr>
                          </a:solidFill>
                          <a:effectLst/>
                        </a:rPr>
                        <a:t>Single </a:t>
                      </a:r>
                      <a:r>
                        <a:rPr lang="cs-CZ" sz="1200" dirty="0" err="1">
                          <a:solidFill>
                            <a:schemeClr val="tx1">
                              <a:lumMod val="65000"/>
                              <a:lumOff val="35000"/>
                            </a:schemeClr>
                          </a:solidFill>
                          <a:effectLst/>
                        </a:rPr>
                        <a:t>Reads</a:t>
                      </a:r>
                      <a:endParaRPr lang="cs-CZ" sz="1200" dirty="0">
                        <a:solidFill>
                          <a:schemeClr val="tx1">
                            <a:lumMod val="65000"/>
                            <a:lumOff val="35000"/>
                          </a:schemeClr>
                        </a:solidFill>
                        <a:effectLst/>
                      </a:endParaRPr>
                    </a:p>
                  </a:txBody>
                  <a:tcPr marL="66675" marR="66675" marT="47625" marB="47625" anchor="ctr">
                    <a:lnL>
                      <a:noFill/>
                    </a:lnL>
                    <a:lnR>
                      <a:noFill/>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DF3F9"/>
                    </a:solidFill>
                  </a:tcPr>
                </a:tc>
                <a:tc>
                  <a:txBody>
                    <a:bodyPr/>
                    <a:lstStyle/>
                    <a:p>
                      <a:pPr algn="ctr"/>
                      <a:r>
                        <a:rPr lang="cs-CZ" sz="1200" dirty="0">
                          <a:solidFill>
                            <a:schemeClr val="tx1">
                              <a:lumMod val="65000"/>
                              <a:lumOff val="35000"/>
                            </a:schemeClr>
                          </a:solidFill>
                          <a:effectLst/>
                        </a:rPr>
                        <a:t>12-15 M</a:t>
                      </a:r>
                    </a:p>
                  </a:txBody>
                  <a:tcPr marL="66675" marR="66675" marT="47625" marB="47625"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a:r>
                        <a:rPr lang="cs-CZ" sz="1200" dirty="0">
                          <a:solidFill>
                            <a:schemeClr val="tx1">
                              <a:lumMod val="65000"/>
                              <a:lumOff val="35000"/>
                            </a:schemeClr>
                          </a:solidFill>
                          <a:effectLst/>
                        </a:rPr>
                        <a:t>22-25 M</a:t>
                      </a:r>
                    </a:p>
                  </a:txBody>
                  <a:tcPr marL="66675" marR="66675" marT="47625" marB="47625"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0">
                <a:tc>
                  <a:txBody>
                    <a:bodyPr/>
                    <a:lstStyle/>
                    <a:p>
                      <a:pPr algn="l"/>
                      <a:r>
                        <a:rPr lang="cs-CZ" sz="1200">
                          <a:solidFill>
                            <a:schemeClr val="tx1">
                              <a:lumMod val="65000"/>
                              <a:lumOff val="35000"/>
                            </a:schemeClr>
                          </a:solidFill>
                          <a:effectLst/>
                        </a:rPr>
                        <a:t>Paired-End Reads</a:t>
                      </a:r>
                    </a:p>
                  </a:txBody>
                  <a:tcPr marL="66675" marR="66675" marT="47625" marB="47625" anchor="ctr">
                    <a:lnL>
                      <a:noFill/>
                    </a:lnL>
                    <a:lnR>
                      <a:noFill/>
                    </a:lnR>
                    <a:lnT w="9525" cap="flat" cmpd="sng" algn="ctr">
                      <a:solidFill>
                        <a:srgbClr val="FFFFFF"/>
                      </a:solidFill>
                      <a:prstDash val="solid"/>
                      <a:round/>
                      <a:headEnd type="none" w="med" len="med"/>
                      <a:tailEnd type="none" w="med" len="med"/>
                    </a:lnT>
                    <a:lnB>
                      <a:noFill/>
                    </a:lnB>
                    <a:solidFill>
                      <a:srgbClr val="EDF3F9"/>
                    </a:solidFill>
                  </a:tcPr>
                </a:tc>
                <a:tc>
                  <a:txBody>
                    <a:bodyPr/>
                    <a:lstStyle/>
                    <a:p>
                      <a:pPr algn="ctr"/>
                      <a:r>
                        <a:rPr lang="cs-CZ" sz="1200" dirty="0">
                          <a:solidFill>
                            <a:schemeClr val="tx1">
                              <a:lumMod val="65000"/>
                              <a:lumOff val="35000"/>
                            </a:schemeClr>
                          </a:solidFill>
                          <a:effectLst/>
                        </a:rPr>
                        <a:t>24-30 M</a:t>
                      </a:r>
                    </a:p>
                  </a:txBody>
                  <a:tcPr marL="66675" marR="66675" marT="47625" marB="47625" anchor="ctr">
                    <a:lnL>
                      <a:noFill/>
                    </a:lnL>
                    <a:lnR>
                      <a:noFill/>
                    </a:lnR>
                    <a:lnT w="9525" cap="flat" cmpd="sng" algn="ctr">
                      <a:solidFill>
                        <a:srgbClr val="CCCCCC"/>
                      </a:solidFill>
                      <a:prstDash val="solid"/>
                      <a:round/>
                      <a:headEnd type="none" w="med" len="med"/>
                      <a:tailEnd type="none" w="med" len="med"/>
                    </a:lnT>
                    <a:lnB>
                      <a:noFill/>
                    </a:lnB>
                    <a:solidFill>
                      <a:srgbClr val="FFFFFF"/>
                    </a:solidFill>
                  </a:tcPr>
                </a:tc>
                <a:tc>
                  <a:txBody>
                    <a:bodyPr/>
                    <a:lstStyle/>
                    <a:p>
                      <a:pPr algn="ctr"/>
                      <a:r>
                        <a:rPr lang="cs-CZ" sz="1200" dirty="0">
                          <a:solidFill>
                            <a:schemeClr val="tx1">
                              <a:lumMod val="65000"/>
                              <a:lumOff val="35000"/>
                            </a:schemeClr>
                          </a:solidFill>
                          <a:effectLst/>
                        </a:rPr>
                        <a:t>44-50 M</a:t>
                      </a:r>
                    </a:p>
                  </a:txBody>
                  <a:tcPr marL="66675" marR="66675" marT="47625" marB="47625" anchor="ctr">
                    <a:lnL>
                      <a:noFill/>
                    </a:lnL>
                    <a:lnR>
                      <a:noFill/>
                    </a:lnR>
                    <a:lnT w="9525" cap="flat" cmpd="sng" algn="ctr">
                      <a:solidFill>
                        <a:srgbClr val="CCCCCC"/>
                      </a:solidFill>
                      <a:prstDash val="solid"/>
                      <a:round/>
                      <a:headEnd type="none" w="med" len="med"/>
                      <a:tailEnd type="none" w="med" len="med"/>
                    </a:lnT>
                    <a:lnB>
                      <a:noFill/>
                    </a:lnB>
                    <a:solidFill>
                      <a:srgbClr val="FFFFFF"/>
                    </a:solidFill>
                  </a:tcPr>
                </a:tc>
              </a:tr>
            </a:tbl>
          </a:graphicData>
        </a:graphic>
      </p:graphicFrame>
    </p:spTree>
    <p:extLst>
      <p:ext uri="{BB962C8B-B14F-4D97-AF65-F5344CB8AC3E}">
        <p14:creationId xmlns:p14="http://schemas.microsoft.com/office/powerpoint/2010/main" val="461490311"/>
      </p:ext>
    </p:extLst>
  </p:cSld>
  <p:clrMapOvr>
    <a:masterClrMapping/>
  </p:clrMapOvr>
  <p:transition spd="med">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89" y="1033007"/>
            <a:ext cx="8484973" cy="358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5917" y="4581208"/>
            <a:ext cx="2220168" cy="1906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8" descr="data:image/jpeg;base64,/9j/4AAQSkZJRgABAQAAAQABAAD/2wCEAAkGBhMSEBUSEhASEBIVDxAPFRIUEA8QDxAPFBAVFBQQFBUYHSYeFxkkGRQUHy8gJCcpLCwsFR4xNTAqNSYrLDUBCQoKDgwOGQ8PGSkiHx00KSwsNTU1NSksLC01LTEsKSwpNik1KikpKSw1NSwuKSwsKSwpLCkqKSkpMzIpLCwsK//AABEIAIcAqAMBIgACEQEDEQH/xAAcAAABBQEBAQAAAAAAAAAAAAAAAwQFBgcCAQj/xABHEAACAQIBBgkIBwYFBQAAAAABAgADEQQFBhIhMVEHQWFxgZGhscETIjJCUnKSskNiY4Ki0dIUFyMz4fBTg5OzwhUkJWRz/8QAGAEBAQEBAQAAAAAAAAAAAAAAAAECAwT/xAAhEQEAAgEDBQEBAAAAAAAAAAAAAQIREyFRAxIxYZGhQf/aAAwDAQACEQMRAD8A3GEIQCEIQCEIQCEIQCEomd3CacBjP2dsN5RPJJU01qWe7FgRoEWOzfGlPhnwpHnMKZJtZ0qA33arg9cDRoSk/vEQqHDDROwimxiD8Iy8TH/SPjAvsJnj8I24v0U1HjEW4RG31OqmIGkwmYNwhP8AafEg8Ii+flU8VT/Vt3CBqsJlI4QK42A9NQnwnX7ycSOJOnXA1SEy0cJuK9iifut+ctuaOeQxmkjIKdVRpEA3R1vbSW+vVxjlECywhCARNa4JIGuxsefdFJEZDPmt/wDR/nMCU8pDTnMIHXlJ55SeGcmB61YxtXxrDZbqnbmMcU2qBlHCgjPiEqtr0qZp7LW0DcD8R6pnWVF1A7mE13P3B6dBjxp/EHRt7LzJ8qDzDzg9sC45Ke+ETkj7I2QWxTuorNSCKhsoS50tLXdgfZkTm298JzGW/g8b/unG+kh+Fz+qSYysTh0vBuePFVj00R3U52ODheOvVP328AJoNfChlK3IvxqSrdBGyNhkpfaqHnqv+c56fufrXf6hShwa0uOpVP8AmV/1RReDmgNpc87Oe9pajklL38mSdWs1nubar9gnaZKTSuaKb76RJHMLSaNf7M/ZO+fXxVP3eYTjRTz6J74YjMHCohK4VXI4gqA90ty5IojZRp/AscOmo80sdGnH7J32YdQoaGnTAsErVaYG5VqHRHVaWfMCvo5Qp/WWon4b+EhMq09HF4lft7jmamh7yY7zYr6GNw7fbovxeb4zqw2+EIQCRGQP5Z99vmMl5E5u/wAr7x+YwJOeTqeEQOTODOyJw0BCoYxxMfVBGWIECu5XohlIOwgg8x1TEcrYYoKlM7ULL1HUeqbvj01GZLn5gtCuWtqqUyfvLqPhAMzXvh3HMZbMx6tsavLTqDtU+BlKzEe6uv1Zas2aujjKXK7L1qfygbAYzytiDToO42qpblsNvZHYMicrZZ8m/k9BWvTL+c+iCLkEWtr/AKzdImZ2YvMRG6tDPMtqBb4gInUzpqcQduZi3dJell5LXCUaY8mHJOu1767C2q42xvXzsYBiqoAqo51EmzKDvnujGdqPFM7b3TebuKaph1ZgVYlhZr31MbbZJGVJ87WFXQJAtXWno6HqFrX6uOW0zx9Wk1nMxjL19K8WjET4ZDnYmjlCsOI06D9J01PyiR9CvoOj+y6P8LA+EmuEFdHHp9fDP+Cov65X3Go8xnJ1fQwMI2yZW06FNvapU260BhAcyIzdb+D0nvMl5X8mYg06SgAXtc35eKBO+UG+Gnz9RkUcpPvHVE2x7+13QJctyGcMeQ9kiGxj+2euJNXb2m6zAl3B3dsaVlPJ1yNdzvPWYg8BTFpyr1iZzwi4YeRV7qSlS2rbosLHt0ZdsRKZnyt8K/IVP4hAp+Yj2qEfVtLRk6po4mkd1dB1tbxlOzPq6OJ3ayO2WfEVQr3BF1cMOdWB8IG4UzqHNIfLuQP2h0fygTRVkN10rgkHbcWlKPCQ4FhSXpqH9Mb1OEarxLTHSx/KaraazmGbVi0Ylb2zLpkKDWPmoU1KliNIm/JtntbNDDtbSqubItP0l9UWvs1GUSvn7Xb1kGsHUrbQfejV89a2v+IBc3NlUXO/snTXvy56NOGnPm/hixY6RJIPpG1xbX2CP2y1R/xF2228ZNu+Y1UzwrH6d+tR3CM3zjc/SP8AGR3Tla1rYzLpFYjwt3CPUR8Rh6im9lr0j99UYf7crl5F1Ms3NySxGwsxYjmvE2yzI0+hMzq2lgMOfsVXpGrwhIvgsxXlMl0m+tWXqqsIQLbK9WB1gajrA5DLDIDE6nb3j3wGRSr7a/Dz7IsNQgTOC0DomcEzwvOC8D1jEXM6Zoi7QEMQZUc80vhavu36paq7StZzrfD1R9m/dAynB1CtXSVlve9iwU9skquOYm5dBf61+6Q9A/xo9q7ZdmcTyXOIPtjoDHwnJr/X/CfGN4QYnl6cQ39meGq39mEJGnmk28ds8sd/Z/WdQvA50eU9kNDlM9vCB9D8ECWyRQ56x66rQi3BStskYblRj1uTCBbC0gcf/Mbn8JLs8hcqVPPJ5BAbu0RarMdz/wA48ScdVpivUp000VVKbtTFioJYldZJPdKnUxDt6VWo/vVaj95gfQ1bKFNfSqIvvOi95kfXzqwieli8OP8AOQ9xmB/sy+wvwidinydkDaqmf2BGzF0290lu6MMRwmYJfpKje7RqHttMlKTkrzQNKxXCjh/VpV35lRfmYSCynwjrURlXDOLqV86og2i3FeVAkb4mxG/sgeYOpeoOiSVXbIkEA3BIPMLST072O8AwCEIQCEIQCEIQCELzwmB9JcF6/wDh8Hy4ZD164RXg3S2ScGN2EpfLCA/q1JC5Tqd0lq0hsq8XTAyXOnJSPjKjsTcinzW0dv8Ae6QtTJYGwA6+WWPO3zcTffSQ9RYSBr4qwvu1zceEMqlLR9W3RG7uI5bKQOwE/dY+EbVKoPqHqt3mQN2qRF3ixQey3SyjuibkD6MHndjIpszRNmgxiZMgGMlaR80cwkQTJXDnzV5oCt4XnM9gewnk8gdXheeQgEDFFoXF9JBztr6onWFr6wdW0bNkD6czHGjk3CD/ANWl8s9neaq2wOGG7DUfkE8gKVZD5UXV0ycqpInKdPzb7tfRAynhAXRq0jvp1V6VZT/ylSatNGzwyMMSiFKqIyMxBZhokMLEHdsEpVTN1V9LF0RzHS8ZrOyIl6sQepJg5HoceJY+6n9DAZOwo/x36bd1pMiBZ4k1SWZcPQHo4Ut7zX/OLIbehhKS9BP5SKp517BfovBcA7ejSqHmpvbul3Q4k+jTReal+Zin/T8W3rMOZQPCBntbCMraBFm9k6jJGmmiANwk5lDMrEl/KaLO1rHVe9p7TzMxbnVQf4TAhLwvLXh+DLGN9Ho8+qSWH4IMQfSdV6YFBvDSmoYfgZ9qt1CSeH4HaA9Ko55go8IGOaU6VSdik9Bm64bguwi7UZucyVw+YmFXZQXp1wPn6hkyq582mewS0ZscGdTFVQK7eSo6i+j51R140BtZb79c23DZvUV9Gkg+6JJUcIBsUDoAge4agAoVRYKAoHEFAsB1TyOwIQOHoAxhi8n3BHFCECqZQzHw7EsU0j0Sv1sxULagAN2qEIHdLMFd3aI9o5gpuHWJ7CA8pZkIOJY6p5o0xu6hPYQHFPNqmOLujlMh0x6ohCA4TJij1R1RdcIIQgdjCidjDiewgdCgJ0KIhCB0tKKClCEBQKJ7CEAhCED/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data:image/jpeg;base64,/9j/4AAQSkZJRgABAQAAAQABAAD/2wCEAAkGBhMSEBUSEhASEBIVDxAPFRIUEA8QDxAPFBAVFBQQFBUYHSYeFxkkGRQUHy8gJCcpLCwsFR4xNTAqNSYrLDUBCQoKDgwOGQ8PGSkiHx00KSwsNTU1NSksLC01LTEsKSwpNik1KikpKSw1NSwuKSwsKSwpLCkqKSkpMzIpLCwsK//AABEIAIcAqAMBIgACEQEDEQH/xAAcAAABBQEBAQAAAAAAAAAAAAAAAwQFBgcCAQj/xABHEAACAQIBBgkIBwYFBQAAAAABAgADEQQFBhIhMVEHQWFxgZGhscETIjJCUnKSskNiY4Ki0dIUFyMz4fBTg5OzwhUkJWRz/8QAGAEBAQEBAQAAAAAAAAAAAAAAAAECAwT/xAAhEQEAAgEDBQEBAAAAAAAAAAAAAQIREyFRAxIxYZGhQf/aAAwDAQACEQMRAD8A3GEIQCEIQCEIQCEIQCEomd3CacBjP2dsN5RPJJU01qWe7FgRoEWOzfGlPhnwpHnMKZJtZ0qA33arg9cDRoSk/vEQqHDDROwimxiD8Iy8TH/SPjAvsJnj8I24v0U1HjEW4RG31OqmIGkwmYNwhP8AafEg8Ii+flU8VT/Vt3CBqsJlI4QK42A9NQnwnX7ycSOJOnXA1SEy0cJuK9iifut+ctuaOeQxmkjIKdVRpEA3R1vbSW+vVxjlECywhCARNa4JIGuxsefdFJEZDPmt/wDR/nMCU8pDTnMIHXlJ55SeGcmB61YxtXxrDZbqnbmMcU2qBlHCgjPiEqtr0qZp7LW0DcD8R6pnWVF1A7mE13P3B6dBjxp/EHRt7LzJ8qDzDzg9sC45Ke+ETkj7I2QWxTuorNSCKhsoS50tLXdgfZkTm298JzGW/g8b/unG+kh+Fz+qSYysTh0vBuePFVj00R3U52ODheOvVP328AJoNfChlK3IvxqSrdBGyNhkpfaqHnqv+c56fufrXf6hShwa0uOpVP8AmV/1RReDmgNpc87Oe9pajklL38mSdWs1nubar9gnaZKTSuaKb76RJHMLSaNf7M/ZO+fXxVP3eYTjRTz6J74YjMHCohK4VXI4gqA90ty5IojZRp/AscOmo80sdGnH7J32YdQoaGnTAsErVaYG5VqHRHVaWfMCvo5Qp/WWon4b+EhMq09HF4lft7jmamh7yY7zYr6GNw7fbovxeb4zqw2+EIQCRGQP5Z99vmMl5E5u/wAr7x+YwJOeTqeEQOTODOyJw0BCoYxxMfVBGWIECu5XohlIOwgg8x1TEcrYYoKlM7ULL1HUeqbvj01GZLn5gtCuWtqqUyfvLqPhAMzXvh3HMZbMx6tsavLTqDtU+BlKzEe6uv1Zas2aujjKXK7L1qfygbAYzytiDToO42qpblsNvZHYMicrZZ8m/k9BWvTL+c+iCLkEWtr/AKzdImZ2YvMRG6tDPMtqBb4gInUzpqcQduZi3dJell5LXCUaY8mHJOu1767C2q42xvXzsYBiqoAqo51EmzKDvnujGdqPFM7b3TebuKaph1ZgVYlhZr31MbbZJGVJ87WFXQJAtXWno6HqFrX6uOW0zx9Wk1nMxjL19K8WjET4ZDnYmjlCsOI06D9J01PyiR9CvoOj+y6P8LA+EmuEFdHHp9fDP+Cov65X3Go8xnJ1fQwMI2yZW06FNvapU260BhAcyIzdb+D0nvMl5X8mYg06SgAXtc35eKBO+UG+Gnz9RkUcpPvHVE2x7+13QJctyGcMeQ9kiGxj+2euJNXb2m6zAl3B3dsaVlPJ1yNdzvPWYg8BTFpyr1iZzwi4YeRV7qSlS2rbosLHt0ZdsRKZnyt8K/IVP4hAp+Yj2qEfVtLRk6po4mkd1dB1tbxlOzPq6OJ3ayO2WfEVQr3BF1cMOdWB8IG4UzqHNIfLuQP2h0fygTRVkN10rgkHbcWlKPCQ4FhSXpqH9Mb1OEarxLTHSx/KaraazmGbVi0Ylb2zLpkKDWPmoU1KliNIm/JtntbNDDtbSqubItP0l9UWvs1GUSvn7Xb1kGsHUrbQfejV89a2v+IBc3NlUXO/snTXvy56NOGnPm/hixY6RJIPpG1xbX2CP2y1R/xF2228ZNu+Y1UzwrH6d+tR3CM3zjc/SP8AGR3Tla1rYzLpFYjwt3CPUR8Rh6im9lr0j99UYf7crl5F1Ms3NySxGwsxYjmvE2yzI0+hMzq2lgMOfsVXpGrwhIvgsxXlMl0m+tWXqqsIQLbK9WB1gajrA5DLDIDE6nb3j3wGRSr7a/Dz7IsNQgTOC0DomcEzwvOC8D1jEXM6Zoi7QEMQZUc80vhavu36paq7StZzrfD1R9m/dAynB1CtXSVlve9iwU9skquOYm5dBf61+6Q9A/xo9q7ZdmcTyXOIPtjoDHwnJr/X/CfGN4QYnl6cQ39meGq39mEJGnmk28ds8sd/Z/WdQvA50eU9kNDlM9vCB9D8ECWyRQ56x66rQi3BStskYblRj1uTCBbC0gcf/Mbn8JLs8hcqVPPJ5BAbu0RarMdz/wA48ScdVpivUp000VVKbtTFioJYldZJPdKnUxDt6VWo/vVaj95gfQ1bKFNfSqIvvOi95kfXzqwieli8OP8AOQ9xmB/sy+wvwidinydkDaqmf2BGzF0290lu6MMRwmYJfpKje7RqHttMlKTkrzQNKxXCjh/VpV35lRfmYSCynwjrURlXDOLqV86og2i3FeVAkb4mxG/sgeYOpeoOiSVXbIkEA3BIPMLST072O8AwCEIQCEIQCEIQCELzwmB9JcF6/wDh8Hy4ZD164RXg3S2ScGN2EpfLCA/q1JC5Tqd0lq0hsq8XTAyXOnJSPjKjsTcinzW0dv8Ae6QtTJYGwA6+WWPO3zcTffSQ9RYSBr4qwvu1zceEMqlLR9W3RG7uI5bKQOwE/dY+EbVKoPqHqt3mQN2qRF3ixQey3SyjuibkD6MHndjIpszRNmgxiZMgGMlaR80cwkQTJXDnzV5oCt4XnM9gewnk8gdXheeQgEDFFoXF9JBztr6onWFr6wdW0bNkD6czHGjk3CD/ANWl8s9neaq2wOGG7DUfkE8gKVZD5UXV0ycqpInKdPzb7tfRAynhAXRq0jvp1V6VZT/ylSatNGzwyMMSiFKqIyMxBZhokMLEHdsEpVTN1V9LF0RzHS8ZrOyIl6sQepJg5HoceJY+6n9DAZOwo/x36bd1pMiBZ4k1SWZcPQHo4Ut7zX/OLIbehhKS9BP5SKp517BfovBcA7ejSqHmpvbul3Q4k+jTReal+Zin/T8W3rMOZQPCBntbCMraBFm9k6jJGmmiANwk5lDMrEl/KaLO1rHVe9p7TzMxbnVQf4TAhLwvLXh+DLGN9Ho8+qSWH4IMQfSdV6YFBvDSmoYfgZ9qt1CSeH4HaA9Ko55go8IGOaU6VSdik9Bm64bguwi7UZucyVw+YmFXZQXp1wPn6hkyq582mewS0ZscGdTFVQK7eSo6i+j51R140BtZb79c23DZvUV9Gkg+6JJUcIBsUDoAge4agAoVRYKAoHEFAsB1TyOwIQOHoAxhi8n3BHFCECqZQzHw7EsU0j0Sv1sxULagAN2qEIHdLMFd3aI9o5gpuHWJ7CA8pZkIOJY6p5o0xu6hPYQHFPNqmOLujlMh0x6ohCA4TJij1R1RdcIIQgdjCidjDiewgdCgJ0KIhCB0tKKClCEBQKJ7CEAhCED/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data:image/jpeg;base64,/9j/4AAQSkZJRgABAQAAAQABAAD/2wCEAAkGBhMSEBUSEhASEBIVDxAPFRIUEA8QDxAPFBAVFBQQFBUYHSYeFxkkGRQUHy8gJCcpLCwsFR4xNTAqNSYrLDUBCQoKDgwOGQ8PGSkiHx00KSwsNTU1NSksLC01LTEsKSwpNik1KikpKSw1NSwuKSwsKSwpLCkqKSkpMzIpLCwsK//AABEIAIcAqAMBIgACEQEDEQH/xAAcAAABBQEBAQAAAAAAAAAAAAAAAwQFBgcCAQj/xABHEAACAQIBBgkIBwYFBQAAAAABAgADEQQFBhIhMVEHQWFxgZGhscETIjJCUnKSskNiY4Ki0dIUFyMz4fBTg5OzwhUkJWRz/8QAGAEBAQEBAQAAAAAAAAAAAAAAAAECAwT/xAAhEQEAAgEDBQEBAAAAAAAAAAAAAQIREyFRAxIxYZGhQf/aAAwDAQACEQMRAD8A3GEIQCEIQCEIQCEIQCEomd3CacBjP2dsN5RPJJU01qWe7FgRoEWOzfGlPhnwpHnMKZJtZ0qA33arg9cDRoSk/vEQqHDDROwimxiD8Iy8TH/SPjAvsJnj8I24v0U1HjEW4RG31OqmIGkwmYNwhP8AafEg8Ii+flU8VT/Vt3CBqsJlI4QK42A9NQnwnX7ycSOJOnXA1SEy0cJuK9iifut+ctuaOeQxmkjIKdVRpEA3R1vbSW+vVxjlECywhCARNa4JIGuxsefdFJEZDPmt/wDR/nMCU8pDTnMIHXlJ55SeGcmB61YxtXxrDZbqnbmMcU2qBlHCgjPiEqtr0qZp7LW0DcD8R6pnWVF1A7mE13P3B6dBjxp/EHRt7LzJ8qDzDzg9sC45Ke+ETkj7I2QWxTuorNSCKhsoS50tLXdgfZkTm298JzGW/g8b/unG+kh+Fz+qSYysTh0vBuePFVj00R3U52ODheOvVP328AJoNfChlK3IvxqSrdBGyNhkpfaqHnqv+c56fufrXf6hShwa0uOpVP8AmV/1RReDmgNpc87Oe9pajklL38mSdWs1nubar9gnaZKTSuaKb76RJHMLSaNf7M/ZO+fXxVP3eYTjRTz6J74YjMHCohK4VXI4gqA90ty5IojZRp/AscOmo80sdGnH7J32YdQoaGnTAsErVaYG5VqHRHVaWfMCvo5Qp/WWon4b+EhMq09HF4lft7jmamh7yY7zYr6GNw7fbovxeb4zqw2+EIQCRGQP5Z99vmMl5E5u/wAr7x+YwJOeTqeEQOTODOyJw0BCoYxxMfVBGWIECu5XohlIOwgg8x1TEcrYYoKlM7ULL1HUeqbvj01GZLn5gtCuWtqqUyfvLqPhAMzXvh3HMZbMx6tsavLTqDtU+BlKzEe6uv1Zas2aujjKXK7L1qfygbAYzytiDToO42qpblsNvZHYMicrZZ8m/k9BWvTL+c+iCLkEWtr/AKzdImZ2YvMRG6tDPMtqBb4gInUzpqcQduZi3dJell5LXCUaY8mHJOu1767C2q42xvXzsYBiqoAqo51EmzKDvnujGdqPFM7b3TebuKaph1ZgVYlhZr31MbbZJGVJ87WFXQJAtXWno6HqFrX6uOW0zx9Wk1nMxjL19K8WjET4ZDnYmjlCsOI06D9J01PyiR9CvoOj+y6P8LA+EmuEFdHHp9fDP+Cov65X3Go8xnJ1fQwMI2yZW06FNvapU260BhAcyIzdb+D0nvMl5X8mYg06SgAXtc35eKBO+UG+Gnz9RkUcpPvHVE2x7+13QJctyGcMeQ9kiGxj+2euJNXb2m6zAl3B3dsaVlPJ1yNdzvPWYg8BTFpyr1iZzwi4YeRV7qSlS2rbosLHt0ZdsRKZnyt8K/IVP4hAp+Yj2qEfVtLRk6po4mkd1dB1tbxlOzPq6OJ3ayO2WfEVQr3BF1cMOdWB8IG4UzqHNIfLuQP2h0fygTRVkN10rgkHbcWlKPCQ4FhSXpqH9Mb1OEarxLTHSx/KaraazmGbVi0Ylb2zLpkKDWPmoU1KliNIm/JtntbNDDtbSqubItP0l9UWvs1GUSvn7Xb1kGsHUrbQfejV89a2v+IBc3NlUXO/snTXvy56NOGnPm/hixY6RJIPpG1xbX2CP2y1R/xF2228ZNu+Y1UzwrH6d+tR3CM3zjc/SP8AGR3Tla1rYzLpFYjwt3CPUR8Rh6im9lr0j99UYf7crl5F1Ms3NySxGwsxYjmvE2yzI0+hMzq2lgMOfsVXpGrwhIvgsxXlMl0m+tWXqqsIQLbK9WB1gajrA5DLDIDE6nb3j3wGRSr7a/Dz7IsNQgTOC0DomcEzwvOC8D1jEXM6Zoi7QEMQZUc80vhavu36paq7StZzrfD1R9m/dAynB1CtXSVlve9iwU9skquOYm5dBf61+6Q9A/xo9q7ZdmcTyXOIPtjoDHwnJr/X/CfGN4QYnl6cQ39meGq39mEJGnmk28ds8sd/Z/WdQvA50eU9kNDlM9vCB9D8ECWyRQ56x66rQi3BStskYblRj1uTCBbC0gcf/Mbn8JLs8hcqVPPJ5BAbu0RarMdz/wA48ScdVpivUp000VVKbtTFioJYldZJPdKnUxDt6VWo/vVaj95gfQ1bKFNfSqIvvOi95kfXzqwieli8OP8AOQ9xmB/sy+wvwidinydkDaqmf2BGzF0290lu6MMRwmYJfpKje7RqHttMlKTkrzQNKxXCjh/VpV35lRfmYSCynwjrURlXDOLqV86og2i3FeVAkb4mxG/sgeYOpeoOiSVXbIkEA3BIPMLST072O8AwCEIQCEIQCEIQCELzwmB9JcF6/wDh8Hy4ZD164RXg3S2ScGN2EpfLCA/q1JC5Tqd0lq0hsq8XTAyXOnJSPjKjsTcinzW0dv8Ae6QtTJYGwA6+WWPO3zcTffSQ9RYSBr4qwvu1zceEMqlLR9W3RG7uI5bKQOwE/dY+EbVKoPqHqt3mQN2qRF3ixQey3SyjuibkD6MHndjIpszRNmgxiZMgGMlaR80cwkQTJXDnzV5oCt4XnM9gewnk8gdXheeQgEDFFoXF9JBztr6onWFr6wdW0bNkD6czHGjk3CD/ANWl8s9neaq2wOGG7DUfkE8gKVZD5UXV0ycqpInKdPzb7tfRAynhAXRq0jvp1V6VZT/ylSatNGzwyMMSiFKqIyMxBZhokMLEHdsEpVTN1V9LF0RzHS8ZrOyIl6sQepJg5HoceJY+6n9DAZOwo/x36bd1pMiBZ4k1SWZcPQHo4Ut7zX/OLIbehhKS9BP5SKp517BfovBcA7ejSqHmpvbul3Q4k+jTReal+Zin/T8W3rMOZQPCBntbCMraBFm9k6jJGmmiANwk5lDMrEl/KaLO1rHVe9p7TzMxbnVQf4TAhLwvLXh+DLGN9Ho8+qSWH4IMQfSdV6YFBvDSmoYfgZ9qt1CSeH4HaA9Ko55go8IGOaU6VSdik9Bm64bguwi7UZucyVw+YmFXZQXp1wPn6hkyq582mewS0ZscGdTFVQK7eSo6i+j51R140BtZb79c23DZvUV9Gkg+6JJUcIBsUDoAge4agAoVRYKAoHEFAsB1TyOwIQOHoAxhi8n3BHFCECqZQzHw7EsU0j0Sv1sxULagAN2qEIHdLMFd3aI9o5gpuHWJ7CA8pZkIOJY6p5o0xu6hPYQHFPNqmOLujlMh0x6ohCA4TJij1R1RdcIIQgdjCidjDiewgdCgJ0KIhCB0tKKClCEBQKJ7CEAhCED/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2" name="TextBox 6"/>
          <p:cNvSpPr txBox="1"/>
          <p:nvPr/>
        </p:nvSpPr>
        <p:spPr>
          <a:xfrm>
            <a:off x="179512" y="188640"/>
            <a:ext cx="8501350" cy="769441"/>
          </a:xfrm>
          <a:prstGeom prst="rect">
            <a:avLst/>
          </a:prstGeom>
          <a:solidFill>
            <a:schemeClr val="bg1"/>
          </a:solidFill>
        </p:spPr>
        <p:txBody>
          <a:bodyPr wrap="square" rtlCol="0">
            <a:spAutoFit/>
          </a:bodyPr>
          <a:lstStyle/>
          <a:p>
            <a:pPr algn="ctr"/>
            <a:r>
              <a:rPr lang="cs-CZ" sz="4400" dirty="0" err="1" smtClean="0">
                <a:latin typeface="Calibri" pitchFamily="34" charset="0"/>
              </a:rPr>
              <a:t>NextSeq</a:t>
            </a:r>
            <a:r>
              <a:rPr lang="cs-CZ" sz="4400" dirty="0" smtClean="0">
                <a:latin typeface="Calibri" pitchFamily="34" charset="0"/>
              </a:rPr>
              <a:t> </a:t>
            </a:r>
            <a:r>
              <a:rPr lang="cs-CZ" sz="4400" dirty="0" err="1" smtClean="0">
                <a:latin typeface="Calibri" pitchFamily="34" charset="0"/>
              </a:rPr>
              <a:t>specifications</a:t>
            </a:r>
            <a:endParaRPr lang="en-US" sz="4400" dirty="0">
              <a:latin typeface="Calibri" pitchFamily="34" charset="0"/>
            </a:endParaRPr>
          </a:p>
        </p:txBody>
      </p:sp>
    </p:spTree>
    <p:extLst>
      <p:ext uri="{BB962C8B-B14F-4D97-AF65-F5344CB8AC3E}">
        <p14:creationId xmlns:p14="http://schemas.microsoft.com/office/powerpoint/2010/main" val="969543709"/>
      </p:ext>
    </p:extLst>
  </p:cSld>
  <p:clrMapOvr>
    <a:masterClrMapping/>
  </p:clrMapOvr>
  <p:transition spd="med">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ttp://bioinformative.net/wp-content/uploads/2013/09/illumina-hiseq-250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425" y="4446031"/>
            <a:ext cx="2687983" cy="189054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62" y="696402"/>
            <a:ext cx="7337569" cy="32371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8" descr="data:image/jpeg;base64,/9j/4AAQSkZJRgABAQAAAQABAAD/2wCEAAkGBhMSEBUSEhASEBIVDxAPFRIUEA8QDxAPFBAVFBQQFBUYHSYeFxkkGRQUHy8gJCcpLCwsFR4xNTAqNSYrLDUBCQoKDgwOGQ8PGSkiHx00KSwsNTU1NSksLC01LTEsKSwpNik1KikpKSw1NSwuKSwsKSwpLCkqKSkpMzIpLCwsK//AABEIAIcAqAMBIgACEQEDEQH/xAAcAAABBQEBAQAAAAAAAAAAAAAAAwQFBgcCAQj/xABHEAACAQIBBgkIBwYFBQAAAAABAgADEQQFBhIhMVEHQWFxgZGhscETIjJCUnKSskNiY4Ki0dIUFyMz4fBTg5OzwhUkJWRz/8QAGAEBAQEBAQAAAAAAAAAAAAAAAAECAwT/xAAhEQEAAgEDBQEBAAAAAAAAAAAAAQIREyFRAxIxYZGhQf/aAAwDAQACEQMRAD8A3GEIQCEIQCEIQCEIQCEomd3CacBjP2dsN5RPJJU01qWe7FgRoEWOzfGlPhnwpHnMKZJtZ0qA33arg9cDRoSk/vEQqHDDROwimxiD8Iy8TH/SPjAvsJnj8I24v0U1HjEW4RG31OqmIGkwmYNwhP8AafEg8Ii+flU8VT/Vt3CBqsJlI4QK42A9NQnwnX7ycSOJOnXA1SEy0cJuK9iifut+ctuaOeQxmkjIKdVRpEA3R1vbSW+vVxjlECywhCARNa4JIGuxsefdFJEZDPmt/wDR/nMCU8pDTnMIHXlJ55SeGcmB61YxtXxrDZbqnbmMcU2qBlHCgjPiEqtr0qZp7LW0DcD8R6pnWVF1A7mE13P3B6dBjxp/EHRt7LzJ8qDzDzg9sC45Ke+ETkj7I2QWxTuorNSCKhsoS50tLXdgfZkTm298JzGW/g8b/unG+kh+Fz+qSYysTh0vBuePFVj00R3U52ODheOvVP328AJoNfChlK3IvxqSrdBGyNhkpfaqHnqv+c56fufrXf6hShwa0uOpVP8AmV/1RReDmgNpc87Oe9pajklL38mSdWs1nubar9gnaZKTSuaKb76RJHMLSaNf7M/ZO+fXxVP3eYTjRTz6J74YjMHCohK4VXI4gqA90ty5IojZRp/AscOmo80sdGnH7J32YdQoaGnTAsErVaYG5VqHRHVaWfMCvo5Qp/WWon4b+EhMq09HF4lft7jmamh7yY7zYr6GNw7fbovxeb4zqw2+EIQCRGQP5Z99vmMl5E5u/wAr7x+YwJOeTqeEQOTODOyJw0BCoYxxMfVBGWIECu5XohlIOwgg8x1TEcrYYoKlM7ULL1HUeqbvj01GZLn5gtCuWtqqUyfvLqPhAMzXvh3HMZbMx6tsavLTqDtU+BlKzEe6uv1Zas2aujjKXK7L1qfygbAYzytiDToO42qpblsNvZHYMicrZZ8m/k9BWvTL+c+iCLkEWtr/AKzdImZ2YvMRG6tDPMtqBb4gInUzpqcQduZi3dJell5LXCUaY8mHJOu1767C2q42xvXzsYBiqoAqo51EmzKDvnujGdqPFM7b3TebuKaph1ZgVYlhZr31MbbZJGVJ87WFXQJAtXWno6HqFrX6uOW0zx9Wk1nMxjL19K8WjET4ZDnYmjlCsOI06D9J01PyiR9CvoOj+y6P8LA+EmuEFdHHp9fDP+Cov65X3Go8xnJ1fQwMI2yZW06FNvapU260BhAcyIzdb+D0nvMl5X8mYg06SgAXtc35eKBO+UG+Gnz9RkUcpPvHVE2x7+13QJctyGcMeQ9kiGxj+2euJNXb2m6zAl3B3dsaVlPJ1yNdzvPWYg8BTFpyr1iZzwi4YeRV7qSlS2rbosLHt0ZdsRKZnyt8K/IVP4hAp+Yj2qEfVtLRk6po4mkd1dB1tbxlOzPq6OJ3ayO2WfEVQr3BF1cMOdWB8IG4UzqHNIfLuQP2h0fygTRVkN10rgkHbcWlKPCQ4FhSXpqH9Mb1OEarxLTHSx/KaraazmGbVi0Ylb2zLpkKDWPmoU1KliNIm/JtntbNDDtbSqubItP0l9UWvs1GUSvn7Xb1kGsHUrbQfejV89a2v+IBc3NlUXO/snTXvy56NOGnPm/hixY6RJIPpG1xbX2CP2y1R/xF2228ZNu+Y1UzwrH6d+tR3CM3zjc/SP8AGR3Tla1rYzLpFYjwt3CPUR8Rh6im9lr0j99UYf7crl5F1Ms3NySxGwsxYjmvE2yzI0+hMzq2lgMOfsVXpGrwhIvgsxXlMl0m+tWXqqsIQLbK9WB1gajrA5DLDIDE6nb3j3wGRSr7a/Dz7IsNQgTOC0DomcEzwvOC8D1jEXM6Zoi7QEMQZUc80vhavu36paq7StZzrfD1R9m/dAynB1CtXSVlve9iwU9skquOYm5dBf61+6Q9A/xo9q7ZdmcTyXOIPtjoDHwnJr/X/CfGN4QYnl6cQ39meGq39mEJGnmk28ds8sd/Z/WdQvA50eU9kNDlM9vCB9D8ECWyRQ56x66rQi3BStskYblRj1uTCBbC0gcf/Mbn8JLs8hcqVPPJ5BAbu0RarMdz/wA48ScdVpivUp000VVKbtTFioJYldZJPdKnUxDt6VWo/vVaj95gfQ1bKFNfSqIvvOi95kfXzqwieli8OP8AOQ9xmB/sy+wvwidinydkDaqmf2BGzF0290lu6MMRwmYJfpKje7RqHttMlKTkrzQNKxXCjh/VpV35lRfmYSCynwjrURlXDOLqV86og2i3FeVAkb4mxG/sgeYOpeoOiSVXbIkEA3BIPMLST072O8AwCEIQCEIQCEIQCELzwmB9JcF6/wDh8Hy4ZD164RXg3S2ScGN2EpfLCA/q1JC5Tqd0lq0hsq8XTAyXOnJSPjKjsTcinzW0dv8Ae6QtTJYGwA6+WWPO3zcTffSQ9RYSBr4qwvu1zceEMqlLR9W3RG7uI5bKQOwE/dY+EbVKoPqHqt3mQN2qRF3ixQey3SyjuibkD6MHndjIpszRNmgxiZMgGMlaR80cwkQTJXDnzV5oCt4XnM9gewnk8gdXheeQgEDFFoXF9JBztr6onWFr6wdW0bNkD6czHGjk3CD/ANWl8s9neaq2wOGG7DUfkE8gKVZD5UXV0ycqpInKdPzb7tfRAynhAXRq0jvp1V6VZT/ylSatNGzwyMMSiFKqIyMxBZhokMLEHdsEpVTN1V9LF0RzHS8ZrOyIl6sQepJg5HoceJY+6n9DAZOwo/x36bd1pMiBZ4k1SWZcPQHo4Ut7zX/OLIbehhKS9BP5SKp517BfovBcA7ejSqHmpvbul3Q4k+jTReal+Zin/T8W3rMOZQPCBntbCMraBFm9k6jJGmmiANwk5lDMrEl/KaLO1rHVe9p7TzMxbnVQf4TAhLwvLXh+DLGN9Ho8+qSWH4IMQfSdV6YFBvDSmoYfgZ9qt1CSeH4HaA9Ko55go8IGOaU6VSdik9Bm64bguwi7UZucyVw+YmFXZQXp1wPn6hkyq582mewS0ZscGdTFVQK7eSo6i+j51R140BtZb79c23DZvUV9Gkg+6JJUcIBsUDoAge4agAoVRYKAoHEFAsB1TyOwIQOHoAxhi8n3BHFCECqZQzHw7EsU0j0Sv1sxULagAN2qEIHdLMFd3aI9o5gpuHWJ7CA8pZkIOJY6p5o0xu6hPYQHFPNqmOLujlMh0x6ohCA4TJij1R1RdcIIQgdjCidjDiewgdCgJ0KIhCB0tKKClCEBQKJ7CEAhCED/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data:image/jpeg;base64,/9j/4AAQSkZJRgABAQAAAQABAAD/2wCEAAkGBhMSEBUSEhASEBIVDxAPFRIUEA8QDxAPFBAVFBQQFBUYHSYeFxkkGRQUHy8gJCcpLCwsFR4xNTAqNSYrLDUBCQoKDgwOGQ8PGSkiHx00KSwsNTU1NSksLC01LTEsKSwpNik1KikpKSw1NSwuKSwsKSwpLCkqKSkpMzIpLCwsK//AABEIAIcAqAMBIgACEQEDEQH/xAAcAAABBQEBAQAAAAAAAAAAAAAAAwQFBgcCAQj/xABHEAACAQIBBgkIBwYFBQAAAAABAgADEQQFBhIhMVEHQWFxgZGhscETIjJCUnKSskNiY4Ki0dIUFyMz4fBTg5OzwhUkJWRz/8QAGAEBAQEBAQAAAAAAAAAAAAAAAAECAwT/xAAhEQEAAgEDBQEBAAAAAAAAAAAAAQIREyFRAxIxYZGhQf/aAAwDAQACEQMRAD8A3GEIQCEIQCEIQCEIQCEomd3CacBjP2dsN5RPJJU01qWe7FgRoEWOzfGlPhnwpHnMKZJtZ0qA33arg9cDRoSk/vEQqHDDROwimxiD8Iy8TH/SPjAvsJnj8I24v0U1HjEW4RG31OqmIGkwmYNwhP8AafEg8Ii+flU8VT/Vt3CBqsJlI4QK42A9NQnwnX7ycSOJOnXA1SEy0cJuK9iifut+ctuaOeQxmkjIKdVRpEA3R1vbSW+vVxjlECywhCARNa4JIGuxsefdFJEZDPmt/wDR/nMCU8pDTnMIHXlJ55SeGcmB61YxtXxrDZbqnbmMcU2qBlHCgjPiEqtr0qZp7LW0DcD8R6pnWVF1A7mE13P3B6dBjxp/EHRt7LzJ8qDzDzg9sC45Ke+ETkj7I2QWxTuorNSCKhsoS50tLXdgfZkTm298JzGW/g8b/unG+kh+Fz+qSYysTh0vBuePFVj00R3U52ODheOvVP328AJoNfChlK3IvxqSrdBGyNhkpfaqHnqv+c56fufrXf6hShwa0uOpVP8AmV/1RReDmgNpc87Oe9pajklL38mSdWs1nubar9gnaZKTSuaKb76RJHMLSaNf7M/ZO+fXxVP3eYTjRTz6J74YjMHCohK4VXI4gqA90ty5IojZRp/AscOmo80sdGnH7J32YdQoaGnTAsErVaYG5VqHRHVaWfMCvo5Qp/WWon4b+EhMq09HF4lft7jmamh7yY7zYr6GNw7fbovxeb4zqw2+EIQCRGQP5Z99vmMl5E5u/wAr7x+YwJOeTqeEQOTODOyJw0BCoYxxMfVBGWIECu5XohlIOwgg8x1TEcrYYoKlM7ULL1HUeqbvj01GZLn5gtCuWtqqUyfvLqPhAMzXvh3HMZbMx6tsavLTqDtU+BlKzEe6uv1Zas2aujjKXK7L1qfygbAYzytiDToO42qpblsNvZHYMicrZZ8m/k9BWvTL+c+iCLkEWtr/AKzdImZ2YvMRG6tDPMtqBb4gInUzpqcQduZi3dJell5LXCUaY8mHJOu1767C2q42xvXzsYBiqoAqo51EmzKDvnujGdqPFM7b3TebuKaph1ZgVYlhZr31MbbZJGVJ87WFXQJAtXWno6HqFrX6uOW0zx9Wk1nMxjL19K8WjET4ZDnYmjlCsOI06D9J01PyiR9CvoOj+y6P8LA+EmuEFdHHp9fDP+Cov65X3Go8xnJ1fQwMI2yZW06FNvapU260BhAcyIzdb+D0nvMl5X8mYg06SgAXtc35eKBO+UG+Gnz9RkUcpPvHVE2x7+13QJctyGcMeQ9kiGxj+2euJNXb2m6zAl3B3dsaVlPJ1yNdzvPWYg8BTFpyr1iZzwi4YeRV7qSlS2rbosLHt0ZdsRKZnyt8K/IVP4hAp+Yj2qEfVtLRk6po4mkd1dB1tbxlOzPq6OJ3ayO2WfEVQr3BF1cMOdWB8IG4UzqHNIfLuQP2h0fygTRVkN10rgkHbcWlKPCQ4FhSXpqH9Mb1OEarxLTHSx/KaraazmGbVi0Ylb2zLpkKDWPmoU1KliNIm/JtntbNDDtbSqubItP0l9UWvs1GUSvn7Xb1kGsHUrbQfejV89a2v+IBc3NlUXO/snTXvy56NOGnPm/hixY6RJIPpG1xbX2CP2y1R/xF2228ZNu+Y1UzwrH6d+tR3CM3zjc/SP8AGR3Tla1rYzLpFYjwt3CPUR8Rh6im9lr0j99UYf7crl5F1Ms3NySxGwsxYjmvE2yzI0+hMzq2lgMOfsVXpGrwhIvgsxXlMl0m+tWXqqsIQLbK9WB1gajrA5DLDIDE6nb3j3wGRSr7a/Dz7IsNQgTOC0DomcEzwvOC8D1jEXM6Zoi7QEMQZUc80vhavu36paq7StZzrfD1R9m/dAynB1CtXSVlve9iwU9skquOYm5dBf61+6Q9A/xo9q7ZdmcTyXOIPtjoDHwnJr/X/CfGN4QYnl6cQ39meGq39mEJGnmk28ds8sd/Z/WdQvA50eU9kNDlM9vCB9D8ECWyRQ56x66rQi3BStskYblRj1uTCBbC0gcf/Mbn8JLs8hcqVPPJ5BAbu0RarMdz/wA48ScdVpivUp000VVKbtTFioJYldZJPdKnUxDt6VWo/vVaj95gfQ1bKFNfSqIvvOi95kfXzqwieli8OP8AOQ9xmB/sy+wvwidinydkDaqmf2BGzF0290lu6MMRwmYJfpKje7RqHttMlKTkrzQNKxXCjh/VpV35lRfmYSCynwjrURlXDOLqV86og2i3FeVAkb4mxG/sgeYOpeoOiSVXbIkEA3BIPMLST072O8AwCEIQCEIQCEIQCELzwmB9JcF6/wDh8Hy4ZD164RXg3S2ScGN2EpfLCA/q1JC5Tqd0lq0hsq8XTAyXOnJSPjKjsTcinzW0dv8Ae6QtTJYGwA6+WWPO3zcTffSQ9RYSBr4qwvu1zceEMqlLR9W3RG7uI5bKQOwE/dY+EbVKoPqHqt3mQN2qRF3ixQey3SyjuibkD6MHndjIpszRNmgxiZMgGMlaR80cwkQTJXDnzV5oCt4XnM9gewnk8gdXheeQgEDFFoXF9JBztr6onWFr6wdW0bNkD6czHGjk3CD/ANWl8s9neaq2wOGG7DUfkE8gKVZD5UXV0ycqpInKdPzb7tfRAynhAXRq0jvp1V6VZT/ylSatNGzwyMMSiFKqIyMxBZhokMLEHdsEpVTN1V9LF0RzHS8ZrOyIl6sQepJg5HoceJY+6n9DAZOwo/x36bd1pMiBZ4k1SWZcPQHo4Ut7zX/OLIbehhKS9BP5SKp517BfovBcA7ejSqHmpvbul3Q4k+jTReal+Zin/T8W3rMOZQPCBntbCMraBFm9k6jJGmmiANwk5lDMrEl/KaLO1rHVe9p7TzMxbnVQf4TAhLwvLXh+DLGN9Ho8+qSWH4IMQfSdV6YFBvDSmoYfgZ9qt1CSeH4HaA9Ko55go8IGOaU6VSdik9Bm64bguwi7UZucyVw+YmFXZQXp1wPn6hkyq582mewS0ZscGdTFVQK7eSo6i+j51R140BtZb79c23DZvUV9Gkg+6JJUcIBsUDoAge4agAoVRYKAoHEFAsB1TyOwIQOHoAxhi8n3BHFCECqZQzHw7EsU0j0Sv1sxULagAN2qEIHdLMFd3aI9o5gpuHWJ7CA8pZkIOJY6p5o0xu6hPYQHFPNqmOLujlMh0x6ohCA4TJij1R1RdcIIQgdjCidjDiewgdCgJ0KIhCB0tKKClCEBQKJ7CEAhCED/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data:image/jpeg;base64,/9j/4AAQSkZJRgABAQAAAQABAAD/2wCEAAkGBhMSEBUSEhASEBIVDxAPFRIUEA8QDxAPFBAVFBQQFBUYHSYeFxkkGRQUHy8gJCcpLCwsFR4xNTAqNSYrLDUBCQoKDgwOGQ8PGSkiHx00KSwsNTU1NSksLC01LTEsKSwpNik1KikpKSw1NSwuKSwsKSwpLCkqKSkpMzIpLCwsK//AABEIAIcAqAMBIgACEQEDEQH/xAAcAAABBQEBAQAAAAAAAAAAAAAAAwQFBgcCAQj/xABHEAACAQIBBgkIBwYFBQAAAAABAgADEQQFBhIhMVEHQWFxgZGhscETIjJCUnKSskNiY4Ki0dIUFyMz4fBTg5OzwhUkJWRz/8QAGAEBAQEBAQAAAAAAAAAAAAAAAAECAwT/xAAhEQEAAgEDBQEBAAAAAAAAAAAAAQIREyFRAxIxYZGhQf/aAAwDAQACEQMRAD8A3GEIQCEIQCEIQCEIQCEomd3CacBjP2dsN5RPJJU01qWe7FgRoEWOzfGlPhnwpHnMKZJtZ0qA33arg9cDRoSk/vEQqHDDROwimxiD8Iy8TH/SPjAvsJnj8I24v0U1HjEW4RG31OqmIGkwmYNwhP8AafEg8Ii+flU8VT/Vt3CBqsJlI4QK42A9NQnwnX7ycSOJOnXA1SEy0cJuK9iifut+ctuaOeQxmkjIKdVRpEA3R1vbSW+vVxjlECywhCARNa4JIGuxsefdFJEZDPmt/wDR/nMCU8pDTnMIHXlJ55SeGcmB61YxtXxrDZbqnbmMcU2qBlHCgjPiEqtr0qZp7LW0DcD8R6pnWVF1A7mE13P3B6dBjxp/EHRt7LzJ8qDzDzg9sC45Ke+ETkj7I2QWxTuorNSCKhsoS50tLXdgfZkTm298JzGW/g8b/unG+kh+Fz+qSYysTh0vBuePFVj00R3U52ODheOvVP328AJoNfChlK3IvxqSrdBGyNhkpfaqHnqv+c56fufrXf6hShwa0uOpVP8AmV/1RReDmgNpc87Oe9pajklL38mSdWs1nubar9gnaZKTSuaKb76RJHMLSaNf7M/ZO+fXxVP3eYTjRTz6J74YjMHCohK4VXI4gqA90ty5IojZRp/AscOmo80sdGnH7J32YdQoaGnTAsErVaYG5VqHRHVaWfMCvo5Qp/WWon4b+EhMq09HF4lft7jmamh7yY7zYr6GNw7fbovxeb4zqw2+EIQCRGQP5Z99vmMl5E5u/wAr7x+YwJOeTqeEQOTODOyJw0BCoYxxMfVBGWIECu5XohlIOwgg8x1TEcrYYoKlM7ULL1HUeqbvj01GZLn5gtCuWtqqUyfvLqPhAMzXvh3HMZbMx6tsavLTqDtU+BlKzEe6uv1Zas2aujjKXK7L1qfygbAYzytiDToO42qpblsNvZHYMicrZZ8m/k9BWvTL+c+iCLkEWtr/AKzdImZ2YvMRG6tDPMtqBb4gInUzpqcQduZi3dJell5LXCUaY8mHJOu1767C2q42xvXzsYBiqoAqo51EmzKDvnujGdqPFM7b3TebuKaph1ZgVYlhZr31MbbZJGVJ87WFXQJAtXWno6HqFrX6uOW0zx9Wk1nMxjL19K8WjET4ZDnYmjlCsOI06D9J01PyiR9CvoOj+y6P8LA+EmuEFdHHp9fDP+Cov65X3Go8xnJ1fQwMI2yZW06FNvapU260BhAcyIzdb+D0nvMl5X8mYg06SgAXtc35eKBO+UG+Gnz9RkUcpPvHVE2x7+13QJctyGcMeQ9kiGxj+2euJNXb2m6zAl3B3dsaVlPJ1yNdzvPWYg8BTFpyr1iZzwi4YeRV7qSlS2rbosLHt0ZdsRKZnyt8K/IVP4hAp+Yj2qEfVtLRk6po4mkd1dB1tbxlOzPq6OJ3ayO2WfEVQr3BF1cMOdWB8IG4UzqHNIfLuQP2h0fygTRVkN10rgkHbcWlKPCQ4FhSXpqH9Mb1OEarxLTHSx/KaraazmGbVi0Ylb2zLpkKDWPmoU1KliNIm/JtntbNDDtbSqubItP0l9UWvs1GUSvn7Xb1kGsHUrbQfejV89a2v+IBc3NlUXO/snTXvy56NOGnPm/hixY6RJIPpG1xbX2CP2y1R/xF2228ZNu+Y1UzwrH6d+tR3CM3zjc/SP8AGR3Tla1rYzLpFYjwt3CPUR8Rh6im9lr0j99UYf7crl5F1Ms3NySxGwsxYjmvE2yzI0+hMzq2lgMOfsVXpGrwhIvgsxXlMl0m+tWXqqsIQLbK9WB1gajrA5DLDIDE6nb3j3wGRSr7a/Dz7IsNQgTOC0DomcEzwvOC8D1jEXM6Zoi7QEMQZUc80vhavu36paq7StZzrfD1R9m/dAynB1CtXSVlve9iwU9skquOYm5dBf61+6Q9A/xo9q7ZdmcTyXOIPtjoDHwnJr/X/CfGN4QYnl6cQ39meGq39mEJGnmk28ds8sd/Z/WdQvA50eU9kNDlM9vCB9D8ECWyRQ56x66rQi3BStskYblRj1uTCBbC0gcf/Mbn8JLs8hcqVPPJ5BAbu0RarMdz/wA48ScdVpivUp000VVKbtTFioJYldZJPdKnUxDt6VWo/vVaj95gfQ1bKFNfSqIvvOi95kfXzqwieli8OP8AOQ9xmB/sy+wvwidinydkDaqmf2BGzF0290lu6MMRwmYJfpKje7RqHttMlKTkrzQNKxXCjh/VpV35lRfmYSCynwjrURlXDOLqV86og2i3FeVAkb4mxG/sgeYOpeoOiSVXbIkEA3BIPMLST072O8AwCEIQCEIQCEIQCELzwmB9JcF6/wDh8Hy4ZD164RXg3S2ScGN2EpfLCA/q1JC5Tqd0lq0hsq8XTAyXOnJSPjKjsTcinzW0dv8Ae6QtTJYGwA6+WWPO3zcTffSQ9RYSBr4qwvu1zceEMqlLR9W3RG7uI5bKQOwE/dY+EbVKoPqHqt3mQN2qRF3ixQey3SyjuibkD6MHndjIpszRNmgxiZMgGMlaR80cwkQTJXDnzV5oCt4XnM9gewnk8gdXheeQgEDFFoXF9JBztr6onWFr6wdW0bNkD6czHGjk3CD/ANWl8s9neaq2wOGG7DUfkE8gKVZD5UXV0ycqpInKdPzb7tfRAynhAXRq0jvp1V6VZT/ylSatNGzwyMMSiFKqIyMxBZhokMLEHdsEpVTN1V9LF0RzHS8ZrOyIl6sQepJg5HoceJY+6n9DAZOwo/x36bd1pMiBZ4k1SWZcPQHo4Ut7zX/OLIbehhKS9BP5SKp517BfovBcA7ejSqHmpvbul3Q4k+jTReal+Zin/T8W3rMOZQPCBntbCMraBFm9k6jJGmmiANwk5lDMrEl/KaLO1rHVe9p7TzMxbnVQf4TAhLwvLXh+DLGN9Ho8+qSWH4IMQfSdV6YFBvDSmoYfgZ9qt1CSeH4HaA9Ko55go8IGOaU6VSdik9Bm64bguwi7UZucyVw+YmFXZQXp1wPn6hkyq582mewS0ZscGdTFVQK7eSo6i+j51R140BtZb79c23DZvUV9Gkg+6JJUcIBsUDoAge4agAoVRYKAoHEFAsB1TyOwIQOHoAxhi8n3BHFCECqZQzHw7EsU0j0Sv1sxULagAN2qEIHdLMFd3aI9o5gpuHWJ7CA8pZkIOJY6p5o0xu6hPYQHFPNqmOLujlMh0x6ohCA4TJij1R1RdcIIQgdjCidjDiewgdCgJ0KIhCB0tKKClCEBQKJ7CEAhCED/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2" name="TextBox 6"/>
          <p:cNvSpPr txBox="1"/>
          <p:nvPr/>
        </p:nvSpPr>
        <p:spPr>
          <a:xfrm>
            <a:off x="120136" y="-27384"/>
            <a:ext cx="9348408" cy="769441"/>
          </a:xfrm>
          <a:prstGeom prst="rect">
            <a:avLst/>
          </a:prstGeom>
          <a:solidFill>
            <a:schemeClr val="bg1"/>
          </a:solidFill>
        </p:spPr>
        <p:txBody>
          <a:bodyPr wrap="square" rtlCol="0">
            <a:spAutoFit/>
          </a:bodyPr>
          <a:lstStyle/>
          <a:p>
            <a:pPr algn="ctr"/>
            <a:r>
              <a:rPr lang="cs-CZ" sz="4400" dirty="0" err="1" smtClean="0">
                <a:latin typeface="Calibri" pitchFamily="34" charset="0"/>
              </a:rPr>
              <a:t>HiSeq</a:t>
            </a:r>
            <a:r>
              <a:rPr lang="cs-CZ" sz="4400" dirty="0" smtClean="0">
                <a:latin typeface="Calibri" pitchFamily="34" charset="0"/>
              </a:rPr>
              <a:t> 2500 </a:t>
            </a:r>
            <a:r>
              <a:rPr lang="cs-CZ" sz="4400" dirty="0" err="1" smtClean="0">
                <a:latin typeface="Calibri" pitchFamily="34" charset="0"/>
              </a:rPr>
              <a:t>specifications</a:t>
            </a:r>
            <a:endParaRPr lang="en-US" sz="4400" dirty="0">
              <a:latin typeface="Calibri" pitchFamily="34" charset="0"/>
            </a:endParaRPr>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012" y="3982833"/>
            <a:ext cx="6454417" cy="245920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7559458"/>
      </p:ext>
    </p:extLst>
  </p:cSld>
  <p:clrMapOvr>
    <a:masterClrMapping/>
  </p:clrMapOvr>
  <p:transition spd="med">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p:cNvSpPr>
            <a:spLocks noGrp="1"/>
          </p:cNvSpPr>
          <p:nvPr>
            <p:ph type="title"/>
          </p:nvPr>
        </p:nvSpPr>
        <p:spPr/>
        <p:txBody>
          <a:bodyPr>
            <a:normAutofit fontScale="90000"/>
          </a:bodyPr>
          <a:lstStyle/>
          <a:p>
            <a:r>
              <a:rPr lang="cs-CZ" altLang="cs-CZ" smtClean="0"/>
              <a:t>Využití next generation sekvenování</a:t>
            </a:r>
          </a:p>
        </p:txBody>
      </p:sp>
      <p:sp>
        <p:nvSpPr>
          <p:cNvPr id="4099" name="Zástupný symbol pro obsah 2"/>
          <p:cNvSpPr>
            <a:spLocks noGrp="1"/>
          </p:cNvSpPr>
          <p:nvPr>
            <p:ph idx="1"/>
          </p:nvPr>
        </p:nvSpPr>
        <p:spPr/>
        <p:txBody>
          <a:bodyPr/>
          <a:lstStyle/>
          <a:p>
            <a:endParaRPr lang="cs-CZ" altLang="cs-CZ" smtClean="0"/>
          </a:p>
        </p:txBody>
      </p:sp>
      <p:pic>
        <p:nvPicPr>
          <p:cNvPr id="4100" name="Picture 2" descr="http://media.wiley.com/mrw_images/els/articles/a0022508/image_n/nfgz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557338"/>
            <a:ext cx="7105650"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číslo snímku 1"/>
          <p:cNvSpPr>
            <a:spLocks noGrp="1"/>
          </p:cNvSpPr>
          <p:nvPr>
            <p:ph type="sldNum" sz="quarter" idx="12"/>
          </p:nvPr>
        </p:nvSpPr>
        <p:spPr/>
        <p:txBody>
          <a:bodyPr/>
          <a:lstStyle/>
          <a:p>
            <a:fld id="{82E0110C-80BA-45F1-8A88-185CE5667ADC}" type="slidenum">
              <a:rPr lang="cs-CZ" smtClean="0"/>
              <a:t>2</a:t>
            </a:fld>
            <a:endParaRPr lang="cs-CZ"/>
          </a:p>
        </p:txBody>
      </p:sp>
    </p:spTree>
    <p:extLst>
      <p:ext uri="{BB962C8B-B14F-4D97-AF65-F5344CB8AC3E}">
        <p14:creationId xmlns:p14="http://schemas.microsoft.com/office/powerpoint/2010/main" val="9902047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p:txBody>
          <a:bodyPr/>
          <a:lstStyle/>
          <a:p>
            <a:r>
              <a:rPr lang="cs-CZ" altLang="cs-CZ" smtClean="0"/>
              <a:t>Illumina</a:t>
            </a:r>
          </a:p>
        </p:txBody>
      </p:sp>
      <p:sp>
        <p:nvSpPr>
          <p:cNvPr id="13315" name="Zástupný symbol pro obsah 2"/>
          <p:cNvSpPr>
            <a:spLocks noGrp="1"/>
          </p:cNvSpPr>
          <p:nvPr>
            <p:ph idx="1"/>
          </p:nvPr>
        </p:nvSpPr>
        <p:spPr/>
        <p:txBody>
          <a:bodyPr/>
          <a:lstStyle/>
          <a:p>
            <a:endParaRPr lang="cs-CZ" altLang="cs-CZ" smtClean="0"/>
          </a:p>
        </p:txBody>
      </p:sp>
      <p:pic>
        <p:nvPicPr>
          <p:cNvPr id="133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175" y="1355725"/>
            <a:ext cx="7280275"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číslo snímku 1"/>
          <p:cNvSpPr>
            <a:spLocks noGrp="1"/>
          </p:cNvSpPr>
          <p:nvPr>
            <p:ph type="sldNum" sz="quarter" idx="12"/>
          </p:nvPr>
        </p:nvSpPr>
        <p:spPr/>
        <p:txBody>
          <a:bodyPr/>
          <a:lstStyle/>
          <a:p>
            <a:fld id="{82E0110C-80BA-45F1-8A88-185CE5667ADC}" type="slidenum">
              <a:rPr lang="cs-CZ" smtClean="0"/>
              <a:t>20</a:t>
            </a:fld>
            <a:endParaRPr lang="cs-CZ"/>
          </a:p>
        </p:txBody>
      </p:sp>
    </p:spTree>
    <p:extLst>
      <p:ext uri="{BB962C8B-B14F-4D97-AF65-F5344CB8AC3E}">
        <p14:creationId xmlns:p14="http://schemas.microsoft.com/office/powerpoint/2010/main" val="42495199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95246" y="216271"/>
            <a:ext cx="8553218" cy="769441"/>
          </a:xfrm>
          <a:prstGeom prst="rect">
            <a:avLst/>
          </a:prstGeom>
        </p:spPr>
        <p:txBody>
          <a:bodyPr wrap="square">
            <a:spAutoFit/>
          </a:bodyPr>
          <a:lstStyle/>
          <a:p>
            <a:pPr algn="ctr"/>
            <a:r>
              <a:rPr lang="cs-CZ" sz="4400" dirty="0" smtClean="0">
                <a:latin typeface="+mj-lt"/>
              </a:rPr>
              <a:t>Příprava knihovny</a:t>
            </a:r>
            <a:endParaRPr lang="cs-CZ" sz="4400" dirty="0">
              <a:latin typeface="+mj-lt"/>
            </a:endParaRPr>
          </a:p>
        </p:txBody>
      </p:sp>
      <p:sp>
        <p:nvSpPr>
          <p:cNvPr id="6" name="Zaoblený obdélník 5"/>
          <p:cNvSpPr/>
          <p:nvPr/>
        </p:nvSpPr>
        <p:spPr bwMode="auto">
          <a:xfrm>
            <a:off x="1974606" y="1360220"/>
            <a:ext cx="1603614" cy="559558"/>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cs-CZ" b="1" dirty="0" err="1" smtClean="0"/>
              <a:t>Fragmentation</a:t>
            </a:r>
            <a:endParaRPr kumimoji="0" lang="cs-CZ" sz="1600" b="1" i="0" u="none" strike="noStrike" cap="none" normalizeH="0" baseline="0" dirty="0" smtClean="0">
              <a:ln>
                <a:noFill/>
              </a:ln>
              <a:solidFill>
                <a:schemeClr val="tx1"/>
              </a:solidFill>
              <a:effectLst/>
            </a:endParaRPr>
          </a:p>
        </p:txBody>
      </p:sp>
      <p:sp>
        <p:nvSpPr>
          <p:cNvPr id="7" name="Zaoblený obdélník 6"/>
          <p:cNvSpPr/>
          <p:nvPr/>
        </p:nvSpPr>
        <p:spPr bwMode="auto">
          <a:xfrm>
            <a:off x="3829766" y="928149"/>
            <a:ext cx="1603614" cy="559558"/>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cs-CZ" b="1" dirty="0" err="1" smtClean="0"/>
              <a:t>Enzymatic</a:t>
            </a:r>
            <a:endParaRPr kumimoji="0" lang="cs-CZ" sz="1600" b="1" i="0" u="none" strike="noStrike" cap="none" normalizeH="0" baseline="0" dirty="0" smtClean="0">
              <a:ln>
                <a:noFill/>
              </a:ln>
              <a:solidFill>
                <a:schemeClr val="tx1"/>
              </a:solidFill>
              <a:effectLst/>
            </a:endParaRPr>
          </a:p>
        </p:txBody>
      </p:sp>
      <p:sp>
        <p:nvSpPr>
          <p:cNvPr id="8" name="Zaoblený obdélník 7"/>
          <p:cNvSpPr/>
          <p:nvPr/>
        </p:nvSpPr>
        <p:spPr bwMode="auto">
          <a:xfrm>
            <a:off x="3815738" y="1785629"/>
            <a:ext cx="1603614" cy="559558"/>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cs-CZ" b="1" dirty="0" err="1" smtClean="0"/>
              <a:t>Mechanical</a:t>
            </a:r>
            <a:endParaRPr kumimoji="0" lang="cs-CZ" sz="1600" b="1" i="0" u="none" strike="noStrike" cap="none" normalizeH="0" baseline="0" dirty="0" smtClean="0">
              <a:ln>
                <a:noFill/>
              </a:ln>
              <a:solidFill>
                <a:schemeClr val="tx1"/>
              </a:solidFill>
              <a:effectLst/>
            </a:endParaRPr>
          </a:p>
        </p:txBody>
      </p:sp>
      <p:sp>
        <p:nvSpPr>
          <p:cNvPr id="9" name="Zaoblený obdélník 8"/>
          <p:cNvSpPr/>
          <p:nvPr/>
        </p:nvSpPr>
        <p:spPr bwMode="auto">
          <a:xfrm>
            <a:off x="5763551" y="928149"/>
            <a:ext cx="1603614" cy="559558"/>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cs-CZ" b="1" dirty="0" err="1" smtClean="0"/>
              <a:t>Nextera</a:t>
            </a:r>
            <a:endParaRPr kumimoji="0" lang="cs-CZ" sz="1600" b="1" i="0" u="none" strike="noStrike" cap="none" normalizeH="0" baseline="0" dirty="0" smtClean="0">
              <a:ln>
                <a:noFill/>
              </a:ln>
              <a:solidFill>
                <a:schemeClr val="tx1"/>
              </a:solidFill>
              <a:effectLst/>
            </a:endParaRPr>
          </a:p>
        </p:txBody>
      </p:sp>
      <p:sp>
        <p:nvSpPr>
          <p:cNvPr id="10" name="Zaoblený obdélník 9"/>
          <p:cNvSpPr/>
          <p:nvPr/>
        </p:nvSpPr>
        <p:spPr bwMode="auto">
          <a:xfrm>
            <a:off x="5763551" y="1785629"/>
            <a:ext cx="1603614" cy="559558"/>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cs-CZ" b="1" dirty="0" err="1" smtClean="0"/>
              <a:t>TruSeq</a:t>
            </a:r>
            <a:endParaRPr kumimoji="0" lang="cs-CZ" sz="1600" b="1" i="0" u="none" strike="noStrike" cap="none" normalizeH="0" baseline="0" dirty="0" smtClean="0">
              <a:ln>
                <a:noFill/>
              </a:ln>
              <a:solidFill>
                <a:schemeClr val="tx1"/>
              </a:solidFill>
              <a:effectLst/>
            </a:endParaRPr>
          </a:p>
        </p:txBody>
      </p:sp>
      <p:cxnSp>
        <p:nvCxnSpPr>
          <p:cNvPr id="3" name="Přímá spojnice 2"/>
          <p:cNvCxnSpPr>
            <a:stCxn id="6" idx="3"/>
            <a:endCxn id="8" idx="1"/>
          </p:cNvCxnSpPr>
          <p:nvPr/>
        </p:nvCxnSpPr>
        <p:spPr bwMode="auto">
          <a:xfrm>
            <a:off x="3578220" y="1639999"/>
            <a:ext cx="237518" cy="425409"/>
          </a:xfrm>
          <a:prstGeom prst="line">
            <a:avLst/>
          </a:prstGeom>
          <a:noFill/>
          <a:ln w="28575" cap="flat" cmpd="sng" algn="ctr">
            <a:solidFill>
              <a:srgbClr val="FFA219"/>
            </a:solidFill>
            <a:prstDash val="solid"/>
            <a:round/>
            <a:headEnd type="none" w="med" len="med"/>
            <a:tailEnd type="none" w="med" len="med"/>
          </a:ln>
          <a:effectLst/>
        </p:spPr>
      </p:cxnSp>
      <p:cxnSp>
        <p:nvCxnSpPr>
          <p:cNvPr id="12" name="Přímá spojnice 11"/>
          <p:cNvCxnSpPr>
            <a:stCxn id="6" idx="3"/>
            <a:endCxn id="7" idx="1"/>
          </p:cNvCxnSpPr>
          <p:nvPr/>
        </p:nvCxnSpPr>
        <p:spPr bwMode="auto">
          <a:xfrm flipV="1">
            <a:off x="3578220" y="1207928"/>
            <a:ext cx="251546" cy="432071"/>
          </a:xfrm>
          <a:prstGeom prst="line">
            <a:avLst/>
          </a:prstGeom>
          <a:noFill/>
          <a:ln w="28575" cap="flat" cmpd="sng" algn="ctr">
            <a:solidFill>
              <a:srgbClr val="FFA219"/>
            </a:solidFill>
            <a:prstDash val="solid"/>
            <a:round/>
            <a:headEnd type="none" w="med" len="med"/>
            <a:tailEnd type="none" w="med" len="med"/>
          </a:ln>
          <a:effectLst/>
        </p:spPr>
      </p:cxnSp>
      <p:cxnSp>
        <p:nvCxnSpPr>
          <p:cNvPr id="14" name="Přímá spojnice 13"/>
          <p:cNvCxnSpPr>
            <a:stCxn id="7" idx="3"/>
            <a:endCxn id="9" idx="1"/>
          </p:cNvCxnSpPr>
          <p:nvPr/>
        </p:nvCxnSpPr>
        <p:spPr bwMode="auto">
          <a:xfrm>
            <a:off x="5433380" y="1207928"/>
            <a:ext cx="330171" cy="0"/>
          </a:xfrm>
          <a:prstGeom prst="line">
            <a:avLst/>
          </a:prstGeom>
          <a:noFill/>
          <a:ln w="28575" cap="flat" cmpd="sng" algn="ctr">
            <a:solidFill>
              <a:srgbClr val="FFA219"/>
            </a:solidFill>
            <a:prstDash val="solid"/>
            <a:round/>
            <a:headEnd type="none" w="med" len="med"/>
            <a:tailEnd type="none" w="med" len="med"/>
          </a:ln>
          <a:effectLst/>
        </p:spPr>
      </p:cxnSp>
      <p:cxnSp>
        <p:nvCxnSpPr>
          <p:cNvPr id="17" name="Přímá spojnice 16"/>
          <p:cNvCxnSpPr>
            <a:stCxn id="8" idx="3"/>
            <a:endCxn id="10" idx="1"/>
          </p:cNvCxnSpPr>
          <p:nvPr/>
        </p:nvCxnSpPr>
        <p:spPr bwMode="auto">
          <a:xfrm>
            <a:off x="5419352" y="2065408"/>
            <a:ext cx="344199" cy="0"/>
          </a:xfrm>
          <a:prstGeom prst="line">
            <a:avLst/>
          </a:prstGeom>
          <a:noFill/>
          <a:ln w="28575" cap="flat" cmpd="sng" algn="ctr">
            <a:solidFill>
              <a:srgbClr val="FFA219"/>
            </a:solidFill>
            <a:prstDash val="solid"/>
            <a:round/>
            <a:headEnd type="none" w="med" len="med"/>
            <a:tailEnd type="none" w="med" len="med"/>
          </a:ln>
          <a:effectLst/>
        </p:spPr>
      </p:cxnSp>
      <p:sp>
        <p:nvSpPr>
          <p:cNvPr id="11" name="Zaoblený obdélník 10"/>
          <p:cNvSpPr/>
          <p:nvPr/>
        </p:nvSpPr>
        <p:spPr bwMode="auto">
          <a:xfrm>
            <a:off x="1974606" y="2729542"/>
            <a:ext cx="1603614" cy="559558"/>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cs-CZ" b="1" dirty="0" err="1" smtClean="0"/>
              <a:t>Amplification</a:t>
            </a:r>
            <a:endParaRPr kumimoji="0" lang="cs-CZ" sz="1600" b="1" i="0" u="none" strike="noStrike" cap="none" normalizeH="0" baseline="0" dirty="0" smtClean="0">
              <a:ln>
                <a:noFill/>
              </a:ln>
              <a:solidFill>
                <a:schemeClr val="tx1"/>
              </a:solidFill>
              <a:effectLst/>
            </a:endParaRPr>
          </a:p>
        </p:txBody>
      </p:sp>
      <p:cxnSp>
        <p:nvCxnSpPr>
          <p:cNvPr id="24" name="Přímá spojnice 23"/>
          <p:cNvCxnSpPr/>
          <p:nvPr/>
        </p:nvCxnSpPr>
        <p:spPr bwMode="auto">
          <a:xfrm>
            <a:off x="3649270" y="4180754"/>
            <a:ext cx="2151030" cy="0"/>
          </a:xfrm>
          <a:prstGeom prst="line">
            <a:avLst/>
          </a:prstGeom>
          <a:noFill/>
          <a:ln w="76200" cap="flat" cmpd="sng" algn="ctr">
            <a:solidFill>
              <a:schemeClr val="tx1">
                <a:lumMod val="60000"/>
                <a:lumOff val="40000"/>
              </a:schemeClr>
            </a:solidFill>
            <a:prstDash val="solid"/>
            <a:round/>
            <a:headEnd type="none" w="med" len="med"/>
            <a:tailEnd type="none" w="med" len="med"/>
          </a:ln>
          <a:effectLst/>
        </p:spPr>
      </p:cxnSp>
      <p:cxnSp>
        <p:nvCxnSpPr>
          <p:cNvPr id="25" name="Přímá spojnice 24"/>
          <p:cNvCxnSpPr/>
          <p:nvPr/>
        </p:nvCxnSpPr>
        <p:spPr bwMode="auto">
          <a:xfrm>
            <a:off x="3649270" y="4319506"/>
            <a:ext cx="2151030" cy="0"/>
          </a:xfrm>
          <a:prstGeom prst="line">
            <a:avLst/>
          </a:prstGeom>
          <a:noFill/>
          <a:ln w="76200" cap="flat" cmpd="sng" algn="ctr">
            <a:solidFill>
              <a:schemeClr val="tx1">
                <a:lumMod val="60000"/>
                <a:lumOff val="40000"/>
              </a:schemeClr>
            </a:solidFill>
            <a:prstDash val="solid"/>
            <a:round/>
            <a:headEnd type="none" w="med" len="med"/>
            <a:tailEnd type="none" w="med" len="med"/>
          </a:ln>
          <a:effectLst/>
        </p:spPr>
      </p:cxnSp>
      <p:sp>
        <p:nvSpPr>
          <p:cNvPr id="46" name="Pravá složená závorka 45"/>
          <p:cNvSpPr/>
          <p:nvPr/>
        </p:nvSpPr>
        <p:spPr bwMode="auto">
          <a:xfrm rot="5400000">
            <a:off x="4424355" y="921239"/>
            <a:ext cx="582902" cy="5482401"/>
          </a:xfrm>
          <a:prstGeom prst="rightBrace">
            <a:avLst>
              <a:gd name="adj1" fmla="val 8333"/>
              <a:gd name="adj2" fmla="val 49751"/>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smtClean="0">
              <a:ln>
                <a:noFill/>
              </a:ln>
              <a:solidFill>
                <a:schemeClr val="tx1"/>
              </a:solidFill>
              <a:effectLst/>
              <a:latin typeface="Arial" charset="0"/>
            </a:endParaRPr>
          </a:p>
        </p:txBody>
      </p:sp>
      <p:cxnSp>
        <p:nvCxnSpPr>
          <p:cNvPr id="49" name="Přímá spojnice 48"/>
          <p:cNvCxnSpPr/>
          <p:nvPr/>
        </p:nvCxnSpPr>
        <p:spPr bwMode="auto">
          <a:xfrm>
            <a:off x="3637894" y="5547826"/>
            <a:ext cx="2151030" cy="0"/>
          </a:xfrm>
          <a:prstGeom prst="line">
            <a:avLst/>
          </a:prstGeom>
          <a:noFill/>
          <a:ln w="76200" cap="flat" cmpd="sng" algn="ctr">
            <a:solidFill>
              <a:schemeClr val="tx1">
                <a:lumMod val="60000"/>
                <a:lumOff val="40000"/>
              </a:schemeClr>
            </a:solidFill>
            <a:prstDash val="solid"/>
            <a:round/>
            <a:headEnd type="none" w="med" len="med"/>
            <a:tailEnd type="none" w="med" len="med"/>
          </a:ln>
          <a:effectLst/>
        </p:spPr>
      </p:cxnSp>
      <p:cxnSp>
        <p:nvCxnSpPr>
          <p:cNvPr id="50" name="Přímá spojnice 49"/>
          <p:cNvCxnSpPr/>
          <p:nvPr/>
        </p:nvCxnSpPr>
        <p:spPr bwMode="auto">
          <a:xfrm>
            <a:off x="3637894" y="5686578"/>
            <a:ext cx="2151030" cy="0"/>
          </a:xfrm>
          <a:prstGeom prst="line">
            <a:avLst/>
          </a:prstGeom>
          <a:noFill/>
          <a:ln w="76200" cap="flat" cmpd="sng" algn="ctr">
            <a:solidFill>
              <a:schemeClr val="tx1">
                <a:lumMod val="60000"/>
                <a:lumOff val="40000"/>
              </a:schemeClr>
            </a:solidFill>
            <a:prstDash val="solid"/>
            <a:round/>
            <a:headEnd type="none" w="med" len="med"/>
            <a:tailEnd type="none" w="med" len="med"/>
          </a:ln>
          <a:effectLst/>
        </p:spPr>
      </p:cxnSp>
      <p:cxnSp>
        <p:nvCxnSpPr>
          <p:cNvPr id="51" name="Přímá spojnice 50"/>
          <p:cNvCxnSpPr/>
          <p:nvPr/>
        </p:nvCxnSpPr>
        <p:spPr bwMode="auto">
          <a:xfrm>
            <a:off x="3111691" y="5554737"/>
            <a:ext cx="548417" cy="0"/>
          </a:xfrm>
          <a:prstGeom prst="line">
            <a:avLst/>
          </a:prstGeom>
          <a:noFill/>
          <a:ln w="76200" cap="flat" cmpd="sng" algn="ctr">
            <a:solidFill>
              <a:srgbClr val="FF0000"/>
            </a:solidFill>
            <a:prstDash val="solid"/>
            <a:round/>
            <a:headEnd type="none" w="med" len="med"/>
            <a:tailEnd type="none" w="med" len="med"/>
          </a:ln>
          <a:effectLst/>
        </p:spPr>
      </p:cxnSp>
      <p:cxnSp>
        <p:nvCxnSpPr>
          <p:cNvPr id="52" name="Přímá spojnice 51"/>
          <p:cNvCxnSpPr/>
          <p:nvPr/>
        </p:nvCxnSpPr>
        <p:spPr bwMode="auto">
          <a:xfrm>
            <a:off x="3111691" y="5693489"/>
            <a:ext cx="548417" cy="0"/>
          </a:xfrm>
          <a:prstGeom prst="line">
            <a:avLst/>
          </a:prstGeom>
          <a:noFill/>
          <a:ln w="76200" cap="flat" cmpd="sng" algn="ctr">
            <a:solidFill>
              <a:srgbClr val="FF0000"/>
            </a:solidFill>
            <a:prstDash val="solid"/>
            <a:round/>
            <a:headEnd type="none" w="med" len="med"/>
            <a:tailEnd type="none" w="med" len="med"/>
          </a:ln>
          <a:effectLst/>
        </p:spPr>
      </p:cxnSp>
      <p:cxnSp>
        <p:nvCxnSpPr>
          <p:cNvPr id="67" name="Přímá spojnice 66"/>
          <p:cNvCxnSpPr/>
          <p:nvPr/>
        </p:nvCxnSpPr>
        <p:spPr bwMode="auto">
          <a:xfrm>
            <a:off x="5775323" y="5557009"/>
            <a:ext cx="548417" cy="0"/>
          </a:xfrm>
          <a:prstGeom prst="line">
            <a:avLst/>
          </a:prstGeom>
          <a:noFill/>
          <a:ln w="76200" cap="flat" cmpd="sng" algn="ctr">
            <a:solidFill>
              <a:srgbClr val="FF0000"/>
            </a:solidFill>
            <a:prstDash val="solid"/>
            <a:round/>
            <a:headEnd type="none" w="med" len="med"/>
            <a:tailEnd type="none" w="med" len="med"/>
          </a:ln>
          <a:effectLst/>
        </p:spPr>
      </p:cxnSp>
      <p:cxnSp>
        <p:nvCxnSpPr>
          <p:cNvPr id="68" name="Přímá spojnice 67"/>
          <p:cNvCxnSpPr/>
          <p:nvPr/>
        </p:nvCxnSpPr>
        <p:spPr bwMode="auto">
          <a:xfrm>
            <a:off x="5775323" y="5695761"/>
            <a:ext cx="548417" cy="0"/>
          </a:xfrm>
          <a:prstGeom prst="line">
            <a:avLst/>
          </a:prstGeom>
          <a:noFill/>
          <a:ln w="76200" cap="flat" cmpd="sng" algn="ctr">
            <a:solidFill>
              <a:srgbClr val="FF0000"/>
            </a:solidFill>
            <a:prstDash val="solid"/>
            <a:round/>
            <a:headEnd type="none" w="med" len="med"/>
            <a:tailEnd type="none" w="med" len="med"/>
          </a:ln>
          <a:effectLst/>
        </p:spPr>
      </p:cxnSp>
      <p:sp>
        <p:nvSpPr>
          <p:cNvPr id="69" name="Zaoblený obdélník 68"/>
          <p:cNvSpPr/>
          <p:nvPr/>
        </p:nvSpPr>
        <p:spPr bwMode="auto">
          <a:xfrm rot="16200000">
            <a:off x="-397298" y="2399164"/>
            <a:ext cx="2202974" cy="559558"/>
          </a:xfrm>
          <a:prstGeom prst="round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5400000" scaled="1"/>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cs-CZ" sz="3200" b="1" dirty="0" smtClean="0"/>
              <a:t>Fragment</a:t>
            </a:r>
            <a:endParaRPr kumimoji="0" lang="cs-CZ" sz="3200" b="1" i="0" u="none" strike="noStrike" cap="none" normalizeH="0" baseline="0" dirty="0" smtClean="0">
              <a:ln>
                <a:noFill/>
              </a:ln>
              <a:solidFill>
                <a:schemeClr val="tx1"/>
              </a:solidFill>
              <a:effectLst/>
            </a:endParaRPr>
          </a:p>
        </p:txBody>
      </p:sp>
      <p:sp>
        <p:nvSpPr>
          <p:cNvPr id="70" name="Zaoblený obdélník 69"/>
          <p:cNvSpPr/>
          <p:nvPr/>
        </p:nvSpPr>
        <p:spPr bwMode="auto">
          <a:xfrm rot="16200000">
            <a:off x="-202273" y="5105421"/>
            <a:ext cx="1872060" cy="559558"/>
          </a:xfrm>
          <a:prstGeom prst="round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5400000" scaled="1"/>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cs-CZ" sz="3200" b="1" dirty="0" smtClean="0"/>
              <a:t>Adapter</a:t>
            </a:r>
            <a:endParaRPr kumimoji="0" lang="cs-CZ" sz="32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686046701"/>
      </p:ext>
    </p:extLst>
  </p:cSld>
  <p:clrMapOvr>
    <a:masterClrMapping/>
  </p:clrMapOvr>
  <p:transition spd="med">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84"/>
            <a:ext cx="8229600" cy="1143000"/>
          </a:xfrm>
        </p:spPr>
        <p:txBody>
          <a:bodyPr/>
          <a:lstStyle/>
          <a:p>
            <a:r>
              <a:rPr lang="cs-CZ" dirty="0" err="1" smtClean="0"/>
              <a:t>Sekvenační</a:t>
            </a:r>
            <a:r>
              <a:rPr lang="cs-CZ" dirty="0" smtClean="0"/>
              <a:t> technologie</a:t>
            </a:r>
            <a:endParaRPr lang="cs-CZ" dirty="0"/>
          </a:p>
        </p:txBody>
      </p:sp>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17172" t="22219" r="19023" b="7421"/>
          <a:stretch/>
        </p:blipFill>
        <p:spPr>
          <a:xfrm>
            <a:off x="6602" y="915270"/>
            <a:ext cx="9137398" cy="5424575"/>
          </a:xfrm>
        </p:spPr>
      </p:pic>
      <p:pic>
        <p:nvPicPr>
          <p:cNvPr id="5" name="Obrázek 4" descr="Agrigenomics - Microsoft PowerPoint"/>
          <p:cNvPicPr>
            <a:picLocks noChangeAspect="1"/>
          </p:cNvPicPr>
          <p:nvPr/>
        </p:nvPicPr>
        <p:blipFill rotWithShape="1">
          <a:blip r:embed="rId3">
            <a:extLst>
              <a:ext uri="{28A0092B-C50C-407E-A947-70E740481C1C}">
                <a14:useLocalDpi xmlns:a14="http://schemas.microsoft.com/office/drawing/2010/main" val="0"/>
              </a:ext>
            </a:extLst>
          </a:blip>
          <a:srcRect l="74110" t="84161" r="18493" b="11576"/>
          <a:stretch/>
        </p:blipFill>
        <p:spPr>
          <a:xfrm>
            <a:off x="7784693" y="6381328"/>
            <a:ext cx="1323811" cy="410794"/>
          </a:xfrm>
          <a:prstGeom prst="rect">
            <a:avLst/>
          </a:prstGeom>
        </p:spPr>
      </p:pic>
      <p:sp>
        <p:nvSpPr>
          <p:cNvPr id="3" name="Zástupný symbol pro číslo snímku 2"/>
          <p:cNvSpPr>
            <a:spLocks noGrp="1"/>
          </p:cNvSpPr>
          <p:nvPr>
            <p:ph type="sldNum" sz="quarter" idx="12"/>
          </p:nvPr>
        </p:nvSpPr>
        <p:spPr/>
        <p:txBody>
          <a:bodyPr/>
          <a:lstStyle/>
          <a:p>
            <a:fld id="{82E0110C-80BA-45F1-8A88-185CE5667ADC}" type="slidenum">
              <a:rPr lang="cs-CZ" smtClean="0"/>
              <a:t>22</a:t>
            </a:fld>
            <a:endParaRPr lang="cs-CZ"/>
          </a:p>
        </p:txBody>
      </p:sp>
    </p:spTree>
    <p:extLst>
      <p:ext uri="{BB962C8B-B14F-4D97-AF65-F5344CB8AC3E}">
        <p14:creationId xmlns:p14="http://schemas.microsoft.com/office/powerpoint/2010/main" val="2610922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Single </a:t>
            </a:r>
            <a:r>
              <a:rPr lang="cs-CZ" dirty="0" err="1" smtClean="0"/>
              <a:t>vs</a:t>
            </a:r>
            <a:r>
              <a:rPr lang="cs-CZ" dirty="0" smtClean="0"/>
              <a:t> Pair End </a:t>
            </a:r>
            <a:r>
              <a:rPr lang="cs-CZ" dirty="0" err="1" smtClean="0"/>
              <a:t>Ready</a:t>
            </a:r>
            <a:endParaRPr lang="cs-CZ" dirty="0"/>
          </a:p>
        </p:txBody>
      </p:sp>
      <p:sp>
        <p:nvSpPr>
          <p:cNvPr id="3" name="Zástupný symbol pro obsah 2"/>
          <p:cNvSpPr>
            <a:spLocks noGrp="1"/>
          </p:cNvSpPr>
          <p:nvPr>
            <p:ph idx="1"/>
          </p:nvPr>
        </p:nvSpPr>
        <p:spPr/>
        <p:txBody>
          <a:bodyPr/>
          <a:lstStyle/>
          <a:p>
            <a:r>
              <a:rPr lang="cs-CZ" dirty="0" smtClean="0"/>
              <a:t>Single </a:t>
            </a:r>
            <a:r>
              <a:rPr lang="cs-CZ" dirty="0" err="1" smtClean="0"/>
              <a:t>reads</a:t>
            </a:r>
            <a:endParaRPr lang="cs-CZ" dirty="0" smtClean="0"/>
          </a:p>
          <a:p>
            <a:pPr lvl="1"/>
            <a:r>
              <a:rPr lang="cs-CZ" dirty="0" err="1" smtClean="0"/>
              <a:t>Small</a:t>
            </a:r>
            <a:r>
              <a:rPr lang="cs-CZ" dirty="0" smtClean="0"/>
              <a:t> RNA</a:t>
            </a:r>
          </a:p>
          <a:p>
            <a:endParaRPr lang="cs-CZ" dirty="0" smtClean="0"/>
          </a:p>
          <a:p>
            <a:endParaRPr lang="cs-CZ" dirty="0"/>
          </a:p>
          <a:p>
            <a:r>
              <a:rPr lang="cs-CZ" dirty="0" smtClean="0"/>
              <a:t>Pair-End </a:t>
            </a:r>
            <a:r>
              <a:rPr lang="cs-CZ" dirty="0" err="1" smtClean="0"/>
              <a:t>reads</a:t>
            </a:r>
            <a:endParaRPr lang="cs-CZ" dirty="0" smtClean="0"/>
          </a:p>
          <a:p>
            <a:pPr lvl="1"/>
            <a:r>
              <a:rPr lang="cs-CZ" dirty="0" err="1" smtClean="0"/>
              <a:t>DeNovo</a:t>
            </a:r>
            <a:r>
              <a:rPr lang="cs-CZ" dirty="0" smtClean="0"/>
              <a:t> </a:t>
            </a:r>
            <a:r>
              <a:rPr lang="cs-CZ" dirty="0" err="1" smtClean="0"/>
              <a:t>assembling</a:t>
            </a:r>
            <a:endParaRPr lang="cs-CZ" dirty="0"/>
          </a:p>
        </p:txBody>
      </p:sp>
      <p:pic>
        <p:nvPicPr>
          <p:cNvPr id="4" name="Obrázek 3" descr="Agrigenomics - Microsoft PowerPoint"/>
          <p:cNvPicPr>
            <a:picLocks noChangeAspect="1"/>
          </p:cNvPicPr>
          <p:nvPr/>
        </p:nvPicPr>
        <p:blipFill rotWithShape="1">
          <a:blip r:embed="rId2">
            <a:extLst>
              <a:ext uri="{28A0092B-C50C-407E-A947-70E740481C1C}">
                <a14:useLocalDpi xmlns:a14="http://schemas.microsoft.com/office/drawing/2010/main" val="0"/>
              </a:ext>
            </a:extLst>
          </a:blip>
          <a:srcRect l="74110" t="84161" r="18493" b="11576"/>
          <a:stretch/>
        </p:blipFill>
        <p:spPr>
          <a:xfrm>
            <a:off x="7784693" y="6381328"/>
            <a:ext cx="1323811" cy="410794"/>
          </a:xfrm>
          <a:prstGeom prst="rect">
            <a:avLst/>
          </a:prstGeom>
        </p:spPr>
      </p:pic>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5373216"/>
            <a:ext cx="4320480" cy="921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2564904"/>
            <a:ext cx="2426333" cy="1127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Zástupný symbol pro číslo snímku 34"/>
          <p:cNvSpPr>
            <a:spLocks noGrp="1"/>
          </p:cNvSpPr>
          <p:nvPr>
            <p:ph type="sldNum" sz="quarter" idx="12"/>
          </p:nvPr>
        </p:nvSpPr>
        <p:spPr/>
        <p:txBody>
          <a:bodyPr/>
          <a:lstStyle/>
          <a:p>
            <a:fld id="{82E0110C-80BA-45F1-8A88-185CE5667ADC}" type="slidenum">
              <a:rPr lang="cs-CZ" smtClean="0"/>
              <a:t>23</a:t>
            </a:fld>
            <a:endParaRPr lang="cs-CZ"/>
          </a:p>
        </p:txBody>
      </p:sp>
    </p:spTree>
    <p:extLst>
      <p:ext uri="{BB962C8B-B14F-4D97-AF65-F5344CB8AC3E}">
        <p14:creationId xmlns:p14="http://schemas.microsoft.com/office/powerpoint/2010/main" val="26220896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828801" y="4372990"/>
            <a:ext cx="5540990" cy="829622"/>
            <a:chOff x="-5363474" y="3231161"/>
            <a:chExt cx="5147368" cy="887780"/>
          </a:xfrm>
        </p:grpSpPr>
        <p:sp>
          <p:nvSpPr>
            <p:cNvPr id="19" name="Rounded Rectangle 18"/>
            <p:cNvSpPr/>
            <p:nvPr/>
          </p:nvSpPr>
          <p:spPr bwMode="auto">
            <a:xfrm>
              <a:off x="-5363474" y="3231161"/>
              <a:ext cx="5147368" cy="887780"/>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20" name="TextBox 19"/>
            <p:cNvSpPr txBox="1"/>
            <p:nvPr/>
          </p:nvSpPr>
          <p:spPr>
            <a:xfrm>
              <a:off x="-5363474" y="3289414"/>
              <a:ext cx="5147367" cy="691640"/>
            </a:xfrm>
            <a:prstGeom prst="rect">
              <a:avLst/>
            </a:prstGeom>
            <a:noFill/>
          </p:spPr>
          <p:txBody>
            <a:bodyPr wrap="square" rtlCol="0">
              <a:spAutoFit/>
            </a:bodyPr>
            <a:lstStyle/>
            <a:p>
              <a:pPr algn="ctr" eaLnBrk="0" hangingPunct="0">
                <a:spcBef>
                  <a:spcPct val="30000"/>
                </a:spcBef>
              </a:pPr>
              <a:r>
                <a:rPr lang="en-GB" sz="1800" dirty="0">
                  <a:solidFill>
                    <a:schemeClr val="bg1"/>
                  </a:solidFill>
                  <a:effectLst>
                    <a:outerShdw blurRad="38100" dist="38100" dir="2700000" algn="tl">
                      <a:srgbClr val="000000">
                        <a:alpha val="43137"/>
                      </a:srgbClr>
                    </a:outerShdw>
                  </a:effectLst>
                </a:rPr>
                <a:t>The aim of the sample prep step is to obtain nucleic acid fragments with adapters attached on both </a:t>
              </a:r>
              <a:r>
                <a:rPr lang="en-GB" sz="1800" dirty="0" smtClean="0">
                  <a:solidFill>
                    <a:schemeClr val="bg1"/>
                  </a:solidFill>
                  <a:effectLst>
                    <a:outerShdw blurRad="38100" dist="38100" dir="2700000" algn="tl">
                      <a:srgbClr val="000000">
                        <a:alpha val="43137"/>
                      </a:srgbClr>
                    </a:outerShdw>
                  </a:effectLst>
                </a:rPr>
                <a:t>ends</a:t>
              </a:r>
              <a:endParaRPr lang="en-US" sz="1800" dirty="0">
                <a:solidFill>
                  <a:schemeClr val="bg1"/>
                </a:solidFill>
                <a:effectLst>
                  <a:outerShdw blurRad="38100" dist="38100" dir="2700000" algn="tl">
                    <a:srgbClr val="000000">
                      <a:alpha val="43137"/>
                    </a:srgbClr>
                  </a:outerShdw>
                </a:effectLst>
              </a:endParaRPr>
            </a:p>
          </p:txBody>
        </p:sp>
      </p:grpSp>
      <p:sp>
        <p:nvSpPr>
          <p:cNvPr id="11" name="Title 2"/>
          <p:cNvSpPr txBox="1">
            <a:spLocks/>
          </p:cNvSpPr>
          <p:nvPr/>
        </p:nvSpPr>
        <p:spPr bwMode="auto">
          <a:xfrm>
            <a:off x="187981" y="360710"/>
            <a:ext cx="8601075" cy="908050"/>
          </a:xfrm>
          <a:prstGeom prst="rect">
            <a:avLst/>
          </a:prstGeom>
          <a:noFill/>
          <a:ln w="222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algn="ctr"/>
            <a:r>
              <a:rPr lang="en-US" sz="4400" b="0" dirty="0"/>
              <a:t>Sample </a:t>
            </a:r>
            <a:r>
              <a:rPr lang="en-US" sz="4400" b="0" dirty="0" smtClean="0"/>
              <a:t>Prep</a:t>
            </a:r>
            <a:endParaRPr lang="en-US" sz="4400" b="0" dirty="0"/>
          </a:p>
        </p:txBody>
      </p:sp>
      <p:sp>
        <p:nvSpPr>
          <p:cNvPr id="12" name="TextBox 11"/>
          <p:cNvSpPr txBox="1"/>
          <p:nvPr/>
        </p:nvSpPr>
        <p:spPr>
          <a:xfrm>
            <a:off x="5621337" y="3565647"/>
            <a:ext cx="2960914" cy="338554"/>
          </a:xfrm>
          <a:prstGeom prst="rect">
            <a:avLst/>
          </a:prstGeom>
          <a:noFill/>
        </p:spPr>
        <p:txBody>
          <a:bodyPr wrap="square" rtlCol="0">
            <a:spAutoFit/>
          </a:bodyPr>
          <a:lstStyle/>
          <a:p>
            <a:r>
              <a:rPr lang="en-US" dirty="0" smtClean="0"/>
              <a:t>Dual Index Library shown</a:t>
            </a:r>
            <a:endParaRPr lang="en-US" dirty="0"/>
          </a:p>
        </p:txBody>
      </p:sp>
      <p:grpSp>
        <p:nvGrpSpPr>
          <p:cNvPr id="13" name="Group 12"/>
          <p:cNvGrpSpPr/>
          <p:nvPr/>
        </p:nvGrpSpPr>
        <p:grpSpPr>
          <a:xfrm>
            <a:off x="990516" y="2247845"/>
            <a:ext cx="7177182" cy="1330673"/>
            <a:chOff x="990516" y="2247845"/>
            <a:chExt cx="7177182" cy="1330673"/>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516" y="2247845"/>
              <a:ext cx="7162968" cy="1330673"/>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
          <p:nvSpPr>
            <p:cNvPr id="15" name="Rounded Rectangle 14"/>
            <p:cNvSpPr/>
            <p:nvPr/>
          </p:nvSpPr>
          <p:spPr bwMode="auto">
            <a:xfrm>
              <a:off x="5621337" y="2375772"/>
              <a:ext cx="2546361" cy="1014488"/>
            </a:xfrm>
            <a:prstGeom prst="roundRect">
              <a:avLst/>
            </a:prstGeom>
            <a:noFill/>
            <a:ln w="38100" cap="flat" cmpd="sng" algn="ctr">
              <a:solidFill>
                <a:schemeClr val="accent1"/>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6" name="Rounded Rectangle 15"/>
            <p:cNvSpPr/>
            <p:nvPr/>
          </p:nvSpPr>
          <p:spPr bwMode="auto">
            <a:xfrm>
              <a:off x="996621" y="2375772"/>
              <a:ext cx="2314874" cy="1014488"/>
            </a:xfrm>
            <a:prstGeom prst="roundRect">
              <a:avLst/>
            </a:prstGeom>
            <a:noFill/>
            <a:ln w="38100" cap="flat" cmpd="sng" algn="ctr">
              <a:solidFill>
                <a:schemeClr val="accent1"/>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7" name="Rectangle 16"/>
            <p:cNvSpPr/>
            <p:nvPr/>
          </p:nvSpPr>
          <p:spPr bwMode="auto">
            <a:xfrm>
              <a:off x="2382219" y="3147973"/>
              <a:ext cx="122245" cy="203307"/>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24" name="Rectangle 23"/>
            <p:cNvSpPr/>
            <p:nvPr/>
          </p:nvSpPr>
          <p:spPr bwMode="auto">
            <a:xfrm>
              <a:off x="7365027" y="3185036"/>
              <a:ext cx="159723" cy="166244"/>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340755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 y="91440"/>
            <a:ext cx="8601075" cy="908050"/>
          </a:xfrm>
          <a:ln w="22225">
            <a:noFill/>
          </a:ln>
        </p:spPr>
        <p:txBody>
          <a:bodyPr anchor="ctr"/>
          <a:lstStyle/>
          <a:p>
            <a:r>
              <a:rPr lang="en-US" dirty="0" smtClean="0"/>
              <a:t>Cluster Generation</a:t>
            </a:r>
            <a:endParaRPr lang="en-US" sz="1800" i="1" dirty="0"/>
          </a:p>
        </p:txBody>
      </p:sp>
      <p:grpSp>
        <p:nvGrpSpPr>
          <p:cNvPr id="8" name="Group 7"/>
          <p:cNvGrpSpPr/>
          <p:nvPr/>
        </p:nvGrpSpPr>
        <p:grpSpPr>
          <a:xfrm>
            <a:off x="392388" y="2364145"/>
            <a:ext cx="1447800" cy="2667000"/>
            <a:chOff x="275656" y="2636520"/>
            <a:chExt cx="1447800" cy="2667000"/>
          </a:xfrm>
        </p:grpSpPr>
        <p:pic>
          <p:nvPicPr>
            <p:cNvPr id="11" name="Picture 2"/>
            <p:cNvPicPr>
              <a:picLocks noChangeAspect="1" noChangeArrowheads="1"/>
            </p:cNvPicPr>
            <p:nvPr/>
          </p:nvPicPr>
          <p:blipFill>
            <a:blip r:embed="rId3" cstate="print"/>
            <a:srcRect/>
            <a:stretch>
              <a:fillRect/>
            </a:stretch>
          </p:blipFill>
          <p:spPr bwMode="auto">
            <a:xfrm>
              <a:off x="357188" y="2734628"/>
              <a:ext cx="1343025" cy="2486025"/>
            </a:xfrm>
            <a:prstGeom prst="rect">
              <a:avLst/>
            </a:prstGeom>
            <a:noFill/>
            <a:ln w="9525">
              <a:noFill/>
              <a:miter lim="800000"/>
              <a:headEnd/>
              <a:tailEnd/>
            </a:ln>
            <a:effectLst/>
          </p:spPr>
        </p:pic>
        <p:sp>
          <p:nvSpPr>
            <p:cNvPr id="10" name="Rounded Rectangle 9"/>
            <p:cNvSpPr/>
            <p:nvPr/>
          </p:nvSpPr>
          <p:spPr bwMode="auto">
            <a:xfrm>
              <a:off x="275656" y="2636520"/>
              <a:ext cx="1447800" cy="2667000"/>
            </a:xfrm>
            <a:prstGeom prst="roundRect">
              <a:avLst/>
            </a:prstGeom>
            <a:noFill/>
            <a:ln w="22225" cap="flat" cmpd="sng" algn="ctr">
              <a:solidFill>
                <a:srgbClr val="BAC147"/>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sp>
        <p:nvSpPr>
          <p:cNvPr id="13" name="Rectangle 12"/>
          <p:cNvSpPr/>
          <p:nvPr/>
        </p:nvSpPr>
        <p:spPr bwMode="auto">
          <a:xfrm>
            <a:off x="2245508" y="1528256"/>
            <a:ext cx="6324600" cy="3939094"/>
          </a:xfrm>
          <a:prstGeom prst="rect">
            <a:avLst/>
          </a:prstGeom>
          <a:noFill/>
          <a:ln w="25400" cap="flat" cmpd="sng" algn="ctr">
            <a:solidFill>
              <a:srgbClr val="BAC147"/>
            </a:solidFill>
            <a:prstDash val="solid"/>
            <a:round/>
            <a:headEnd type="none" w="med" len="med"/>
            <a:tailEnd type="none" w="med" len="med"/>
          </a:ln>
          <a:effectLst>
            <a:outerShdw blurRad="50800" dist="38100" dir="10800000" algn="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14" name="Group 290"/>
          <p:cNvGrpSpPr>
            <a:grpSpLocks/>
          </p:cNvGrpSpPr>
          <p:nvPr/>
        </p:nvGrpSpPr>
        <p:grpSpPr bwMode="auto">
          <a:xfrm>
            <a:off x="3966395" y="3393455"/>
            <a:ext cx="2171307" cy="1854713"/>
            <a:chOff x="3198" y="627"/>
            <a:chExt cx="1990" cy="1773"/>
          </a:xfrm>
        </p:grpSpPr>
        <p:sp>
          <p:nvSpPr>
            <p:cNvPr id="15" name="Freeform 288"/>
            <p:cNvSpPr>
              <a:spLocks/>
            </p:cNvSpPr>
            <p:nvPr/>
          </p:nvSpPr>
          <p:spPr bwMode="auto">
            <a:xfrm>
              <a:off x="3198" y="948"/>
              <a:ext cx="1990" cy="1452"/>
            </a:xfrm>
            <a:custGeom>
              <a:avLst/>
              <a:gdLst/>
              <a:ahLst/>
              <a:cxnLst>
                <a:cxn ang="0">
                  <a:pos x="192" y="0"/>
                </a:cxn>
                <a:cxn ang="0">
                  <a:pos x="1554" y="42"/>
                </a:cxn>
                <a:cxn ang="0">
                  <a:pos x="552" y="1194"/>
                </a:cxn>
                <a:cxn ang="0">
                  <a:pos x="528" y="1110"/>
                </a:cxn>
                <a:cxn ang="0">
                  <a:pos x="474" y="1104"/>
                </a:cxn>
                <a:cxn ang="0">
                  <a:pos x="396" y="1092"/>
                </a:cxn>
                <a:cxn ang="0">
                  <a:pos x="372" y="1074"/>
                </a:cxn>
                <a:cxn ang="0">
                  <a:pos x="348" y="1062"/>
                </a:cxn>
                <a:cxn ang="0">
                  <a:pos x="372" y="966"/>
                </a:cxn>
                <a:cxn ang="0">
                  <a:pos x="288" y="918"/>
                </a:cxn>
                <a:cxn ang="0">
                  <a:pos x="270" y="876"/>
                </a:cxn>
                <a:cxn ang="0">
                  <a:pos x="246" y="840"/>
                </a:cxn>
                <a:cxn ang="0">
                  <a:pos x="252" y="774"/>
                </a:cxn>
                <a:cxn ang="0">
                  <a:pos x="150" y="714"/>
                </a:cxn>
                <a:cxn ang="0">
                  <a:pos x="108" y="666"/>
                </a:cxn>
                <a:cxn ang="0">
                  <a:pos x="72" y="654"/>
                </a:cxn>
                <a:cxn ang="0">
                  <a:pos x="120" y="414"/>
                </a:cxn>
                <a:cxn ang="0">
                  <a:pos x="90" y="366"/>
                </a:cxn>
                <a:cxn ang="0">
                  <a:pos x="54" y="342"/>
                </a:cxn>
                <a:cxn ang="0">
                  <a:pos x="42" y="318"/>
                </a:cxn>
                <a:cxn ang="0">
                  <a:pos x="24" y="300"/>
                </a:cxn>
                <a:cxn ang="0">
                  <a:pos x="12" y="258"/>
                </a:cxn>
                <a:cxn ang="0">
                  <a:pos x="18" y="210"/>
                </a:cxn>
                <a:cxn ang="0">
                  <a:pos x="42" y="198"/>
                </a:cxn>
                <a:cxn ang="0">
                  <a:pos x="66" y="156"/>
                </a:cxn>
                <a:cxn ang="0">
                  <a:pos x="72" y="66"/>
                </a:cxn>
                <a:cxn ang="0">
                  <a:pos x="90" y="54"/>
                </a:cxn>
                <a:cxn ang="0">
                  <a:pos x="96" y="30"/>
                </a:cxn>
                <a:cxn ang="0">
                  <a:pos x="192" y="0"/>
                </a:cxn>
              </a:cxnLst>
              <a:rect l="0" t="0" r="r" b="b"/>
              <a:pathLst>
                <a:path w="1554" h="1194">
                  <a:moveTo>
                    <a:pt x="192" y="0"/>
                  </a:moveTo>
                  <a:cubicBezTo>
                    <a:pt x="435" y="2"/>
                    <a:pt x="1134" y="36"/>
                    <a:pt x="1554" y="42"/>
                  </a:cubicBezTo>
                  <a:cubicBezTo>
                    <a:pt x="1398" y="228"/>
                    <a:pt x="723" y="1016"/>
                    <a:pt x="552" y="1194"/>
                  </a:cubicBezTo>
                  <a:cubicBezTo>
                    <a:pt x="536" y="1170"/>
                    <a:pt x="548" y="1131"/>
                    <a:pt x="528" y="1110"/>
                  </a:cubicBezTo>
                  <a:cubicBezTo>
                    <a:pt x="516" y="1097"/>
                    <a:pt x="492" y="1106"/>
                    <a:pt x="474" y="1104"/>
                  </a:cubicBezTo>
                  <a:cubicBezTo>
                    <a:pt x="448" y="1100"/>
                    <a:pt x="422" y="1096"/>
                    <a:pt x="396" y="1092"/>
                  </a:cubicBezTo>
                  <a:cubicBezTo>
                    <a:pt x="388" y="1086"/>
                    <a:pt x="380" y="1079"/>
                    <a:pt x="372" y="1074"/>
                  </a:cubicBezTo>
                  <a:cubicBezTo>
                    <a:pt x="364" y="1069"/>
                    <a:pt x="350" y="1071"/>
                    <a:pt x="348" y="1062"/>
                  </a:cubicBezTo>
                  <a:cubicBezTo>
                    <a:pt x="338" y="1026"/>
                    <a:pt x="362" y="997"/>
                    <a:pt x="372" y="966"/>
                  </a:cubicBezTo>
                  <a:cubicBezTo>
                    <a:pt x="360" y="907"/>
                    <a:pt x="338" y="935"/>
                    <a:pt x="288" y="918"/>
                  </a:cubicBezTo>
                  <a:cubicBezTo>
                    <a:pt x="282" y="899"/>
                    <a:pt x="281" y="895"/>
                    <a:pt x="270" y="876"/>
                  </a:cubicBezTo>
                  <a:cubicBezTo>
                    <a:pt x="263" y="864"/>
                    <a:pt x="246" y="840"/>
                    <a:pt x="246" y="840"/>
                  </a:cubicBezTo>
                  <a:cubicBezTo>
                    <a:pt x="248" y="818"/>
                    <a:pt x="255" y="796"/>
                    <a:pt x="252" y="774"/>
                  </a:cubicBezTo>
                  <a:cubicBezTo>
                    <a:pt x="246" y="719"/>
                    <a:pt x="190" y="721"/>
                    <a:pt x="150" y="714"/>
                  </a:cubicBezTo>
                  <a:cubicBezTo>
                    <a:pt x="125" y="697"/>
                    <a:pt x="133" y="680"/>
                    <a:pt x="108" y="666"/>
                  </a:cubicBezTo>
                  <a:cubicBezTo>
                    <a:pt x="97" y="660"/>
                    <a:pt x="72" y="654"/>
                    <a:pt x="72" y="654"/>
                  </a:cubicBezTo>
                  <a:cubicBezTo>
                    <a:pt x="0" y="582"/>
                    <a:pt x="76" y="480"/>
                    <a:pt x="120" y="414"/>
                  </a:cubicBezTo>
                  <a:cubicBezTo>
                    <a:pt x="112" y="376"/>
                    <a:pt x="122" y="388"/>
                    <a:pt x="90" y="366"/>
                  </a:cubicBezTo>
                  <a:cubicBezTo>
                    <a:pt x="78" y="358"/>
                    <a:pt x="54" y="342"/>
                    <a:pt x="54" y="342"/>
                  </a:cubicBezTo>
                  <a:cubicBezTo>
                    <a:pt x="50" y="334"/>
                    <a:pt x="47" y="325"/>
                    <a:pt x="42" y="318"/>
                  </a:cubicBezTo>
                  <a:cubicBezTo>
                    <a:pt x="37" y="311"/>
                    <a:pt x="28" y="307"/>
                    <a:pt x="24" y="300"/>
                  </a:cubicBezTo>
                  <a:cubicBezTo>
                    <a:pt x="17" y="287"/>
                    <a:pt x="17" y="272"/>
                    <a:pt x="12" y="258"/>
                  </a:cubicBezTo>
                  <a:cubicBezTo>
                    <a:pt x="14" y="242"/>
                    <a:pt x="11" y="224"/>
                    <a:pt x="18" y="210"/>
                  </a:cubicBezTo>
                  <a:cubicBezTo>
                    <a:pt x="22" y="202"/>
                    <a:pt x="36" y="204"/>
                    <a:pt x="42" y="198"/>
                  </a:cubicBezTo>
                  <a:cubicBezTo>
                    <a:pt x="53" y="187"/>
                    <a:pt x="57" y="169"/>
                    <a:pt x="66" y="156"/>
                  </a:cubicBezTo>
                  <a:cubicBezTo>
                    <a:pt x="68" y="126"/>
                    <a:pt x="65" y="95"/>
                    <a:pt x="72" y="66"/>
                  </a:cubicBezTo>
                  <a:cubicBezTo>
                    <a:pt x="74" y="59"/>
                    <a:pt x="86" y="60"/>
                    <a:pt x="90" y="54"/>
                  </a:cubicBezTo>
                  <a:cubicBezTo>
                    <a:pt x="95" y="47"/>
                    <a:pt x="91" y="36"/>
                    <a:pt x="96" y="30"/>
                  </a:cubicBezTo>
                  <a:cubicBezTo>
                    <a:pt x="119" y="1"/>
                    <a:pt x="176" y="47"/>
                    <a:pt x="192" y="0"/>
                  </a:cubicBezTo>
                  <a:close/>
                </a:path>
              </a:pathLst>
            </a:custGeom>
            <a:solidFill>
              <a:srgbClr val="EAEAEA"/>
            </a:solidFill>
            <a:ln w="9525" cap="flat" cmpd="sng">
              <a:noFill/>
              <a:prstDash val="solid"/>
              <a:round/>
              <a:headEnd/>
              <a:tailEnd/>
            </a:ln>
            <a:effectLst>
              <a:prstShdw prst="shdw17" dist="38100" dir="5400000">
                <a:srgbClr val="EAEAEA">
                  <a:gamma/>
                  <a:shade val="60000"/>
                  <a:invGamma/>
                </a:srgbClr>
              </a:prstShdw>
            </a:effectLst>
          </p:spPr>
          <p:txBody>
            <a:bodyPr>
              <a:spAutoFit/>
            </a:bodyPr>
            <a:lstStyle/>
            <a:p>
              <a:endParaRPr lang="en-US"/>
            </a:p>
          </p:txBody>
        </p:sp>
        <p:grpSp>
          <p:nvGrpSpPr>
            <p:cNvPr id="16" name="Group 289"/>
            <p:cNvGrpSpPr>
              <a:grpSpLocks/>
            </p:cNvGrpSpPr>
            <p:nvPr/>
          </p:nvGrpSpPr>
          <p:grpSpPr bwMode="auto">
            <a:xfrm>
              <a:off x="3642" y="627"/>
              <a:ext cx="1280" cy="1591"/>
              <a:chOff x="3642" y="627"/>
              <a:chExt cx="1280" cy="1591"/>
            </a:xfrm>
          </p:grpSpPr>
          <p:sp>
            <p:nvSpPr>
              <p:cNvPr id="17" name="Oval 16"/>
              <p:cNvSpPr>
                <a:spLocks noChangeArrowheads="1"/>
              </p:cNvSpPr>
              <p:nvPr/>
            </p:nvSpPr>
            <p:spPr bwMode="auto">
              <a:xfrm>
                <a:off x="4212" y="1345"/>
                <a:ext cx="450" cy="237"/>
              </a:xfrm>
              <a:prstGeom prst="ellipse">
                <a:avLst/>
              </a:prstGeom>
              <a:solidFill>
                <a:srgbClr val="FFFFCC"/>
              </a:solidFill>
              <a:ln w="9525">
                <a:noFill/>
                <a:round/>
                <a:headEnd/>
                <a:tailEnd/>
              </a:ln>
              <a:effectLst>
                <a:prstShdw prst="shdw17" dist="17961" dir="2700000">
                  <a:srgbClr val="FFFFCC">
                    <a:gamma/>
                    <a:shade val="60000"/>
                    <a:invGamma/>
                  </a:srgbClr>
                </a:prstShdw>
              </a:effectLst>
            </p:spPr>
            <p:txBody>
              <a:bodyPr wrap="none" anchor="ctr">
                <a:spAutoFit/>
              </a:bodyPr>
              <a:lstStyle/>
              <a:p>
                <a:endParaRPr lang="en-US"/>
              </a:p>
            </p:txBody>
          </p:sp>
          <p:sp>
            <p:nvSpPr>
              <p:cNvPr id="18" name="Oval 17"/>
              <p:cNvSpPr>
                <a:spLocks noChangeArrowheads="1"/>
              </p:cNvSpPr>
              <p:nvPr/>
            </p:nvSpPr>
            <p:spPr bwMode="auto">
              <a:xfrm>
                <a:off x="3786" y="1752"/>
                <a:ext cx="450" cy="237"/>
              </a:xfrm>
              <a:prstGeom prst="ellipse">
                <a:avLst/>
              </a:prstGeom>
              <a:solidFill>
                <a:srgbClr val="FFFFCC"/>
              </a:solidFill>
              <a:ln w="9525">
                <a:noFill/>
                <a:round/>
                <a:headEnd/>
                <a:tailEnd/>
              </a:ln>
              <a:effectLst>
                <a:prstShdw prst="shdw17" dist="17961" dir="2700000">
                  <a:srgbClr val="FFFFCC">
                    <a:gamma/>
                    <a:shade val="60000"/>
                    <a:invGamma/>
                  </a:srgbClr>
                </a:prstShdw>
              </a:effectLst>
            </p:spPr>
            <p:txBody>
              <a:bodyPr wrap="none" anchor="ctr">
                <a:spAutoFit/>
              </a:bodyPr>
              <a:lstStyle/>
              <a:p>
                <a:endParaRPr lang="en-US"/>
              </a:p>
            </p:txBody>
          </p:sp>
          <p:sp>
            <p:nvSpPr>
              <p:cNvPr id="19" name="Rectangle 176"/>
              <p:cNvSpPr>
                <a:spLocks noChangeArrowheads="1"/>
              </p:cNvSpPr>
              <p:nvPr/>
            </p:nvSpPr>
            <p:spPr bwMode="auto">
              <a:xfrm rot="5400000" flipV="1">
                <a:off x="4208" y="1349"/>
                <a:ext cx="103"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0" name="Rectangle 177"/>
              <p:cNvSpPr>
                <a:spLocks noChangeArrowheads="1"/>
              </p:cNvSpPr>
              <p:nvPr/>
            </p:nvSpPr>
            <p:spPr bwMode="auto">
              <a:xfrm rot="5400000" flipV="1">
                <a:off x="3997" y="1476"/>
                <a:ext cx="102" cy="27"/>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1" name="Rectangle 178"/>
              <p:cNvSpPr>
                <a:spLocks noChangeArrowheads="1"/>
              </p:cNvSpPr>
              <p:nvPr/>
            </p:nvSpPr>
            <p:spPr bwMode="auto">
              <a:xfrm rot="5400000" flipV="1">
                <a:off x="4783" y="1142"/>
                <a:ext cx="102"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2" name="Rectangle 179"/>
              <p:cNvSpPr>
                <a:spLocks noChangeArrowheads="1"/>
              </p:cNvSpPr>
              <p:nvPr/>
            </p:nvSpPr>
            <p:spPr bwMode="auto">
              <a:xfrm rot="5400000" flipV="1">
                <a:off x="3761" y="1619"/>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3" name="Rectangle 180"/>
              <p:cNvSpPr>
                <a:spLocks noChangeArrowheads="1"/>
              </p:cNvSpPr>
              <p:nvPr/>
            </p:nvSpPr>
            <p:spPr bwMode="auto">
              <a:xfrm rot="5400000" flipV="1">
                <a:off x="4057" y="1152"/>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4" name="Rectangle 181"/>
              <p:cNvSpPr>
                <a:spLocks noChangeArrowheads="1"/>
              </p:cNvSpPr>
              <p:nvPr/>
            </p:nvSpPr>
            <p:spPr bwMode="auto">
              <a:xfrm rot="5400000" flipV="1">
                <a:off x="3603" y="1370"/>
                <a:ext cx="103"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5" name="Rectangle 182"/>
              <p:cNvSpPr>
                <a:spLocks noChangeArrowheads="1"/>
              </p:cNvSpPr>
              <p:nvPr/>
            </p:nvSpPr>
            <p:spPr bwMode="auto">
              <a:xfrm rot="5400000" flipV="1">
                <a:off x="3674" y="1178"/>
                <a:ext cx="102"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6" name="Rectangle 183"/>
              <p:cNvSpPr>
                <a:spLocks noChangeArrowheads="1"/>
              </p:cNvSpPr>
              <p:nvPr/>
            </p:nvSpPr>
            <p:spPr bwMode="auto">
              <a:xfrm rot="5400000" flipV="1">
                <a:off x="3988" y="1976"/>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7" name="Rectangle 184"/>
              <p:cNvSpPr>
                <a:spLocks noChangeArrowheads="1"/>
              </p:cNvSpPr>
              <p:nvPr/>
            </p:nvSpPr>
            <p:spPr bwMode="auto">
              <a:xfrm rot="5400000" flipV="1">
                <a:off x="4085" y="1598"/>
                <a:ext cx="102"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8" name="Rectangle 185"/>
              <p:cNvSpPr>
                <a:spLocks noChangeArrowheads="1"/>
              </p:cNvSpPr>
              <p:nvPr/>
            </p:nvSpPr>
            <p:spPr bwMode="auto">
              <a:xfrm rot="5400000" flipV="1">
                <a:off x="4527" y="1155"/>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9" name="Rectangle 186"/>
              <p:cNvSpPr>
                <a:spLocks noChangeArrowheads="1"/>
              </p:cNvSpPr>
              <p:nvPr/>
            </p:nvSpPr>
            <p:spPr bwMode="auto">
              <a:xfrm rot="5400000" flipV="1">
                <a:off x="4275" y="1116"/>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30" name="Rectangle 187"/>
              <p:cNvSpPr>
                <a:spLocks noChangeArrowheads="1"/>
              </p:cNvSpPr>
              <p:nvPr/>
            </p:nvSpPr>
            <p:spPr bwMode="auto">
              <a:xfrm rot="5400000" flipV="1">
                <a:off x="4257" y="1944"/>
                <a:ext cx="102"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32" name="Rectangle 188"/>
              <p:cNvSpPr>
                <a:spLocks noChangeArrowheads="1"/>
              </p:cNvSpPr>
              <p:nvPr/>
            </p:nvSpPr>
            <p:spPr bwMode="auto">
              <a:xfrm rot="5400000" flipV="1">
                <a:off x="3734" y="1455"/>
                <a:ext cx="102" cy="27"/>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34" name="Rectangle 189"/>
              <p:cNvSpPr>
                <a:spLocks noChangeArrowheads="1"/>
              </p:cNvSpPr>
              <p:nvPr/>
            </p:nvSpPr>
            <p:spPr bwMode="auto">
              <a:xfrm rot="5400000" flipV="1">
                <a:off x="3605" y="1604"/>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35" name="Rectangle 190"/>
              <p:cNvSpPr>
                <a:spLocks noChangeArrowheads="1"/>
              </p:cNvSpPr>
              <p:nvPr/>
            </p:nvSpPr>
            <p:spPr bwMode="auto">
              <a:xfrm rot="5400000" flipV="1">
                <a:off x="3875" y="2050"/>
                <a:ext cx="102"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36" name="Rectangle 191"/>
              <p:cNvSpPr>
                <a:spLocks noChangeArrowheads="1"/>
              </p:cNvSpPr>
              <p:nvPr/>
            </p:nvSpPr>
            <p:spPr bwMode="auto">
              <a:xfrm rot="5400000" flipV="1">
                <a:off x="3806" y="1253"/>
                <a:ext cx="103"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37" name="Rectangle 192"/>
              <p:cNvSpPr>
                <a:spLocks noChangeArrowheads="1"/>
              </p:cNvSpPr>
              <p:nvPr/>
            </p:nvSpPr>
            <p:spPr bwMode="auto">
              <a:xfrm rot="5400000" flipV="1">
                <a:off x="4239" y="1516"/>
                <a:ext cx="102"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38" name="Rectangle 193"/>
              <p:cNvSpPr>
                <a:spLocks noChangeArrowheads="1"/>
              </p:cNvSpPr>
              <p:nvPr/>
            </p:nvSpPr>
            <p:spPr bwMode="auto">
              <a:xfrm rot="5400000" flipV="1">
                <a:off x="4449" y="1327"/>
                <a:ext cx="102" cy="27"/>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39" name="Rectangle 194"/>
              <p:cNvSpPr>
                <a:spLocks noChangeArrowheads="1"/>
              </p:cNvSpPr>
              <p:nvPr/>
            </p:nvSpPr>
            <p:spPr bwMode="auto">
              <a:xfrm rot="5400000" flipV="1">
                <a:off x="3698" y="1791"/>
                <a:ext cx="103"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40" name="Rectangle 195"/>
              <p:cNvSpPr>
                <a:spLocks noChangeArrowheads="1"/>
              </p:cNvSpPr>
              <p:nvPr/>
            </p:nvSpPr>
            <p:spPr bwMode="auto">
              <a:xfrm rot="5400000" flipV="1">
                <a:off x="4073" y="1398"/>
                <a:ext cx="101"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41" name="Rectangle 204"/>
              <p:cNvSpPr>
                <a:spLocks noChangeArrowheads="1"/>
              </p:cNvSpPr>
              <p:nvPr/>
            </p:nvSpPr>
            <p:spPr bwMode="auto">
              <a:xfrm rot="5400000" flipV="1">
                <a:off x="4538" y="1381"/>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42" name="Rectangle 205"/>
              <p:cNvSpPr>
                <a:spLocks noChangeArrowheads="1"/>
              </p:cNvSpPr>
              <p:nvPr/>
            </p:nvSpPr>
            <p:spPr bwMode="auto">
              <a:xfrm rot="5400000" flipV="1">
                <a:off x="4859" y="1298"/>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43" name="Rectangle 206"/>
              <p:cNvSpPr>
                <a:spLocks noChangeArrowheads="1"/>
              </p:cNvSpPr>
              <p:nvPr/>
            </p:nvSpPr>
            <p:spPr bwMode="auto">
              <a:xfrm rot="5400000" flipV="1">
                <a:off x="4310" y="1738"/>
                <a:ext cx="101"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44" name="Rectangle 207"/>
              <p:cNvSpPr>
                <a:spLocks noChangeArrowheads="1"/>
              </p:cNvSpPr>
              <p:nvPr/>
            </p:nvSpPr>
            <p:spPr bwMode="auto">
              <a:xfrm rot="5400000" flipV="1">
                <a:off x="4065" y="1804"/>
                <a:ext cx="102"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45" name="Rectangle 208"/>
              <p:cNvSpPr>
                <a:spLocks noChangeArrowheads="1"/>
              </p:cNvSpPr>
              <p:nvPr/>
            </p:nvSpPr>
            <p:spPr bwMode="auto">
              <a:xfrm rot="5400000" flipV="1">
                <a:off x="4469" y="1650"/>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46" name="Rectangle 209"/>
              <p:cNvSpPr>
                <a:spLocks noChangeArrowheads="1"/>
              </p:cNvSpPr>
              <p:nvPr/>
            </p:nvSpPr>
            <p:spPr bwMode="auto">
              <a:xfrm rot="5400000" flipV="1">
                <a:off x="4062" y="2154"/>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47" name="Rectangle 210"/>
              <p:cNvSpPr>
                <a:spLocks noChangeArrowheads="1"/>
              </p:cNvSpPr>
              <p:nvPr/>
            </p:nvSpPr>
            <p:spPr bwMode="auto">
              <a:xfrm rot="5400000" flipV="1">
                <a:off x="4419" y="1764"/>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48" name="Rectangle 211"/>
              <p:cNvSpPr>
                <a:spLocks noChangeArrowheads="1"/>
              </p:cNvSpPr>
              <p:nvPr/>
            </p:nvSpPr>
            <p:spPr bwMode="auto">
              <a:xfrm rot="5400000" flipV="1">
                <a:off x="4628" y="1526"/>
                <a:ext cx="101"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49" name="Rectangle 212"/>
              <p:cNvSpPr>
                <a:spLocks noChangeArrowheads="1"/>
              </p:cNvSpPr>
              <p:nvPr/>
            </p:nvSpPr>
            <p:spPr bwMode="auto">
              <a:xfrm rot="5400000" flipV="1">
                <a:off x="4655" y="1191"/>
                <a:ext cx="101"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50" name="Rectangle 213"/>
              <p:cNvSpPr>
                <a:spLocks noChangeArrowheads="1"/>
              </p:cNvSpPr>
              <p:nvPr/>
            </p:nvSpPr>
            <p:spPr bwMode="auto">
              <a:xfrm rot="5400000" flipV="1">
                <a:off x="4707" y="1344"/>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51" name="Rectangle 214"/>
              <p:cNvSpPr>
                <a:spLocks noChangeArrowheads="1"/>
              </p:cNvSpPr>
              <p:nvPr/>
            </p:nvSpPr>
            <p:spPr bwMode="auto">
              <a:xfrm rot="5400000" flipV="1">
                <a:off x="3841" y="1119"/>
                <a:ext cx="101"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grpSp>
            <p:nvGrpSpPr>
              <p:cNvPr id="52" name="Group 215"/>
              <p:cNvGrpSpPr>
                <a:grpSpLocks/>
              </p:cNvGrpSpPr>
              <p:nvPr/>
            </p:nvGrpSpPr>
            <p:grpSpPr bwMode="auto">
              <a:xfrm>
                <a:off x="3856" y="881"/>
                <a:ext cx="25" cy="958"/>
                <a:chOff x="971" y="1548"/>
                <a:chExt cx="27" cy="689"/>
              </a:xfrm>
            </p:grpSpPr>
            <p:sp>
              <p:nvSpPr>
                <p:cNvPr id="129" name="Rectangle 216"/>
                <p:cNvSpPr>
                  <a:spLocks noChangeArrowheads="1"/>
                </p:cNvSpPr>
                <p:nvPr/>
              </p:nvSpPr>
              <p:spPr bwMode="auto">
                <a:xfrm rot="5400000">
                  <a:off x="648" y="1887"/>
                  <a:ext cx="673"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30" name="Rectangle 217"/>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31" name="Rectangle 218"/>
                <p:cNvSpPr>
                  <a:spLocks noChangeArrowheads="1"/>
                </p:cNvSpPr>
                <p:nvPr/>
              </p:nvSpPr>
              <p:spPr bwMode="auto">
                <a:xfrm rot="5400000">
                  <a:off x="905" y="1614"/>
                  <a:ext cx="160" cy="27"/>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grpSp>
            <p:nvGrpSpPr>
              <p:cNvPr id="53" name="Group 219"/>
              <p:cNvGrpSpPr>
                <a:grpSpLocks/>
              </p:cNvGrpSpPr>
              <p:nvPr/>
            </p:nvGrpSpPr>
            <p:grpSpPr bwMode="auto">
              <a:xfrm>
                <a:off x="4064" y="917"/>
                <a:ext cx="25" cy="958"/>
                <a:chOff x="971" y="1548"/>
                <a:chExt cx="27" cy="689"/>
              </a:xfrm>
            </p:grpSpPr>
            <p:sp>
              <p:nvSpPr>
                <p:cNvPr id="126" name="Rectangle 220"/>
                <p:cNvSpPr>
                  <a:spLocks noChangeArrowheads="1"/>
                </p:cNvSpPr>
                <p:nvPr/>
              </p:nvSpPr>
              <p:spPr bwMode="auto">
                <a:xfrm rot="5400000">
                  <a:off x="648" y="1887"/>
                  <a:ext cx="673"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27" name="Rectangle 221"/>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28" name="Rectangle 222"/>
                <p:cNvSpPr>
                  <a:spLocks noChangeArrowheads="1"/>
                </p:cNvSpPr>
                <p:nvPr/>
              </p:nvSpPr>
              <p:spPr bwMode="auto">
                <a:xfrm rot="5400000">
                  <a:off x="905" y="1614"/>
                  <a:ext cx="160" cy="27"/>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grpSp>
            <p:nvGrpSpPr>
              <p:cNvPr id="54" name="Group 243"/>
              <p:cNvGrpSpPr>
                <a:grpSpLocks/>
              </p:cNvGrpSpPr>
              <p:nvPr/>
            </p:nvGrpSpPr>
            <p:grpSpPr bwMode="auto">
              <a:xfrm>
                <a:off x="4240" y="667"/>
                <a:ext cx="25" cy="821"/>
                <a:chOff x="971" y="1548"/>
                <a:chExt cx="27" cy="689"/>
              </a:xfrm>
            </p:grpSpPr>
            <p:sp>
              <p:nvSpPr>
                <p:cNvPr id="123" name="Rectangle 244"/>
                <p:cNvSpPr>
                  <a:spLocks noChangeArrowheads="1"/>
                </p:cNvSpPr>
                <p:nvPr/>
              </p:nvSpPr>
              <p:spPr bwMode="auto">
                <a:xfrm rot="5400000">
                  <a:off x="648" y="1887"/>
                  <a:ext cx="673"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24" name="Rectangle 245"/>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25" name="Rectangle 246"/>
                <p:cNvSpPr>
                  <a:spLocks noChangeArrowheads="1"/>
                </p:cNvSpPr>
                <p:nvPr/>
              </p:nvSpPr>
              <p:spPr bwMode="auto">
                <a:xfrm rot="5400000">
                  <a:off x="905" y="1614"/>
                  <a:ext cx="160" cy="27"/>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grpSp>
            <p:nvGrpSpPr>
              <p:cNvPr id="55" name="Group 284"/>
              <p:cNvGrpSpPr>
                <a:grpSpLocks/>
              </p:cNvGrpSpPr>
              <p:nvPr/>
            </p:nvGrpSpPr>
            <p:grpSpPr bwMode="auto">
              <a:xfrm>
                <a:off x="3812" y="923"/>
                <a:ext cx="27" cy="974"/>
                <a:chOff x="971" y="1548"/>
                <a:chExt cx="27" cy="689"/>
              </a:xfrm>
            </p:grpSpPr>
            <p:sp>
              <p:nvSpPr>
                <p:cNvPr id="120" name="Rectangle 285"/>
                <p:cNvSpPr>
                  <a:spLocks noChangeArrowheads="1"/>
                </p:cNvSpPr>
                <p:nvPr/>
              </p:nvSpPr>
              <p:spPr bwMode="auto">
                <a:xfrm rot="5400000">
                  <a:off x="648" y="1887"/>
                  <a:ext cx="673" cy="27"/>
                </a:xfrm>
                <a:prstGeom prst="rect">
                  <a:avLst/>
                </a:prstGeom>
                <a:solidFill>
                  <a:srgbClr val="CC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21" name="Rectangle 286"/>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22" name="Rectangle 287"/>
                <p:cNvSpPr>
                  <a:spLocks noChangeArrowheads="1"/>
                </p:cNvSpPr>
                <p:nvPr/>
              </p:nvSpPr>
              <p:spPr bwMode="auto">
                <a:xfrm rot="5400000">
                  <a:off x="905" y="1614"/>
                  <a:ext cx="160" cy="27"/>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grpSp>
            <p:nvGrpSpPr>
              <p:cNvPr id="56" name="Group 276"/>
              <p:cNvGrpSpPr>
                <a:grpSpLocks/>
              </p:cNvGrpSpPr>
              <p:nvPr/>
            </p:nvGrpSpPr>
            <p:grpSpPr bwMode="auto">
              <a:xfrm>
                <a:off x="3888" y="963"/>
                <a:ext cx="27" cy="974"/>
                <a:chOff x="971" y="1548"/>
                <a:chExt cx="27" cy="689"/>
              </a:xfrm>
            </p:grpSpPr>
            <p:sp>
              <p:nvSpPr>
                <p:cNvPr id="117" name="Rectangle 277"/>
                <p:cNvSpPr>
                  <a:spLocks noChangeArrowheads="1"/>
                </p:cNvSpPr>
                <p:nvPr/>
              </p:nvSpPr>
              <p:spPr bwMode="auto">
                <a:xfrm rot="5400000">
                  <a:off x="648" y="1887"/>
                  <a:ext cx="673" cy="27"/>
                </a:xfrm>
                <a:prstGeom prst="rect">
                  <a:avLst/>
                </a:prstGeom>
                <a:solidFill>
                  <a:srgbClr val="CC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18" name="Rectangle 278"/>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19" name="Rectangle 279"/>
                <p:cNvSpPr>
                  <a:spLocks noChangeArrowheads="1"/>
                </p:cNvSpPr>
                <p:nvPr/>
              </p:nvSpPr>
              <p:spPr bwMode="auto">
                <a:xfrm rot="5400000">
                  <a:off x="905" y="1614"/>
                  <a:ext cx="160" cy="27"/>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grpSp>
            <p:nvGrpSpPr>
              <p:cNvPr id="57" name="Group 223"/>
              <p:cNvGrpSpPr>
                <a:grpSpLocks/>
              </p:cNvGrpSpPr>
              <p:nvPr/>
            </p:nvGrpSpPr>
            <p:grpSpPr bwMode="auto">
              <a:xfrm>
                <a:off x="3928" y="1009"/>
                <a:ext cx="25" cy="958"/>
                <a:chOff x="971" y="1548"/>
                <a:chExt cx="27" cy="689"/>
              </a:xfrm>
            </p:grpSpPr>
            <p:sp>
              <p:nvSpPr>
                <p:cNvPr id="114" name="Rectangle 224"/>
                <p:cNvSpPr>
                  <a:spLocks noChangeArrowheads="1"/>
                </p:cNvSpPr>
                <p:nvPr/>
              </p:nvSpPr>
              <p:spPr bwMode="auto">
                <a:xfrm rot="5400000">
                  <a:off x="648" y="1887"/>
                  <a:ext cx="673"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15" name="Rectangle 225"/>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16" name="Rectangle 226"/>
                <p:cNvSpPr>
                  <a:spLocks noChangeArrowheads="1"/>
                </p:cNvSpPr>
                <p:nvPr/>
              </p:nvSpPr>
              <p:spPr bwMode="auto">
                <a:xfrm rot="5400000">
                  <a:off x="905" y="1614"/>
                  <a:ext cx="160" cy="27"/>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grpSp>
            <p:nvGrpSpPr>
              <p:cNvPr id="58" name="Group 196"/>
              <p:cNvGrpSpPr>
                <a:grpSpLocks/>
              </p:cNvGrpSpPr>
              <p:nvPr/>
            </p:nvGrpSpPr>
            <p:grpSpPr bwMode="auto">
              <a:xfrm>
                <a:off x="3972" y="957"/>
                <a:ext cx="25" cy="958"/>
                <a:chOff x="971" y="1548"/>
                <a:chExt cx="27" cy="689"/>
              </a:xfrm>
            </p:grpSpPr>
            <p:sp>
              <p:nvSpPr>
                <p:cNvPr id="111" name="Rectangle 197"/>
                <p:cNvSpPr>
                  <a:spLocks noChangeArrowheads="1"/>
                </p:cNvSpPr>
                <p:nvPr/>
              </p:nvSpPr>
              <p:spPr bwMode="auto">
                <a:xfrm rot="5400000">
                  <a:off x="648" y="1887"/>
                  <a:ext cx="673"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12" name="Rectangle 198"/>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13" name="Rectangle 199"/>
                <p:cNvSpPr>
                  <a:spLocks noChangeArrowheads="1"/>
                </p:cNvSpPr>
                <p:nvPr/>
              </p:nvSpPr>
              <p:spPr bwMode="auto">
                <a:xfrm rot="5400000">
                  <a:off x="905" y="1614"/>
                  <a:ext cx="160" cy="27"/>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grpSp>
            <p:nvGrpSpPr>
              <p:cNvPr id="59" name="Group 268"/>
              <p:cNvGrpSpPr>
                <a:grpSpLocks/>
              </p:cNvGrpSpPr>
              <p:nvPr/>
            </p:nvGrpSpPr>
            <p:grpSpPr bwMode="auto">
              <a:xfrm>
                <a:off x="4012" y="935"/>
                <a:ext cx="27" cy="974"/>
                <a:chOff x="971" y="1548"/>
                <a:chExt cx="27" cy="689"/>
              </a:xfrm>
            </p:grpSpPr>
            <p:sp>
              <p:nvSpPr>
                <p:cNvPr id="108" name="Rectangle 269"/>
                <p:cNvSpPr>
                  <a:spLocks noChangeArrowheads="1"/>
                </p:cNvSpPr>
                <p:nvPr/>
              </p:nvSpPr>
              <p:spPr bwMode="auto">
                <a:xfrm rot="5400000">
                  <a:off x="648" y="1887"/>
                  <a:ext cx="673" cy="27"/>
                </a:xfrm>
                <a:prstGeom prst="rect">
                  <a:avLst/>
                </a:prstGeom>
                <a:solidFill>
                  <a:srgbClr val="CC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09" name="Rectangle 270"/>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10" name="Rectangle 271"/>
                <p:cNvSpPr>
                  <a:spLocks noChangeArrowheads="1"/>
                </p:cNvSpPr>
                <p:nvPr/>
              </p:nvSpPr>
              <p:spPr bwMode="auto">
                <a:xfrm rot="5400000">
                  <a:off x="905" y="1614"/>
                  <a:ext cx="160" cy="27"/>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grpSp>
            <p:nvGrpSpPr>
              <p:cNvPr id="60" name="Group 280"/>
              <p:cNvGrpSpPr>
                <a:grpSpLocks/>
              </p:cNvGrpSpPr>
              <p:nvPr/>
            </p:nvGrpSpPr>
            <p:grpSpPr bwMode="auto">
              <a:xfrm>
                <a:off x="4060" y="983"/>
                <a:ext cx="27" cy="974"/>
                <a:chOff x="971" y="1548"/>
                <a:chExt cx="27" cy="689"/>
              </a:xfrm>
            </p:grpSpPr>
            <p:sp>
              <p:nvSpPr>
                <p:cNvPr id="105" name="Rectangle 281"/>
                <p:cNvSpPr>
                  <a:spLocks noChangeArrowheads="1"/>
                </p:cNvSpPr>
                <p:nvPr/>
              </p:nvSpPr>
              <p:spPr bwMode="auto">
                <a:xfrm rot="5400000">
                  <a:off x="648" y="1887"/>
                  <a:ext cx="673" cy="27"/>
                </a:xfrm>
                <a:prstGeom prst="rect">
                  <a:avLst/>
                </a:prstGeom>
                <a:solidFill>
                  <a:srgbClr val="CC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06" name="Rectangle 282"/>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07" name="Rectangle 283"/>
                <p:cNvSpPr>
                  <a:spLocks noChangeArrowheads="1"/>
                </p:cNvSpPr>
                <p:nvPr/>
              </p:nvSpPr>
              <p:spPr bwMode="auto">
                <a:xfrm rot="5400000">
                  <a:off x="905" y="1614"/>
                  <a:ext cx="160" cy="27"/>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grpSp>
            <p:nvGrpSpPr>
              <p:cNvPr id="61" name="Group 272"/>
              <p:cNvGrpSpPr>
                <a:grpSpLocks/>
              </p:cNvGrpSpPr>
              <p:nvPr/>
            </p:nvGrpSpPr>
            <p:grpSpPr bwMode="auto">
              <a:xfrm>
                <a:off x="4120" y="971"/>
                <a:ext cx="27" cy="974"/>
                <a:chOff x="971" y="1548"/>
                <a:chExt cx="27" cy="689"/>
              </a:xfrm>
            </p:grpSpPr>
            <p:sp>
              <p:nvSpPr>
                <p:cNvPr id="102" name="Rectangle 273"/>
                <p:cNvSpPr>
                  <a:spLocks noChangeArrowheads="1"/>
                </p:cNvSpPr>
                <p:nvPr/>
              </p:nvSpPr>
              <p:spPr bwMode="auto">
                <a:xfrm rot="5400000">
                  <a:off x="648" y="1887"/>
                  <a:ext cx="673" cy="27"/>
                </a:xfrm>
                <a:prstGeom prst="rect">
                  <a:avLst/>
                </a:prstGeom>
                <a:solidFill>
                  <a:srgbClr val="CC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03" name="Rectangle 274"/>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04" name="Rectangle 275"/>
                <p:cNvSpPr>
                  <a:spLocks noChangeArrowheads="1"/>
                </p:cNvSpPr>
                <p:nvPr/>
              </p:nvSpPr>
              <p:spPr bwMode="auto">
                <a:xfrm rot="5400000">
                  <a:off x="905" y="1614"/>
                  <a:ext cx="160" cy="27"/>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grpSp>
            <p:nvGrpSpPr>
              <p:cNvPr id="62" name="Group 227"/>
              <p:cNvGrpSpPr>
                <a:grpSpLocks/>
              </p:cNvGrpSpPr>
              <p:nvPr/>
            </p:nvGrpSpPr>
            <p:grpSpPr bwMode="auto">
              <a:xfrm>
                <a:off x="4152" y="937"/>
                <a:ext cx="25" cy="958"/>
                <a:chOff x="971" y="1548"/>
                <a:chExt cx="27" cy="689"/>
              </a:xfrm>
            </p:grpSpPr>
            <p:sp>
              <p:nvSpPr>
                <p:cNvPr id="99" name="Rectangle 228"/>
                <p:cNvSpPr>
                  <a:spLocks noChangeArrowheads="1"/>
                </p:cNvSpPr>
                <p:nvPr/>
              </p:nvSpPr>
              <p:spPr bwMode="auto">
                <a:xfrm rot="5400000">
                  <a:off x="648" y="1887"/>
                  <a:ext cx="673"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00" name="Rectangle 229"/>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01" name="Rectangle 230"/>
                <p:cNvSpPr>
                  <a:spLocks noChangeArrowheads="1"/>
                </p:cNvSpPr>
                <p:nvPr/>
              </p:nvSpPr>
              <p:spPr bwMode="auto">
                <a:xfrm rot="5400000">
                  <a:off x="905" y="1614"/>
                  <a:ext cx="160" cy="27"/>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grpSp>
            <p:nvGrpSpPr>
              <p:cNvPr id="63" name="Group 256"/>
              <p:cNvGrpSpPr>
                <a:grpSpLocks/>
              </p:cNvGrpSpPr>
              <p:nvPr/>
            </p:nvGrpSpPr>
            <p:grpSpPr bwMode="auto">
              <a:xfrm>
                <a:off x="4280" y="627"/>
                <a:ext cx="27" cy="814"/>
                <a:chOff x="971" y="1548"/>
                <a:chExt cx="27" cy="689"/>
              </a:xfrm>
            </p:grpSpPr>
            <p:sp>
              <p:nvSpPr>
                <p:cNvPr id="96" name="Rectangle 257"/>
                <p:cNvSpPr>
                  <a:spLocks noChangeArrowheads="1"/>
                </p:cNvSpPr>
                <p:nvPr/>
              </p:nvSpPr>
              <p:spPr bwMode="auto">
                <a:xfrm rot="5400000">
                  <a:off x="648" y="1887"/>
                  <a:ext cx="673" cy="27"/>
                </a:xfrm>
                <a:prstGeom prst="rect">
                  <a:avLst/>
                </a:prstGeom>
                <a:solidFill>
                  <a:srgbClr val="CC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97" name="Rectangle 258"/>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98" name="Rectangle 259"/>
                <p:cNvSpPr>
                  <a:spLocks noChangeArrowheads="1"/>
                </p:cNvSpPr>
                <p:nvPr/>
              </p:nvSpPr>
              <p:spPr bwMode="auto">
                <a:xfrm rot="5400000">
                  <a:off x="905" y="1614"/>
                  <a:ext cx="160" cy="27"/>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grpSp>
            <p:nvGrpSpPr>
              <p:cNvPr id="64" name="Group 231"/>
              <p:cNvGrpSpPr>
                <a:grpSpLocks/>
              </p:cNvGrpSpPr>
              <p:nvPr/>
            </p:nvGrpSpPr>
            <p:grpSpPr bwMode="auto">
              <a:xfrm>
                <a:off x="4324" y="657"/>
                <a:ext cx="25" cy="820"/>
                <a:chOff x="971" y="1548"/>
                <a:chExt cx="27" cy="689"/>
              </a:xfrm>
            </p:grpSpPr>
            <p:sp>
              <p:nvSpPr>
                <p:cNvPr id="93" name="Rectangle 232"/>
                <p:cNvSpPr>
                  <a:spLocks noChangeArrowheads="1"/>
                </p:cNvSpPr>
                <p:nvPr/>
              </p:nvSpPr>
              <p:spPr bwMode="auto">
                <a:xfrm rot="5400000">
                  <a:off x="648" y="1887"/>
                  <a:ext cx="673"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94" name="Rectangle 233"/>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95" name="Rectangle 234"/>
                <p:cNvSpPr>
                  <a:spLocks noChangeArrowheads="1"/>
                </p:cNvSpPr>
                <p:nvPr/>
              </p:nvSpPr>
              <p:spPr bwMode="auto">
                <a:xfrm rot="5400000">
                  <a:off x="905" y="1614"/>
                  <a:ext cx="160" cy="27"/>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grpSp>
            <p:nvGrpSpPr>
              <p:cNvPr id="65" name="Group 252"/>
              <p:cNvGrpSpPr>
                <a:grpSpLocks/>
              </p:cNvGrpSpPr>
              <p:nvPr/>
            </p:nvGrpSpPr>
            <p:grpSpPr bwMode="auto">
              <a:xfrm>
                <a:off x="4336" y="719"/>
                <a:ext cx="27" cy="814"/>
                <a:chOff x="971" y="1548"/>
                <a:chExt cx="27" cy="689"/>
              </a:xfrm>
            </p:grpSpPr>
            <p:sp>
              <p:nvSpPr>
                <p:cNvPr id="90" name="Rectangle 253"/>
                <p:cNvSpPr>
                  <a:spLocks noChangeArrowheads="1"/>
                </p:cNvSpPr>
                <p:nvPr/>
              </p:nvSpPr>
              <p:spPr bwMode="auto">
                <a:xfrm rot="5400000">
                  <a:off x="648" y="1887"/>
                  <a:ext cx="673" cy="27"/>
                </a:xfrm>
                <a:prstGeom prst="rect">
                  <a:avLst/>
                </a:prstGeom>
                <a:solidFill>
                  <a:srgbClr val="CC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91" name="Rectangle 254"/>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92" name="Rectangle 255"/>
                <p:cNvSpPr>
                  <a:spLocks noChangeArrowheads="1"/>
                </p:cNvSpPr>
                <p:nvPr/>
              </p:nvSpPr>
              <p:spPr bwMode="auto">
                <a:xfrm rot="5400000">
                  <a:off x="905" y="1614"/>
                  <a:ext cx="160" cy="27"/>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grpSp>
            <p:nvGrpSpPr>
              <p:cNvPr id="66" name="Group 200"/>
              <p:cNvGrpSpPr>
                <a:grpSpLocks/>
              </p:cNvGrpSpPr>
              <p:nvPr/>
            </p:nvGrpSpPr>
            <p:grpSpPr bwMode="auto">
              <a:xfrm>
                <a:off x="4396" y="691"/>
                <a:ext cx="27" cy="814"/>
                <a:chOff x="971" y="1548"/>
                <a:chExt cx="27" cy="689"/>
              </a:xfrm>
            </p:grpSpPr>
            <p:sp>
              <p:nvSpPr>
                <p:cNvPr id="87" name="Rectangle 201"/>
                <p:cNvSpPr>
                  <a:spLocks noChangeArrowheads="1"/>
                </p:cNvSpPr>
                <p:nvPr/>
              </p:nvSpPr>
              <p:spPr bwMode="auto">
                <a:xfrm rot="5400000">
                  <a:off x="648" y="1887"/>
                  <a:ext cx="673" cy="27"/>
                </a:xfrm>
                <a:prstGeom prst="rect">
                  <a:avLst/>
                </a:prstGeom>
                <a:solidFill>
                  <a:srgbClr val="CC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88" name="Rectangle 202"/>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89" name="Rectangle 203"/>
                <p:cNvSpPr>
                  <a:spLocks noChangeArrowheads="1"/>
                </p:cNvSpPr>
                <p:nvPr/>
              </p:nvSpPr>
              <p:spPr bwMode="auto">
                <a:xfrm rot="5400000">
                  <a:off x="905" y="1614"/>
                  <a:ext cx="160" cy="27"/>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grpSp>
            <p:nvGrpSpPr>
              <p:cNvPr id="67" name="Group 235"/>
              <p:cNvGrpSpPr>
                <a:grpSpLocks/>
              </p:cNvGrpSpPr>
              <p:nvPr/>
            </p:nvGrpSpPr>
            <p:grpSpPr bwMode="auto">
              <a:xfrm>
                <a:off x="4444" y="671"/>
                <a:ext cx="25" cy="820"/>
                <a:chOff x="971" y="1548"/>
                <a:chExt cx="27" cy="689"/>
              </a:xfrm>
            </p:grpSpPr>
            <p:sp>
              <p:nvSpPr>
                <p:cNvPr id="84" name="Rectangle 236"/>
                <p:cNvSpPr>
                  <a:spLocks noChangeArrowheads="1"/>
                </p:cNvSpPr>
                <p:nvPr/>
              </p:nvSpPr>
              <p:spPr bwMode="auto">
                <a:xfrm rot="5400000">
                  <a:off x="648" y="1887"/>
                  <a:ext cx="673"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85" name="Rectangle 237"/>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86" name="Rectangle 238"/>
                <p:cNvSpPr>
                  <a:spLocks noChangeArrowheads="1"/>
                </p:cNvSpPr>
                <p:nvPr/>
              </p:nvSpPr>
              <p:spPr bwMode="auto">
                <a:xfrm rot="5400000">
                  <a:off x="905" y="1614"/>
                  <a:ext cx="160" cy="27"/>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grpSp>
            <p:nvGrpSpPr>
              <p:cNvPr id="68" name="Group 247"/>
              <p:cNvGrpSpPr>
                <a:grpSpLocks/>
              </p:cNvGrpSpPr>
              <p:nvPr/>
            </p:nvGrpSpPr>
            <p:grpSpPr bwMode="auto">
              <a:xfrm>
                <a:off x="4468" y="743"/>
                <a:ext cx="25" cy="820"/>
                <a:chOff x="971" y="1548"/>
                <a:chExt cx="27" cy="689"/>
              </a:xfrm>
            </p:grpSpPr>
            <p:sp>
              <p:nvSpPr>
                <p:cNvPr id="81" name="Rectangle 248"/>
                <p:cNvSpPr>
                  <a:spLocks noChangeArrowheads="1"/>
                </p:cNvSpPr>
                <p:nvPr/>
              </p:nvSpPr>
              <p:spPr bwMode="auto">
                <a:xfrm rot="5400000">
                  <a:off x="648" y="1887"/>
                  <a:ext cx="673"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82" name="Rectangle 249"/>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83" name="Rectangle 250"/>
                <p:cNvSpPr>
                  <a:spLocks noChangeArrowheads="1"/>
                </p:cNvSpPr>
                <p:nvPr/>
              </p:nvSpPr>
              <p:spPr bwMode="auto">
                <a:xfrm rot="5400000">
                  <a:off x="905" y="1614"/>
                  <a:ext cx="160" cy="27"/>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grpSp>
            <p:nvGrpSpPr>
              <p:cNvPr id="69" name="Group 264"/>
              <p:cNvGrpSpPr>
                <a:grpSpLocks/>
              </p:cNvGrpSpPr>
              <p:nvPr/>
            </p:nvGrpSpPr>
            <p:grpSpPr bwMode="auto">
              <a:xfrm>
                <a:off x="4504" y="727"/>
                <a:ext cx="27" cy="814"/>
                <a:chOff x="971" y="1548"/>
                <a:chExt cx="27" cy="689"/>
              </a:xfrm>
            </p:grpSpPr>
            <p:sp>
              <p:nvSpPr>
                <p:cNvPr id="78" name="Rectangle 265"/>
                <p:cNvSpPr>
                  <a:spLocks noChangeArrowheads="1"/>
                </p:cNvSpPr>
                <p:nvPr/>
              </p:nvSpPr>
              <p:spPr bwMode="auto">
                <a:xfrm rot="5400000">
                  <a:off x="648" y="1887"/>
                  <a:ext cx="673" cy="27"/>
                </a:xfrm>
                <a:prstGeom prst="rect">
                  <a:avLst/>
                </a:prstGeom>
                <a:solidFill>
                  <a:srgbClr val="CC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79" name="Rectangle 266"/>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80" name="Rectangle 267"/>
                <p:cNvSpPr>
                  <a:spLocks noChangeArrowheads="1"/>
                </p:cNvSpPr>
                <p:nvPr/>
              </p:nvSpPr>
              <p:spPr bwMode="auto">
                <a:xfrm rot="5400000">
                  <a:off x="905" y="1614"/>
                  <a:ext cx="160" cy="27"/>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grpSp>
            <p:nvGrpSpPr>
              <p:cNvPr id="70" name="Group 239"/>
              <p:cNvGrpSpPr>
                <a:grpSpLocks/>
              </p:cNvGrpSpPr>
              <p:nvPr/>
            </p:nvGrpSpPr>
            <p:grpSpPr bwMode="auto">
              <a:xfrm>
                <a:off x="4536" y="691"/>
                <a:ext cx="25" cy="821"/>
                <a:chOff x="971" y="1548"/>
                <a:chExt cx="27" cy="689"/>
              </a:xfrm>
            </p:grpSpPr>
            <p:sp>
              <p:nvSpPr>
                <p:cNvPr id="75" name="Rectangle 240"/>
                <p:cNvSpPr>
                  <a:spLocks noChangeArrowheads="1"/>
                </p:cNvSpPr>
                <p:nvPr/>
              </p:nvSpPr>
              <p:spPr bwMode="auto">
                <a:xfrm rot="5400000">
                  <a:off x="648" y="1887"/>
                  <a:ext cx="673"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76" name="Rectangle 241"/>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77" name="Rectangle 242"/>
                <p:cNvSpPr>
                  <a:spLocks noChangeArrowheads="1"/>
                </p:cNvSpPr>
                <p:nvPr/>
              </p:nvSpPr>
              <p:spPr bwMode="auto">
                <a:xfrm rot="5400000">
                  <a:off x="905" y="1614"/>
                  <a:ext cx="160" cy="27"/>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grpSp>
            <p:nvGrpSpPr>
              <p:cNvPr id="71" name="Group 260"/>
              <p:cNvGrpSpPr>
                <a:grpSpLocks/>
              </p:cNvGrpSpPr>
              <p:nvPr/>
            </p:nvGrpSpPr>
            <p:grpSpPr bwMode="auto">
              <a:xfrm>
                <a:off x="4576" y="675"/>
                <a:ext cx="27" cy="814"/>
                <a:chOff x="971" y="1548"/>
                <a:chExt cx="27" cy="689"/>
              </a:xfrm>
            </p:grpSpPr>
            <p:sp>
              <p:nvSpPr>
                <p:cNvPr id="72" name="Rectangle 261"/>
                <p:cNvSpPr>
                  <a:spLocks noChangeArrowheads="1"/>
                </p:cNvSpPr>
                <p:nvPr/>
              </p:nvSpPr>
              <p:spPr bwMode="auto">
                <a:xfrm rot="5400000">
                  <a:off x="648" y="1887"/>
                  <a:ext cx="673" cy="27"/>
                </a:xfrm>
                <a:prstGeom prst="rect">
                  <a:avLst/>
                </a:prstGeom>
                <a:solidFill>
                  <a:srgbClr val="CC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73" name="Rectangle 262"/>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74" name="Rectangle 263"/>
                <p:cNvSpPr>
                  <a:spLocks noChangeArrowheads="1"/>
                </p:cNvSpPr>
                <p:nvPr/>
              </p:nvSpPr>
              <p:spPr bwMode="auto">
                <a:xfrm rot="5400000">
                  <a:off x="905" y="1614"/>
                  <a:ext cx="160" cy="27"/>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grpSp>
      </p:grpSp>
      <p:grpSp>
        <p:nvGrpSpPr>
          <p:cNvPr id="132" name="Group 479"/>
          <p:cNvGrpSpPr>
            <a:grpSpLocks/>
          </p:cNvGrpSpPr>
          <p:nvPr/>
        </p:nvGrpSpPr>
        <p:grpSpPr bwMode="auto">
          <a:xfrm>
            <a:off x="2287747" y="1605556"/>
            <a:ext cx="2941631" cy="2400768"/>
            <a:chOff x="-106" y="541"/>
            <a:chExt cx="2696" cy="2295"/>
          </a:xfrm>
        </p:grpSpPr>
        <p:sp>
          <p:nvSpPr>
            <p:cNvPr id="133" name="Text Box 140"/>
            <p:cNvSpPr txBox="1">
              <a:spLocks noChangeArrowheads="1"/>
            </p:cNvSpPr>
            <p:nvPr/>
          </p:nvSpPr>
          <p:spPr bwMode="auto">
            <a:xfrm>
              <a:off x="-106" y="1924"/>
              <a:ext cx="1177" cy="912"/>
            </a:xfrm>
            <a:prstGeom prst="rect">
              <a:avLst/>
            </a:prstGeom>
            <a:noFill/>
            <a:ln w="9525">
              <a:noFill/>
              <a:miter lim="800000"/>
              <a:headEnd/>
              <a:tailEnd/>
            </a:ln>
            <a:effectLst/>
          </p:spPr>
          <p:txBody>
            <a:bodyPr wrap="square">
              <a:spAutoFit/>
            </a:bodyPr>
            <a:lstStyle/>
            <a:p>
              <a:pPr algn="ctr"/>
              <a:r>
                <a:rPr lang="en-US" sz="1200" b="1" dirty="0">
                  <a:latin typeface="+mj-lt"/>
                </a:rPr>
                <a:t> </a:t>
              </a:r>
              <a:r>
                <a:rPr lang="en-US" sz="1400" b="1" dirty="0">
                  <a:latin typeface="+mj-lt"/>
                </a:rPr>
                <a:t>Bind single DNA molecules to surface</a:t>
              </a:r>
            </a:p>
          </p:txBody>
        </p:sp>
        <p:grpSp>
          <p:nvGrpSpPr>
            <p:cNvPr id="134" name="Group 467"/>
            <p:cNvGrpSpPr>
              <a:grpSpLocks/>
            </p:cNvGrpSpPr>
            <p:nvPr/>
          </p:nvGrpSpPr>
          <p:grpSpPr bwMode="auto">
            <a:xfrm>
              <a:off x="600" y="541"/>
              <a:ext cx="1990" cy="1763"/>
              <a:chOff x="208" y="637"/>
              <a:chExt cx="1990" cy="1763"/>
            </a:xfrm>
          </p:grpSpPr>
          <p:sp>
            <p:nvSpPr>
              <p:cNvPr id="135" name="Freeform 174"/>
              <p:cNvSpPr>
                <a:spLocks/>
              </p:cNvSpPr>
              <p:nvPr/>
            </p:nvSpPr>
            <p:spPr bwMode="auto">
              <a:xfrm>
                <a:off x="208" y="948"/>
                <a:ext cx="1990" cy="1452"/>
              </a:xfrm>
              <a:custGeom>
                <a:avLst/>
                <a:gdLst/>
                <a:ahLst/>
                <a:cxnLst>
                  <a:cxn ang="0">
                    <a:pos x="192" y="0"/>
                  </a:cxn>
                  <a:cxn ang="0">
                    <a:pos x="1554" y="42"/>
                  </a:cxn>
                  <a:cxn ang="0">
                    <a:pos x="552" y="1194"/>
                  </a:cxn>
                  <a:cxn ang="0">
                    <a:pos x="528" y="1110"/>
                  </a:cxn>
                  <a:cxn ang="0">
                    <a:pos x="474" y="1104"/>
                  </a:cxn>
                  <a:cxn ang="0">
                    <a:pos x="396" y="1092"/>
                  </a:cxn>
                  <a:cxn ang="0">
                    <a:pos x="372" y="1074"/>
                  </a:cxn>
                  <a:cxn ang="0">
                    <a:pos x="348" y="1062"/>
                  </a:cxn>
                  <a:cxn ang="0">
                    <a:pos x="372" y="966"/>
                  </a:cxn>
                  <a:cxn ang="0">
                    <a:pos x="288" y="918"/>
                  </a:cxn>
                  <a:cxn ang="0">
                    <a:pos x="270" y="876"/>
                  </a:cxn>
                  <a:cxn ang="0">
                    <a:pos x="246" y="840"/>
                  </a:cxn>
                  <a:cxn ang="0">
                    <a:pos x="252" y="774"/>
                  </a:cxn>
                  <a:cxn ang="0">
                    <a:pos x="150" y="714"/>
                  </a:cxn>
                  <a:cxn ang="0">
                    <a:pos x="108" y="666"/>
                  </a:cxn>
                  <a:cxn ang="0">
                    <a:pos x="72" y="654"/>
                  </a:cxn>
                  <a:cxn ang="0">
                    <a:pos x="120" y="414"/>
                  </a:cxn>
                  <a:cxn ang="0">
                    <a:pos x="90" y="366"/>
                  </a:cxn>
                  <a:cxn ang="0">
                    <a:pos x="54" y="342"/>
                  </a:cxn>
                  <a:cxn ang="0">
                    <a:pos x="42" y="318"/>
                  </a:cxn>
                  <a:cxn ang="0">
                    <a:pos x="24" y="300"/>
                  </a:cxn>
                  <a:cxn ang="0">
                    <a:pos x="12" y="258"/>
                  </a:cxn>
                  <a:cxn ang="0">
                    <a:pos x="18" y="210"/>
                  </a:cxn>
                  <a:cxn ang="0">
                    <a:pos x="42" y="198"/>
                  </a:cxn>
                  <a:cxn ang="0">
                    <a:pos x="66" y="156"/>
                  </a:cxn>
                  <a:cxn ang="0">
                    <a:pos x="72" y="66"/>
                  </a:cxn>
                  <a:cxn ang="0">
                    <a:pos x="90" y="54"/>
                  </a:cxn>
                  <a:cxn ang="0">
                    <a:pos x="96" y="30"/>
                  </a:cxn>
                  <a:cxn ang="0">
                    <a:pos x="192" y="0"/>
                  </a:cxn>
                </a:cxnLst>
                <a:rect l="0" t="0" r="r" b="b"/>
                <a:pathLst>
                  <a:path w="1554" h="1194">
                    <a:moveTo>
                      <a:pt x="192" y="0"/>
                    </a:moveTo>
                    <a:cubicBezTo>
                      <a:pt x="435" y="2"/>
                      <a:pt x="1134" y="36"/>
                      <a:pt x="1554" y="42"/>
                    </a:cubicBezTo>
                    <a:cubicBezTo>
                      <a:pt x="1398" y="228"/>
                      <a:pt x="723" y="1016"/>
                      <a:pt x="552" y="1194"/>
                    </a:cubicBezTo>
                    <a:cubicBezTo>
                      <a:pt x="536" y="1170"/>
                      <a:pt x="548" y="1131"/>
                      <a:pt x="528" y="1110"/>
                    </a:cubicBezTo>
                    <a:cubicBezTo>
                      <a:pt x="516" y="1097"/>
                      <a:pt x="492" y="1106"/>
                      <a:pt x="474" y="1104"/>
                    </a:cubicBezTo>
                    <a:cubicBezTo>
                      <a:pt x="448" y="1100"/>
                      <a:pt x="422" y="1096"/>
                      <a:pt x="396" y="1092"/>
                    </a:cubicBezTo>
                    <a:cubicBezTo>
                      <a:pt x="388" y="1086"/>
                      <a:pt x="380" y="1079"/>
                      <a:pt x="372" y="1074"/>
                    </a:cubicBezTo>
                    <a:cubicBezTo>
                      <a:pt x="364" y="1069"/>
                      <a:pt x="350" y="1071"/>
                      <a:pt x="348" y="1062"/>
                    </a:cubicBezTo>
                    <a:cubicBezTo>
                      <a:pt x="338" y="1026"/>
                      <a:pt x="362" y="997"/>
                      <a:pt x="372" y="966"/>
                    </a:cubicBezTo>
                    <a:cubicBezTo>
                      <a:pt x="360" y="907"/>
                      <a:pt x="338" y="935"/>
                      <a:pt x="288" y="918"/>
                    </a:cubicBezTo>
                    <a:cubicBezTo>
                      <a:pt x="282" y="899"/>
                      <a:pt x="281" y="895"/>
                      <a:pt x="270" y="876"/>
                    </a:cubicBezTo>
                    <a:cubicBezTo>
                      <a:pt x="263" y="864"/>
                      <a:pt x="246" y="840"/>
                      <a:pt x="246" y="840"/>
                    </a:cubicBezTo>
                    <a:cubicBezTo>
                      <a:pt x="248" y="818"/>
                      <a:pt x="255" y="796"/>
                      <a:pt x="252" y="774"/>
                    </a:cubicBezTo>
                    <a:cubicBezTo>
                      <a:pt x="246" y="719"/>
                      <a:pt x="190" y="721"/>
                      <a:pt x="150" y="714"/>
                    </a:cubicBezTo>
                    <a:cubicBezTo>
                      <a:pt x="125" y="697"/>
                      <a:pt x="133" y="680"/>
                      <a:pt x="108" y="666"/>
                    </a:cubicBezTo>
                    <a:cubicBezTo>
                      <a:pt x="97" y="660"/>
                      <a:pt x="72" y="654"/>
                      <a:pt x="72" y="654"/>
                    </a:cubicBezTo>
                    <a:cubicBezTo>
                      <a:pt x="0" y="582"/>
                      <a:pt x="76" y="480"/>
                      <a:pt x="120" y="414"/>
                    </a:cubicBezTo>
                    <a:cubicBezTo>
                      <a:pt x="112" y="376"/>
                      <a:pt x="122" y="388"/>
                      <a:pt x="90" y="366"/>
                    </a:cubicBezTo>
                    <a:cubicBezTo>
                      <a:pt x="78" y="358"/>
                      <a:pt x="54" y="342"/>
                      <a:pt x="54" y="342"/>
                    </a:cubicBezTo>
                    <a:cubicBezTo>
                      <a:pt x="50" y="334"/>
                      <a:pt x="47" y="325"/>
                      <a:pt x="42" y="318"/>
                    </a:cubicBezTo>
                    <a:cubicBezTo>
                      <a:pt x="37" y="311"/>
                      <a:pt x="28" y="307"/>
                      <a:pt x="24" y="300"/>
                    </a:cubicBezTo>
                    <a:cubicBezTo>
                      <a:pt x="17" y="287"/>
                      <a:pt x="17" y="272"/>
                      <a:pt x="12" y="258"/>
                    </a:cubicBezTo>
                    <a:cubicBezTo>
                      <a:pt x="14" y="242"/>
                      <a:pt x="11" y="224"/>
                      <a:pt x="18" y="210"/>
                    </a:cubicBezTo>
                    <a:cubicBezTo>
                      <a:pt x="22" y="202"/>
                      <a:pt x="36" y="204"/>
                      <a:pt x="42" y="198"/>
                    </a:cubicBezTo>
                    <a:cubicBezTo>
                      <a:pt x="53" y="187"/>
                      <a:pt x="57" y="169"/>
                      <a:pt x="66" y="156"/>
                    </a:cubicBezTo>
                    <a:cubicBezTo>
                      <a:pt x="68" y="126"/>
                      <a:pt x="65" y="95"/>
                      <a:pt x="72" y="66"/>
                    </a:cubicBezTo>
                    <a:cubicBezTo>
                      <a:pt x="74" y="59"/>
                      <a:pt x="86" y="60"/>
                      <a:pt x="90" y="54"/>
                    </a:cubicBezTo>
                    <a:cubicBezTo>
                      <a:pt x="95" y="47"/>
                      <a:pt x="91" y="36"/>
                      <a:pt x="96" y="30"/>
                    </a:cubicBezTo>
                    <a:cubicBezTo>
                      <a:pt x="119" y="1"/>
                      <a:pt x="176" y="47"/>
                      <a:pt x="192" y="0"/>
                    </a:cubicBezTo>
                    <a:close/>
                  </a:path>
                </a:pathLst>
              </a:custGeom>
              <a:solidFill>
                <a:srgbClr val="EAEAEA"/>
              </a:solidFill>
              <a:ln w="9525" cap="flat" cmpd="sng">
                <a:noFill/>
                <a:prstDash val="solid"/>
                <a:round/>
                <a:headEnd/>
                <a:tailEnd/>
              </a:ln>
              <a:effectLst>
                <a:prstShdw prst="shdw17" dist="38100" dir="5400000">
                  <a:srgbClr val="EAEAEA">
                    <a:gamma/>
                    <a:shade val="60000"/>
                    <a:invGamma/>
                  </a:srgbClr>
                </a:prstShdw>
              </a:effectLst>
            </p:spPr>
            <p:txBody>
              <a:bodyPr>
                <a:spAutoFit/>
              </a:bodyPr>
              <a:lstStyle/>
              <a:p>
                <a:endParaRPr lang="en-US"/>
              </a:p>
            </p:txBody>
          </p:sp>
          <p:grpSp>
            <p:nvGrpSpPr>
              <p:cNvPr id="136" name="Group 466"/>
              <p:cNvGrpSpPr>
                <a:grpSpLocks/>
              </p:cNvGrpSpPr>
              <p:nvPr/>
            </p:nvGrpSpPr>
            <p:grpSpPr bwMode="auto">
              <a:xfrm>
                <a:off x="426" y="637"/>
                <a:ext cx="1280" cy="1581"/>
                <a:chOff x="426" y="637"/>
                <a:chExt cx="1280" cy="1581"/>
              </a:xfrm>
            </p:grpSpPr>
            <p:sp>
              <p:nvSpPr>
                <p:cNvPr id="137" name="Rectangle 98"/>
                <p:cNvSpPr>
                  <a:spLocks noChangeArrowheads="1"/>
                </p:cNvSpPr>
                <p:nvPr/>
              </p:nvSpPr>
              <p:spPr bwMode="auto">
                <a:xfrm rot="5400000" flipV="1">
                  <a:off x="992" y="1349"/>
                  <a:ext cx="103"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38" name="Rectangle 99"/>
                <p:cNvSpPr>
                  <a:spLocks noChangeArrowheads="1"/>
                </p:cNvSpPr>
                <p:nvPr/>
              </p:nvSpPr>
              <p:spPr bwMode="auto">
                <a:xfrm rot="5400000" flipV="1">
                  <a:off x="781" y="1476"/>
                  <a:ext cx="102" cy="27"/>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39" name="Rectangle 100"/>
                <p:cNvSpPr>
                  <a:spLocks noChangeArrowheads="1"/>
                </p:cNvSpPr>
                <p:nvPr/>
              </p:nvSpPr>
              <p:spPr bwMode="auto">
                <a:xfrm rot="5400000" flipV="1">
                  <a:off x="1567" y="1142"/>
                  <a:ext cx="102"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40" name="Rectangle 102"/>
                <p:cNvSpPr>
                  <a:spLocks noChangeArrowheads="1"/>
                </p:cNvSpPr>
                <p:nvPr/>
              </p:nvSpPr>
              <p:spPr bwMode="auto">
                <a:xfrm rot="5400000" flipV="1">
                  <a:off x="545" y="1619"/>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41" name="Rectangle 103"/>
                <p:cNvSpPr>
                  <a:spLocks noChangeArrowheads="1"/>
                </p:cNvSpPr>
                <p:nvPr/>
              </p:nvSpPr>
              <p:spPr bwMode="auto">
                <a:xfrm rot="5400000" flipV="1">
                  <a:off x="841" y="1152"/>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42" name="Rectangle 104"/>
                <p:cNvSpPr>
                  <a:spLocks noChangeArrowheads="1"/>
                </p:cNvSpPr>
                <p:nvPr/>
              </p:nvSpPr>
              <p:spPr bwMode="auto">
                <a:xfrm rot="5400000" flipV="1">
                  <a:off x="387" y="1370"/>
                  <a:ext cx="103"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43" name="Rectangle 105"/>
                <p:cNvSpPr>
                  <a:spLocks noChangeArrowheads="1"/>
                </p:cNvSpPr>
                <p:nvPr/>
              </p:nvSpPr>
              <p:spPr bwMode="auto">
                <a:xfrm rot="5400000" flipV="1">
                  <a:off x="458" y="1178"/>
                  <a:ext cx="102"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44" name="Rectangle 106"/>
                <p:cNvSpPr>
                  <a:spLocks noChangeArrowheads="1"/>
                </p:cNvSpPr>
                <p:nvPr/>
              </p:nvSpPr>
              <p:spPr bwMode="auto">
                <a:xfrm rot="5400000" flipV="1">
                  <a:off x="772" y="1976"/>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45" name="Rectangle 107"/>
                <p:cNvSpPr>
                  <a:spLocks noChangeArrowheads="1"/>
                </p:cNvSpPr>
                <p:nvPr/>
              </p:nvSpPr>
              <p:spPr bwMode="auto">
                <a:xfrm rot="5400000" flipV="1">
                  <a:off x="869" y="1598"/>
                  <a:ext cx="102"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46" name="Rectangle 108"/>
                <p:cNvSpPr>
                  <a:spLocks noChangeArrowheads="1"/>
                </p:cNvSpPr>
                <p:nvPr/>
              </p:nvSpPr>
              <p:spPr bwMode="auto">
                <a:xfrm rot="5400000" flipV="1">
                  <a:off x="1311" y="1155"/>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47" name="Rectangle 110"/>
                <p:cNvSpPr>
                  <a:spLocks noChangeArrowheads="1"/>
                </p:cNvSpPr>
                <p:nvPr/>
              </p:nvSpPr>
              <p:spPr bwMode="auto">
                <a:xfrm rot="5400000" flipV="1">
                  <a:off x="1059" y="1116"/>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48" name="Rectangle 111"/>
                <p:cNvSpPr>
                  <a:spLocks noChangeArrowheads="1"/>
                </p:cNvSpPr>
                <p:nvPr/>
              </p:nvSpPr>
              <p:spPr bwMode="auto">
                <a:xfrm rot="5400000" flipV="1">
                  <a:off x="1041" y="1944"/>
                  <a:ext cx="102"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49" name="Rectangle 112"/>
                <p:cNvSpPr>
                  <a:spLocks noChangeArrowheads="1"/>
                </p:cNvSpPr>
                <p:nvPr/>
              </p:nvSpPr>
              <p:spPr bwMode="auto">
                <a:xfrm rot="5400000" flipV="1">
                  <a:off x="518" y="1455"/>
                  <a:ext cx="102" cy="27"/>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50" name="Rectangle 113"/>
                <p:cNvSpPr>
                  <a:spLocks noChangeArrowheads="1"/>
                </p:cNvSpPr>
                <p:nvPr/>
              </p:nvSpPr>
              <p:spPr bwMode="auto">
                <a:xfrm rot="5400000" flipV="1">
                  <a:off x="389" y="1604"/>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51" name="Rectangle 114"/>
                <p:cNvSpPr>
                  <a:spLocks noChangeArrowheads="1"/>
                </p:cNvSpPr>
                <p:nvPr/>
              </p:nvSpPr>
              <p:spPr bwMode="auto">
                <a:xfrm rot="5400000" flipV="1">
                  <a:off x="659" y="2050"/>
                  <a:ext cx="102"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52" name="Rectangle 115"/>
                <p:cNvSpPr>
                  <a:spLocks noChangeArrowheads="1"/>
                </p:cNvSpPr>
                <p:nvPr/>
              </p:nvSpPr>
              <p:spPr bwMode="auto">
                <a:xfrm rot="5400000" flipV="1">
                  <a:off x="590" y="1253"/>
                  <a:ext cx="103"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53" name="Rectangle 116"/>
                <p:cNvSpPr>
                  <a:spLocks noChangeArrowheads="1"/>
                </p:cNvSpPr>
                <p:nvPr/>
              </p:nvSpPr>
              <p:spPr bwMode="auto">
                <a:xfrm rot="5400000" flipV="1">
                  <a:off x="1023" y="1516"/>
                  <a:ext cx="102"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54" name="Rectangle 117"/>
                <p:cNvSpPr>
                  <a:spLocks noChangeArrowheads="1"/>
                </p:cNvSpPr>
                <p:nvPr/>
              </p:nvSpPr>
              <p:spPr bwMode="auto">
                <a:xfrm rot="5400000" flipV="1">
                  <a:off x="1233" y="1327"/>
                  <a:ext cx="102" cy="27"/>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55" name="Rectangle 118"/>
                <p:cNvSpPr>
                  <a:spLocks noChangeArrowheads="1"/>
                </p:cNvSpPr>
                <p:nvPr/>
              </p:nvSpPr>
              <p:spPr bwMode="auto">
                <a:xfrm rot="5400000" flipV="1">
                  <a:off x="482" y="1791"/>
                  <a:ext cx="103"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56" name="Rectangle 119"/>
                <p:cNvSpPr>
                  <a:spLocks noChangeArrowheads="1"/>
                </p:cNvSpPr>
                <p:nvPr/>
              </p:nvSpPr>
              <p:spPr bwMode="auto">
                <a:xfrm rot="5400000" flipV="1">
                  <a:off x="857" y="1398"/>
                  <a:ext cx="101"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grpSp>
              <p:nvGrpSpPr>
                <p:cNvPr id="157" name="Group 158"/>
                <p:cNvGrpSpPr>
                  <a:grpSpLocks/>
                </p:cNvGrpSpPr>
                <p:nvPr/>
              </p:nvGrpSpPr>
              <p:grpSpPr bwMode="auto">
                <a:xfrm>
                  <a:off x="630" y="867"/>
                  <a:ext cx="25" cy="958"/>
                  <a:chOff x="971" y="1548"/>
                  <a:chExt cx="27" cy="689"/>
                </a:xfrm>
              </p:grpSpPr>
              <p:sp>
                <p:nvSpPr>
                  <p:cNvPr id="174" name="Rectangle 151"/>
                  <p:cNvSpPr>
                    <a:spLocks noChangeArrowheads="1"/>
                  </p:cNvSpPr>
                  <p:nvPr/>
                </p:nvSpPr>
                <p:spPr bwMode="auto">
                  <a:xfrm rot="5400000">
                    <a:off x="648" y="1887"/>
                    <a:ext cx="673"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75" name="Rectangle 122"/>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76" name="Rectangle 175"/>
                  <p:cNvSpPr>
                    <a:spLocks noChangeArrowheads="1"/>
                  </p:cNvSpPr>
                  <p:nvPr/>
                </p:nvSpPr>
                <p:spPr bwMode="auto">
                  <a:xfrm rot="5400000">
                    <a:off x="905" y="1614"/>
                    <a:ext cx="160" cy="27"/>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grpSp>
              <p:nvGrpSpPr>
                <p:cNvPr id="158" name="Group 159"/>
                <p:cNvGrpSpPr>
                  <a:grpSpLocks/>
                </p:cNvGrpSpPr>
                <p:nvPr/>
              </p:nvGrpSpPr>
              <p:grpSpPr bwMode="auto">
                <a:xfrm>
                  <a:off x="1072" y="637"/>
                  <a:ext cx="27" cy="814"/>
                  <a:chOff x="971" y="1548"/>
                  <a:chExt cx="27" cy="689"/>
                </a:xfrm>
              </p:grpSpPr>
              <p:sp>
                <p:nvSpPr>
                  <p:cNvPr id="171" name="Rectangle 160"/>
                  <p:cNvSpPr>
                    <a:spLocks noChangeArrowheads="1"/>
                  </p:cNvSpPr>
                  <p:nvPr/>
                </p:nvSpPr>
                <p:spPr bwMode="auto">
                  <a:xfrm rot="5400000">
                    <a:off x="648" y="1887"/>
                    <a:ext cx="673" cy="27"/>
                  </a:xfrm>
                  <a:prstGeom prst="rect">
                    <a:avLst/>
                  </a:prstGeom>
                  <a:solidFill>
                    <a:srgbClr val="CC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72" name="Rectangle 161"/>
                  <p:cNvSpPr>
                    <a:spLocks noChangeArrowheads="1"/>
                  </p:cNvSpPr>
                  <p:nvPr/>
                </p:nvSpPr>
                <p:spPr bwMode="auto">
                  <a:xfrm rot="5400000">
                    <a:off x="807" y="1872"/>
                    <a:ext cx="356" cy="2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173" name="Rectangle 162"/>
                  <p:cNvSpPr>
                    <a:spLocks noChangeArrowheads="1"/>
                  </p:cNvSpPr>
                  <p:nvPr/>
                </p:nvSpPr>
                <p:spPr bwMode="auto">
                  <a:xfrm rot="5400000">
                    <a:off x="905" y="1614"/>
                    <a:ext cx="160" cy="27"/>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sp>
              <p:nvSpPr>
                <p:cNvPr id="159" name="Rectangle 101"/>
                <p:cNvSpPr>
                  <a:spLocks noChangeArrowheads="1"/>
                </p:cNvSpPr>
                <p:nvPr/>
              </p:nvSpPr>
              <p:spPr bwMode="auto">
                <a:xfrm rot="5400000" flipV="1">
                  <a:off x="1382" y="1399"/>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60" name="Rectangle 109"/>
                <p:cNvSpPr>
                  <a:spLocks noChangeArrowheads="1"/>
                </p:cNvSpPr>
                <p:nvPr/>
              </p:nvSpPr>
              <p:spPr bwMode="auto">
                <a:xfrm rot="5400000" flipV="1">
                  <a:off x="1643" y="1298"/>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61" name="Rectangle 128"/>
                <p:cNvSpPr>
                  <a:spLocks noChangeArrowheads="1"/>
                </p:cNvSpPr>
                <p:nvPr/>
              </p:nvSpPr>
              <p:spPr bwMode="auto">
                <a:xfrm rot="5400000" flipV="1">
                  <a:off x="1094" y="1738"/>
                  <a:ext cx="101"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62" name="Rectangle 129"/>
                <p:cNvSpPr>
                  <a:spLocks noChangeArrowheads="1"/>
                </p:cNvSpPr>
                <p:nvPr/>
              </p:nvSpPr>
              <p:spPr bwMode="auto">
                <a:xfrm rot="5400000" flipV="1">
                  <a:off x="849" y="1804"/>
                  <a:ext cx="102"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63" name="Rectangle 130"/>
                <p:cNvSpPr>
                  <a:spLocks noChangeArrowheads="1"/>
                </p:cNvSpPr>
                <p:nvPr/>
              </p:nvSpPr>
              <p:spPr bwMode="auto">
                <a:xfrm rot="5400000" flipV="1">
                  <a:off x="1253" y="1650"/>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64" name="Rectangle 165"/>
                <p:cNvSpPr>
                  <a:spLocks noChangeArrowheads="1"/>
                </p:cNvSpPr>
                <p:nvPr/>
              </p:nvSpPr>
              <p:spPr bwMode="auto">
                <a:xfrm rot="5400000" flipV="1">
                  <a:off x="846" y="2154"/>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65" name="Rectangle 166"/>
                <p:cNvSpPr>
                  <a:spLocks noChangeArrowheads="1"/>
                </p:cNvSpPr>
                <p:nvPr/>
              </p:nvSpPr>
              <p:spPr bwMode="auto">
                <a:xfrm rot="5400000" flipV="1">
                  <a:off x="1199" y="1760"/>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66" name="Rectangle 167"/>
                <p:cNvSpPr>
                  <a:spLocks noChangeArrowheads="1"/>
                </p:cNvSpPr>
                <p:nvPr/>
              </p:nvSpPr>
              <p:spPr bwMode="auto">
                <a:xfrm rot="5400000" flipV="1">
                  <a:off x="1412" y="1526"/>
                  <a:ext cx="101"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67" name="Rectangle 168"/>
                <p:cNvSpPr>
                  <a:spLocks noChangeArrowheads="1"/>
                </p:cNvSpPr>
                <p:nvPr/>
              </p:nvSpPr>
              <p:spPr bwMode="auto">
                <a:xfrm rot="5400000" flipV="1">
                  <a:off x="1439" y="1191"/>
                  <a:ext cx="101"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68" name="Rectangle 169"/>
                <p:cNvSpPr>
                  <a:spLocks noChangeArrowheads="1"/>
                </p:cNvSpPr>
                <p:nvPr/>
              </p:nvSpPr>
              <p:spPr bwMode="auto">
                <a:xfrm rot="5400000" flipV="1">
                  <a:off x="1491" y="1344"/>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69" name="Rectangle 170"/>
                <p:cNvSpPr>
                  <a:spLocks noChangeArrowheads="1"/>
                </p:cNvSpPr>
                <p:nvPr/>
              </p:nvSpPr>
              <p:spPr bwMode="auto">
                <a:xfrm rot="5400000" flipV="1">
                  <a:off x="625" y="1119"/>
                  <a:ext cx="101"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70" name="Rectangle 431"/>
                <p:cNvSpPr>
                  <a:spLocks noChangeArrowheads="1"/>
                </p:cNvSpPr>
                <p:nvPr/>
              </p:nvSpPr>
              <p:spPr bwMode="auto">
                <a:xfrm rot="5400000" flipV="1">
                  <a:off x="949" y="1766"/>
                  <a:ext cx="102"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grpSp>
        </p:grpSp>
      </p:grpSp>
      <p:grpSp>
        <p:nvGrpSpPr>
          <p:cNvPr id="177" name="Group 480"/>
          <p:cNvGrpSpPr>
            <a:grpSpLocks/>
          </p:cNvGrpSpPr>
          <p:nvPr/>
        </p:nvGrpSpPr>
        <p:grpSpPr bwMode="auto">
          <a:xfrm>
            <a:off x="5267568" y="1955380"/>
            <a:ext cx="2999459" cy="1518919"/>
            <a:chOff x="2625" y="1002"/>
            <a:chExt cx="2749" cy="1452"/>
          </a:xfrm>
        </p:grpSpPr>
        <p:grpSp>
          <p:nvGrpSpPr>
            <p:cNvPr id="178" name="Group 465"/>
            <p:cNvGrpSpPr>
              <a:grpSpLocks/>
            </p:cNvGrpSpPr>
            <p:nvPr/>
          </p:nvGrpSpPr>
          <p:grpSpPr bwMode="auto">
            <a:xfrm>
              <a:off x="3384" y="1002"/>
              <a:ext cx="1990" cy="1452"/>
              <a:chOff x="1664" y="2522"/>
              <a:chExt cx="1990" cy="1452"/>
            </a:xfrm>
          </p:grpSpPr>
          <p:sp>
            <p:nvSpPr>
              <p:cNvPr id="180" name="Freeform 293"/>
              <p:cNvSpPr>
                <a:spLocks/>
              </p:cNvSpPr>
              <p:nvPr/>
            </p:nvSpPr>
            <p:spPr bwMode="auto">
              <a:xfrm>
                <a:off x="1664" y="2522"/>
                <a:ext cx="1990" cy="1452"/>
              </a:xfrm>
              <a:custGeom>
                <a:avLst/>
                <a:gdLst/>
                <a:ahLst/>
                <a:cxnLst>
                  <a:cxn ang="0">
                    <a:pos x="192" y="0"/>
                  </a:cxn>
                  <a:cxn ang="0">
                    <a:pos x="1554" y="42"/>
                  </a:cxn>
                  <a:cxn ang="0">
                    <a:pos x="552" y="1194"/>
                  </a:cxn>
                  <a:cxn ang="0">
                    <a:pos x="528" y="1110"/>
                  </a:cxn>
                  <a:cxn ang="0">
                    <a:pos x="474" y="1104"/>
                  </a:cxn>
                  <a:cxn ang="0">
                    <a:pos x="396" y="1092"/>
                  </a:cxn>
                  <a:cxn ang="0">
                    <a:pos x="372" y="1074"/>
                  </a:cxn>
                  <a:cxn ang="0">
                    <a:pos x="348" y="1062"/>
                  </a:cxn>
                  <a:cxn ang="0">
                    <a:pos x="372" y="966"/>
                  </a:cxn>
                  <a:cxn ang="0">
                    <a:pos x="288" y="918"/>
                  </a:cxn>
                  <a:cxn ang="0">
                    <a:pos x="270" y="876"/>
                  </a:cxn>
                  <a:cxn ang="0">
                    <a:pos x="246" y="840"/>
                  </a:cxn>
                  <a:cxn ang="0">
                    <a:pos x="252" y="774"/>
                  </a:cxn>
                  <a:cxn ang="0">
                    <a:pos x="150" y="714"/>
                  </a:cxn>
                  <a:cxn ang="0">
                    <a:pos x="108" y="666"/>
                  </a:cxn>
                  <a:cxn ang="0">
                    <a:pos x="72" y="654"/>
                  </a:cxn>
                  <a:cxn ang="0">
                    <a:pos x="120" y="414"/>
                  </a:cxn>
                  <a:cxn ang="0">
                    <a:pos x="90" y="366"/>
                  </a:cxn>
                  <a:cxn ang="0">
                    <a:pos x="54" y="342"/>
                  </a:cxn>
                  <a:cxn ang="0">
                    <a:pos x="42" y="318"/>
                  </a:cxn>
                  <a:cxn ang="0">
                    <a:pos x="24" y="300"/>
                  </a:cxn>
                  <a:cxn ang="0">
                    <a:pos x="12" y="258"/>
                  </a:cxn>
                  <a:cxn ang="0">
                    <a:pos x="18" y="210"/>
                  </a:cxn>
                  <a:cxn ang="0">
                    <a:pos x="42" y="198"/>
                  </a:cxn>
                  <a:cxn ang="0">
                    <a:pos x="66" y="156"/>
                  </a:cxn>
                  <a:cxn ang="0">
                    <a:pos x="72" y="66"/>
                  </a:cxn>
                  <a:cxn ang="0">
                    <a:pos x="90" y="54"/>
                  </a:cxn>
                  <a:cxn ang="0">
                    <a:pos x="96" y="30"/>
                  </a:cxn>
                  <a:cxn ang="0">
                    <a:pos x="192" y="0"/>
                  </a:cxn>
                </a:cxnLst>
                <a:rect l="0" t="0" r="r" b="b"/>
                <a:pathLst>
                  <a:path w="1554" h="1194">
                    <a:moveTo>
                      <a:pt x="192" y="0"/>
                    </a:moveTo>
                    <a:cubicBezTo>
                      <a:pt x="435" y="2"/>
                      <a:pt x="1134" y="36"/>
                      <a:pt x="1554" y="42"/>
                    </a:cubicBezTo>
                    <a:cubicBezTo>
                      <a:pt x="1398" y="228"/>
                      <a:pt x="723" y="1016"/>
                      <a:pt x="552" y="1194"/>
                    </a:cubicBezTo>
                    <a:cubicBezTo>
                      <a:pt x="536" y="1170"/>
                      <a:pt x="548" y="1131"/>
                      <a:pt x="528" y="1110"/>
                    </a:cubicBezTo>
                    <a:cubicBezTo>
                      <a:pt x="516" y="1097"/>
                      <a:pt x="492" y="1106"/>
                      <a:pt x="474" y="1104"/>
                    </a:cubicBezTo>
                    <a:cubicBezTo>
                      <a:pt x="448" y="1100"/>
                      <a:pt x="422" y="1096"/>
                      <a:pt x="396" y="1092"/>
                    </a:cubicBezTo>
                    <a:cubicBezTo>
                      <a:pt x="388" y="1086"/>
                      <a:pt x="380" y="1079"/>
                      <a:pt x="372" y="1074"/>
                    </a:cubicBezTo>
                    <a:cubicBezTo>
                      <a:pt x="364" y="1069"/>
                      <a:pt x="350" y="1071"/>
                      <a:pt x="348" y="1062"/>
                    </a:cubicBezTo>
                    <a:cubicBezTo>
                      <a:pt x="338" y="1026"/>
                      <a:pt x="362" y="997"/>
                      <a:pt x="372" y="966"/>
                    </a:cubicBezTo>
                    <a:cubicBezTo>
                      <a:pt x="360" y="907"/>
                      <a:pt x="338" y="935"/>
                      <a:pt x="288" y="918"/>
                    </a:cubicBezTo>
                    <a:cubicBezTo>
                      <a:pt x="282" y="899"/>
                      <a:pt x="281" y="895"/>
                      <a:pt x="270" y="876"/>
                    </a:cubicBezTo>
                    <a:cubicBezTo>
                      <a:pt x="263" y="864"/>
                      <a:pt x="246" y="840"/>
                      <a:pt x="246" y="840"/>
                    </a:cubicBezTo>
                    <a:cubicBezTo>
                      <a:pt x="248" y="818"/>
                      <a:pt x="255" y="796"/>
                      <a:pt x="252" y="774"/>
                    </a:cubicBezTo>
                    <a:cubicBezTo>
                      <a:pt x="246" y="719"/>
                      <a:pt x="190" y="721"/>
                      <a:pt x="150" y="714"/>
                    </a:cubicBezTo>
                    <a:cubicBezTo>
                      <a:pt x="125" y="697"/>
                      <a:pt x="133" y="680"/>
                      <a:pt x="108" y="666"/>
                    </a:cubicBezTo>
                    <a:cubicBezTo>
                      <a:pt x="97" y="660"/>
                      <a:pt x="72" y="654"/>
                      <a:pt x="72" y="654"/>
                    </a:cubicBezTo>
                    <a:cubicBezTo>
                      <a:pt x="0" y="582"/>
                      <a:pt x="76" y="480"/>
                      <a:pt x="120" y="414"/>
                    </a:cubicBezTo>
                    <a:cubicBezTo>
                      <a:pt x="112" y="376"/>
                      <a:pt x="122" y="388"/>
                      <a:pt x="90" y="366"/>
                    </a:cubicBezTo>
                    <a:cubicBezTo>
                      <a:pt x="78" y="358"/>
                      <a:pt x="54" y="342"/>
                      <a:pt x="54" y="342"/>
                    </a:cubicBezTo>
                    <a:cubicBezTo>
                      <a:pt x="50" y="334"/>
                      <a:pt x="47" y="325"/>
                      <a:pt x="42" y="318"/>
                    </a:cubicBezTo>
                    <a:cubicBezTo>
                      <a:pt x="37" y="311"/>
                      <a:pt x="28" y="307"/>
                      <a:pt x="24" y="300"/>
                    </a:cubicBezTo>
                    <a:cubicBezTo>
                      <a:pt x="17" y="287"/>
                      <a:pt x="17" y="272"/>
                      <a:pt x="12" y="258"/>
                    </a:cubicBezTo>
                    <a:cubicBezTo>
                      <a:pt x="14" y="242"/>
                      <a:pt x="11" y="224"/>
                      <a:pt x="18" y="210"/>
                    </a:cubicBezTo>
                    <a:cubicBezTo>
                      <a:pt x="22" y="202"/>
                      <a:pt x="36" y="204"/>
                      <a:pt x="42" y="198"/>
                    </a:cubicBezTo>
                    <a:cubicBezTo>
                      <a:pt x="53" y="187"/>
                      <a:pt x="57" y="169"/>
                      <a:pt x="66" y="156"/>
                    </a:cubicBezTo>
                    <a:cubicBezTo>
                      <a:pt x="68" y="126"/>
                      <a:pt x="65" y="95"/>
                      <a:pt x="72" y="66"/>
                    </a:cubicBezTo>
                    <a:cubicBezTo>
                      <a:pt x="74" y="59"/>
                      <a:pt x="86" y="60"/>
                      <a:pt x="90" y="54"/>
                    </a:cubicBezTo>
                    <a:cubicBezTo>
                      <a:pt x="95" y="47"/>
                      <a:pt x="91" y="36"/>
                      <a:pt x="96" y="30"/>
                    </a:cubicBezTo>
                    <a:cubicBezTo>
                      <a:pt x="119" y="1"/>
                      <a:pt x="176" y="47"/>
                      <a:pt x="192" y="0"/>
                    </a:cubicBezTo>
                    <a:close/>
                  </a:path>
                </a:pathLst>
              </a:custGeom>
              <a:solidFill>
                <a:srgbClr val="EAEAEA"/>
              </a:solidFill>
              <a:ln w="9525" cap="flat" cmpd="sng">
                <a:noFill/>
                <a:prstDash val="solid"/>
                <a:round/>
                <a:headEnd/>
                <a:tailEnd/>
              </a:ln>
              <a:effectLst>
                <a:prstShdw prst="shdw17" dist="38100" dir="5400000">
                  <a:srgbClr val="EAEAEA">
                    <a:gamma/>
                    <a:shade val="60000"/>
                    <a:invGamma/>
                  </a:srgbClr>
                </a:prstShdw>
              </a:effectLst>
            </p:spPr>
            <p:txBody>
              <a:bodyPr>
                <a:spAutoFit/>
              </a:bodyPr>
              <a:lstStyle/>
              <a:p>
                <a:endParaRPr lang="en-US"/>
              </a:p>
            </p:txBody>
          </p:sp>
          <p:grpSp>
            <p:nvGrpSpPr>
              <p:cNvPr id="181" name="Group 464"/>
              <p:cNvGrpSpPr>
                <a:grpSpLocks/>
              </p:cNvGrpSpPr>
              <p:nvPr/>
            </p:nvGrpSpPr>
            <p:grpSpPr bwMode="auto">
              <a:xfrm>
                <a:off x="1882" y="2587"/>
                <a:ext cx="1280" cy="1231"/>
                <a:chOff x="1882" y="2587"/>
                <a:chExt cx="1280" cy="1231"/>
              </a:xfrm>
            </p:grpSpPr>
            <p:sp>
              <p:nvSpPr>
                <p:cNvPr id="182" name="Rectangle 295"/>
                <p:cNvSpPr>
                  <a:spLocks noChangeArrowheads="1"/>
                </p:cNvSpPr>
                <p:nvPr/>
              </p:nvSpPr>
              <p:spPr bwMode="auto">
                <a:xfrm rot="5400000" flipV="1">
                  <a:off x="2448" y="2949"/>
                  <a:ext cx="103"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83" name="Rectangle 296"/>
                <p:cNvSpPr>
                  <a:spLocks noChangeArrowheads="1"/>
                </p:cNvSpPr>
                <p:nvPr/>
              </p:nvSpPr>
              <p:spPr bwMode="auto">
                <a:xfrm rot="5400000" flipV="1">
                  <a:off x="2237" y="3076"/>
                  <a:ext cx="102" cy="27"/>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84" name="Rectangle 297"/>
                <p:cNvSpPr>
                  <a:spLocks noChangeArrowheads="1"/>
                </p:cNvSpPr>
                <p:nvPr/>
              </p:nvSpPr>
              <p:spPr bwMode="auto">
                <a:xfrm rot="5400000" flipV="1">
                  <a:off x="3023" y="2742"/>
                  <a:ext cx="102"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85" name="Rectangle 298"/>
                <p:cNvSpPr>
                  <a:spLocks noChangeArrowheads="1"/>
                </p:cNvSpPr>
                <p:nvPr/>
              </p:nvSpPr>
              <p:spPr bwMode="auto">
                <a:xfrm rot="5400000" flipV="1">
                  <a:off x="2001" y="3219"/>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86" name="Rectangle 299"/>
                <p:cNvSpPr>
                  <a:spLocks noChangeArrowheads="1"/>
                </p:cNvSpPr>
                <p:nvPr/>
              </p:nvSpPr>
              <p:spPr bwMode="auto">
                <a:xfrm rot="5400000" flipV="1">
                  <a:off x="2297" y="2752"/>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87" name="Rectangle 300"/>
                <p:cNvSpPr>
                  <a:spLocks noChangeArrowheads="1"/>
                </p:cNvSpPr>
                <p:nvPr/>
              </p:nvSpPr>
              <p:spPr bwMode="auto">
                <a:xfrm rot="5400000" flipV="1">
                  <a:off x="1843" y="2970"/>
                  <a:ext cx="103"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88" name="Rectangle 301"/>
                <p:cNvSpPr>
                  <a:spLocks noChangeArrowheads="1"/>
                </p:cNvSpPr>
                <p:nvPr/>
              </p:nvSpPr>
              <p:spPr bwMode="auto">
                <a:xfrm rot="5400000" flipV="1">
                  <a:off x="1914" y="2778"/>
                  <a:ext cx="102"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89" name="Rectangle 302"/>
                <p:cNvSpPr>
                  <a:spLocks noChangeArrowheads="1"/>
                </p:cNvSpPr>
                <p:nvPr/>
              </p:nvSpPr>
              <p:spPr bwMode="auto">
                <a:xfrm rot="5400000" flipV="1">
                  <a:off x="2228" y="3576"/>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90" name="Rectangle 304"/>
                <p:cNvSpPr>
                  <a:spLocks noChangeArrowheads="1"/>
                </p:cNvSpPr>
                <p:nvPr/>
              </p:nvSpPr>
              <p:spPr bwMode="auto">
                <a:xfrm rot="5400000" flipV="1">
                  <a:off x="2767" y="2755"/>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91" name="Rectangle 305"/>
                <p:cNvSpPr>
                  <a:spLocks noChangeArrowheads="1"/>
                </p:cNvSpPr>
                <p:nvPr/>
              </p:nvSpPr>
              <p:spPr bwMode="auto">
                <a:xfrm rot="5400000" flipV="1">
                  <a:off x="2515" y="2716"/>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92" name="Rectangle 306"/>
                <p:cNvSpPr>
                  <a:spLocks noChangeArrowheads="1"/>
                </p:cNvSpPr>
                <p:nvPr/>
              </p:nvSpPr>
              <p:spPr bwMode="auto">
                <a:xfrm rot="5400000" flipV="1">
                  <a:off x="2497" y="3544"/>
                  <a:ext cx="102"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93" name="Rectangle 307"/>
                <p:cNvSpPr>
                  <a:spLocks noChangeArrowheads="1"/>
                </p:cNvSpPr>
                <p:nvPr/>
              </p:nvSpPr>
              <p:spPr bwMode="auto">
                <a:xfrm rot="5400000" flipV="1">
                  <a:off x="1974" y="3055"/>
                  <a:ext cx="102" cy="27"/>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94" name="Rectangle 308"/>
                <p:cNvSpPr>
                  <a:spLocks noChangeArrowheads="1"/>
                </p:cNvSpPr>
                <p:nvPr/>
              </p:nvSpPr>
              <p:spPr bwMode="auto">
                <a:xfrm rot="5400000" flipV="1">
                  <a:off x="1845" y="3204"/>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95" name="Rectangle 309"/>
                <p:cNvSpPr>
                  <a:spLocks noChangeArrowheads="1"/>
                </p:cNvSpPr>
                <p:nvPr/>
              </p:nvSpPr>
              <p:spPr bwMode="auto">
                <a:xfrm rot="5400000" flipV="1">
                  <a:off x="2115" y="3650"/>
                  <a:ext cx="102"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96" name="Rectangle 310"/>
                <p:cNvSpPr>
                  <a:spLocks noChangeArrowheads="1"/>
                </p:cNvSpPr>
                <p:nvPr/>
              </p:nvSpPr>
              <p:spPr bwMode="auto">
                <a:xfrm rot="5400000" flipV="1">
                  <a:off x="2046" y="2853"/>
                  <a:ext cx="103"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97" name="Rectangle 311"/>
                <p:cNvSpPr>
                  <a:spLocks noChangeArrowheads="1"/>
                </p:cNvSpPr>
                <p:nvPr/>
              </p:nvSpPr>
              <p:spPr bwMode="auto">
                <a:xfrm rot="5400000" flipV="1">
                  <a:off x="2479" y="3116"/>
                  <a:ext cx="102"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98" name="Rectangle 313"/>
                <p:cNvSpPr>
                  <a:spLocks noChangeArrowheads="1"/>
                </p:cNvSpPr>
                <p:nvPr/>
              </p:nvSpPr>
              <p:spPr bwMode="auto">
                <a:xfrm rot="5400000" flipV="1">
                  <a:off x="1938" y="3391"/>
                  <a:ext cx="103"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199" name="Rectangle 314"/>
                <p:cNvSpPr>
                  <a:spLocks noChangeArrowheads="1"/>
                </p:cNvSpPr>
                <p:nvPr/>
              </p:nvSpPr>
              <p:spPr bwMode="auto">
                <a:xfrm rot="5400000" flipV="1">
                  <a:off x="2313" y="2998"/>
                  <a:ext cx="101"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00" name="Rectangle 324"/>
                <p:cNvSpPr>
                  <a:spLocks noChangeArrowheads="1"/>
                </p:cNvSpPr>
                <p:nvPr/>
              </p:nvSpPr>
              <p:spPr bwMode="auto">
                <a:xfrm rot="5400000" flipV="1">
                  <a:off x="3099" y="2898"/>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01" name="Rectangle 326"/>
                <p:cNvSpPr>
                  <a:spLocks noChangeArrowheads="1"/>
                </p:cNvSpPr>
                <p:nvPr/>
              </p:nvSpPr>
              <p:spPr bwMode="auto">
                <a:xfrm rot="5400000" flipV="1">
                  <a:off x="2305" y="3404"/>
                  <a:ext cx="102"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02" name="Rectangle 327"/>
                <p:cNvSpPr>
                  <a:spLocks noChangeArrowheads="1"/>
                </p:cNvSpPr>
                <p:nvPr/>
              </p:nvSpPr>
              <p:spPr bwMode="auto">
                <a:xfrm rot="5400000" flipV="1">
                  <a:off x="2709" y="3250"/>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03" name="Rectangle 328"/>
                <p:cNvSpPr>
                  <a:spLocks noChangeArrowheads="1"/>
                </p:cNvSpPr>
                <p:nvPr/>
              </p:nvSpPr>
              <p:spPr bwMode="auto">
                <a:xfrm rot="5400000" flipV="1">
                  <a:off x="2302" y="3754"/>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04" name="Rectangle 330"/>
                <p:cNvSpPr>
                  <a:spLocks noChangeArrowheads="1"/>
                </p:cNvSpPr>
                <p:nvPr/>
              </p:nvSpPr>
              <p:spPr bwMode="auto">
                <a:xfrm rot="5400000" flipV="1">
                  <a:off x="2868" y="3126"/>
                  <a:ext cx="101"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05" name="Rectangle 331"/>
                <p:cNvSpPr>
                  <a:spLocks noChangeArrowheads="1"/>
                </p:cNvSpPr>
                <p:nvPr/>
              </p:nvSpPr>
              <p:spPr bwMode="auto">
                <a:xfrm rot="5400000" flipV="1">
                  <a:off x="2895" y="2791"/>
                  <a:ext cx="101" cy="26"/>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06" name="Rectangle 333"/>
                <p:cNvSpPr>
                  <a:spLocks noChangeArrowheads="1"/>
                </p:cNvSpPr>
                <p:nvPr/>
              </p:nvSpPr>
              <p:spPr bwMode="auto">
                <a:xfrm rot="5400000" flipV="1">
                  <a:off x="2081" y="2719"/>
                  <a:ext cx="101"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07" name="Rectangle 329"/>
                <p:cNvSpPr>
                  <a:spLocks noChangeArrowheads="1"/>
                </p:cNvSpPr>
                <p:nvPr/>
              </p:nvSpPr>
              <p:spPr bwMode="auto">
                <a:xfrm rot="5400000" flipV="1">
                  <a:off x="2651" y="3368"/>
                  <a:ext cx="101"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08" name="Rectangle 323"/>
                <p:cNvSpPr>
                  <a:spLocks noChangeArrowheads="1"/>
                </p:cNvSpPr>
                <p:nvPr/>
              </p:nvSpPr>
              <p:spPr bwMode="auto">
                <a:xfrm rot="5400000" flipV="1">
                  <a:off x="2874" y="2887"/>
                  <a:ext cx="30" cy="25"/>
                </a:xfrm>
                <a:prstGeom prst="rect">
                  <a:avLst/>
                </a:prstGeom>
                <a:solidFill>
                  <a:srgbClr val="99CC00"/>
                </a:solidFill>
                <a:ln w="9525">
                  <a:solidFill>
                    <a:schemeClr val="tx1"/>
                  </a:solidFill>
                  <a:miter lim="800000"/>
                  <a:headEnd/>
                  <a:tailEnd/>
                </a:ln>
                <a:effectLst/>
              </p:spPr>
              <p:txBody>
                <a:bodyPr wrap="none" anchor="ctr"/>
                <a:lstStyle/>
                <a:p>
                  <a:endParaRPr lang="en-US"/>
                </a:p>
              </p:txBody>
            </p:sp>
            <p:sp>
              <p:nvSpPr>
                <p:cNvPr id="209" name="Rectangle 433"/>
                <p:cNvSpPr>
                  <a:spLocks noChangeArrowheads="1"/>
                </p:cNvSpPr>
                <p:nvPr/>
              </p:nvSpPr>
              <p:spPr bwMode="auto">
                <a:xfrm rot="5400000" flipV="1">
                  <a:off x="2838" y="3007"/>
                  <a:ext cx="102"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10" name="Rectangle 434"/>
                <p:cNvSpPr>
                  <a:spLocks noChangeArrowheads="1"/>
                </p:cNvSpPr>
                <p:nvPr/>
              </p:nvSpPr>
              <p:spPr bwMode="auto">
                <a:xfrm rot="5400000" flipV="1">
                  <a:off x="2405" y="3366"/>
                  <a:ext cx="102" cy="25"/>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11" name="Rectangle 441"/>
                <p:cNvSpPr>
                  <a:spLocks noChangeArrowheads="1"/>
                </p:cNvSpPr>
                <p:nvPr/>
              </p:nvSpPr>
              <p:spPr bwMode="auto">
                <a:xfrm rot="5400000" flipV="1">
                  <a:off x="2874" y="2929"/>
                  <a:ext cx="30" cy="25"/>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nvGrpSpPr>
                <p:cNvPr id="212" name="Group 414"/>
                <p:cNvGrpSpPr>
                  <a:grpSpLocks/>
                </p:cNvGrpSpPr>
                <p:nvPr/>
              </p:nvGrpSpPr>
              <p:grpSpPr bwMode="auto">
                <a:xfrm>
                  <a:off x="2088" y="2952"/>
                  <a:ext cx="592" cy="492"/>
                  <a:chOff x="1626" y="1761"/>
                  <a:chExt cx="592" cy="492"/>
                </a:xfrm>
              </p:grpSpPr>
              <p:grpSp>
                <p:nvGrpSpPr>
                  <p:cNvPr id="239" name="Group 415"/>
                  <p:cNvGrpSpPr>
                    <a:grpSpLocks/>
                  </p:cNvGrpSpPr>
                  <p:nvPr/>
                </p:nvGrpSpPr>
                <p:grpSpPr bwMode="auto">
                  <a:xfrm>
                    <a:off x="1688" y="2034"/>
                    <a:ext cx="530" cy="219"/>
                    <a:chOff x="1688" y="2034"/>
                    <a:chExt cx="530" cy="219"/>
                  </a:xfrm>
                </p:grpSpPr>
                <p:cxnSp>
                  <p:nvCxnSpPr>
                    <p:cNvPr id="252" name="AutoShape 416"/>
                    <p:cNvCxnSpPr>
                      <a:cxnSpLocks noChangeShapeType="1"/>
                    </p:cNvCxnSpPr>
                    <p:nvPr/>
                  </p:nvCxnSpPr>
                  <p:spPr bwMode="auto">
                    <a:xfrm rot="3615791" flipH="1">
                      <a:off x="1942" y="1857"/>
                      <a:ext cx="55" cy="410"/>
                    </a:xfrm>
                    <a:prstGeom prst="curvedConnector2">
                      <a:avLst/>
                    </a:prstGeom>
                    <a:noFill/>
                    <a:ln w="28575">
                      <a:solidFill>
                        <a:srgbClr val="B2B2B2"/>
                      </a:solidFill>
                      <a:round/>
                      <a:headEnd/>
                      <a:tailEnd/>
                    </a:ln>
                    <a:effectLst/>
                  </p:spPr>
                </p:cxnSp>
                <p:sp>
                  <p:nvSpPr>
                    <p:cNvPr id="253" name="Line 417"/>
                    <p:cNvSpPr>
                      <a:spLocks noChangeShapeType="1"/>
                    </p:cNvSpPr>
                    <p:nvPr/>
                  </p:nvSpPr>
                  <p:spPr bwMode="auto">
                    <a:xfrm rot="2357365" flipH="1">
                      <a:off x="1688" y="2103"/>
                      <a:ext cx="53" cy="150"/>
                    </a:xfrm>
                    <a:prstGeom prst="line">
                      <a:avLst/>
                    </a:prstGeom>
                    <a:noFill/>
                    <a:ln w="28575">
                      <a:solidFill>
                        <a:srgbClr val="B2B2B2"/>
                      </a:solidFill>
                      <a:round/>
                      <a:headEnd/>
                      <a:tailEnd/>
                    </a:ln>
                    <a:effectLst/>
                  </p:spPr>
                  <p:txBody>
                    <a:bodyPr/>
                    <a:lstStyle/>
                    <a:p>
                      <a:endParaRPr lang="en-US"/>
                    </a:p>
                  </p:txBody>
                </p:sp>
                <p:cxnSp>
                  <p:nvCxnSpPr>
                    <p:cNvPr id="254" name="AutoShape 418"/>
                    <p:cNvCxnSpPr>
                      <a:cxnSpLocks noChangeShapeType="1"/>
                    </p:cNvCxnSpPr>
                    <p:nvPr/>
                  </p:nvCxnSpPr>
                  <p:spPr bwMode="auto">
                    <a:xfrm rot="24942766">
                      <a:off x="2034" y="1987"/>
                      <a:ext cx="134" cy="234"/>
                    </a:xfrm>
                    <a:prstGeom prst="curvedConnector2">
                      <a:avLst/>
                    </a:prstGeom>
                    <a:noFill/>
                    <a:ln w="28575">
                      <a:solidFill>
                        <a:srgbClr val="B2B2B2"/>
                      </a:solidFill>
                      <a:round/>
                      <a:headEnd/>
                      <a:tailEnd/>
                    </a:ln>
                    <a:effectLst/>
                  </p:spPr>
                </p:cxnSp>
              </p:grpSp>
              <p:grpSp>
                <p:nvGrpSpPr>
                  <p:cNvPr id="240" name="Group 419"/>
                  <p:cNvGrpSpPr>
                    <a:grpSpLocks/>
                  </p:cNvGrpSpPr>
                  <p:nvPr/>
                </p:nvGrpSpPr>
                <p:grpSpPr bwMode="auto">
                  <a:xfrm flipH="1">
                    <a:off x="1626" y="1761"/>
                    <a:ext cx="426" cy="474"/>
                    <a:chOff x="2226" y="1421"/>
                    <a:chExt cx="426" cy="474"/>
                  </a:xfrm>
                </p:grpSpPr>
                <p:grpSp>
                  <p:nvGrpSpPr>
                    <p:cNvPr id="241" name="Group 420"/>
                    <p:cNvGrpSpPr>
                      <a:grpSpLocks/>
                    </p:cNvGrpSpPr>
                    <p:nvPr/>
                  </p:nvGrpSpPr>
                  <p:grpSpPr bwMode="auto">
                    <a:xfrm>
                      <a:off x="2227" y="1421"/>
                      <a:ext cx="424" cy="253"/>
                      <a:chOff x="2227" y="1421"/>
                      <a:chExt cx="424" cy="253"/>
                    </a:xfrm>
                  </p:grpSpPr>
                  <p:grpSp>
                    <p:nvGrpSpPr>
                      <p:cNvPr id="244" name="Group 421"/>
                      <p:cNvGrpSpPr>
                        <a:grpSpLocks/>
                      </p:cNvGrpSpPr>
                      <p:nvPr/>
                    </p:nvGrpSpPr>
                    <p:grpSpPr bwMode="auto">
                      <a:xfrm>
                        <a:off x="2227" y="1421"/>
                        <a:ext cx="214" cy="253"/>
                        <a:chOff x="2227" y="1421"/>
                        <a:chExt cx="214" cy="253"/>
                      </a:xfrm>
                    </p:grpSpPr>
                    <p:cxnSp>
                      <p:nvCxnSpPr>
                        <p:cNvPr id="249" name="AutoShape 422"/>
                        <p:cNvCxnSpPr>
                          <a:cxnSpLocks noChangeShapeType="1"/>
                        </p:cNvCxnSpPr>
                        <p:nvPr/>
                      </p:nvCxnSpPr>
                      <p:spPr bwMode="auto">
                        <a:xfrm rot="16200000">
                          <a:off x="2219" y="1452"/>
                          <a:ext cx="240" cy="203"/>
                        </a:xfrm>
                        <a:prstGeom prst="curvedConnector2">
                          <a:avLst/>
                        </a:prstGeom>
                        <a:noFill/>
                        <a:ln w="38100">
                          <a:solidFill>
                            <a:schemeClr val="accent2"/>
                          </a:solidFill>
                          <a:round/>
                          <a:headEnd/>
                          <a:tailEnd/>
                        </a:ln>
                        <a:effectLst/>
                      </p:spPr>
                    </p:cxnSp>
                    <p:cxnSp>
                      <p:nvCxnSpPr>
                        <p:cNvPr id="250" name="AutoShape 423"/>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251" name="AutoShape 424"/>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nvGrpSpPr>
                      <p:cNvPr id="245" name="Group 425"/>
                      <p:cNvGrpSpPr>
                        <a:grpSpLocks/>
                      </p:cNvGrpSpPr>
                      <p:nvPr/>
                    </p:nvGrpSpPr>
                    <p:grpSpPr bwMode="auto">
                      <a:xfrm flipH="1">
                        <a:off x="2437" y="1421"/>
                        <a:ext cx="214" cy="253"/>
                        <a:chOff x="2227" y="1421"/>
                        <a:chExt cx="214" cy="253"/>
                      </a:xfrm>
                    </p:grpSpPr>
                    <p:cxnSp>
                      <p:nvCxnSpPr>
                        <p:cNvPr id="246" name="AutoShape 426"/>
                        <p:cNvCxnSpPr>
                          <a:cxnSpLocks noChangeShapeType="1"/>
                        </p:cNvCxnSpPr>
                        <p:nvPr/>
                      </p:nvCxnSpPr>
                      <p:spPr bwMode="auto">
                        <a:xfrm rot="16200000">
                          <a:off x="2219" y="1452"/>
                          <a:ext cx="240" cy="203"/>
                        </a:xfrm>
                        <a:prstGeom prst="curvedConnector2">
                          <a:avLst/>
                        </a:prstGeom>
                        <a:noFill/>
                        <a:ln w="38100">
                          <a:solidFill>
                            <a:schemeClr val="accent2"/>
                          </a:solidFill>
                          <a:round/>
                          <a:headEnd/>
                          <a:tailEnd/>
                        </a:ln>
                        <a:effectLst/>
                      </p:spPr>
                    </p:cxnSp>
                    <p:cxnSp>
                      <p:nvCxnSpPr>
                        <p:cNvPr id="247" name="AutoShape 427"/>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248" name="AutoShape 428"/>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sp>
                  <p:nvSpPr>
                    <p:cNvPr id="242" name="Rectangle 429"/>
                    <p:cNvSpPr>
                      <a:spLocks noChangeArrowheads="1"/>
                    </p:cNvSpPr>
                    <p:nvPr/>
                  </p:nvSpPr>
                  <p:spPr bwMode="auto">
                    <a:xfrm rot="5400000">
                      <a:off x="2128" y="1771"/>
                      <a:ext cx="222" cy="25"/>
                    </a:xfrm>
                    <a:prstGeom prst="rect">
                      <a:avLst/>
                    </a:prstGeom>
                    <a:solidFill>
                      <a:srgbClr val="CC3300"/>
                    </a:solidFill>
                    <a:ln w="9525">
                      <a:solidFill>
                        <a:schemeClr val="tx1"/>
                      </a:solidFill>
                      <a:miter lim="800000"/>
                      <a:headEnd/>
                      <a:tailEnd/>
                    </a:ln>
                    <a:effectLst/>
                  </p:spPr>
                  <p:txBody>
                    <a:bodyPr wrap="none" anchor="ctr"/>
                    <a:lstStyle/>
                    <a:p>
                      <a:endParaRPr lang="en-US"/>
                    </a:p>
                  </p:txBody>
                </p:sp>
                <p:sp>
                  <p:nvSpPr>
                    <p:cNvPr id="243" name="Rectangle 430"/>
                    <p:cNvSpPr>
                      <a:spLocks noChangeArrowheads="1"/>
                    </p:cNvSpPr>
                    <p:nvPr/>
                  </p:nvSpPr>
                  <p:spPr bwMode="auto">
                    <a:xfrm rot="5400000">
                      <a:off x="2529" y="1765"/>
                      <a:ext cx="222" cy="25"/>
                    </a:xfrm>
                    <a:prstGeom prst="rect">
                      <a:avLst/>
                    </a:prstGeom>
                    <a:solidFill>
                      <a:srgbClr val="99CC00"/>
                    </a:solidFill>
                    <a:ln w="9525">
                      <a:solidFill>
                        <a:schemeClr val="tx1"/>
                      </a:solidFill>
                      <a:miter lim="800000"/>
                      <a:headEnd/>
                      <a:tailEnd/>
                    </a:ln>
                    <a:effectLst/>
                  </p:spPr>
                  <p:txBody>
                    <a:bodyPr wrap="none" anchor="ctr"/>
                    <a:lstStyle/>
                    <a:p>
                      <a:endParaRPr lang="en-US"/>
                    </a:p>
                  </p:txBody>
                </p:sp>
              </p:grpSp>
            </p:grpSp>
            <p:grpSp>
              <p:nvGrpSpPr>
                <p:cNvPr id="213" name="Group 444"/>
                <p:cNvGrpSpPr>
                  <a:grpSpLocks/>
                </p:cNvGrpSpPr>
                <p:nvPr/>
              </p:nvGrpSpPr>
              <p:grpSpPr bwMode="auto">
                <a:xfrm>
                  <a:off x="2443" y="3205"/>
                  <a:ext cx="25" cy="112"/>
                  <a:chOff x="2443" y="3205"/>
                  <a:chExt cx="25" cy="112"/>
                </a:xfrm>
              </p:grpSpPr>
              <p:sp>
                <p:nvSpPr>
                  <p:cNvPr id="236" name="Rectangle 432"/>
                  <p:cNvSpPr>
                    <a:spLocks noChangeArrowheads="1"/>
                  </p:cNvSpPr>
                  <p:nvPr/>
                </p:nvSpPr>
                <p:spPr bwMode="auto">
                  <a:xfrm rot="5400000" flipV="1">
                    <a:off x="2441" y="3247"/>
                    <a:ext cx="30" cy="25"/>
                  </a:xfrm>
                  <a:prstGeom prst="rect">
                    <a:avLst/>
                  </a:prstGeom>
                  <a:solidFill>
                    <a:srgbClr val="CC3300"/>
                  </a:solidFill>
                  <a:ln w="9525">
                    <a:solidFill>
                      <a:schemeClr val="tx1"/>
                    </a:solidFill>
                    <a:miter lim="800000"/>
                    <a:headEnd/>
                    <a:tailEnd/>
                  </a:ln>
                  <a:effectLst/>
                </p:spPr>
                <p:txBody>
                  <a:bodyPr wrap="none" anchor="ctr"/>
                  <a:lstStyle/>
                  <a:p>
                    <a:endParaRPr lang="en-US"/>
                  </a:p>
                </p:txBody>
              </p:sp>
              <p:sp>
                <p:nvSpPr>
                  <p:cNvPr id="237" name="Rectangle 439"/>
                  <p:cNvSpPr>
                    <a:spLocks noChangeArrowheads="1"/>
                  </p:cNvSpPr>
                  <p:nvPr/>
                </p:nvSpPr>
                <p:spPr bwMode="auto">
                  <a:xfrm rot="5400000" flipV="1">
                    <a:off x="2441" y="3207"/>
                    <a:ext cx="30" cy="25"/>
                  </a:xfrm>
                  <a:prstGeom prst="rect">
                    <a:avLst/>
                  </a:prstGeom>
                  <a:solidFill>
                    <a:srgbClr val="CC3300"/>
                  </a:solidFill>
                  <a:ln w="9525">
                    <a:solidFill>
                      <a:schemeClr val="tx1"/>
                    </a:solidFill>
                    <a:miter lim="800000"/>
                    <a:headEnd/>
                    <a:tailEnd/>
                  </a:ln>
                  <a:effectLst/>
                </p:spPr>
                <p:txBody>
                  <a:bodyPr wrap="none" anchor="ctr"/>
                  <a:lstStyle/>
                  <a:p>
                    <a:endParaRPr lang="en-US"/>
                  </a:p>
                </p:txBody>
              </p:sp>
              <p:sp>
                <p:nvSpPr>
                  <p:cNvPr id="238" name="Rectangle 442"/>
                  <p:cNvSpPr>
                    <a:spLocks noChangeArrowheads="1"/>
                  </p:cNvSpPr>
                  <p:nvPr/>
                </p:nvSpPr>
                <p:spPr bwMode="auto">
                  <a:xfrm rot="5400000" flipV="1">
                    <a:off x="2441" y="3289"/>
                    <a:ext cx="30" cy="25"/>
                  </a:xfrm>
                  <a:prstGeom prst="rect">
                    <a:avLst/>
                  </a:prstGeom>
                  <a:solidFill>
                    <a:srgbClr val="CC3300"/>
                  </a:solidFill>
                  <a:ln w="9525">
                    <a:solidFill>
                      <a:schemeClr val="tx1"/>
                    </a:solidFill>
                    <a:miter lim="800000"/>
                    <a:headEnd/>
                    <a:tailEnd/>
                  </a:ln>
                  <a:effectLst/>
                </p:spPr>
                <p:txBody>
                  <a:bodyPr wrap="none" anchor="ctr"/>
                  <a:lstStyle/>
                  <a:p>
                    <a:endParaRPr lang="en-US"/>
                  </a:p>
                </p:txBody>
              </p:sp>
            </p:grpSp>
            <p:sp>
              <p:nvSpPr>
                <p:cNvPr id="214" name="Rectangle 303"/>
                <p:cNvSpPr>
                  <a:spLocks noChangeArrowheads="1"/>
                </p:cNvSpPr>
                <p:nvPr/>
              </p:nvSpPr>
              <p:spPr bwMode="auto">
                <a:xfrm rot="5400000" flipV="1">
                  <a:off x="2325" y="3198"/>
                  <a:ext cx="102" cy="26"/>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15" name="Rectangle 325"/>
                <p:cNvSpPr>
                  <a:spLocks noChangeArrowheads="1"/>
                </p:cNvSpPr>
                <p:nvPr/>
              </p:nvSpPr>
              <p:spPr bwMode="auto">
                <a:xfrm rot="5400000" flipV="1">
                  <a:off x="2550" y="3338"/>
                  <a:ext cx="101" cy="27"/>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sp>
              <p:nvSpPr>
                <p:cNvPr id="216" name="Rectangle 312"/>
                <p:cNvSpPr>
                  <a:spLocks noChangeArrowheads="1"/>
                </p:cNvSpPr>
                <p:nvPr/>
              </p:nvSpPr>
              <p:spPr bwMode="auto">
                <a:xfrm rot="5400000" flipV="1">
                  <a:off x="2689" y="2927"/>
                  <a:ext cx="102" cy="27"/>
                </a:xfrm>
                <a:prstGeom prst="rect">
                  <a:avLst/>
                </a:prstGeom>
                <a:solidFill>
                  <a:srgbClr val="CC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grpSp>
              <p:nvGrpSpPr>
                <p:cNvPr id="217" name="Group 410"/>
                <p:cNvGrpSpPr>
                  <a:grpSpLocks/>
                </p:cNvGrpSpPr>
                <p:nvPr/>
              </p:nvGrpSpPr>
              <p:grpSpPr bwMode="auto">
                <a:xfrm>
                  <a:off x="2526" y="2587"/>
                  <a:ext cx="592" cy="492"/>
                  <a:chOff x="1626" y="1761"/>
                  <a:chExt cx="592" cy="492"/>
                </a:xfrm>
              </p:grpSpPr>
              <p:grpSp>
                <p:nvGrpSpPr>
                  <p:cNvPr id="220" name="Group 409"/>
                  <p:cNvGrpSpPr>
                    <a:grpSpLocks/>
                  </p:cNvGrpSpPr>
                  <p:nvPr/>
                </p:nvGrpSpPr>
                <p:grpSpPr bwMode="auto">
                  <a:xfrm>
                    <a:off x="1688" y="2034"/>
                    <a:ext cx="530" cy="219"/>
                    <a:chOff x="1688" y="2034"/>
                    <a:chExt cx="530" cy="219"/>
                  </a:xfrm>
                </p:grpSpPr>
                <p:cxnSp>
                  <p:nvCxnSpPr>
                    <p:cNvPr id="233" name="AutoShape 384"/>
                    <p:cNvCxnSpPr>
                      <a:cxnSpLocks noChangeShapeType="1"/>
                    </p:cNvCxnSpPr>
                    <p:nvPr/>
                  </p:nvCxnSpPr>
                  <p:spPr bwMode="auto">
                    <a:xfrm rot="3615791" flipH="1">
                      <a:off x="1942" y="1857"/>
                      <a:ext cx="55" cy="410"/>
                    </a:xfrm>
                    <a:prstGeom prst="curvedConnector2">
                      <a:avLst/>
                    </a:prstGeom>
                    <a:noFill/>
                    <a:ln w="28575">
                      <a:solidFill>
                        <a:srgbClr val="B2B2B2"/>
                      </a:solidFill>
                      <a:round/>
                      <a:headEnd/>
                      <a:tailEnd/>
                    </a:ln>
                    <a:effectLst/>
                  </p:spPr>
                </p:cxnSp>
                <p:sp>
                  <p:nvSpPr>
                    <p:cNvPr id="234" name="Line 398"/>
                    <p:cNvSpPr>
                      <a:spLocks noChangeShapeType="1"/>
                    </p:cNvSpPr>
                    <p:nvPr/>
                  </p:nvSpPr>
                  <p:spPr bwMode="auto">
                    <a:xfrm rot="2357365" flipH="1">
                      <a:off x="1688" y="2103"/>
                      <a:ext cx="53" cy="150"/>
                    </a:xfrm>
                    <a:prstGeom prst="line">
                      <a:avLst/>
                    </a:prstGeom>
                    <a:noFill/>
                    <a:ln w="28575">
                      <a:solidFill>
                        <a:srgbClr val="B2B2B2"/>
                      </a:solidFill>
                      <a:round/>
                      <a:headEnd/>
                      <a:tailEnd/>
                    </a:ln>
                    <a:effectLst/>
                  </p:spPr>
                  <p:txBody>
                    <a:bodyPr/>
                    <a:lstStyle/>
                    <a:p>
                      <a:endParaRPr lang="en-US"/>
                    </a:p>
                  </p:txBody>
                </p:sp>
                <p:cxnSp>
                  <p:nvCxnSpPr>
                    <p:cNvPr id="235" name="AutoShape 388"/>
                    <p:cNvCxnSpPr>
                      <a:cxnSpLocks noChangeShapeType="1"/>
                    </p:cNvCxnSpPr>
                    <p:nvPr/>
                  </p:nvCxnSpPr>
                  <p:spPr bwMode="auto">
                    <a:xfrm rot="24942766">
                      <a:off x="2034" y="1987"/>
                      <a:ext cx="134" cy="234"/>
                    </a:xfrm>
                    <a:prstGeom prst="curvedConnector2">
                      <a:avLst/>
                    </a:prstGeom>
                    <a:noFill/>
                    <a:ln w="28575">
                      <a:solidFill>
                        <a:srgbClr val="B2B2B2"/>
                      </a:solidFill>
                      <a:round/>
                      <a:headEnd/>
                      <a:tailEnd/>
                    </a:ln>
                    <a:effectLst/>
                  </p:spPr>
                </p:cxnSp>
              </p:grpSp>
              <p:grpSp>
                <p:nvGrpSpPr>
                  <p:cNvPr id="221" name="Group 365"/>
                  <p:cNvGrpSpPr>
                    <a:grpSpLocks/>
                  </p:cNvGrpSpPr>
                  <p:nvPr/>
                </p:nvGrpSpPr>
                <p:grpSpPr bwMode="auto">
                  <a:xfrm flipH="1">
                    <a:off x="1626" y="1761"/>
                    <a:ext cx="426" cy="474"/>
                    <a:chOff x="2226" y="1421"/>
                    <a:chExt cx="426" cy="474"/>
                  </a:xfrm>
                </p:grpSpPr>
                <p:grpSp>
                  <p:nvGrpSpPr>
                    <p:cNvPr id="222" name="Group 366"/>
                    <p:cNvGrpSpPr>
                      <a:grpSpLocks/>
                    </p:cNvGrpSpPr>
                    <p:nvPr/>
                  </p:nvGrpSpPr>
                  <p:grpSpPr bwMode="auto">
                    <a:xfrm>
                      <a:off x="2227" y="1421"/>
                      <a:ext cx="424" cy="253"/>
                      <a:chOff x="2227" y="1421"/>
                      <a:chExt cx="424" cy="253"/>
                    </a:xfrm>
                  </p:grpSpPr>
                  <p:grpSp>
                    <p:nvGrpSpPr>
                      <p:cNvPr id="225" name="Group 367"/>
                      <p:cNvGrpSpPr>
                        <a:grpSpLocks/>
                      </p:cNvGrpSpPr>
                      <p:nvPr/>
                    </p:nvGrpSpPr>
                    <p:grpSpPr bwMode="auto">
                      <a:xfrm>
                        <a:off x="2227" y="1421"/>
                        <a:ext cx="214" cy="253"/>
                        <a:chOff x="2227" y="1421"/>
                        <a:chExt cx="214" cy="253"/>
                      </a:xfrm>
                    </p:grpSpPr>
                    <p:cxnSp>
                      <p:nvCxnSpPr>
                        <p:cNvPr id="230" name="AutoShape 368"/>
                        <p:cNvCxnSpPr>
                          <a:cxnSpLocks noChangeShapeType="1"/>
                        </p:cNvCxnSpPr>
                        <p:nvPr/>
                      </p:nvCxnSpPr>
                      <p:spPr bwMode="auto">
                        <a:xfrm rot="16200000">
                          <a:off x="2219" y="1452"/>
                          <a:ext cx="240" cy="203"/>
                        </a:xfrm>
                        <a:prstGeom prst="curvedConnector2">
                          <a:avLst/>
                        </a:prstGeom>
                        <a:noFill/>
                        <a:ln w="38100">
                          <a:solidFill>
                            <a:schemeClr val="accent2"/>
                          </a:solidFill>
                          <a:round/>
                          <a:headEnd/>
                          <a:tailEnd/>
                        </a:ln>
                        <a:effectLst/>
                      </p:spPr>
                    </p:cxnSp>
                    <p:cxnSp>
                      <p:nvCxnSpPr>
                        <p:cNvPr id="231" name="AutoShape 369"/>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232" name="AutoShape 370"/>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nvGrpSpPr>
                      <p:cNvPr id="226" name="Group 371"/>
                      <p:cNvGrpSpPr>
                        <a:grpSpLocks/>
                      </p:cNvGrpSpPr>
                      <p:nvPr/>
                    </p:nvGrpSpPr>
                    <p:grpSpPr bwMode="auto">
                      <a:xfrm flipH="1">
                        <a:off x="2437" y="1421"/>
                        <a:ext cx="214" cy="253"/>
                        <a:chOff x="2227" y="1421"/>
                        <a:chExt cx="214" cy="253"/>
                      </a:xfrm>
                    </p:grpSpPr>
                    <p:cxnSp>
                      <p:nvCxnSpPr>
                        <p:cNvPr id="227" name="AutoShape 372"/>
                        <p:cNvCxnSpPr>
                          <a:cxnSpLocks noChangeShapeType="1"/>
                        </p:cNvCxnSpPr>
                        <p:nvPr/>
                      </p:nvCxnSpPr>
                      <p:spPr bwMode="auto">
                        <a:xfrm rot="16200000">
                          <a:off x="2219" y="1452"/>
                          <a:ext cx="240" cy="203"/>
                        </a:xfrm>
                        <a:prstGeom prst="curvedConnector2">
                          <a:avLst/>
                        </a:prstGeom>
                        <a:noFill/>
                        <a:ln w="38100">
                          <a:solidFill>
                            <a:schemeClr val="accent2"/>
                          </a:solidFill>
                          <a:round/>
                          <a:headEnd/>
                          <a:tailEnd/>
                        </a:ln>
                        <a:effectLst/>
                      </p:spPr>
                    </p:cxnSp>
                    <p:cxnSp>
                      <p:nvCxnSpPr>
                        <p:cNvPr id="228" name="AutoShape 373"/>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229" name="AutoShape 374"/>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sp>
                  <p:nvSpPr>
                    <p:cNvPr id="223" name="Rectangle 375"/>
                    <p:cNvSpPr>
                      <a:spLocks noChangeArrowheads="1"/>
                    </p:cNvSpPr>
                    <p:nvPr/>
                  </p:nvSpPr>
                  <p:spPr bwMode="auto">
                    <a:xfrm rot="5400000">
                      <a:off x="2128" y="1771"/>
                      <a:ext cx="222" cy="25"/>
                    </a:xfrm>
                    <a:prstGeom prst="rect">
                      <a:avLst/>
                    </a:prstGeom>
                    <a:solidFill>
                      <a:srgbClr val="99CC00"/>
                    </a:solidFill>
                    <a:ln w="9525">
                      <a:solidFill>
                        <a:schemeClr val="tx1"/>
                      </a:solidFill>
                      <a:miter lim="800000"/>
                      <a:headEnd/>
                      <a:tailEnd/>
                    </a:ln>
                    <a:effectLst/>
                  </p:spPr>
                  <p:txBody>
                    <a:bodyPr wrap="none" anchor="ctr"/>
                    <a:lstStyle/>
                    <a:p>
                      <a:endParaRPr lang="en-US"/>
                    </a:p>
                  </p:txBody>
                </p:sp>
                <p:sp>
                  <p:nvSpPr>
                    <p:cNvPr id="224" name="Rectangle 376"/>
                    <p:cNvSpPr>
                      <a:spLocks noChangeArrowheads="1"/>
                    </p:cNvSpPr>
                    <p:nvPr/>
                  </p:nvSpPr>
                  <p:spPr bwMode="auto">
                    <a:xfrm rot="5400000">
                      <a:off x="2529" y="1765"/>
                      <a:ext cx="222" cy="25"/>
                    </a:xfrm>
                    <a:prstGeom prst="rect">
                      <a:avLst/>
                    </a:prstGeom>
                    <a:solidFill>
                      <a:srgbClr val="CC0000"/>
                    </a:solidFill>
                    <a:ln w="9525">
                      <a:solidFill>
                        <a:schemeClr val="tx1"/>
                      </a:solidFill>
                      <a:miter lim="800000"/>
                      <a:headEnd/>
                      <a:tailEnd/>
                    </a:ln>
                    <a:effectLst/>
                  </p:spPr>
                  <p:txBody>
                    <a:bodyPr wrap="none" anchor="ctr"/>
                    <a:lstStyle/>
                    <a:p>
                      <a:endParaRPr lang="en-US"/>
                    </a:p>
                  </p:txBody>
                </p:sp>
              </p:grpSp>
            </p:grpSp>
            <p:sp>
              <p:nvSpPr>
                <p:cNvPr id="218" name="Rectangle 438"/>
                <p:cNvSpPr>
                  <a:spLocks noChangeArrowheads="1"/>
                </p:cNvSpPr>
                <p:nvPr/>
              </p:nvSpPr>
              <p:spPr bwMode="auto">
                <a:xfrm rot="5400000" flipV="1">
                  <a:off x="2874" y="2845"/>
                  <a:ext cx="30" cy="25"/>
                </a:xfrm>
                <a:prstGeom prst="rect">
                  <a:avLst/>
                </a:prstGeom>
                <a:solidFill>
                  <a:srgbClr val="99CC00"/>
                </a:solidFill>
                <a:ln w="9525">
                  <a:solidFill>
                    <a:schemeClr val="tx1"/>
                  </a:solidFill>
                  <a:miter lim="800000"/>
                  <a:headEnd/>
                  <a:tailEnd/>
                </a:ln>
                <a:effectLst/>
              </p:spPr>
              <p:txBody>
                <a:bodyPr wrap="none" anchor="ctr"/>
                <a:lstStyle/>
                <a:p>
                  <a:endParaRPr lang="en-US"/>
                </a:p>
              </p:txBody>
            </p:sp>
            <p:sp>
              <p:nvSpPr>
                <p:cNvPr id="219" name="Rectangle 332"/>
                <p:cNvSpPr>
                  <a:spLocks noChangeArrowheads="1"/>
                </p:cNvSpPr>
                <p:nvPr/>
              </p:nvSpPr>
              <p:spPr bwMode="auto">
                <a:xfrm rot="5400000" flipV="1">
                  <a:off x="2947" y="2944"/>
                  <a:ext cx="101" cy="25"/>
                </a:xfrm>
                <a:prstGeom prst="rect">
                  <a:avLst/>
                </a:prstGeom>
                <a:solidFill>
                  <a:srgbClr val="99CC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US"/>
                </a:p>
              </p:txBody>
            </p:sp>
          </p:grpSp>
        </p:grpSp>
        <p:sp>
          <p:nvSpPr>
            <p:cNvPr id="179" name="Text Box 468"/>
            <p:cNvSpPr txBox="1">
              <a:spLocks noChangeArrowheads="1"/>
            </p:cNvSpPr>
            <p:nvPr/>
          </p:nvSpPr>
          <p:spPr bwMode="auto">
            <a:xfrm>
              <a:off x="2625" y="1844"/>
              <a:ext cx="1027" cy="500"/>
            </a:xfrm>
            <a:prstGeom prst="rect">
              <a:avLst/>
            </a:prstGeom>
            <a:noFill/>
            <a:ln w="9525">
              <a:noFill/>
              <a:miter lim="800000"/>
              <a:headEnd/>
              <a:tailEnd/>
            </a:ln>
            <a:effectLst/>
          </p:spPr>
          <p:txBody>
            <a:bodyPr wrap="square">
              <a:spAutoFit/>
            </a:bodyPr>
            <a:lstStyle/>
            <a:p>
              <a:pPr algn="ctr"/>
              <a:r>
                <a:rPr lang="en-US" sz="1400" b="1" dirty="0">
                  <a:latin typeface="+mj-lt"/>
                </a:rPr>
                <a:t>Amplify on surface</a:t>
              </a:r>
            </a:p>
          </p:txBody>
        </p:sp>
      </p:grpSp>
      <p:sp>
        <p:nvSpPr>
          <p:cNvPr id="255" name="Text Box 470"/>
          <p:cNvSpPr txBox="1">
            <a:spLocks noChangeArrowheads="1"/>
          </p:cNvSpPr>
          <p:nvPr/>
        </p:nvSpPr>
        <p:spPr bwMode="auto">
          <a:xfrm>
            <a:off x="5472562" y="5148130"/>
            <a:ext cx="3503418" cy="307777"/>
          </a:xfrm>
          <a:prstGeom prst="rect">
            <a:avLst/>
          </a:prstGeom>
          <a:noFill/>
          <a:ln w="9525">
            <a:noFill/>
            <a:miter lim="800000"/>
            <a:headEnd/>
            <a:tailEnd/>
          </a:ln>
          <a:effectLst/>
        </p:spPr>
        <p:txBody>
          <a:bodyPr wrap="square">
            <a:spAutoFit/>
          </a:bodyPr>
          <a:lstStyle/>
          <a:p>
            <a:r>
              <a:rPr lang="en-US" sz="1400" i="1" dirty="0">
                <a:latin typeface="+mj-lt"/>
              </a:rPr>
              <a:t>~1000 molecules per ~ 1 </a:t>
            </a:r>
            <a:r>
              <a:rPr lang="en-US" sz="1400" i="1" dirty="0" smtClean="0">
                <a:latin typeface="+mj-lt"/>
              </a:rPr>
              <a:t>µm </a:t>
            </a:r>
            <a:r>
              <a:rPr lang="en-US" sz="1400" i="1" dirty="0">
                <a:latin typeface="+mj-lt"/>
              </a:rPr>
              <a:t>cluster </a:t>
            </a:r>
            <a:endParaRPr lang="en-US" sz="800" i="1" dirty="0">
              <a:latin typeface="+mj-lt"/>
            </a:endParaRPr>
          </a:p>
        </p:txBody>
      </p:sp>
      <p:cxnSp>
        <p:nvCxnSpPr>
          <p:cNvPr id="256" name="Straight Arrow Connector 255"/>
          <p:cNvCxnSpPr/>
          <p:nvPr/>
        </p:nvCxnSpPr>
        <p:spPr bwMode="auto">
          <a:xfrm>
            <a:off x="5185006" y="2534831"/>
            <a:ext cx="512094" cy="1046"/>
          </a:xfrm>
          <a:prstGeom prst="straightConnector1">
            <a:avLst/>
          </a:prstGeom>
          <a:noFill/>
          <a:ln w="25400" cap="flat" cmpd="sng" algn="ctr">
            <a:solidFill>
              <a:srgbClr val="BAC147"/>
            </a:solidFill>
            <a:prstDash val="solid"/>
            <a:round/>
            <a:headEnd type="none" w="med" len="med"/>
            <a:tailEnd type="arrow"/>
          </a:ln>
          <a:effectLst>
            <a:outerShdw blurRad="63500" sx="102000" sy="102000" algn="ctr" rotWithShape="0">
              <a:prstClr val="black">
                <a:alpha val="40000"/>
              </a:prstClr>
            </a:outerShdw>
          </a:effectLst>
        </p:spPr>
      </p:cxnSp>
      <p:cxnSp>
        <p:nvCxnSpPr>
          <p:cNvPr id="257" name="Straight Arrow Connector 256"/>
          <p:cNvCxnSpPr/>
          <p:nvPr/>
        </p:nvCxnSpPr>
        <p:spPr bwMode="auto">
          <a:xfrm rot="10800000" flipV="1">
            <a:off x="6162642" y="3416333"/>
            <a:ext cx="314237" cy="212006"/>
          </a:xfrm>
          <a:prstGeom prst="straightConnector1">
            <a:avLst/>
          </a:prstGeom>
          <a:noFill/>
          <a:ln w="25400" cap="flat" cmpd="sng" algn="ctr">
            <a:solidFill>
              <a:srgbClr val="BAC147"/>
            </a:solidFill>
            <a:prstDash val="solid"/>
            <a:round/>
            <a:headEnd type="none" w="med" len="med"/>
            <a:tailEnd type="arrow"/>
          </a:ln>
          <a:effectLst>
            <a:outerShdw blurRad="63500" sx="102000" sy="102000" algn="ctr" rotWithShape="0">
              <a:prstClr val="black">
                <a:alpha val="40000"/>
              </a:prstClr>
            </a:outerShdw>
          </a:effectLst>
        </p:spPr>
      </p:cxnSp>
      <p:sp>
        <p:nvSpPr>
          <p:cNvPr id="12" name="Trapezoid 11"/>
          <p:cNvSpPr/>
          <p:nvPr/>
        </p:nvSpPr>
        <p:spPr bwMode="auto">
          <a:xfrm rot="16200000">
            <a:off x="-269632" y="2974124"/>
            <a:ext cx="3924300" cy="1081202"/>
          </a:xfrm>
          <a:prstGeom prst="trapezoid">
            <a:avLst>
              <a:gd name="adj" fmla="val 178446"/>
            </a:avLst>
          </a:prstGeom>
          <a:noFill/>
          <a:ln w="12700" cap="flat" cmpd="sng" algn="ctr">
            <a:solidFill>
              <a:srgbClr val="ADBF69"/>
            </a:solidFill>
            <a:prstDash val="solid"/>
            <a:round/>
            <a:headEnd type="none" w="med" len="med"/>
            <a:tailEnd type="none" w="med" len="med"/>
          </a:ln>
          <a:effectLst/>
        </p:spPr>
        <p:txBody>
          <a:bodyPr wrap="none" anchor="ctr"/>
          <a:lstStyle/>
          <a:p>
            <a:pPr algn="r" eaLnBrk="0" hangingPunct="0">
              <a:defRPr/>
            </a:pPr>
            <a:endParaRPr lang="en-US"/>
          </a:p>
        </p:txBody>
      </p:sp>
      <p:sp>
        <p:nvSpPr>
          <p:cNvPr id="258" name="Rounded Rectangle 257">
            <a:hlinkClick r:id="rId4" action="ppaction://hlinksldjump" highlightClick="1"/>
          </p:cNvPr>
          <p:cNvSpPr/>
          <p:nvPr/>
        </p:nvSpPr>
        <p:spPr bwMode="auto">
          <a:xfrm>
            <a:off x="7073900" y="5823284"/>
            <a:ext cx="1603022" cy="472908"/>
          </a:xfrm>
          <a:prstGeom prst="roundRect">
            <a:avLst/>
          </a:prstGeom>
          <a:solidFill>
            <a:schemeClr val="accent3"/>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dirty="0" smtClean="0">
                <a:solidFill>
                  <a:schemeClr val="bg1"/>
                </a:solidFill>
                <a:effectLst>
                  <a:outerShdw blurRad="38100" dist="38100" dir="2700000" algn="tl">
                    <a:srgbClr val="000000">
                      <a:alpha val="43137"/>
                    </a:srgbClr>
                  </a:outerShdw>
                </a:effectLst>
                <a:hlinkClick r:id="rId5" action="ppaction://hlinksldjump"/>
              </a:rPr>
              <a:t>Skip Overview</a:t>
            </a:r>
            <a:endParaRPr kumimoji="0" lang="en-US" sz="1600" b="1" i="0" u="none" strike="noStrike" cap="none" normalizeH="0" baseline="0" dirty="0" smtClean="0">
              <a:ln>
                <a:noFill/>
              </a:ln>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02581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85928" y="323088"/>
            <a:ext cx="8601075" cy="908050"/>
          </a:xfrm>
        </p:spPr>
        <p:txBody>
          <a:bodyPr>
            <a:normAutofit/>
          </a:bodyPr>
          <a:lstStyle/>
          <a:p>
            <a:r>
              <a:rPr lang="en-US" sz="4000" dirty="0" smtClean="0"/>
              <a:t>Hybridize Fragment &amp; Extend</a:t>
            </a:r>
          </a:p>
        </p:txBody>
      </p:sp>
      <p:sp>
        <p:nvSpPr>
          <p:cNvPr id="28677" name="Rectangle 6"/>
          <p:cNvSpPr>
            <a:spLocks noChangeArrowheads="1"/>
          </p:cNvSpPr>
          <p:nvPr/>
        </p:nvSpPr>
        <p:spPr bwMode="auto">
          <a:xfrm>
            <a:off x="6150994" y="5493698"/>
            <a:ext cx="88900" cy="617538"/>
          </a:xfrm>
          <a:prstGeom prst="rect">
            <a:avLst/>
          </a:prstGeom>
          <a:solidFill>
            <a:srgbClr val="FFB441">
              <a:alpha val="59999"/>
            </a:srgbClr>
          </a:solidFill>
          <a:ln w="12700" algn="ctr">
            <a:noFill/>
            <a:miter lim="800000"/>
            <a:headEnd/>
            <a:tailEnd/>
          </a:ln>
        </p:spPr>
        <p:txBody>
          <a:bodyPr wrap="none" anchor="ctr"/>
          <a:lstStyle/>
          <a:p>
            <a:endParaRPr lang="en-US"/>
          </a:p>
        </p:txBody>
      </p:sp>
      <p:grpSp>
        <p:nvGrpSpPr>
          <p:cNvPr id="7" name="Group 6"/>
          <p:cNvGrpSpPr/>
          <p:nvPr/>
        </p:nvGrpSpPr>
        <p:grpSpPr>
          <a:xfrm>
            <a:off x="1573855" y="1360487"/>
            <a:ext cx="7187667" cy="4949826"/>
            <a:chOff x="1931055" y="1387475"/>
            <a:chExt cx="7187667" cy="4922838"/>
          </a:xfrm>
        </p:grpSpPr>
        <p:pic>
          <p:nvPicPr>
            <p:cNvPr id="28675" name="Picture 3" descr="Cluster formn 1"/>
            <p:cNvPicPr>
              <a:picLocks noChangeAspect="1" noChangeArrowheads="1"/>
            </p:cNvPicPr>
            <p:nvPr/>
          </p:nvPicPr>
          <p:blipFill>
            <a:blip r:embed="rId3" cstate="print"/>
            <a:srcRect/>
            <a:stretch>
              <a:fillRect/>
            </a:stretch>
          </p:blipFill>
          <p:spPr bwMode="auto">
            <a:xfrm>
              <a:off x="3257672" y="1387475"/>
              <a:ext cx="5861050" cy="4922838"/>
            </a:xfrm>
            <a:prstGeom prst="rect">
              <a:avLst/>
            </a:prstGeom>
            <a:noFill/>
            <a:ln w="9525">
              <a:noFill/>
              <a:miter lim="800000"/>
              <a:headEnd/>
              <a:tailEnd/>
            </a:ln>
          </p:spPr>
        </p:pic>
        <p:sp>
          <p:nvSpPr>
            <p:cNvPr id="2163719" name="AutoShape 7"/>
            <p:cNvSpPr>
              <a:spLocks noChangeArrowheads="1"/>
            </p:cNvSpPr>
            <p:nvPr/>
          </p:nvSpPr>
          <p:spPr bwMode="auto">
            <a:xfrm>
              <a:off x="6796210" y="1466850"/>
              <a:ext cx="1116012" cy="479425"/>
            </a:xfrm>
            <a:prstGeom prst="wedgeRectCallout">
              <a:avLst>
                <a:gd name="adj1" fmla="val -104625"/>
                <a:gd name="adj2" fmla="val -25829"/>
              </a:avLst>
            </a:prstGeom>
            <a:noFill/>
            <a:ln w="12700" algn="ctr">
              <a:solidFill>
                <a:schemeClr val="tx1"/>
              </a:solidFill>
              <a:miter lim="800000"/>
              <a:headEnd/>
              <a:tailEnd/>
            </a:ln>
          </p:spPr>
          <p:txBody>
            <a:bodyPr anchor="ctr"/>
            <a:lstStyle/>
            <a:p>
              <a:pPr algn="ctr"/>
              <a:r>
                <a:rPr lang="en-US" sz="1400" b="1" dirty="0"/>
                <a:t>Adapter sequence</a:t>
              </a:r>
            </a:p>
          </p:txBody>
        </p:sp>
        <p:grpSp>
          <p:nvGrpSpPr>
            <p:cNvPr id="2" name="Group 8"/>
            <p:cNvGrpSpPr>
              <a:grpSpLocks/>
            </p:cNvGrpSpPr>
            <p:nvPr/>
          </p:nvGrpSpPr>
          <p:grpSpPr bwMode="auto">
            <a:xfrm>
              <a:off x="6113585" y="4967288"/>
              <a:ext cx="1747837" cy="485775"/>
              <a:chOff x="2871" y="3129"/>
              <a:chExt cx="1101" cy="306"/>
            </a:xfrm>
          </p:grpSpPr>
          <p:sp>
            <p:nvSpPr>
              <p:cNvPr id="28691" name="AutoShape 9"/>
              <p:cNvSpPr>
                <a:spLocks noChangeArrowheads="1"/>
              </p:cNvSpPr>
              <p:nvPr/>
            </p:nvSpPr>
            <p:spPr bwMode="auto">
              <a:xfrm rot="-5400000">
                <a:off x="2766" y="3234"/>
                <a:ext cx="294" cy="8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80 w 21600"/>
                  <a:gd name="T13" fmla="*/ 5400 h 21600"/>
                  <a:gd name="T14" fmla="*/ 18882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algn="ctr">
                <a:solidFill>
                  <a:schemeClr val="tx1"/>
                </a:solidFill>
                <a:miter lim="800000"/>
                <a:headEnd/>
                <a:tailEnd/>
              </a:ln>
            </p:spPr>
            <p:txBody>
              <a:bodyPr wrap="none" anchor="ctr"/>
              <a:lstStyle/>
              <a:p>
                <a:endParaRPr lang="en-US"/>
              </a:p>
            </p:txBody>
          </p:sp>
          <p:sp>
            <p:nvSpPr>
              <p:cNvPr id="28692" name="AutoShape 10"/>
              <p:cNvSpPr>
                <a:spLocks noChangeArrowheads="1"/>
              </p:cNvSpPr>
              <p:nvPr/>
            </p:nvSpPr>
            <p:spPr bwMode="auto">
              <a:xfrm>
                <a:off x="3269" y="3133"/>
                <a:ext cx="703" cy="302"/>
              </a:xfrm>
              <a:prstGeom prst="wedgeRectCallout">
                <a:avLst>
                  <a:gd name="adj1" fmla="val -99074"/>
                  <a:gd name="adj2" fmla="val -27481"/>
                </a:avLst>
              </a:prstGeom>
              <a:solidFill>
                <a:schemeClr val="bg1"/>
              </a:solidFill>
              <a:ln w="12700" algn="ctr">
                <a:solidFill>
                  <a:schemeClr val="tx1"/>
                </a:solidFill>
                <a:miter lim="800000"/>
                <a:headEnd/>
                <a:tailEnd/>
              </a:ln>
            </p:spPr>
            <p:txBody>
              <a:bodyPr anchor="ctr"/>
              <a:lstStyle/>
              <a:p>
                <a:pPr algn="ctr"/>
                <a:r>
                  <a:rPr lang="en-US" sz="1400" b="1" dirty="0"/>
                  <a:t>3’ extension</a:t>
                </a:r>
              </a:p>
            </p:txBody>
          </p:sp>
        </p:grpSp>
        <p:sp>
          <p:nvSpPr>
            <p:cNvPr id="21" name="AutoShape 6"/>
            <p:cNvSpPr>
              <a:spLocks noChangeArrowheads="1"/>
            </p:cNvSpPr>
            <p:nvPr/>
          </p:nvSpPr>
          <p:spPr bwMode="auto">
            <a:xfrm>
              <a:off x="1931055" y="4070444"/>
              <a:ext cx="1910066" cy="896842"/>
            </a:xfrm>
            <a:prstGeom prst="wedgeRectCallout">
              <a:avLst>
                <a:gd name="adj1" fmla="val 65625"/>
                <a:gd name="adj2" fmla="val 102086"/>
              </a:avLst>
            </a:prstGeom>
            <a:solidFill>
              <a:schemeClr val="bg1"/>
            </a:solidFill>
            <a:ln w="12700" algn="ctr">
              <a:solidFill>
                <a:schemeClr val="tx1"/>
              </a:solidFill>
              <a:miter lim="800000"/>
              <a:headEnd/>
              <a:tailEnd/>
            </a:ln>
          </p:spPr>
          <p:txBody>
            <a:bodyPr anchor="ctr"/>
            <a:lstStyle/>
            <a:p>
              <a:pPr>
                <a:spcBef>
                  <a:spcPct val="50000"/>
                </a:spcBef>
                <a:buClr>
                  <a:srgbClr val="F89D21"/>
                </a:buClr>
                <a:buSzPct val="90000"/>
              </a:pPr>
              <a:r>
                <a:rPr lang="en-US" sz="1400" b="1" dirty="0"/>
                <a:t>Surface of flow cell coated with a lawn of </a:t>
              </a:r>
              <a:r>
                <a:rPr lang="en-US" sz="1400" b="1" dirty="0" err="1"/>
                <a:t>oligo</a:t>
              </a:r>
              <a:r>
                <a:rPr lang="en-US" sz="1400" b="1" dirty="0"/>
                <a:t> pairs</a:t>
              </a:r>
            </a:p>
          </p:txBody>
        </p:sp>
      </p:grpSp>
      <p:sp>
        <p:nvSpPr>
          <p:cNvPr id="3" name="Flowchart: Delay 2"/>
          <p:cNvSpPr/>
          <p:nvPr/>
        </p:nvSpPr>
        <p:spPr bwMode="auto">
          <a:xfrm>
            <a:off x="0" y="1360487"/>
            <a:ext cx="928688" cy="2854325"/>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6" name="Group 5"/>
          <p:cNvGrpSpPr/>
          <p:nvPr/>
        </p:nvGrpSpPr>
        <p:grpSpPr>
          <a:xfrm>
            <a:off x="-100012" y="1819275"/>
            <a:ext cx="2628900" cy="704850"/>
            <a:chOff x="-100012" y="1819275"/>
            <a:chExt cx="2483176" cy="704850"/>
          </a:xfrm>
        </p:grpSpPr>
        <p:sp>
          <p:nvSpPr>
            <p:cNvPr id="4" name="Rounded Rectangle 3"/>
            <p:cNvSpPr/>
            <p:nvPr/>
          </p:nvSpPr>
          <p:spPr bwMode="auto">
            <a:xfrm>
              <a:off x="-100012" y="1819275"/>
              <a:ext cx="2483176" cy="704850"/>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5" name="TextBox 4"/>
            <p:cNvSpPr txBox="1"/>
            <p:nvPr/>
          </p:nvSpPr>
          <p:spPr>
            <a:xfrm>
              <a:off x="0" y="1879312"/>
              <a:ext cx="2383163" cy="584775"/>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Single DNA libraries are hybridized to primer lawn</a:t>
              </a:r>
              <a:endParaRPr lang="en-US" dirty="0">
                <a:solidFill>
                  <a:schemeClr val="bg1"/>
                </a:solidFill>
                <a:effectLst>
                  <a:outerShdw blurRad="38100" dist="38100" dir="2700000" algn="tl">
                    <a:srgbClr val="000000">
                      <a:alpha val="43137"/>
                    </a:srgbClr>
                  </a:outerShdw>
                </a:effectLst>
              </a:endParaRPr>
            </a:p>
          </p:txBody>
        </p:sp>
      </p:grpSp>
      <p:grpSp>
        <p:nvGrpSpPr>
          <p:cNvPr id="16" name="Group 15"/>
          <p:cNvGrpSpPr/>
          <p:nvPr/>
        </p:nvGrpSpPr>
        <p:grpSpPr>
          <a:xfrm>
            <a:off x="-100013" y="2871785"/>
            <a:ext cx="2628901" cy="758519"/>
            <a:chOff x="-100012" y="1819275"/>
            <a:chExt cx="2483177" cy="704850"/>
          </a:xfrm>
        </p:grpSpPr>
        <p:sp>
          <p:nvSpPr>
            <p:cNvPr id="17" name="Rounded Rectangle 16"/>
            <p:cNvSpPr/>
            <p:nvPr/>
          </p:nvSpPr>
          <p:spPr bwMode="auto">
            <a:xfrm>
              <a:off x="-100012" y="1819275"/>
              <a:ext cx="2483176" cy="704850"/>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8" name="TextBox 17"/>
            <p:cNvSpPr txBox="1"/>
            <p:nvPr/>
          </p:nvSpPr>
          <p:spPr>
            <a:xfrm>
              <a:off x="0" y="1879312"/>
              <a:ext cx="2383165" cy="406160"/>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Bound libraries then extended by polymerases</a:t>
              </a:r>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grpSp>
      <p:sp>
        <p:nvSpPr>
          <p:cNvPr id="22" name="Rounded Rectangle 16"/>
          <p:cNvSpPr/>
          <p:nvPr/>
        </p:nvSpPr>
        <p:spPr bwMode="auto">
          <a:xfrm>
            <a:off x="2685856" y="2182853"/>
            <a:ext cx="2628900" cy="972084"/>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23" name="TextBox 17"/>
          <p:cNvSpPr txBox="1"/>
          <p:nvPr/>
        </p:nvSpPr>
        <p:spPr>
          <a:xfrm>
            <a:off x="2791737" y="2290397"/>
            <a:ext cx="2426277" cy="1323439"/>
          </a:xfrm>
          <a:prstGeom prst="rect">
            <a:avLst/>
          </a:prstGeom>
          <a:noFill/>
        </p:spPr>
        <p:txBody>
          <a:bodyPr wrap="square" rtlCol="0">
            <a:spAutoFit/>
          </a:bodyPr>
          <a:lstStyle/>
          <a:p>
            <a:r>
              <a:rPr lang="cs-CZ" dirty="0" err="1" smtClean="0">
                <a:solidFill>
                  <a:schemeClr val="bg1"/>
                </a:solidFill>
                <a:effectLst>
                  <a:outerShdw blurRad="38100" dist="38100" dir="2700000" algn="tl">
                    <a:srgbClr val="000000">
                      <a:alpha val="43137"/>
                    </a:srgbClr>
                  </a:outerShdw>
                </a:effectLst>
              </a:rPr>
              <a:t>Denatured</a:t>
            </a:r>
            <a:r>
              <a:rPr lang="cs-CZ" dirty="0" smtClean="0">
                <a:solidFill>
                  <a:schemeClr val="bg1"/>
                </a:solidFill>
                <a:effectLst>
                  <a:outerShdw blurRad="38100" dist="38100" dir="2700000" algn="tl">
                    <a:srgbClr val="000000">
                      <a:alpha val="43137"/>
                    </a:srgbClr>
                  </a:outerShdw>
                </a:effectLst>
              </a:rPr>
              <a:t> </a:t>
            </a:r>
            <a:r>
              <a:rPr lang="cs-CZ" dirty="0" err="1" smtClean="0">
                <a:solidFill>
                  <a:schemeClr val="bg1"/>
                </a:solidFill>
                <a:effectLst>
                  <a:outerShdw blurRad="38100" dist="38100" dir="2700000" algn="tl">
                    <a:srgbClr val="000000">
                      <a:alpha val="43137"/>
                    </a:srgbClr>
                  </a:outerShdw>
                </a:effectLst>
              </a:rPr>
              <a:t>Library</a:t>
            </a:r>
            <a:endParaRPr lang="cs-CZ" dirty="0" smtClean="0">
              <a:solidFill>
                <a:schemeClr val="bg1"/>
              </a:solidFill>
              <a:effectLst>
                <a:outerShdw blurRad="38100" dist="38100" dir="2700000" algn="tl">
                  <a:srgbClr val="000000">
                    <a:alpha val="43137"/>
                  </a:srgbClr>
                </a:outerShdw>
              </a:effectLst>
            </a:endParaRPr>
          </a:p>
          <a:p>
            <a:r>
              <a:rPr lang="cs-CZ" dirty="0" smtClean="0">
                <a:solidFill>
                  <a:schemeClr val="bg1"/>
                </a:solidFill>
                <a:effectLst>
                  <a:outerShdw blurRad="38100" dist="38100" dir="2700000" algn="tl">
                    <a:srgbClr val="000000">
                      <a:alpha val="43137"/>
                    </a:srgbClr>
                  </a:outerShdw>
                </a:effectLst>
              </a:rPr>
              <a:t>Temp. Ramp: 96-40 °C</a:t>
            </a:r>
          </a:p>
          <a:p>
            <a:r>
              <a:rPr lang="cs-CZ" dirty="0" err="1" smtClean="0">
                <a:solidFill>
                  <a:schemeClr val="bg1"/>
                </a:solidFill>
                <a:effectLst>
                  <a:outerShdw blurRad="38100" dist="38100" dir="2700000" algn="tl">
                    <a:srgbClr val="000000">
                      <a:alpha val="43137"/>
                    </a:srgbClr>
                  </a:outerShdw>
                </a:effectLst>
              </a:rPr>
              <a:t>Wash</a:t>
            </a:r>
            <a:r>
              <a:rPr lang="cs-CZ" dirty="0" smtClean="0">
                <a:solidFill>
                  <a:schemeClr val="bg1"/>
                </a:solidFill>
                <a:effectLst>
                  <a:outerShdw blurRad="38100" dist="38100" dir="2700000" algn="tl">
                    <a:srgbClr val="000000">
                      <a:alpha val="43137"/>
                    </a:srgbClr>
                  </a:outerShdw>
                </a:effectLst>
              </a:rPr>
              <a:t> </a:t>
            </a:r>
            <a:r>
              <a:rPr lang="cs-CZ" dirty="0" err="1" smtClean="0">
                <a:solidFill>
                  <a:schemeClr val="bg1"/>
                </a:solidFill>
                <a:effectLst>
                  <a:outerShdw blurRad="38100" dist="38100" dir="2700000" algn="tl">
                    <a:srgbClr val="000000">
                      <a:alpha val="43137"/>
                    </a:srgbClr>
                  </a:outerShdw>
                </a:effectLst>
              </a:rPr>
              <a:t>Buffer</a:t>
            </a:r>
            <a:r>
              <a:rPr lang="cs-CZ" dirty="0" smtClean="0">
                <a:solidFill>
                  <a:schemeClr val="bg1"/>
                </a:solidFill>
                <a:effectLst>
                  <a:outerShdw blurRad="38100" dist="38100" dir="2700000" algn="tl">
                    <a:srgbClr val="000000">
                      <a:alpha val="43137"/>
                    </a:srgbClr>
                  </a:outerShdw>
                </a:effectLst>
              </a:rPr>
              <a:t> HT2</a:t>
            </a: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5824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904806" y="1343894"/>
            <a:ext cx="5919787" cy="4973637"/>
            <a:chOff x="1630363" y="1420813"/>
            <a:chExt cx="5919787" cy="4973637"/>
          </a:xfrm>
        </p:grpSpPr>
        <p:pic>
          <p:nvPicPr>
            <p:cNvPr id="29699" name="Picture 3" descr="Cluster formn 2"/>
            <p:cNvPicPr>
              <a:picLocks noChangeAspect="1" noChangeArrowheads="1"/>
            </p:cNvPicPr>
            <p:nvPr/>
          </p:nvPicPr>
          <p:blipFill>
            <a:blip r:embed="rId2" cstate="print"/>
            <a:srcRect/>
            <a:stretch>
              <a:fillRect/>
            </a:stretch>
          </p:blipFill>
          <p:spPr bwMode="auto">
            <a:xfrm>
              <a:off x="1630363" y="1420813"/>
              <a:ext cx="5919787" cy="4973637"/>
            </a:xfrm>
            <a:prstGeom prst="rect">
              <a:avLst/>
            </a:prstGeom>
            <a:noFill/>
            <a:ln w="9525">
              <a:noFill/>
              <a:miter lim="800000"/>
              <a:headEnd/>
              <a:tailEnd/>
            </a:ln>
          </p:spPr>
        </p:pic>
        <p:sp>
          <p:nvSpPr>
            <p:cNvPr id="29701" name="AutoShape 6"/>
            <p:cNvSpPr>
              <a:spLocks noChangeArrowheads="1"/>
            </p:cNvSpPr>
            <p:nvPr/>
          </p:nvSpPr>
          <p:spPr bwMode="auto">
            <a:xfrm>
              <a:off x="5241925" y="1466850"/>
              <a:ext cx="1392238" cy="606425"/>
            </a:xfrm>
            <a:prstGeom prst="wedgeRectCallout">
              <a:avLst>
                <a:gd name="adj1" fmla="val -95384"/>
                <a:gd name="adj2" fmla="val -11519"/>
              </a:avLst>
            </a:prstGeom>
            <a:noFill/>
            <a:ln w="12700" algn="ctr">
              <a:solidFill>
                <a:schemeClr val="tx1"/>
              </a:solidFill>
              <a:miter lim="800000"/>
              <a:headEnd/>
              <a:tailEnd/>
            </a:ln>
          </p:spPr>
          <p:txBody>
            <a:bodyPr anchor="ctr"/>
            <a:lstStyle/>
            <a:p>
              <a:pPr algn="ctr"/>
              <a:r>
                <a:rPr lang="en-US" sz="1400" b="1" dirty="0"/>
                <a:t>Newly synthesized strand</a:t>
              </a:r>
            </a:p>
          </p:txBody>
        </p:sp>
        <p:sp>
          <p:nvSpPr>
            <p:cNvPr id="29702" name="AutoShape 7"/>
            <p:cNvSpPr>
              <a:spLocks noChangeArrowheads="1"/>
            </p:cNvSpPr>
            <p:nvPr/>
          </p:nvSpPr>
          <p:spPr bwMode="auto">
            <a:xfrm>
              <a:off x="3040063" y="1955800"/>
              <a:ext cx="1116012" cy="479425"/>
            </a:xfrm>
            <a:prstGeom prst="wedgeRectCallout">
              <a:avLst>
                <a:gd name="adj1" fmla="val 79162"/>
                <a:gd name="adj2" fmla="val 71856"/>
              </a:avLst>
            </a:prstGeom>
            <a:noFill/>
            <a:ln w="12700" algn="ctr">
              <a:solidFill>
                <a:schemeClr val="tx1"/>
              </a:solidFill>
              <a:miter lim="800000"/>
              <a:headEnd/>
              <a:tailEnd/>
            </a:ln>
          </p:spPr>
          <p:txBody>
            <a:bodyPr anchor="ctr"/>
            <a:lstStyle/>
            <a:p>
              <a:pPr algn="ctr"/>
              <a:r>
                <a:rPr lang="en-US" sz="1400" b="1" dirty="0"/>
                <a:t>Original template</a:t>
              </a:r>
            </a:p>
          </p:txBody>
        </p:sp>
      </p:grpSp>
      <p:sp>
        <p:nvSpPr>
          <p:cNvPr id="2164740" name="AutoShape 4"/>
          <p:cNvSpPr>
            <a:spLocks noChangeArrowheads="1"/>
          </p:cNvSpPr>
          <p:nvPr/>
        </p:nvSpPr>
        <p:spPr bwMode="auto">
          <a:xfrm>
            <a:off x="5123338" y="2933700"/>
            <a:ext cx="755650" cy="495300"/>
          </a:xfrm>
          <a:prstGeom prst="leftArrow">
            <a:avLst>
              <a:gd name="adj1" fmla="val 50000"/>
              <a:gd name="adj2" fmla="val 38141"/>
            </a:avLst>
          </a:prstGeom>
          <a:solidFill>
            <a:schemeClr val="tx1"/>
          </a:solidFill>
          <a:ln w="9525" algn="ctr">
            <a:solidFill>
              <a:schemeClr val="tx1"/>
            </a:solidFill>
            <a:miter lim="800000"/>
            <a:headEnd/>
            <a:tailEnd/>
          </a:ln>
        </p:spPr>
        <p:txBody>
          <a:bodyPr wrap="none" anchor="ctr"/>
          <a:lstStyle/>
          <a:p>
            <a:pPr algn="ctr"/>
            <a:r>
              <a:rPr lang="en-US" sz="1200" b="1">
                <a:solidFill>
                  <a:schemeClr val="bg1"/>
                </a:solidFill>
              </a:rPr>
              <a:t>discard</a:t>
            </a:r>
          </a:p>
        </p:txBody>
      </p:sp>
      <p:sp>
        <p:nvSpPr>
          <p:cNvPr id="9" name="Flowchart: Delay 8"/>
          <p:cNvSpPr/>
          <p:nvPr/>
        </p:nvSpPr>
        <p:spPr bwMode="auto">
          <a:xfrm>
            <a:off x="0" y="1360486"/>
            <a:ext cx="928688" cy="3854451"/>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10" name="Group 9"/>
          <p:cNvGrpSpPr/>
          <p:nvPr/>
        </p:nvGrpSpPr>
        <p:grpSpPr>
          <a:xfrm>
            <a:off x="-100012" y="1819275"/>
            <a:ext cx="2628900" cy="704850"/>
            <a:chOff x="-100012" y="1819275"/>
            <a:chExt cx="2483176" cy="704850"/>
          </a:xfrm>
          <a:solidFill>
            <a:srgbClr val="AD73AC"/>
          </a:solidFill>
        </p:grpSpPr>
        <p:sp>
          <p:nvSpPr>
            <p:cNvPr id="11" name="Rounded Rectangle 10"/>
            <p:cNvSpPr/>
            <p:nvPr/>
          </p:nvSpPr>
          <p:spPr bwMode="auto">
            <a:xfrm>
              <a:off x="-100012" y="1819275"/>
              <a:ext cx="2483176" cy="704850"/>
            </a:xfrm>
            <a:prstGeom prst="roundRect">
              <a:avLst/>
            </a:prstGeom>
            <a:grp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2" name="TextBox 11"/>
            <p:cNvSpPr txBox="1"/>
            <p:nvPr/>
          </p:nvSpPr>
          <p:spPr>
            <a:xfrm>
              <a:off x="0" y="1879312"/>
              <a:ext cx="2383163" cy="584775"/>
            </a:xfrm>
            <a:prstGeom prst="rect">
              <a:avLst/>
            </a:prstGeom>
            <a:grp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Double-stranded molecule is denatured</a:t>
              </a:r>
              <a:endParaRPr lang="en-US" dirty="0">
                <a:solidFill>
                  <a:schemeClr val="bg1"/>
                </a:solidFill>
                <a:effectLst>
                  <a:outerShdw blurRad="38100" dist="38100" dir="2700000" algn="tl">
                    <a:srgbClr val="000000">
                      <a:alpha val="43137"/>
                    </a:srgbClr>
                  </a:outerShdw>
                </a:effectLst>
              </a:endParaRPr>
            </a:p>
          </p:txBody>
        </p:sp>
      </p:grpSp>
      <p:grpSp>
        <p:nvGrpSpPr>
          <p:cNvPr id="13" name="Group 12"/>
          <p:cNvGrpSpPr/>
          <p:nvPr/>
        </p:nvGrpSpPr>
        <p:grpSpPr>
          <a:xfrm>
            <a:off x="-100013" y="2871787"/>
            <a:ext cx="2628901" cy="704850"/>
            <a:chOff x="-100012" y="1819275"/>
            <a:chExt cx="2483177" cy="704850"/>
          </a:xfrm>
        </p:grpSpPr>
        <p:sp>
          <p:nvSpPr>
            <p:cNvPr id="14" name="Rounded Rectangle 13"/>
            <p:cNvSpPr/>
            <p:nvPr/>
          </p:nvSpPr>
          <p:spPr bwMode="auto">
            <a:xfrm>
              <a:off x="-100012" y="1819275"/>
              <a:ext cx="2483176" cy="704850"/>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5" name="TextBox 14"/>
            <p:cNvSpPr txBox="1"/>
            <p:nvPr/>
          </p:nvSpPr>
          <p:spPr>
            <a:xfrm>
              <a:off x="0" y="1879312"/>
              <a:ext cx="2383165" cy="584775"/>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Original template washed away</a:t>
              </a:r>
              <a:endParaRPr lang="en-US" dirty="0">
                <a:solidFill>
                  <a:schemeClr val="bg1"/>
                </a:solidFill>
                <a:effectLst>
                  <a:outerShdw blurRad="38100" dist="38100" dir="2700000" algn="tl">
                    <a:srgbClr val="000000">
                      <a:alpha val="43137"/>
                    </a:srgbClr>
                  </a:outerShdw>
                </a:effectLst>
              </a:endParaRPr>
            </a:p>
          </p:txBody>
        </p:sp>
      </p:grpSp>
      <p:grpSp>
        <p:nvGrpSpPr>
          <p:cNvPr id="16" name="Group 15"/>
          <p:cNvGrpSpPr/>
          <p:nvPr/>
        </p:nvGrpSpPr>
        <p:grpSpPr>
          <a:xfrm>
            <a:off x="-100015" y="3862387"/>
            <a:ext cx="2628900" cy="891034"/>
            <a:chOff x="-100012" y="1819275"/>
            <a:chExt cx="2483176" cy="891034"/>
          </a:xfrm>
        </p:grpSpPr>
        <p:sp>
          <p:nvSpPr>
            <p:cNvPr id="17" name="Rounded Rectangle 16"/>
            <p:cNvSpPr/>
            <p:nvPr/>
          </p:nvSpPr>
          <p:spPr bwMode="auto">
            <a:xfrm>
              <a:off x="-100012" y="1819275"/>
              <a:ext cx="2483176" cy="891034"/>
            </a:xfrm>
            <a:prstGeom prst="roundRect">
              <a:avLst/>
            </a:prstGeom>
            <a:solidFill>
              <a:schemeClr val="accent3">
                <a:lumMod val="75000"/>
              </a:schemeClr>
            </a:solidFill>
            <a:ln w="12700" cap="flat" cmpd="sng" algn="ctr">
              <a:solidFill>
                <a:schemeClr val="accent3"/>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8" name="TextBox 17"/>
            <p:cNvSpPr txBox="1"/>
            <p:nvPr/>
          </p:nvSpPr>
          <p:spPr>
            <a:xfrm>
              <a:off x="-50004" y="1879312"/>
              <a:ext cx="2383165" cy="830997"/>
            </a:xfrm>
            <a:prstGeom prst="rect">
              <a:avLst/>
            </a:prstGeom>
            <a:noFill/>
            <a:ln>
              <a:noFill/>
            </a:ln>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Newly synthesized strand is covalently attached to flow cell surface</a:t>
              </a:r>
              <a:endParaRPr lang="en-US" dirty="0">
                <a:solidFill>
                  <a:schemeClr val="bg1"/>
                </a:solidFill>
                <a:effectLst>
                  <a:outerShdw blurRad="38100" dist="38100" dir="2700000" algn="tl">
                    <a:srgbClr val="000000">
                      <a:alpha val="43137"/>
                    </a:srgbClr>
                  </a:outerShdw>
                </a:effectLst>
              </a:endParaRPr>
            </a:p>
          </p:txBody>
        </p:sp>
      </p:grpSp>
      <p:sp>
        <p:nvSpPr>
          <p:cNvPr id="20" name="Rounded Rectangle 16"/>
          <p:cNvSpPr/>
          <p:nvPr/>
        </p:nvSpPr>
        <p:spPr bwMode="auto">
          <a:xfrm>
            <a:off x="-70877" y="5130767"/>
            <a:ext cx="2628900" cy="972084"/>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21" name="TextBox 17"/>
          <p:cNvSpPr txBox="1"/>
          <p:nvPr/>
        </p:nvSpPr>
        <p:spPr>
          <a:xfrm>
            <a:off x="35004" y="5238311"/>
            <a:ext cx="2426277" cy="1710616"/>
          </a:xfrm>
          <a:prstGeom prst="rect">
            <a:avLst/>
          </a:prstGeom>
          <a:noFill/>
        </p:spPr>
        <p:txBody>
          <a:bodyPr wrap="square" rtlCol="0">
            <a:spAutoFit/>
          </a:bodyPr>
          <a:lstStyle/>
          <a:p>
            <a:r>
              <a:rPr lang="cs-CZ" dirty="0" smtClean="0">
                <a:solidFill>
                  <a:schemeClr val="bg1"/>
                </a:solidFill>
                <a:effectLst>
                  <a:outerShdw blurRad="38100" dist="38100" dir="2700000" algn="tl">
                    <a:srgbClr val="000000">
                      <a:alpha val="43137"/>
                    </a:srgbClr>
                  </a:outerShdw>
                </a:effectLst>
              </a:rPr>
              <a:t>AMP </a:t>
            </a:r>
            <a:r>
              <a:rPr lang="cs-CZ" dirty="0" err="1" smtClean="0">
                <a:solidFill>
                  <a:schemeClr val="bg1"/>
                </a:solidFill>
                <a:effectLst>
                  <a:outerShdw blurRad="38100" dist="38100" dir="2700000" algn="tl">
                    <a:srgbClr val="000000">
                      <a:alpha val="43137"/>
                    </a:srgbClr>
                  </a:outerShdw>
                </a:effectLst>
              </a:rPr>
              <a:t>Premix</a:t>
            </a:r>
            <a:r>
              <a:rPr lang="cs-CZ" dirty="0" smtClean="0">
                <a:solidFill>
                  <a:schemeClr val="bg1"/>
                </a:solidFill>
                <a:effectLst>
                  <a:outerShdw blurRad="38100" dist="38100" dir="2700000" algn="tl">
                    <a:srgbClr val="000000">
                      <a:alpha val="43137"/>
                    </a:srgbClr>
                  </a:outerShdw>
                </a:effectLst>
              </a:rPr>
              <a:t> AMP1</a:t>
            </a:r>
          </a:p>
          <a:p>
            <a:r>
              <a:rPr lang="cs-CZ" dirty="0" err="1" smtClean="0">
                <a:solidFill>
                  <a:schemeClr val="bg1"/>
                </a:solidFill>
                <a:effectLst>
                  <a:outerShdw blurRad="38100" dist="38100" dir="2700000" algn="tl">
                    <a:srgbClr val="000000">
                      <a:alpha val="43137"/>
                    </a:srgbClr>
                  </a:outerShdw>
                </a:effectLst>
              </a:rPr>
              <a:t>Phusion</a:t>
            </a:r>
            <a:r>
              <a:rPr lang="cs-CZ" dirty="0" smtClean="0">
                <a:solidFill>
                  <a:schemeClr val="bg1"/>
                </a:solidFill>
                <a:effectLst>
                  <a:outerShdw blurRad="38100" dist="38100" dir="2700000" algn="tl">
                    <a:srgbClr val="000000">
                      <a:alpha val="43137"/>
                    </a:srgbClr>
                  </a:outerShdw>
                </a:effectLst>
              </a:rPr>
              <a:t> HFE 90 sec</a:t>
            </a:r>
          </a:p>
          <a:p>
            <a:r>
              <a:rPr lang="cs-CZ" dirty="0" smtClean="0">
                <a:solidFill>
                  <a:schemeClr val="bg1"/>
                </a:solidFill>
                <a:effectLst>
                  <a:outerShdw blurRad="38100" dist="38100" dir="2700000" algn="tl">
                    <a:srgbClr val="000000">
                      <a:alpha val="43137"/>
                    </a:srgbClr>
                  </a:outerShdw>
                </a:effectLst>
              </a:rPr>
              <a:t>Temp. Ramp: 20°C</a:t>
            </a: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sp>
        <p:nvSpPr>
          <p:cNvPr id="29698" name="Rectangle 2"/>
          <p:cNvSpPr>
            <a:spLocks noGrp="1" noChangeArrowheads="1"/>
          </p:cNvSpPr>
          <p:nvPr>
            <p:ph type="title"/>
          </p:nvPr>
        </p:nvSpPr>
        <p:spPr>
          <a:xfrm>
            <a:off x="185928" y="323088"/>
            <a:ext cx="8601075" cy="908050"/>
          </a:xfrm>
        </p:spPr>
        <p:txBody>
          <a:bodyPr>
            <a:normAutofit/>
          </a:bodyPr>
          <a:lstStyle/>
          <a:p>
            <a:r>
              <a:rPr lang="en-US" sz="4000" dirty="0" smtClean="0"/>
              <a:t>Denature Double-Stranded DNA</a:t>
            </a:r>
          </a:p>
        </p:txBody>
      </p:sp>
    </p:spTree>
    <p:extLst>
      <p:ext uri="{BB962C8B-B14F-4D97-AF65-F5344CB8AC3E}">
        <p14:creationId xmlns:p14="http://schemas.microsoft.com/office/powerpoint/2010/main" val="1418412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647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474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Cluster formn 3"/>
          <p:cNvPicPr>
            <a:picLocks noChangeAspect="1" noChangeArrowheads="1"/>
          </p:cNvPicPr>
          <p:nvPr/>
        </p:nvPicPr>
        <p:blipFill>
          <a:blip r:embed="rId2" cstate="print"/>
          <a:srcRect/>
          <a:stretch>
            <a:fillRect/>
          </a:stretch>
        </p:blipFill>
        <p:spPr bwMode="auto">
          <a:xfrm>
            <a:off x="2852528" y="1270000"/>
            <a:ext cx="5997575" cy="5038725"/>
          </a:xfrm>
          <a:prstGeom prst="rect">
            <a:avLst/>
          </a:prstGeom>
          <a:noFill/>
          <a:ln w="9525">
            <a:noFill/>
            <a:miter lim="800000"/>
            <a:headEnd/>
            <a:tailEnd/>
          </a:ln>
        </p:spPr>
      </p:pic>
      <p:grpSp>
        <p:nvGrpSpPr>
          <p:cNvPr id="30736" name="Group 6"/>
          <p:cNvGrpSpPr>
            <a:grpSpLocks/>
          </p:cNvGrpSpPr>
          <p:nvPr/>
        </p:nvGrpSpPr>
        <p:grpSpPr bwMode="auto">
          <a:xfrm>
            <a:off x="308984" y="1566863"/>
            <a:ext cx="1447800" cy="3708400"/>
            <a:chOff x="72" y="979"/>
            <a:chExt cx="912" cy="2336"/>
          </a:xfrm>
        </p:grpSpPr>
        <p:sp>
          <p:nvSpPr>
            <p:cNvPr id="30738" name="Rectangle 7"/>
            <p:cNvSpPr>
              <a:spLocks noChangeArrowheads="1"/>
            </p:cNvSpPr>
            <p:nvPr/>
          </p:nvSpPr>
          <p:spPr bwMode="auto">
            <a:xfrm>
              <a:off x="72" y="979"/>
              <a:ext cx="912" cy="2336"/>
            </a:xfrm>
            <a:prstGeom prst="rect">
              <a:avLst/>
            </a:prstGeom>
            <a:solidFill>
              <a:srgbClr val="FFB441">
                <a:alpha val="59999"/>
              </a:srgbClr>
            </a:solidFill>
            <a:ln w="9525" algn="ctr">
              <a:noFill/>
              <a:miter lim="800000"/>
              <a:headEnd/>
              <a:tailEnd/>
            </a:ln>
            <a:effectLst>
              <a:outerShdw blurRad="63500" sx="102000" sy="102000" algn="ctr" rotWithShape="0">
                <a:prstClr val="black">
                  <a:alpha val="40000"/>
                </a:prstClr>
              </a:outerShdw>
            </a:effectLst>
          </p:spPr>
          <p:txBody>
            <a:bodyPr wrap="none" anchor="ctr"/>
            <a:lstStyle/>
            <a:p>
              <a:endParaRPr lang="en-US"/>
            </a:p>
          </p:txBody>
        </p:sp>
        <p:sp>
          <p:nvSpPr>
            <p:cNvPr id="30739" name="Oval 8"/>
            <p:cNvSpPr>
              <a:spLocks noChangeArrowheads="1"/>
            </p:cNvSpPr>
            <p:nvPr/>
          </p:nvSpPr>
          <p:spPr bwMode="auto">
            <a:xfrm>
              <a:off x="552" y="137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40" name="Oval 9"/>
            <p:cNvSpPr>
              <a:spLocks noChangeArrowheads="1"/>
            </p:cNvSpPr>
            <p:nvPr/>
          </p:nvSpPr>
          <p:spPr bwMode="auto">
            <a:xfrm>
              <a:off x="624" y="123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41" name="Oval 10"/>
            <p:cNvSpPr>
              <a:spLocks noChangeArrowheads="1"/>
            </p:cNvSpPr>
            <p:nvPr/>
          </p:nvSpPr>
          <p:spPr bwMode="auto">
            <a:xfrm>
              <a:off x="760" y="145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42" name="Oval 11"/>
            <p:cNvSpPr>
              <a:spLocks noChangeArrowheads="1"/>
            </p:cNvSpPr>
            <p:nvPr/>
          </p:nvSpPr>
          <p:spPr bwMode="auto">
            <a:xfrm>
              <a:off x="632" y="157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43" name="Oval 12"/>
            <p:cNvSpPr>
              <a:spLocks noChangeArrowheads="1"/>
            </p:cNvSpPr>
            <p:nvPr/>
          </p:nvSpPr>
          <p:spPr bwMode="auto">
            <a:xfrm>
              <a:off x="744" y="129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44" name="Oval 13"/>
            <p:cNvSpPr>
              <a:spLocks noChangeArrowheads="1"/>
            </p:cNvSpPr>
            <p:nvPr/>
          </p:nvSpPr>
          <p:spPr bwMode="auto">
            <a:xfrm>
              <a:off x="336" y="155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45" name="Oval 14"/>
            <p:cNvSpPr>
              <a:spLocks noChangeArrowheads="1"/>
            </p:cNvSpPr>
            <p:nvPr/>
          </p:nvSpPr>
          <p:spPr bwMode="auto">
            <a:xfrm>
              <a:off x="408" y="141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46" name="Oval 15"/>
            <p:cNvSpPr>
              <a:spLocks noChangeArrowheads="1"/>
            </p:cNvSpPr>
            <p:nvPr/>
          </p:nvSpPr>
          <p:spPr bwMode="auto">
            <a:xfrm>
              <a:off x="544" y="164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47" name="Oval 16"/>
            <p:cNvSpPr>
              <a:spLocks noChangeArrowheads="1"/>
            </p:cNvSpPr>
            <p:nvPr/>
          </p:nvSpPr>
          <p:spPr bwMode="auto">
            <a:xfrm>
              <a:off x="416" y="176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48" name="Oval 17"/>
            <p:cNvSpPr>
              <a:spLocks noChangeArrowheads="1"/>
            </p:cNvSpPr>
            <p:nvPr/>
          </p:nvSpPr>
          <p:spPr bwMode="auto">
            <a:xfrm>
              <a:off x="528" y="148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49" name="Oval 18"/>
            <p:cNvSpPr>
              <a:spLocks noChangeArrowheads="1"/>
            </p:cNvSpPr>
            <p:nvPr/>
          </p:nvSpPr>
          <p:spPr bwMode="auto">
            <a:xfrm>
              <a:off x="688" y="176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50" name="Oval 19"/>
            <p:cNvSpPr>
              <a:spLocks noChangeArrowheads="1"/>
            </p:cNvSpPr>
            <p:nvPr/>
          </p:nvSpPr>
          <p:spPr bwMode="auto">
            <a:xfrm>
              <a:off x="760" y="162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51" name="Oval 20"/>
            <p:cNvSpPr>
              <a:spLocks noChangeArrowheads="1"/>
            </p:cNvSpPr>
            <p:nvPr/>
          </p:nvSpPr>
          <p:spPr bwMode="auto">
            <a:xfrm>
              <a:off x="896" y="185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52" name="Oval 21"/>
            <p:cNvSpPr>
              <a:spLocks noChangeArrowheads="1"/>
            </p:cNvSpPr>
            <p:nvPr/>
          </p:nvSpPr>
          <p:spPr bwMode="auto">
            <a:xfrm>
              <a:off x="768" y="197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53" name="Oval 22"/>
            <p:cNvSpPr>
              <a:spLocks noChangeArrowheads="1"/>
            </p:cNvSpPr>
            <p:nvPr/>
          </p:nvSpPr>
          <p:spPr bwMode="auto">
            <a:xfrm>
              <a:off x="880" y="169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54" name="Oval 23"/>
            <p:cNvSpPr>
              <a:spLocks noChangeArrowheads="1"/>
            </p:cNvSpPr>
            <p:nvPr/>
          </p:nvSpPr>
          <p:spPr bwMode="auto">
            <a:xfrm>
              <a:off x="456" y="198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55" name="Oval 24"/>
            <p:cNvSpPr>
              <a:spLocks noChangeArrowheads="1"/>
            </p:cNvSpPr>
            <p:nvPr/>
          </p:nvSpPr>
          <p:spPr bwMode="auto">
            <a:xfrm>
              <a:off x="528" y="185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56" name="Oval 25"/>
            <p:cNvSpPr>
              <a:spLocks noChangeArrowheads="1"/>
            </p:cNvSpPr>
            <p:nvPr/>
          </p:nvSpPr>
          <p:spPr bwMode="auto">
            <a:xfrm>
              <a:off x="664" y="207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57" name="Oval 26"/>
            <p:cNvSpPr>
              <a:spLocks noChangeArrowheads="1"/>
            </p:cNvSpPr>
            <p:nvPr/>
          </p:nvSpPr>
          <p:spPr bwMode="auto">
            <a:xfrm>
              <a:off x="536" y="219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58" name="Oval 27"/>
            <p:cNvSpPr>
              <a:spLocks noChangeArrowheads="1"/>
            </p:cNvSpPr>
            <p:nvPr/>
          </p:nvSpPr>
          <p:spPr bwMode="auto">
            <a:xfrm>
              <a:off x="648" y="191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59" name="Oval 28"/>
            <p:cNvSpPr>
              <a:spLocks noChangeArrowheads="1"/>
            </p:cNvSpPr>
            <p:nvPr/>
          </p:nvSpPr>
          <p:spPr bwMode="auto">
            <a:xfrm>
              <a:off x="240" y="217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60" name="Oval 29"/>
            <p:cNvSpPr>
              <a:spLocks noChangeArrowheads="1"/>
            </p:cNvSpPr>
            <p:nvPr/>
          </p:nvSpPr>
          <p:spPr bwMode="auto">
            <a:xfrm>
              <a:off x="312" y="203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61" name="Oval 30"/>
            <p:cNvSpPr>
              <a:spLocks noChangeArrowheads="1"/>
            </p:cNvSpPr>
            <p:nvPr/>
          </p:nvSpPr>
          <p:spPr bwMode="auto">
            <a:xfrm>
              <a:off x="448" y="225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62" name="Oval 31"/>
            <p:cNvSpPr>
              <a:spLocks noChangeArrowheads="1"/>
            </p:cNvSpPr>
            <p:nvPr/>
          </p:nvSpPr>
          <p:spPr bwMode="auto">
            <a:xfrm>
              <a:off x="320" y="237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63" name="Oval 32"/>
            <p:cNvSpPr>
              <a:spLocks noChangeArrowheads="1"/>
            </p:cNvSpPr>
            <p:nvPr/>
          </p:nvSpPr>
          <p:spPr bwMode="auto">
            <a:xfrm>
              <a:off x="432" y="209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64" name="Oval 33"/>
            <p:cNvSpPr>
              <a:spLocks noChangeArrowheads="1"/>
            </p:cNvSpPr>
            <p:nvPr/>
          </p:nvSpPr>
          <p:spPr bwMode="auto">
            <a:xfrm>
              <a:off x="592" y="237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65" name="Oval 34"/>
            <p:cNvSpPr>
              <a:spLocks noChangeArrowheads="1"/>
            </p:cNvSpPr>
            <p:nvPr/>
          </p:nvSpPr>
          <p:spPr bwMode="auto">
            <a:xfrm>
              <a:off x="664" y="224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66" name="Oval 35"/>
            <p:cNvSpPr>
              <a:spLocks noChangeArrowheads="1"/>
            </p:cNvSpPr>
            <p:nvPr/>
          </p:nvSpPr>
          <p:spPr bwMode="auto">
            <a:xfrm>
              <a:off x="800" y="246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67" name="Oval 36"/>
            <p:cNvSpPr>
              <a:spLocks noChangeArrowheads="1"/>
            </p:cNvSpPr>
            <p:nvPr/>
          </p:nvSpPr>
          <p:spPr bwMode="auto">
            <a:xfrm>
              <a:off x="672" y="258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68" name="Oval 37"/>
            <p:cNvSpPr>
              <a:spLocks noChangeArrowheads="1"/>
            </p:cNvSpPr>
            <p:nvPr/>
          </p:nvSpPr>
          <p:spPr bwMode="auto">
            <a:xfrm>
              <a:off x="784" y="230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69" name="Oval 38"/>
            <p:cNvSpPr>
              <a:spLocks noChangeArrowheads="1"/>
            </p:cNvSpPr>
            <p:nvPr/>
          </p:nvSpPr>
          <p:spPr bwMode="auto">
            <a:xfrm>
              <a:off x="376" y="258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70" name="Oval 39"/>
            <p:cNvSpPr>
              <a:spLocks noChangeArrowheads="1"/>
            </p:cNvSpPr>
            <p:nvPr/>
          </p:nvSpPr>
          <p:spPr bwMode="auto">
            <a:xfrm>
              <a:off x="448" y="245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71" name="Oval 40"/>
            <p:cNvSpPr>
              <a:spLocks noChangeArrowheads="1"/>
            </p:cNvSpPr>
            <p:nvPr/>
          </p:nvSpPr>
          <p:spPr bwMode="auto">
            <a:xfrm>
              <a:off x="584" y="267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72" name="Oval 41"/>
            <p:cNvSpPr>
              <a:spLocks noChangeArrowheads="1"/>
            </p:cNvSpPr>
            <p:nvPr/>
          </p:nvSpPr>
          <p:spPr bwMode="auto">
            <a:xfrm>
              <a:off x="456" y="279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73" name="Oval 42"/>
            <p:cNvSpPr>
              <a:spLocks noChangeArrowheads="1"/>
            </p:cNvSpPr>
            <p:nvPr/>
          </p:nvSpPr>
          <p:spPr bwMode="auto">
            <a:xfrm>
              <a:off x="568" y="251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74" name="Oval 43"/>
            <p:cNvSpPr>
              <a:spLocks noChangeArrowheads="1"/>
            </p:cNvSpPr>
            <p:nvPr/>
          </p:nvSpPr>
          <p:spPr bwMode="auto">
            <a:xfrm>
              <a:off x="160" y="277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75" name="Oval 44"/>
            <p:cNvSpPr>
              <a:spLocks noChangeArrowheads="1"/>
            </p:cNvSpPr>
            <p:nvPr/>
          </p:nvSpPr>
          <p:spPr bwMode="auto">
            <a:xfrm>
              <a:off x="232" y="263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76" name="Oval 45"/>
            <p:cNvSpPr>
              <a:spLocks noChangeArrowheads="1"/>
            </p:cNvSpPr>
            <p:nvPr/>
          </p:nvSpPr>
          <p:spPr bwMode="auto">
            <a:xfrm>
              <a:off x="368" y="285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77" name="Oval 46"/>
            <p:cNvSpPr>
              <a:spLocks noChangeArrowheads="1"/>
            </p:cNvSpPr>
            <p:nvPr/>
          </p:nvSpPr>
          <p:spPr bwMode="auto">
            <a:xfrm>
              <a:off x="240" y="297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78" name="Oval 47"/>
            <p:cNvSpPr>
              <a:spLocks noChangeArrowheads="1"/>
            </p:cNvSpPr>
            <p:nvPr/>
          </p:nvSpPr>
          <p:spPr bwMode="auto">
            <a:xfrm>
              <a:off x="352" y="269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79" name="Oval 48"/>
            <p:cNvSpPr>
              <a:spLocks noChangeArrowheads="1"/>
            </p:cNvSpPr>
            <p:nvPr/>
          </p:nvSpPr>
          <p:spPr bwMode="auto">
            <a:xfrm>
              <a:off x="512" y="297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80" name="Oval 49"/>
            <p:cNvSpPr>
              <a:spLocks noChangeArrowheads="1"/>
            </p:cNvSpPr>
            <p:nvPr/>
          </p:nvSpPr>
          <p:spPr bwMode="auto">
            <a:xfrm>
              <a:off x="584" y="284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81" name="Oval 50"/>
            <p:cNvSpPr>
              <a:spLocks noChangeArrowheads="1"/>
            </p:cNvSpPr>
            <p:nvPr/>
          </p:nvSpPr>
          <p:spPr bwMode="auto">
            <a:xfrm>
              <a:off x="720" y="306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82" name="Oval 51"/>
            <p:cNvSpPr>
              <a:spLocks noChangeArrowheads="1"/>
            </p:cNvSpPr>
            <p:nvPr/>
          </p:nvSpPr>
          <p:spPr bwMode="auto">
            <a:xfrm>
              <a:off x="592" y="318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83" name="Oval 52"/>
            <p:cNvSpPr>
              <a:spLocks noChangeArrowheads="1"/>
            </p:cNvSpPr>
            <p:nvPr/>
          </p:nvSpPr>
          <p:spPr bwMode="auto">
            <a:xfrm>
              <a:off x="704" y="290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84" name="Oval 53"/>
            <p:cNvSpPr>
              <a:spLocks noChangeArrowheads="1"/>
            </p:cNvSpPr>
            <p:nvPr/>
          </p:nvSpPr>
          <p:spPr bwMode="auto">
            <a:xfrm>
              <a:off x="280" y="117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85" name="Oval 54"/>
            <p:cNvSpPr>
              <a:spLocks noChangeArrowheads="1"/>
            </p:cNvSpPr>
            <p:nvPr/>
          </p:nvSpPr>
          <p:spPr bwMode="auto">
            <a:xfrm>
              <a:off x="352" y="103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86" name="Oval 55"/>
            <p:cNvSpPr>
              <a:spLocks noChangeArrowheads="1"/>
            </p:cNvSpPr>
            <p:nvPr/>
          </p:nvSpPr>
          <p:spPr bwMode="auto">
            <a:xfrm>
              <a:off x="488" y="125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87" name="Oval 56"/>
            <p:cNvSpPr>
              <a:spLocks noChangeArrowheads="1"/>
            </p:cNvSpPr>
            <p:nvPr/>
          </p:nvSpPr>
          <p:spPr bwMode="auto">
            <a:xfrm>
              <a:off x="472" y="109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88" name="Oval 57"/>
            <p:cNvSpPr>
              <a:spLocks noChangeArrowheads="1"/>
            </p:cNvSpPr>
            <p:nvPr/>
          </p:nvSpPr>
          <p:spPr bwMode="auto">
            <a:xfrm>
              <a:off x="136" y="121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89" name="Oval 58"/>
            <p:cNvSpPr>
              <a:spLocks noChangeArrowheads="1"/>
            </p:cNvSpPr>
            <p:nvPr/>
          </p:nvSpPr>
          <p:spPr bwMode="auto">
            <a:xfrm>
              <a:off x="256" y="128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90" name="Oval 59"/>
            <p:cNvSpPr>
              <a:spLocks noChangeArrowheads="1"/>
            </p:cNvSpPr>
            <p:nvPr/>
          </p:nvSpPr>
          <p:spPr bwMode="auto">
            <a:xfrm>
              <a:off x="248" y="101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91" name="Oval 60"/>
            <p:cNvSpPr>
              <a:spLocks noChangeArrowheads="1"/>
            </p:cNvSpPr>
            <p:nvPr/>
          </p:nvSpPr>
          <p:spPr bwMode="auto">
            <a:xfrm>
              <a:off x="104" y="105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92" name="Oval 61"/>
            <p:cNvSpPr>
              <a:spLocks noChangeArrowheads="1"/>
            </p:cNvSpPr>
            <p:nvPr/>
          </p:nvSpPr>
          <p:spPr bwMode="auto">
            <a:xfrm>
              <a:off x="224" y="112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93" name="Oval 62"/>
            <p:cNvSpPr>
              <a:spLocks noChangeArrowheads="1"/>
            </p:cNvSpPr>
            <p:nvPr/>
          </p:nvSpPr>
          <p:spPr bwMode="auto">
            <a:xfrm>
              <a:off x="896" y="101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94" name="Oval 63"/>
            <p:cNvSpPr>
              <a:spLocks noChangeArrowheads="1"/>
            </p:cNvSpPr>
            <p:nvPr/>
          </p:nvSpPr>
          <p:spPr bwMode="auto">
            <a:xfrm>
              <a:off x="752" y="1059"/>
              <a:ext cx="56" cy="56"/>
            </a:xfrm>
            <a:prstGeom prst="ellipse">
              <a:avLst/>
            </a:prstGeom>
            <a:solidFill>
              <a:srgbClr val="376FA7"/>
            </a:solidFill>
            <a:ln w="9525" algn="ctr">
              <a:solidFill>
                <a:srgbClr val="FF3300"/>
              </a:solidFill>
              <a:round/>
              <a:headEnd/>
              <a:tailEnd/>
            </a:ln>
          </p:spPr>
          <p:txBody>
            <a:bodyPr wrap="none" anchor="ctr"/>
            <a:lstStyle/>
            <a:p>
              <a:endParaRPr lang="en-US"/>
            </a:p>
          </p:txBody>
        </p:sp>
        <p:sp>
          <p:nvSpPr>
            <p:cNvPr id="30795" name="Oval 64"/>
            <p:cNvSpPr>
              <a:spLocks noChangeArrowheads="1"/>
            </p:cNvSpPr>
            <p:nvPr/>
          </p:nvSpPr>
          <p:spPr bwMode="auto">
            <a:xfrm>
              <a:off x="872" y="112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96" name="Oval 65"/>
            <p:cNvSpPr>
              <a:spLocks noChangeArrowheads="1"/>
            </p:cNvSpPr>
            <p:nvPr/>
          </p:nvSpPr>
          <p:spPr bwMode="auto">
            <a:xfrm>
              <a:off x="272" y="137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97" name="Oval 66"/>
            <p:cNvSpPr>
              <a:spLocks noChangeArrowheads="1"/>
            </p:cNvSpPr>
            <p:nvPr/>
          </p:nvSpPr>
          <p:spPr bwMode="auto">
            <a:xfrm>
              <a:off x="128" y="141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98" name="Oval 67"/>
            <p:cNvSpPr>
              <a:spLocks noChangeArrowheads="1"/>
            </p:cNvSpPr>
            <p:nvPr/>
          </p:nvSpPr>
          <p:spPr bwMode="auto">
            <a:xfrm>
              <a:off x="248" y="148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799" name="Oval 68"/>
            <p:cNvSpPr>
              <a:spLocks noChangeArrowheads="1"/>
            </p:cNvSpPr>
            <p:nvPr/>
          </p:nvSpPr>
          <p:spPr bwMode="auto">
            <a:xfrm>
              <a:off x="264" y="163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00" name="Oval 69"/>
            <p:cNvSpPr>
              <a:spLocks noChangeArrowheads="1"/>
            </p:cNvSpPr>
            <p:nvPr/>
          </p:nvSpPr>
          <p:spPr bwMode="auto">
            <a:xfrm>
              <a:off x="120" y="168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01" name="Oval 70"/>
            <p:cNvSpPr>
              <a:spLocks noChangeArrowheads="1"/>
            </p:cNvSpPr>
            <p:nvPr/>
          </p:nvSpPr>
          <p:spPr bwMode="auto">
            <a:xfrm>
              <a:off x="240" y="174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02" name="Oval 71"/>
            <p:cNvSpPr>
              <a:spLocks noChangeArrowheads="1"/>
            </p:cNvSpPr>
            <p:nvPr/>
          </p:nvSpPr>
          <p:spPr bwMode="auto">
            <a:xfrm>
              <a:off x="240" y="1859"/>
              <a:ext cx="56" cy="56"/>
            </a:xfrm>
            <a:prstGeom prst="ellipse">
              <a:avLst/>
            </a:prstGeom>
            <a:solidFill>
              <a:srgbClr val="376FA7"/>
            </a:solidFill>
            <a:ln w="9525" algn="ctr">
              <a:solidFill>
                <a:srgbClr val="FF3300"/>
              </a:solidFill>
              <a:round/>
              <a:headEnd/>
              <a:tailEnd/>
            </a:ln>
          </p:spPr>
          <p:txBody>
            <a:bodyPr wrap="none" anchor="ctr"/>
            <a:lstStyle/>
            <a:p>
              <a:endParaRPr lang="en-US"/>
            </a:p>
          </p:txBody>
        </p:sp>
        <p:sp>
          <p:nvSpPr>
            <p:cNvPr id="30803" name="Oval 72"/>
            <p:cNvSpPr>
              <a:spLocks noChangeArrowheads="1"/>
            </p:cNvSpPr>
            <p:nvPr/>
          </p:nvSpPr>
          <p:spPr bwMode="auto">
            <a:xfrm>
              <a:off x="96" y="190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04" name="Oval 73"/>
            <p:cNvSpPr>
              <a:spLocks noChangeArrowheads="1"/>
            </p:cNvSpPr>
            <p:nvPr/>
          </p:nvSpPr>
          <p:spPr bwMode="auto">
            <a:xfrm>
              <a:off x="216" y="197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05" name="Oval 74"/>
            <p:cNvSpPr>
              <a:spLocks noChangeArrowheads="1"/>
            </p:cNvSpPr>
            <p:nvPr/>
          </p:nvSpPr>
          <p:spPr bwMode="auto">
            <a:xfrm>
              <a:off x="248" y="243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06" name="Oval 75"/>
            <p:cNvSpPr>
              <a:spLocks noChangeArrowheads="1"/>
            </p:cNvSpPr>
            <p:nvPr/>
          </p:nvSpPr>
          <p:spPr bwMode="auto">
            <a:xfrm>
              <a:off x="104" y="248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07" name="Oval 76"/>
            <p:cNvSpPr>
              <a:spLocks noChangeArrowheads="1"/>
            </p:cNvSpPr>
            <p:nvPr/>
          </p:nvSpPr>
          <p:spPr bwMode="auto">
            <a:xfrm>
              <a:off x="224" y="254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08" name="Oval 77"/>
            <p:cNvSpPr>
              <a:spLocks noChangeArrowheads="1"/>
            </p:cNvSpPr>
            <p:nvPr/>
          </p:nvSpPr>
          <p:spPr bwMode="auto">
            <a:xfrm>
              <a:off x="704" y="1019"/>
              <a:ext cx="56" cy="56"/>
            </a:xfrm>
            <a:prstGeom prst="ellipse">
              <a:avLst/>
            </a:prstGeom>
            <a:solidFill>
              <a:srgbClr val="376FA7"/>
            </a:solidFill>
            <a:ln w="9525" algn="ctr">
              <a:solidFill>
                <a:srgbClr val="FF3300"/>
              </a:solidFill>
              <a:round/>
              <a:headEnd/>
              <a:tailEnd/>
            </a:ln>
          </p:spPr>
          <p:txBody>
            <a:bodyPr wrap="none" anchor="ctr"/>
            <a:lstStyle/>
            <a:p>
              <a:endParaRPr lang="en-US"/>
            </a:p>
          </p:txBody>
        </p:sp>
        <p:sp>
          <p:nvSpPr>
            <p:cNvPr id="30809" name="Oval 78"/>
            <p:cNvSpPr>
              <a:spLocks noChangeArrowheads="1"/>
            </p:cNvSpPr>
            <p:nvPr/>
          </p:nvSpPr>
          <p:spPr bwMode="auto">
            <a:xfrm>
              <a:off x="560" y="106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10" name="Oval 79"/>
            <p:cNvSpPr>
              <a:spLocks noChangeArrowheads="1"/>
            </p:cNvSpPr>
            <p:nvPr/>
          </p:nvSpPr>
          <p:spPr bwMode="auto">
            <a:xfrm>
              <a:off x="680" y="113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11" name="Oval 80"/>
            <p:cNvSpPr>
              <a:spLocks noChangeArrowheads="1"/>
            </p:cNvSpPr>
            <p:nvPr/>
          </p:nvSpPr>
          <p:spPr bwMode="auto">
            <a:xfrm>
              <a:off x="416" y="183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12" name="Oval 81"/>
            <p:cNvSpPr>
              <a:spLocks noChangeArrowheads="1"/>
            </p:cNvSpPr>
            <p:nvPr/>
          </p:nvSpPr>
          <p:spPr bwMode="auto">
            <a:xfrm>
              <a:off x="272" y="1883"/>
              <a:ext cx="56" cy="56"/>
            </a:xfrm>
            <a:prstGeom prst="ellipse">
              <a:avLst/>
            </a:prstGeom>
            <a:solidFill>
              <a:srgbClr val="376FA7"/>
            </a:solidFill>
            <a:ln w="9525" algn="ctr">
              <a:solidFill>
                <a:srgbClr val="FF3300"/>
              </a:solidFill>
              <a:round/>
              <a:headEnd/>
              <a:tailEnd/>
            </a:ln>
          </p:spPr>
          <p:txBody>
            <a:bodyPr wrap="none" anchor="ctr"/>
            <a:lstStyle/>
            <a:p>
              <a:endParaRPr lang="en-US"/>
            </a:p>
          </p:txBody>
        </p:sp>
        <p:sp>
          <p:nvSpPr>
            <p:cNvPr id="30813" name="Oval 82"/>
            <p:cNvSpPr>
              <a:spLocks noChangeArrowheads="1"/>
            </p:cNvSpPr>
            <p:nvPr/>
          </p:nvSpPr>
          <p:spPr bwMode="auto">
            <a:xfrm>
              <a:off x="392" y="194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14" name="Oval 83"/>
            <p:cNvSpPr>
              <a:spLocks noChangeArrowheads="1"/>
            </p:cNvSpPr>
            <p:nvPr/>
          </p:nvSpPr>
          <p:spPr bwMode="auto">
            <a:xfrm>
              <a:off x="232" y="313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15" name="Oval 84"/>
            <p:cNvSpPr>
              <a:spLocks noChangeArrowheads="1"/>
            </p:cNvSpPr>
            <p:nvPr/>
          </p:nvSpPr>
          <p:spPr bwMode="auto">
            <a:xfrm>
              <a:off x="88" y="318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16" name="Oval 85"/>
            <p:cNvSpPr>
              <a:spLocks noChangeArrowheads="1"/>
            </p:cNvSpPr>
            <p:nvPr/>
          </p:nvSpPr>
          <p:spPr bwMode="auto">
            <a:xfrm>
              <a:off x="208" y="325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17" name="Oval 86"/>
            <p:cNvSpPr>
              <a:spLocks noChangeArrowheads="1"/>
            </p:cNvSpPr>
            <p:nvPr/>
          </p:nvSpPr>
          <p:spPr bwMode="auto">
            <a:xfrm>
              <a:off x="256" y="2243"/>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18" name="Oval 87"/>
            <p:cNvSpPr>
              <a:spLocks noChangeArrowheads="1"/>
            </p:cNvSpPr>
            <p:nvPr/>
          </p:nvSpPr>
          <p:spPr bwMode="auto">
            <a:xfrm>
              <a:off x="112" y="229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19" name="Oval 88"/>
            <p:cNvSpPr>
              <a:spLocks noChangeArrowheads="1"/>
            </p:cNvSpPr>
            <p:nvPr/>
          </p:nvSpPr>
          <p:spPr bwMode="auto">
            <a:xfrm>
              <a:off x="232" y="235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20" name="Oval 89"/>
            <p:cNvSpPr>
              <a:spLocks noChangeArrowheads="1"/>
            </p:cNvSpPr>
            <p:nvPr/>
          </p:nvSpPr>
          <p:spPr bwMode="auto">
            <a:xfrm>
              <a:off x="416" y="301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21" name="Oval 90"/>
            <p:cNvSpPr>
              <a:spLocks noChangeArrowheads="1"/>
            </p:cNvSpPr>
            <p:nvPr/>
          </p:nvSpPr>
          <p:spPr bwMode="auto">
            <a:xfrm>
              <a:off x="272" y="306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22" name="Oval 91"/>
            <p:cNvSpPr>
              <a:spLocks noChangeArrowheads="1"/>
            </p:cNvSpPr>
            <p:nvPr/>
          </p:nvSpPr>
          <p:spPr bwMode="auto">
            <a:xfrm>
              <a:off x="392" y="313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23" name="Oval 92"/>
            <p:cNvSpPr>
              <a:spLocks noChangeArrowheads="1"/>
            </p:cNvSpPr>
            <p:nvPr/>
          </p:nvSpPr>
          <p:spPr bwMode="auto">
            <a:xfrm>
              <a:off x="840" y="266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24" name="Oval 93"/>
            <p:cNvSpPr>
              <a:spLocks noChangeArrowheads="1"/>
            </p:cNvSpPr>
            <p:nvPr/>
          </p:nvSpPr>
          <p:spPr bwMode="auto">
            <a:xfrm>
              <a:off x="696" y="2715"/>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25" name="Oval 94"/>
            <p:cNvSpPr>
              <a:spLocks noChangeArrowheads="1"/>
            </p:cNvSpPr>
            <p:nvPr/>
          </p:nvSpPr>
          <p:spPr bwMode="auto">
            <a:xfrm>
              <a:off x="816" y="277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26" name="Oval 95"/>
            <p:cNvSpPr>
              <a:spLocks noChangeArrowheads="1"/>
            </p:cNvSpPr>
            <p:nvPr/>
          </p:nvSpPr>
          <p:spPr bwMode="auto">
            <a:xfrm>
              <a:off x="896" y="2059"/>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27" name="Oval 96"/>
            <p:cNvSpPr>
              <a:spLocks noChangeArrowheads="1"/>
            </p:cNvSpPr>
            <p:nvPr/>
          </p:nvSpPr>
          <p:spPr bwMode="auto">
            <a:xfrm>
              <a:off x="752" y="2107"/>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sp>
          <p:nvSpPr>
            <p:cNvPr id="30828" name="Oval 97"/>
            <p:cNvSpPr>
              <a:spLocks noChangeArrowheads="1"/>
            </p:cNvSpPr>
            <p:nvPr/>
          </p:nvSpPr>
          <p:spPr bwMode="auto">
            <a:xfrm>
              <a:off x="872" y="2171"/>
              <a:ext cx="56" cy="56"/>
            </a:xfrm>
            <a:prstGeom prst="ellipse">
              <a:avLst/>
            </a:prstGeom>
            <a:solidFill>
              <a:srgbClr val="376FA7"/>
            </a:solidFill>
            <a:ln w="9525" algn="ctr">
              <a:solidFill>
                <a:schemeClr val="tx1"/>
              </a:solidFill>
              <a:round/>
              <a:headEnd/>
              <a:tailEnd/>
            </a:ln>
          </p:spPr>
          <p:txBody>
            <a:bodyPr wrap="none" anchor="ctr"/>
            <a:lstStyle/>
            <a:p>
              <a:endParaRPr lang="en-US"/>
            </a:p>
          </p:txBody>
        </p:sp>
      </p:grpSp>
      <p:grpSp>
        <p:nvGrpSpPr>
          <p:cNvPr id="4" name="Group 3"/>
          <p:cNvGrpSpPr/>
          <p:nvPr/>
        </p:nvGrpSpPr>
        <p:grpSpPr>
          <a:xfrm>
            <a:off x="2331459" y="1960563"/>
            <a:ext cx="2225675" cy="1130300"/>
            <a:chOff x="2674359" y="1960563"/>
            <a:chExt cx="2225675" cy="1130300"/>
          </a:xfrm>
        </p:grpSpPr>
        <p:sp>
          <p:nvSpPr>
            <p:cNvPr id="3" name="Rounded Rectangle 2"/>
            <p:cNvSpPr/>
            <p:nvPr/>
          </p:nvSpPr>
          <p:spPr bwMode="auto">
            <a:xfrm>
              <a:off x="2674359" y="1960563"/>
              <a:ext cx="2225675" cy="1130300"/>
            </a:xfrm>
            <a:prstGeom prst="roundRect">
              <a:avLst/>
            </a:prstGeom>
            <a:solidFill>
              <a:srgbClr val="78A7DA"/>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30737" name="Text Box 98"/>
            <p:cNvSpPr txBox="1">
              <a:spLocks noChangeArrowheads="1"/>
            </p:cNvSpPr>
            <p:nvPr/>
          </p:nvSpPr>
          <p:spPr bwMode="auto">
            <a:xfrm>
              <a:off x="2715633" y="1993901"/>
              <a:ext cx="2184401" cy="1077913"/>
            </a:xfrm>
            <a:prstGeom prst="rect">
              <a:avLst/>
            </a:prstGeom>
            <a:noFill/>
            <a:ln w="9525" algn="ctr">
              <a:noFill/>
              <a:miter lim="800000"/>
              <a:headEnd/>
              <a:tailEnd/>
            </a:ln>
          </p:spPr>
          <p:txBody>
            <a:bodyPr wrap="square">
              <a:spAutoFit/>
            </a:bodyPr>
            <a:lstStyle/>
            <a:p>
              <a:r>
                <a:rPr lang="en-US" dirty="0" smtClean="0">
                  <a:solidFill>
                    <a:schemeClr val="bg1"/>
                  </a:solidFill>
                  <a:effectLst>
                    <a:outerShdw blurRad="38100" dist="38100" dir="2700000" algn="tl">
                      <a:srgbClr val="000000">
                        <a:alpha val="43137"/>
                      </a:srgbClr>
                    </a:outerShdw>
                  </a:effectLst>
                </a:rPr>
                <a:t>NOTE:</a:t>
              </a:r>
            </a:p>
            <a:p>
              <a:r>
                <a:rPr lang="en-US" dirty="0" smtClean="0">
                  <a:solidFill>
                    <a:schemeClr val="bg1"/>
                  </a:solidFill>
                  <a:effectLst>
                    <a:outerShdw blurRad="38100" dist="38100" dir="2700000" algn="tl">
                      <a:srgbClr val="000000">
                        <a:alpha val="43137"/>
                      </a:srgbClr>
                    </a:outerShdw>
                  </a:effectLst>
                </a:rPr>
                <a:t>Single </a:t>
              </a:r>
              <a:r>
                <a:rPr lang="en-US" dirty="0">
                  <a:solidFill>
                    <a:schemeClr val="bg1"/>
                  </a:solidFill>
                  <a:effectLst>
                    <a:outerShdw blurRad="38100" dist="38100" dir="2700000" algn="tl">
                      <a:srgbClr val="000000">
                        <a:alpha val="43137"/>
                      </a:srgbClr>
                    </a:outerShdw>
                  </a:effectLst>
                </a:rPr>
                <a:t>molecules </a:t>
              </a:r>
              <a:r>
                <a:rPr lang="en-US" dirty="0" smtClean="0">
                  <a:solidFill>
                    <a:schemeClr val="bg1"/>
                  </a:solidFill>
                  <a:effectLst>
                    <a:outerShdw blurRad="38100" dist="38100" dir="2700000" algn="tl">
                      <a:srgbClr val="000000">
                        <a:alpha val="43137"/>
                      </a:srgbClr>
                    </a:outerShdw>
                  </a:effectLst>
                </a:rPr>
                <a:t>bind </a:t>
              </a:r>
              <a:r>
                <a:rPr lang="en-US" dirty="0">
                  <a:solidFill>
                    <a:schemeClr val="bg1"/>
                  </a:solidFill>
                  <a:effectLst>
                    <a:outerShdw blurRad="38100" dist="38100" dir="2700000" algn="tl">
                      <a:srgbClr val="000000">
                        <a:alpha val="43137"/>
                      </a:srgbClr>
                    </a:outerShdw>
                  </a:effectLst>
                </a:rPr>
                <a:t>to flow cell in a random pattern</a:t>
              </a:r>
            </a:p>
          </p:txBody>
        </p:sp>
      </p:grpSp>
      <p:sp>
        <p:nvSpPr>
          <p:cNvPr id="30725" name="AutoShape 99"/>
          <p:cNvSpPr>
            <a:spLocks noChangeArrowheads="1"/>
          </p:cNvSpPr>
          <p:nvPr/>
        </p:nvSpPr>
        <p:spPr bwMode="auto">
          <a:xfrm>
            <a:off x="1890134" y="2317750"/>
            <a:ext cx="284162" cy="415925"/>
          </a:xfrm>
          <a:prstGeom prst="rightArrow">
            <a:avLst>
              <a:gd name="adj1" fmla="val 50000"/>
              <a:gd name="adj2" fmla="val 25000"/>
            </a:avLst>
          </a:prstGeom>
          <a:solidFill>
            <a:srgbClr val="BBBBBB"/>
          </a:solidFill>
          <a:ln w="12700" algn="ctr">
            <a:solidFill>
              <a:schemeClr val="tx1"/>
            </a:solidFill>
            <a:miter lim="800000"/>
            <a:headEnd/>
            <a:tailEnd/>
          </a:ln>
          <a:effectLst>
            <a:outerShdw blurRad="63500" sx="102000" sy="102000" algn="ctr" rotWithShape="0">
              <a:prstClr val="black">
                <a:alpha val="40000"/>
              </a:prstClr>
            </a:outerShdw>
          </a:effectLst>
        </p:spPr>
        <p:txBody>
          <a:bodyPr wrap="none" anchor="ctr"/>
          <a:lstStyle/>
          <a:p>
            <a:endParaRPr lang="en-US"/>
          </a:p>
        </p:txBody>
      </p:sp>
      <p:sp>
        <p:nvSpPr>
          <p:cNvPr id="99" name="Rectangle 2"/>
          <p:cNvSpPr txBox="1">
            <a:spLocks noChangeArrowheads="1"/>
          </p:cNvSpPr>
          <p:nvPr/>
        </p:nvSpPr>
        <p:spPr>
          <a:xfrm>
            <a:off x="185928" y="323088"/>
            <a:ext cx="8601075" cy="908050"/>
          </a:xfrm>
          <a:prstGeom prst="rect">
            <a:avLst/>
          </a:prstGeom>
        </p:spPr>
        <p:txBody>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algn="ctr"/>
            <a:r>
              <a:rPr lang="en-US" sz="4400" b="0" dirty="0" smtClean="0"/>
              <a:t>Hybridize Fragment &amp; Extend</a:t>
            </a:r>
          </a:p>
        </p:txBody>
      </p:sp>
      <p:sp>
        <p:nvSpPr>
          <p:cNvPr id="101" name="Rounded Rectangle 16"/>
          <p:cNvSpPr/>
          <p:nvPr/>
        </p:nvSpPr>
        <p:spPr bwMode="auto">
          <a:xfrm>
            <a:off x="6158103" y="1401229"/>
            <a:ext cx="2628900" cy="972084"/>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02" name="TextBox 17"/>
          <p:cNvSpPr txBox="1"/>
          <p:nvPr/>
        </p:nvSpPr>
        <p:spPr>
          <a:xfrm>
            <a:off x="6263984" y="1508773"/>
            <a:ext cx="2426277" cy="1077218"/>
          </a:xfrm>
          <a:prstGeom prst="rect">
            <a:avLst/>
          </a:prstGeom>
          <a:noFill/>
        </p:spPr>
        <p:txBody>
          <a:bodyPr wrap="square" rtlCol="0">
            <a:spAutoFit/>
          </a:bodyPr>
          <a:lstStyle/>
          <a:p>
            <a:r>
              <a:rPr lang="cs-CZ" dirty="0" err="1" smtClean="0">
                <a:solidFill>
                  <a:schemeClr val="bg1"/>
                </a:solidFill>
                <a:effectLst>
                  <a:outerShdw blurRad="38100" dist="38100" dir="2700000" algn="tl">
                    <a:srgbClr val="000000">
                      <a:alpha val="43137"/>
                    </a:srgbClr>
                  </a:outerShdw>
                </a:effectLst>
              </a:rPr>
              <a:t>NaOH</a:t>
            </a:r>
            <a:r>
              <a:rPr lang="cs-CZ" dirty="0" smtClean="0">
                <a:solidFill>
                  <a:schemeClr val="bg1"/>
                </a:solidFill>
                <a:effectLst>
                  <a:outerShdw blurRad="38100" dist="38100" dir="2700000" algn="tl">
                    <a:srgbClr val="000000">
                      <a:alpha val="43137"/>
                    </a:srgbClr>
                  </a:outerShdw>
                </a:effectLst>
              </a:rPr>
              <a:t> </a:t>
            </a:r>
            <a:r>
              <a:rPr lang="cs-CZ" dirty="0" err="1" smtClean="0">
                <a:solidFill>
                  <a:schemeClr val="bg1"/>
                </a:solidFill>
                <a:effectLst>
                  <a:outerShdw blurRad="38100" dist="38100" dir="2700000" algn="tl">
                    <a:srgbClr val="000000">
                      <a:alpha val="43137"/>
                    </a:srgbClr>
                  </a:outerShdw>
                </a:effectLst>
              </a:rPr>
              <a:t>Wash</a:t>
            </a:r>
            <a:endParaRPr lang="cs-CZ" dirty="0" smtClean="0">
              <a:solidFill>
                <a:schemeClr val="bg1"/>
              </a:solidFill>
              <a:effectLst>
                <a:outerShdw blurRad="38100" dist="38100" dir="2700000" algn="tl">
                  <a:srgbClr val="000000">
                    <a:alpha val="43137"/>
                  </a:srgbClr>
                </a:outerShdw>
              </a:effectLst>
            </a:endParaRPr>
          </a:p>
          <a:p>
            <a:r>
              <a:rPr lang="cs-CZ" dirty="0" err="1" smtClean="0">
                <a:solidFill>
                  <a:schemeClr val="bg1"/>
                </a:solidFill>
                <a:effectLst>
                  <a:outerShdw blurRad="38100" dist="38100" dir="2700000" algn="tl">
                    <a:srgbClr val="000000">
                      <a:alpha val="43137"/>
                    </a:srgbClr>
                  </a:outerShdw>
                </a:effectLst>
              </a:rPr>
              <a:t>Wash</a:t>
            </a:r>
            <a:r>
              <a:rPr lang="cs-CZ" dirty="0" smtClean="0">
                <a:solidFill>
                  <a:schemeClr val="bg1"/>
                </a:solidFill>
                <a:effectLst>
                  <a:outerShdw blurRad="38100" dist="38100" dir="2700000" algn="tl">
                    <a:srgbClr val="000000">
                      <a:alpha val="43137"/>
                    </a:srgbClr>
                  </a:outerShdw>
                </a:effectLst>
              </a:rPr>
              <a:t> </a:t>
            </a:r>
            <a:r>
              <a:rPr lang="cs-CZ" dirty="0" err="1" smtClean="0">
                <a:solidFill>
                  <a:schemeClr val="bg1"/>
                </a:solidFill>
                <a:effectLst>
                  <a:outerShdw blurRad="38100" dist="38100" dir="2700000" algn="tl">
                    <a:srgbClr val="000000">
                      <a:alpha val="43137"/>
                    </a:srgbClr>
                  </a:outerShdw>
                </a:effectLst>
              </a:rPr>
              <a:t>Buffet</a:t>
            </a:r>
            <a:r>
              <a:rPr lang="cs-CZ" dirty="0" smtClean="0">
                <a:solidFill>
                  <a:schemeClr val="bg1"/>
                </a:solidFill>
                <a:effectLst>
                  <a:outerShdw blurRad="38100" dist="38100" dir="2700000" algn="tl">
                    <a:srgbClr val="000000">
                      <a:alpha val="43137"/>
                    </a:srgbClr>
                  </a:outerShdw>
                </a:effectLst>
              </a:rPr>
              <a:t> HT2</a:t>
            </a: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sp>
        <p:nvSpPr>
          <p:cNvPr id="2" name="Zástupný symbol pro číslo snímku 1"/>
          <p:cNvSpPr>
            <a:spLocks noGrp="1"/>
          </p:cNvSpPr>
          <p:nvPr>
            <p:ph type="sldNum" sz="quarter" idx="12"/>
          </p:nvPr>
        </p:nvSpPr>
        <p:spPr/>
        <p:txBody>
          <a:bodyPr/>
          <a:lstStyle/>
          <a:p>
            <a:fld id="{82E0110C-80BA-45F1-8A88-185CE5667ADC}" type="slidenum">
              <a:rPr lang="cs-CZ" smtClean="0"/>
              <a:t>28</a:t>
            </a:fld>
            <a:endParaRPr lang="cs-CZ"/>
          </a:p>
        </p:txBody>
      </p:sp>
    </p:spTree>
    <p:extLst>
      <p:ext uri="{BB962C8B-B14F-4D97-AF65-F5344CB8AC3E}">
        <p14:creationId xmlns:p14="http://schemas.microsoft.com/office/powerpoint/2010/main" val="1427252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Cluster formn 3"/>
          <p:cNvPicPr>
            <a:picLocks noChangeAspect="1" noChangeArrowheads="1"/>
          </p:cNvPicPr>
          <p:nvPr/>
        </p:nvPicPr>
        <p:blipFill>
          <a:blip r:embed="rId2" cstate="print"/>
          <a:srcRect/>
          <a:stretch>
            <a:fillRect/>
          </a:stretch>
        </p:blipFill>
        <p:spPr bwMode="auto">
          <a:xfrm>
            <a:off x="1022842" y="949984"/>
            <a:ext cx="6454280" cy="5422415"/>
          </a:xfrm>
          <a:prstGeom prst="rect">
            <a:avLst/>
          </a:prstGeom>
          <a:noFill/>
          <a:ln w="9525">
            <a:noFill/>
            <a:miter lim="800000"/>
            <a:headEnd/>
            <a:tailEnd/>
          </a:ln>
        </p:spPr>
      </p:pic>
      <p:sp>
        <p:nvSpPr>
          <p:cNvPr id="99" name="Rectangle 2"/>
          <p:cNvSpPr txBox="1">
            <a:spLocks noChangeArrowheads="1"/>
          </p:cNvSpPr>
          <p:nvPr/>
        </p:nvSpPr>
        <p:spPr>
          <a:xfrm>
            <a:off x="185928" y="323088"/>
            <a:ext cx="8601075" cy="908050"/>
          </a:xfrm>
          <a:prstGeom prst="rect">
            <a:avLst/>
          </a:prstGeom>
        </p:spPr>
        <p:txBody>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algn="ctr"/>
            <a:r>
              <a:rPr lang="en-US" sz="4000" b="0" dirty="0" smtClean="0"/>
              <a:t>Hybridize Fragment &amp; Extend</a:t>
            </a:r>
          </a:p>
        </p:txBody>
      </p:sp>
      <p:sp>
        <p:nvSpPr>
          <p:cNvPr id="101" name="Rounded Rectangle 16"/>
          <p:cNvSpPr/>
          <p:nvPr/>
        </p:nvSpPr>
        <p:spPr bwMode="auto">
          <a:xfrm>
            <a:off x="-80772" y="2269058"/>
            <a:ext cx="2628900" cy="972084"/>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02" name="TextBox 17"/>
          <p:cNvSpPr txBox="1"/>
          <p:nvPr/>
        </p:nvSpPr>
        <p:spPr>
          <a:xfrm>
            <a:off x="25109" y="2272881"/>
            <a:ext cx="2426277" cy="1323439"/>
          </a:xfrm>
          <a:prstGeom prst="rect">
            <a:avLst/>
          </a:prstGeom>
          <a:noFill/>
        </p:spPr>
        <p:txBody>
          <a:bodyPr wrap="square" rtlCol="0">
            <a:spAutoFit/>
          </a:bodyPr>
          <a:lstStyle/>
          <a:p>
            <a:r>
              <a:rPr lang="cs-CZ" dirty="0" smtClean="0">
                <a:solidFill>
                  <a:schemeClr val="bg1"/>
                </a:solidFill>
                <a:effectLst>
                  <a:outerShdw blurRad="38100" dist="38100" dir="2700000" algn="tl">
                    <a:srgbClr val="000000">
                      <a:alpha val="43137"/>
                    </a:srgbClr>
                  </a:outerShdw>
                </a:effectLst>
              </a:rPr>
              <a:t>AMP </a:t>
            </a:r>
            <a:r>
              <a:rPr lang="cs-CZ" dirty="0" err="1" smtClean="0">
                <a:solidFill>
                  <a:schemeClr val="bg1"/>
                </a:solidFill>
                <a:effectLst>
                  <a:outerShdw blurRad="38100" dist="38100" dir="2700000" algn="tl">
                    <a:srgbClr val="000000">
                      <a:alpha val="43137"/>
                    </a:srgbClr>
                  </a:outerShdw>
                </a:effectLst>
              </a:rPr>
              <a:t>Manifold</a:t>
            </a:r>
            <a:r>
              <a:rPr lang="cs-CZ" dirty="0" smtClean="0">
                <a:solidFill>
                  <a:schemeClr val="bg1"/>
                </a:solidFill>
                <a:effectLst>
                  <a:outerShdw blurRad="38100" dist="38100" dir="2700000" algn="tl">
                    <a:srgbClr val="000000">
                      <a:alpha val="43137"/>
                    </a:srgbClr>
                  </a:outerShdw>
                </a:effectLst>
              </a:rPr>
              <a:t> </a:t>
            </a:r>
          </a:p>
          <a:p>
            <a:r>
              <a:rPr lang="cs-CZ" dirty="0" smtClean="0">
                <a:solidFill>
                  <a:schemeClr val="bg1"/>
                </a:solidFill>
                <a:effectLst>
                  <a:outerShdw blurRad="38100" dist="38100" dir="2700000" algn="tl">
                    <a:srgbClr val="000000">
                      <a:alpha val="43137"/>
                    </a:srgbClr>
                  </a:outerShdw>
                </a:effectLst>
              </a:rPr>
              <a:t>Ramp to 60°C</a:t>
            </a:r>
          </a:p>
          <a:p>
            <a:r>
              <a:rPr lang="cs-CZ" dirty="0" err="1" smtClean="0">
                <a:solidFill>
                  <a:schemeClr val="bg1"/>
                </a:solidFill>
                <a:effectLst>
                  <a:outerShdw blurRad="38100" dist="38100" dir="2700000" algn="tl">
                    <a:srgbClr val="000000">
                      <a:alpha val="43137"/>
                    </a:srgbClr>
                  </a:outerShdw>
                </a:effectLst>
              </a:rPr>
              <a:t>Formamide</a:t>
            </a:r>
            <a:r>
              <a:rPr lang="cs-CZ" dirty="0" smtClean="0">
                <a:solidFill>
                  <a:schemeClr val="bg1"/>
                </a:solidFill>
                <a:effectLst>
                  <a:outerShdw blurRad="38100" dist="38100" dir="2700000" algn="tl">
                    <a:srgbClr val="000000">
                      <a:alpha val="43137"/>
                    </a:srgbClr>
                  </a:outerShdw>
                </a:effectLst>
              </a:rPr>
              <a:t> AT1</a:t>
            </a: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grpSp>
        <p:nvGrpSpPr>
          <p:cNvPr id="103" name="Group 9"/>
          <p:cNvGrpSpPr/>
          <p:nvPr/>
        </p:nvGrpSpPr>
        <p:grpSpPr>
          <a:xfrm>
            <a:off x="-80772" y="1551763"/>
            <a:ext cx="2628900" cy="507676"/>
            <a:chOff x="-100012" y="1819275"/>
            <a:chExt cx="2483176" cy="704850"/>
          </a:xfrm>
          <a:solidFill>
            <a:srgbClr val="AD73AC"/>
          </a:solidFill>
        </p:grpSpPr>
        <p:sp>
          <p:nvSpPr>
            <p:cNvPr id="104" name="Rounded Rectangle 10"/>
            <p:cNvSpPr/>
            <p:nvPr/>
          </p:nvSpPr>
          <p:spPr bwMode="auto">
            <a:xfrm>
              <a:off x="-100012" y="1819275"/>
              <a:ext cx="2483176" cy="704850"/>
            </a:xfrm>
            <a:prstGeom prst="roundRect">
              <a:avLst/>
            </a:prstGeom>
            <a:grp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05" name="TextBox 11"/>
            <p:cNvSpPr txBox="1"/>
            <p:nvPr/>
          </p:nvSpPr>
          <p:spPr>
            <a:xfrm>
              <a:off x="0" y="1879312"/>
              <a:ext cx="2383163" cy="235022"/>
            </a:xfrm>
            <a:prstGeom prst="rect">
              <a:avLst/>
            </a:prstGeom>
            <a:grpFill/>
          </p:spPr>
          <p:txBody>
            <a:bodyPr wrap="square" rtlCol="0">
              <a:spAutoFit/>
            </a:bodyPr>
            <a:lstStyle/>
            <a:p>
              <a:r>
                <a:rPr lang="cs-CZ" dirty="0" smtClean="0">
                  <a:solidFill>
                    <a:schemeClr val="bg1"/>
                  </a:solidFill>
                  <a:effectLst>
                    <a:outerShdw blurRad="38100" dist="38100" dir="2700000" algn="tl">
                      <a:srgbClr val="000000">
                        <a:alpha val="43137"/>
                      </a:srgbClr>
                    </a:outerShdw>
                  </a:effectLst>
                </a:rPr>
                <a:t>1</a:t>
              </a:r>
              <a:r>
                <a:rPr lang="cs-CZ" baseline="30000" dirty="0" smtClean="0">
                  <a:solidFill>
                    <a:schemeClr val="bg1"/>
                  </a:solidFill>
                  <a:effectLst>
                    <a:outerShdw blurRad="38100" dist="38100" dir="2700000" algn="tl">
                      <a:srgbClr val="000000">
                        <a:alpha val="43137"/>
                      </a:srgbClr>
                    </a:outerShdw>
                  </a:effectLst>
                </a:rPr>
                <a:t>st </a:t>
              </a:r>
              <a:r>
                <a:rPr lang="cs-CZ" dirty="0" err="1" smtClean="0">
                  <a:solidFill>
                    <a:schemeClr val="bg1"/>
                  </a:solidFill>
                  <a:effectLst>
                    <a:outerShdw blurRad="38100" dist="38100" dir="2700000" algn="tl">
                      <a:srgbClr val="000000">
                        <a:alpha val="43137"/>
                      </a:srgbClr>
                    </a:outerShdw>
                  </a:effectLst>
                </a:rPr>
                <a:t>cycle</a:t>
              </a:r>
              <a:r>
                <a:rPr lang="cs-CZ" dirty="0" smtClean="0">
                  <a:solidFill>
                    <a:schemeClr val="bg1"/>
                  </a:solidFill>
                  <a:effectLst>
                    <a:outerShdw blurRad="38100" dist="38100" dir="2700000" algn="tl">
                      <a:srgbClr val="000000">
                        <a:alpha val="43137"/>
                      </a:srgbClr>
                    </a:outerShdw>
                  </a:effectLst>
                </a:rPr>
                <a:t> </a:t>
              </a:r>
              <a:r>
                <a:rPr lang="cs-CZ" dirty="0" err="1" smtClean="0">
                  <a:solidFill>
                    <a:schemeClr val="bg1"/>
                  </a:solidFill>
                  <a:effectLst>
                    <a:outerShdw blurRad="38100" dist="38100" dir="2700000" algn="tl">
                      <a:srgbClr val="000000">
                        <a:alpha val="43137"/>
                      </a:srgbClr>
                    </a:outerShdw>
                  </a:effectLst>
                </a:rPr>
                <a:t>denaturation</a:t>
              </a:r>
              <a:endParaRPr lang="en-US" dirty="0">
                <a:solidFill>
                  <a:schemeClr val="bg1"/>
                </a:solidFill>
                <a:effectLst>
                  <a:outerShdw blurRad="38100" dist="38100" dir="2700000" algn="tl">
                    <a:srgbClr val="000000">
                      <a:alpha val="43137"/>
                    </a:srgbClr>
                  </a:outerShdw>
                </a:effectLst>
              </a:endParaRPr>
            </a:p>
          </p:txBody>
        </p:sp>
      </p:grpSp>
      <p:sp>
        <p:nvSpPr>
          <p:cNvPr id="2" name="Zástupný symbol pro číslo snímku 1"/>
          <p:cNvSpPr>
            <a:spLocks noGrp="1"/>
          </p:cNvSpPr>
          <p:nvPr>
            <p:ph type="sldNum" sz="quarter" idx="12"/>
          </p:nvPr>
        </p:nvSpPr>
        <p:spPr/>
        <p:txBody>
          <a:bodyPr/>
          <a:lstStyle/>
          <a:p>
            <a:fld id="{82E0110C-80BA-45F1-8A88-185CE5667ADC}" type="slidenum">
              <a:rPr lang="cs-CZ" smtClean="0"/>
              <a:t>29</a:t>
            </a:fld>
            <a:endParaRPr lang="cs-CZ"/>
          </a:p>
        </p:txBody>
      </p:sp>
    </p:spTree>
    <p:extLst>
      <p:ext uri="{BB962C8B-B14F-4D97-AF65-F5344CB8AC3E}">
        <p14:creationId xmlns:p14="http://schemas.microsoft.com/office/powerpoint/2010/main" val="403445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icture of Completely Sequenced Geno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89138"/>
            <a:ext cx="43021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Nadpis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cs-CZ" altLang="cs-CZ" sz="4000"/>
              <a:t>Počet kompletně osekvenovaných genomů</a:t>
            </a:r>
          </a:p>
        </p:txBody>
      </p:sp>
      <p:pic>
        <p:nvPicPr>
          <p:cNvPr id="5124" name="Obrázek 9" descr="Statistics - Maxthon 2.5.14"/>
          <p:cNvPicPr>
            <a:picLocks noChangeAspect="1"/>
          </p:cNvPicPr>
          <p:nvPr/>
        </p:nvPicPr>
        <p:blipFill>
          <a:blip r:embed="rId3">
            <a:extLst>
              <a:ext uri="{28A0092B-C50C-407E-A947-70E740481C1C}">
                <a14:useLocalDpi xmlns:a14="http://schemas.microsoft.com/office/drawing/2010/main" val="0"/>
              </a:ext>
            </a:extLst>
          </a:blip>
          <a:srcRect l="16025" t="57326" r="55661" b="19252"/>
          <a:stretch>
            <a:fillRect/>
          </a:stretch>
        </p:blipFill>
        <p:spPr bwMode="auto">
          <a:xfrm>
            <a:off x="4916488" y="2797175"/>
            <a:ext cx="381317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ovéPole 6"/>
          <p:cNvSpPr txBox="1">
            <a:spLocks noChangeArrowheads="1"/>
          </p:cNvSpPr>
          <p:nvPr/>
        </p:nvSpPr>
        <p:spPr bwMode="auto">
          <a:xfrm>
            <a:off x="3708400" y="6032500"/>
            <a:ext cx="1852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1200">
                <a:latin typeface="Arial" charset="0"/>
              </a:rPr>
              <a:t>www.genomesonline.org</a:t>
            </a:r>
          </a:p>
        </p:txBody>
      </p:sp>
      <p:sp>
        <p:nvSpPr>
          <p:cNvPr id="2" name="Zástupný symbol pro číslo snímku 1"/>
          <p:cNvSpPr>
            <a:spLocks noGrp="1"/>
          </p:cNvSpPr>
          <p:nvPr>
            <p:ph type="sldNum" sz="quarter" idx="12"/>
          </p:nvPr>
        </p:nvSpPr>
        <p:spPr/>
        <p:txBody>
          <a:bodyPr/>
          <a:lstStyle/>
          <a:p>
            <a:fld id="{82E0110C-80BA-45F1-8A88-185CE5667ADC}" type="slidenum">
              <a:rPr lang="cs-CZ" smtClean="0"/>
              <a:t>3</a:t>
            </a:fld>
            <a:endParaRPr lang="cs-CZ"/>
          </a:p>
        </p:txBody>
      </p:sp>
    </p:spTree>
    <p:extLst>
      <p:ext uri="{BB962C8B-B14F-4D97-AF65-F5344CB8AC3E}">
        <p14:creationId xmlns:p14="http://schemas.microsoft.com/office/powerpoint/2010/main" val="31386238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85928" y="323088"/>
            <a:ext cx="8601075" cy="908050"/>
          </a:xfrm>
        </p:spPr>
        <p:txBody>
          <a:bodyPr/>
          <a:lstStyle/>
          <a:p>
            <a:r>
              <a:rPr lang="en-US" dirty="0" smtClean="0"/>
              <a:t>Bridge Amplification</a:t>
            </a:r>
          </a:p>
        </p:txBody>
      </p:sp>
      <p:pic>
        <p:nvPicPr>
          <p:cNvPr id="31748" name="Picture 4" descr="Cluster formn 4"/>
          <p:cNvPicPr>
            <a:picLocks noChangeAspect="1" noChangeArrowheads="1"/>
          </p:cNvPicPr>
          <p:nvPr/>
        </p:nvPicPr>
        <p:blipFill>
          <a:blip r:embed="rId2" cstate="print"/>
          <a:srcRect/>
          <a:stretch>
            <a:fillRect/>
          </a:stretch>
        </p:blipFill>
        <p:spPr bwMode="auto">
          <a:xfrm>
            <a:off x="2165351" y="3363334"/>
            <a:ext cx="6764337" cy="2932112"/>
          </a:xfrm>
          <a:prstGeom prst="rect">
            <a:avLst/>
          </a:prstGeom>
          <a:noFill/>
          <a:ln w="9525">
            <a:noFill/>
            <a:miter lim="800000"/>
            <a:headEnd/>
            <a:tailEnd/>
          </a:ln>
        </p:spPr>
      </p:pic>
      <p:sp>
        <p:nvSpPr>
          <p:cNvPr id="2166789" name="AutoShape 5"/>
          <p:cNvSpPr>
            <a:spLocks noChangeArrowheads="1"/>
          </p:cNvSpPr>
          <p:nvPr/>
        </p:nvSpPr>
        <p:spPr bwMode="auto">
          <a:xfrm rot="-5400000">
            <a:off x="4420740" y="4927270"/>
            <a:ext cx="466725" cy="1333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algn="ctr">
            <a:solidFill>
              <a:schemeClr val="tx1"/>
            </a:solidFill>
            <a:miter lim="800000"/>
            <a:headEnd/>
            <a:tailEnd/>
          </a:ln>
        </p:spPr>
        <p:txBody>
          <a:bodyPr wrap="none" anchor="ctr"/>
          <a:lstStyle/>
          <a:p>
            <a:endParaRPr lang="en-US"/>
          </a:p>
        </p:txBody>
      </p:sp>
      <p:sp>
        <p:nvSpPr>
          <p:cNvPr id="6" name="Flowchart: Delay 5"/>
          <p:cNvSpPr/>
          <p:nvPr/>
        </p:nvSpPr>
        <p:spPr bwMode="auto">
          <a:xfrm>
            <a:off x="0" y="1360487"/>
            <a:ext cx="928688" cy="2854325"/>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7" name="Group 6"/>
          <p:cNvGrpSpPr/>
          <p:nvPr/>
        </p:nvGrpSpPr>
        <p:grpSpPr>
          <a:xfrm>
            <a:off x="-100013" y="1819274"/>
            <a:ext cx="3743325" cy="1323440"/>
            <a:chOff x="-100012" y="1819274"/>
            <a:chExt cx="2483176" cy="1323440"/>
          </a:xfrm>
        </p:grpSpPr>
        <p:sp>
          <p:nvSpPr>
            <p:cNvPr id="8" name="Rounded Rectangle 7"/>
            <p:cNvSpPr/>
            <p:nvPr/>
          </p:nvSpPr>
          <p:spPr bwMode="auto">
            <a:xfrm>
              <a:off x="-100012" y="1819274"/>
              <a:ext cx="2483176" cy="866775"/>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9" name="TextBox 8"/>
            <p:cNvSpPr txBox="1"/>
            <p:nvPr/>
          </p:nvSpPr>
          <p:spPr>
            <a:xfrm>
              <a:off x="0" y="1819275"/>
              <a:ext cx="2383163" cy="1323439"/>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Single-stranded molecule flips over and forms a bridge by  hybridizing to adjacent, complementary primer</a:t>
              </a:r>
              <a:endParaRPr lang="en-US" dirty="0">
                <a:solidFill>
                  <a:schemeClr val="bg1"/>
                </a:solidFill>
                <a:effectLst>
                  <a:outerShdw blurRad="38100" dist="38100" dir="2700000" algn="tl">
                    <a:srgbClr val="000000">
                      <a:alpha val="43137"/>
                    </a:srgbClr>
                  </a:outerShdw>
                </a:effectLst>
              </a:endParaRPr>
            </a:p>
          </p:txBody>
        </p:sp>
      </p:grpSp>
      <p:grpSp>
        <p:nvGrpSpPr>
          <p:cNvPr id="10" name="Group 9"/>
          <p:cNvGrpSpPr/>
          <p:nvPr/>
        </p:nvGrpSpPr>
        <p:grpSpPr>
          <a:xfrm>
            <a:off x="-100014" y="3010910"/>
            <a:ext cx="2628901" cy="704850"/>
            <a:chOff x="-100012" y="1819275"/>
            <a:chExt cx="2483177" cy="704850"/>
          </a:xfrm>
        </p:grpSpPr>
        <p:sp>
          <p:nvSpPr>
            <p:cNvPr id="11" name="Rounded Rectangle 10"/>
            <p:cNvSpPr/>
            <p:nvPr/>
          </p:nvSpPr>
          <p:spPr bwMode="auto">
            <a:xfrm>
              <a:off x="-100012" y="1819275"/>
              <a:ext cx="2483176" cy="704850"/>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2" name="TextBox 11"/>
            <p:cNvSpPr txBox="1"/>
            <p:nvPr/>
          </p:nvSpPr>
          <p:spPr>
            <a:xfrm>
              <a:off x="0" y="1879312"/>
              <a:ext cx="2383165" cy="584775"/>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Hybridized primer is extended by polymerases</a:t>
              </a:r>
              <a:endParaRPr lang="en-US" dirty="0">
                <a:solidFill>
                  <a:schemeClr val="bg1"/>
                </a:solidFill>
                <a:effectLst>
                  <a:outerShdw blurRad="38100" dist="38100" dir="2700000" algn="tl">
                    <a:srgbClr val="000000">
                      <a:alpha val="43137"/>
                    </a:srgbClr>
                  </a:outerShdw>
                </a:effectLst>
              </a:endParaRPr>
            </a:p>
          </p:txBody>
        </p:sp>
      </p:grpSp>
      <p:sp>
        <p:nvSpPr>
          <p:cNvPr id="14" name="Rounded Rectangle 16"/>
          <p:cNvSpPr/>
          <p:nvPr/>
        </p:nvSpPr>
        <p:spPr bwMode="auto">
          <a:xfrm>
            <a:off x="-95250" y="3953291"/>
            <a:ext cx="2628900" cy="523042"/>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5" name="TextBox 17"/>
          <p:cNvSpPr txBox="1"/>
          <p:nvPr/>
        </p:nvSpPr>
        <p:spPr>
          <a:xfrm>
            <a:off x="-21962" y="4055543"/>
            <a:ext cx="2426277" cy="830997"/>
          </a:xfrm>
          <a:prstGeom prst="rect">
            <a:avLst/>
          </a:prstGeom>
          <a:noFill/>
        </p:spPr>
        <p:txBody>
          <a:bodyPr wrap="square" rtlCol="0">
            <a:spAutoFit/>
          </a:bodyPr>
          <a:lstStyle/>
          <a:p>
            <a:r>
              <a:rPr lang="cs-CZ" dirty="0" smtClean="0">
                <a:solidFill>
                  <a:schemeClr val="bg1"/>
                </a:solidFill>
                <a:effectLst>
                  <a:outerShdw blurRad="38100" dist="38100" dir="2700000" algn="tl">
                    <a:srgbClr val="000000">
                      <a:alpha val="43137"/>
                    </a:srgbClr>
                  </a:outerShdw>
                </a:effectLst>
              </a:rPr>
              <a:t>AMP </a:t>
            </a:r>
            <a:r>
              <a:rPr lang="cs-CZ" dirty="0" err="1" smtClean="0">
                <a:solidFill>
                  <a:schemeClr val="bg1"/>
                </a:solidFill>
                <a:effectLst>
                  <a:outerShdw blurRad="38100" dist="38100" dir="2700000" algn="tl">
                    <a:srgbClr val="000000">
                      <a:alpha val="43137"/>
                    </a:srgbClr>
                  </a:outerShdw>
                </a:effectLst>
              </a:rPr>
              <a:t>Premix</a:t>
            </a:r>
            <a:r>
              <a:rPr lang="cs-CZ" dirty="0" smtClean="0">
                <a:solidFill>
                  <a:schemeClr val="bg1"/>
                </a:solidFill>
                <a:effectLst>
                  <a:outerShdw blurRad="38100" dist="38100" dir="2700000" algn="tl">
                    <a:srgbClr val="000000">
                      <a:alpha val="43137"/>
                    </a:srgbClr>
                  </a:outerShdw>
                </a:effectLst>
              </a:rPr>
              <a:t> AMP1</a:t>
            </a: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688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667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678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5928" y="323088"/>
            <a:ext cx="8601075" cy="908050"/>
          </a:xfrm>
        </p:spPr>
        <p:txBody>
          <a:bodyPr/>
          <a:lstStyle/>
          <a:p>
            <a:r>
              <a:rPr lang="en-US" dirty="0" smtClean="0"/>
              <a:t>Bridge Amplification</a:t>
            </a:r>
          </a:p>
        </p:txBody>
      </p:sp>
      <p:pic>
        <p:nvPicPr>
          <p:cNvPr id="32772" name="Picture 4" descr="Cluster formn 5"/>
          <p:cNvPicPr>
            <a:picLocks noChangeAspect="1" noChangeArrowheads="1"/>
          </p:cNvPicPr>
          <p:nvPr/>
        </p:nvPicPr>
        <p:blipFill>
          <a:blip r:embed="rId2" cstate="print"/>
          <a:srcRect/>
          <a:stretch>
            <a:fillRect/>
          </a:stretch>
        </p:blipFill>
        <p:spPr bwMode="auto">
          <a:xfrm>
            <a:off x="2189163" y="3289962"/>
            <a:ext cx="6954837" cy="3014663"/>
          </a:xfrm>
          <a:prstGeom prst="rect">
            <a:avLst/>
          </a:prstGeom>
          <a:noFill/>
          <a:ln w="9525">
            <a:noFill/>
            <a:miter lim="800000"/>
            <a:headEnd/>
            <a:tailEnd/>
          </a:ln>
        </p:spPr>
      </p:pic>
      <p:sp>
        <p:nvSpPr>
          <p:cNvPr id="5" name="Flowchart: Delay 4"/>
          <p:cNvSpPr/>
          <p:nvPr/>
        </p:nvSpPr>
        <p:spPr bwMode="auto">
          <a:xfrm>
            <a:off x="0" y="1360488"/>
            <a:ext cx="928688" cy="1485952"/>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6" name="Group 5"/>
          <p:cNvGrpSpPr/>
          <p:nvPr/>
        </p:nvGrpSpPr>
        <p:grpSpPr>
          <a:xfrm>
            <a:off x="-100013" y="1819273"/>
            <a:ext cx="3595382" cy="555217"/>
            <a:chOff x="-100012" y="1819274"/>
            <a:chExt cx="2483176" cy="555217"/>
          </a:xfrm>
          <a:solidFill>
            <a:srgbClr val="FFB441"/>
          </a:solidFill>
        </p:grpSpPr>
        <p:sp>
          <p:nvSpPr>
            <p:cNvPr id="7" name="Rounded Rectangle 6"/>
            <p:cNvSpPr/>
            <p:nvPr/>
          </p:nvSpPr>
          <p:spPr bwMode="auto">
            <a:xfrm>
              <a:off x="-100012" y="1819274"/>
              <a:ext cx="2483176" cy="555217"/>
            </a:xfrm>
            <a:prstGeom prst="roundRect">
              <a:avLst/>
            </a:prstGeom>
            <a:grp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8" name="TextBox 7"/>
            <p:cNvSpPr txBox="1"/>
            <p:nvPr/>
          </p:nvSpPr>
          <p:spPr>
            <a:xfrm>
              <a:off x="0" y="1922511"/>
              <a:ext cx="2383163" cy="338554"/>
            </a:xfrm>
            <a:prstGeom prst="rect">
              <a:avLst/>
            </a:prstGeom>
            <a:grp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Double-stranded bridge is formed</a:t>
              </a:r>
              <a:endParaRPr lang="en-US" dirty="0">
                <a:solidFill>
                  <a:schemeClr val="bg1"/>
                </a:solidFill>
                <a:effectLst>
                  <a:outerShdw blurRad="38100" dist="38100" dir="2700000" algn="tl">
                    <a:srgbClr val="000000">
                      <a:alpha val="43137"/>
                    </a:srgbClr>
                  </a:outerShdw>
                </a:effectLst>
              </a:endParaRPr>
            </a:p>
          </p:txBody>
        </p:sp>
      </p:grpSp>
      <p:sp>
        <p:nvSpPr>
          <p:cNvPr id="10" name="Rounded Rectangle 16"/>
          <p:cNvSpPr/>
          <p:nvPr/>
        </p:nvSpPr>
        <p:spPr bwMode="auto">
          <a:xfrm>
            <a:off x="-101314" y="2897704"/>
            <a:ext cx="2628900" cy="972084"/>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1" name="TextBox 17"/>
          <p:cNvSpPr txBox="1"/>
          <p:nvPr/>
        </p:nvSpPr>
        <p:spPr>
          <a:xfrm>
            <a:off x="4567" y="2901527"/>
            <a:ext cx="2426277" cy="1323439"/>
          </a:xfrm>
          <a:prstGeom prst="rect">
            <a:avLst/>
          </a:prstGeom>
          <a:noFill/>
        </p:spPr>
        <p:txBody>
          <a:bodyPr wrap="square" rtlCol="0">
            <a:spAutoFit/>
          </a:bodyPr>
          <a:lstStyle/>
          <a:p>
            <a:r>
              <a:rPr lang="cs-CZ" dirty="0" smtClean="0">
                <a:solidFill>
                  <a:schemeClr val="bg1"/>
                </a:solidFill>
                <a:effectLst>
                  <a:outerShdw blurRad="38100" dist="38100" dir="2700000" algn="tl">
                    <a:srgbClr val="000000">
                      <a:alpha val="43137"/>
                    </a:srgbClr>
                  </a:outerShdw>
                </a:effectLst>
              </a:rPr>
              <a:t>AMP Mix AMX1</a:t>
            </a:r>
          </a:p>
          <a:p>
            <a:r>
              <a:rPr lang="cs-CZ" dirty="0" err="1" smtClean="0">
                <a:solidFill>
                  <a:schemeClr val="bg1"/>
                </a:solidFill>
                <a:effectLst>
                  <a:outerShdw blurRad="38100" dist="38100" dir="2700000" algn="tl">
                    <a:srgbClr val="000000">
                      <a:alpha val="43137"/>
                    </a:srgbClr>
                  </a:outerShdw>
                </a:effectLst>
              </a:rPr>
              <a:t>Contains</a:t>
            </a:r>
            <a:r>
              <a:rPr lang="cs-CZ" dirty="0" smtClean="0">
                <a:solidFill>
                  <a:schemeClr val="bg1"/>
                </a:solidFill>
                <a:effectLst>
                  <a:outerShdw blurRad="38100" dist="38100" dir="2700000" algn="tl">
                    <a:srgbClr val="000000">
                      <a:alpha val="43137"/>
                    </a:srgbClr>
                  </a:outerShdw>
                </a:effectLst>
              </a:rPr>
              <a:t> BST </a:t>
            </a:r>
            <a:r>
              <a:rPr lang="cs-CZ" dirty="0" err="1" smtClean="0">
                <a:solidFill>
                  <a:schemeClr val="bg1"/>
                </a:solidFill>
                <a:effectLst>
                  <a:outerShdw blurRad="38100" dist="38100" dir="2700000" algn="tl">
                    <a:srgbClr val="000000">
                      <a:alpha val="43137"/>
                    </a:srgbClr>
                  </a:outerShdw>
                </a:effectLst>
              </a:rPr>
              <a:t>pol</a:t>
            </a:r>
            <a:r>
              <a:rPr lang="en-US" dirty="0" smtClean="0">
                <a:solidFill>
                  <a:schemeClr val="bg1"/>
                </a:solidFill>
                <a:effectLst>
                  <a:outerShdw blurRad="38100" dist="38100" dir="2700000" algn="tl">
                    <a:srgbClr val="000000">
                      <a:alpha val="43137"/>
                    </a:srgbClr>
                  </a:outerShdw>
                </a:effectLst>
              </a:rPr>
              <a:t> &amp;</a:t>
            </a:r>
          </a:p>
          <a:p>
            <a:r>
              <a:rPr lang="en-US" dirty="0" smtClean="0">
                <a:solidFill>
                  <a:schemeClr val="bg1"/>
                </a:solidFill>
                <a:effectLst>
                  <a:outerShdw blurRad="38100" dist="38100" dir="2700000" algn="tl">
                    <a:srgbClr val="000000">
                      <a:alpha val="43137"/>
                    </a:srgbClr>
                  </a:outerShdw>
                </a:effectLst>
              </a:rPr>
              <a:t>nucleotides</a:t>
            </a:r>
            <a:endParaRPr lang="cs-CZ" dirty="0" smtClean="0">
              <a:solidFill>
                <a:schemeClr val="bg1"/>
              </a:solidFill>
              <a:effectLst>
                <a:outerShdw blurRad="38100" dist="38100" dir="2700000" algn="tl">
                  <a:srgbClr val="000000">
                    <a:alpha val="43137"/>
                  </a:srgbClr>
                </a:outerShdw>
              </a:effectLst>
            </a:endParaRP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318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52536" y="72678"/>
            <a:ext cx="10023570" cy="908050"/>
          </a:xfrm>
        </p:spPr>
        <p:txBody>
          <a:bodyPr>
            <a:noAutofit/>
          </a:bodyPr>
          <a:lstStyle/>
          <a:p>
            <a:r>
              <a:rPr lang="en-US" dirty="0" smtClean="0"/>
              <a:t>Denature Double-Stranded </a:t>
            </a:r>
            <a:r>
              <a:rPr lang="en-US" dirty="0" smtClean="0"/>
              <a:t>Bridge</a:t>
            </a:r>
            <a:endParaRPr lang="en-US" dirty="0" smtClean="0"/>
          </a:p>
        </p:txBody>
      </p:sp>
      <p:pic>
        <p:nvPicPr>
          <p:cNvPr id="33795" name="Picture 3" descr="Cluster formn 6"/>
          <p:cNvPicPr>
            <a:picLocks noChangeAspect="1" noChangeArrowheads="1"/>
          </p:cNvPicPr>
          <p:nvPr/>
        </p:nvPicPr>
        <p:blipFill>
          <a:blip r:embed="rId2" cstate="print"/>
          <a:srcRect/>
          <a:stretch>
            <a:fillRect/>
          </a:stretch>
        </p:blipFill>
        <p:spPr bwMode="auto">
          <a:xfrm>
            <a:off x="2727755" y="1181099"/>
            <a:ext cx="6002337" cy="5119688"/>
          </a:xfrm>
          <a:prstGeom prst="rect">
            <a:avLst/>
          </a:prstGeom>
          <a:noFill/>
          <a:ln w="9525">
            <a:noFill/>
            <a:miter lim="800000"/>
            <a:headEnd/>
            <a:tailEnd/>
          </a:ln>
        </p:spPr>
      </p:pic>
      <p:sp>
        <p:nvSpPr>
          <p:cNvPr id="15" name="Flowchart: Delay 14"/>
          <p:cNvSpPr/>
          <p:nvPr/>
        </p:nvSpPr>
        <p:spPr bwMode="auto">
          <a:xfrm>
            <a:off x="0" y="1360487"/>
            <a:ext cx="928688" cy="3011488"/>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16" name="Group 15"/>
          <p:cNvGrpSpPr/>
          <p:nvPr/>
        </p:nvGrpSpPr>
        <p:grpSpPr>
          <a:xfrm>
            <a:off x="-100013" y="1819275"/>
            <a:ext cx="2752649" cy="1544239"/>
            <a:chOff x="-100012" y="1819275"/>
            <a:chExt cx="2483176" cy="1137255"/>
          </a:xfrm>
        </p:grpSpPr>
        <p:sp>
          <p:nvSpPr>
            <p:cNvPr id="17" name="Rounded Rectangle 16"/>
            <p:cNvSpPr/>
            <p:nvPr/>
          </p:nvSpPr>
          <p:spPr bwMode="auto">
            <a:xfrm>
              <a:off x="-100012" y="1819275"/>
              <a:ext cx="2483176" cy="704850"/>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8" name="TextBox 17"/>
            <p:cNvSpPr txBox="1"/>
            <p:nvPr/>
          </p:nvSpPr>
          <p:spPr>
            <a:xfrm>
              <a:off x="0" y="1879312"/>
              <a:ext cx="2383163" cy="1077218"/>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Double-stranded bridge is denatured - </a:t>
              </a:r>
              <a:r>
                <a:rPr lang="cs-CZ" dirty="0">
                  <a:solidFill>
                    <a:schemeClr val="bg1"/>
                  </a:solidFill>
                  <a:effectLst>
                    <a:outerShdw blurRad="38100" dist="38100" dir="2700000" algn="tl">
                      <a:srgbClr val="000000">
                        <a:alpha val="43137"/>
                      </a:srgbClr>
                    </a:outerShdw>
                  </a:effectLst>
                </a:rPr>
                <a:t>1</a:t>
              </a:r>
              <a:r>
                <a:rPr lang="cs-CZ" baseline="30000" dirty="0">
                  <a:solidFill>
                    <a:schemeClr val="bg1"/>
                  </a:solidFill>
                  <a:effectLst>
                    <a:outerShdw blurRad="38100" dist="38100" dir="2700000" algn="tl">
                      <a:srgbClr val="000000">
                        <a:alpha val="43137"/>
                      </a:srgbClr>
                    </a:outerShdw>
                  </a:effectLst>
                </a:rPr>
                <a:t>st </a:t>
              </a:r>
              <a:r>
                <a:rPr lang="cs-CZ" dirty="0" err="1">
                  <a:solidFill>
                    <a:schemeClr val="bg1"/>
                  </a:solidFill>
                  <a:effectLst>
                    <a:outerShdw blurRad="38100" dist="38100" dir="2700000" algn="tl">
                      <a:srgbClr val="000000">
                        <a:alpha val="43137"/>
                      </a:srgbClr>
                    </a:outerShdw>
                  </a:effectLst>
                </a:rPr>
                <a:t>cycle</a:t>
              </a:r>
              <a:r>
                <a:rPr lang="cs-CZ" dirty="0">
                  <a:solidFill>
                    <a:schemeClr val="bg1"/>
                  </a:solidFill>
                  <a:effectLst>
                    <a:outerShdw blurRad="38100" dist="38100" dir="2700000" algn="tl">
                      <a:srgbClr val="000000">
                        <a:alpha val="43137"/>
                      </a:srgbClr>
                    </a:outerShdw>
                  </a:effectLst>
                </a:rPr>
                <a:t> </a:t>
              </a:r>
              <a:r>
                <a:rPr lang="cs-CZ" dirty="0" err="1">
                  <a:solidFill>
                    <a:schemeClr val="bg1"/>
                  </a:solidFill>
                  <a:effectLst>
                    <a:outerShdw blurRad="38100" dist="38100" dir="2700000" algn="tl">
                      <a:srgbClr val="000000">
                        <a:alpha val="43137"/>
                      </a:srgbClr>
                    </a:outerShdw>
                  </a:effectLst>
                </a:rPr>
                <a:t>denaturation</a:t>
              </a:r>
              <a:endParaRPr lang="en-US" dirty="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grpSp>
      <p:grpSp>
        <p:nvGrpSpPr>
          <p:cNvPr id="19" name="Group 18"/>
          <p:cNvGrpSpPr/>
          <p:nvPr/>
        </p:nvGrpSpPr>
        <p:grpSpPr>
          <a:xfrm>
            <a:off x="-100012" y="2871786"/>
            <a:ext cx="3227818" cy="1137256"/>
            <a:chOff x="-100012" y="1819274"/>
            <a:chExt cx="2483177" cy="1137256"/>
          </a:xfrm>
        </p:grpSpPr>
        <p:sp>
          <p:nvSpPr>
            <p:cNvPr id="20" name="Rounded Rectangle 19"/>
            <p:cNvSpPr/>
            <p:nvPr/>
          </p:nvSpPr>
          <p:spPr bwMode="auto">
            <a:xfrm>
              <a:off x="-100012" y="1819274"/>
              <a:ext cx="2483176" cy="983457"/>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21" name="TextBox 20"/>
            <p:cNvSpPr txBox="1"/>
            <p:nvPr/>
          </p:nvSpPr>
          <p:spPr>
            <a:xfrm>
              <a:off x="0" y="1879312"/>
              <a:ext cx="2383165" cy="1077218"/>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Result:</a:t>
              </a:r>
            </a:p>
            <a:p>
              <a:r>
                <a:rPr lang="en-US" dirty="0" smtClean="0">
                  <a:solidFill>
                    <a:schemeClr val="bg1"/>
                  </a:solidFill>
                  <a:effectLst>
                    <a:outerShdw blurRad="38100" dist="38100" dir="2700000" algn="tl">
                      <a:srgbClr val="000000">
                        <a:alpha val="43137"/>
                      </a:srgbClr>
                    </a:outerShdw>
                  </a:effectLst>
                </a:rPr>
                <a:t>Two copies of covalently bound single-stranded templates</a:t>
              </a:r>
            </a:p>
          </p:txBody>
        </p:sp>
      </p:grpSp>
      <p:sp>
        <p:nvSpPr>
          <p:cNvPr id="12" name="Rounded Rectangle 16"/>
          <p:cNvSpPr/>
          <p:nvPr/>
        </p:nvSpPr>
        <p:spPr bwMode="auto">
          <a:xfrm>
            <a:off x="-50971" y="4030200"/>
            <a:ext cx="2628900" cy="486042"/>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3" name="TextBox 17"/>
          <p:cNvSpPr txBox="1"/>
          <p:nvPr/>
        </p:nvSpPr>
        <p:spPr>
          <a:xfrm>
            <a:off x="54910" y="4034023"/>
            <a:ext cx="2426277" cy="830997"/>
          </a:xfrm>
          <a:prstGeom prst="rect">
            <a:avLst/>
          </a:prstGeom>
          <a:noFill/>
        </p:spPr>
        <p:txBody>
          <a:bodyPr wrap="square" rtlCol="0">
            <a:spAutoFit/>
          </a:bodyPr>
          <a:lstStyle/>
          <a:p>
            <a:r>
              <a:rPr lang="en-US" dirty="0" err="1" smtClean="0">
                <a:solidFill>
                  <a:schemeClr val="bg1"/>
                </a:solidFill>
                <a:effectLst>
                  <a:outerShdw blurRad="38100" dist="38100" dir="2700000" algn="tl">
                    <a:srgbClr val="000000">
                      <a:alpha val="43137"/>
                    </a:srgbClr>
                  </a:outerShdw>
                </a:effectLst>
              </a:rPr>
              <a:t>Formamide</a:t>
            </a:r>
            <a:r>
              <a:rPr lang="en-US" dirty="0" smtClean="0">
                <a:solidFill>
                  <a:schemeClr val="bg1"/>
                </a:solidFill>
                <a:effectLst>
                  <a:outerShdw blurRad="38100" dist="38100" dir="2700000" algn="tl">
                    <a:srgbClr val="000000">
                      <a:alpha val="43137"/>
                    </a:srgbClr>
                  </a:outerShdw>
                </a:effectLst>
              </a:rPr>
              <a:t> AT1</a:t>
            </a:r>
            <a:endParaRPr lang="cs-CZ" dirty="0" smtClean="0">
              <a:solidFill>
                <a:schemeClr val="bg1"/>
              </a:solidFill>
              <a:effectLst>
                <a:outerShdw blurRad="38100" dist="38100" dir="2700000" algn="tl">
                  <a:srgbClr val="000000">
                    <a:alpha val="43137"/>
                  </a:srgbClr>
                </a:outerShdw>
              </a:effectLst>
            </a:endParaRP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63608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85928" y="323088"/>
            <a:ext cx="8601075" cy="908050"/>
          </a:xfrm>
        </p:spPr>
        <p:txBody>
          <a:bodyPr/>
          <a:lstStyle/>
          <a:p>
            <a:r>
              <a:rPr lang="en-US" dirty="0" smtClean="0"/>
              <a:t>Bridge Amplification</a:t>
            </a:r>
          </a:p>
        </p:txBody>
      </p:sp>
      <p:pic>
        <p:nvPicPr>
          <p:cNvPr id="34820" name="Picture 4" descr="Cluster formn 7"/>
          <p:cNvPicPr>
            <a:picLocks noChangeAspect="1" noChangeArrowheads="1"/>
          </p:cNvPicPr>
          <p:nvPr/>
        </p:nvPicPr>
        <p:blipFill>
          <a:blip r:embed="rId2" cstate="print"/>
          <a:srcRect/>
          <a:stretch>
            <a:fillRect/>
          </a:stretch>
        </p:blipFill>
        <p:spPr bwMode="auto">
          <a:xfrm>
            <a:off x="2090378" y="3303588"/>
            <a:ext cx="7031037" cy="3048000"/>
          </a:xfrm>
          <a:prstGeom prst="rect">
            <a:avLst/>
          </a:prstGeom>
          <a:noFill/>
          <a:ln w="9525">
            <a:noFill/>
            <a:miter lim="800000"/>
            <a:headEnd/>
            <a:tailEnd/>
          </a:ln>
        </p:spPr>
      </p:pic>
      <p:sp>
        <p:nvSpPr>
          <p:cNvPr id="34821" name="AutoShape 5"/>
          <p:cNvSpPr>
            <a:spLocks noChangeArrowheads="1"/>
          </p:cNvSpPr>
          <p:nvPr/>
        </p:nvSpPr>
        <p:spPr bwMode="auto">
          <a:xfrm rot="-5400000">
            <a:off x="3261952" y="4772026"/>
            <a:ext cx="466725" cy="1333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algn="ctr">
            <a:solidFill>
              <a:schemeClr val="tx1"/>
            </a:solidFill>
            <a:miter lim="800000"/>
            <a:headEnd/>
            <a:tailEnd/>
          </a:ln>
        </p:spPr>
        <p:txBody>
          <a:bodyPr wrap="none" anchor="ctr"/>
          <a:lstStyle/>
          <a:p>
            <a:endParaRPr lang="en-US"/>
          </a:p>
        </p:txBody>
      </p:sp>
      <p:sp>
        <p:nvSpPr>
          <p:cNvPr id="34822" name="AutoShape 6"/>
          <p:cNvSpPr>
            <a:spLocks noChangeArrowheads="1"/>
          </p:cNvSpPr>
          <p:nvPr/>
        </p:nvSpPr>
        <p:spPr bwMode="auto">
          <a:xfrm rot="-5400000">
            <a:off x="6679840" y="4937126"/>
            <a:ext cx="466725" cy="1333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algn="ctr">
            <a:solidFill>
              <a:schemeClr val="tx1"/>
            </a:solidFill>
            <a:miter lim="800000"/>
            <a:headEnd/>
            <a:tailEnd/>
          </a:ln>
        </p:spPr>
        <p:txBody>
          <a:bodyPr wrap="none" anchor="ctr"/>
          <a:lstStyle/>
          <a:p>
            <a:endParaRPr lang="en-US"/>
          </a:p>
        </p:txBody>
      </p:sp>
      <p:sp>
        <p:nvSpPr>
          <p:cNvPr id="7" name="Flowchart: Delay 6"/>
          <p:cNvSpPr/>
          <p:nvPr/>
        </p:nvSpPr>
        <p:spPr bwMode="auto">
          <a:xfrm>
            <a:off x="0" y="1360487"/>
            <a:ext cx="928688" cy="2854325"/>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8" name="Group 7"/>
          <p:cNvGrpSpPr/>
          <p:nvPr/>
        </p:nvGrpSpPr>
        <p:grpSpPr>
          <a:xfrm>
            <a:off x="-100013" y="1819275"/>
            <a:ext cx="3528651" cy="1137255"/>
            <a:chOff x="-100012" y="1819275"/>
            <a:chExt cx="2483176" cy="1137255"/>
          </a:xfrm>
        </p:grpSpPr>
        <p:sp>
          <p:nvSpPr>
            <p:cNvPr id="9" name="Rounded Rectangle 8"/>
            <p:cNvSpPr/>
            <p:nvPr/>
          </p:nvSpPr>
          <p:spPr bwMode="auto">
            <a:xfrm>
              <a:off x="-100012" y="1819275"/>
              <a:ext cx="2483176" cy="704850"/>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0" name="TextBox 9"/>
            <p:cNvSpPr txBox="1"/>
            <p:nvPr/>
          </p:nvSpPr>
          <p:spPr>
            <a:xfrm>
              <a:off x="0" y="1879312"/>
              <a:ext cx="2383163" cy="1077218"/>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Single-stranded molecules flip over to hybridize to adjacent primers</a:t>
              </a:r>
              <a:endParaRPr lang="en-US" dirty="0">
                <a:solidFill>
                  <a:schemeClr val="bg1"/>
                </a:solidFill>
                <a:effectLst>
                  <a:outerShdw blurRad="38100" dist="38100" dir="2700000" algn="tl">
                    <a:srgbClr val="000000">
                      <a:alpha val="43137"/>
                    </a:srgbClr>
                  </a:outerShdw>
                </a:effectLst>
              </a:endParaRPr>
            </a:p>
          </p:txBody>
        </p:sp>
      </p:grpSp>
      <p:grpSp>
        <p:nvGrpSpPr>
          <p:cNvPr id="11" name="Group 10"/>
          <p:cNvGrpSpPr/>
          <p:nvPr/>
        </p:nvGrpSpPr>
        <p:grpSpPr>
          <a:xfrm>
            <a:off x="-100013" y="2871787"/>
            <a:ext cx="2628901" cy="704850"/>
            <a:chOff x="-100012" y="1819275"/>
            <a:chExt cx="2483177" cy="704850"/>
          </a:xfrm>
        </p:grpSpPr>
        <p:sp>
          <p:nvSpPr>
            <p:cNvPr id="12" name="Rounded Rectangle 11"/>
            <p:cNvSpPr/>
            <p:nvPr/>
          </p:nvSpPr>
          <p:spPr bwMode="auto">
            <a:xfrm>
              <a:off x="-100012" y="1819275"/>
              <a:ext cx="2483176" cy="704850"/>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3" name="TextBox 12"/>
            <p:cNvSpPr txBox="1"/>
            <p:nvPr/>
          </p:nvSpPr>
          <p:spPr>
            <a:xfrm>
              <a:off x="0" y="1879312"/>
              <a:ext cx="2383165" cy="584775"/>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Hybridized primer is extended by polymerase</a:t>
              </a:r>
              <a:endParaRPr lang="en-US" dirty="0">
                <a:solidFill>
                  <a:schemeClr val="bg1"/>
                </a:solidFill>
                <a:effectLst>
                  <a:outerShdw blurRad="38100" dist="38100" dir="2700000" algn="tl">
                    <a:srgbClr val="000000">
                      <a:alpha val="43137"/>
                    </a:srgbClr>
                  </a:outerShdw>
                </a:effectLst>
              </a:endParaRPr>
            </a:p>
          </p:txBody>
        </p:sp>
      </p:grpSp>
      <p:sp>
        <p:nvSpPr>
          <p:cNvPr id="15" name="Rounded Rectangle 16"/>
          <p:cNvSpPr/>
          <p:nvPr/>
        </p:nvSpPr>
        <p:spPr bwMode="auto">
          <a:xfrm>
            <a:off x="-100013" y="3798354"/>
            <a:ext cx="2628900" cy="490412"/>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6" name="TextBox 17"/>
          <p:cNvSpPr txBox="1"/>
          <p:nvPr/>
        </p:nvSpPr>
        <p:spPr>
          <a:xfrm>
            <a:off x="5868" y="3802177"/>
            <a:ext cx="2426277" cy="830997"/>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AMP Premix APM1</a:t>
            </a:r>
            <a:endParaRPr lang="cs-CZ" dirty="0" smtClean="0">
              <a:solidFill>
                <a:schemeClr val="bg1"/>
              </a:solidFill>
              <a:effectLst>
                <a:outerShdw blurRad="38100" dist="38100" dir="2700000" algn="tl">
                  <a:srgbClr val="000000">
                    <a:alpha val="43137"/>
                  </a:srgbClr>
                </a:outerShdw>
              </a:effectLst>
            </a:endParaRP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8132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85928" y="323088"/>
            <a:ext cx="8601075" cy="908050"/>
          </a:xfrm>
        </p:spPr>
        <p:txBody>
          <a:bodyPr/>
          <a:lstStyle/>
          <a:p>
            <a:r>
              <a:rPr lang="en-US" dirty="0" smtClean="0"/>
              <a:t>Bridge Amplification</a:t>
            </a:r>
          </a:p>
        </p:txBody>
      </p:sp>
      <p:pic>
        <p:nvPicPr>
          <p:cNvPr id="35844" name="Picture 4" descr="Cluster formn 8"/>
          <p:cNvPicPr>
            <a:picLocks noChangeAspect="1" noChangeArrowheads="1"/>
          </p:cNvPicPr>
          <p:nvPr/>
        </p:nvPicPr>
        <p:blipFill>
          <a:blip r:embed="rId2" cstate="print"/>
          <a:srcRect/>
          <a:stretch>
            <a:fillRect/>
          </a:stretch>
        </p:blipFill>
        <p:spPr bwMode="auto">
          <a:xfrm>
            <a:off x="1932268" y="2430462"/>
            <a:ext cx="6980237" cy="3841750"/>
          </a:xfrm>
          <a:prstGeom prst="rect">
            <a:avLst/>
          </a:prstGeom>
          <a:noFill/>
          <a:ln w="9525">
            <a:noFill/>
            <a:miter lim="800000"/>
            <a:headEnd/>
            <a:tailEnd/>
          </a:ln>
        </p:spPr>
      </p:pic>
      <p:sp>
        <p:nvSpPr>
          <p:cNvPr id="5" name="Flowchart: Delay 4"/>
          <p:cNvSpPr/>
          <p:nvPr/>
        </p:nvSpPr>
        <p:spPr bwMode="auto">
          <a:xfrm>
            <a:off x="0" y="1360487"/>
            <a:ext cx="928688" cy="1911351"/>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6" name="Group 5"/>
          <p:cNvGrpSpPr/>
          <p:nvPr/>
        </p:nvGrpSpPr>
        <p:grpSpPr>
          <a:xfrm>
            <a:off x="-100013" y="1819275"/>
            <a:ext cx="2943225" cy="968374"/>
            <a:chOff x="-100012" y="1819275"/>
            <a:chExt cx="2483176" cy="968374"/>
          </a:xfrm>
        </p:grpSpPr>
        <p:sp>
          <p:nvSpPr>
            <p:cNvPr id="7" name="Rounded Rectangle 6"/>
            <p:cNvSpPr/>
            <p:nvPr/>
          </p:nvSpPr>
          <p:spPr bwMode="auto">
            <a:xfrm>
              <a:off x="-100012" y="1819275"/>
              <a:ext cx="2483176" cy="968374"/>
            </a:xfrm>
            <a:prstGeom prst="roundRect">
              <a:avLst/>
            </a:prstGeom>
            <a:solidFill>
              <a:srgbClr val="78A7DA"/>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8" name="TextBox 7"/>
            <p:cNvSpPr txBox="1"/>
            <p:nvPr/>
          </p:nvSpPr>
          <p:spPr>
            <a:xfrm>
              <a:off x="0" y="1879312"/>
              <a:ext cx="2383163" cy="830997"/>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Bridge amplification cycle repeated until multiple bridges are formed</a:t>
              </a:r>
              <a:endParaRPr lang="en-US" dirty="0">
                <a:solidFill>
                  <a:schemeClr val="bg1"/>
                </a:solidFill>
                <a:effectLst>
                  <a:outerShdw blurRad="38100" dist="38100" dir="2700000" algn="tl">
                    <a:srgbClr val="000000">
                      <a:alpha val="43137"/>
                    </a:srgbClr>
                  </a:outerShdw>
                </a:effectLst>
              </a:endParaRPr>
            </a:p>
          </p:txBody>
        </p:sp>
      </p:grpSp>
      <p:sp>
        <p:nvSpPr>
          <p:cNvPr id="10" name="Rounded Rectangle 16"/>
          <p:cNvSpPr/>
          <p:nvPr/>
        </p:nvSpPr>
        <p:spPr bwMode="auto">
          <a:xfrm>
            <a:off x="-63214" y="3107254"/>
            <a:ext cx="2628900" cy="972084"/>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1" name="TextBox 17"/>
          <p:cNvSpPr txBox="1"/>
          <p:nvPr/>
        </p:nvSpPr>
        <p:spPr>
          <a:xfrm>
            <a:off x="42667" y="3111077"/>
            <a:ext cx="2426277" cy="1323439"/>
          </a:xfrm>
          <a:prstGeom prst="rect">
            <a:avLst/>
          </a:prstGeom>
          <a:noFill/>
        </p:spPr>
        <p:txBody>
          <a:bodyPr wrap="square" rtlCol="0">
            <a:spAutoFit/>
          </a:bodyPr>
          <a:lstStyle/>
          <a:p>
            <a:r>
              <a:rPr lang="cs-CZ" dirty="0" smtClean="0">
                <a:solidFill>
                  <a:schemeClr val="bg1"/>
                </a:solidFill>
                <a:effectLst>
                  <a:outerShdw blurRad="38100" dist="38100" dir="2700000" algn="tl">
                    <a:srgbClr val="000000">
                      <a:alpha val="43137"/>
                    </a:srgbClr>
                  </a:outerShdw>
                </a:effectLst>
              </a:rPr>
              <a:t>AMP Mix AMX1</a:t>
            </a:r>
          </a:p>
          <a:p>
            <a:r>
              <a:rPr lang="cs-CZ" dirty="0" err="1" smtClean="0">
                <a:solidFill>
                  <a:schemeClr val="bg1"/>
                </a:solidFill>
                <a:effectLst>
                  <a:outerShdw blurRad="38100" dist="38100" dir="2700000" algn="tl">
                    <a:srgbClr val="000000">
                      <a:alpha val="43137"/>
                    </a:srgbClr>
                  </a:outerShdw>
                </a:effectLst>
              </a:rPr>
              <a:t>Contains</a:t>
            </a:r>
            <a:r>
              <a:rPr lang="cs-CZ" dirty="0" smtClean="0">
                <a:solidFill>
                  <a:schemeClr val="bg1"/>
                </a:solidFill>
                <a:effectLst>
                  <a:outerShdw blurRad="38100" dist="38100" dir="2700000" algn="tl">
                    <a:srgbClr val="000000">
                      <a:alpha val="43137"/>
                    </a:srgbClr>
                  </a:outerShdw>
                </a:effectLst>
              </a:rPr>
              <a:t> BST </a:t>
            </a:r>
            <a:r>
              <a:rPr lang="cs-CZ" dirty="0" err="1" smtClean="0">
                <a:solidFill>
                  <a:schemeClr val="bg1"/>
                </a:solidFill>
                <a:effectLst>
                  <a:outerShdw blurRad="38100" dist="38100" dir="2700000" algn="tl">
                    <a:srgbClr val="000000">
                      <a:alpha val="43137"/>
                    </a:srgbClr>
                  </a:outerShdw>
                </a:effectLst>
              </a:rPr>
              <a:t>pol</a:t>
            </a:r>
            <a:r>
              <a:rPr lang="en-US" dirty="0" smtClean="0">
                <a:solidFill>
                  <a:schemeClr val="bg1"/>
                </a:solidFill>
                <a:effectLst>
                  <a:outerShdw blurRad="38100" dist="38100" dir="2700000" algn="tl">
                    <a:srgbClr val="000000">
                      <a:alpha val="43137"/>
                    </a:srgbClr>
                  </a:outerShdw>
                </a:effectLst>
              </a:rPr>
              <a:t> &amp;</a:t>
            </a:r>
          </a:p>
          <a:p>
            <a:r>
              <a:rPr lang="en-US" dirty="0" smtClean="0">
                <a:solidFill>
                  <a:schemeClr val="bg1"/>
                </a:solidFill>
                <a:effectLst>
                  <a:outerShdw blurRad="38100" dist="38100" dir="2700000" algn="tl">
                    <a:srgbClr val="000000">
                      <a:alpha val="43137"/>
                    </a:srgbClr>
                  </a:outerShdw>
                </a:effectLst>
              </a:rPr>
              <a:t>nucleotides</a:t>
            </a:r>
            <a:endParaRPr lang="cs-CZ" dirty="0" smtClean="0">
              <a:solidFill>
                <a:schemeClr val="bg1"/>
              </a:solidFill>
              <a:effectLst>
                <a:outerShdw blurRad="38100" dist="38100" dir="2700000" algn="tl">
                  <a:srgbClr val="000000">
                    <a:alpha val="43137"/>
                  </a:srgbClr>
                </a:outerShdw>
              </a:effectLst>
            </a:endParaRP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69948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745670" y="984470"/>
            <a:ext cx="5934075" cy="5219700"/>
          </a:xfrm>
          <a:prstGeom prst="rect">
            <a:avLst/>
          </a:prstGeom>
          <a:noFill/>
          <a:ln w="9525">
            <a:noFill/>
            <a:miter lim="800000"/>
            <a:headEnd/>
            <a:tailEnd/>
          </a:ln>
          <a:effectLst/>
        </p:spPr>
      </p:pic>
      <p:sp>
        <p:nvSpPr>
          <p:cNvPr id="10" name="Title 9"/>
          <p:cNvSpPr>
            <a:spLocks noGrp="1"/>
          </p:cNvSpPr>
          <p:nvPr>
            <p:ph type="title"/>
          </p:nvPr>
        </p:nvSpPr>
        <p:spPr>
          <a:xfrm>
            <a:off x="185928" y="116632"/>
            <a:ext cx="8601075" cy="908050"/>
          </a:xfrm>
        </p:spPr>
        <p:txBody>
          <a:bodyPr/>
          <a:lstStyle/>
          <a:p>
            <a:r>
              <a:rPr lang="en-US" dirty="0" smtClean="0"/>
              <a:t>Linearization</a:t>
            </a:r>
            <a:endParaRPr lang="en-US" dirty="0"/>
          </a:p>
        </p:txBody>
      </p:sp>
      <p:grpSp>
        <p:nvGrpSpPr>
          <p:cNvPr id="2" name="Group 5"/>
          <p:cNvGrpSpPr>
            <a:grpSpLocks/>
          </p:cNvGrpSpPr>
          <p:nvPr/>
        </p:nvGrpSpPr>
        <p:grpSpPr bwMode="auto">
          <a:xfrm>
            <a:off x="3840804" y="5258208"/>
            <a:ext cx="4075113" cy="211138"/>
            <a:chOff x="1804" y="3552"/>
            <a:chExt cx="2567" cy="133"/>
          </a:xfrm>
        </p:grpSpPr>
        <p:sp>
          <p:nvSpPr>
            <p:cNvPr id="36880" name="Line 6"/>
            <p:cNvSpPr>
              <a:spLocks noChangeShapeType="1"/>
            </p:cNvSpPr>
            <p:nvPr/>
          </p:nvSpPr>
          <p:spPr bwMode="auto">
            <a:xfrm flipH="1">
              <a:off x="4171" y="3621"/>
              <a:ext cx="200" cy="64"/>
            </a:xfrm>
            <a:prstGeom prst="line">
              <a:avLst/>
            </a:prstGeom>
            <a:noFill/>
            <a:ln w="38100">
              <a:solidFill>
                <a:srgbClr val="FF3300"/>
              </a:solidFill>
              <a:round/>
              <a:headEnd/>
              <a:tailEnd type="triangle" w="med" len="med"/>
            </a:ln>
          </p:spPr>
          <p:txBody>
            <a:bodyPr wrap="none" anchor="ctr"/>
            <a:lstStyle/>
            <a:p>
              <a:endParaRPr lang="en-US"/>
            </a:p>
          </p:txBody>
        </p:sp>
        <p:sp>
          <p:nvSpPr>
            <p:cNvPr id="36881" name="Line 7"/>
            <p:cNvSpPr>
              <a:spLocks noChangeShapeType="1"/>
            </p:cNvSpPr>
            <p:nvPr/>
          </p:nvSpPr>
          <p:spPr bwMode="auto">
            <a:xfrm flipH="1">
              <a:off x="2994" y="3563"/>
              <a:ext cx="200" cy="64"/>
            </a:xfrm>
            <a:prstGeom prst="line">
              <a:avLst/>
            </a:prstGeom>
            <a:noFill/>
            <a:ln w="38100">
              <a:solidFill>
                <a:srgbClr val="FF3300"/>
              </a:solidFill>
              <a:round/>
              <a:headEnd/>
              <a:tailEnd type="triangle" w="med" len="med"/>
            </a:ln>
          </p:spPr>
          <p:txBody>
            <a:bodyPr wrap="none" anchor="ctr"/>
            <a:lstStyle/>
            <a:p>
              <a:endParaRPr lang="en-US"/>
            </a:p>
          </p:txBody>
        </p:sp>
        <p:sp>
          <p:nvSpPr>
            <p:cNvPr id="36882" name="Line 8"/>
            <p:cNvSpPr>
              <a:spLocks noChangeShapeType="1"/>
            </p:cNvSpPr>
            <p:nvPr/>
          </p:nvSpPr>
          <p:spPr bwMode="auto">
            <a:xfrm flipH="1">
              <a:off x="1804" y="3552"/>
              <a:ext cx="200" cy="64"/>
            </a:xfrm>
            <a:prstGeom prst="line">
              <a:avLst/>
            </a:prstGeom>
            <a:noFill/>
            <a:ln w="38100">
              <a:solidFill>
                <a:srgbClr val="FF3300"/>
              </a:solidFill>
              <a:round/>
              <a:headEnd/>
              <a:tailEnd type="triangle" w="med" len="med"/>
            </a:ln>
          </p:spPr>
          <p:txBody>
            <a:bodyPr wrap="none" anchor="ctr"/>
            <a:lstStyle/>
            <a:p>
              <a:endParaRPr lang="en-US"/>
            </a:p>
          </p:txBody>
        </p:sp>
      </p:grpSp>
      <p:sp>
        <p:nvSpPr>
          <p:cNvPr id="9" name="Flowchart: Delay 8"/>
          <p:cNvSpPr/>
          <p:nvPr/>
        </p:nvSpPr>
        <p:spPr bwMode="auto">
          <a:xfrm>
            <a:off x="0" y="1360487"/>
            <a:ext cx="781665" cy="1603939"/>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11" name="Group 10"/>
          <p:cNvGrpSpPr/>
          <p:nvPr/>
        </p:nvGrpSpPr>
        <p:grpSpPr>
          <a:xfrm>
            <a:off x="-100012" y="1819276"/>
            <a:ext cx="2386012" cy="658453"/>
            <a:chOff x="-100012" y="1819275"/>
            <a:chExt cx="2483176" cy="1188165"/>
          </a:xfrm>
        </p:grpSpPr>
        <p:sp>
          <p:nvSpPr>
            <p:cNvPr id="12" name="Rounded Rectangle 11"/>
            <p:cNvSpPr/>
            <p:nvPr/>
          </p:nvSpPr>
          <p:spPr bwMode="auto">
            <a:xfrm>
              <a:off x="-100012" y="1819275"/>
              <a:ext cx="2483176" cy="1188165"/>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3" name="TextBox 12"/>
            <p:cNvSpPr txBox="1"/>
            <p:nvPr/>
          </p:nvSpPr>
          <p:spPr>
            <a:xfrm>
              <a:off x="0" y="1879312"/>
              <a:ext cx="2383163" cy="584775"/>
            </a:xfrm>
            <a:prstGeom prst="rect">
              <a:avLst/>
            </a:prstGeom>
            <a:noFill/>
          </p:spPr>
          <p:txBody>
            <a:bodyPr wrap="square" rtlCol="0">
              <a:spAutoFit/>
            </a:bodyPr>
            <a:lstStyle/>
            <a:p>
              <a:r>
                <a:rPr lang="en-US" dirty="0" err="1" smtClean="0">
                  <a:solidFill>
                    <a:schemeClr val="bg1"/>
                  </a:solidFill>
                  <a:effectLst>
                    <a:outerShdw blurRad="38100" dist="38100" dir="2700000" algn="tl">
                      <a:srgbClr val="000000">
                        <a:alpha val="43137"/>
                      </a:srgbClr>
                    </a:outerShdw>
                  </a:effectLst>
                </a:rPr>
                <a:t>dsDNA</a:t>
              </a:r>
              <a:r>
                <a:rPr lang="en-US" dirty="0" smtClean="0">
                  <a:solidFill>
                    <a:schemeClr val="bg1"/>
                  </a:solidFill>
                  <a:effectLst>
                    <a:outerShdw blurRad="38100" dist="38100" dir="2700000" algn="tl">
                      <a:srgbClr val="000000">
                        <a:alpha val="43137"/>
                      </a:srgbClr>
                    </a:outerShdw>
                  </a:effectLst>
                </a:rPr>
                <a:t> bridges are denatured</a:t>
              </a:r>
              <a:endParaRPr lang="en-US" dirty="0">
                <a:solidFill>
                  <a:schemeClr val="bg1"/>
                </a:solidFill>
                <a:effectLst>
                  <a:outerShdw blurRad="38100" dist="38100" dir="2700000" algn="tl">
                    <a:srgbClr val="000000">
                      <a:alpha val="43137"/>
                    </a:srgbClr>
                  </a:outerShdw>
                </a:effectLst>
              </a:endParaRPr>
            </a:p>
          </p:txBody>
        </p:sp>
      </p:grpSp>
      <p:sp>
        <p:nvSpPr>
          <p:cNvPr id="15" name="Rounded Rectangle 16"/>
          <p:cNvSpPr/>
          <p:nvPr/>
        </p:nvSpPr>
        <p:spPr bwMode="auto">
          <a:xfrm>
            <a:off x="-101314" y="2897704"/>
            <a:ext cx="2628900" cy="836096"/>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6" name="TextBox 17"/>
          <p:cNvSpPr txBox="1"/>
          <p:nvPr/>
        </p:nvSpPr>
        <p:spPr>
          <a:xfrm>
            <a:off x="4567" y="2901527"/>
            <a:ext cx="2426277" cy="1323439"/>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PE Linearization LMX1</a:t>
            </a:r>
          </a:p>
          <a:p>
            <a:r>
              <a:rPr lang="en-US" dirty="0" smtClean="0">
                <a:solidFill>
                  <a:schemeClr val="bg1"/>
                </a:solidFill>
                <a:effectLst>
                  <a:outerShdw blurRad="38100" dist="38100" dir="2700000" algn="tl">
                    <a:srgbClr val="000000">
                      <a:alpha val="43137"/>
                    </a:srgbClr>
                  </a:outerShdw>
                </a:effectLst>
              </a:rPr>
              <a:t>Ramp 37.9 </a:t>
            </a:r>
            <a:r>
              <a:rPr lang="cs-CZ" dirty="0" smtClean="0">
                <a:solidFill>
                  <a:schemeClr val="bg1"/>
                </a:solidFill>
                <a:effectLst>
                  <a:outerShdw blurRad="38100" dist="38100" dir="2700000" algn="tl">
                    <a:srgbClr val="000000">
                      <a:alpha val="43137"/>
                    </a:srgbClr>
                  </a:outerShdw>
                </a:effectLst>
              </a:rPr>
              <a:t>°C, 30 min</a:t>
            </a:r>
          </a:p>
          <a:p>
            <a:r>
              <a:rPr lang="cs-CZ" dirty="0" smtClean="0">
                <a:solidFill>
                  <a:schemeClr val="bg1"/>
                </a:solidFill>
                <a:effectLst>
                  <a:outerShdw blurRad="38100" dist="38100" dir="2700000" algn="tl">
                    <a:srgbClr val="000000">
                      <a:alpha val="43137"/>
                    </a:srgbClr>
                  </a:outerShdw>
                </a:effectLst>
              </a:rPr>
              <a:t>Temp Ramp: 20 °C</a:t>
            </a: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52242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85928" y="323088"/>
            <a:ext cx="8601075" cy="908050"/>
          </a:xfrm>
        </p:spPr>
        <p:txBody>
          <a:bodyPr/>
          <a:lstStyle/>
          <a:p>
            <a:r>
              <a:rPr lang="en-US" dirty="0"/>
              <a:t>Reverse Strand Cleavage </a:t>
            </a:r>
            <a:endParaRPr lang="en-US" dirty="0" smtClean="0"/>
          </a:p>
        </p:txBody>
      </p:sp>
      <p:pic>
        <p:nvPicPr>
          <p:cNvPr id="2050" name="Picture 2"/>
          <p:cNvPicPr>
            <a:picLocks noChangeAspect="1" noChangeArrowheads="1"/>
          </p:cNvPicPr>
          <p:nvPr/>
        </p:nvPicPr>
        <p:blipFill>
          <a:blip r:embed="rId2"/>
          <a:srcRect/>
          <a:stretch>
            <a:fillRect/>
          </a:stretch>
        </p:blipFill>
        <p:spPr bwMode="auto">
          <a:xfrm>
            <a:off x="3086098" y="973967"/>
            <a:ext cx="5781675" cy="5276850"/>
          </a:xfrm>
          <a:prstGeom prst="rect">
            <a:avLst/>
          </a:prstGeom>
          <a:noFill/>
          <a:ln w="9525">
            <a:noFill/>
            <a:miter lim="800000"/>
            <a:headEnd/>
            <a:tailEnd/>
          </a:ln>
          <a:effectLst/>
        </p:spPr>
      </p:pic>
      <p:sp>
        <p:nvSpPr>
          <p:cNvPr id="5" name="Flowchart: Delay 4"/>
          <p:cNvSpPr/>
          <p:nvPr/>
        </p:nvSpPr>
        <p:spPr bwMode="auto">
          <a:xfrm>
            <a:off x="0" y="1360487"/>
            <a:ext cx="781665" cy="1925638"/>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6" name="Group 5"/>
          <p:cNvGrpSpPr/>
          <p:nvPr/>
        </p:nvGrpSpPr>
        <p:grpSpPr>
          <a:xfrm>
            <a:off x="-100012" y="1819276"/>
            <a:ext cx="3186112" cy="1356710"/>
            <a:chOff x="-100012" y="1819275"/>
            <a:chExt cx="2483176" cy="2448156"/>
          </a:xfrm>
        </p:grpSpPr>
        <p:sp>
          <p:nvSpPr>
            <p:cNvPr id="7" name="Rounded Rectangle 6"/>
            <p:cNvSpPr/>
            <p:nvPr/>
          </p:nvSpPr>
          <p:spPr bwMode="auto">
            <a:xfrm>
              <a:off x="-100012" y="1819275"/>
              <a:ext cx="2483176" cy="1692985"/>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8" name="TextBox 7"/>
            <p:cNvSpPr txBox="1"/>
            <p:nvPr/>
          </p:nvSpPr>
          <p:spPr>
            <a:xfrm>
              <a:off x="0" y="1879312"/>
              <a:ext cx="2383163" cy="2388119"/>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Reverse strands cleaved and washed away, leaving a cluster with forward strands only</a:t>
              </a:r>
              <a:endParaRPr lang="en-US" dirty="0">
                <a:solidFill>
                  <a:schemeClr val="bg1"/>
                </a:solidFill>
                <a:effectLst>
                  <a:outerShdw blurRad="38100" dist="38100" dir="2700000" algn="tl">
                    <a:srgbClr val="000000">
                      <a:alpha val="43137"/>
                    </a:srgbClr>
                  </a:outerShdw>
                </a:effectLst>
              </a:endParaRPr>
            </a:p>
          </p:txBody>
        </p:sp>
      </p:grpSp>
      <p:sp>
        <p:nvSpPr>
          <p:cNvPr id="10" name="Rounded Rectangle 16"/>
          <p:cNvSpPr/>
          <p:nvPr/>
        </p:nvSpPr>
        <p:spPr bwMode="auto">
          <a:xfrm>
            <a:off x="-63214" y="2897704"/>
            <a:ext cx="2628900" cy="486042"/>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1" name="TextBox 17"/>
          <p:cNvSpPr txBox="1"/>
          <p:nvPr/>
        </p:nvSpPr>
        <p:spPr>
          <a:xfrm>
            <a:off x="42667" y="2901527"/>
            <a:ext cx="2426277" cy="830997"/>
          </a:xfrm>
          <a:prstGeom prst="rect">
            <a:avLst/>
          </a:prstGeom>
          <a:noFill/>
        </p:spPr>
        <p:txBody>
          <a:bodyPr wrap="square" rtlCol="0">
            <a:spAutoFit/>
          </a:bodyPr>
          <a:lstStyle/>
          <a:p>
            <a:r>
              <a:rPr lang="cs-CZ" dirty="0" err="1">
                <a:solidFill>
                  <a:schemeClr val="bg1"/>
                </a:solidFill>
                <a:effectLst>
                  <a:outerShdw blurRad="38100" dist="38100" dir="2700000" algn="tl">
                    <a:srgbClr val="000000">
                      <a:alpha val="43137"/>
                    </a:srgbClr>
                  </a:outerShdw>
                </a:effectLst>
              </a:rPr>
              <a:t>Wash</a:t>
            </a:r>
            <a:r>
              <a:rPr lang="cs-CZ" dirty="0">
                <a:solidFill>
                  <a:schemeClr val="bg1"/>
                </a:solidFill>
                <a:effectLst>
                  <a:outerShdw blurRad="38100" dist="38100" dir="2700000" algn="tl">
                    <a:srgbClr val="000000">
                      <a:alpha val="43137"/>
                    </a:srgbClr>
                  </a:outerShdw>
                </a:effectLst>
              </a:rPr>
              <a:t> </a:t>
            </a:r>
            <a:r>
              <a:rPr lang="cs-CZ" dirty="0" err="1">
                <a:solidFill>
                  <a:schemeClr val="bg1"/>
                </a:solidFill>
                <a:effectLst>
                  <a:outerShdw blurRad="38100" dist="38100" dir="2700000" algn="tl">
                    <a:srgbClr val="000000">
                      <a:alpha val="43137"/>
                    </a:srgbClr>
                  </a:outerShdw>
                </a:effectLst>
              </a:rPr>
              <a:t>Buffer</a:t>
            </a:r>
            <a:r>
              <a:rPr lang="cs-CZ" dirty="0">
                <a:solidFill>
                  <a:schemeClr val="bg1"/>
                </a:solidFill>
                <a:effectLst>
                  <a:outerShdw blurRad="38100" dist="38100" dir="2700000" algn="tl">
                    <a:srgbClr val="000000">
                      <a:alpha val="43137"/>
                    </a:srgbClr>
                  </a:outerShdw>
                </a:effectLst>
              </a:rPr>
              <a:t> HT2</a:t>
            </a: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80611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3024186" y="1040642"/>
            <a:ext cx="5791200" cy="5200650"/>
          </a:xfrm>
          <a:prstGeom prst="rect">
            <a:avLst/>
          </a:prstGeom>
          <a:noFill/>
          <a:ln w="9525">
            <a:noFill/>
            <a:miter lim="800000"/>
            <a:headEnd/>
            <a:tailEnd/>
          </a:ln>
          <a:effectLst/>
        </p:spPr>
      </p:pic>
      <p:sp>
        <p:nvSpPr>
          <p:cNvPr id="38918" name="Rectangle 44"/>
          <p:cNvSpPr>
            <a:spLocks noGrp="1" noChangeArrowheads="1"/>
          </p:cNvSpPr>
          <p:nvPr>
            <p:ph type="title"/>
          </p:nvPr>
        </p:nvSpPr>
        <p:spPr>
          <a:xfrm>
            <a:off x="185928" y="323088"/>
            <a:ext cx="8601075" cy="908050"/>
          </a:xfrm>
        </p:spPr>
        <p:txBody>
          <a:bodyPr/>
          <a:lstStyle/>
          <a:p>
            <a:r>
              <a:rPr lang="en-US" dirty="0" smtClean="0"/>
              <a:t>Blocking</a:t>
            </a:r>
          </a:p>
        </p:txBody>
      </p:sp>
      <p:grpSp>
        <p:nvGrpSpPr>
          <p:cNvPr id="2" name="Group 5"/>
          <p:cNvGrpSpPr>
            <a:grpSpLocks/>
          </p:cNvGrpSpPr>
          <p:nvPr/>
        </p:nvGrpSpPr>
        <p:grpSpPr bwMode="auto">
          <a:xfrm>
            <a:off x="6881769" y="1208825"/>
            <a:ext cx="1257300" cy="4178300"/>
            <a:chOff x="3880" y="1032"/>
            <a:chExt cx="792" cy="2632"/>
          </a:xfrm>
        </p:grpSpPr>
        <p:sp>
          <p:nvSpPr>
            <p:cNvPr id="38928" name="Line 6"/>
            <p:cNvSpPr>
              <a:spLocks noChangeShapeType="1"/>
            </p:cNvSpPr>
            <p:nvPr/>
          </p:nvSpPr>
          <p:spPr bwMode="auto">
            <a:xfrm flipH="1">
              <a:off x="3880" y="1032"/>
              <a:ext cx="200" cy="64"/>
            </a:xfrm>
            <a:prstGeom prst="line">
              <a:avLst/>
            </a:prstGeom>
            <a:noFill/>
            <a:ln w="38100">
              <a:solidFill>
                <a:srgbClr val="FF3300"/>
              </a:solidFill>
              <a:round/>
              <a:headEnd/>
              <a:tailEnd type="triangle" w="med" len="med"/>
            </a:ln>
          </p:spPr>
          <p:txBody>
            <a:bodyPr wrap="none" anchor="ctr"/>
            <a:lstStyle/>
            <a:p>
              <a:endParaRPr lang="en-US"/>
            </a:p>
          </p:txBody>
        </p:sp>
        <p:sp>
          <p:nvSpPr>
            <p:cNvPr id="38929" name="Line 7"/>
            <p:cNvSpPr>
              <a:spLocks noChangeShapeType="1"/>
            </p:cNvSpPr>
            <p:nvPr/>
          </p:nvSpPr>
          <p:spPr bwMode="auto">
            <a:xfrm flipH="1">
              <a:off x="4472" y="3600"/>
              <a:ext cx="200" cy="64"/>
            </a:xfrm>
            <a:prstGeom prst="line">
              <a:avLst/>
            </a:prstGeom>
            <a:noFill/>
            <a:ln w="38100">
              <a:solidFill>
                <a:srgbClr val="FF3300"/>
              </a:solidFill>
              <a:round/>
              <a:headEnd/>
              <a:tailEnd type="triangle" w="med" len="med"/>
            </a:ln>
          </p:spPr>
          <p:txBody>
            <a:bodyPr wrap="none" anchor="ctr"/>
            <a:lstStyle/>
            <a:p>
              <a:endParaRPr lang="en-US"/>
            </a:p>
          </p:txBody>
        </p:sp>
      </p:grpSp>
      <p:sp>
        <p:nvSpPr>
          <p:cNvPr id="8" name="Flowchart: Delay 7"/>
          <p:cNvSpPr/>
          <p:nvPr/>
        </p:nvSpPr>
        <p:spPr bwMode="auto">
          <a:xfrm>
            <a:off x="0" y="1360487"/>
            <a:ext cx="781665" cy="1939926"/>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9" name="Group 8"/>
          <p:cNvGrpSpPr/>
          <p:nvPr/>
        </p:nvGrpSpPr>
        <p:grpSpPr>
          <a:xfrm>
            <a:off x="-100013" y="1819275"/>
            <a:ext cx="2928937" cy="966787"/>
            <a:chOff x="-100012" y="1819273"/>
            <a:chExt cx="2483176" cy="1744547"/>
          </a:xfrm>
        </p:grpSpPr>
        <p:sp>
          <p:nvSpPr>
            <p:cNvPr id="10" name="Rounded Rectangle 9"/>
            <p:cNvSpPr/>
            <p:nvPr/>
          </p:nvSpPr>
          <p:spPr bwMode="auto">
            <a:xfrm>
              <a:off x="-100012" y="1819273"/>
              <a:ext cx="2483176" cy="1744547"/>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1" name="TextBox 10"/>
            <p:cNvSpPr txBox="1"/>
            <p:nvPr/>
          </p:nvSpPr>
          <p:spPr>
            <a:xfrm>
              <a:off x="0" y="1879312"/>
              <a:ext cx="2383163" cy="1499517"/>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Free 3’ ends are blocked to prevent unwanted DNA priming</a:t>
              </a:r>
              <a:endParaRPr lang="en-US" dirty="0">
                <a:solidFill>
                  <a:schemeClr val="bg1"/>
                </a:solidFill>
                <a:effectLst>
                  <a:outerShdw blurRad="38100" dist="38100" dir="2700000" algn="tl">
                    <a:srgbClr val="000000">
                      <a:alpha val="43137"/>
                    </a:srgbClr>
                  </a:outerShdw>
                </a:effectLst>
              </a:endParaRPr>
            </a:p>
          </p:txBody>
        </p:sp>
      </p:grpSp>
      <p:sp>
        <p:nvSpPr>
          <p:cNvPr id="13" name="Rounded Rectangle 16"/>
          <p:cNvSpPr/>
          <p:nvPr/>
        </p:nvSpPr>
        <p:spPr bwMode="auto">
          <a:xfrm>
            <a:off x="-63214" y="3069154"/>
            <a:ext cx="2628900" cy="1140896"/>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4" name="TextBox 17"/>
          <p:cNvSpPr txBox="1"/>
          <p:nvPr/>
        </p:nvSpPr>
        <p:spPr>
          <a:xfrm>
            <a:off x="42667" y="3072977"/>
            <a:ext cx="2426277" cy="1569660"/>
          </a:xfrm>
          <a:prstGeom prst="rect">
            <a:avLst/>
          </a:prstGeom>
          <a:noFill/>
        </p:spPr>
        <p:txBody>
          <a:bodyPr wrap="square" rtlCol="0">
            <a:spAutoFit/>
          </a:bodyPr>
          <a:lstStyle/>
          <a:p>
            <a:r>
              <a:rPr lang="cs-CZ" dirty="0" err="1" smtClean="0">
                <a:solidFill>
                  <a:schemeClr val="bg1"/>
                </a:solidFill>
                <a:effectLst>
                  <a:outerShdw blurRad="38100" dist="38100" dir="2700000" algn="tl">
                    <a:srgbClr val="000000">
                      <a:alpha val="43137"/>
                    </a:srgbClr>
                  </a:outerShdw>
                </a:effectLst>
              </a:rPr>
              <a:t>Blocking</a:t>
            </a:r>
            <a:r>
              <a:rPr lang="cs-CZ" dirty="0" smtClean="0">
                <a:solidFill>
                  <a:schemeClr val="bg1"/>
                </a:solidFill>
                <a:effectLst>
                  <a:outerShdw blurRad="38100" dist="38100" dir="2700000" algn="tl">
                    <a:srgbClr val="000000">
                      <a:alpha val="43137"/>
                    </a:srgbClr>
                  </a:outerShdw>
                </a:effectLst>
              </a:rPr>
              <a:t> Mix BMX</a:t>
            </a:r>
          </a:p>
          <a:p>
            <a:r>
              <a:rPr lang="cs-CZ" dirty="0" smtClean="0">
                <a:solidFill>
                  <a:schemeClr val="bg1"/>
                </a:solidFill>
                <a:effectLst>
                  <a:outerShdw blurRad="38100" dist="38100" dir="2700000" algn="tl">
                    <a:srgbClr val="000000">
                      <a:alpha val="43137"/>
                    </a:srgbClr>
                  </a:outerShdw>
                </a:effectLst>
              </a:rPr>
              <a:t>38 °C, 30 min</a:t>
            </a:r>
          </a:p>
          <a:p>
            <a:r>
              <a:rPr lang="cs-CZ" dirty="0" smtClean="0">
                <a:solidFill>
                  <a:schemeClr val="bg1"/>
                </a:solidFill>
                <a:effectLst>
                  <a:outerShdw blurRad="38100" dist="38100" dir="2700000" algn="tl">
                    <a:srgbClr val="000000">
                      <a:alpha val="43137"/>
                    </a:srgbClr>
                  </a:outerShdw>
                </a:effectLst>
              </a:rPr>
              <a:t>60 °C, 15 min</a:t>
            </a:r>
          </a:p>
          <a:p>
            <a:r>
              <a:rPr lang="cs-CZ" dirty="0" smtClean="0">
                <a:solidFill>
                  <a:schemeClr val="bg1"/>
                </a:solidFill>
                <a:effectLst>
                  <a:outerShdw blurRad="38100" dist="38100" dir="2700000" algn="tl">
                    <a:srgbClr val="000000">
                      <a:alpha val="43137"/>
                    </a:srgbClr>
                  </a:outerShdw>
                </a:effectLst>
              </a:rPr>
              <a:t>20°C, HT2, HT1 </a:t>
            </a:r>
            <a:r>
              <a:rPr lang="cs-CZ" dirty="0" err="1" smtClean="0">
                <a:solidFill>
                  <a:schemeClr val="bg1"/>
                </a:solidFill>
                <a:effectLst>
                  <a:outerShdw blurRad="38100" dist="38100" dir="2700000" algn="tl">
                    <a:srgbClr val="000000">
                      <a:alpha val="43137"/>
                    </a:srgbClr>
                  </a:outerShdw>
                </a:effectLst>
              </a:rPr>
              <a:t>Washes</a:t>
            </a:r>
            <a:r>
              <a:rPr lang="cs-CZ" dirty="0" smtClean="0">
                <a:solidFill>
                  <a:schemeClr val="bg1"/>
                </a:solidFill>
                <a:effectLst>
                  <a:outerShdw blurRad="38100" dist="38100" dir="2700000" algn="tl">
                    <a:srgbClr val="000000">
                      <a:alpha val="43137"/>
                    </a:srgbClr>
                  </a:outerShdw>
                </a:effectLst>
              </a:rPr>
              <a:t> </a:t>
            </a:r>
            <a:endParaRPr lang="cs-CZ" dirty="0">
              <a:solidFill>
                <a:schemeClr val="bg1"/>
              </a:solidFill>
              <a:effectLst>
                <a:outerShdw blurRad="38100" dist="38100" dir="2700000" algn="tl">
                  <a:srgbClr val="000000">
                    <a:alpha val="43137"/>
                  </a:srgbClr>
                </a:outerShdw>
              </a:effectLst>
            </a:endParaRP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2864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3114674" y="1077279"/>
            <a:ext cx="5781675" cy="5114925"/>
          </a:xfrm>
          <a:prstGeom prst="rect">
            <a:avLst/>
          </a:prstGeom>
          <a:noFill/>
          <a:ln w="9525">
            <a:noFill/>
            <a:miter lim="800000"/>
            <a:headEnd/>
            <a:tailEnd/>
          </a:ln>
          <a:effectLst/>
        </p:spPr>
      </p:pic>
      <p:sp>
        <p:nvSpPr>
          <p:cNvPr id="39942" name="Rectangle 20"/>
          <p:cNvSpPr>
            <a:spLocks noGrp="1" noChangeArrowheads="1"/>
          </p:cNvSpPr>
          <p:nvPr>
            <p:ph type="title"/>
          </p:nvPr>
        </p:nvSpPr>
        <p:spPr>
          <a:xfrm>
            <a:off x="185928" y="323088"/>
            <a:ext cx="8601075" cy="908050"/>
          </a:xfrm>
        </p:spPr>
        <p:txBody>
          <a:bodyPr/>
          <a:lstStyle/>
          <a:p>
            <a:r>
              <a:rPr lang="en-US" dirty="0" smtClean="0"/>
              <a:t>Read 1 Primer Hybridization</a:t>
            </a:r>
          </a:p>
        </p:txBody>
      </p:sp>
      <p:sp>
        <p:nvSpPr>
          <p:cNvPr id="2174982" name="AutoShape 6"/>
          <p:cNvSpPr>
            <a:spLocks noChangeArrowheads="1"/>
          </p:cNvSpPr>
          <p:nvPr/>
        </p:nvSpPr>
        <p:spPr bwMode="auto">
          <a:xfrm>
            <a:off x="7266508" y="1996724"/>
            <a:ext cx="1285875" cy="479425"/>
          </a:xfrm>
          <a:prstGeom prst="wedgeRectCallout">
            <a:avLst>
              <a:gd name="adj1" fmla="val -76051"/>
              <a:gd name="adj2" fmla="val -79139"/>
            </a:avLst>
          </a:prstGeom>
          <a:solidFill>
            <a:schemeClr val="bg1"/>
          </a:solidFill>
          <a:ln w="12700" algn="ctr">
            <a:solidFill>
              <a:schemeClr val="tx1"/>
            </a:solidFill>
            <a:miter lim="800000"/>
            <a:headEnd/>
            <a:tailEnd/>
          </a:ln>
        </p:spPr>
        <p:txBody>
          <a:bodyPr anchor="ctr"/>
          <a:lstStyle/>
          <a:p>
            <a:pPr algn="ctr"/>
            <a:r>
              <a:rPr lang="en-US" sz="1400" b="1" dirty="0"/>
              <a:t>Sequencing primer</a:t>
            </a:r>
          </a:p>
        </p:txBody>
      </p:sp>
      <p:sp>
        <p:nvSpPr>
          <p:cNvPr id="6" name="Flowchart: Delay 5"/>
          <p:cNvSpPr/>
          <p:nvPr/>
        </p:nvSpPr>
        <p:spPr bwMode="auto">
          <a:xfrm>
            <a:off x="0" y="1360487"/>
            <a:ext cx="781665" cy="1603939"/>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7" name="Group 6"/>
          <p:cNvGrpSpPr/>
          <p:nvPr/>
        </p:nvGrpSpPr>
        <p:grpSpPr>
          <a:xfrm>
            <a:off x="-100013" y="1819276"/>
            <a:ext cx="3214687" cy="864268"/>
            <a:chOff x="-100012" y="1819275"/>
            <a:chExt cx="2483176" cy="1559554"/>
          </a:xfrm>
        </p:grpSpPr>
        <p:sp>
          <p:nvSpPr>
            <p:cNvPr id="8" name="Rounded Rectangle 7"/>
            <p:cNvSpPr/>
            <p:nvPr/>
          </p:nvSpPr>
          <p:spPr bwMode="auto">
            <a:xfrm>
              <a:off x="-100012" y="1819275"/>
              <a:ext cx="2483176" cy="1188165"/>
            </a:xfrm>
            <a:prstGeom prst="roundRect">
              <a:avLst/>
            </a:prstGeom>
            <a:solidFill>
              <a:srgbClr val="78A7DA"/>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9" name="TextBox 8"/>
            <p:cNvSpPr txBox="1"/>
            <p:nvPr/>
          </p:nvSpPr>
          <p:spPr>
            <a:xfrm>
              <a:off x="0" y="1879312"/>
              <a:ext cx="2383163" cy="1499517"/>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Sequencing primer is hybridized to adapter sequence</a:t>
              </a:r>
              <a:endParaRPr lang="en-US" dirty="0">
                <a:solidFill>
                  <a:schemeClr val="bg1"/>
                </a:solidFill>
                <a:effectLst>
                  <a:outerShdw blurRad="38100" dist="38100" dir="2700000" algn="tl">
                    <a:srgbClr val="000000">
                      <a:alpha val="43137"/>
                    </a:srgbClr>
                  </a:outerShdw>
                </a:effectLst>
              </a:endParaRPr>
            </a:p>
          </p:txBody>
        </p:sp>
      </p:grpSp>
      <p:sp>
        <p:nvSpPr>
          <p:cNvPr id="11" name="Rounded Rectangle 16"/>
          <p:cNvSpPr/>
          <p:nvPr/>
        </p:nvSpPr>
        <p:spPr bwMode="auto">
          <a:xfrm>
            <a:off x="-82264" y="2897704"/>
            <a:ext cx="2628900" cy="1121846"/>
          </a:xfrm>
          <a:prstGeom prst="roundRect">
            <a:avLst/>
          </a:prstGeom>
          <a:solidFill>
            <a:schemeClr val="accent2">
              <a:lumMod val="7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2" name="TextBox 17"/>
          <p:cNvSpPr txBox="1"/>
          <p:nvPr/>
        </p:nvSpPr>
        <p:spPr>
          <a:xfrm>
            <a:off x="23617" y="2901527"/>
            <a:ext cx="2523019" cy="1569660"/>
          </a:xfrm>
          <a:prstGeom prst="rect">
            <a:avLst/>
          </a:prstGeom>
          <a:noFill/>
        </p:spPr>
        <p:txBody>
          <a:bodyPr wrap="square" rtlCol="0">
            <a:spAutoFit/>
          </a:bodyPr>
          <a:lstStyle/>
          <a:p>
            <a:r>
              <a:rPr lang="cs-CZ" dirty="0" smtClean="0">
                <a:solidFill>
                  <a:schemeClr val="bg1"/>
                </a:solidFill>
                <a:effectLst>
                  <a:outerShdw blurRad="38100" dist="38100" dir="2700000" algn="tl">
                    <a:srgbClr val="000000">
                      <a:alpha val="43137"/>
                    </a:srgbClr>
                  </a:outerShdw>
                </a:effectLst>
              </a:rPr>
              <a:t>0.1 NAOH</a:t>
            </a:r>
          </a:p>
          <a:p>
            <a:r>
              <a:rPr lang="cs-CZ" dirty="0" err="1" smtClean="0">
                <a:solidFill>
                  <a:schemeClr val="bg1"/>
                </a:solidFill>
                <a:effectLst>
                  <a:outerShdw blurRad="38100" dist="38100" dir="2700000" algn="tl">
                    <a:srgbClr val="000000">
                      <a:alpha val="43137"/>
                    </a:srgbClr>
                  </a:outerShdw>
                </a:effectLst>
              </a:rPr>
              <a:t>Seq</a:t>
            </a:r>
            <a:r>
              <a:rPr lang="cs-CZ" dirty="0" smtClean="0">
                <a:solidFill>
                  <a:schemeClr val="bg1"/>
                </a:solidFill>
                <a:effectLst>
                  <a:outerShdw blurRad="38100" dist="38100" dir="2700000" algn="tl">
                    <a:srgbClr val="000000">
                      <a:alpha val="43137"/>
                    </a:srgbClr>
                  </a:outerShdw>
                </a:effectLst>
              </a:rPr>
              <a:t>. </a:t>
            </a:r>
            <a:r>
              <a:rPr lang="cs-CZ" dirty="0" err="1" smtClean="0">
                <a:solidFill>
                  <a:schemeClr val="bg1"/>
                </a:solidFill>
                <a:effectLst>
                  <a:outerShdw blurRad="38100" dist="38100" dir="2700000" algn="tl">
                    <a:srgbClr val="000000">
                      <a:alpha val="43137"/>
                    </a:srgbClr>
                  </a:outerShdw>
                </a:effectLst>
              </a:rPr>
              <a:t>Primer</a:t>
            </a:r>
            <a:endParaRPr lang="cs-CZ" dirty="0" smtClean="0">
              <a:solidFill>
                <a:schemeClr val="bg1"/>
              </a:solidFill>
              <a:effectLst>
                <a:outerShdw blurRad="38100" dist="38100" dir="2700000" algn="tl">
                  <a:srgbClr val="000000">
                    <a:alpha val="43137"/>
                  </a:srgbClr>
                </a:outerShdw>
              </a:effectLst>
            </a:endParaRPr>
          </a:p>
          <a:p>
            <a:r>
              <a:rPr lang="cs-CZ" dirty="0" smtClean="0">
                <a:solidFill>
                  <a:schemeClr val="bg1"/>
                </a:solidFill>
                <a:effectLst>
                  <a:outerShdw blurRad="38100" dist="38100" dir="2700000" algn="tl">
                    <a:srgbClr val="000000">
                      <a:alpha val="43137"/>
                    </a:srgbClr>
                  </a:outerShdw>
                </a:effectLst>
              </a:rPr>
              <a:t>60 °C, 5 min</a:t>
            </a:r>
          </a:p>
          <a:p>
            <a:r>
              <a:rPr lang="cs-CZ" dirty="0" smtClean="0">
                <a:solidFill>
                  <a:schemeClr val="bg1"/>
                </a:solidFill>
                <a:effectLst>
                  <a:outerShdw blurRad="38100" dist="38100" dir="2700000" algn="tl">
                    <a:srgbClr val="000000">
                      <a:alpha val="43137"/>
                    </a:srgbClr>
                  </a:outerShdw>
                </a:effectLst>
              </a:rPr>
              <a:t>20 °C, HT2, HT1 </a:t>
            </a:r>
            <a:r>
              <a:rPr lang="cs-CZ" dirty="0" err="1" smtClean="0">
                <a:solidFill>
                  <a:schemeClr val="bg1"/>
                </a:solidFill>
                <a:effectLst>
                  <a:outerShdw blurRad="38100" dist="38100" dir="2700000" algn="tl">
                    <a:srgbClr val="000000">
                      <a:alpha val="43137"/>
                    </a:srgbClr>
                  </a:outerShdw>
                </a:effectLst>
              </a:rPr>
              <a:t>Washes</a:t>
            </a:r>
            <a:endParaRPr lang="cs-CZ" dirty="0" smtClean="0">
              <a:solidFill>
                <a:schemeClr val="bg1"/>
              </a:solidFill>
              <a:effectLst>
                <a:outerShdw blurRad="38100" dist="38100" dir="2700000" algn="tl">
                  <a:srgbClr val="000000">
                    <a:alpha val="43137"/>
                  </a:srgbClr>
                </a:outerShdw>
              </a:effectLst>
            </a:endParaRPr>
          </a:p>
          <a:p>
            <a:endParaRPr lang="cs-CZ"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pic>
        <p:nvPicPr>
          <p:cNvPr id="13" name="Obrázek 12" descr="Agrigenomics - Microsoft PowerPoint"/>
          <p:cNvPicPr>
            <a:picLocks noChangeAspect="1"/>
          </p:cNvPicPr>
          <p:nvPr/>
        </p:nvPicPr>
        <p:blipFill rotWithShape="1">
          <a:blip r:embed="rId3">
            <a:extLst>
              <a:ext uri="{28A0092B-C50C-407E-A947-70E740481C1C}">
                <a14:useLocalDpi xmlns:a14="http://schemas.microsoft.com/office/drawing/2010/main" val="0"/>
              </a:ext>
            </a:extLst>
          </a:blip>
          <a:srcRect l="74110" t="84161" r="18493" b="11576"/>
          <a:stretch/>
        </p:blipFill>
        <p:spPr>
          <a:xfrm>
            <a:off x="7869099" y="6379913"/>
            <a:ext cx="1323811" cy="410794"/>
          </a:xfrm>
          <a:prstGeom prst="rect">
            <a:avLst/>
          </a:prstGeom>
        </p:spPr>
      </p:pic>
    </p:spTree>
    <p:extLst>
      <p:ext uri="{BB962C8B-B14F-4D97-AF65-F5344CB8AC3E}">
        <p14:creationId xmlns:p14="http://schemas.microsoft.com/office/powerpoint/2010/main" val="4220106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49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498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bwMode="auto">
          <a:xfrm>
            <a:off x="6346661" y="2025476"/>
            <a:ext cx="555117" cy="1471212"/>
          </a:xfrm>
          <a:prstGeom prst="ellipse">
            <a:avLst/>
          </a:prstGeom>
          <a:pattFill prst="pct20">
            <a:fgClr>
              <a:schemeClr val="accent4"/>
            </a:fgClr>
            <a:bgClr>
              <a:schemeClr val="bg1"/>
            </a:bgClr>
          </a:patt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63491" name="Text Box 3"/>
          <p:cNvSpPr txBox="1">
            <a:spLocks noChangeArrowheads="1"/>
          </p:cNvSpPr>
          <p:nvPr/>
        </p:nvSpPr>
        <p:spPr bwMode="auto">
          <a:xfrm>
            <a:off x="2772763" y="3977700"/>
            <a:ext cx="2714625" cy="33655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en-GB" sz="1600" b="1">
                <a:ea typeface="ＭＳ Ｐゴシック" pitchFamily="34" charset="-128"/>
              </a:rPr>
              <a:t>Single molecule array</a:t>
            </a:r>
          </a:p>
        </p:txBody>
      </p:sp>
      <p:sp>
        <p:nvSpPr>
          <p:cNvPr id="63492" name="Rectangle 4"/>
          <p:cNvSpPr>
            <a:spLocks noGrp="1" noChangeArrowheads="1"/>
          </p:cNvSpPr>
          <p:nvPr>
            <p:ph type="title"/>
          </p:nvPr>
        </p:nvSpPr>
        <p:spPr>
          <a:xfrm>
            <a:off x="119141" y="99699"/>
            <a:ext cx="8828840" cy="665005"/>
          </a:xfrm>
        </p:spPr>
        <p:txBody>
          <a:bodyPr>
            <a:noAutofit/>
          </a:bodyPr>
          <a:lstStyle/>
          <a:p>
            <a:r>
              <a:rPr lang="cs-CZ" dirty="0" err="1" smtClean="0">
                <a:latin typeface="+mn-lt"/>
              </a:rPr>
              <a:t>Sequencing</a:t>
            </a:r>
            <a:r>
              <a:rPr lang="cs-CZ" dirty="0" smtClean="0">
                <a:latin typeface="+mn-lt"/>
              </a:rPr>
              <a:t> by </a:t>
            </a:r>
            <a:r>
              <a:rPr lang="cs-CZ" dirty="0" err="1" smtClean="0">
                <a:latin typeface="+mn-lt"/>
              </a:rPr>
              <a:t>sythesis</a:t>
            </a:r>
            <a:r>
              <a:rPr lang="cs-CZ" dirty="0" smtClean="0">
                <a:latin typeface="+mn-lt"/>
              </a:rPr>
              <a:t> </a:t>
            </a:r>
            <a:r>
              <a:rPr lang="en-GB" dirty="0" smtClean="0">
                <a:latin typeface="+mn-lt"/>
              </a:rPr>
              <a:t>(SBS</a:t>
            </a:r>
            <a:r>
              <a:rPr lang="en-GB" dirty="0">
                <a:latin typeface="+mn-lt"/>
              </a:rPr>
              <a:t>)</a:t>
            </a:r>
          </a:p>
        </p:txBody>
      </p:sp>
      <p:sp>
        <p:nvSpPr>
          <p:cNvPr id="63493" name="Freeform 5"/>
          <p:cNvSpPr>
            <a:spLocks/>
          </p:cNvSpPr>
          <p:nvPr/>
        </p:nvSpPr>
        <p:spPr bwMode="auto">
          <a:xfrm>
            <a:off x="2579088" y="1879025"/>
            <a:ext cx="3086100" cy="1839913"/>
          </a:xfrm>
          <a:custGeom>
            <a:avLst/>
            <a:gdLst/>
            <a:ahLst/>
            <a:cxnLst>
              <a:cxn ang="0">
                <a:pos x="192" y="0"/>
              </a:cxn>
              <a:cxn ang="0">
                <a:pos x="1554" y="42"/>
              </a:cxn>
              <a:cxn ang="0">
                <a:pos x="552" y="1194"/>
              </a:cxn>
              <a:cxn ang="0">
                <a:pos x="528" y="1110"/>
              </a:cxn>
              <a:cxn ang="0">
                <a:pos x="474" y="1104"/>
              </a:cxn>
              <a:cxn ang="0">
                <a:pos x="396" y="1092"/>
              </a:cxn>
              <a:cxn ang="0">
                <a:pos x="372" y="1074"/>
              </a:cxn>
              <a:cxn ang="0">
                <a:pos x="348" y="1062"/>
              </a:cxn>
              <a:cxn ang="0">
                <a:pos x="372" y="966"/>
              </a:cxn>
              <a:cxn ang="0">
                <a:pos x="288" y="918"/>
              </a:cxn>
              <a:cxn ang="0">
                <a:pos x="270" y="876"/>
              </a:cxn>
              <a:cxn ang="0">
                <a:pos x="246" y="840"/>
              </a:cxn>
              <a:cxn ang="0">
                <a:pos x="252" y="774"/>
              </a:cxn>
              <a:cxn ang="0">
                <a:pos x="150" y="714"/>
              </a:cxn>
              <a:cxn ang="0">
                <a:pos x="108" y="666"/>
              </a:cxn>
              <a:cxn ang="0">
                <a:pos x="72" y="654"/>
              </a:cxn>
              <a:cxn ang="0">
                <a:pos x="120" y="414"/>
              </a:cxn>
              <a:cxn ang="0">
                <a:pos x="90" y="366"/>
              </a:cxn>
              <a:cxn ang="0">
                <a:pos x="54" y="342"/>
              </a:cxn>
              <a:cxn ang="0">
                <a:pos x="42" y="318"/>
              </a:cxn>
              <a:cxn ang="0">
                <a:pos x="24" y="300"/>
              </a:cxn>
              <a:cxn ang="0">
                <a:pos x="12" y="258"/>
              </a:cxn>
              <a:cxn ang="0">
                <a:pos x="18" y="210"/>
              </a:cxn>
              <a:cxn ang="0">
                <a:pos x="42" y="198"/>
              </a:cxn>
              <a:cxn ang="0">
                <a:pos x="66" y="156"/>
              </a:cxn>
              <a:cxn ang="0">
                <a:pos x="72" y="66"/>
              </a:cxn>
              <a:cxn ang="0">
                <a:pos x="90" y="54"/>
              </a:cxn>
              <a:cxn ang="0">
                <a:pos x="96" y="30"/>
              </a:cxn>
              <a:cxn ang="0">
                <a:pos x="192" y="0"/>
              </a:cxn>
            </a:cxnLst>
            <a:rect l="0" t="0" r="r" b="b"/>
            <a:pathLst>
              <a:path w="1554" h="1194">
                <a:moveTo>
                  <a:pt x="192" y="0"/>
                </a:moveTo>
                <a:cubicBezTo>
                  <a:pt x="435" y="2"/>
                  <a:pt x="1134" y="36"/>
                  <a:pt x="1554" y="42"/>
                </a:cubicBezTo>
                <a:cubicBezTo>
                  <a:pt x="1398" y="228"/>
                  <a:pt x="723" y="1016"/>
                  <a:pt x="552" y="1194"/>
                </a:cubicBezTo>
                <a:cubicBezTo>
                  <a:pt x="536" y="1170"/>
                  <a:pt x="548" y="1131"/>
                  <a:pt x="528" y="1110"/>
                </a:cubicBezTo>
                <a:cubicBezTo>
                  <a:pt x="516" y="1097"/>
                  <a:pt x="492" y="1106"/>
                  <a:pt x="474" y="1104"/>
                </a:cubicBezTo>
                <a:cubicBezTo>
                  <a:pt x="448" y="1100"/>
                  <a:pt x="422" y="1096"/>
                  <a:pt x="396" y="1092"/>
                </a:cubicBezTo>
                <a:cubicBezTo>
                  <a:pt x="388" y="1086"/>
                  <a:pt x="380" y="1079"/>
                  <a:pt x="372" y="1074"/>
                </a:cubicBezTo>
                <a:cubicBezTo>
                  <a:pt x="364" y="1069"/>
                  <a:pt x="350" y="1071"/>
                  <a:pt x="348" y="1062"/>
                </a:cubicBezTo>
                <a:cubicBezTo>
                  <a:pt x="338" y="1026"/>
                  <a:pt x="362" y="997"/>
                  <a:pt x="372" y="966"/>
                </a:cubicBezTo>
                <a:cubicBezTo>
                  <a:pt x="360" y="907"/>
                  <a:pt x="338" y="935"/>
                  <a:pt x="288" y="918"/>
                </a:cubicBezTo>
                <a:cubicBezTo>
                  <a:pt x="282" y="899"/>
                  <a:pt x="281" y="895"/>
                  <a:pt x="270" y="876"/>
                </a:cubicBezTo>
                <a:cubicBezTo>
                  <a:pt x="263" y="864"/>
                  <a:pt x="246" y="840"/>
                  <a:pt x="246" y="840"/>
                </a:cubicBezTo>
                <a:cubicBezTo>
                  <a:pt x="248" y="818"/>
                  <a:pt x="255" y="796"/>
                  <a:pt x="252" y="774"/>
                </a:cubicBezTo>
                <a:cubicBezTo>
                  <a:pt x="246" y="719"/>
                  <a:pt x="190" y="721"/>
                  <a:pt x="150" y="714"/>
                </a:cubicBezTo>
                <a:cubicBezTo>
                  <a:pt x="125" y="697"/>
                  <a:pt x="133" y="680"/>
                  <a:pt x="108" y="666"/>
                </a:cubicBezTo>
                <a:cubicBezTo>
                  <a:pt x="97" y="660"/>
                  <a:pt x="72" y="654"/>
                  <a:pt x="72" y="654"/>
                </a:cubicBezTo>
                <a:cubicBezTo>
                  <a:pt x="0" y="582"/>
                  <a:pt x="76" y="480"/>
                  <a:pt x="120" y="414"/>
                </a:cubicBezTo>
                <a:cubicBezTo>
                  <a:pt x="112" y="376"/>
                  <a:pt x="122" y="388"/>
                  <a:pt x="90" y="366"/>
                </a:cubicBezTo>
                <a:cubicBezTo>
                  <a:pt x="78" y="358"/>
                  <a:pt x="54" y="342"/>
                  <a:pt x="54" y="342"/>
                </a:cubicBezTo>
                <a:cubicBezTo>
                  <a:pt x="50" y="334"/>
                  <a:pt x="47" y="325"/>
                  <a:pt x="42" y="318"/>
                </a:cubicBezTo>
                <a:cubicBezTo>
                  <a:pt x="37" y="311"/>
                  <a:pt x="28" y="307"/>
                  <a:pt x="24" y="300"/>
                </a:cubicBezTo>
                <a:cubicBezTo>
                  <a:pt x="17" y="287"/>
                  <a:pt x="17" y="272"/>
                  <a:pt x="12" y="258"/>
                </a:cubicBezTo>
                <a:cubicBezTo>
                  <a:pt x="14" y="242"/>
                  <a:pt x="11" y="224"/>
                  <a:pt x="18" y="210"/>
                </a:cubicBezTo>
                <a:cubicBezTo>
                  <a:pt x="22" y="202"/>
                  <a:pt x="36" y="204"/>
                  <a:pt x="42" y="198"/>
                </a:cubicBezTo>
                <a:cubicBezTo>
                  <a:pt x="53" y="187"/>
                  <a:pt x="57" y="169"/>
                  <a:pt x="66" y="156"/>
                </a:cubicBezTo>
                <a:cubicBezTo>
                  <a:pt x="68" y="126"/>
                  <a:pt x="65" y="95"/>
                  <a:pt x="72" y="66"/>
                </a:cubicBezTo>
                <a:cubicBezTo>
                  <a:pt x="74" y="59"/>
                  <a:pt x="86" y="60"/>
                  <a:pt x="90" y="54"/>
                </a:cubicBezTo>
                <a:cubicBezTo>
                  <a:pt x="95" y="47"/>
                  <a:pt x="91" y="36"/>
                  <a:pt x="96" y="30"/>
                </a:cubicBezTo>
                <a:cubicBezTo>
                  <a:pt x="119" y="1"/>
                  <a:pt x="176" y="47"/>
                  <a:pt x="192" y="0"/>
                </a:cubicBezTo>
                <a:close/>
              </a:path>
            </a:pathLst>
          </a:custGeom>
          <a:solidFill>
            <a:srgbClr val="EAEAEA"/>
          </a:solidFill>
          <a:ln w="9525" cap="flat" cmpd="sng">
            <a:noFill/>
            <a:prstDash val="solid"/>
            <a:round/>
            <a:headEnd/>
            <a:tailEnd/>
          </a:ln>
          <a:effectLst>
            <a:prstShdw prst="shdw17" dist="38100" dir="5400000">
              <a:srgbClr val="EAEAEA">
                <a:gamma/>
                <a:shade val="60000"/>
                <a:invGamma/>
              </a:srgbClr>
            </a:prstShdw>
          </a:effectLst>
        </p:spPr>
        <p:txBody>
          <a:bodyPr>
            <a:spAutoFit/>
          </a:bodyPr>
          <a:lstStyle/>
          <a:p>
            <a:endParaRPr lang="en-GB"/>
          </a:p>
        </p:txBody>
      </p:sp>
      <p:sp>
        <p:nvSpPr>
          <p:cNvPr id="63494" name="Rectangle 6"/>
          <p:cNvSpPr>
            <a:spLocks noChangeArrowheads="1"/>
          </p:cNvSpPr>
          <p:nvPr/>
        </p:nvSpPr>
        <p:spPr bwMode="auto">
          <a:xfrm rot="5400000" flipV="1">
            <a:off x="4355501" y="2617213"/>
            <a:ext cx="131762" cy="42862"/>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495" name="Rectangle 7"/>
          <p:cNvSpPr>
            <a:spLocks noChangeArrowheads="1"/>
          </p:cNvSpPr>
          <p:nvPr/>
        </p:nvSpPr>
        <p:spPr bwMode="auto">
          <a:xfrm rot="5400000" flipV="1">
            <a:off x="3885601" y="2847400"/>
            <a:ext cx="128587" cy="42863"/>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496" name="Rectangle 8"/>
          <p:cNvSpPr>
            <a:spLocks noChangeArrowheads="1"/>
          </p:cNvSpPr>
          <p:nvPr/>
        </p:nvSpPr>
        <p:spPr bwMode="auto">
          <a:xfrm rot="5400000" flipV="1">
            <a:off x="3365694" y="3102195"/>
            <a:ext cx="130175" cy="42862"/>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497" name="Rectangle 9"/>
          <p:cNvSpPr>
            <a:spLocks noChangeArrowheads="1"/>
          </p:cNvSpPr>
          <p:nvPr/>
        </p:nvSpPr>
        <p:spPr bwMode="auto">
          <a:xfrm rot="5400000" flipV="1">
            <a:off x="4021332" y="2265582"/>
            <a:ext cx="127000" cy="42862"/>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498" name="Rectangle 10"/>
          <p:cNvSpPr>
            <a:spLocks noChangeArrowheads="1"/>
          </p:cNvSpPr>
          <p:nvPr/>
        </p:nvSpPr>
        <p:spPr bwMode="auto">
          <a:xfrm rot="5400000" flipV="1">
            <a:off x="3195039" y="2655312"/>
            <a:ext cx="131762" cy="42863"/>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499" name="Rectangle 11"/>
          <p:cNvSpPr>
            <a:spLocks noChangeArrowheads="1"/>
          </p:cNvSpPr>
          <p:nvPr/>
        </p:nvSpPr>
        <p:spPr bwMode="auto">
          <a:xfrm rot="5400000" flipV="1">
            <a:off x="3174401" y="2310825"/>
            <a:ext cx="128587" cy="42863"/>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00" name="Rectangle 12"/>
          <p:cNvSpPr>
            <a:spLocks noChangeArrowheads="1"/>
          </p:cNvSpPr>
          <p:nvPr/>
        </p:nvSpPr>
        <p:spPr bwMode="auto">
          <a:xfrm rot="5400000" flipV="1">
            <a:off x="4082451" y="3064887"/>
            <a:ext cx="128588" cy="42863"/>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01" name="Rectangle 13"/>
          <p:cNvSpPr>
            <a:spLocks noChangeArrowheads="1"/>
          </p:cNvSpPr>
          <p:nvPr/>
        </p:nvSpPr>
        <p:spPr bwMode="auto">
          <a:xfrm rot="5400000" flipV="1">
            <a:off x="4295176" y="2131437"/>
            <a:ext cx="128588" cy="42863"/>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02" name="Rectangle 14"/>
          <p:cNvSpPr>
            <a:spLocks noChangeArrowheads="1"/>
          </p:cNvSpPr>
          <p:nvPr/>
        </p:nvSpPr>
        <p:spPr bwMode="auto">
          <a:xfrm rot="5400000" flipV="1">
            <a:off x="4501551" y="2199700"/>
            <a:ext cx="128587" cy="42863"/>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03" name="Rectangle 15"/>
          <p:cNvSpPr>
            <a:spLocks noChangeArrowheads="1"/>
          </p:cNvSpPr>
          <p:nvPr/>
        </p:nvSpPr>
        <p:spPr bwMode="auto">
          <a:xfrm rot="5400000" flipV="1">
            <a:off x="3042638" y="2687063"/>
            <a:ext cx="128588" cy="42862"/>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04" name="Rectangle 16"/>
          <p:cNvSpPr>
            <a:spLocks noChangeArrowheads="1"/>
          </p:cNvSpPr>
          <p:nvPr/>
        </p:nvSpPr>
        <p:spPr bwMode="auto">
          <a:xfrm rot="5400000" flipV="1">
            <a:off x="3303782" y="2810094"/>
            <a:ext cx="130175" cy="42863"/>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05" name="Rectangle 17"/>
          <p:cNvSpPr>
            <a:spLocks noChangeArrowheads="1"/>
          </p:cNvSpPr>
          <p:nvPr/>
        </p:nvSpPr>
        <p:spPr bwMode="auto">
          <a:xfrm rot="5400000" flipV="1">
            <a:off x="3200595" y="3075206"/>
            <a:ext cx="127000" cy="42863"/>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06" name="Rectangle 18"/>
          <p:cNvSpPr>
            <a:spLocks noChangeArrowheads="1"/>
          </p:cNvSpPr>
          <p:nvPr/>
        </p:nvSpPr>
        <p:spPr bwMode="auto">
          <a:xfrm rot="5400000" flipV="1">
            <a:off x="2798163" y="2052063"/>
            <a:ext cx="128588" cy="42862"/>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07" name="Rectangle 19"/>
          <p:cNvSpPr>
            <a:spLocks noChangeArrowheads="1"/>
          </p:cNvSpPr>
          <p:nvPr/>
        </p:nvSpPr>
        <p:spPr bwMode="auto">
          <a:xfrm rot="5400000" flipV="1">
            <a:off x="3464914" y="2445762"/>
            <a:ext cx="131762" cy="42863"/>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08" name="Rectangle 20"/>
          <p:cNvSpPr>
            <a:spLocks noChangeArrowheads="1"/>
          </p:cNvSpPr>
          <p:nvPr/>
        </p:nvSpPr>
        <p:spPr bwMode="auto">
          <a:xfrm rot="5400000" flipV="1">
            <a:off x="3087882" y="2105244"/>
            <a:ext cx="127000" cy="42862"/>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09" name="Rectangle 21"/>
          <p:cNvSpPr>
            <a:spLocks noChangeArrowheads="1"/>
          </p:cNvSpPr>
          <p:nvPr/>
        </p:nvSpPr>
        <p:spPr bwMode="auto">
          <a:xfrm rot="5400000" flipV="1">
            <a:off x="3408557" y="3410169"/>
            <a:ext cx="130175" cy="42863"/>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10" name="Rectangle 22"/>
          <p:cNvSpPr>
            <a:spLocks noChangeArrowheads="1"/>
          </p:cNvSpPr>
          <p:nvPr/>
        </p:nvSpPr>
        <p:spPr bwMode="auto">
          <a:xfrm rot="5400000" flipV="1">
            <a:off x="4053876" y="2706112"/>
            <a:ext cx="128588" cy="42863"/>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11" name="Rectangle 23"/>
          <p:cNvSpPr>
            <a:spLocks noChangeArrowheads="1"/>
          </p:cNvSpPr>
          <p:nvPr/>
        </p:nvSpPr>
        <p:spPr bwMode="auto">
          <a:xfrm rot="5400000" flipV="1">
            <a:off x="3327594" y="2059207"/>
            <a:ext cx="130175" cy="42862"/>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12" name="Rectangle 24"/>
          <p:cNvSpPr>
            <a:spLocks noChangeArrowheads="1"/>
          </p:cNvSpPr>
          <p:nvPr/>
        </p:nvSpPr>
        <p:spPr bwMode="auto">
          <a:xfrm rot="5400000" flipV="1">
            <a:off x="2811657" y="2691031"/>
            <a:ext cx="130175" cy="42863"/>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13" name="Rectangle 25"/>
          <p:cNvSpPr>
            <a:spLocks noChangeArrowheads="1"/>
          </p:cNvSpPr>
          <p:nvPr/>
        </p:nvSpPr>
        <p:spPr bwMode="auto">
          <a:xfrm rot="5400000" flipV="1">
            <a:off x="2918813" y="2548951"/>
            <a:ext cx="128587" cy="42862"/>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14" name="Rectangle 26"/>
          <p:cNvSpPr>
            <a:spLocks noChangeArrowheads="1"/>
          </p:cNvSpPr>
          <p:nvPr/>
        </p:nvSpPr>
        <p:spPr bwMode="auto">
          <a:xfrm rot="5400000" flipV="1">
            <a:off x="3541113" y="2207638"/>
            <a:ext cx="128588" cy="42862"/>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grpSp>
        <p:nvGrpSpPr>
          <p:cNvPr id="2" name="Group 27"/>
          <p:cNvGrpSpPr>
            <a:grpSpLocks/>
          </p:cNvGrpSpPr>
          <p:nvPr/>
        </p:nvGrpSpPr>
        <p:grpSpPr bwMode="auto">
          <a:xfrm>
            <a:off x="3749076" y="1744088"/>
            <a:ext cx="42862" cy="1214437"/>
            <a:chOff x="971" y="1548"/>
            <a:chExt cx="27" cy="689"/>
          </a:xfrm>
        </p:grpSpPr>
        <p:sp>
          <p:nvSpPr>
            <p:cNvPr id="63516" name="Rectangle 28"/>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17" name="Rectangle 29"/>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18" name="Rectangle 30"/>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sp>
        <p:nvSpPr>
          <p:cNvPr id="63519" name="Rectangle 31"/>
          <p:cNvSpPr>
            <a:spLocks noChangeArrowheads="1"/>
          </p:cNvSpPr>
          <p:nvPr/>
        </p:nvSpPr>
        <p:spPr bwMode="auto">
          <a:xfrm rot="5400000" flipV="1">
            <a:off x="2895794" y="2237007"/>
            <a:ext cx="130175" cy="42862"/>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grpSp>
        <p:nvGrpSpPr>
          <p:cNvPr id="3" name="Group 32"/>
          <p:cNvGrpSpPr>
            <a:grpSpLocks/>
          </p:cNvGrpSpPr>
          <p:nvPr/>
        </p:nvGrpSpPr>
        <p:grpSpPr bwMode="auto">
          <a:xfrm>
            <a:off x="4415826" y="1463100"/>
            <a:ext cx="42862" cy="1033463"/>
            <a:chOff x="971" y="1548"/>
            <a:chExt cx="27" cy="689"/>
          </a:xfrm>
        </p:grpSpPr>
        <p:sp>
          <p:nvSpPr>
            <p:cNvPr id="63521" name="Rectangle 33"/>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22" name="Rectangle 34"/>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23" name="Rectangle 35"/>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sp>
        <p:nvSpPr>
          <p:cNvPr id="63524" name="Rectangle 36"/>
          <p:cNvSpPr>
            <a:spLocks noChangeArrowheads="1"/>
          </p:cNvSpPr>
          <p:nvPr/>
        </p:nvSpPr>
        <p:spPr bwMode="auto">
          <a:xfrm rot="5400000" flipV="1">
            <a:off x="3776063" y="3203001"/>
            <a:ext cx="128587" cy="42862"/>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25" name="Rectangle 37"/>
          <p:cNvSpPr>
            <a:spLocks noChangeArrowheads="1"/>
          </p:cNvSpPr>
          <p:nvPr/>
        </p:nvSpPr>
        <p:spPr bwMode="auto">
          <a:xfrm rot="5400000" flipV="1">
            <a:off x="4780951" y="2456875"/>
            <a:ext cx="128587" cy="42863"/>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26" name="Rectangle 38"/>
          <p:cNvSpPr>
            <a:spLocks noChangeArrowheads="1"/>
          </p:cNvSpPr>
          <p:nvPr/>
        </p:nvSpPr>
        <p:spPr bwMode="auto">
          <a:xfrm rot="5400000" flipV="1">
            <a:off x="4285651" y="2861687"/>
            <a:ext cx="166688" cy="42863"/>
          </a:xfrm>
          <a:prstGeom prst="rect">
            <a:avLst/>
          </a:prstGeom>
          <a:solidFill>
            <a:srgbClr val="FF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27" name="Rectangle 39"/>
          <p:cNvSpPr>
            <a:spLocks noChangeArrowheads="1"/>
          </p:cNvSpPr>
          <p:nvPr/>
        </p:nvSpPr>
        <p:spPr bwMode="auto">
          <a:xfrm rot="5400000" flipV="1">
            <a:off x="4950020" y="2398931"/>
            <a:ext cx="158750" cy="42863"/>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28" name="Rectangle 40"/>
          <p:cNvSpPr>
            <a:spLocks noChangeArrowheads="1"/>
          </p:cNvSpPr>
          <p:nvPr/>
        </p:nvSpPr>
        <p:spPr bwMode="auto">
          <a:xfrm rot="5400000" flipV="1">
            <a:off x="3522857" y="3253007"/>
            <a:ext cx="127000" cy="42862"/>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29" name="Rectangle 41"/>
          <p:cNvSpPr>
            <a:spLocks noChangeArrowheads="1"/>
          </p:cNvSpPr>
          <p:nvPr/>
        </p:nvSpPr>
        <p:spPr bwMode="auto">
          <a:xfrm rot="5400000" flipV="1">
            <a:off x="3628426" y="3372862"/>
            <a:ext cx="128588" cy="42863"/>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30" name="Rectangle 42"/>
          <p:cNvSpPr>
            <a:spLocks noChangeArrowheads="1"/>
          </p:cNvSpPr>
          <p:nvPr/>
        </p:nvSpPr>
        <p:spPr bwMode="auto">
          <a:xfrm rot="5400000" flipV="1">
            <a:off x="4725388" y="2067938"/>
            <a:ext cx="128588" cy="42862"/>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31" name="Rectangle 43"/>
          <p:cNvSpPr>
            <a:spLocks noChangeArrowheads="1"/>
          </p:cNvSpPr>
          <p:nvPr/>
        </p:nvSpPr>
        <p:spPr bwMode="auto">
          <a:xfrm rot="5400000" flipV="1">
            <a:off x="5104801" y="2047300"/>
            <a:ext cx="128587" cy="42863"/>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36" name="Line 48"/>
          <p:cNvSpPr>
            <a:spLocks noChangeShapeType="1"/>
          </p:cNvSpPr>
          <p:nvPr/>
        </p:nvSpPr>
        <p:spPr bwMode="auto">
          <a:xfrm>
            <a:off x="1359763" y="2739450"/>
            <a:ext cx="703262" cy="0"/>
          </a:xfrm>
          <a:prstGeom prst="line">
            <a:avLst/>
          </a:prstGeom>
          <a:noFill/>
          <a:ln w="38100">
            <a:solidFill>
              <a:schemeClr val="tx1"/>
            </a:solidFill>
            <a:round/>
            <a:headEnd/>
            <a:tailEnd type="triangle" w="med" len="med"/>
          </a:ln>
          <a:effectLst/>
        </p:spPr>
        <p:txBody>
          <a:bodyPr/>
          <a:lstStyle/>
          <a:p>
            <a:endParaRPr lang="en-GB"/>
          </a:p>
        </p:txBody>
      </p:sp>
      <p:sp>
        <p:nvSpPr>
          <p:cNvPr id="63537" name="Rectangle 49"/>
          <p:cNvSpPr>
            <a:spLocks noChangeArrowheads="1"/>
          </p:cNvSpPr>
          <p:nvPr/>
        </p:nvSpPr>
        <p:spPr bwMode="auto">
          <a:xfrm rot="5400000" flipV="1">
            <a:off x="3061688" y="2929951"/>
            <a:ext cx="128587" cy="42862"/>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grpSp>
        <p:nvGrpSpPr>
          <p:cNvPr id="4" name="Group 50"/>
          <p:cNvGrpSpPr>
            <a:grpSpLocks/>
          </p:cNvGrpSpPr>
          <p:nvPr/>
        </p:nvGrpSpPr>
        <p:grpSpPr bwMode="auto">
          <a:xfrm>
            <a:off x="3476026" y="1310700"/>
            <a:ext cx="1228725" cy="1700213"/>
            <a:chOff x="1560" y="2614"/>
            <a:chExt cx="1017" cy="1514"/>
          </a:xfrm>
        </p:grpSpPr>
        <p:grpSp>
          <p:nvGrpSpPr>
            <p:cNvPr id="5" name="Group 51"/>
            <p:cNvGrpSpPr>
              <a:grpSpLocks/>
            </p:cNvGrpSpPr>
            <p:nvPr/>
          </p:nvGrpSpPr>
          <p:grpSpPr bwMode="auto">
            <a:xfrm>
              <a:off x="1731" y="2942"/>
              <a:ext cx="33" cy="1082"/>
              <a:chOff x="971" y="1548"/>
              <a:chExt cx="27" cy="689"/>
            </a:xfrm>
          </p:grpSpPr>
          <p:sp>
            <p:nvSpPr>
              <p:cNvPr id="63540" name="Rectangle 52"/>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41" name="Rectangle 5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42" name="Rectangle 5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6" name="Group 55"/>
            <p:cNvGrpSpPr>
              <a:grpSpLocks/>
            </p:cNvGrpSpPr>
            <p:nvPr/>
          </p:nvGrpSpPr>
          <p:grpSpPr bwMode="auto">
            <a:xfrm>
              <a:off x="2305" y="2641"/>
              <a:ext cx="35" cy="920"/>
              <a:chOff x="971" y="1548"/>
              <a:chExt cx="27" cy="689"/>
            </a:xfrm>
          </p:grpSpPr>
          <p:sp>
            <p:nvSpPr>
              <p:cNvPr id="63544" name="Rectangle 56"/>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45" name="Rectangle 57"/>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46" name="Rectangle 58"/>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7" name="Group 59"/>
            <p:cNvGrpSpPr>
              <a:grpSpLocks/>
            </p:cNvGrpSpPr>
            <p:nvPr/>
          </p:nvGrpSpPr>
          <p:grpSpPr bwMode="auto">
            <a:xfrm>
              <a:off x="1560" y="2614"/>
              <a:ext cx="1017" cy="1514"/>
              <a:chOff x="3504" y="527"/>
              <a:chExt cx="791" cy="1340"/>
            </a:xfrm>
          </p:grpSpPr>
          <p:grpSp>
            <p:nvGrpSpPr>
              <p:cNvPr id="8" name="Group 60"/>
              <p:cNvGrpSpPr>
                <a:grpSpLocks/>
              </p:cNvGrpSpPr>
              <p:nvPr/>
            </p:nvGrpSpPr>
            <p:grpSpPr bwMode="auto">
              <a:xfrm>
                <a:off x="3504" y="781"/>
                <a:ext cx="365" cy="1086"/>
                <a:chOff x="3504" y="781"/>
                <a:chExt cx="365" cy="1086"/>
              </a:xfrm>
            </p:grpSpPr>
            <p:grpSp>
              <p:nvGrpSpPr>
                <p:cNvPr id="9" name="Group 61"/>
                <p:cNvGrpSpPr>
                  <a:grpSpLocks/>
                </p:cNvGrpSpPr>
                <p:nvPr/>
              </p:nvGrpSpPr>
              <p:grpSpPr bwMode="auto">
                <a:xfrm>
                  <a:off x="3548" y="781"/>
                  <a:ext cx="25" cy="958"/>
                  <a:chOff x="971" y="1548"/>
                  <a:chExt cx="27" cy="689"/>
                </a:xfrm>
              </p:grpSpPr>
              <p:sp>
                <p:nvSpPr>
                  <p:cNvPr id="63550" name="Rectangle 62"/>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51" name="Rectangle 6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52" name="Rectangle 6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10" name="Group 65"/>
                <p:cNvGrpSpPr>
                  <a:grpSpLocks/>
                </p:cNvGrpSpPr>
                <p:nvPr/>
              </p:nvGrpSpPr>
              <p:grpSpPr bwMode="auto">
                <a:xfrm>
                  <a:off x="3504" y="823"/>
                  <a:ext cx="27" cy="974"/>
                  <a:chOff x="971" y="1548"/>
                  <a:chExt cx="27" cy="689"/>
                </a:xfrm>
              </p:grpSpPr>
              <p:sp>
                <p:nvSpPr>
                  <p:cNvPr id="63554" name="Rectangle 66"/>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55" name="Rectangle 67"/>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56" name="Rectangle 68"/>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11" name="Group 69"/>
                <p:cNvGrpSpPr>
                  <a:grpSpLocks/>
                </p:cNvGrpSpPr>
                <p:nvPr/>
              </p:nvGrpSpPr>
              <p:grpSpPr bwMode="auto">
                <a:xfrm>
                  <a:off x="3580" y="863"/>
                  <a:ext cx="27" cy="974"/>
                  <a:chOff x="971" y="1548"/>
                  <a:chExt cx="27" cy="689"/>
                </a:xfrm>
              </p:grpSpPr>
              <p:sp>
                <p:nvSpPr>
                  <p:cNvPr id="63558" name="Rectangle 70"/>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59" name="Rectangle 71"/>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60" name="Rectangle 72"/>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12" name="Group 73"/>
                <p:cNvGrpSpPr>
                  <a:grpSpLocks/>
                </p:cNvGrpSpPr>
                <p:nvPr/>
              </p:nvGrpSpPr>
              <p:grpSpPr bwMode="auto">
                <a:xfrm>
                  <a:off x="3620" y="909"/>
                  <a:ext cx="25" cy="958"/>
                  <a:chOff x="971" y="1548"/>
                  <a:chExt cx="27" cy="689"/>
                </a:xfrm>
              </p:grpSpPr>
              <p:sp>
                <p:nvSpPr>
                  <p:cNvPr id="63562" name="Rectangle 74"/>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63" name="Rectangle 75"/>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64" name="Rectangle 76"/>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13" name="Group 77"/>
                <p:cNvGrpSpPr>
                  <a:grpSpLocks/>
                </p:cNvGrpSpPr>
                <p:nvPr/>
              </p:nvGrpSpPr>
              <p:grpSpPr bwMode="auto">
                <a:xfrm>
                  <a:off x="3704" y="835"/>
                  <a:ext cx="27" cy="974"/>
                  <a:chOff x="971" y="1548"/>
                  <a:chExt cx="27" cy="689"/>
                </a:xfrm>
              </p:grpSpPr>
              <p:sp>
                <p:nvSpPr>
                  <p:cNvPr id="63566" name="Rectangle 78"/>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67" name="Rectangle 79"/>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68" name="Rectangle 80"/>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14" name="Group 81"/>
                <p:cNvGrpSpPr>
                  <a:grpSpLocks/>
                </p:cNvGrpSpPr>
                <p:nvPr/>
              </p:nvGrpSpPr>
              <p:grpSpPr bwMode="auto">
                <a:xfrm>
                  <a:off x="3752" y="883"/>
                  <a:ext cx="27" cy="974"/>
                  <a:chOff x="971" y="1548"/>
                  <a:chExt cx="27" cy="689"/>
                </a:xfrm>
              </p:grpSpPr>
              <p:sp>
                <p:nvSpPr>
                  <p:cNvPr id="63570" name="Rectangle 82"/>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71" name="Rectangle 8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72" name="Rectangle 8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15" name="Group 85"/>
                <p:cNvGrpSpPr>
                  <a:grpSpLocks/>
                </p:cNvGrpSpPr>
                <p:nvPr/>
              </p:nvGrpSpPr>
              <p:grpSpPr bwMode="auto">
                <a:xfrm>
                  <a:off x="3812" y="871"/>
                  <a:ext cx="27" cy="974"/>
                  <a:chOff x="971" y="1548"/>
                  <a:chExt cx="27" cy="689"/>
                </a:xfrm>
              </p:grpSpPr>
              <p:sp>
                <p:nvSpPr>
                  <p:cNvPr id="63574" name="Rectangle 86"/>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75" name="Rectangle 87"/>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76" name="Rectangle 88"/>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16" name="Group 89"/>
                <p:cNvGrpSpPr>
                  <a:grpSpLocks/>
                </p:cNvGrpSpPr>
                <p:nvPr/>
              </p:nvGrpSpPr>
              <p:grpSpPr bwMode="auto">
                <a:xfrm>
                  <a:off x="3844" y="837"/>
                  <a:ext cx="25" cy="958"/>
                  <a:chOff x="971" y="1548"/>
                  <a:chExt cx="27" cy="689"/>
                </a:xfrm>
              </p:grpSpPr>
              <p:sp>
                <p:nvSpPr>
                  <p:cNvPr id="63578" name="Rectangle 90"/>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79" name="Rectangle 91"/>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80" name="Rectangle 92"/>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grpSp>
            <p:nvGrpSpPr>
              <p:cNvPr id="17" name="Group 93"/>
              <p:cNvGrpSpPr>
                <a:grpSpLocks/>
              </p:cNvGrpSpPr>
              <p:nvPr/>
            </p:nvGrpSpPr>
            <p:grpSpPr bwMode="auto">
              <a:xfrm>
                <a:off x="3932" y="527"/>
                <a:ext cx="363" cy="936"/>
                <a:chOff x="3932" y="527"/>
                <a:chExt cx="363" cy="936"/>
              </a:xfrm>
            </p:grpSpPr>
            <p:grpSp>
              <p:nvGrpSpPr>
                <p:cNvPr id="18" name="Group 94"/>
                <p:cNvGrpSpPr>
                  <a:grpSpLocks/>
                </p:cNvGrpSpPr>
                <p:nvPr/>
              </p:nvGrpSpPr>
              <p:grpSpPr bwMode="auto">
                <a:xfrm>
                  <a:off x="3932" y="567"/>
                  <a:ext cx="25" cy="821"/>
                  <a:chOff x="971" y="1548"/>
                  <a:chExt cx="27" cy="689"/>
                </a:xfrm>
              </p:grpSpPr>
              <p:sp>
                <p:nvSpPr>
                  <p:cNvPr id="63583" name="Rectangle 95"/>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84" name="Rectangle 96"/>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85" name="Rectangle 97"/>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19" name="Group 98"/>
                <p:cNvGrpSpPr>
                  <a:grpSpLocks/>
                </p:cNvGrpSpPr>
                <p:nvPr/>
              </p:nvGrpSpPr>
              <p:grpSpPr bwMode="auto">
                <a:xfrm>
                  <a:off x="3972" y="527"/>
                  <a:ext cx="27" cy="814"/>
                  <a:chOff x="971" y="1548"/>
                  <a:chExt cx="27" cy="689"/>
                </a:xfrm>
              </p:grpSpPr>
              <p:sp>
                <p:nvSpPr>
                  <p:cNvPr id="63587" name="Rectangle 99"/>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88" name="Rectangle 100"/>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89" name="Rectangle 101"/>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20" name="Group 102"/>
                <p:cNvGrpSpPr>
                  <a:grpSpLocks/>
                </p:cNvGrpSpPr>
                <p:nvPr/>
              </p:nvGrpSpPr>
              <p:grpSpPr bwMode="auto">
                <a:xfrm>
                  <a:off x="4016" y="557"/>
                  <a:ext cx="25" cy="820"/>
                  <a:chOff x="971" y="1548"/>
                  <a:chExt cx="27" cy="689"/>
                </a:xfrm>
              </p:grpSpPr>
              <p:sp>
                <p:nvSpPr>
                  <p:cNvPr id="63591" name="Rectangle 103"/>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92" name="Rectangle 104"/>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93" name="Rectangle 105"/>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21" name="Group 106"/>
                <p:cNvGrpSpPr>
                  <a:grpSpLocks/>
                </p:cNvGrpSpPr>
                <p:nvPr/>
              </p:nvGrpSpPr>
              <p:grpSpPr bwMode="auto">
                <a:xfrm>
                  <a:off x="4028" y="619"/>
                  <a:ext cx="27" cy="814"/>
                  <a:chOff x="971" y="1548"/>
                  <a:chExt cx="27" cy="689"/>
                </a:xfrm>
              </p:grpSpPr>
              <p:sp>
                <p:nvSpPr>
                  <p:cNvPr id="63595" name="Rectangle 107"/>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596" name="Rectangle 108"/>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597" name="Rectangle 109"/>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22" name="Group 110"/>
                <p:cNvGrpSpPr>
                  <a:grpSpLocks/>
                </p:cNvGrpSpPr>
                <p:nvPr/>
              </p:nvGrpSpPr>
              <p:grpSpPr bwMode="auto">
                <a:xfrm>
                  <a:off x="4136" y="571"/>
                  <a:ext cx="25" cy="820"/>
                  <a:chOff x="971" y="1548"/>
                  <a:chExt cx="27" cy="689"/>
                </a:xfrm>
              </p:grpSpPr>
              <p:sp>
                <p:nvSpPr>
                  <p:cNvPr id="63599" name="Rectangle 111"/>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600" name="Rectangle 112"/>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601" name="Rectangle 113"/>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23" name="Group 114"/>
                <p:cNvGrpSpPr>
                  <a:grpSpLocks/>
                </p:cNvGrpSpPr>
                <p:nvPr/>
              </p:nvGrpSpPr>
              <p:grpSpPr bwMode="auto">
                <a:xfrm>
                  <a:off x="4160" y="643"/>
                  <a:ext cx="25" cy="820"/>
                  <a:chOff x="971" y="1548"/>
                  <a:chExt cx="27" cy="689"/>
                </a:xfrm>
              </p:grpSpPr>
              <p:sp>
                <p:nvSpPr>
                  <p:cNvPr id="63603" name="Rectangle 115"/>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604" name="Rectangle 116"/>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605" name="Rectangle 117"/>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24" name="Group 118"/>
                <p:cNvGrpSpPr>
                  <a:grpSpLocks/>
                </p:cNvGrpSpPr>
                <p:nvPr/>
              </p:nvGrpSpPr>
              <p:grpSpPr bwMode="auto">
                <a:xfrm>
                  <a:off x="4196" y="627"/>
                  <a:ext cx="27" cy="814"/>
                  <a:chOff x="971" y="1548"/>
                  <a:chExt cx="27" cy="689"/>
                </a:xfrm>
              </p:grpSpPr>
              <p:sp>
                <p:nvSpPr>
                  <p:cNvPr id="63607" name="Rectangle 119"/>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608" name="Rectangle 120"/>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609" name="Rectangle 121"/>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25" name="Group 122"/>
                <p:cNvGrpSpPr>
                  <a:grpSpLocks/>
                </p:cNvGrpSpPr>
                <p:nvPr/>
              </p:nvGrpSpPr>
              <p:grpSpPr bwMode="auto">
                <a:xfrm>
                  <a:off x="4228" y="591"/>
                  <a:ext cx="25" cy="821"/>
                  <a:chOff x="971" y="1548"/>
                  <a:chExt cx="27" cy="689"/>
                </a:xfrm>
              </p:grpSpPr>
              <p:sp>
                <p:nvSpPr>
                  <p:cNvPr id="63611" name="Rectangle 123"/>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612" name="Rectangle 124"/>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613" name="Rectangle 125"/>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nvGrpSpPr>
                <p:cNvPr id="26" name="Group 126"/>
                <p:cNvGrpSpPr>
                  <a:grpSpLocks/>
                </p:cNvGrpSpPr>
                <p:nvPr/>
              </p:nvGrpSpPr>
              <p:grpSpPr bwMode="auto">
                <a:xfrm>
                  <a:off x="4268" y="575"/>
                  <a:ext cx="27" cy="814"/>
                  <a:chOff x="971" y="1548"/>
                  <a:chExt cx="27" cy="689"/>
                </a:xfrm>
              </p:grpSpPr>
              <p:sp>
                <p:nvSpPr>
                  <p:cNvPr id="63615" name="Rectangle 127"/>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endParaRPr lang="en-GB"/>
                  </a:p>
                </p:txBody>
              </p:sp>
              <p:sp>
                <p:nvSpPr>
                  <p:cNvPr id="63616" name="Rectangle 128"/>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a:effectLst/>
                </p:spPr>
                <p:txBody>
                  <a:bodyPr wrap="none" anchor="ctr"/>
                  <a:lstStyle/>
                  <a:p>
                    <a:endParaRPr lang="en-GB"/>
                  </a:p>
                </p:txBody>
              </p:sp>
              <p:sp>
                <p:nvSpPr>
                  <p:cNvPr id="63617" name="Rectangle 129"/>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a:effectLst/>
                </p:spPr>
                <p:txBody>
                  <a:bodyPr wrap="none" anchor="ctr"/>
                  <a:lstStyle/>
                  <a:p>
                    <a:endParaRPr lang="en-GB"/>
                  </a:p>
                </p:txBody>
              </p:sp>
            </p:grpSp>
          </p:grpSp>
        </p:grpSp>
      </p:grpSp>
      <p:sp>
        <p:nvSpPr>
          <p:cNvPr id="63618" name="Text Box 130"/>
          <p:cNvSpPr txBox="1">
            <a:spLocks noChangeArrowheads="1"/>
          </p:cNvSpPr>
          <p:nvPr/>
        </p:nvSpPr>
        <p:spPr bwMode="auto">
          <a:xfrm>
            <a:off x="2445327" y="3977700"/>
            <a:ext cx="2745199" cy="754053"/>
          </a:xfrm>
          <a:prstGeom prst="rect">
            <a:avLst/>
          </a:prstGeom>
          <a:solidFill>
            <a:schemeClr val="bg1"/>
          </a:solidFill>
          <a:ln w="12700">
            <a:noFill/>
            <a:miter lim="800000"/>
            <a:headEnd type="none" w="sm" len="sm"/>
            <a:tailEnd type="none" w="sm" len="sm"/>
          </a:ln>
          <a:effectLst/>
        </p:spPr>
        <p:txBody>
          <a:bodyPr wrap="square">
            <a:spAutoFit/>
          </a:bodyPr>
          <a:lstStyle/>
          <a:p>
            <a:pPr algn="ctr" eaLnBrk="0" hangingPunct="0">
              <a:spcBef>
                <a:spcPct val="50000"/>
              </a:spcBef>
            </a:pPr>
            <a:r>
              <a:rPr lang="cs-CZ" sz="1600" b="1" dirty="0" smtClean="0">
                <a:ea typeface="ＭＳ Ｐゴシック" pitchFamily="34" charset="-128"/>
              </a:rPr>
              <a:t>Tvorba klastrů</a:t>
            </a:r>
            <a:endParaRPr lang="en-GB" sz="1600" b="1" dirty="0" smtClean="0">
              <a:ea typeface="ＭＳ Ｐゴシック" pitchFamily="34" charset="-128"/>
            </a:endParaRPr>
          </a:p>
          <a:p>
            <a:pPr algn="ctr" eaLnBrk="0" hangingPunct="0">
              <a:spcBef>
                <a:spcPct val="50000"/>
              </a:spcBef>
            </a:pPr>
            <a:r>
              <a:rPr lang="en-GB" b="1" dirty="0" smtClean="0">
                <a:ea typeface="ＭＳ Ｐゴシック" pitchFamily="34" charset="-128"/>
              </a:rPr>
              <a:t>(3</a:t>
            </a:r>
            <a:r>
              <a:rPr lang="cs-CZ" b="1" dirty="0" smtClean="0">
                <a:ea typeface="ＭＳ Ｐゴシック" pitchFamily="34" charset="-128"/>
              </a:rPr>
              <a:t>x10</a:t>
            </a:r>
            <a:r>
              <a:rPr lang="cs-CZ" b="1" baseline="30000" dirty="0" smtClean="0">
                <a:ea typeface="ＭＳ Ｐゴシック" pitchFamily="34" charset="-128"/>
              </a:rPr>
              <a:t>6</a:t>
            </a:r>
            <a:r>
              <a:rPr lang="en-GB" b="1" dirty="0" smtClean="0">
                <a:ea typeface="ＭＳ Ｐゴシック" pitchFamily="34" charset="-128"/>
              </a:rPr>
              <a:t> – 3</a:t>
            </a:r>
            <a:r>
              <a:rPr lang="cs-CZ" b="1" dirty="0" smtClean="0">
                <a:ea typeface="ＭＳ Ｐゴシック" pitchFamily="34" charset="-128"/>
              </a:rPr>
              <a:t>x10</a:t>
            </a:r>
            <a:r>
              <a:rPr lang="cs-CZ" b="1" baseline="30000" dirty="0" smtClean="0">
                <a:ea typeface="ＭＳ Ｐゴシック" pitchFamily="34" charset="-128"/>
              </a:rPr>
              <a:t>9</a:t>
            </a:r>
            <a:r>
              <a:rPr lang="en-GB" b="1" dirty="0" smtClean="0">
                <a:ea typeface="ＭＳ Ｐゴシック" pitchFamily="34" charset="-128"/>
              </a:rPr>
              <a:t>)</a:t>
            </a:r>
            <a:endParaRPr lang="en-GB" sz="1600" b="1" dirty="0">
              <a:ea typeface="ＭＳ Ｐゴシック" pitchFamily="34" charset="-128"/>
            </a:endParaRPr>
          </a:p>
        </p:txBody>
      </p:sp>
      <p:sp>
        <p:nvSpPr>
          <p:cNvPr id="63808" name="Line 320"/>
          <p:cNvSpPr>
            <a:spLocks noChangeShapeType="1"/>
          </p:cNvSpPr>
          <p:nvPr/>
        </p:nvSpPr>
        <p:spPr bwMode="auto">
          <a:xfrm>
            <a:off x="5352451" y="2739450"/>
            <a:ext cx="703262" cy="0"/>
          </a:xfrm>
          <a:prstGeom prst="line">
            <a:avLst/>
          </a:prstGeom>
          <a:noFill/>
          <a:ln w="38100">
            <a:solidFill>
              <a:schemeClr val="tx1"/>
            </a:solidFill>
            <a:round/>
            <a:headEnd/>
            <a:tailEnd type="triangle" w="med" len="med"/>
          </a:ln>
          <a:effectLst/>
        </p:spPr>
        <p:txBody>
          <a:bodyPr/>
          <a:lstStyle/>
          <a:p>
            <a:endParaRPr lang="en-GB"/>
          </a:p>
        </p:txBody>
      </p:sp>
      <p:grpSp>
        <p:nvGrpSpPr>
          <p:cNvPr id="63590" name="Group 321"/>
          <p:cNvGrpSpPr>
            <a:grpSpLocks/>
          </p:cNvGrpSpPr>
          <p:nvPr/>
        </p:nvGrpSpPr>
        <p:grpSpPr bwMode="auto">
          <a:xfrm>
            <a:off x="3695101" y="2488625"/>
            <a:ext cx="692150" cy="468313"/>
            <a:chOff x="3082" y="1689"/>
            <a:chExt cx="436" cy="295"/>
          </a:xfrm>
        </p:grpSpPr>
        <p:grpSp>
          <p:nvGrpSpPr>
            <p:cNvPr id="63594" name="Group 322"/>
            <p:cNvGrpSpPr>
              <a:grpSpLocks/>
            </p:cNvGrpSpPr>
            <p:nvPr/>
          </p:nvGrpSpPr>
          <p:grpSpPr bwMode="auto">
            <a:xfrm flipH="1">
              <a:off x="3082" y="1689"/>
              <a:ext cx="436" cy="200"/>
              <a:chOff x="2227" y="1421"/>
              <a:chExt cx="424" cy="253"/>
            </a:xfrm>
          </p:grpSpPr>
          <p:grpSp>
            <p:nvGrpSpPr>
              <p:cNvPr id="63598" name="Group 323"/>
              <p:cNvGrpSpPr>
                <a:grpSpLocks/>
              </p:cNvGrpSpPr>
              <p:nvPr/>
            </p:nvGrpSpPr>
            <p:grpSpPr bwMode="auto">
              <a:xfrm>
                <a:off x="2227" y="1421"/>
                <a:ext cx="214" cy="253"/>
                <a:chOff x="2227" y="1421"/>
                <a:chExt cx="214" cy="253"/>
              </a:xfrm>
            </p:grpSpPr>
            <p:cxnSp>
              <p:nvCxnSpPr>
                <p:cNvPr id="63812" name="AutoShape 324"/>
                <p:cNvCxnSpPr>
                  <a:cxnSpLocks noChangeShapeType="1"/>
                </p:cNvCxnSpPr>
                <p:nvPr/>
              </p:nvCxnSpPr>
              <p:spPr bwMode="auto">
                <a:xfrm rot="16200000">
                  <a:off x="2219" y="1452"/>
                  <a:ext cx="240" cy="203"/>
                </a:xfrm>
                <a:prstGeom prst="curvedConnector2">
                  <a:avLst/>
                </a:prstGeom>
                <a:noFill/>
                <a:ln w="38100">
                  <a:solidFill>
                    <a:srgbClr val="969696"/>
                  </a:solidFill>
                  <a:round/>
                  <a:headEnd/>
                  <a:tailEnd/>
                </a:ln>
                <a:effectLst/>
              </p:spPr>
            </p:cxnSp>
            <p:cxnSp>
              <p:nvCxnSpPr>
                <p:cNvPr id="63813" name="AutoShape 325"/>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63814" name="AutoShape 326"/>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nvGrpSpPr>
              <p:cNvPr id="63602" name="Group 327"/>
              <p:cNvGrpSpPr>
                <a:grpSpLocks/>
              </p:cNvGrpSpPr>
              <p:nvPr/>
            </p:nvGrpSpPr>
            <p:grpSpPr bwMode="auto">
              <a:xfrm flipH="1">
                <a:off x="2437" y="1421"/>
                <a:ext cx="214" cy="253"/>
                <a:chOff x="2227" y="1421"/>
                <a:chExt cx="214" cy="253"/>
              </a:xfrm>
            </p:grpSpPr>
            <p:cxnSp>
              <p:nvCxnSpPr>
                <p:cNvPr id="63816" name="AutoShape 328"/>
                <p:cNvCxnSpPr>
                  <a:cxnSpLocks noChangeShapeType="1"/>
                </p:cNvCxnSpPr>
                <p:nvPr/>
              </p:nvCxnSpPr>
              <p:spPr bwMode="auto">
                <a:xfrm rot="16200000">
                  <a:off x="2219" y="1452"/>
                  <a:ext cx="240" cy="203"/>
                </a:xfrm>
                <a:prstGeom prst="curvedConnector2">
                  <a:avLst/>
                </a:prstGeom>
                <a:noFill/>
                <a:ln w="38100">
                  <a:solidFill>
                    <a:srgbClr val="969696"/>
                  </a:solidFill>
                  <a:round/>
                  <a:headEnd/>
                  <a:tailEnd/>
                </a:ln>
                <a:effectLst/>
              </p:spPr>
            </p:cxnSp>
            <p:cxnSp>
              <p:nvCxnSpPr>
                <p:cNvPr id="63817" name="AutoShape 329"/>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63818" name="AutoShape 330"/>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sp>
          <p:nvSpPr>
            <p:cNvPr id="63819" name="Rectangle 331"/>
            <p:cNvSpPr>
              <a:spLocks noChangeArrowheads="1"/>
            </p:cNvSpPr>
            <p:nvPr/>
          </p:nvSpPr>
          <p:spPr bwMode="auto">
            <a:xfrm rot="5400000">
              <a:off x="3045" y="1924"/>
              <a:ext cx="99" cy="21"/>
            </a:xfrm>
            <a:prstGeom prst="rect">
              <a:avLst/>
            </a:prstGeom>
            <a:solidFill>
              <a:srgbClr val="6699FF"/>
            </a:solidFill>
            <a:ln w="9525">
              <a:solidFill>
                <a:schemeClr val="tx1"/>
              </a:solidFill>
              <a:miter lim="800000"/>
              <a:headEnd/>
              <a:tailEnd/>
            </a:ln>
            <a:effectLst/>
          </p:spPr>
          <p:txBody>
            <a:bodyPr wrap="none" anchor="ctr"/>
            <a:lstStyle/>
            <a:p>
              <a:endParaRPr lang="en-GB"/>
            </a:p>
          </p:txBody>
        </p:sp>
      </p:grpSp>
      <p:grpSp>
        <p:nvGrpSpPr>
          <p:cNvPr id="63606" name="Group 332"/>
          <p:cNvGrpSpPr>
            <a:grpSpLocks/>
          </p:cNvGrpSpPr>
          <p:nvPr/>
        </p:nvGrpSpPr>
        <p:grpSpPr bwMode="auto">
          <a:xfrm>
            <a:off x="3761776" y="2548950"/>
            <a:ext cx="558800" cy="412750"/>
            <a:chOff x="3124" y="1730"/>
            <a:chExt cx="352" cy="260"/>
          </a:xfrm>
        </p:grpSpPr>
        <p:grpSp>
          <p:nvGrpSpPr>
            <p:cNvPr id="63610" name="Group 333"/>
            <p:cNvGrpSpPr>
              <a:grpSpLocks/>
            </p:cNvGrpSpPr>
            <p:nvPr/>
          </p:nvGrpSpPr>
          <p:grpSpPr bwMode="auto">
            <a:xfrm flipH="1">
              <a:off x="3124" y="1730"/>
              <a:ext cx="352" cy="179"/>
              <a:chOff x="2227" y="1421"/>
              <a:chExt cx="424" cy="253"/>
            </a:xfrm>
          </p:grpSpPr>
          <p:grpSp>
            <p:nvGrpSpPr>
              <p:cNvPr id="63614" name="Group 334"/>
              <p:cNvGrpSpPr>
                <a:grpSpLocks/>
              </p:cNvGrpSpPr>
              <p:nvPr/>
            </p:nvGrpSpPr>
            <p:grpSpPr bwMode="auto">
              <a:xfrm>
                <a:off x="2227" y="1421"/>
                <a:ext cx="214" cy="253"/>
                <a:chOff x="2227" y="1421"/>
                <a:chExt cx="214" cy="253"/>
              </a:xfrm>
            </p:grpSpPr>
            <p:cxnSp>
              <p:nvCxnSpPr>
                <p:cNvPr id="63823" name="AutoShape 335"/>
                <p:cNvCxnSpPr>
                  <a:cxnSpLocks noChangeShapeType="1"/>
                </p:cNvCxnSpPr>
                <p:nvPr/>
              </p:nvCxnSpPr>
              <p:spPr bwMode="auto">
                <a:xfrm rot="16200000">
                  <a:off x="2219" y="1452"/>
                  <a:ext cx="240" cy="203"/>
                </a:xfrm>
                <a:prstGeom prst="curvedConnector2">
                  <a:avLst/>
                </a:prstGeom>
                <a:noFill/>
                <a:ln w="38100">
                  <a:solidFill>
                    <a:srgbClr val="969696"/>
                  </a:solidFill>
                  <a:round/>
                  <a:headEnd/>
                  <a:tailEnd/>
                </a:ln>
                <a:effectLst/>
              </p:spPr>
            </p:cxnSp>
            <p:cxnSp>
              <p:nvCxnSpPr>
                <p:cNvPr id="63824" name="AutoShape 336"/>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63825" name="AutoShape 337"/>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nvGrpSpPr>
              <p:cNvPr id="63619" name="Group 338"/>
              <p:cNvGrpSpPr>
                <a:grpSpLocks/>
              </p:cNvGrpSpPr>
              <p:nvPr/>
            </p:nvGrpSpPr>
            <p:grpSpPr bwMode="auto">
              <a:xfrm flipH="1">
                <a:off x="2437" y="1421"/>
                <a:ext cx="214" cy="253"/>
                <a:chOff x="2227" y="1421"/>
                <a:chExt cx="214" cy="253"/>
              </a:xfrm>
            </p:grpSpPr>
            <p:cxnSp>
              <p:nvCxnSpPr>
                <p:cNvPr id="63827" name="AutoShape 339"/>
                <p:cNvCxnSpPr>
                  <a:cxnSpLocks noChangeShapeType="1"/>
                </p:cNvCxnSpPr>
                <p:nvPr/>
              </p:nvCxnSpPr>
              <p:spPr bwMode="auto">
                <a:xfrm rot="16200000">
                  <a:off x="2219" y="1452"/>
                  <a:ext cx="240" cy="203"/>
                </a:xfrm>
                <a:prstGeom prst="curvedConnector2">
                  <a:avLst/>
                </a:prstGeom>
                <a:noFill/>
                <a:ln w="38100">
                  <a:solidFill>
                    <a:srgbClr val="969696"/>
                  </a:solidFill>
                  <a:round/>
                  <a:headEnd/>
                  <a:tailEnd/>
                </a:ln>
                <a:effectLst/>
              </p:spPr>
            </p:cxnSp>
            <p:cxnSp>
              <p:nvCxnSpPr>
                <p:cNvPr id="63828" name="AutoShape 340"/>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63829" name="AutoShape 341"/>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sp>
          <p:nvSpPr>
            <p:cNvPr id="63830" name="Rectangle 342"/>
            <p:cNvSpPr>
              <a:spLocks noChangeArrowheads="1"/>
            </p:cNvSpPr>
            <p:nvPr/>
          </p:nvSpPr>
          <p:spPr bwMode="auto">
            <a:xfrm rot="16200000" flipH="1">
              <a:off x="3414" y="1928"/>
              <a:ext cx="103" cy="21"/>
            </a:xfrm>
            <a:prstGeom prst="rect">
              <a:avLst/>
            </a:prstGeom>
            <a:solidFill>
              <a:srgbClr val="FF0000"/>
            </a:solidFill>
            <a:ln w="9525">
              <a:solidFill>
                <a:schemeClr val="tx1"/>
              </a:solidFill>
              <a:miter lim="800000"/>
              <a:headEnd/>
              <a:tailEnd/>
            </a:ln>
            <a:effectLst/>
          </p:spPr>
          <p:txBody>
            <a:bodyPr wrap="none" anchor="ctr"/>
            <a:lstStyle/>
            <a:p>
              <a:endParaRPr lang="en-GB"/>
            </a:p>
          </p:txBody>
        </p:sp>
        <p:sp>
          <p:nvSpPr>
            <p:cNvPr id="63831" name="Rectangle 343"/>
            <p:cNvSpPr>
              <a:spLocks noChangeArrowheads="1"/>
            </p:cNvSpPr>
            <p:nvPr/>
          </p:nvSpPr>
          <p:spPr bwMode="auto">
            <a:xfrm rot="5400000">
              <a:off x="3085" y="1924"/>
              <a:ext cx="99" cy="21"/>
            </a:xfrm>
            <a:prstGeom prst="rect">
              <a:avLst/>
            </a:prstGeom>
            <a:solidFill>
              <a:srgbClr val="6699FF"/>
            </a:solidFill>
            <a:ln w="9525">
              <a:solidFill>
                <a:schemeClr val="tx1"/>
              </a:solidFill>
              <a:miter lim="800000"/>
              <a:headEnd/>
              <a:tailEnd/>
            </a:ln>
            <a:effectLst/>
          </p:spPr>
          <p:txBody>
            <a:bodyPr wrap="none" anchor="ctr"/>
            <a:lstStyle/>
            <a:p>
              <a:endParaRPr lang="en-GB"/>
            </a:p>
          </p:txBody>
        </p:sp>
      </p:grpSp>
      <p:grpSp>
        <p:nvGrpSpPr>
          <p:cNvPr id="63621" name="Group 344"/>
          <p:cNvGrpSpPr>
            <a:grpSpLocks/>
          </p:cNvGrpSpPr>
          <p:nvPr/>
        </p:nvGrpSpPr>
        <p:grpSpPr bwMode="auto">
          <a:xfrm>
            <a:off x="4358676" y="2033013"/>
            <a:ext cx="692150" cy="468312"/>
            <a:chOff x="3082" y="1689"/>
            <a:chExt cx="436" cy="295"/>
          </a:xfrm>
        </p:grpSpPr>
        <p:grpSp>
          <p:nvGrpSpPr>
            <p:cNvPr id="63623" name="Group 345"/>
            <p:cNvGrpSpPr>
              <a:grpSpLocks/>
            </p:cNvGrpSpPr>
            <p:nvPr/>
          </p:nvGrpSpPr>
          <p:grpSpPr bwMode="auto">
            <a:xfrm flipH="1">
              <a:off x="3082" y="1689"/>
              <a:ext cx="436" cy="200"/>
              <a:chOff x="2227" y="1421"/>
              <a:chExt cx="424" cy="253"/>
            </a:xfrm>
          </p:grpSpPr>
          <p:grpSp>
            <p:nvGrpSpPr>
              <p:cNvPr id="63624" name="Group 346"/>
              <p:cNvGrpSpPr>
                <a:grpSpLocks/>
              </p:cNvGrpSpPr>
              <p:nvPr/>
            </p:nvGrpSpPr>
            <p:grpSpPr bwMode="auto">
              <a:xfrm>
                <a:off x="2227" y="1421"/>
                <a:ext cx="214" cy="253"/>
                <a:chOff x="2227" y="1421"/>
                <a:chExt cx="214" cy="253"/>
              </a:xfrm>
            </p:grpSpPr>
            <p:cxnSp>
              <p:nvCxnSpPr>
                <p:cNvPr id="63835" name="AutoShape 347"/>
                <p:cNvCxnSpPr>
                  <a:cxnSpLocks noChangeShapeType="1"/>
                </p:cNvCxnSpPr>
                <p:nvPr/>
              </p:nvCxnSpPr>
              <p:spPr bwMode="auto">
                <a:xfrm rot="16200000">
                  <a:off x="2219" y="1452"/>
                  <a:ext cx="240" cy="203"/>
                </a:xfrm>
                <a:prstGeom prst="curvedConnector2">
                  <a:avLst/>
                </a:prstGeom>
                <a:noFill/>
                <a:ln w="38100">
                  <a:solidFill>
                    <a:srgbClr val="969696"/>
                  </a:solidFill>
                  <a:round/>
                  <a:headEnd/>
                  <a:tailEnd/>
                </a:ln>
                <a:effectLst/>
              </p:spPr>
            </p:cxnSp>
            <p:cxnSp>
              <p:nvCxnSpPr>
                <p:cNvPr id="63836" name="AutoShape 348"/>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63837" name="AutoShape 349"/>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nvGrpSpPr>
              <p:cNvPr id="63629" name="Group 350"/>
              <p:cNvGrpSpPr>
                <a:grpSpLocks/>
              </p:cNvGrpSpPr>
              <p:nvPr/>
            </p:nvGrpSpPr>
            <p:grpSpPr bwMode="auto">
              <a:xfrm flipH="1">
                <a:off x="2437" y="1421"/>
                <a:ext cx="214" cy="253"/>
                <a:chOff x="2227" y="1421"/>
                <a:chExt cx="214" cy="253"/>
              </a:xfrm>
            </p:grpSpPr>
            <p:cxnSp>
              <p:nvCxnSpPr>
                <p:cNvPr id="63839" name="AutoShape 351"/>
                <p:cNvCxnSpPr>
                  <a:cxnSpLocks noChangeShapeType="1"/>
                </p:cNvCxnSpPr>
                <p:nvPr/>
              </p:nvCxnSpPr>
              <p:spPr bwMode="auto">
                <a:xfrm rot="16200000">
                  <a:off x="2219" y="1452"/>
                  <a:ext cx="240" cy="203"/>
                </a:xfrm>
                <a:prstGeom prst="curvedConnector2">
                  <a:avLst/>
                </a:prstGeom>
                <a:noFill/>
                <a:ln w="38100">
                  <a:solidFill>
                    <a:srgbClr val="969696"/>
                  </a:solidFill>
                  <a:round/>
                  <a:headEnd/>
                  <a:tailEnd/>
                </a:ln>
                <a:effectLst/>
              </p:spPr>
            </p:cxnSp>
            <p:cxnSp>
              <p:nvCxnSpPr>
                <p:cNvPr id="63840" name="AutoShape 352"/>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63841" name="AutoShape 353"/>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sp>
          <p:nvSpPr>
            <p:cNvPr id="63842" name="Rectangle 354"/>
            <p:cNvSpPr>
              <a:spLocks noChangeArrowheads="1"/>
            </p:cNvSpPr>
            <p:nvPr/>
          </p:nvSpPr>
          <p:spPr bwMode="auto">
            <a:xfrm rot="5400000">
              <a:off x="3045" y="1924"/>
              <a:ext cx="99" cy="21"/>
            </a:xfrm>
            <a:prstGeom prst="rect">
              <a:avLst/>
            </a:prstGeom>
            <a:solidFill>
              <a:srgbClr val="6699FF"/>
            </a:solidFill>
            <a:ln w="9525">
              <a:solidFill>
                <a:schemeClr val="tx1"/>
              </a:solidFill>
              <a:miter lim="800000"/>
              <a:headEnd/>
              <a:tailEnd/>
            </a:ln>
            <a:effectLst/>
          </p:spPr>
          <p:txBody>
            <a:bodyPr wrap="none" anchor="ctr"/>
            <a:lstStyle/>
            <a:p>
              <a:endParaRPr lang="en-GB"/>
            </a:p>
          </p:txBody>
        </p:sp>
      </p:grpSp>
      <p:grpSp>
        <p:nvGrpSpPr>
          <p:cNvPr id="63636" name="Group 355"/>
          <p:cNvGrpSpPr>
            <a:grpSpLocks/>
          </p:cNvGrpSpPr>
          <p:nvPr/>
        </p:nvGrpSpPr>
        <p:grpSpPr bwMode="auto">
          <a:xfrm>
            <a:off x="4420588" y="2098100"/>
            <a:ext cx="558800" cy="412750"/>
            <a:chOff x="3124" y="1730"/>
            <a:chExt cx="352" cy="260"/>
          </a:xfrm>
        </p:grpSpPr>
        <p:grpSp>
          <p:nvGrpSpPr>
            <p:cNvPr id="63637" name="Group 356"/>
            <p:cNvGrpSpPr>
              <a:grpSpLocks/>
            </p:cNvGrpSpPr>
            <p:nvPr/>
          </p:nvGrpSpPr>
          <p:grpSpPr bwMode="auto">
            <a:xfrm flipH="1">
              <a:off x="3124" y="1730"/>
              <a:ext cx="352" cy="179"/>
              <a:chOff x="2227" y="1421"/>
              <a:chExt cx="424" cy="253"/>
            </a:xfrm>
          </p:grpSpPr>
          <p:grpSp>
            <p:nvGrpSpPr>
              <p:cNvPr id="63638" name="Group 357"/>
              <p:cNvGrpSpPr>
                <a:grpSpLocks/>
              </p:cNvGrpSpPr>
              <p:nvPr/>
            </p:nvGrpSpPr>
            <p:grpSpPr bwMode="auto">
              <a:xfrm>
                <a:off x="2227" y="1421"/>
                <a:ext cx="214" cy="253"/>
                <a:chOff x="2227" y="1421"/>
                <a:chExt cx="214" cy="253"/>
              </a:xfrm>
            </p:grpSpPr>
            <p:cxnSp>
              <p:nvCxnSpPr>
                <p:cNvPr id="63846" name="AutoShape 358"/>
                <p:cNvCxnSpPr>
                  <a:cxnSpLocks noChangeShapeType="1"/>
                </p:cNvCxnSpPr>
                <p:nvPr/>
              </p:nvCxnSpPr>
              <p:spPr bwMode="auto">
                <a:xfrm rot="16200000">
                  <a:off x="2219" y="1452"/>
                  <a:ext cx="240" cy="203"/>
                </a:xfrm>
                <a:prstGeom prst="curvedConnector2">
                  <a:avLst/>
                </a:prstGeom>
                <a:noFill/>
                <a:ln w="38100">
                  <a:solidFill>
                    <a:srgbClr val="969696"/>
                  </a:solidFill>
                  <a:round/>
                  <a:headEnd/>
                  <a:tailEnd/>
                </a:ln>
                <a:effectLst/>
              </p:spPr>
            </p:cxnSp>
            <p:cxnSp>
              <p:nvCxnSpPr>
                <p:cNvPr id="63847" name="AutoShape 359"/>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63848" name="AutoShape 360"/>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nvGrpSpPr>
              <p:cNvPr id="63643" name="Group 361"/>
              <p:cNvGrpSpPr>
                <a:grpSpLocks/>
              </p:cNvGrpSpPr>
              <p:nvPr/>
            </p:nvGrpSpPr>
            <p:grpSpPr bwMode="auto">
              <a:xfrm flipH="1">
                <a:off x="2437" y="1421"/>
                <a:ext cx="214" cy="253"/>
                <a:chOff x="2227" y="1421"/>
                <a:chExt cx="214" cy="253"/>
              </a:xfrm>
            </p:grpSpPr>
            <p:cxnSp>
              <p:nvCxnSpPr>
                <p:cNvPr id="63850" name="AutoShape 362"/>
                <p:cNvCxnSpPr>
                  <a:cxnSpLocks noChangeShapeType="1"/>
                </p:cNvCxnSpPr>
                <p:nvPr/>
              </p:nvCxnSpPr>
              <p:spPr bwMode="auto">
                <a:xfrm rot="16200000">
                  <a:off x="2219" y="1452"/>
                  <a:ext cx="240" cy="203"/>
                </a:xfrm>
                <a:prstGeom prst="curvedConnector2">
                  <a:avLst/>
                </a:prstGeom>
                <a:noFill/>
                <a:ln w="38100">
                  <a:solidFill>
                    <a:srgbClr val="969696"/>
                  </a:solidFill>
                  <a:round/>
                  <a:headEnd/>
                  <a:tailEnd/>
                </a:ln>
                <a:effectLst/>
              </p:spPr>
            </p:cxnSp>
            <p:cxnSp>
              <p:nvCxnSpPr>
                <p:cNvPr id="63851" name="AutoShape 363"/>
                <p:cNvCxnSpPr>
                  <a:cxnSpLocks noChangeShapeType="1"/>
                </p:cNvCxnSpPr>
                <p:nvPr/>
              </p:nvCxnSpPr>
              <p:spPr bwMode="auto">
                <a:xfrm rot="16200000">
                  <a:off x="2208" y="1440"/>
                  <a:ext cx="251" cy="214"/>
                </a:xfrm>
                <a:prstGeom prst="curvedConnector2">
                  <a:avLst/>
                </a:prstGeom>
                <a:noFill/>
                <a:ln w="9525">
                  <a:solidFill>
                    <a:schemeClr val="tx1"/>
                  </a:solidFill>
                  <a:round/>
                  <a:headEnd/>
                  <a:tailEnd/>
                </a:ln>
                <a:effectLst/>
              </p:spPr>
            </p:cxnSp>
            <p:cxnSp>
              <p:nvCxnSpPr>
                <p:cNvPr id="63852" name="AutoShape 364"/>
                <p:cNvCxnSpPr>
                  <a:cxnSpLocks noChangeShapeType="1"/>
                </p:cNvCxnSpPr>
                <p:nvPr/>
              </p:nvCxnSpPr>
              <p:spPr bwMode="auto">
                <a:xfrm rot="16200000">
                  <a:off x="2233" y="1464"/>
                  <a:ext cx="224" cy="187"/>
                </a:xfrm>
                <a:prstGeom prst="curvedConnector2">
                  <a:avLst/>
                </a:prstGeom>
                <a:noFill/>
                <a:ln w="9525">
                  <a:solidFill>
                    <a:schemeClr val="tx1"/>
                  </a:solidFill>
                  <a:round/>
                  <a:headEnd/>
                  <a:tailEnd/>
                </a:ln>
                <a:effectLst/>
              </p:spPr>
            </p:cxnSp>
          </p:grpSp>
        </p:grpSp>
        <p:sp>
          <p:nvSpPr>
            <p:cNvPr id="63853" name="Rectangle 365"/>
            <p:cNvSpPr>
              <a:spLocks noChangeArrowheads="1"/>
            </p:cNvSpPr>
            <p:nvPr/>
          </p:nvSpPr>
          <p:spPr bwMode="auto">
            <a:xfrm rot="16200000" flipH="1">
              <a:off x="3414" y="1928"/>
              <a:ext cx="103" cy="21"/>
            </a:xfrm>
            <a:prstGeom prst="rect">
              <a:avLst/>
            </a:prstGeom>
            <a:solidFill>
              <a:srgbClr val="FF0000"/>
            </a:solidFill>
            <a:ln w="9525">
              <a:solidFill>
                <a:schemeClr val="tx1"/>
              </a:solidFill>
              <a:miter lim="800000"/>
              <a:headEnd/>
              <a:tailEnd/>
            </a:ln>
            <a:effectLst/>
          </p:spPr>
          <p:txBody>
            <a:bodyPr wrap="none" anchor="ctr"/>
            <a:lstStyle/>
            <a:p>
              <a:endParaRPr lang="en-GB"/>
            </a:p>
          </p:txBody>
        </p:sp>
        <p:sp>
          <p:nvSpPr>
            <p:cNvPr id="63854" name="Rectangle 366"/>
            <p:cNvSpPr>
              <a:spLocks noChangeArrowheads="1"/>
            </p:cNvSpPr>
            <p:nvPr/>
          </p:nvSpPr>
          <p:spPr bwMode="auto">
            <a:xfrm rot="5400000">
              <a:off x="3085" y="1924"/>
              <a:ext cx="99" cy="21"/>
            </a:xfrm>
            <a:prstGeom prst="rect">
              <a:avLst/>
            </a:prstGeom>
            <a:solidFill>
              <a:srgbClr val="6699FF"/>
            </a:solidFill>
            <a:ln w="9525">
              <a:solidFill>
                <a:schemeClr val="tx1"/>
              </a:solidFill>
              <a:miter lim="800000"/>
              <a:headEnd/>
              <a:tailEnd/>
            </a:ln>
            <a:effectLst/>
          </p:spPr>
          <p:txBody>
            <a:bodyPr wrap="none" anchor="ctr"/>
            <a:lstStyle/>
            <a:p>
              <a:endParaRPr lang="en-GB"/>
            </a:p>
          </p:txBody>
        </p:sp>
      </p:grpSp>
      <p:pic>
        <p:nvPicPr>
          <p:cNvPr id="63855" name="Picture 367" descr="Flow cell hand"/>
          <p:cNvPicPr>
            <a:picLocks noChangeAspect="1" noChangeArrowheads="1"/>
          </p:cNvPicPr>
          <p:nvPr/>
        </p:nvPicPr>
        <p:blipFill>
          <a:blip r:embed="rId4" cstate="print"/>
          <a:srcRect/>
          <a:stretch>
            <a:fillRect/>
          </a:stretch>
        </p:blipFill>
        <p:spPr bwMode="auto">
          <a:xfrm>
            <a:off x="2394938" y="1667888"/>
            <a:ext cx="2749550" cy="2063750"/>
          </a:xfrm>
          <a:prstGeom prst="rect">
            <a:avLst/>
          </a:prstGeom>
          <a:noFill/>
        </p:spPr>
      </p:pic>
      <p:grpSp>
        <p:nvGrpSpPr>
          <p:cNvPr id="376" name="Group 45"/>
          <p:cNvGrpSpPr/>
          <p:nvPr/>
        </p:nvGrpSpPr>
        <p:grpSpPr>
          <a:xfrm>
            <a:off x="6614976" y="1388068"/>
            <a:ext cx="172995" cy="1235679"/>
            <a:chOff x="6614976" y="1622851"/>
            <a:chExt cx="172995" cy="1235679"/>
          </a:xfrm>
          <a:solidFill>
            <a:schemeClr val="bg1">
              <a:lumMod val="65000"/>
            </a:schemeClr>
          </a:solidFill>
        </p:grpSpPr>
        <p:sp>
          <p:nvSpPr>
            <p:cNvPr id="377" name="Oval 376"/>
            <p:cNvSpPr/>
            <p:nvPr/>
          </p:nvSpPr>
          <p:spPr bwMode="auto">
            <a:xfrm>
              <a:off x="6614976" y="1622851"/>
              <a:ext cx="172995" cy="172995"/>
            </a:xfrm>
            <a:prstGeom prst="ellipse">
              <a:avLst/>
            </a:prstGeom>
            <a:grp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78" name="Oval 377"/>
            <p:cNvSpPr/>
            <p:nvPr/>
          </p:nvSpPr>
          <p:spPr bwMode="auto">
            <a:xfrm>
              <a:off x="6614976" y="1799965"/>
              <a:ext cx="172995" cy="172995"/>
            </a:xfrm>
            <a:prstGeom prst="ellipse">
              <a:avLst/>
            </a:prstGeom>
            <a:grp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79" name="Oval 378"/>
            <p:cNvSpPr/>
            <p:nvPr/>
          </p:nvSpPr>
          <p:spPr bwMode="auto">
            <a:xfrm>
              <a:off x="6614976" y="1977079"/>
              <a:ext cx="172995" cy="172995"/>
            </a:xfrm>
            <a:prstGeom prst="ellipse">
              <a:avLst/>
            </a:prstGeom>
            <a:grp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80" name="Oval 379"/>
            <p:cNvSpPr/>
            <p:nvPr/>
          </p:nvSpPr>
          <p:spPr bwMode="auto">
            <a:xfrm>
              <a:off x="6614976" y="2154193"/>
              <a:ext cx="172995" cy="172995"/>
            </a:xfrm>
            <a:prstGeom prst="ellipse">
              <a:avLst/>
            </a:prstGeom>
            <a:grp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81" name="Oval 380"/>
            <p:cNvSpPr/>
            <p:nvPr/>
          </p:nvSpPr>
          <p:spPr bwMode="auto">
            <a:xfrm>
              <a:off x="6614976" y="2331307"/>
              <a:ext cx="172995" cy="172995"/>
            </a:xfrm>
            <a:prstGeom prst="ellipse">
              <a:avLst/>
            </a:prstGeom>
            <a:grp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82" name="Oval 381"/>
            <p:cNvSpPr/>
            <p:nvPr/>
          </p:nvSpPr>
          <p:spPr bwMode="auto">
            <a:xfrm>
              <a:off x="6614976" y="2508421"/>
              <a:ext cx="172995" cy="172995"/>
            </a:xfrm>
            <a:prstGeom prst="ellipse">
              <a:avLst/>
            </a:prstGeom>
            <a:grp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83" name="Oval 382"/>
            <p:cNvSpPr/>
            <p:nvPr/>
          </p:nvSpPr>
          <p:spPr bwMode="auto">
            <a:xfrm>
              <a:off x="6614976" y="2685535"/>
              <a:ext cx="172995" cy="172995"/>
            </a:xfrm>
            <a:prstGeom prst="ellipse">
              <a:avLst/>
            </a:prstGeom>
            <a:grp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sp>
        <p:nvSpPr>
          <p:cNvPr id="384" name="Oval 383"/>
          <p:cNvSpPr/>
          <p:nvPr/>
        </p:nvSpPr>
        <p:spPr bwMode="auto">
          <a:xfrm>
            <a:off x="7411271" y="2110467"/>
            <a:ext cx="172995" cy="172995"/>
          </a:xfrm>
          <a:prstGeom prst="ellipse">
            <a:avLst/>
          </a:prstGeom>
          <a:solidFill>
            <a:srgbClr val="00FF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85" name="Oval 384"/>
          <p:cNvSpPr/>
          <p:nvPr/>
        </p:nvSpPr>
        <p:spPr bwMode="auto">
          <a:xfrm>
            <a:off x="7467609" y="3749052"/>
            <a:ext cx="172995" cy="172995"/>
          </a:xfrm>
          <a:prstGeom prst="ellipse">
            <a:avLst/>
          </a:prstGeom>
          <a:solidFill>
            <a:srgbClr val="00FF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86" name="Oval 385"/>
          <p:cNvSpPr/>
          <p:nvPr/>
        </p:nvSpPr>
        <p:spPr bwMode="auto">
          <a:xfrm>
            <a:off x="7269416" y="3421184"/>
            <a:ext cx="172995" cy="172995"/>
          </a:xfrm>
          <a:prstGeom prst="ellipse">
            <a:avLst/>
          </a:prstGeom>
          <a:solidFill>
            <a:srgbClr val="0070C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87" name="Oval 386"/>
          <p:cNvSpPr/>
          <p:nvPr/>
        </p:nvSpPr>
        <p:spPr bwMode="auto">
          <a:xfrm>
            <a:off x="7081810" y="2581329"/>
            <a:ext cx="172995" cy="172995"/>
          </a:xfrm>
          <a:prstGeom prst="ellipse">
            <a:avLst/>
          </a:prstGeom>
          <a:solidFill>
            <a:srgbClr val="FFFF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88" name="Oval 387"/>
          <p:cNvSpPr/>
          <p:nvPr/>
        </p:nvSpPr>
        <p:spPr bwMode="auto">
          <a:xfrm>
            <a:off x="7405824" y="2979625"/>
            <a:ext cx="172995" cy="172995"/>
          </a:xfrm>
          <a:prstGeom prst="ellipse">
            <a:avLst/>
          </a:prstGeom>
          <a:solidFill>
            <a:srgbClr val="FF3399"/>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aphicFrame>
        <p:nvGraphicFramePr>
          <p:cNvPr id="389" name="Object 278"/>
          <p:cNvGraphicFramePr>
            <a:graphicFrameLocks noChangeAspect="1"/>
          </p:cNvGraphicFramePr>
          <p:nvPr/>
        </p:nvGraphicFramePr>
        <p:xfrm>
          <a:off x="7833718" y="1348617"/>
          <a:ext cx="865445" cy="776742"/>
        </p:xfrm>
        <a:graphic>
          <a:graphicData uri="http://schemas.openxmlformats.org/presentationml/2006/ole">
            <mc:AlternateContent xmlns:mc="http://schemas.openxmlformats.org/markup-compatibility/2006">
              <mc:Choice xmlns:v="urn:schemas-microsoft-com:vml" Requires="v">
                <p:oleObj spid="_x0000_s20517" name="Photo Editor Photo" r:id="rId5" imgW="1325995" imgH="1135478" progId="">
                  <p:embed/>
                </p:oleObj>
              </mc:Choice>
              <mc:Fallback>
                <p:oleObj name="Photo Editor Photo" r:id="rId5" imgW="1325995" imgH="113547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3718" y="1348617"/>
                        <a:ext cx="865445" cy="77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0" name="Object 281"/>
          <p:cNvGraphicFramePr>
            <a:graphicFrameLocks noChangeAspect="1"/>
          </p:cNvGraphicFramePr>
          <p:nvPr/>
        </p:nvGraphicFramePr>
        <p:xfrm>
          <a:off x="7832298" y="2258317"/>
          <a:ext cx="860348" cy="772167"/>
        </p:xfrm>
        <a:graphic>
          <a:graphicData uri="http://schemas.openxmlformats.org/presentationml/2006/ole">
            <mc:AlternateContent xmlns:mc="http://schemas.openxmlformats.org/markup-compatibility/2006">
              <mc:Choice xmlns:v="urn:schemas-microsoft-com:vml" Requires="v">
                <p:oleObj spid="_x0000_s20518" name="Photo Editor Photo" r:id="rId7" imgW="1325995" imgH="1135478" progId="">
                  <p:embed/>
                </p:oleObj>
              </mc:Choice>
              <mc:Fallback>
                <p:oleObj name="Photo Editor Photo" r:id="rId7" imgW="1325995" imgH="113547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32298" y="2258317"/>
                        <a:ext cx="860348" cy="772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1" name="Object 285"/>
          <p:cNvGraphicFramePr>
            <a:graphicFrameLocks noChangeAspect="1"/>
          </p:cNvGraphicFramePr>
          <p:nvPr/>
        </p:nvGraphicFramePr>
        <p:xfrm>
          <a:off x="7831325" y="3163442"/>
          <a:ext cx="859060" cy="773154"/>
        </p:xfrm>
        <a:graphic>
          <a:graphicData uri="http://schemas.openxmlformats.org/presentationml/2006/ole">
            <mc:AlternateContent xmlns:mc="http://schemas.openxmlformats.org/markup-compatibility/2006">
              <mc:Choice xmlns:v="urn:schemas-microsoft-com:vml" Requires="v">
                <p:oleObj spid="_x0000_s20519" name="Photo Editor Photo" r:id="rId9" imgW="1325995" imgH="1135478" progId="">
                  <p:embed/>
                </p:oleObj>
              </mc:Choice>
              <mc:Fallback>
                <p:oleObj name="Photo Editor Photo" r:id="rId9" imgW="1325995" imgH="1135478"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31325" y="3163442"/>
                        <a:ext cx="859060" cy="77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2" name="Object 294"/>
          <p:cNvGraphicFramePr>
            <a:graphicFrameLocks noChangeAspect="1"/>
          </p:cNvGraphicFramePr>
          <p:nvPr/>
        </p:nvGraphicFramePr>
        <p:xfrm>
          <a:off x="7835064" y="4069554"/>
          <a:ext cx="857901" cy="774494"/>
        </p:xfrm>
        <a:graphic>
          <a:graphicData uri="http://schemas.openxmlformats.org/presentationml/2006/ole">
            <mc:AlternateContent xmlns:mc="http://schemas.openxmlformats.org/markup-compatibility/2006">
              <mc:Choice xmlns:v="urn:schemas-microsoft-com:vml" Requires="v">
                <p:oleObj spid="_x0000_s20520" name="Photo Editor Photo" r:id="rId11" imgW="1325995" imgH="1135478" progId="">
                  <p:embed/>
                </p:oleObj>
              </mc:Choice>
              <mc:Fallback>
                <p:oleObj name="Photo Editor Photo" r:id="rId11" imgW="1325995" imgH="1135478"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35064" y="4069554"/>
                        <a:ext cx="857901" cy="774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3" name="Object 296"/>
          <p:cNvGraphicFramePr>
            <a:graphicFrameLocks noChangeAspect="1"/>
          </p:cNvGraphicFramePr>
          <p:nvPr/>
        </p:nvGraphicFramePr>
        <p:xfrm>
          <a:off x="7837291" y="4977006"/>
          <a:ext cx="860894" cy="777197"/>
        </p:xfrm>
        <a:graphic>
          <a:graphicData uri="http://schemas.openxmlformats.org/presentationml/2006/ole">
            <mc:AlternateContent xmlns:mc="http://schemas.openxmlformats.org/markup-compatibility/2006">
              <mc:Choice xmlns:v="urn:schemas-microsoft-com:vml" Requires="v">
                <p:oleObj spid="_x0000_s20521" name="Photo Editor Photo" r:id="rId13" imgW="1325995" imgH="1135478" progId="">
                  <p:embed/>
                </p:oleObj>
              </mc:Choice>
              <mc:Fallback>
                <p:oleObj name="Photo Editor Photo" r:id="rId13" imgW="1325995" imgH="1135478"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37291" y="4977006"/>
                        <a:ext cx="860894" cy="77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4" name="Oval 393"/>
          <p:cNvSpPr/>
          <p:nvPr/>
        </p:nvSpPr>
        <p:spPr bwMode="auto">
          <a:xfrm>
            <a:off x="8021211" y="1451894"/>
            <a:ext cx="172995" cy="172995"/>
          </a:xfrm>
          <a:prstGeom prst="ellipse">
            <a:avLst/>
          </a:prstGeom>
          <a:no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95" name="Oval 394"/>
          <p:cNvSpPr/>
          <p:nvPr/>
        </p:nvSpPr>
        <p:spPr bwMode="auto">
          <a:xfrm>
            <a:off x="7995481" y="2364315"/>
            <a:ext cx="172995" cy="172995"/>
          </a:xfrm>
          <a:prstGeom prst="ellipse">
            <a:avLst/>
          </a:prstGeom>
          <a:no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96" name="Oval 395"/>
          <p:cNvSpPr/>
          <p:nvPr/>
        </p:nvSpPr>
        <p:spPr bwMode="auto">
          <a:xfrm>
            <a:off x="8011798" y="3247046"/>
            <a:ext cx="172995" cy="172995"/>
          </a:xfrm>
          <a:prstGeom prst="ellipse">
            <a:avLst/>
          </a:prstGeom>
          <a:no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97" name="Oval 396"/>
          <p:cNvSpPr/>
          <p:nvPr/>
        </p:nvSpPr>
        <p:spPr bwMode="auto">
          <a:xfrm>
            <a:off x="8003401" y="4171343"/>
            <a:ext cx="172995" cy="172995"/>
          </a:xfrm>
          <a:prstGeom prst="ellipse">
            <a:avLst/>
          </a:prstGeom>
          <a:no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98" name="Oval 397"/>
          <p:cNvSpPr/>
          <p:nvPr/>
        </p:nvSpPr>
        <p:spPr bwMode="auto">
          <a:xfrm>
            <a:off x="8007361" y="5071888"/>
            <a:ext cx="172995" cy="172995"/>
          </a:xfrm>
          <a:prstGeom prst="ellipse">
            <a:avLst/>
          </a:prstGeom>
          <a:no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402" name="Down Arrow 401"/>
          <p:cNvSpPr/>
          <p:nvPr/>
        </p:nvSpPr>
        <p:spPr bwMode="auto">
          <a:xfrm>
            <a:off x="6681291" y="3567843"/>
            <a:ext cx="145855" cy="908790"/>
          </a:xfrm>
          <a:prstGeom prst="downArrow">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grpSp>
        <p:nvGrpSpPr>
          <p:cNvPr id="414" name="Group 413"/>
          <p:cNvGrpSpPr/>
          <p:nvPr/>
        </p:nvGrpSpPr>
        <p:grpSpPr>
          <a:xfrm>
            <a:off x="6163995" y="1159876"/>
            <a:ext cx="2448663" cy="5180728"/>
            <a:chOff x="6163995" y="1159876"/>
            <a:chExt cx="2448663" cy="5180728"/>
          </a:xfrm>
        </p:grpSpPr>
        <p:sp>
          <p:nvSpPr>
            <p:cNvPr id="351" name="Oval 350"/>
            <p:cNvSpPr/>
            <p:nvPr/>
          </p:nvSpPr>
          <p:spPr bwMode="auto">
            <a:xfrm>
              <a:off x="6437835" y="1383952"/>
              <a:ext cx="172995" cy="172995"/>
            </a:xfrm>
            <a:prstGeom prst="ellipse">
              <a:avLst/>
            </a:prstGeom>
            <a:solidFill>
              <a:schemeClr val="bg1">
                <a:lumMod val="6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52" name="Oval 351"/>
            <p:cNvSpPr/>
            <p:nvPr/>
          </p:nvSpPr>
          <p:spPr bwMode="auto">
            <a:xfrm>
              <a:off x="6437835" y="1561066"/>
              <a:ext cx="172995" cy="172995"/>
            </a:xfrm>
            <a:prstGeom prst="ellipse">
              <a:avLst/>
            </a:prstGeom>
            <a:solidFill>
              <a:schemeClr val="bg1">
                <a:lumMod val="6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353" name="Oval 352"/>
            <p:cNvSpPr/>
            <p:nvPr/>
          </p:nvSpPr>
          <p:spPr bwMode="auto">
            <a:xfrm>
              <a:off x="6437835" y="1738180"/>
              <a:ext cx="172995" cy="172995"/>
            </a:xfrm>
            <a:prstGeom prst="ellipse">
              <a:avLst/>
            </a:prstGeom>
            <a:solidFill>
              <a:schemeClr val="bg1">
                <a:lumMod val="6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354" name="Oval 353"/>
            <p:cNvSpPr/>
            <p:nvPr/>
          </p:nvSpPr>
          <p:spPr bwMode="auto">
            <a:xfrm>
              <a:off x="6437835" y="1915294"/>
              <a:ext cx="172995" cy="172995"/>
            </a:xfrm>
            <a:prstGeom prst="ellipse">
              <a:avLst/>
            </a:prstGeom>
            <a:solidFill>
              <a:schemeClr val="bg1">
                <a:lumMod val="6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355" name="Oval 354"/>
            <p:cNvSpPr/>
            <p:nvPr/>
          </p:nvSpPr>
          <p:spPr bwMode="auto">
            <a:xfrm>
              <a:off x="6437835" y="2092408"/>
              <a:ext cx="172995" cy="172995"/>
            </a:xfrm>
            <a:prstGeom prst="ellipse">
              <a:avLst/>
            </a:prstGeom>
            <a:solidFill>
              <a:schemeClr val="bg1">
                <a:lumMod val="6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356" name="Oval 355"/>
            <p:cNvSpPr/>
            <p:nvPr/>
          </p:nvSpPr>
          <p:spPr bwMode="auto">
            <a:xfrm>
              <a:off x="6437835" y="2269522"/>
              <a:ext cx="172995" cy="172995"/>
            </a:xfrm>
            <a:prstGeom prst="ellipse">
              <a:avLst/>
            </a:prstGeom>
            <a:solidFill>
              <a:schemeClr val="bg1">
                <a:lumMod val="6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357" name="Oval 356"/>
            <p:cNvSpPr/>
            <p:nvPr/>
          </p:nvSpPr>
          <p:spPr bwMode="auto">
            <a:xfrm>
              <a:off x="6437835" y="2446636"/>
              <a:ext cx="172995" cy="172995"/>
            </a:xfrm>
            <a:prstGeom prst="ellipse">
              <a:avLst/>
            </a:prstGeom>
            <a:solidFill>
              <a:schemeClr val="bg1">
                <a:lumMod val="6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358" name="Oval 357"/>
            <p:cNvSpPr/>
            <p:nvPr/>
          </p:nvSpPr>
          <p:spPr bwMode="auto">
            <a:xfrm>
              <a:off x="6437835" y="2623750"/>
              <a:ext cx="172995" cy="172995"/>
            </a:xfrm>
            <a:prstGeom prst="ellipse">
              <a:avLst/>
            </a:prstGeom>
            <a:solidFill>
              <a:srgbClr val="FFFFFF"/>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59" name="Oval 358"/>
            <p:cNvSpPr/>
            <p:nvPr/>
          </p:nvSpPr>
          <p:spPr bwMode="auto">
            <a:xfrm>
              <a:off x="6437835" y="2800864"/>
              <a:ext cx="172995" cy="172995"/>
            </a:xfrm>
            <a:prstGeom prst="ellipse">
              <a:avLst/>
            </a:prstGeom>
            <a:solidFill>
              <a:srgbClr val="FFFFFF"/>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60" name="Oval 359"/>
            <p:cNvSpPr/>
            <p:nvPr/>
          </p:nvSpPr>
          <p:spPr bwMode="auto">
            <a:xfrm>
              <a:off x="6437835" y="2977978"/>
              <a:ext cx="172995" cy="172995"/>
            </a:xfrm>
            <a:prstGeom prst="ellipse">
              <a:avLst/>
            </a:prstGeom>
            <a:solidFill>
              <a:srgbClr val="FFFFFF"/>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61" name="Oval 360"/>
            <p:cNvSpPr/>
            <p:nvPr/>
          </p:nvSpPr>
          <p:spPr bwMode="auto">
            <a:xfrm>
              <a:off x="6437835" y="3155092"/>
              <a:ext cx="172995" cy="172995"/>
            </a:xfrm>
            <a:prstGeom prst="ellipse">
              <a:avLst/>
            </a:prstGeom>
            <a:solidFill>
              <a:srgbClr val="FFFFFF"/>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62" name="Oval 361"/>
            <p:cNvSpPr/>
            <p:nvPr/>
          </p:nvSpPr>
          <p:spPr bwMode="auto">
            <a:xfrm>
              <a:off x="6437835" y="3332206"/>
              <a:ext cx="172995" cy="172995"/>
            </a:xfrm>
            <a:prstGeom prst="ellipse">
              <a:avLst/>
            </a:prstGeom>
            <a:solidFill>
              <a:srgbClr val="FFFFFF"/>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63" name="Oval 362"/>
            <p:cNvSpPr/>
            <p:nvPr/>
          </p:nvSpPr>
          <p:spPr bwMode="auto">
            <a:xfrm>
              <a:off x="6437835" y="3509320"/>
              <a:ext cx="172995" cy="172995"/>
            </a:xfrm>
            <a:prstGeom prst="ellipse">
              <a:avLst/>
            </a:prstGeom>
            <a:solidFill>
              <a:srgbClr val="FFFFFF"/>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64" name="Oval 363"/>
            <p:cNvSpPr/>
            <p:nvPr/>
          </p:nvSpPr>
          <p:spPr bwMode="auto">
            <a:xfrm>
              <a:off x="6437835" y="3686434"/>
              <a:ext cx="172995" cy="172995"/>
            </a:xfrm>
            <a:prstGeom prst="ellipse">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365" name="Oval 364"/>
            <p:cNvSpPr/>
            <p:nvPr/>
          </p:nvSpPr>
          <p:spPr bwMode="auto">
            <a:xfrm>
              <a:off x="6437835" y="3863548"/>
              <a:ext cx="172995" cy="172995"/>
            </a:xfrm>
            <a:prstGeom prst="ellipse">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366" name="Oval 365"/>
            <p:cNvSpPr/>
            <p:nvPr/>
          </p:nvSpPr>
          <p:spPr bwMode="auto">
            <a:xfrm>
              <a:off x="6437835" y="4040662"/>
              <a:ext cx="172995" cy="172995"/>
            </a:xfrm>
            <a:prstGeom prst="ellipse">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67" name="Oval 366"/>
            <p:cNvSpPr/>
            <p:nvPr/>
          </p:nvSpPr>
          <p:spPr bwMode="auto">
            <a:xfrm>
              <a:off x="6437835" y="4217776"/>
              <a:ext cx="172995" cy="172995"/>
            </a:xfrm>
            <a:prstGeom prst="ellipse">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68" name="Oval 367"/>
            <p:cNvSpPr/>
            <p:nvPr/>
          </p:nvSpPr>
          <p:spPr bwMode="auto">
            <a:xfrm>
              <a:off x="6437835" y="4394890"/>
              <a:ext cx="172995" cy="172995"/>
            </a:xfrm>
            <a:prstGeom prst="ellipse">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69" name="Oval 368"/>
            <p:cNvSpPr/>
            <p:nvPr/>
          </p:nvSpPr>
          <p:spPr bwMode="auto">
            <a:xfrm>
              <a:off x="6437835" y="4572004"/>
              <a:ext cx="172995" cy="172995"/>
            </a:xfrm>
            <a:prstGeom prst="ellipse">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70" name="Oval 369"/>
            <p:cNvSpPr/>
            <p:nvPr/>
          </p:nvSpPr>
          <p:spPr bwMode="auto">
            <a:xfrm>
              <a:off x="6437835" y="4749118"/>
              <a:ext cx="172995" cy="172995"/>
            </a:xfrm>
            <a:prstGeom prst="ellipse">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71" name="Oval 370"/>
            <p:cNvSpPr/>
            <p:nvPr/>
          </p:nvSpPr>
          <p:spPr bwMode="auto">
            <a:xfrm>
              <a:off x="6437835" y="4926232"/>
              <a:ext cx="172995" cy="172995"/>
            </a:xfrm>
            <a:prstGeom prst="ellipse">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72" name="Oval 371"/>
            <p:cNvSpPr/>
            <p:nvPr/>
          </p:nvSpPr>
          <p:spPr bwMode="auto">
            <a:xfrm>
              <a:off x="6437835" y="5103346"/>
              <a:ext cx="172995" cy="172995"/>
            </a:xfrm>
            <a:prstGeom prst="ellipse">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73" name="Oval 372"/>
            <p:cNvSpPr/>
            <p:nvPr/>
          </p:nvSpPr>
          <p:spPr bwMode="auto">
            <a:xfrm>
              <a:off x="6437835" y="5280460"/>
              <a:ext cx="172995" cy="172995"/>
            </a:xfrm>
            <a:prstGeom prst="ellipse">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74" name="Oval 373"/>
            <p:cNvSpPr/>
            <p:nvPr/>
          </p:nvSpPr>
          <p:spPr bwMode="auto">
            <a:xfrm>
              <a:off x="6437835" y="5457574"/>
              <a:ext cx="172995" cy="172995"/>
            </a:xfrm>
            <a:prstGeom prst="ellipse">
              <a:avLst/>
            </a:prstGeom>
            <a:solidFill>
              <a:schemeClr val="accent2">
                <a:lumMod val="60000"/>
                <a:lumOff val="4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375" name="Oval 374"/>
            <p:cNvSpPr/>
            <p:nvPr/>
          </p:nvSpPr>
          <p:spPr bwMode="auto">
            <a:xfrm>
              <a:off x="6437835" y="5634688"/>
              <a:ext cx="172995" cy="172995"/>
            </a:xfrm>
            <a:prstGeom prst="ellipse">
              <a:avLst/>
            </a:prstGeom>
            <a:solidFill>
              <a:schemeClr val="accent2">
                <a:lumMod val="60000"/>
                <a:lumOff val="4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399" name="Oval 398"/>
            <p:cNvSpPr/>
            <p:nvPr/>
          </p:nvSpPr>
          <p:spPr bwMode="auto">
            <a:xfrm>
              <a:off x="6437835" y="5811802"/>
              <a:ext cx="172995" cy="172995"/>
            </a:xfrm>
            <a:prstGeom prst="ellipse">
              <a:avLst/>
            </a:prstGeom>
            <a:solidFill>
              <a:schemeClr val="accent2">
                <a:lumMod val="60000"/>
                <a:lumOff val="4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400" name="Oval 399"/>
            <p:cNvSpPr/>
            <p:nvPr/>
          </p:nvSpPr>
          <p:spPr bwMode="auto">
            <a:xfrm>
              <a:off x="6437835" y="5964202"/>
              <a:ext cx="172995" cy="172995"/>
            </a:xfrm>
            <a:prstGeom prst="ellipse">
              <a:avLst/>
            </a:prstGeom>
            <a:solidFill>
              <a:schemeClr val="accent2">
                <a:lumMod val="60000"/>
                <a:lumOff val="4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401" name="Oval 400"/>
            <p:cNvSpPr/>
            <p:nvPr/>
          </p:nvSpPr>
          <p:spPr bwMode="auto">
            <a:xfrm>
              <a:off x="6441951" y="6141316"/>
              <a:ext cx="172995" cy="172995"/>
            </a:xfrm>
            <a:prstGeom prst="ellipse">
              <a:avLst/>
            </a:prstGeom>
            <a:solidFill>
              <a:schemeClr val="accent2">
                <a:lumMod val="60000"/>
                <a:lumOff val="4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GB" smtClean="0"/>
            </a:p>
          </p:txBody>
        </p:sp>
        <p:sp>
          <p:nvSpPr>
            <p:cNvPr id="403" name="TextBox 402"/>
            <p:cNvSpPr txBox="1"/>
            <p:nvPr/>
          </p:nvSpPr>
          <p:spPr>
            <a:xfrm>
              <a:off x="6163995" y="5968307"/>
              <a:ext cx="343364" cy="338554"/>
            </a:xfrm>
            <a:prstGeom prst="rect">
              <a:avLst/>
            </a:prstGeom>
            <a:noFill/>
          </p:spPr>
          <p:txBody>
            <a:bodyPr wrap="none" rtlCol="0">
              <a:spAutoFit/>
            </a:bodyPr>
            <a:lstStyle/>
            <a:p>
              <a:r>
                <a:rPr lang="en-GB" dirty="0" smtClean="0"/>
                <a:t>5’</a:t>
              </a:r>
              <a:endParaRPr lang="en-GB" dirty="0"/>
            </a:p>
          </p:txBody>
        </p:sp>
        <p:sp>
          <p:nvSpPr>
            <p:cNvPr id="404" name="TextBox 403"/>
            <p:cNvSpPr txBox="1"/>
            <p:nvPr/>
          </p:nvSpPr>
          <p:spPr>
            <a:xfrm>
              <a:off x="6163995" y="1159876"/>
              <a:ext cx="343364" cy="338554"/>
            </a:xfrm>
            <a:prstGeom prst="rect">
              <a:avLst/>
            </a:prstGeom>
            <a:noFill/>
          </p:spPr>
          <p:txBody>
            <a:bodyPr wrap="none" rtlCol="0">
              <a:spAutoFit/>
            </a:bodyPr>
            <a:lstStyle/>
            <a:p>
              <a:r>
                <a:rPr lang="en-GB" dirty="0" smtClean="0"/>
                <a:t>3’</a:t>
              </a:r>
              <a:endParaRPr lang="en-GB" dirty="0"/>
            </a:p>
          </p:txBody>
        </p:sp>
        <p:cxnSp>
          <p:nvCxnSpPr>
            <p:cNvPr id="405" name="Straight Connector 404"/>
            <p:cNvCxnSpPr/>
            <p:nvPr/>
          </p:nvCxnSpPr>
          <p:spPr bwMode="auto">
            <a:xfrm>
              <a:off x="6326658" y="6339016"/>
              <a:ext cx="2286000" cy="1588"/>
            </a:xfrm>
            <a:prstGeom prst="line">
              <a:avLst/>
            </a:prstGeom>
            <a:noFill/>
            <a:ln w="57150" cap="flat" cmpd="sng" algn="ctr">
              <a:solidFill>
                <a:schemeClr val="tx1"/>
              </a:solidFill>
              <a:prstDash val="solid"/>
              <a:round/>
              <a:headEnd type="none" w="med" len="med"/>
              <a:tailEnd type="none" w="med" len="med"/>
            </a:ln>
            <a:effectLst/>
          </p:spPr>
        </p:cxnSp>
      </p:grpSp>
      <p:sp>
        <p:nvSpPr>
          <p:cNvPr id="408" name="TextBox 407"/>
          <p:cNvSpPr txBox="1"/>
          <p:nvPr/>
        </p:nvSpPr>
        <p:spPr>
          <a:xfrm>
            <a:off x="8753857" y="1519876"/>
            <a:ext cx="372218" cy="461665"/>
          </a:xfrm>
          <a:prstGeom prst="rect">
            <a:avLst/>
          </a:prstGeom>
          <a:noFill/>
        </p:spPr>
        <p:txBody>
          <a:bodyPr wrap="none" rtlCol="0">
            <a:spAutoFit/>
          </a:bodyPr>
          <a:lstStyle/>
          <a:p>
            <a:r>
              <a:rPr lang="en-GB" sz="2400" dirty="0" smtClean="0">
                <a:solidFill>
                  <a:srgbClr val="00B050"/>
                </a:solidFill>
              </a:rPr>
              <a:t>T</a:t>
            </a:r>
            <a:endParaRPr lang="en-GB" sz="2400" dirty="0">
              <a:solidFill>
                <a:srgbClr val="00B050"/>
              </a:solidFill>
            </a:endParaRPr>
          </a:p>
        </p:txBody>
      </p:sp>
      <p:sp>
        <p:nvSpPr>
          <p:cNvPr id="409" name="TextBox 408"/>
          <p:cNvSpPr txBox="1"/>
          <p:nvPr/>
        </p:nvSpPr>
        <p:spPr>
          <a:xfrm>
            <a:off x="8736224" y="2409563"/>
            <a:ext cx="423514" cy="461665"/>
          </a:xfrm>
          <a:prstGeom prst="rect">
            <a:avLst/>
          </a:prstGeom>
          <a:noFill/>
        </p:spPr>
        <p:txBody>
          <a:bodyPr wrap="none" rtlCol="0">
            <a:spAutoFit/>
          </a:bodyPr>
          <a:lstStyle/>
          <a:p>
            <a:r>
              <a:rPr lang="en-GB" sz="2400" dirty="0" smtClean="0">
                <a:solidFill>
                  <a:srgbClr val="0070C0"/>
                </a:solidFill>
              </a:rPr>
              <a:t>G</a:t>
            </a:r>
            <a:endParaRPr lang="en-GB" sz="2400" dirty="0">
              <a:solidFill>
                <a:srgbClr val="0070C0"/>
              </a:solidFill>
            </a:endParaRPr>
          </a:p>
        </p:txBody>
      </p:sp>
      <p:sp>
        <p:nvSpPr>
          <p:cNvPr id="410" name="TextBox 409"/>
          <p:cNvSpPr txBox="1"/>
          <p:nvPr/>
        </p:nvSpPr>
        <p:spPr>
          <a:xfrm>
            <a:off x="8742636" y="3336319"/>
            <a:ext cx="407484" cy="461665"/>
          </a:xfrm>
          <a:prstGeom prst="rect">
            <a:avLst/>
          </a:prstGeom>
          <a:noFill/>
        </p:spPr>
        <p:txBody>
          <a:bodyPr wrap="none" rtlCol="0">
            <a:spAutoFit/>
          </a:bodyPr>
          <a:lstStyle/>
          <a:p>
            <a:r>
              <a:rPr lang="en-GB" sz="2400" dirty="0" smtClean="0">
                <a:solidFill>
                  <a:srgbClr val="FF3399"/>
                </a:solidFill>
              </a:rPr>
              <a:t>C</a:t>
            </a:r>
            <a:endParaRPr lang="en-GB" sz="2400" dirty="0">
              <a:solidFill>
                <a:srgbClr val="FF3399"/>
              </a:solidFill>
            </a:endParaRPr>
          </a:p>
        </p:txBody>
      </p:sp>
      <p:sp>
        <p:nvSpPr>
          <p:cNvPr id="411" name="TextBox 410"/>
          <p:cNvSpPr txBox="1"/>
          <p:nvPr/>
        </p:nvSpPr>
        <p:spPr>
          <a:xfrm>
            <a:off x="8753857" y="4238365"/>
            <a:ext cx="372218" cy="461665"/>
          </a:xfrm>
          <a:prstGeom prst="rect">
            <a:avLst/>
          </a:prstGeom>
          <a:noFill/>
        </p:spPr>
        <p:txBody>
          <a:bodyPr wrap="none" rtlCol="0">
            <a:spAutoFit/>
          </a:bodyPr>
          <a:lstStyle/>
          <a:p>
            <a:r>
              <a:rPr lang="en-GB" sz="2400" dirty="0" smtClean="0">
                <a:solidFill>
                  <a:srgbClr val="00B050"/>
                </a:solidFill>
              </a:rPr>
              <a:t>T</a:t>
            </a:r>
            <a:endParaRPr lang="en-GB" sz="2400" dirty="0">
              <a:solidFill>
                <a:srgbClr val="00B050"/>
              </a:solidFill>
            </a:endParaRPr>
          </a:p>
        </p:txBody>
      </p:sp>
      <p:sp>
        <p:nvSpPr>
          <p:cNvPr id="412" name="TextBox 411"/>
          <p:cNvSpPr txBox="1"/>
          <p:nvPr/>
        </p:nvSpPr>
        <p:spPr>
          <a:xfrm>
            <a:off x="8748246" y="5128049"/>
            <a:ext cx="389850" cy="461665"/>
          </a:xfrm>
          <a:prstGeom prst="rect">
            <a:avLst/>
          </a:prstGeom>
          <a:noFill/>
        </p:spPr>
        <p:txBody>
          <a:bodyPr wrap="none" rtlCol="0">
            <a:spAutoFit/>
          </a:bodyPr>
          <a:lstStyle/>
          <a:p>
            <a:r>
              <a:rPr lang="en-GB" sz="2400" dirty="0" smtClean="0">
                <a:solidFill>
                  <a:srgbClr val="FFC000"/>
                </a:solidFill>
              </a:rPr>
              <a:t>A</a:t>
            </a:r>
            <a:endParaRPr lang="en-GB" sz="2400" dirty="0">
              <a:solidFill>
                <a:srgbClr val="FFC000"/>
              </a:solidFill>
            </a:endParaRPr>
          </a:p>
        </p:txBody>
      </p:sp>
      <p:sp>
        <p:nvSpPr>
          <p:cNvPr id="413" name="TextBox 412"/>
          <p:cNvSpPr txBox="1"/>
          <p:nvPr/>
        </p:nvSpPr>
        <p:spPr>
          <a:xfrm>
            <a:off x="6660290" y="4547282"/>
            <a:ext cx="772969" cy="369332"/>
          </a:xfrm>
          <a:prstGeom prst="rect">
            <a:avLst/>
          </a:prstGeom>
          <a:noFill/>
        </p:spPr>
        <p:txBody>
          <a:bodyPr wrap="none" rtlCol="0">
            <a:spAutoFit/>
          </a:bodyPr>
          <a:lstStyle/>
          <a:p>
            <a:r>
              <a:rPr lang="en-GB" b="1" dirty="0" smtClean="0"/>
              <a:t>n=100</a:t>
            </a:r>
            <a:endParaRPr lang="en-GB" b="1" dirty="0"/>
          </a:p>
        </p:txBody>
      </p:sp>
      <p:sp>
        <p:nvSpPr>
          <p:cNvPr id="243" name="Text Box 2"/>
          <p:cNvSpPr txBox="1">
            <a:spLocks noChangeArrowheads="1"/>
          </p:cNvSpPr>
          <p:nvPr/>
        </p:nvSpPr>
        <p:spPr bwMode="auto">
          <a:xfrm>
            <a:off x="118773" y="1796705"/>
            <a:ext cx="1972352" cy="369332"/>
          </a:xfrm>
          <a:prstGeom prst="rect">
            <a:avLst/>
          </a:prstGeom>
          <a:noFill/>
          <a:ln w="12700">
            <a:noFill/>
            <a:miter lim="800000"/>
            <a:headEnd type="none" w="sm" len="sm"/>
            <a:tailEnd type="none" w="sm" len="sm"/>
          </a:ln>
          <a:effectLst/>
        </p:spPr>
        <p:txBody>
          <a:bodyPr wrap="square">
            <a:spAutoFit/>
          </a:bodyPr>
          <a:lstStyle/>
          <a:p>
            <a:pPr algn="ctr" eaLnBrk="0" hangingPunct="0">
              <a:spcBef>
                <a:spcPct val="50000"/>
              </a:spcBef>
            </a:pPr>
            <a:r>
              <a:rPr lang="en-GB" b="1" dirty="0">
                <a:ea typeface="ＭＳ Ｐゴシック" pitchFamily="34" charset="-128"/>
              </a:rPr>
              <a:t>DNA </a:t>
            </a:r>
            <a:r>
              <a:rPr lang="en-GB" b="1" dirty="0" smtClean="0">
                <a:ea typeface="ＭＳ Ｐゴシック" pitchFamily="34" charset="-128"/>
              </a:rPr>
              <a:t>(1 </a:t>
            </a:r>
            <a:r>
              <a:rPr lang="en-GB" b="1" dirty="0" err="1" smtClean="0">
                <a:ea typeface="ＭＳ Ｐゴシック" pitchFamily="34" charset="-128"/>
              </a:rPr>
              <a:t>ng</a:t>
            </a:r>
            <a:r>
              <a:rPr lang="en-GB" b="1" dirty="0" smtClean="0">
                <a:ea typeface="ＭＳ Ｐゴシック" pitchFamily="34" charset="-128"/>
              </a:rPr>
              <a:t> – 1 </a:t>
            </a:r>
            <a:r>
              <a:rPr lang="en-GB" b="1" dirty="0">
                <a:ea typeface="ＭＳ Ｐゴシック" pitchFamily="34" charset="-128"/>
              </a:rPr>
              <a:t>µ</a:t>
            </a:r>
            <a:r>
              <a:rPr lang="en-GB" b="1" dirty="0" smtClean="0">
                <a:ea typeface="ＭＳ Ｐゴシック" pitchFamily="34" charset="-128"/>
              </a:rPr>
              <a:t>g) </a:t>
            </a:r>
            <a:endParaRPr lang="en-GB" b="1" dirty="0">
              <a:ea typeface="ＭＳ Ｐゴシック" pitchFamily="34" charset="-128"/>
            </a:endParaRPr>
          </a:p>
        </p:txBody>
      </p:sp>
      <p:sp>
        <p:nvSpPr>
          <p:cNvPr id="244" name="Text Box 44"/>
          <p:cNvSpPr txBox="1">
            <a:spLocks noChangeArrowheads="1"/>
          </p:cNvSpPr>
          <p:nvPr/>
        </p:nvSpPr>
        <p:spPr bwMode="auto">
          <a:xfrm>
            <a:off x="222683" y="3931103"/>
            <a:ext cx="1682750" cy="646331"/>
          </a:xfrm>
          <a:prstGeom prst="rect">
            <a:avLst/>
          </a:prstGeom>
          <a:solidFill>
            <a:schemeClr val="bg1"/>
          </a:solidFill>
          <a:ln w="9525">
            <a:noFill/>
            <a:miter lim="800000"/>
            <a:headEnd/>
            <a:tailEnd/>
          </a:ln>
          <a:effectLst/>
        </p:spPr>
        <p:txBody>
          <a:bodyPr>
            <a:spAutoFit/>
          </a:bodyPr>
          <a:lstStyle/>
          <a:p>
            <a:pPr algn="ctr" eaLnBrk="0" hangingPunct="0"/>
            <a:r>
              <a:rPr lang="cs-CZ" b="1" dirty="0" smtClean="0"/>
              <a:t>Příprava knihovny</a:t>
            </a:r>
            <a:endParaRPr lang="en-US" b="1" dirty="0"/>
          </a:p>
        </p:txBody>
      </p:sp>
      <p:sp>
        <p:nvSpPr>
          <p:cNvPr id="245" name="Rectangle 45"/>
          <p:cNvSpPr>
            <a:spLocks noChangeArrowheads="1"/>
          </p:cNvSpPr>
          <p:nvPr/>
        </p:nvSpPr>
        <p:spPr bwMode="auto">
          <a:xfrm rot="5400000">
            <a:off x="879475" y="2499178"/>
            <a:ext cx="339725" cy="60325"/>
          </a:xfrm>
          <a:prstGeom prst="rect">
            <a:avLst/>
          </a:prstGeom>
          <a:solidFill>
            <a:srgbClr val="FF3300"/>
          </a:solidFill>
          <a:ln w="9525">
            <a:solidFill>
              <a:schemeClr val="tx1"/>
            </a:solidFill>
            <a:miter lim="800000"/>
            <a:headEnd/>
            <a:tailEnd/>
          </a:ln>
          <a:effectLst/>
        </p:spPr>
        <p:txBody>
          <a:bodyPr wrap="none" anchor="ctr"/>
          <a:lstStyle/>
          <a:p>
            <a:endParaRPr lang="en-GB"/>
          </a:p>
        </p:txBody>
      </p:sp>
      <p:sp>
        <p:nvSpPr>
          <p:cNvPr id="246" name="Rectangle 46"/>
          <p:cNvSpPr>
            <a:spLocks noChangeArrowheads="1"/>
          </p:cNvSpPr>
          <p:nvPr/>
        </p:nvSpPr>
        <p:spPr bwMode="auto">
          <a:xfrm rot="5400000">
            <a:off x="879475" y="3578678"/>
            <a:ext cx="339725" cy="60325"/>
          </a:xfrm>
          <a:prstGeom prst="rect">
            <a:avLst/>
          </a:prstGeom>
          <a:solidFill>
            <a:srgbClr val="6699FF"/>
          </a:solidFill>
          <a:ln w="9525">
            <a:solidFill>
              <a:schemeClr val="tx1"/>
            </a:solidFill>
            <a:miter lim="800000"/>
            <a:headEnd/>
            <a:tailEnd/>
          </a:ln>
          <a:effectLst/>
        </p:spPr>
        <p:txBody>
          <a:bodyPr wrap="none" anchor="ctr"/>
          <a:lstStyle/>
          <a:p>
            <a:endParaRPr lang="en-GB"/>
          </a:p>
        </p:txBody>
      </p:sp>
      <p:sp>
        <p:nvSpPr>
          <p:cNvPr id="247" name="Rectangle 47"/>
          <p:cNvSpPr>
            <a:spLocks noChangeArrowheads="1"/>
          </p:cNvSpPr>
          <p:nvPr/>
        </p:nvSpPr>
        <p:spPr bwMode="auto">
          <a:xfrm rot="5400000">
            <a:off x="672306" y="3046072"/>
            <a:ext cx="754063" cy="60325"/>
          </a:xfrm>
          <a:prstGeom prst="rect">
            <a:avLst/>
          </a:prstGeom>
          <a:solidFill>
            <a:srgbClr val="969696"/>
          </a:solidFill>
          <a:ln w="9525">
            <a:solidFill>
              <a:schemeClr val="tx1"/>
            </a:solidFill>
            <a:miter lim="800000"/>
            <a:headEnd/>
            <a:tailEnd/>
          </a:ln>
          <a:effectLst/>
        </p:spPr>
        <p:txBody>
          <a:bodyPr wrap="none" anchor="ctr"/>
          <a:lstStyle/>
          <a:p>
            <a:endParaRPr lang="en-GB"/>
          </a:p>
        </p:txBody>
      </p:sp>
    </p:spTree>
    <p:extLst>
      <p:ext uri="{BB962C8B-B14F-4D97-AF65-F5344CB8AC3E}">
        <p14:creationId xmlns:p14="http://schemas.microsoft.com/office/powerpoint/2010/main" val="686357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4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385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361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353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63855"/>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6349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349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349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349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349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6349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6349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6349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63500"/>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6350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6350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6350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63504"/>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6350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6350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6350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63508"/>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63509"/>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63510"/>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63511"/>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63512"/>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63513"/>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63514"/>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2"/>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6351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3"/>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63524"/>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63525"/>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63526"/>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63527"/>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63528"/>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63529"/>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63530"/>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63531"/>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63537"/>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63606"/>
                                        </p:tgtEl>
                                        <p:attrNameLst>
                                          <p:attrName>style.visibility</p:attrName>
                                        </p:attrNameLst>
                                      </p:cBhvr>
                                      <p:to>
                                        <p:strVal val="visible"/>
                                      </p:to>
                                    </p:set>
                                  </p:childTnLst>
                                </p:cTn>
                              </p:par>
                              <p:par>
                                <p:cTn id="104" presetID="22" presetClass="exit" presetSubtype="8" fill="hold" nodeType="withEffect">
                                  <p:stCondLst>
                                    <p:cond delay="0"/>
                                  </p:stCondLst>
                                  <p:childTnLst>
                                    <p:animEffect transition="out" filter="wipe(left)">
                                      <p:cBhvr>
                                        <p:cTn id="105" dur="500"/>
                                        <p:tgtEl>
                                          <p:spTgt spid="2"/>
                                        </p:tgtEl>
                                      </p:cBhvr>
                                    </p:animEffect>
                                    <p:set>
                                      <p:cBhvr>
                                        <p:cTn id="106" dur="1" fill="hold">
                                          <p:stCondLst>
                                            <p:cond delay="499"/>
                                          </p:stCondLst>
                                        </p:cTn>
                                        <p:tgtEl>
                                          <p:spTgt spid="2"/>
                                        </p:tgtEl>
                                        <p:attrNameLst>
                                          <p:attrName>style.visibility</p:attrName>
                                        </p:attrNameLst>
                                      </p:cBhvr>
                                      <p:to>
                                        <p:strVal val="hidden"/>
                                      </p:to>
                                    </p:set>
                                  </p:childTnLst>
                                </p:cTn>
                              </p:par>
                              <p:par>
                                <p:cTn id="107" presetID="1" presetClass="entr" presetSubtype="0" fill="hold" nodeType="withEffect">
                                  <p:stCondLst>
                                    <p:cond delay="0"/>
                                  </p:stCondLst>
                                  <p:childTnLst>
                                    <p:set>
                                      <p:cBhvr>
                                        <p:cTn id="108" dur="1" fill="hold">
                                          <p:stCondLst>
                                            <p:cond delay="0"/>
                                          </p:stCondLst>
                                        </p:cTn>
                                        <p:tgtEl>
                                          <p:spTgt spid="63636"/>
                                        </p:tgtEl>
                                        <p:attrNameLst>
                                          <p:attrName>style.visibility</p:attrName>
                                        </p:attrNameLst>
                                      </p:cBhvr>
                                      <p:to>
                                        <p:strVal val="visible"/>
                                      </p:to>
                                    </p:set>
                                  </p:childTnLst>
                                </p:cTn>
                              </p:par>
                              <p:par>
                                <p:cTn id="109" presetID="22" presetClass="exit" presetSubtype="8" fill="hold" nodeType="withEffect">
                                  <p:stCondLst>
                                    <p:cond delay="0"/>
                                  </p:stCondLst>
                                  <p:childTnLst>
                                    <p:animEffect transition="out" filter="wipe(left)">
                                      <p:cBhvr>
                                        <p:cTn id="110" dur="500"/>
                                        <p:tgtEl>
                                          <p:spTgt spid="3"/>
                                        </p:tgtEl>
                                      </p:cBhvr>
                                    </p:animEffect>
                                    <p:set>
                                      <p:cBhvr>
                                        <p:cTn id="111" dur="1" fill="hold">
                                          <p:stCondLst>
                                            <p:cond delay="499"/>
                                          </p:stCondLst>
                                        </p:cTn>
                                        <p:tgtEl>
                                          <p:spTgt spid="3"/>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2" presetClass="entr" presetSubtype="2" fill="hold" nodeType="clickEffect">
                                  <p:stCondLst>
                                    <p:cond delay="0"/>
                                  </p:stCondLst>
                                  <p:childTnLst>
                                    <p:set>
                                      <p:cBhvr>
                                        <p:cTn id="115" dur="1" fill="hold">
                                          <p:stCondLst>
                                            <p:cond delay="0"/>
                                          </p:stCondLst>
                                        </p:cTn>
                                        <p:tgtEl>
                                          <p:spTgt spid="63590"/>
                                        </p:tgtEl>
                                        <p:attrNameLst>
                                          <p:attrName>style.visibility</p:attrName>
                                        </p:attrNameLst>
                                      </p:cBhvr>
                                      <p:to>
                                        <p:strVal val="visible"/>
                                      </p:to>
                                    </p:set>
                                    <p:animEffect transition="in" filter="wipe(right)">
                                      <p:cBhvr>
                                        <p:cTn id="116" dur="1000"/>
                                        <p:tgtEl>
                                          <p:spTgt spid="63590"/>
                                        </p:tgtEl>
                                      </p:cBhvr>
                                    </p:animEffect>
                                  </p:childTnLst>
                                </p:cTn>
                              </p:par>
                              <p:par>
                                <p:cTn id="117" presetID="22" presetClass="entr" presetSubtype="2" fill="hold" nodeType="withEffect">
                                  <p:stCondLst>
                                    <p:cond delay="0"/>
                                  </p:stCondLst>
                                  <p:childTnLst>
                                    <p:set>
                                      <p:cBhvr>
                                        <p:cTn id="118" dur="1" fill="hold">
                                          <p:stCondLst>
                                            <p:cond delay="0"/>
                                          </p:stCondLst>
                                        </p:cTn>
                                        <p:tgtEl>
                                          <p:spTgt spid="63621"/>
                                        </p:tgtEl>
                                        <p:attrNameLst>
                                          <p:attrName>style.visibility</p:attrName>
                                        </p:attrNameLst>
                                      </p:cBhvr>
                                      <p:to>
                                        <p:strVal val="visible"/>
                                      </p:to>
                                    </p:set>
                                    <p:animEffect transition="in" filter="wipe(right)">
                                      <p:cBhvr>
                                        <p:cTn id="119" dur="1000"/>
                                        <p:tgtEl>
                                          <p:spTgt spid="63621"/>
                                        </p:tgtEl>
                                      </p:cBhvr>
                                    </p:animEffect>
                                  </p:childTnLst>
                                </p:cTn>
                              </p:par>
                            </p:childTnLst>
                          </p:cTn>
                        </p:par>
                      </p:childTnLst>
                    </p:cTn>
                  </p:par>
                  <p:par>
                    <p:cTn id="120" fill="hold">
                      <p:stCondLst>
                        <p:cond delay="indefinite"/>
                      </p:stCondLst>
                      <p:childTnLst>
                        <p:par>
                          <p:cTn id="121" fill="hold">
                            <p:stCondLst>
                              <p:cond delay="0"/>
                            </p:stCondLst>
                            <p:childTnLst>
                              <p:par>
                                <p:cTn id="122" presetID="1" presetClass="exit" presetSubtype="0" fill="hold" nodeType="clickEffect">
                                  <p:stCondLst>
                                    <p:cond delay="0"/>
                                  </p:stCondLst>
                                  <p:childTnLst>
                                    <p:set>
                                      <p:cBhvr>
                                        <p:cTn id="123" dur="1" fill="hold">
                                          <p:stCondLst>
                                            <p:cond delay="0"/>
                                          </p:stCondLst>
                                        </p:cTn>
                                        <p:tgtEl>
                                          <p:spTgt spid="63590"/>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63606"/>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63526"/>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63621"/>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63636"/>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63527"/>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63808"/>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nodeType="clickEffect">
                                  <p:stCondLst>
                                    <p:cond delay="0"/>
                                  </p:stCondLst>
                                  <p:childTnLst>
                                    <p:set>
                                      <p:cBhvr>
                                        <p:cTn id="141" dur="1" fill="hold">
                                          <p:stCondLst>
                                            <p:cond delay="0"/>
                                          </p:stCondLst>
                                        </p:cTn>
                                        <p:tgtEl>
                                          <p:spTgt spid="414"/>
                                        </p:tgtEl>
                                        <p:attrNameLst>
                                          <p:attrName>style.visibility</p:attrName>
                                        </p:attrNameLst>
                                      </p:cBhvr>
                                      <p:to>
                                        <p:strVal val="visible"/>
                                      </p:to>
                                    </p:set>
                                  </p:childTnLst>
                                </p:cTn>
                              </p:par>
                              <p:par>
                                <p:cTn id="142" presetID="1" presetClass="entr" presetSubtype="0" fill="hold" nodeType="withEffect">
                                  <p:stCondLst>
                                    <p:cond delay="0"/>
                                  </p:stCondLst>
                                  <p:childTnLst>
                                    <p:set>
                                      <p:cBhvr>
                                        <p:cTn id="143" dur="1" fill="hold">
                                          <p:stCondLst>
                                            <p:cond delay="0"/>
                                          </p:stCondLst>
                                        </p:cTn>
                                        <p:tgtEl>
                                          <p:spTgt spid="376"/>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9" presetClass="entr" presetSubtype="0" fill="hold" grpId="1" nodeType="clickEffect">
                                  <p:stCondLst>
                                    <p:cond delay="0"/>
                                  </p:stCondLst>
                                  <p:childTnLst>
                                    <p:set>
                                      <p:cBhvr>
                                        <p:cTn id="147" dur="1" fill="hold">
                                          <p:stCondLst>
                                            <p:cond delay="0"/>
                                          </p:stCondLst>
                                        </p:cTn>
                                        <p:tgtEl>
                                          <p:spTgt spid="384"/>
                                        </p:tgtEl>
                                        <p:attrNameLst>
                                          <p:attrName>style.visibility</p:attrName>
                                        </p:attrNameLst>
                                      </p:cBhvr>
                                      <p:to>
                                        <p:strVal val="visible"/>
                                      </p:to>
                                    </p:set>
                                    <p:animEffect transition="in" filter="dissolve">
                                      <p:cBhvr>
                                        <p:cTn id="148" dur="500"/>
                                        <p:tgtEl>
                                          <p:spTgt spid="384"/>
                                        </p:tgtEl>
                                      </p:cBhvr>
                                    </p:animEffect>
                                  </p:childTnLst>
                                </p:cTn>
                              </p:par>
                              <p:par>
                                <p:cTn id="149" presetID="9" presetClass="entr" presetSubtype="0" fill="hold" grpId="1" nodeType="withEffect">
                                  <p:stCondLst>
                                    <p:cond delay="0"/>
                                  </p:stCondLst>
                                  <p:childTnLst>
                                    <p:set>
                                      <p:cBhvr>
                                        <p:cTn id="150" dur="1" fill="hold">
                                          <p:stCondLst>
                                            <p:cond delay="0"/>
                                          </p:stCondLst>
                                        </p:cTn>
                                        <p:tgtEl>
                                          <p:spTgt spid="385"/>
                                        </p:tgtEl>
                                        <p:attrNameLst>
                                          <p:attrName>style.visibility</p:attrName>
                                        </p:attrNameLst>
                                      </p:cBhvr>
                                      <p:to>
                                        <p:strVal val="visible"/>
                                      </p:to>
                                    </p:set>
                                    <p:animEffect transition="in" filter="dissolve">
                                      <p:cBhvr>
                                        <p:cTn id="151" dur="500"/>
                                        <p:tgtEl>
                                          <p:spTgt spid="385"/>
                                        </p:tgtEl>
                                      </p:cBhvr>
                                    </p:animEffect>
                                  </p:childTnLst>
                                </p:cTn>
                              </p:par>
                              <p:par>
                                <p:cTn id="152" presetID="9" presetClass="entr" presetSubtype="0" fill="hold" grpId="1" nodeType="withEffect">
                                  <p:stCondLst>
                                    <p:cond delay="0"/>
                                  </p:stCondLst>
                                  <p:childTnLst>
                                    <p:set>
                                      <p:cBhvr>
                                        <p:cTn id="153" dur="1" fill="hold">
                                          <p:stCondLst>
                                            <p:cond delay="0"/>
                                          </p:stCondLst>
                                        </p:cTn>
                                        <p:tgtEl>
                                          <p:spTgt spid="386"/>
                                        </p:tgtEl>
                                        <p:attrNameLst>
                                          <p:attrName>style.visibility</p:attrName>
                                        </p:attrNameLst>
                                      </p:cBhvr>
                                      <p:to>
                                        <p:strVal val="visible"/>
                                      </p:to>
                                    </p:set>
                                    <p:animEffect transition="in" filter="dissolve">
                                      <p:cBhvr>
                                        <p:cTn id="154" dur="500"/>
                                        <p:tgtEl>
                                          <p:spTgt spid="386"/>
                                        </p:tgtEl>
                                      </p:cBhvr>
                                    </p:animEffect>
                                  </p:childTnLst>
                                </p:cTn>
                              </p:par>
                              <p:par>
                                <p:cTn id="155" presetID="9" presetClass="entr" presetSubtype="0" fill="hold" grpId="1" nodeType="withEffect">
                                  <p:stCondLst>
                                    <p:cond delay="0"/>
                                  </p:stCondLst>
                                  <p:childTnLst>
                                    <p:set>
                                      <p:cBhvr>
                                        <p:cTn id="156" dur="1" fill="hold">
                                          <p:stCondLst>
                                            <p:cond delay="0"/>
                                          </p:stCondLst>
                                        </p:cTn>
                                        <p:tgtEl>
                                          <p:spTgt spid="387"/>
                                        </p:tgtEl>
                                        <p:attrNameLst>
                                          <p:attrName>style.visibility</p:attrName>
                                        </p:attrNameLst>
                                      </p:cBhvr>
                                      <p:to>
                                        <p:strVal val="visible"/>
                                      </p:to>
                                    </p:set>
                                    <p:animEffect transition="in" filter="dissolve">
                                      <p:cBhvr>
                                        <p:cTn id="157" dur="500"/>
                                        <p:tgtEl>
                                          <p:spTgt spid="387"/>
                                        </p:tgtEl>
                                      </p:cBhvr>
                                    </p:animEffect>
                                  </p:childTnLst>
                                </p:cTn>
                              </p:par>
                              <p:par>
                                <p:cTn id="158" presetID="9" presetClass="entr" presetSubtype="0" fill="hold" grpId="1" nodeType="withEffect">
                                  <p:stCondLst>
                                    <p:cond delay="0"/>
                                  </p:stCondLst>
                                  <p:childTnLst>
                                    <p:set>
                                      <p:cBhvr>
                                        <p:cTn id="159" dur="1" fill="hold">
                                          <p:stCondLst>
                                            <p:cond delay="0"/>
                                          </p:stCondLst>
                                        </p:cTn>
                                        <p:tgtEl>
                                          <p:spTgt spid="388"/>
                                        </p:tgtEl>
                                        <p:attrNameLst>
                                          <p:attrName>style.visibility</p:attrName>
                                        </p:attrNameLst>
                                      </p:cBhvr>
                                      <p:to>
                                        <p:strVal val="visible"/>
                                      </p:to>
                                    </p:set>
                                    <p:animEffect transition="in" filter="dissolve">
                                      <p:cBhvr>
                                        <p:cTn id="160" dur="500"/>
                                        <p:tgtEl>
                                          <p:spTgt spid="388"/>
                                        </p:tgtEl>
                                      </p:cBhvr>
                                    </p:animEffec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27"/>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0" presetClass="path" presetSubtype="0" accel="50000" decel="50000" fill="hold" grpId="0" nodeType="clickEffect">
                                  <p:stCondLst>
                                    <p:cond delay="0"/>
                                  </p:stCondLst>
                                  <p:childTnLst>
                                    <p:animMotion origin="layout" path="M -8.33333E-7 -1.85185E-6 L -0.08715 0.07616 " pathEditMode="relative" rAng="0" ptsTypes="AA">
                                      <p:cBhvr>
                                        <p:cTn id="168" dur="2000" fill="hold"/>
                                        <p:tgtEl>
                                          <p:spTgt spid="384"/>
                                        </p:tgtEl>
                                        <p:attrNameLst>
                                          <p:attrName>ppt_x</p:attrName>
                                          <p:attrName>ppt_y</p:attrName>
                                        </p:attrNameLst>
                                      </p:cBhvr>
                                      <p:rCtr x="-44" y="38"/>
                                    </p:animMotion>
                                  </p:childTnLst>
                                </p:cTn>
                              </p:par>
                            </p:childTnLst>
                          </p:cTn>
                        </p:par>
                      </p:childTnLst>
                    </p:cTn>
                  </p:par>
                  <p:par>
                    <p:cTn id="169" fill="hold">
                      <p:stCondLst>
                        <p:cond delay="indefinite"/>
                      </p:stCondLst>
                      <p:childTnLst>
                        <p:par>
                          <p:cTn id="170" fill="hold">
                            <p:stCondLst>
                              <p:cond delay="0"/>
                            </p:stCondLst>
                            <p:childTnLst>
                              <p:par>
                                <p:cTn id="171" presetID="9" presetClass="entr" presetSubtype="0" fill="hold" nodeType="clickEffect">
                                  <p:stCondLst>
                                    <p:cond delay="0"/>
                                  </p:stCondLst>
                                  <p:childTnLst>
                                    <p:set>
                                      <p:cBhvr>
                                        <p:cTn id="172" dur="1" fill="hold">
                                          <p:stCondLst>
                                            <p:cond delay="0"/>
                                          </p:stCondLst>
                                        </p:cTn>
                                        <p:tgtEl>
                                          <p:spTgt spid="389"/>
                                        </p:tgtEl>
                                        <p:attrNameLst>
                                          <p:attrName>style.visibility</p:attrName>
                                        </p:attrNameLst>
                                      </p:cBhvr>
                                      <p:to>
                                        <p:strVal val="visible"/>
                                      </p:to>
                                    </p:set>
                                    <p:animEffect transition="in" filter="dissolve">
                                      <p:cBhvr>
                                        <p:cTn id="173" dur="500"/>
                                        <p:tgtEl>
                                          <p:spTgt spid="389"/>
                                        </p:tgtEl>
                                      </p:cBhvr>
                                    </p:animEffect>
                                  </p:childTnLst>
                                </p:cTn>
                              </p:par>
                            </p:childTnLst>
                          </p:cTn>
                        </p:par>
                      </p:childTnLst>
                    </p:cTn>
                  </p:par>
                  <p:par>
                    <p:cTn id="174" fill="hold">
                      <p:stCondLst>
                        <p:cond delay="indefinite"/>
                      </p:stCondLst>
                      <p:childTnLst>
                        <p:par>
                          <p:cTn id="175" fill="hold">
                            <p:stCondLst>
                              <p:cond delay="0"/>
                            </p:stCondLst>
                            <p:childTnLst>
                              <p:par>
                                <p:cTn id="176" presetID="1" presetClass="entr" presetSubtype="0" fill="hold" grpId="0" nodeType="clickEffect">
                                  <p:stCondLst>
                                    <p:cond delay="0"/>
                                  </p:stCondLst>
                                  <p:childTnLst>
                                    <p:set>
                                      <p:cBhvr>
                                        <p:cTn id="177" dur="1" fill="hold">
                                          <p:stCondLst>
                                            <p:cond delay="0"/>
                                          </p:stCondLst>
                                        </p:cTn>
                                        <p:tgtEl>
                                          <p:spTgt spid="394"/>
                                        </p:tgtEl>
                                        <p:attrNameLst>
                                          <p:attrName>style.visibility</p:attrName>
                                        </p:attrNameLst>
                                      </p:cBhvr>
                                      <p:to>
                                        <p:strVal val="visible"/>
                                      </p:to>
                                    </p:set>
                                  </p:childTnLst>
                                </p:cTn>
                              </p:par>
                            </p:childTnLst>
                          </p:cTn>
                        </p:par>
                        <p:par>
                          <p:cTn id="178" fill="hold">
                            <p:stCondLst>
                              <p:cond delay="0"/>
                            </p:stCondLst>
                            <p:childTnLst>
                              <p:par>
                                <p:cTn id="179" presetID="1" presetClass="entr" presetSubtype="0" fill="hold" grpId="0" nodeType="afterEffect">
                                  <p:stCondLst>
                                    <p:cond delay="1000"/>
                                  </p:stCondLst>
                                  <p:childTnLst>
                                    <p:set>
                                      <p:cBhvr>
                                        <p:cTn id="180" dur="1" fill="hold">
                                          <p:stCondLst>
                                            <p:cond delay="0"/>
                                          </p:stCondLst>
                                        </p:cTn>
                                        <p:tgtEl>
                                          <p:spTgt spid="408"/>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0" presetClass="path" presetSubtype="0" accel="50000" decel="50000" fill="hold" grpId="0" nodeType="clickEffect">
                                  <p:stCondLst>
                                    <p:cond delay="0"/>
                                  </p:stCondLst>
                                  <p:childTnLst>
                                    <p:animMotion origin="layout" path="M 4.16667E-6 -1.85185E-6 L -0.07118 -0.08912 " pathEditMode="relative" rAng="0" ptsTypes="AA">
                                      <p:cBhvr>
                                        <p:cTn id="184" dur="2000" fill="hold"/>
                                        <p:tgtEl>
                                          <p:spTgt spid="386"/>
                                        </p:tgtEl>
                                        <p:attrNameLst>
                                          <p:attrName>ppt_x</p:attrName>
                                          <p:attrName>ppt_y</p:attrName>
                                        </p:attrNameLst>
                                      </p:cBhvr>
                                      <p:rCtr x="-36" y="-45"/>
                                    </p:animMotion>
                                  </p:childTnLst>
                                </p:cTn>
                              </p:par>
                            </p:childTnLst>
                          </p:cTn>
                        </p:par>
                      </p:childTnLst>
                    </p:cTn>
                  </p:par>
                  <p:par>
                    <p:cTn id="185" fill="hold">
                      <p:stCondLst>
                        <p:cond delay="indefinite"/>
                      </p:stCondLst>
                      <p:childTnLst>
                        <p:par>
                          <p:cTn id="186" fill="hold">
                            <p:stCondLst>
                              <p:cond delay="0"/>
                            </p:stCondLst>
                            <p:childTnLst>
                              <p:par>
                                <p:cTn id="187" presetID="9" presetClass="entr" presetSubtype="0" fill="hold" nodeType="clickEffect">
                                  <p:stCondLst>
                                    <p:cond delay="0"/>
                                  </p:stCondLst>
                                  <p:childTnLst>
                                    <p:set>
                                      <p:cBhvr>
                                        <p:cTn id="188" dur="1" fill="hold">
                                          <p:stCondLst>
                                            <p:cond delay="0"/>
                                          </p:stCondLst>
                                        </p:cTn>
                                        <p:tgtEl>
                                          <p:spTgt spid="390"/>
                                        </p:tgtEl>
                                        <p:attrNameLst>
                                          <p:attrName>style.visibility</p:attrName>
                                        </p:attrNameLst>
                                      </p:cBhvr>
                                      <p:to>
                                        <p:strVal val="visible"/>
                                      </p:to>
                                    </p:set>
                                    <p:animEffect transition="in" filter="dissolve">
                                      <p:cBhvr>
                                        <p:cTn id="189" dur="500"/>
                                        <p:tgtEl>
                                          <p:spTgt spid="390"/>
                                        </p:tgtEl>
                                      </p:cBhvr>
                                    </p:animEffect>
                                  </p:childTnLst>
                                </p:cTn>
                              </p:par>
                            </p:childTnLst>
                          </p:cTn>
                        </p:par>
                        <p:par>
                          <p:cTn id="190" fill="hold">
                            <p:stCondLst>
                              <p:cond delay="500"/>
                            </p:stCondLst>
                            <p:childTnLst>
                              <p:par>
                                <p:cTn id="191" presetID="1" presetClass="entr" presetSubtype="0" fill="hold" grpId="0" nodeType="afterEffect">
                                  <p:stCondLst>
                                    <p:cond delay="500"/>
                                  </p:stCondLst>
                                  <p:childTnLst>
                                    <p:set>
                                      <p:cBhvr>
                                        <p:cTn id="192" dur="1" fill="hold">
                                          <p:stCondLst>
                                            <p:cond delay="0"/>
                                          </p:stCondLst>
                                        </p:cTn>
                                        <p:tgtEl>
                                          <p:spTgt spid="395"/>
                                        </p:tgtEl>
                                        <p:attrNameLst>
                                          <p:attrName>style.visibility</p:attrName>
                                        </p:attrNameLst>
                                      </p:cBhvr>
                                      <p:to>
                                        <p:strVal val="visible"/>
                                      </p:to>
                                    </p:set>
                                  </p:childTnLst>
                                </p:cTn>
                              </p:par>
                            </p:childTnLst>
                          </p:cTn>
                        </p:par>
                        <p:par>
                          <p:cTn id="193" fill="hold">
                            <p:stCondLst>
                              <p:cond delay="1000"/>
                            </p:stCondLst>
                            <p:childTnLst>
                              <p:par>
                                <p:cTn id="194" presetID="1" presetClass="entr" presetSubtype="0" fill="hold" grpId="0" nodeType="afterEffect">
                                  <p:stCondLst>
                                    <p:cond delay="500"/>
                                  </p:stCondLst>
                                  <p:childTnLst>
                                    <p:set>
                                      <p:cBhvr>
                                        <p:cTn id="195" dur="1" fill="hold">
                                          <p:stCondLst>
                                            <p:cond delay="0"/>
                                          </p:stCondLst>
                                        </p:cTn>
                                        <p:tgtEl>
                                          <p:spTgt spid="409"/>
                                        </p:tgtEl>
                                        <p:attrNameLst>
                                          <p:attrName>style.visibility</p:attrName>
                                        </p:attrNameLst>
                                      </p:cBhvr>
                                      <p:to>
                                        <p:strVal val="visible"/>
                                      </p:to>
                                    </p:set>
                                  </p:childTnLst>
                                </p:cTn>
                              </p:par>
                            </p:childTnLst>
                          </p:cTn>
                        </p:par>
                      </p:childTnLst>
                    </p:cTn>
                  </p:par>
                  <p:par>
                    <p:cTn id="196" fill="hold">
                      <p:stCondLst>
                        <p:cond delay="indefinite"/>
                      </p:stCondLst>
                      <p:childTnLst>
                        <p:par>
                          <p:cTn id="197" fill="hold">
                            <p:stCondLst>
                              <p:cond delay="0"/>
                            </p:stCondLst>
                            <p:childTnLst>
                              <p:par>
                                <p:cTn id="198" presetID="0" presetClass="path" presetSubtype="0" accel="50000" decel="50000" fill="hold" grpId="0" nodeType="clickEffect">
                                  <p:stCondLst>
                                    <p:cond delay="0"/>
                                  </p:stCondLst>
                                  <p:childTnLst>
                                    <p:animMotion origin="layout" path="M -0.0026 0.00093 L -0.08524 0 " pathEditMode="relative" rAng="0" ptsTypes="AA">
                                      <p:cBhvr>
                                        <p:cTn id="199" dur="2000" fill="hold"/>
                                        <p:tgtEl>
                                          <p:spTgt spid="388"/>
                                        </p:tgtEl>
                                        <p:attrNameLst>
                                          <p:attrName>ppt_x</p:attrName>
                                          <p:attrName>ppt_y</p:attrName>
                                        </p:attrNameLst>
                                      </p:cBhvr>
                                      <p:rCtr x="-41" y="0"/>
                                    </p:animMotion>
                                  </p:childTnLst>
                                </p:cTn>
                              </p:par>
                            </p:childTnLst>
                          </p:cTn>
                        </p:par>
                        <p:par>
                          <p:cTn id="200" fill="hold">
                            <p:stCondLst>
                              <p:cond delay="2000"/>
                            </p:stCondLst>
                            <p:childTnLst>
                              <p:par>
                                <p:cTn id="201" presetID="9" presetClass="entr" presetSubtype="0" fill="hold" nodeType="afterEffect">
                                  <p:stCondLst>
                                    <p:cond delay="0"/>
                                  </p:stCondLst>
                                  <p:childTnLst>
                                    <p:set>
                                      <p:cBhvr>
                                        <p:cTn id="202" dur="1" fill="hold">
                                          <p:stCondLst>
                                            <p:cond delay="0"/>
                                          </p:stCondLst>
                                        </p:cTn>
                                        <p:tgtEl>
                                          <p:spTgt spid="391"/>
                                        </p:tgtEl>
                                        <p:attrNameLst>
                                          <p:attrName>style.visibility</p:attrName>
                                        </p:attrNameLst>
                                      </p:cBhvr>
                                      <p:to>
                                        <p:strVal val="visible"/>
                                      </p:to>
                                    </p:set>
                                    <p:animEffect transition="in" filter="dissolve">
                                      <p:cBhvr>
                                        <p:cTn id="203" dur="500"/>
                                        <p:tgtEl>
                                          <p:spTgt spid="391"/>
                                        </p:tgtEl>
                                      </p:cBhvr>
                                    </p:animEffect>
                                  </p:childTnLst>
                                </p:cTn>
                              </p:par>
                              <p:par>
                                <p:cTn id="204" presetID="1" presetClass="entr" presetSubtype="0" fill="hold" grpId="0" nodeType="withEffect">
                                  <p:stCondLst>
                                    <p:cond delay="0"/>
                                  </p:stCondLst>
                                  <p:childTnLst>
                                    <p:set>
                                      <p:cBhvr>
                                        <p:cTn id="205" dur="1" fill="hold">
                                          <p:stCondLst>
                                            <p:cond delay="0"/>
                                          </p:stCondLst>
                                        </p:cTn>
                                        <p:tgtEl>
                                          <p:spTgt spid="396"/>
                                        </p:tgtEl>
                                        <p:attrNameLst>
                                          <p:attrName>style.visibility</p:attrName>
                                        </p:attrNameLst>
                                      </p:cBhvr>
                                      <p:to>
                                        <p:strVal val="visible"/>
                                      </p:to>
                                    </p:set>
                                  </p:childTnLst>
                                </p:cTn>
                              </p:par>
                            </p:childTnLst>
                          </p:cTn>
                        </p:par>
                        <p:par>
                          <p:cTn id="206" fill="hold">
                            <p:stCondLst>
                              <p:cond delay="2500"/>
                            </p:stCondLst>
                            <p:childTnLst>
                              <p:par>
                                <p:cTn id="207" presetID="1" presetClass="entr" presetSubtype="0" fill="hold" grpId="0" nodeType="afterEffect">
                                  <p:stCondLst>
                                    <p:cond delay="0"/>
                                  </p:stCondLst>
                                  <p:childTnLst>
                                    <p:set>
                                      <p:cBhvr>
                                        <p:cTn id="208" dur="1" fill="hold">
                                          <p:stCondLst>
                                            <p:cond delay="0"/>
                                          </p:stCondLst>
                                        </p:cTn>
                                        <p:tgtEl>
                                          <p:spTgt spid="410"/>
                                        </p:tgtEl>
                                        <p:attrNameLst>
                                          <p:attrName>style.visibility</p:attrName>
                                        </p:attrNameLst>
                                      </p:cBhvr>
                                      <p:to>
                                        <p:strVal val="visible"/>
                                      </p:to>
                                    </p:set>
                                  </p:childTnLst>
                                </p:cTn>
                              </p:par>
                            </p:childTnLst>
                          </p:cTn>
                        </p:par>
                        <p:par>
                          <p:cTn id="209" fill="hold">
                            <p:stCondLst>
                              <p:cond delay="2500"/>
                            </p:stCondLst>
                            <p:childTnLst>
                              <p:par>
                                <p:cTn id="210" presetID="0" presetClass="path" presetSubtype="0" accel="50000" decel="50000" fill="hold" grpId="0" nodeType="afterEffect">
                                  <p:stCondLst>
                                    <p:cond delay="0"/>
                                  </p:stCondLst>
                                  <p:childTnLst>
                                    <p:animMotion origin="layout" path="M -1.66667E-6 -0.00046 L -0.09288 -0.08588 " pathEditMode="relative" rAng="0" ptsTypes="AA">
                                      <p:cBhvr>
                                        <p:cTn id="211" dur="2000" fill="hold"/>
                                        <p:tgtEl>
                                          <p:spTgt spid="385"/>
                                        </p:tgtEl>
                                        <p:attrNameLst>
                                          <p:attrName>ppt_x</p:attrName>
                                          <p:attrName>ppt_y</p:attrName>
                                        </p:attrNameLst>
                                      </p:cBhvr>
                                      <p:rCtr x="-47" y="-43"/>
                                    </p:animMotion>
                                  </p:childTnLst>
                                </p:cTn>
                              </p:par>
                            </p:childTnLst>
                          </p:cTn>
                        </p:par>
                        <p:par>
                          <p:cTn id="212" fill="hold">
                            <p:stCondLst>
                              <p:cond delay="4500"/>
                            </p:stCondLst>
                            <p:childTnLst>
                              <p:par>
                                <p:cTn id="213" presetID="9" presetClass="entr" presetSubtype="0" fill="hold" nodeType="afterEffect">
                                  <p:stCondLst>
                                    <p:cond delay="0"/>
                                  </p:stCondLst>
                                  <p:childTnLst>
                                    <p:set>
                                      <p:cBhvr>
                                        <p:cTn id="214" dur="1" fill="hold">
                                          <p:stCondLst>
                                            <p:cond delay="0"/>
                                          </p:stCondLst>
                                        </p:cTn>
                                        <p:tgtEl>
                                          <p:spTgt spid="392"/>
                                        </p:tgtEl>
                                        <p:attrNameLst>
                                          <p:attrName>style.visibility</p:attrName>
                                        </p:attrNameLst>
                                      </p:cBhvr>
                                      <p:to>
                                        <p:strVal val="visible"/>
                                      </p:to>
                                    </p:set>
                                    <p:animEffect transition="in" filter="dissolve">
                                      <p:cBhvr>
                                        <p:cTn id="215" dur="500"/>
                                        <p:tgtEl>
                                          <p:spTgt spid="392"/>
                                        </p:tgtEl>
                                      </p:cBhvr>
                                    </p:animEffect>
                                  </p:childTnLst>
                                </p:cTn>
                              </p:par>
                              <p:par>
                                <p:cTn id="216" presetID="1" presetClass="entr" presetSubtype="0" fill="hold" grpId="0" nodeType="withEffect">
                                  <p:stCondLst>
                                    <p:cond delay="0"/>
                                  </p:stCondLst>
                                  <p:childTnLst>
                                    <p:set>
                                      <p:cBhvr>
                                        <p:cTn id="217" dur="1" fill="hold">
                                          <p:stCondLst>
                                            <p:cond delay="0"/>
                                          </p:stCondLst>
                                        </p:cTn>
                                        <p:tgtEl>
                                          <p:spTgt spid="397"/>
                                        </p:tgtEl>
                                        <p:attrNameLst>
                                          <p:attrName>style.visibility</p:attrName>
                                        </p:attrNameLst>
                                      </p:cBhvr>
                                      <p:to>
                                        <p:strVal val="visible"/>
                                      </p:to>
                                    </p:set>
                                  </p:childTnLst>
                                </p:cTn>
                              </p:par>
                            </p:childTnLst>
                          </p:cTn>
                        </p:par>
                        <p:par>
                          <p:cTn id="218" fill="hold">
                            <p:stCondLst>
                              <p:cond delay="5000"/>
                            </p:stCondLst>
                            <p:childTnLst>
                              <p:par>
                                <p:cTn id="219" presetID="1" presetClass="entr" presetSubtype="0" fill="hold" grpId="0" nodeType="afterEffect">
                                  <p:stCondLst>
                                    <p:cond delay="0"/>
                                  </p:stCondLst>
                                  <p:childTnLst>
                                    <p:set>
                                      <p:cBhvr>
                                        <p:cTn id="220" dur="1" fill="hold">
                                          <p:stCondLst>
                                            <p:cond delay="0"/>
                                          </p:stCondLst>
                                        </p:cTn>
                                        <p:tgtEl>
                                          <p:spTgt spid="411"/>
                                        </p:tgtEl>
                                        <p:attrNameLst>
                                          <p:attrName>style.visibility</p:attrName>
                                        </p:attrNameLst>
                                      </p:cBhvr>
                                      <p:to>
                                        <p:strVal val="visible"/>
                                      </p:to>
                                    </p:set>
                                  </p:childTnLst>
                                </p:cTn>
                              </p:par>
                            </p:childTnLst>
                          </p:cTn>
                        </p:par>
                        <p:par>
                          <p:cTn id="221" fill="hold">
                            <p:stCondLst>
                              <p:cond delay="5000"/>
                            </p:stCondLst>
                            <p:childTnLst>
                              <p:par>
                                <p:cTn id="222" presetID="0" presetClass="path" presetSubtype="0" accel="50000" decel="50000" fill="hold" grpId="0" nodeType="afterEffect">
                                  <p:stCondLst>
                                    <p:cond delay="0"/>
                                  </p:stCondLst>
                                  <p:childTnLst>
                                    <p:animMotion origin="layout" path="M -0.00017 0.00023 L -0.05069 0.10949 " pathEditMode="relative" rAng="0" ptsTypes="AA">
                                      <p:cBhvr>
                                        <p:cTn id="223" dur="2000" fill="hold"/>
                                        <p:tgtEl>
                                          <p:spTgt spid="387"/>
                                        </p:tgtEl>
                                        <p:attrNameLst>
                                          <p:attrName>ppt_x</p:attrName>
                                          <p:attrName>ppt_y</p:attrName>
                                        </p:attrNameLst>
                                      </p:cBhvr>
                                      <p:rCtr x="-25" y="55"/>
                                    </p:animMotion>
                                  </p:childTnLst>
                                </p:cTn>
                              </p:par>
                            </p:childTnLst>
                          </p:cTn>
                        </p:par>
                        <p:par>
                          <p:cTn id="224" fill="hold">
                            <p:stCondLst>
                              <p:cond delay="7000"/>
                            </p:stCondLst>
                            <p:childTnLst>
                              <p:par>
                                <p:cTn id="225" presetID="1" presetClass="entr" presetSubtype="0" fill="hold" grpId="0" nodeType="afterEffect">
                                  <p:stCondLst>
                                    <p:cond delay="0"/>
                                  </p:stCondLst>
                                  <p:childTnLst>
                                    <p:set>
                                      <p:cBhvr>
                                        <p:cTn id="226" dur="1" fill="hold">
                                          <p:stCondLst>
                                            <p:cond delay="0"/>
                                          </p:stCondLst>
                                        </p:cTn>
                                        <p:tgtEl>
                                          <p:spTgt spid="398"/>
                                        </p:tgtEl>
                                        <p:attrNameLst>
                                          <p:attrName>style.visibility</p:attrName>
                                        </p:attrNameLst>
                                      </p:cBhvr>
                                      <p:to>
                                        <p:strVal val="visible"/>
                                      </p:to>
                                    </p:set>
                                  </p:childTnLst>
                                </p:cTn>
                              </p:par>
                              <p:par>
                                <p:cTn id="227" presetID="9" presetClass="entr" presetSubtype="0" fill="hold" nodeType="withEffect">
                                  <p:stCondLst>
                                    <p:cond delay="0"/>
                                  </p:stCondLst>
                                  <p:childTnLst>
                                    <p:set>
                                      <p:cBhvr>
                                        <p:cTn id="228" dur="1" fill="hold">
                                          <p:stCondLst>
                                            <p:cond delay="0"/>
                                          </p:stCondLst>
                                        </p:cTn>
                                        <p:tgtEl>
                                          <p:spTgt spid="393"/>
                                        </p:tgtEl>
                                        <p:attrNameLst>
                                          <p:attrName>style.visibility</p:attrName>
                                        </p:attrNameLst>
                                      </p:cBhvr>
                                      <p:to>
                                        <p:strVal val="visible"/>
                                      </p:to>
                                    </p:set>
                                    <p:animEffect transition="in" filter="dissolve">
                                      <p:cBhvr>
                                        <p:cTn id="229" dur="500"/>
                                        <p:tgtEl>
                                          <p:spTgt spid="393"/>
                                        </p:tgtEl>
                                      </p:cBhvr>
                                    </p:animEffect>
                                  </p:childTnLst>
                                </p:cTn>
                              </p:par>
                            </p:childTnLst>
                          </p:cTn>
                        </p:par>
                        <p:par>
                          <p:cTn id="230" fill="hold">
                            <p:stCondLst>
                              <p:cond delay="7500"/>
                            </p:stCondLst>
                            <p:childTnLst>
                              <p:par>
                                <p:cTn id="231" presetID="1" presetClass="entr" presetSubtype="0" fill="hold" grpId="0" nodeType="afterEffect">
                                  <p:stCondLst>
                                    <p:cond delay="0"/>
                                  </p:stCondLst>
                                  <p:childTnLst>
                                    <p:set>
                                      <p:cBhvr>
                                        <p:cTn id="232" dur="1" fill="hold">
                                          <p:stCondLst>
                                            <p:cond delay="0"/>
                                          </p:stCondLst>
                                        </p:cTn>
                                        <p:tgtEl>
                                          <p:spTgt spid="412"/>
                                        </p:tgtEl>
                                        <p:attrNameLst>
                                          <p:attrName>style.visibility</p:attrName>
                                        </p:attrNameLst>
                                      </p:cBhvr>
                                      <p:to>
                                        <p:strVal val="visible"/>
                                      </p:to>
                                    </p:set>
                                  </p:childTnLst>
                                </p:cTn>
                              </p:par>
                            </p:childTnLst>
                          </p:cTn>
                        </p:par>
                        <p:par>
                          <p:cTn id="233" fill="hold">
                            <p:stCondLst>
                              <p:cond delay="7500"/>
                            </p:stCondLst>
                            <p:childTnLst>
                              <p:par>
                                <p:cTn id="234" presetID="22" presetClass="entr" presetSubtype="1" fill="hold" grpId="0" nodeType="afterEffect">
                                  <p:stCondLst>
                                    <p:cond delay="1000"/>
                                  </p:stCondLst>
                                  <p:childTnLst>
                                    <p:set>
                                      <p:cBhvr>
                                        <p:cTn id="235" dur="1" fill="hold">
                                          <p:stCondLst>
                                            <p:cond delay="0"/>
                                          </p:stCondLst>
                                        </p:cTn>
                                        <p:tgtEl>
                                          <p:spTgt spid="402"/>
                                        </p:tgtEl>
                                        <p:attrNameLst>
                                          <p:attrName>style.visibility</p:attrName>
                                        </p:attrNameLst>
                                      </p:cBhvr>
                                      <p:to>
                                        <p:strVal val="visible"/>
                                      </p:to>
                                    </p:set>
                                    <p:animEffect transition="in" filter="wipe(up)">
                                      <p:cBhvr>
                                        <p:cTn id="236" dur="1000"/>
                                        <p:tgtEl>
                                          <p:spTgt spid="402"/>
                                        </p:tgtEl>
                                      </p:cBhvr>
                                    </p:animEffect>
                                  </p:childTnLst>
                                </p:cTn>
                              </p:par>
                            </p:childTnLst>
                          </p:cTn>
                        </p:par>
                        <p:par>
                          <p:cTn id="237" fill="hold">
                            <p:stCondLst>
                              <p:cond delay="9500"/>
                            </p:stCondLst>
                            <p:childTnLst>
                              <p:par>
                                <p:cTn id="238" presetID="1" presetClass="entr" presetSubtype="0" fill="hold" grpId="0" nodeType="afterEffect">
                                  <p:stCondLst>
                                    <p:cond delay="500"/>
                                  </p:stCondLst>
                                  <p:childTnLst>
                                    <p:set>
                                      <p:cBhvr>
                                        <p:cTn id="239"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3491" grpId="0"/>
      <p:bldP spid="63493" grpId="0" animBg="1"/>
      <p:bldP spid="63494" grpId="0" animBg="1"/>
      <p:bldP spid="63495" grpId="0" animBg="1"/>
      <p:bldP spid="63496" grpId="0" animBg="1"/>
      <p:bldP spid="63497" grpId="0" animBg="1"/>
      <p:bldP spid="63498" grpId="0" animBg="1"/>
      <p:bldP spid="63499" grpId="0" animBg="1"/>
      <p:bldP spid="63500" grpId="0" animBg="1"/>
      <p:bldP spid="63501" grpId="0" animBg="1"/>
      <p:bldP spid="63502" grpId="0" animBg="1"/>
      <p:bldP spid="63503" grpId="0" animBg="1"/>
      <p:bldP spid="63504" grpId="0" animBg="1"/>
      <p:bldP spid="63505" grpId="0" animBg="1"/>
      <p:bldP spid="63506" grpId="0" animBg="1"/>
      <p:bldP spid="63507" grpId="0" animBg="1"/>
      <p:bldP spid="63508" grpId="0" animBg="1"/>
      <p:bldP spid="63509" grpId="0" animBg="1"/>
      <p:bldP spid="63510" grpId="0" animBg="1"/>
      <p:bldP spid="63511" grpId="0" animBg="1"/>
      <p:bldP spid="63512" grpId="0" animBg="1"/>
      <p:bldP spid="63513" grpId="0" animBg="1"/>
      <p:bldP spid="63514" grpId="0" animBg="1"/>
      <p:bldP spid="63519" grpId="0" animBg="1"/>
      <p:bldP spid="63524" grpId="0" animBg="1"/>
      <p:bldP spid="63525" grpId="0" animBg="1"/>
      <p:bldP spid="63526" grpId="0" animBg="1"/>
      <p:bldP spid="63526" grpId="1" animBg="1"/>
      <p:bldP spid="63527" grpId="0" animBg="1"/>
      <p:bldP spid="63527" grpId="1" animBg="1"/>
      <p:bldP spid="63528" grpId="0" animBg="1"/>
      <p:bldP spid="63529" grpId="0" animBg="1"/>
      <p:bldP spid="63530" grpId="0" animBg="1"/>
      <p:bldP spid="63531" grpId="0" animBg="1"/>
      <p:bldP spid="63536" grpId="0" animBg="1"/>
      <p:bldP spid="63537" grpId="0" animBg="1"/>
      <p:bldP spid="63618" grpId="0" animBg="1"/>
      <p:bldP spid="63808" grpId="0" animBg="1"/>
      <p:bldP spid="384" grpId="0" animBg="1"/>
      <p:bldP spid="384" grpId="1" animBg="1"/>
      <p:bldP spid="385" grpId="0" animBg="1"/>
      <p:bldP spid="385" grpId="1" animBg="1"/>
      <p:bldP spid="386" grpId="0" animBg="1"/>
      <p:bldP spid="386" grpId="1" animBg="1"/>
      <p:bldP spid="387" grpId="0" animBg="1"/>
      <p:bldP spid="387" grpId="1" animBg="1"/>
      <p:bldP spid="388" grpId="0" animBg="1"/>
      <p:bldP spid="388" grpId="1" animBg="1"/>
      <p:bldP spid="394" grpId="0" animBg="1"/>
      <p:bldP spid="395" grpId="0" animBg="1"/>
      <p:bldP spid="396" grpId="0" animBg="1"/>
      <p:bldP spid="397" grpId="0" animBg="1"/>
      <p:bldP spid="398" grpId="0" animBg="1"/>
      <p:bldP spid="402" grpId="0" animBg="1"/>
      <p:bldP spid="408" grpId="0"/>
      <p:bldP spid="409" grpId="0"/>
      <p:bldP spid="410" grpId="0"/>
      <p:bldP spid="411" grpId="0"/>
      <p:bldP spid="412" grpId="0"/>
      <p:bldP spid="413" grpId="0"/>
      <p:bldP spid="243" grpId="0"/>
      <p:bldP spid="244" grpId="0" animBg="1"/>
      <p:bldP spid="245" grpId="0" animBg="1"/>
      <p:bldP spid="246" grpId="0" animBg="1"/>
      <p:bldP spid="24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Obrázek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470025"/>
            <a:ext cx="65532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Nadpis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cs-CZ" altLang="cs-CZ" sz="4000"/>
              <a:t>Náklady na sekvenování genomu</a:t>
            </a:r>
          </a:p>
        </p:txBody>
      </p:sp>
      <p:sp>
        <p:nvSpPr>
          <p:cNvPr id="2" name="Zástupný symbol pro číslo snímku 1"/>
          <p:cNvSpPr>
            <a:spLocks noGrp="1"/>
          </p:cNvSpPr>
          <p:nvPr>
            <p:ph type="sldNum" sz="quarter" idx="12"/>
          </p:nvPr>
        </p:nvSpPr>
        <p:spPr/>
        <p:txBody>
          <a:bodyPr/>
          <a:lstStyle/>
          <a:p>
            <a:fld id="{82E0110C-80BA-45F1-8A88-185CE5667ADC}" type="slidenum">
              <a:rPr lang="cs-CZ" smtClean="0"/>
              <a:t>4</a:t>
            </a:fld>
            <a:endParaRPr lang="cs-CZ"/>
          </a:p>
        </p:txBody>
      </p:sp>
    </p:spTree>
    <p:extLst>
      <p:ext uri="{BB962C8B-B14F-4D97-AF65-F5344CB8AC3E}">
        <p14:creationId xmlns:p14="http://schemas.microsoft.com/office/powerpoint/2010/main" val="26814377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5928" y="91440"/>
            <a:ext cx="8601075" cy="908050"/>
          </a:xfrm>
          <a:ln w="22225">
            <a:noFill/>
          </a:ln>
        </p:spPr>
        <p:txBody>
          <a:bodyPr anchor="ctr"/>
          <a:lstStyle/>
          <a:p>
            <a:r>
              <a:rPr lang="en-US" dirty="0" smtClean="0"/>
              <a:t>Sequencing</a:t>
            </a:r>
            <a:endParaRPr lang="en-US" sz="1800" i="1" dirty="0"/>
          </a:p>
        </p:txBody>
      </p:sp>
      <p:grpSp>
        <p:nvGrpSpPr>
          <p:cNvPr id="286" name="Group 3"/>
          <p:cNvGrpSpPr/>
          <p:nvPr/>
        </p:nvGrpSpPr>
        <p:grpSpPr>
          <a:xfrm>
            <a:off x="4275569" y="2262750"/>
            <a:ext cx="4766831" cy="2332173"/>
            <a:chOff x="2353471" y="1265508"/>
            <a:chExt cx="6377992" cy="3888432"/>
          </a:xfrm>
        </p:grpSpPr>
        <p:pic>
          <p:nvPicPr>
            <p:cNvPr id="287" name="Picture 5"/>
            <p:cNvPicPr>
              <a:picLocks noChangeAspect="1" noChangeArrowheads="1"/>
            </p:cNvPicPr>
            <p:nvPr/>
          </p:nvPicPr>
          <p:blipFill>
            <a:blip r:embed="rId3" cstate="print"/>
            <a:srcRect/>
            <a:stretch>
              <a:fillRect/>
            </a:stretch>
          </p:blipFill>
          <p:spPr bwMode="auto">
            <a:xfrm>
              <a:off x="4253552" y="1513444"/>
              <a:ext cx="1217553" cy="1019015"/>
            </a:xfrm>
            <a:prstGeom prst="rect">
              <a:avLst/>
            </a:prstGeom>
            <a:noFill/>
            <a:ln w="9525">
              <a:noFill/>
              <a:miter lim="800000"/>
              <a:headEnd/>
              <a:tailEnd/>
            </a:ln>
          </p:spPr>
        </p:pic>
        <p:sp>
          <p:nvSpPr>
            <p:cNvPr id="290" name="Rectangle 62"/>
            <p:cNvSpPr>
              <a:spLocks noChangeArrowheads="1"/>
            </p:cNvSpPr>
            <p:nvPr/>
          </p:nvSpPr>
          <p:spPr bwMode="auto">
            <a:xfrm rot="5400000">
              <a:off x="1771658" y="2932223"/>
              <a:ext cx="3035300" cy="333375"/>
            </a:xfrm>
            <a:prstGeom prst="rect">
              <a:avLst/>
            </a:prstGeom>
            <a:solidFill>
              <a:schemeClr val="accent2"/>
            </a:solidFill>
            <a:ln w="9525">
              <a:solidFill>
                <a:schemeClr val="tx1"/>
              </a:solidFill>
              <a:miter lim="800000"/>
              <a:headEnd/>
              <a:tailEnd/>
            </a:ln>
          </p:spPr>
          <p:txBody>
            <a:bodyPr wrap="none" anchor="ctr"/>
            <a:lstStyle/>
            <a:p>
              <a:endParaRPr lang="en-US"/>
            </a:p>
          </p:txBody>
        </p:sp>
        <p:grpSp>
          <p:nvGrpSpPr>
            <p:cNvPr id="291" name="Group 63"/>
            <p:cNvGrpSpPr>
              <a:grpSpLocks/>
            </p:cNvGrpSpPr>
            <p:nvPr/>
          </p:nvGrpSpPr>
          <p:grpSpPr bwMode="auto">
            <a:xfrm rot="5400000">
              <a:off x="1842456" y="3010010"/>
              <a:ext cx="2895600" cy="190500"/>
              <a:chOff x="336" y="2335"/>
              <a:chExt cx="1824" cy="120"/>
            </a:xfrm>
            <a:solidFill>
              <a:schemeClr val="accent2"/>
            </a:solidFill>
          </p:grpSpPr>
          <p:sp>
            <p:nvSpPr>
              <p:cNvPr id="301" name="Rectangle 64"/>
              <p:cNvSpPr>
                <a:spLocks noChangeArrowheads="1"/>
              </p:cNvSpPr>
              <p:nvPr/>
            </p:nvSpPr>
            <p:spPr bwMode="auto">
              <a:xfrm>
                <a:off x="336" y="2335"/>
                <a:ext cx="96" cy="120"/>
              </a:xfrm>
              <a:prstGeom prst="rect">
                <a:avLst/>
              </a:prstGeom>
              <a:grpFill/>
              <a:ln w="9525">
                <a:solidFill>
                  <a:schemeClr val="tx1"/>
                </a:solidFill>
                <a:miter lim="800000"/>
                <a:headEnd/>
                <a:tailEnd/>
              </a:ln>
            </p:spPr>
            <p:txBody>
              <a:bodyPr wrap="none" anchor="ctr"/>
              <a:lstStyle/>
              <a:p>
                <a:endParaRPr lang="en-US"/>
              </a:p>
            </p:txBody>
          </p:sp>
          <p:sp>
            <p:nvSpPr>
              <p:cNvPr id="302" name="Rectangle 65"/>
              <p:cNvSpPr>
                <a:spLocks noChangeArrowheads="1"/>
              </p:cNvSpPr>
              <p:nvPr/>
            </p:nvSpPr>
            <p:spPr bwMode="auto">
              <a:xfrm>
                <a:off x="480" y="2335"/>
                <a:ext cx="96" cy="120"/>
              </a:xfrm>
              <a:prstGeom prst="rect">
                <a:avLst/>
              </a:prstGeom>
              <a:grpFill/>
              <a:ln w="9525">
                <a:solidFill>
                  <a:schemeClr val="tx1"/>
                </a:solidFill>
                <a:miter lim="800000"/>
                <a:headEnd/>
                <a:tailEnd/>
              </a:ln>
            </p:spPr>
            <p:txBody>
              <a:bodyPr wrap="none" anchor="ctr"/>
              <a:lstStyle/>
              <a:p>
                <a:endParaRPr lang="en-US"/>
              </a:p>
            </p:txBody>
          </p:sp>
          <p:sp>
            <p:nvSpPr>
              <p:cNvPr id="303" name="Rectangle 66"/>
              <p:cNvSpPr>
                <a:spLocks noChangeArrowheads="1"/>
              </p:cNvSpPr>
              <p:nvPr/>
            </p:nvSpPr>
            <p:spPr bwMode="auto">
              <a:xfrm>
                <a:off x="624" y="2335"/>
                <a:ext cx="96" cy="120"/>
              </a:xfrm>
              <a:prstGeom prst="rect">
                <a:avLst/>
              </a:prstGeom>
              <a:grpFill/>
              <a:ln w="9525">
                <a:solidFill>
                  <a:schemeClr val="tx1"/>
                </a:solidFill>
                <a:miter lim="800000"/>
                <a:headEnd/>
                <a:tailEnd/>
              </a:ln>
            </p:spPr>
            <p:txBody>
              <a:bodyPr wrap="none" anchor="ctr"/>
              <a:lstStyle/>
              <a:p>
                <a:endParaRPr lang="en-US"/>
              </a:p>
            </p:txBody>
          </p:sp>
          <p:sp>
            <p:nvSpPr>
              <p:cNvPr id="304" name="Rectangle 67"/>
              <p:cNvSpPr>
                <a:spLocks noChangeArrowheads="1"/>
              </p:cNvSpPr>
              <p:nvPr/>
            </p:nvSpPr>
            <p:spPr bwMode="auto">
              <a:xfrm>
                <a:off x="768" y="2335"/>
                <a:ext cx="96" cy="120"/>
              </a:xfrm>
              <a:prstGeom prst="rect">
                <a:avLst/>
              </a:prstGeom>
              <a:grpFill/>
              <a:ln w="9525">
                <a:solidFill>
                  <a:schemeClr val="tx1"/>
                </a:solidFill>
                <a:miter lim="800000"/>
                <a:headEnd/>
                <a:tailEnd/>
              </a:ln>
            </p:spPr>
            <p:txBody>
              <a:bodyPr wrap="none" anchor="ctr"/>
              <a:lstStyle/>
              <a:p>
                <a:endParaRPr lang="en-US"/>
              </a:p>
            </p:txBody>
          </p:sp>
          <p:sp>
            <p:nvSpPr>
              <p:cNvPr id="305" name="Rectangle 68"/>
              <p:cNvSpPr>
                <a:spLocks noChangeArrowheads="1"/>
              </p:cNvSpPr>
              <p:nvPr/>
            </p:nvSpPr>
            <p:spPr bwMode="auto">
              <a:xfrm>
                <a:off x="912" y="2335"/>
                <a:ext cx="96" cy="120"/>
              </a:xfrm>
              <a:prstGeom prst="rect">
                <a:avLst/>
              </a:prstGeom>
              <a:grpFill/>
              <a:ln w="9525">
                <a:solidFill>
                  <a:schemeClr val="tx1"/>
                </a:solidFill>
                <a:miter lim="800000"/>
                <a:headEnd/>
                <a:tailEnd/>
              </a:ln>
            </p:spPr>
            <p:txBody>
              <a:bodyPr wrap="none" anchor="ctr"/>
              <a:lstStyle/>
              <a:p>
                <a:endParaRPr lang="en-US"/>
              </a:p>
            </p:txBody>
          </p:sp>
          <p:sp>
            <p:nvSpPr>
              <p:cNvPr id="306" name="Rectangle 69"/>
              <p:cNvSpPr>
                <a:spLocks noChangeArrowheads="1"/>
              </p:cNvSpPr>
              <p:nvPr/>
            </p:nvSpPr>
            <p:spPr bwMode="auto">
              <a:xfrm>
                <a:off x="1056" y="2335"/>
                <a:ext cx="96" cy="120"/>
              </a:xfrm>
              <a:prstGeom prst="rect">
                <a:avLst/>
              </a:prstGeom>
              <a:grpFill/>
              <a:ln w="9525">
                <a:solidFill>
                  <a:schemeClr val="tx1"/>
                </a:solidFill>
                <a:miter lim="800000"/>
                <a:headEnd/>
                <a:tailEnd/>
              </a:ln>
            </p:spPr>
            <p:txBody>
              <a:bodyPr wrap="none" anchor="ctr"/>
              <a:lstStyle/>
              <a:p>
                <a:endParaRPr lang="en-US"/>
              </a:p>
            </p:txBody>
          </p:sp>
          <p:sp>
            <p:nvSpPr>
              <p:cNvPr id="307" name="Rectangle 70"/>
              <p:cNvSpPr>
                <a:spLocks noChangeArrowheads="1"/>
              </p:cNvSpPr>
              <p:nvPr/>
            </p:nvSpPr>
            <p:spPr bwMode="auto">
              <a:xfrm>
                <a:off x="2064" y="2335"/>
                <a:ext cx="96" cy="120"/>
              </a:xfrm>
              <a:prstGeom prst="rect">
                <a:avLst/>
              </a:prstGeom>
              <a:grpFill/>
              <a:ln w="9525">
                <a:solidFill>
                  <a:schemeClr val="tx1"/>
                </a:solidFill>
                <a:miter lim="800000"/>
                <a:headEnd/>
                <a:tailEnd/>
              </a:ln>
            </p:spPr>
            <p:txBody>
              <a:bodyPr wrap="none" anchor="ctr"/>
              <a:lstStyle/>
              <a:p>
                <a:endParaRPr lang="en-US"/>
              </a:p>
            </p:txBody>
          </p:sp>
          <p:sp>
            <p:nvSpPr>
              <p:cNvPr id="308" name="Rectangle 72"/>
              <p:cNvSpPr>
                <a:spLocks noChangeArrowheads="1"/>
              </p:cNvSpPr>
              <p:nvPr/>
            </p:nvSpPr>
            <p:spPr bwMode="auto">
              <a:xfrm>
                <a:off x="1488" y="2335"/>
                <a:ext cx="96" cy="120"/>
              </a:xfrm>
              <a:prstGeom prst="rect">
                <a:avLst/>
              </a:prstGeom>
              <a:grpFill/>
              <a:ln w="9525">
                <a:solidFill>
                  <a:schemeClr val="tx1"/>
                </a:solidFill>
                <a:miter lim="800000"/>
                <a:headEnd/>
                <a:tailEnd/>
              </a:ln>
            </p:spPr>
            <p:txBody>
              <a:bodyPr wrap="none" anchor="ctr"/>
              <a:lstStyle/>
              <a:p>
                <a:endParaRPr lang="en-US"/>
              </a:p>
            </p:txBody>
          </p:sp>
          <p:sp>
            <p:nvSpPr>
              <p:cNvPr id="309" name="Rectangle 73"/>
              <p:cNvSpPr>
                <a:spLocks noChangeArrowheads="1"/>
              </p:cNvSpPr>
              <p:nvPr/>
            </p:nvSpPr>
            <p:spPr bwMode="auto">
              <a:xfrm>
                <a:off x="1632" y="2335"/>
                <a:ext cx="96" cy="120"/>
              </a:xfrm>
              <a:prstGeom prst="rect">
                <a:avLst/>
              </a:prstGeom>
              <a:grpFill/>
              <a:ln w="9525">
                <a:solidFill>
                  <a:schemeClr val="tx1"/>
                </a:solidFill>
                <a:miter lim="800000"/>
                <a:headEnd/>
                <a:tailEnd/>
              </a:ln>
            </p:spPr>
            <p:txBody>
              <a:bodyPr wrap="none" anchor="ctr"/>
              <a:lstStyle/>
              <a:p>
                <a:endParaRPr lang="en-US"/>
              </a:p>
            </p:txBody>
          </p:sp>
          <p:sp>
            <p:nvSpPr>
              <p:cNvPr id="310" name="Rectangle 74"/>
              <p:cNvSpPr>
                <a:spLocks noChangeArrowheads="1"/>
              </p:cNvSpPr>
              <p:nvPr/>
            </p:nvSpPr>
            <p:spPr bwMode="auto">
              <a:xfrm>
                <a:off x="1200" y="2335"/>
                <a:ext cx="96" cy="120"/>
              </a:xfrm>
              <a:prstGeom prst="rect">
                <a:avLst/>
              </a:prstGeom>
              <a:grpFill/>
              <a:ln w="9525">
                <a:solidFill>
                  <a:schemeClr val="tx1"/>
                </a:solidFill>
                <a:miter lim="800000"/>
                <a:headEnd/>
                <a:tailEnd/>
              </a:ln>
            </p:spPr>
            <p:txBody>
              <a:bodyPr wrap="none" anchor="ctr"/>
              <a:lstStyle/>
              <a:p>
                <a:endParaRPr lang="en-US"/>
              </a:p>
            </p:txBody>
          </p:sp>
          <p:sp>
            <p:nvSpPr>
              <p:cNvPr id="311" name="Rectangle 75"/>
              <p:cNvSpPr>
                <a:spLocks noChangeArrowheads="1"/>
              </p:cNvSpPr>
              <p:nvPr/>
            </p:nvSpPr>
            <p:spPr bwMode="auto">
              <a:xfrm>
                <a:off x="1344" y="2335"/>
                <a:ext cx="96" cy="120"/>
              </a:xfrm>
              <a:prstGeom prst="rect">
                <a:avLst/>
              </a:prstGeom>
              <a:grpFill/>
              <a:ln w="9525">
                <a:solidFill>
                  <a:schemeClr val="tx1"/>
                </a:solidFill>
                <a:miter lim="800000"/>
                <a:headEnd/>
                <a:tailEnd/>
              </a:ln>
            </p:spPr>
            <p:txBody>
              <a:bodyPr wrap="none" anchor="ctr"/>
              <a:lstStyle/>
              <a:p>
                <a:endParaRPr lang="en-US"/>
              </a:p>
            </p:txBody>
          </p:sp>
          <p:sp>
            <p:nvSpPr>
              <p:cNvPr id="312" name="Rectangle 76"/>
              <p:cNvSpPr>
                <a:spLocks noChangeArrowheads="1"/>
              </p:cNvSpPr>
              <p:nvPr/>
            </p:nvSpPr>
            <p:spPr bwMode="auto">
              <a:xfrm>
                <a:off x="1776" y="2335"/>
                <a:ext cx="96" cy="120"/>
              </a:xfrm>
              <a:prstGeom prst="rect">
                <a:avLst/>
              </a:prstGeom>
              <a:grpFill/>
              <a:ln w="9525">
                <a:solidFill>
                  <a:schemeClr val="tx1"/>
                </a:solidFill>
                <a:miter lim="800000"/>
                <a:headEnd/>
                <a:tailEnd/>
              </a:ln>
            </p:spPr>
            <p:txBody>
              <a:bodyPr wrap="none" anchor="ctr"/>
              <a:lstStyle/>
              <a:p>
                <a:endParaRPr lang="en-US"/>
              </a:p>
            </p:txBody>
          </p:sp>
          <p:sp>
            <p:nvSpPr>
              <p:cNvPr id="313" name="Rectangle 77"/>
              <p:cNvSpPr>
                <a:spLocks noChangeArrowheads="1"/>
              </p:cNvSpPr>
              <p:nvPr/>
            </p:nvSpPr>
            <p:spPr bwMode="auto">
              <a:xfrm>
                <a:off x="1920" y="2335"/>
                <a:ext cx="96" cy="120"/>
              </a:xfrm>
              <a:prstGeom prst="rect">
                <a:avLst/>
              </a:prstGeom>
              <a:grpFill/>
              <a:ln w="9525">
                <a:solidFill>
                  <a:schemeClr val="tx1"/>
                </a:solidFill>
                <a:miter lim="800000"/>
                <a:headEnd/>
                <a:tailEnd/>
              </a:ln>
            </p:spPr>
            <p:txBody>
              <a:bodyPr wrap="none" anchor="ctr"/>
              <a:lstStyle/>
              <a:p>
                <a:endParaRPr lang="en-US"/>
              </a:p>
            </p:txBody>
          </p:sp>
        </p:grpSp>
        <p:sp>
          <p:nvSpPr>
            <p:cNvPr id="292" name="Rectangle 291"/>
            <p:cNvSpPr/>
            <p:nvPr/>
          </p:nvSpPr>
          <p:spPr bwMode="auto">
            <a:xfrm>
              <a:off x="2862647" y="1265508"/>
              <a:ext cx="5868816" cy="3888432"/>
            </a:xfrm>
            <a:prstGeom prst="rect">
              <a:avLst/>
            </a:prstGeom>
            <a:noFill/>
            <a:ln w="127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pic>
          <p:nvPicPr>
            <p:cNvPr id="293" name="Picture 5"/>
            <p:cNvPicPr>
              <a:picLocks noChangeAspect="1" noChangeArrowheads="1"/>
            </p:cNvPicPr>
            <p:nvPr/>
          </p:nvPicPr>
          <p:blipFill>
            <a:blip r:embed="rId3" cstate="print"/>
            <a:srcRect/>
            <a:stretch>
              <a:fillRect/>
            </a:stretch>
          </p:blipFill>
          <p:spPr bwMode="auto">
            <a:xfrm>
              <a:off x="4939352" y="2351644"/>
              <a:ext cx="1217553" cy="1019015"/>
            </a:xfrm>
            <a:prstGeom prst="rect">
              <a:avLst/>
            </a:prstGeom>
            <a:noFill/>
            <a:ln w="9525">
              <a:noFill/>
              <a:miter lim="800000"/>
              <a:headEnd/>
              <a:tailEnd/>
            </a:ln>
          </p:spPr>
        </p:pic>
        <p:pic>
          <p:nvPicPr>
            <p:cNvPr id="294" name="Picture 5"/>
            <p:cNvPicPr>
              <a:picLocks noChangeAspect="1" noChangeArrowheads="1"/>
            </p:cNvPicPr>
            <p:nvPr/>
          </p:nvPicPr>
          <p:blipFill>
            <a:blip r:embed="rId3" cstate="print"/>
            <a:srcRect/>
            <a:stretch>
              <a:fillRect/>
            </a:stretch>
          </p:blipFill>
          <p:spPr bwMode="auto">
            <a:xfrm>
              <a:off x="5472752" y="3037444"/>
              <a:ext cx="1217553" cy="1019015"/>
            </a:xfrm>
            <a:prstGeom prst="rect">
              <a:avLst/>
            </a:prstGeom>
            <a:noFill/>
            <a:ln w="9525">
              <a:noFill/>
              <a:miter lim="800000"/>
              <a:headEnd/>
              <a:tailEnd/>
            </a:ln>
          </p:spPr>
        </p:pic>
        <p:pic>
          <p:nvPicPr>
            <p:cNvPr id="295" name="Picture 5"/>
            <p:cNvPicPr>
              <a:picLocks noChangeAspect="1" noChangeArrowheads="1"/>
            </p:cNvPicPr>
            <p:nvPr/>
          </p:nvPicPr>
          <p:blipFill>
            <a:blip r:embed="rId3" cstate="print"/>
            <a:srcRect/>
            <a:stretch>
              <a:fillRect/>
            </a:stretch>
          </p:blipFill>
          <p:spPr bwMode="auto">
            <a:xfrm>
              <a:off x="6234752" y="3723244"/>
              <a:ext cx="1217553" cy="1019015"/>
            </a:xfrm>
            <a:prstGeom prst="rect">
              <a:avLst/>
            </a:prstGeom>
            <a:noFill/>
            <a:ln w="9525">
              <a:noFill/>
              <a:miter lim="800000"/>
              <a:headEnd/>
              <a:tailEnd/>
            </a:ln>
          </p:spPr>
        </p:pic>
        <p:cxnSp>
          <p:nvCxnSpPr>
            <p:cNvPr id="296" name="Straight Arrow Connector 295"/>
            <p:cNvCxnSpPr>
              <a:endCxn id="287" idx="1"/>
            </p:cNvCxnSpPr>
            <p:nvPr/>
          </p:nvCxnSpPr>
          <p:spPr bwMode="auto">
            <a:xfrm>
              <a:off x="3529265" y="1733660"/>
              <a:ext cx="724287" cy="289292"/>
            </a:xfrm>
            <a:prstGeom prst="straightConnector1">
              <a:avLst/>
            </a:prstGeom>
            <a:noFill/>
            <a:ln w="12700" cap="flat" cmpd="sng" algn="ctr">
              <a:solidFill>
                <a:schemeClr val="tx1"/>
              </a:solidFill>
              <a:prstDash val="solid"/>
              <a:round/>
              <a:headEnd type="none" w="med" len="med"/>
              <a:tailEnd type="arrow"/>
            </a:ln>
            <a:effectLst/>
          </p:spPr>
        </p:cxnSp>
        <p:sp>
          <p:nvSpPr>
            <p:cNvPr id="297" name="TextBox 296"/>
            <p:cNvSpPr txBox="1"/>
            <p:nvPr/>
          </p:nvSpPr>
          <p:spPr>
            <a:xfrm>
              <a:off x="5548952" y="1589644"/>
              <a:ext cx="925125" cy="338554"/>
            </a:xfrm>
            <a:prstGeom prst="rect">
              <a:avLst/>
            </a:prstGeom>
            <a:noFill/>
          </p:spPr>
          <p:txBody>
            <a:bodyPr wrap="none" rtlCol="0">
              <a:spAutoFit/>
            </a:bodyPr>
            <a:lstStyle/>
            <a:p>
              <a:r>
                <a:rPr lang="en-US" dirty="0" smtClean="0"/>
                <a:t>A image</a:t>
              </a:r>
              <a:endParaRPr lang="en-US" dirty="0"/>
            </a:p>
          </p:txBody>
        </p:sp>
        <p:sp>
          <p:nvSpPr>
            <p:cNvPr id="298" name="TextBox 297"/>
            <p:cNvSpPr txBox="1"/>
            <p:nvPr/>
          </p:nvSpPr>
          <p:spPr>
            <a:xfrm>
              <a:off x="6234752" y="2504044"/>
              <a:ext cx="947695" cy="338554"/>
            </a:xfrm>
            <a:prstGeom prst="rect">
              <a:avLst/>
            </a:prstGeom>
            <a:noFill/>
          </p:spPr>
          <p:txBody>
            <a:bodyPr wrap="none" rtlCol="0">
              <a:spAutoFit/>
            </a:bodyPr>
            <a:lstStyle/>
            <a:p>
              <a:r>
                <a:rPr lang="en-US" dirty="0" smtClean="0"/>
                <a:t>C image</a:t>
              </a:r>
              <a:endParaRPr lang="en-US" dirty="0"/>
            </a:p>
          </p:txBody>
        </p:sp>
        <p:sp>
          <p:nvSpPr>
            <p:cNvPr id="299" name="TextBox 298"/>
            <p:cNvSpPr txBox="1"/>
            <p:nvPr/>
          </p:nvSpPr>
          <p:spPr>
            <a:xfrm>
              <a:off x="7543800" y="3951844"/>
              <a:ext cx="921534" cy="338554"/>
            </a:xfrm>
            <a:prstGeom prst="rect">
              <a:avLst/>
            </a:prstGeom>
            <a:noFill/>
          </p:spPr>
          <p:txBody>
            <a:bodyPr wrap="none" rtlCol="0">
              <a:spAutoFit/>
            </a:bodyPr>
            <a:lstStyle/>
            <a:p>
              <a:r>
                <a:rPr lang="en-US" dirty="0" smtClean="0"/>
                <a:t>T image</a:t>
              </a:r>
              <a:endParaRPr lang="en-US" dirty="0"/>
            </a:p>
          </p:txBody>
        </p:sp>
        <p:sp>
          <p:nvSpPr>
            <p:cNvPr id="300" name="TextBox 299"/>
            <p:cNvSpPr txBox="1"/>
            <p:nvPr/>
          </p:nvSpPr>
          <p:spPr>
            <a:xfrm>
              <a:off x="6798233" y="3189844"/>
              <a:ext cx="960519" cy="338554"/>
            </a:xfrm>
            <a:prstGeom prst="rect">
              <a:avLst/>
            </a:prstGeom>
            <a:noFill/>
          </p:spPr>
          <p:txBody>
            <a:bodyPr wrap="none" rtlCol="0">
              <a:spAutoFit/>
            </a:bodyPr>
            <a:lstStyle/>
            <a:p>
              <a:r>
                <a:rPr lang="en-US" dirty="0" smtClean="0"/>
                <a:t>G image</a:t>
              </a:r>
              <a:endParaRPr lang="en-US" dirty="0"/>
            </a:p>
          </p:txBody>
        </p:sp>
        <p:sp>
          <p:nvSpPr>
            <p:cNvPr id="289" name="Trapezoid 288"/>
            <p:cNvSpPr/>
            <p:nvPr/>
          </p:nvSpPr>
          <p:spPr bwMode="auto">
            <a:xfrm rot="16200000">
              <a:off x="686392" y="2933330"/>
              <a:ext cx="3826284" cy="492125"/>
            </a:xfrm>
            <a:prstGeom prst="trapezoid">
              <a:avLst>
                <a:gd name="adj" fmla="val 240547"/>
              </a:avLst>
            </a:prstGeom>
            <a:solidFill>
              <a:schemeClr val="accent1"/>
            </a:solidFill>
            <a:ln w="19050" cap="flat" cmpd="sng" algn="ctr">
              <a:solidFill>
                <a:schemeClr val="accent1"/>
              </a:solidFill>
              <a:prstDash val="solid"/>
              <a:round/>
              <a:headEnd type="none" w="med" len="med"/>
              <a:tailEnd type="none" w="med" len="med"/>
            </a:ln>
            <a:effectLst/>
          </p:spPr>
          <p:txBody>
            <a:bodyPr wrap="none" anchor="ctr"/>
            <a:lstStyle/>
            <a:p>
              <a:pPr algn="r" eaLnBrk="0" hangingPunct="0">
                <a:defRPr/>
              </a:pPr>
              <a:endParaRPr lang="en-US"/>
            </a:p>
          </p:txBody>
        </p:sp>
      </p:grpSp>
      <p:grpSp>
        <p:nvGrpSpPr>
          <p:cNvPr id="316" name="Group 315"/>
          <p:cNvGrpSpPr/>
          <p:nvPr/>
        </p:nvGrpSpPr>
        <p:grpSpPr>
          <a:xfrm>
            <a:off x="2982684" y="2385119"/>
            <a:ext cx="1291548" cy="2333665"/>
            <a:chOff x="275656" y="2636520"/>
            <a:chExt cx="1447800" cy="2667000"/>
          </a:xfrm>
        </p:grpSpPr>
        <p:pic>
          <p:nvPicPr>
            <p:cNvPr id="317" name="Picture 2"/>
            <p:cNvPicPr>
              <a:picLocks noChangeAspect="1" noChangeArrowheads="1"/>
            </p:cNvPicPr>
            <p:nvPr/>
          </p:nvPicPr>
          <p:blipFill>
            <a:blip r:embed="rId4" cstate="print"/>
            <a:srcRect/>
            <a:stretch>
              <a:fillRect/>
            </a:stretch>
          </p:blipFill>
          <p:spPr bwMode="auto">
            <a:xfrm>
              <a:off x="357188" y="2734628"/>
              <a:ext cx="1343025" cy="2486025"/>
            </a:xfrm>
            <a:prstGeom prst="rect">
              <a:avLst/>
            </a:prstGeom>
            <a:noFill/>
            <a:ln w="9525">
              <a:noFill/>
              <a:miter lim="800000"/>
              <a:headEnd/>
              <a:tailEnd/>
            </a:ln>
            <a:effectLst/>
          </p:spPr>
        </p:pic>
        <p:sp>
          <p:nvSpPr>
            <p:cNvPr id="318" name="Rounded Rectangle 317"/>
            <p:cNvSpPr/>
            <p:nvPr/>
          </p:nvSpPr>
          <p:spPr bwMode="auto">
            <a:xfrm>
              <a:off x="275656" y="2636520"/>
              <a:ext cx="1447800" cy="2667000"/>
            </a:xfrm>
            <a:prstGeom prst="roundRect">
              <a:avLst/>
            </a:prstGeom>
            <a:noFill/>
            <a:ln w="22225" cap="flat" cmpd="sng" algn="ctr">
              <a:solidFill>
                <a:srgbClr val="AD73A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sp>
        <p:nvSpPr>
          <p:cNvPr id="35" name="Flowchart: Delay 34"/>
          <p:cNvSpPr/>
          <p:nvPr/>
        </p:nvSpPr>
        <p:spPr bwMode="auto">
          <a:xfrm>
            <a:off x="0" y="1264596"/>
            <a:ext cx="1540039" cy="4383169"/>
          </a:xfrm>
          <a:prstGeom prst="flowChartDelay">
            <a:avLst/>
          </a:prstGeom>
          <a:solidFill>
            <a:srgbClr val="BBBBBB"/>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nvGrpSpPr>
          <p:cNvPr id="36" name="Group 9"/>
          <p:cNvGrpSpPr/>
          <p:nvPr/>
        </p:nvGrpSpPr>
        <p:grpSpPr>
          <a:xfrm>
            <a:off x="168741" y="3629383"/>
            <a:ext cx="2613370" cy="1212643"/>
            <a:chOff x="385313" y="1265798"/>
            <a:chExt cx="2473724" cy="1212643"/>
          </a:xfrm>
        </p:grpSpPr>
        <p:sp>
          <p:nvSpPr>
            <p:cNvPr id="37" name="Rounded Rectangle 36"/>
            <p:cNvSpPr/>
            <p:nvPr/>
          </p:nvSpPr>
          <p:spPr bwMode="auto">
            <a:xfrm>
              <a:off x="385313" y="1265798"/>
              <a:ext cx="2473724" cy="1198129"/>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38" name="Text Box 18"/>
            <p:cNvSpPr txBox="1">
              <a:spLocks noChangeArrowheads="1"/>
            </p:cNvSpPr>
            <p:nvPr/>
          </p:nvSpPr>
          <p:spPr bwMode="auto">
            <a:xfrm>
              <a:off x="457584" y="1308890"/>
              <a:ext cx="2347855" cy="1169551"/>
            </a:xfrm>
            <a:prstGeom prst="rect">
              <a:avLst/>
            </a:prstGeom>
            <a:noFill/>
            <a:ln w="9525" algn="ctr">
              <a:noFill/>
              <a:miter lim="800000"/>
              <a:headEnd/>
              <a:tailEnd/>
            </a:ln>
          </p:spPr>
          <p:txBody>
            <a:bodyPr wrap="square">
              <a:spAutoFit/>
            </a:bodyPr>
            <a:lstStyle/>
            <a:p>
              <a:r>
                <a:rPr lang="en-US" sz="1400" b="1" dirty="0" smtClean="0">
                  <a:solidFill>
                    <a:schemeClr val="bg1"/>
                  </a:solidFill>
                  <a:effectLst>
                    <a:outerShdw blurRad="38100" dist="38100" dir="2700000" algn="tl">
                      <a:srgbClr val="000000">
                        <a:alpha val="43137"/>
                      </a:srgbClr>
                    </a:outerShdw>
                  </a:effectLst>
                </a:rPr>
                <a:t>After imaging is complete for one section (tile), the flow cell is moved to the next tile and the process is repeated</a:t>
              </a:r>
              <a:endParaRPr lang="en-US" sz="1200" b="1" dirty="0">
                <a:solidFill>
                  <a:schemeClr val="bg1"/>
                </a:solidFill>
                <a:effectLst>
                  <a:outerShdw blurRad="38100" dist="38100" dir="2700000" algn="tl">
                    <a:srgbClr val="000000">
                      <a:alpha val="43137"/>
                    </a:srgbClr>
                  </a:outerShdw>
                </a:effectLst>
              </a:endParaRPr>
            </a:p>
          </p:txBody>
        </p:sp>
      </p:grpSp>
      <p:grpSp>
        <p:nvGrpSpPr>
          <p:cNvPr id="39" name="Group 6"/>
          <p:cNvGrpSpPr/>
          <p:nvPr/>
        </p:nvGrpSpPr>
        <p:grpSpPr>
          <a:xfrm>
            <a:off x="159320" y="2096577"/>
            <a:ext cx="2621280" cy="1232542"/>
            <a:chOff x="1088847" y="1251285"/>
            <a:chExt cx="2050913" cy="653780"/>
          </a:xfrm>
        </p:grpSpPr>
        <p:sp>
          <p:nvSpPr>
            <p:cNvPr id="40" name="Rounded Rectangle 39"/>
            <p:cNvSpPr/>
            <p:nvPr/>
          </p:nvSpPr>
          <p:spPr bwMode="auto">
            <a:xfrm>
              <a:off x="1088847" y="1251285"/>
              <a:ext cx="2050913" cy="653780"/>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41" name="Text Box 18"/>
            <p:cNvSpPr txBox="1">
              <a:spLocks noChangeArrowheads="1"/>
            </p:cNvSpPr>
            <p:nvPr/>
          </p:nvSpPr>
          <p:spPr bwMode="auto">
            <a:xfrm>
              <a:off x="1163558" y="1284697"/>
              <a:ext cx="1933082" cy="620368"/>
            </a:xfrm>
            <a:prstGeom prst="rect">
              <a:avLst/>
            </a:prstGeom>
            <a:noFill/>
            <a:ln w="9525" algn="ctr">
              <a:noFill/>
              <a:miter lim="800000"/>
              <a:headEnd/>
              <a:tailEnd/>
            </a:ln>
          </p:spPr>
          <p:txBody>
            <a:bodyPr wrap="square">
              <a:spAutoFit/>
            </a:bodyPr>
            <a:lstStyle/>
            <a:p>
              <a:r>
                <a:rPr lang="en-US" sz="1400" b="1" dirty="0" smtClean="0">
                  <a:solidFill>
                    <a:schemeClr val="bg1"/>
                  </a:solidFill>
                  <a:effectLst>
                    <a:outerShdw blurRad="38100" dist="38100" dir="2700000" algn="tl">
                      <a:srgbClr val="000000">
                        <a:alpha val="43137"/>
                      </a:srgbClr>
                    </a:outerShdw>
                  </a:effectLst>
                </a:rPr>
                <a:t>Clusters are images using LED and filter combinations specific for each fluorescently-labeled nucleotide</a:t>
              </a:r>
              <a:endParaRPr lang="en-US" sz="12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683232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1886" t="16475" r="23782" b="8983"/>
          <a:stretch/>
        </p:blipFill>
        <p:spPr>
          <a:xfrm>
            <a:off x="755576" y="1399309"/>
            <a:ext cx="7183079" cy="4944342"/>
          </a:xfrm>
        </p:spPr>
      </p:pic>
      <p:sp>
        <p:nvSpPr>
          <p:cNvPr id="2" name="Nadpis 1"/>
          <p:cNvSpPr>
            <a:spLocks noGrp="1"/>
          </p:cNvSpPr>
          <p:nvPr>
            <p:ph type="title"/>
          </p:nvPr>
        </p:nvSpPr>
        <p:spPr/>
        <p:txBody>
          <a:bodyPr>
            <a:normAutofit/>
          </a:bodyPr>
          <a:lstStyle/>
          <a:p>
            <a:r>
              <a:rPr lang="en-US" dirty="0" smtClean="0"/>
              <a:t>Pair - </a:t>
            </a:r>
            <a:r>
              <a:rPr lang="en-US" dirty="0"/>
              <a:t>End Sequencing </a:t>
            </a:r>
            <a:r>
              <a:rPr lang="en-US" dirty="0" smtClean="0"/>
              <a:t>– </a:t>
            </a:r>
            <a:r>
              <a:rPr lang="en-US" dirty="0" smtClean="0"/>
              <a:t>Dual </a:t>
            </a:r>
            <a:r>
              <a:rPr lang="en-US" dirty="0" smtClean="0"/>
              <a:t>Indexed</a:t>
            </a:r>
            <a:endParaRPr lang="cs-CZ" dirty="0"/>
          </a:p>
        </p:txBody>
      </p:sp>
    </p:spTree>
    <p:extLst>
      <p:ext uri="{BB962C8B-B14F-4D97-AF65-F5344CB8AC3E}">
        <p14:creationId xmlns:p14="http://schemas.microsoft.com/office/powerpoint/2010/main" val="419610812"/>
      </p:ext>
    </p:extLst>
  </p:cSld>
  <p:clrMapOvr>
    <a:masterClrMapping/>
  </p:clrMapOvr>
  <p:transition spd="med">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2390" t="16591" r="23737" b="9296"/>
          <a:stretch/>
        </p:blipFill>
        <p:spPr>
          <a:xfrm>
            <a:off x="286556" y="348929"/>
            <a:ext cx="8533916" cy="6070921"/>
          </a:xfrm>
        </p:spPr>
      </p:pic>
      <p:sp>
        <p:nvSpPr>
          <p:cNvPr id="2" name="Nadpis 1"/>
          <p:cNvSpPr>
            <a:spLocks noGrp="1"/>
          </p:cNvSpPr>
          <p:nvPr>
            <p:ph type="title"/>
          </p:nvPr>
        </p:nvSpPr>
        <p:spPr/>
        <p:txBody>
          <a:bodyPr/>
          <a:lstStyle/>
          <a:p>
            <a:endParaRPr lang="cs-CZ"/>
          </a:p>
        </p:txBody>
      </p:sp>
    </p:spTree>
    <p:extLst>
      <p:ext uri="{BB962C8B-B14F-4D97-AF65-F5344CB8AC3E}">
        <p14:creationId xmlns:p14="http://schemas.microsoft.com/office/powerpoint/2010/main" val="3912687154"/>
      </p:ext>
    </p:extLst>
  </p:cSld>
  <p:clrMapOvr>
    <a:masterClrMapping/>
  </p:clrMapOvr>
  <p:transition spd="med">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2222" t="17529" r="24074" b="8045"/>
          <a:stretch/>
        </p:blipFill>
        <p:spPr>
          <a:xfrm>
            <a:off x="276253" y="188640"/>
            <a:ext cx="8649638" cy="6269310"/>
          </a:xfrm>
        </p:spPr>
      </p:pic>
      <p:sp>
        <p:nvSpPr>
          <p:cNvPr id="2" name="Nadpis 1"/>
          <p:cNvSpPr>
            <a:spLocks noGrp="1"/>
          </p:cNvSpPr>
          <p:nvPr>
            <p:ph type="title"/>
          </p:nvPr>
        </p:nvSpPr>
        <p:spPr/>
        <p:txBody>
          <a:bodyPr/>
          <a:lstStyle/>
          <a:p>
            <a:endParaRPr lang="cs-CZ"/>
          </a:p>
        </p:txBody>
      </p:sp>
    </p:spTree>
    <p:extLst>
      <p:ext uri="{BB962C8B-B14F-4D97-AF65-F5344CB8AC3E}">
        <p14:creationId xmlns:p14="http://schemas.microsoft.com/office/powerpoint/2010/main" val="1647165058"/>
      </p:ext>
    </p:extLst>
  </p:cSld>
  <p:clrMapOvr>
    <a:masterClrMapping/>
  </p:clrMapOvr>
  <p:transition spd="med">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2222" t="18154" r="23233" b="8046"/>
          <a:stretch/>
        </p:blipFill>
        <p:spPr>
          <a:xfrm>
            <a:off x="291109" y="44624"/>
            <a:ext cx="8784976" cy="6398931"/>
          </a:xfrm>
        </p:spPr>
      </p:pic>
      <p:sp>
        <p:nvSpPr>
          <p:cNvPr id="2" name="Nadpis 1"/>
          <p:cNvSpPr>
            <a:spLocks noGrp="1"/>
          </p:cNvSpPr>
          <p:nvPr>
            <p:ph type="title"/>
          </p:nvPr>
        </p:nvSpPr>
        <p:spPr/>
        <p:txBody>
          <a:bodyPr/>
          <a:lstStyle/>
          <a:p>
            <a:endParaRPr lang="cs-CZ"/>
          </a:p>
        </p:txBody>
      </p:sp>
    </p:spTree>
    <p:extLst>
      <p:ext uri="{BB962C8B-B14F-4D97-AF65-F5344CB8AC3E}">
        <p14:creationId xmlns:p14="http://schemas.microsoft.com/office/powerpoint/2010/main" val="2145861273"/>
      </p:ext>
    </p:extLst>
  </p:cSld>
  <p:clrMapOvr>
    <a:masterClrMapping/>
  </p:clrMapOvr>
  <p:transition spd="med">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1885" t="15431" r="23233" b="22118"/>
          <a:stretch/>
        </p:blipFill>
        <p:spPr>
          <a:xfrm>
            <a:off x="0" y="789708"/>
            <a:ext cx="9036496" cy="5535737"/>
          </a:xfrm>
        </p:spPr>
      </p:pic>
      <p:sp>
        <p:nvSpPr>
          <p:cNvPr id="2" name="Nadpis 1"/>
          <p:cNvSpPr>
            <a:spLocks noGrp="1"/>
          </p:cNvSpPr>
          <p:nvPr>
            <p:ph type="title"/>
          </p:nvPr>
        </p:nvSpPr>
        <p:spPr/>
        <p:txBody>
          <a:bodyPr/>
          <a:lstStyle/>
          <a:p>
            <a:endParaRPr lang="cs-CZ"/>
          </a:p>
        </p:txBody>
      </p:sp>
    </p:spTree>
    <p:extLst>
      <p:ext uri="{BB962C8B-B14F-4D97-AF65-F5344CB8AC3E}">
        <p14:creationId xmlns:p14="http://schemas.microsoft.com/office/powerpoint/2010/main" val="1609883345"/>
      </p:ext>
    </p:extLst>
  </p:cSld>
  <p:clrMapOvr>
    <a:masterClrMapping/>
  </p:clrMapOvr>
  <p:transition spd="med">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1717" t="12837" r="23401" b="22431"/>
          <a:stretch/>
        </p:blipFill>
        <p:spPr>
          <a:xfrm>
            <a:off x="171450" y="689149"/>
            <a:ext cx="8825930" cy="5604195"/>
          </a:xfrm>
        </p:spPr>
      </p:pic>
      <p:sp>
        <p:nvSpPr>
          <p:cNvPr id="2" name="Nadpis 1"/>
          <p:cNvSpPr>
            <a:spLocks noGrp="1"/>
          </p:cNvSpPr>
          <p:nvPr>
            <p:ph type="title"/>
          </p:nvPr>
        </p:nvSpPr>
        <p:spPr/>
        <p:txBody>
          <a:bodyPr/>
          <a:lstStyle/>
          <a:p>
            <a:endParaRPr lang="cs-CZ"/>
          </a:p>
        </p:txBody>
      </p:sp>
    </p:spTree>
    <p:extLst>
      <p:ext uri="{BB962C8B-B14F-4D97-AF65-F5344CB8AC3E}">
        <p14:creationId xmlns:p14="http://schemas.microsoft.com/office/powerpoint/2010/main" val="2827550233"/>
      </p:ext>
    </p:extLst>
  </p:cSld>
  <p:clrMapOvr>
    <a:masterClrMapping/>
  </p:clrMapOvr>
  <p:transition spd="med">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2222" t="16277" r="23401" b="9921"/>
          <a:stretch/>
        </p:blipFill>
        <p:spPr>
          <a:xfrm>
            <a:off x="179512" y="-5822"/>
            <a:ext cx="8784976" cy="6418745"/>
          </a:xfrm>
        </p:spPr>
      </p:pic>
      <p:sp>
        <p:nvSpPr>
          <p:cNvPr id="2" name="Nadpis 1"/>
          <p:cNvSpPr>
            <a:spLocks noGrp="1"/>
          </p:cNvSpPr>
          <p:nvPr>
            <p:ph type="title"/>
          </p:nvPr>
        </p:nvSpPr>
        <p:spPr/>
        <p:txBody>
          <a:bodyPr/>
          <a:lstStyle/>
          <a:p>
            <a:endParaRPr lang="cs-CZ"/>
          </a:p>
        </p:txBody>
      </p:sp>
    </p:spTree>
    <p:extLst>
      <p:ext uri="{BB962C8B-B14F-4D97-AF65-F5344CB8AC3E}">
        <p14:creationId xmlns:p14="http://schemas.microsoft.com/office/powerpoint/2010/main" val="123338950"/>
      </p:ext>
    </p:extLst>
  </p:cSld>
  <p:clrMapOvr>
    <a:masterClrMapping/>
  </p:clrMapOvr>
  <p:transition spd="med">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1886" t="17757" r="23909" b="9609"/>
          <a:stretch/>
        </p:blipFill>
        <p:spPr>
          <a:xfrm>
            <a:off x="179512" y="242888"/>
            <a:ext cx="8650163" cy="6240036"/>
          </a:xfrm>
        </p:spPr>
      </p:pic>
      <p:sp>
        <p:nvSpPr>
          <p:cNvPr id="2" name="Nadpis 1"/>
          <p:cNvSpPr>
            <a:spLocks noGrp="1"/>
          </p:cNvSpPr>
          <p:nvPr>
            <p:ph type="title"/>
          </p:nvPr>
        </p:nvSpPr>
        <p:spPr/>
        <p:txBody>
          <a:bodyPr/>
          <a:lstStyle/>
          <a:p>
            <a:endParaRPr lang="cs-CZ"/>
          </a:p>
        </p:txBody>
      </p:sp>
    </p:spTree>
    <p:extLst>
      <p:ext uri="{BB962C8B-B14F-4D97-AF65-F5344CB8AC3E}">
        <p14:creationId xmlns:p14="http://schemas.microsoft.com/office/powerpoint/2010/main" val="941279996"/>
      </p:ext>
    </p:extLst>
  </p:cSld>
  <p:clrMapOvr>
    <a:masterClrMapping/>
  </p:clrMapOvr>
  <p:transition spd="med">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1884" t="17528" r="23402" b="8671"/>
          <a:stretch/>
        </p:blipFill>
        <p:spPr>
          <a:xfrm>
            <a:off x="107504" y="38538"/>
            <a:ext cx="8856984" cy="6431535"/>
          </a:xfrm>
        </p:spPr>
      </p:pic>
      <p:sp>
        <p:nvSpPr>
          <p:cNvPr id="2" name="Nadpis 1"/>
          <p:cNvSpPr>
            <a:spLocks noGrp="1"/>
          </p:cNvSpPr>
          <p:nvPr>
            <p:ph type="title"/>
          </p:nvPr>
        </p:nvSpPr>
        <p:spPr/>
        <p:txBody>
          <a:bodyPr/>
          <a:lstStyle/>
          <a:p>
            <a:endParaRPr lang="cs-CZ"/>
          </a:p>
        </p:txBody>
      </p:sp>
    </p:spTree>
    <p:extLst>
      <p:ext uri="{BB962C8B-B14F-4D97-AF65-F5344CB8AC3E}">
        <p14:creationId xmlns:p14="http://schemas.microsoft.com/office/powerpoint/2010/main" val="3453487466"/>
      </p:ext>
    </p:extLst>
  </p:cSld>
  <p:clrMapOvr>
    <a:masterClrMapping/>
  </p:clrMapOvr>
  <p:transition spd="med">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p:cNvSpPr>
            <a:spLocks noGrp="1"/>
          </p:cNvSpPr>
          <p:nvPr>
            <p:ph type="title"/>
          </p:nvPr>
        </p:nvSpPr>
        <p:spPr bwMode="auto"/>
        <p:txBody>
          <a:bodyPr wrap="square" numCol="1" anchorCtr="0" compatLnSpc="1">
            <a:prstTxWarp prst="textNoShape">
              <a:avLst/>
            </a:prstTxWarp>
          </a:bodyPr>
          <a:lstStyle/>
          <a:p>
            <a:pPr eaLnBrk="1" hangingPunct="1"/>
            <a:r>
              <a:rPr lang="cs-CZ" altLang="cs-CZ" smtClean="0"/>
              <a:t>Next Generation Sequencing</a:t>
            </a:r>
          </a:p>
        </p:txBody>
      </p:sp>
      <p:sp>
        <p:nvSpPr>
          <p:cNvPr id="5123" name="Zástupný symbol pro obsah 2"/>
          <p:cNvSpPr>
            <a:spLocks noGrp="1"/>
          </p:cNvSpPr>
          <p:nvPr>
            <p:ph idx="1"/>
          </p:nvPr>
        </p:nvSpPr>
        <p:spPr/>
        <p:txBody>
          <a:bodyPr/>
          <a:lstStyle/>
          <a:p>
            <a:pPr eaLnBrk="1" hangingPunct="1"/>
            <a:endParaRPr lang="cs-CZ" altLang="cs-CZ" smtClean="0"/>
          </a:p>
        </p:txBody>
      </p:sp>
      <p:pic>
        <p:nvPicPr>
          <p:cNvPr id="5124" name="Zástupný symbol pro obsah 3" descr="history-of-genome-sequencing_FINAL[1].pdf - Adobe Reader"/>
          <p:cNvPicPr>
            <a:picLocks noChangeAspect="1"/>
          </p:cNvPicPr>
          <p:nvPr/>
        </p:nvPicPr>
        <p:blipFill>
          <a:blip r:embed="rId2">
            <a:extLst>
              <a:ext uri="{28A0092B-C50C-407E-A947-70E740481C1C}">
                <a14:useLocalDpi xmlns:a14="http://schemas.microsoft.com/office/drawing/2010/main" val="0"/>
              </a:ext>
            </a:extLst>
          </a:blip>
          <a:srcRect l="4369" t="16347" r="2643" b="2962"/>
          <a:stretch>
            <a:fillRect/>
          </a:stretch>
        </p:blipFill>
        <p:spPr bwMode="auto">
          <a:xfrm>
            <a:off x="446088" y="1484313"/>
            <a:ext cx="82296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nanohub.org/site/resources/2014/01/20215/slides/02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92213"/>
            <a:ext cx="5616575"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s://upload.wikimedia.org/wikipedia/commons/2/2e/Mapping_Read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3188" y="1341438"/>
            <a:ext cx="6376987"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číslo snímku 1"/>
          <p:cNvSpPr>
            <a:spLocks noGrp="1"/>
          </p:cNvSpPr>
          <p:nvPr>
            <p:ph type="sldNum" sz="quarter" idx="12"/>
          </p:nvPr>
        </p:nvSpPr>
        <p:spPr/>
        <p:txBody>
          <a:bodyPr/>
          <a:lstStyle/>
          <a:p>
            <a:fld id="{82E0110C-80BA-45F1-8A88-185CE5667ADC}" type="slidenum">
              <a:rPr lang="cs-CZ" smtClean="0"/>
              <a:t>5</a:t>
            </a:fld>
            <a:endParaRPr lang="cs-CZ"/>
          </a:p>
        </p:txBody>
      </p:sp>
    </p:spTree>
    <p:extLst>
      <p:ext uri="{BB962C8B-B14F-4D97-AF65-F5344CB8AC3E}">
        <p14:creationId xmlns:p14="http://schemas.microsoft.com/office/powerpoint/2010/main" val="3341538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1821" t="30997" r="26929" b="19405"/>
          <a:stretch/>
        </p:blipFill>
        <p:spPr>
          <a:xfrm>
            <a:off x="107503" y="1988840"/>
            <a:ext cx="8674401" cy="4519349"/>
          </a:xfrm>
        </p:spPr>
      </p:pic>
      <p:sp>
        <p:nvSpPr>
          <p:cNvPr id="2" name="Nadpis 1"/>
          <p:cNvSpPr>
            <a:spLocks noGrp="1"/>
          </p:cNvSpPr>
          <p:nvPr>
            <p:ph type="title"/>
          </p:nvPr>
        </p:nvSpPr>
        <p:spPr/>
        <p:txBody>
          <a:bodyPr/>
          <a:lstStyle/>
          <a:p>
            <a:r>
              <a:rPr lang="cs-CZ" dirty="0" err="1" smtClean="0"/>
              <a:t>Sekvenační</a:t>
            </a:r>
            <a:r>
              <a:rPr lang="cs-CZ" dirty="0" smtClean="0"/>
              <a:t> technologie</a:t>
            </a:r>
            <a:endParaRPr lang="cs-CZ" dirty="0"/>
          </a:p>
        </p:txBody>
      </p:sp>
    </p:spTree>
    <p:extLst>
      <p:ext uri="{BB962C8B-B14F-4D97-AF65-F5344CB8AC3E}">
        <p14:creationId xmlns:p14="http://schemas.microsoft.com/office/powerpoint/2010/main" val="4100865277"/>
      </p:ext>
    </p:extLst>
  </p:cSld>
  <p:clrMapOvr>
    <a:masterClrMapping/>
  </p:clrMapOvr>
  <p:transition spd="med">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20823" t="28660" r="23483" b="10800"/>
          <a:stretch/>
        </p:blipFill>
        <p:spPr>
          <a:xfrm>
            <a:off x="259432" y="1237134"/>
            <a:ext cx="8921080" cy="5220521"/>
          </a:xfrm>
        </p:spPr>
      </p:pic>
      <p:sp>
        <p:nvSpPr>
          <p:cNvPr id="2" name="Nadpis 1"/>
          <p:cNvSpPr>
            <a:spLocks noGrp="1"/>
          </p:cNvSpPr>
          <p:nvPr>
            <p:ph type="title"/>
          </p:nvPr>
        </p:nvSpPr>
        <p:spPr/>
        <p:txBody>
          <a:bodyPr/>
          <a:lstStyle/>
          <a:p>
            <a:r>
              <a:rPr lang="cs-CZ" dirty="0" err="1" smtClean="0"/>
              <a:t>Sekvenační</a:t>
            </a:r>
            <a:r>
              <a:rPr lang="cs-CZ" dirty="0" smtClean="0"/>
              <a:t> technologie</a:t>
            </a:r>
            <a:endParaRPr lang="cs-CZ" dirty="0"/>
          </a:p>
        </p:txBody>
      </p:sp>
    </p:spTree>
    <p:extLst>
      <p:ext uri="{BB962C8B-B14F-4D97-AF65-F5344CB8AC3E}">
        <p14:creationId xmlns:p14="http://schemas.microsoft.com/office/powerpoint/2010/main" val="989526269"/>
      </p:ext>
    </p:extLst>
  </p:cSld>
  <p:clrMapOvr>
    <a:masterClrMapping/>
  </p:clrMapOvr>
  <p:transition spd="med">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Online Courses: Sequencing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33826" t="23638" r="19593" b="19400"/>
          <a:stretch/>
        </p:blipFill>
        <p:spPr>
          <a:xfrm>
            <a:off x="611560" y="1491713"/>
            <a:ext cx="7776864" cy="5321663"/>
          </a:xfrm>
        </p:spPr>
      </p:pic>
      <p:sp>
        <p:nvSpPr>
          <p:cNvPr id="2" name="Nadpis 1"/>
          <p:cNvSpPr>
            <a:spLocks noGrp="1"/>
          </p:cNvSpPr>
          <p:nvPr>
            <p:ph type="title"/>
          </p:nvPr>
        </p:nvSpPr>
        <p:spPr/>
        <p:txBody>
          <a:bodyPr>
            <a:normAutofit fontScale="90000"/>
          </a:bodyPr>
          <a:lstStyle/>
          <a:p>
            <a:r>
              <a:rPr lang="en-US" dirty="0" smtClean="0"/>
              <a:t>Images Generated on the </a:t>
            </a:r>
            <a:br>
              <a:rPr lang="en-US" dirty="0" smtClean="0"/>
            </a:br>
            <a:r>
              <a:rPr lang="en-US" dirty="0" smtClean="0"/>
              <a:t>Instrument</a:t>
            </a:r>
            <a:endParaRPr lang="cs-CZ" dirty="0"/>
          </a:p>
        </p:txBody>
      </p:sp>
    </p:spTree>
    <p:extLst>
      <p:ext uri="{BB962C8B-B14F-4D97-AF65-F5344CB8AC3E}">
        <p14:creationId xmlns:p14="http://schemas.microsoft.com/office/powerpoint/2010/main" val="3527028084"/>
      </p:ext>
    </p:extLst>
  </p:cSld>
  <p:clrMapOvr>
    <a:masterClrMapping/>
  </p:clrMapOvr>
  <p:transition spd="med">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60363" y="1196752"/>
            <a:ext cx="8229600" cy="4525963"/>
          </a:xfrm>
        </p:spPr>
        <p:txBody>
          <a:bodyPr/>
          <a:lstStyle/>
          <a:p>
            <a:pPr marL="0" indent="0">
              <a:buNone/>
            </a:pPr>
            <a:r>
              <a:rPr lang="cs-CZ" dirty="0">
                <a:hlinkClick r:id="rId2"/>
              </a:rPr>
              <a:t>https://accounts.illumina.com</a:t>
            </a:r>
            <a:r>
              <a:rPr lang="cs-CZ" dirty="0" smtClean="0">
                <a:hlinkClick r:id="rId2"/>
              </a:rPr>
              <a:t>/</a:t>
            </a:r>
            <a:endParaRPr lang="cs-CZ" dirty="0" smtClean="0"/>
          </a:p>
          <a:p>
            <a:pPr marL="0" indent="0">
              <a:buNone/>
            </a:pPr>
            <a:endParaRPr lang="cs-CZ" dirty="0"/>
          </a:p>
        </p:txBody>
      </p:sp>
      <p:sp>
        <p:nvSpPr>
          <p:cNvPr id="3" name="Nadpis 2"/>
          <p:cNvSpPr>
            <a:spLocks noGrp="1"/>
          </p:cNvSpPr>
          <p:nvPr>
            <p:ph type="title"/>
          </p:nvPr>
        </p:nvSpPr>
        <p:spPr/>
        <p:txBody>
          <a:bodyPr/>
          <a:lstStyle/>
          <a:p>
            <a:r>
              <a:rPr lang="cs-CZ" dirty="0" err="1" smtClean="0"/>
              <a:t>BaseSpace</a:t>
            </a:r>
            <a:endParaRPr lang="cs-CZ"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195969"/>
            <a:ext cx="5256584" cy="26894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2060848"/>
            <a:ext cx="3355975" cy="2087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3"/>
          <p:cNvSpPr>
            <a:spLocks noChangeArrowheads="1"/>
          </p:cNvSpPr>
          <p:nvPr/>
        </p:nvSpPr>
        <p:spPr bwMode="auto">
          <a:xfrm>
            <a:off x="360363" y="2003872"/>
            <a:ext cx="6191250" cy="2284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marL="428625" lvl="1" indent="-215900">
              <a:lnSpc>
                <a:spcPct val="200000"/>
              </a:lnSpc>
              <a:buSzPct val="65000"/>
              <a:buFont typeface="Times New Roman" pitchFamily="16" charset="0"/>
              <a:buBlip>
                <a:blip r:embed="rId5"/>
              </a:buBlip>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pPr>
            <a:r>
              <a:rPr lang="cs-CZ" sz="1600" dirty="0" err="1">
                <a:solidFill>
                  <a:srgbClr val="000000"/>
                </a:solidFill>
              </a:rPr>
              <a:t>Is</a:t>
            </a:r>
            <a:r>
              <a:rPr lang="cs-CZ" sz="1600" dirty="0">
                <a:solidFill>
                  <a:srgbClr val="000000"/>
                </a:solidFill>
              </a:rPr>
              <a:t> a </a:t>
            </a:r>
            <a:r>
              <a:rPr lang="cs-CZ" sz="1600" dirty="0" err="1">
                <a:solidFill>
                  <a:srgbClr val="000000"/>
                </a:solidFill>
              </a:rPr>
              <a:t>powerful</a:t>
            </a:r>
            <a:r>
              <a:rPr lang="cs-CZ" sz="1600" dirty="0">
                <a:solidFill>
                  <a:srgbClr val="000000"/>
                </a:solidFill>
              </a:rPr>
              <a:t> </a:t>
            </a:r>
            <a:r>
              <a:rPr lang="cs-CZ" sz="1600" dirty="0" err="1">
                <a:solidFill>
                  <a:srgbClr val="000000"/>
                </a:solidFill>
              </a:rPr>
              <a:t>website</a:t>
            </a:r>
            <a:r>
              <a:rPr lang="cs-CZ" sz="1600" dirty="0">
                <a:solidFill>
                  <a:srgbClr val="000000"/>
                </a:solidFill>
              </a:rPr>
              <a:t> </a:t>
            </a:r>
            <a:r>
              <a:rPr lang="cs-CZ" sz="1600" dirty="0" err="1">
                <a:solidFill>
                  <a:srgbClr val="000000"/>
                </a:solidFill>
              </a:rPr>
              <a:t>computing</a:t>
            </a:r>
            <a:r>
              <a:rPr lang="cs-CZ" sz="1600" dirty="0">
                <a:solidFill>
                  <a:srgbClr val="000000"/>
                </a:solidFill>
              </a:rPr>
              <a:t> </a:t>
            </a:r>
            <a:r>
              <a:rPr lang="cs-CZ" sz="1600" dirty="0" err="1">
                <a:solidFill>
                  <a:srgbClr val="000000"/>
                </a:solidFill>
              </a:rPr>
              <a:t>platform</a:t>
            </a:r>
            <a:endParaRPr lang="cs-CZ" sz="1600" dirty="0">
              <a:solidFill>
                <a:srgbClr val="000000"/>
              </a:solidFill>
            </a:endParaRPr>
          </a:p>
          <a:p>
            <a:pPr marL="428625" lvl="1" indent="-215900">
              <a:lnSpc>
                <a:spcPct val="200000"/>
              </a:lnSpc>
              <a:buSzPct val="65000"/>
              <a:buFont typeface="Times New Roman" pitchFamily="16" charset="0"/>
              <a:buBlip>
                <a:blip r:embed="rId5"/>
              </a:buBlip>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pPr>
            <a:r>
              <a:rPr lang="cs-CZ" sz="1600" dirty="0" err="1">
                <a:solidFill>
                  <a:srgbClr val="000000"/>
                </a:solidFill>
              </a:rPr>
              <a:t>for</a:t>
            </a:r>
            <a:r>
              <a:rPr lang="cs-CZ" sz="1600" dirty="0">
                <a:solidFill>
                  <a:srgbClr val="000000"/>
                </a:solidFill>
              </a:rPr>
              <a:t> </a:t>
            </a:r>
            <a:r>
              <a:rPr lang="cs-CZ" sz="1600" dirty="0" err="1">
                <a:solidFill>
                  <a:srgbClr val="000000"/>
                </a:solidFill>
              </a:rPr>
              <a:t>storing</a:t>
            </a:r>
            <a:r>
              <a:rPr lang="cs-CZ" sz="1600" dirty="0">
                <a:solidFill>
                  <a:srgbClr val="000000"/>
                </a:solidFill>
              </a:rPr>
              <a:t> my </a:t>
            </a:r>
            <a:r>
              <a:rPr lang="cs-CZ" sz="1600" dirty="0" err="1">
                <a:solidFill>
                  <a:srgbClr val="000000"/>
                </a:solidFill>
              </a:rPr>
              <a:t>genomics</a:t>
            </a:r>
            <a:r>
              <a:rPr lang="cs-CZ" sz="1600" dirty="0">
                <a:solidFill>
                  <a:srgbClr val="000000"/>
                </a:solidFill>
              </a:rPr>
              <a:t> data on a </a:t>
            </a:r>
            <a:r>
              <a:rPr lang="cs-CZ" sz="1600" dirty="0" err="1">
                <a:solidFill>
                  <a:srgbClr val="000000"/>
                </a:solidFill>
              </a:rPr>
              <a:t>cloud</a:t>
            </a:r>
            <a:endParaRPr lang="cs-CZ" sz="1600" dirty="0">
              <a:solidFill>
                <a:srgbClr val="000000"/>
              </a:solidFill>
            </a:endParaRPr>
          </a:p>
          <a:p>
            <a:pPr marL="428625" lvl="1" indent="-215900">
              <a:lnSpc>
                <a:spcPct val="200000"/>
              </a:lnSpc>
              <a:buSzPct val="65000"/>
              <a:buFont typeface="Times New Roman" pitchFamily="16" charset="0"/>
              <a:buBlip>
                <a:blip r:embed="rId5"/>
              </a:buBlip>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pPr>
            <a:r>
              <a:rPr lang="cs-CZ" sz="1600" dirty="0" err="1">
                <a:solidFill>
                  <a:srgbClr val="000000"/>
                </a:solidFill>
              </a:rPr>
              <a:t>for</a:t>
            </a:r>
            <a:r>
              <a:rPr lang="cs-CZ" sz="1600" dirty="0">
                <a:solidFill>
                  <a:srgbClr val="000000"/>
                </a:solidFill>
              </a:rPr>
              <a:t> </a:t>
            </a:r>
            <a:r>
              <a:rPr lang="cs-CZ" sz="1600" dirty="0" err="1">
                <a:solidFill>
                  <a:srgbClr val="000000"/>
                </a:solidFill>
              </a:rPr>
              <a:t>analyzing</a:t>
            </a:r>
            <a:r>
              <a:rPr lang="cs-CZ" sz="1600" dirty="0">
                <a:solidFill>
                  <a:srgbClr val="000000"/>
                </a:solidFill>
              </a:rPr>
              <a:t> my </a:t>
            </a:r>
            <a:r>
              <a:rPr lang="cs-CZ" sz="1600" dirty="0" err="1">
                <a:solidFill>
                  <a:srgbClr val="000000"/>
                </a:solidFill>
              </a:rPr>
              <a:t>sequences</a:t>
            </a:r>
            <a:endParaRPr lang="cs-CZ" sz="1600" dirty="0">
              <a:solidFill>
                <a:srgbClr val="000000"/>
              </a:solidFill>
            </a:endParaRPr>
          </a:p>
          <a:p>
            <a:pPr marL="428625" lvl="1" indent="-215900">
              <a:lnSpc>
                <a:spcPct val="200000"/>
              </a:lnSpc>
              <a:buSzPct val="65000"/>
              <a:buFont typeface="Times New Roman" pitchFamily="16" charset="0"/>
              <a:buBlip>
                <a:blip r:embed="rId5"/>
              </a:buBlip>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pPr>
            <a:r>
              <a:rPr lang="cs-CZ" sz="1600" dirty="0" err="1">
                <a:solidFill>
                  <a:srgbClr val="000000"/>
                </a:solidFill>
              </a:rPr>
              <a:t>for</a:t>
            </a:r>
            <a:r>
              <a:rPr lang="cs-CZ" sz="1600" dirty="0">
                <a:solidFill>
                  <a:srgbClr val="000000"/>
                </a:solidFill>
              </a:rPr>
              <a:t> </a:t>
            </a:r>
            <a:r>
              <a:rPr lang="cs-CZ" sz="1600" dirty="0" err="1">
                <a:solidFill>
                  <a:srgbClr val="000000"/>
                </a:solidFill>
              </a:rPr>
              <a:t>sharing</a:t>
            </a:r>
            <a:r>
              <a:rPr lang="cs-CZ" sz="1600" dirty="0">
                <a:solidFill>
                  <a:srgbClr val="000000"/>
                </a:solidFill>
              </a:rPr>
              <a:t> my </a:t>
            </a:r>
            <a:r>
              <a:rPr lang="cs-CZ" sz="1600" dirty="0" err="1">
                <a:solidFill>
                  <a:srgbClr val="000000"/>
                </a:solidFill>
              </a:rPr>
              <a:t>genetic</a:t>
            </a:r>
            <a:r>
              <a:rPr lang="cs-CZ" sz="1600" dirty="0">
                <a:solidFill>
                  <a:srgbClr val="000000"/>
                </a:solidFill>
              </a:rPr>
              <a:t> data</a:t>
            </a:r>
          </a:p>
          <a:p>
            <a:pPr>
              <a:buClrTx/>
              <a:buFontTx/>
              <a:buNone/>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pPr>
            <a:endParaRPr lang="cs-CZ" sz="1600" dirty="0">
              <a:solidFill>
                <a:srgbClr val="000000"/>
              </a:solidFill>
            </a:endParaRPr>
          </a:p>
        </p:txBody>
      </p:sp>
    </p:spTree>
    <p:extLst>
      <p:ext uri="{BB962C8B-B14F-4D97-AF65-F5344CB8AC3E}">
        <p14:creationId xmlns:p14="http://schemas.microsoft.com/office/powerpoint/2010/main" val="4088759533"/>
      </p:ext>
    </p:extLst>
  </p:cSld>
  <p:clrMapOvr>
    <a:masterClrMapping/>
  </p:clrMapOvr>
  <p:transition spd="med">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p:txBody>
          <a:bodyPr/>
          <a:lstStyle/>
          <a:p>
            <a:r>
              <a:rPr lang="cs-CZ" altLang="cs-CZ" smtClean="0"/>
              <a:t>Ion Torrent</a:t>
            </a:r>
          </a:p>
        </p:txBody>
      </p:sp>
      <p:sp>
        <p:nvSpPr>
          <p:cNvPr id="14339" name="Zástupný symbol pro obsah 2"/>
          <p:cNvSpPr>
            <a:spLocks noGrp="1"/>
          </p:cNvSpPr>
          <p:nvPr>
            <p:ph idx="1"/>
          </p:nvPr>
        </p:nvSpPr>
        <p:spPr/>
        <p:txBody>
          <a:bodyPr>
            <a:normAutofit lnSpcReduction="10000"/>
          </a:bodyPr>
          <a:lstStyle/>
          <a:p>
            <a:r>
              <a:rPr lang="cs-CZ" altLang="cs-CZ" smtClean="0"/>
              <a:t>Ion PGM  x Ion Proton</a:t>
            </a:r>
          </a:p>
          <a:p>
            <a:endParaRPr lang="cs-CZ" altLang="cs-CZ" smtClean="0"/>
          </a:p>
          <a:p>
            <a:endParaRPr lang="cs-CZ" altLang="cs-CZ" smtClean="0"/>
          </a:p>
          <a:p>
            <a:endParaRPr lang="cs-CZ" altLang="cs-CZ" smtClean="0"/>
          </a:p>
          <a:p>
            <a:r>
              <a:rPr lang="cs-CZ" altLang="cs-CZ" smtClean="0"/>
              <a:t>The chip is the machine</a:t>
            </a:r>
          </a:p>
          <a:p>
            <a:r>
              <a:rPr lang="cs-CZ" altLang="cs-CZ" smtClean="0"/>
              <a:t>Příprava templátu: Em PCR</a:t>
            </a:r>
          </a:p>
          <a:p>
            <a:r>
              <a:rPr lang="cs-CZ" altLang="cs-CZ" smtClean="0"/>
              <a:t>Sekvenace syntézou</a:t>
            </a:r>
          </a:p>
          <a:p>
            <a:r>
              <a:rPr lang="cs-CZ" altLang="cs-CZ" smtClean="0"/>
              <a:t>Detekce uvolněných protonů – změna pH</a:t>
            </a:r>
          </a:p>
          <a:p>
            <a:endParaRPr lang="cs-CZ" altLang="cs-CZ" smtClean="0"/>
          </a:p>
        </p:txBody>
      </p:sp>
      <p:sp>
        <p:nvSpPr>
          <p:cNvPr id="14340" name="AutoShape 2" descr="data:image/jpeg;base64,/9j/4AAQSkZJRgABAQAAAQABAAD/2wCEAAkGBhAQEBAUEBIUEA8UDxQPDw8UFRQUDw8UFRAVFBUUFBQXHCYeFxkjGRQUHy8gJCcpLC0sFR4xNTAqNSYrLCkBCQoKDgwOGg8PGikdHRwpKSkqKSwpLCwpLCksKSkpLCkpKSkpLCwsLCwsKSopLCwpKSwsKSkpKSksLCkpKSksLP/AABEIANYA7AMBIgACEQEDEQH/xAAcAAAABwEBAAAAAAAAAAAAAAAAAQIDBAUGBwj/xABSEAABAwEDBwUKCQkHAwUAAAABAAIDEQQSIQUGEzFBUZEUUlRhkhYiU3GBk6HB0dMHFRcyYnKx0vAjJEJkorKzwuEzNENjc3TUgqTxJUSjw+L/xAAaAQEBAQEBAQEAAAAAAAAAAAAAAQIDBAUG/8QALxEAAgIBAgQEBQQDAQAAAAAAAAECEQMSEwQhMUEUFVFSYXGRodEFgcHhsfDxMv/aAAwDAQACEQMRAD8AvRGltiUwQJQhWSkQRJYjUoRJWiQEQRpQjUoQpQhQhEEaPRqXokeiQEQRI9EpeiQ0aoIujR6NSdEj0SFIujR6NSdGho1KBGuI7ik6NGIq6hXxK0QiGNIdEraPJMrtTD5cPtUhmbkh1lrfKSfQEoGeMSLRrUMzXG2Tg32lODNmLnPPZHqVoGT0aGjWtGbcP0+032Ijm3Dvfxb7EoGT0aK4tU7NiPY9w7JTEubFNUnFvsKUDNGJJMSvZc3pRquu8RofTRRJcmyN+cxw66VHEJTBVGJJ0anGJJMKgIJjSSxTTEk6JQFmI0oRJ8MSgxUDAiR6NSAxHcQEcRJWjT9xHdQDGjQ0SkXUd1ARtEholIuoXUAxo0NGn7qO6gI+jR6JP3UKIUbhhBc2uouAPFaFga35oDR1ABUsQ75v1h9oVreW4KzLKjL2cD7PjdBadR1qkOfBOskJ/PoXrLad4gkc2uxzY3OaeIC4E3Ktt5zOC9UVFLoc+bO6HPFvP9KSc72c/wBK4gMpW3nR9lH8Y23nR9latehKfqdrOd7Of6UXde3n+lcV+MrZz4+yiOUrbzo+ylr0Lz9TtXdezn+lEc8QNTvSuKHKlt50fZSHZUtvOj7KWvQlP1O42bPJ7nta3EkgDViVsYb4aL9A7aBsXDvgjmmmykNOWuayCSVoAA74OY0Hg8rulpcsSa7I0rKrLf8Ah4CpcQTt+YXfyqtMascqGuj/ANT/AOt4US6vPkXM2iM6NJ0alFqRdXMpODUsBAIwEAKKRZ7C54q2lNWJTNFfWOO6xo6qnxnFAVvxTJ9Hj/RD4qk+jx/orhETiqCp+Kn/AEeP9EPip/0eJ9it0FKBUfFT+rj/AEQ+Kn9XH+it0W1KBU/FT+rifYifkx4BOGGOtXCIhKBnqIUSy1CihQm6x4x9qlaVRT+OKLSLviVoxIo88pPza0/7ab+E5cFbLgu455P/ADa1f7ab+C5cDZJh5F36HMm6VAzqGXlDSJZSWZkTplDMqIypqBL0qLSqEZEL6lijoHwQTD40A51lmHC47+VdttcmpcB+CKamVoBvinb/ANu8+pd1tb1nqykW2vrc+u31j1pN1IndW79dn74Ty5ZepqIyQionXBIouRomNCMIw1ZPP7OCWy6BkLrjpA973UBN1pYGgV1Yl3BFzBsIWVIG8gK+C4G3PS2jVO6uzV7E6M+bf0mTiPYtULO8JG3yetcLGe9v6TJxQ7s7b0mTtK0Szu6C4QM8bb0mXtFWFgzpyhLURPvuArS+A8+IFwrr2BKFnZ0W1cOtWd1tvEOmewjYCR9uKj909r6RL23JQs70guC901r6RL23e1H3SWrw8vbd7UoHX5W9876x+1IurkPdBaPDSdood0Fo8K/tFTSWzrsho0+L1qHpExkW2OlsFnkcavdCwuO81DSTwRGRdsXRmJFJnaa2a0/7ab+E5cPbZl2zOZ35taf9vL/CcuOtK6T5UZjzI3JkXJ1LKSudmqRDNmSTZip1EVFNRaK82cpBiKsiEktSxRb/AAWGmWLHX/OHGySrvFseuG5gODcq2L/Vc3jBIPWu1W1+tajzMsjvf8367P4jVPIVM+TV9dv74V2Qs5VTRYjZCTdThCSuBsnALlfwpWmtvY3mWSPyF0krvsour0XFPhJnrlW0/RZAz/t43fa5WPUjKYSI9IogkStItkJWkR6RRdIjEiAlaVLjtJaQWkgjEEGhB3gqEJErSICfaLc+Q1ke553uNT1/jam9MookQEiAmCRASqJpErSIUlCVHpVE0iPSIDsGaL65Is53Mp/8v9Ql6RZD4PZ7SyK0RkXoiYbzhi1oaHOrXUKgsH/StNpF3xxpHObLMZtR2iKRs0hY2SN0ZDaXwHNLSamorjuVAPgUycP/AHdo7UPu1N0x3pOmO8rUsbfcilRF+RfJvSrR2ofdofIxkzpVo7cPu1NZbSBSgOJNSKnZ7Efxg7c3sjq9ixtP1LrIPyM5M6TaO3D7tEfgYyZ0q09uH3an/GLqam1rWtBXZ7Eg5Qf9HsjdRNpjWQvkYyZ0q0duH3aL5GMmdKtHbh92pvxg/qwpjQVw1fakPtrzhUcAm0xrCyV8E+TrNaIZ2Wmdz4pBI1rnxXSRsNIwaeVXGWIg2pa4Obv2hUZmO9IdKV0jjruRysXJLh5QfStO7WfGsdM/vT4lsn6z4z9q5Z10NwElJSikrzmyeFwX4QZf/Vbd1SMbws8Q9S7yuU555li0W60SxmZhc5pfda17Xu0TKkVpTCgp1KwTb5GZNJcznokSxItM34P38+fzcafizA3m0nxNiH8pXfbkY1oyl9HfWwGYLd1q4w+7Su4BnNtfah90m3ImpGND0d9bLuAZzLX24PcpQzBZzLX5yD3CbUhqRjb6F5bPuAZzLX52D/jofJ+zmWvzsH/HU25DUjGX0Yetl8nzeba/O2f/AI6Hyet5tq87Z/8AjptyLrRjtIgJFsPk9HNtXnYPcIvk76rV52z+4TakNaJGY1tJhlZqDXgmmBcXA/O30u4LSaRU+Sc332VhbFDIS41e+SRrnOpWnzWtApU7FP0No8D6QvTFUjm3zJOkCIyBR9DaPA/tBDQWjwP7QWiD+lRGRM6CfwP7QRCGbbFQbTUGicikTKecUNn+e4DfUgDiVIyLl+KWrozewpgQSMRiDiDqp5Vz7PLJT22wvl/sHsboHn+zrqkZU4B4ds10IKs/g+yO9htU1LtnNyKI/oyygkvLN4a2gJGFSF5lmTyvHX7nqfD1hWa1z7dzbSTVJOqprTckX03VESvSeUWXojImyUhzkAp7q0G9zW8XALcO1nxrFZNZengbr/Khx8TAX/yrary53zR1h0EkJKWUkrznQmrE5cil5VPcmDBVhuk4j8ixbULCZ1CAWx+kvBzo4nChoCLt3+VdcH/o55Ogzo5+kN4lDQzdIbxKhHku9/FAcl3v4r2nmJ2hl6Q3iUYhl6S30qDWy738UdbL9PihSdoJOkt9KHJ5Okt9Kgg2X6fFKrZfp8UITOTv6S30ocnf0kelQ62X6fH+iF6ybn8UBM5M7pI9KLkzukjgVEv2Xc/j/RC/ZNz+P9EKS+SnpI4H2IcmPSR6VD0lk5ruKGksnNdxQpMFlPSRwKHJv1kcFE0tk5ruJR6Wycx3EoCVyb9ZHBDk36z6FF0tl5juJQ0tl5juJQErk36yOCHJv1kcFF01l5juJQMtl5juJUBMjD2Vu2kUPzm3ah1N42opbQ5xq5xcaUFTWgGoDcOpRBLZtjXV2YlOFytFHLyIuTV5AvVAsuTbnpJckknYCSTQAa3EmgAG8k0UKXealnvSySbGN0bT9J9CeDQO2tOoWT44LLC1j5AHirpcD892LtlaDADqAT1jt0czS6IlzA4svEEVI14FeCctUrPQlSHkSMpKwUnLFZ6PLLSwiO+HWcY0rS7JJh6QttRU2cOR2T6MuL2lt5ocxxaaGhod+o+laxS0yszNWjD8t/yBwRi2f5A7K0HcrHsmtHnG/dRHNZvh7R5xv3F696J59DKHlh8AOyjFsPgB2Vedyo6RaO2z7iHcoOkWntx+7TeiNDKQWx3gB2UoWt3gB2VNt2RGRXQ61WkEguOIcGsFAXuLITcaHOZVzsMT5JLM1Kj+82oawRfiqCDQg/kthBTeiTQyp5Y7wI7KPlj/AAI7KtTmgOk2rzkXukRzQ/WbV5yL3SbyLoZV8sf4EdlDlkngR2VNtmbbIm3n2y0RitLz5Ig3eRXRDG6HU66a9RVHmneH95tVa0I0kVNQPgdxB8qm6vQuhlfyyTwI7KPlkvgR2Vc2TNhsd69JNNUAASSYN626NrMfHVNT5phziRPaYwdTGyMuN8V9jncSU3kNBWi1y+BHZQ5XL4EdkKTas2Wxtq61WoVN1vfMdVxBIF1sJJ1HVuKKy5steKi02ogtDgRJHdc11aEAwgjUcDuU3okrnVjHK5vAjsocqm8D+yp3cgOk2vzkXukO5BvSLV5yL3Su8i6CDyqbwP7IQNpm8D+yp/cezpFq85F7pMWTNlkgaeUWhwcy+x7JGXXDCuBjqPnDipvRLofUjG0y+Cp13Qm7yte4xnh7T5yP3aMZkx+GtHnGfcV3kNJUVREq57iYvDWjzjfuIxmPD4a0ecb9xXfQ0lGSosznlwoyRzRjeZXXXetBbc2LNEB+UtDpNbWmXDxuAbqSYGYkDUKADd3owH42lccmW1SNwh3ZXGZzWOL6hoaTR1S7efWtRmc0cjjcNT3yPGz9Mj1LPZUhLmlrRVzhdaN5IoBxIWkzZhdDZIY5WlsjQbw2Al7nfYV5l1O1lsQklLSaLRCcmLbESzDWCHfaD6CnqoqrJSqAO5HQ7ku1Muuw1HEJm+t2Y0i6/ioR3vxUJl8gAJJAAFS4kAAbyTqCp587LMD3pdKd7G1b2nUB8lVieWMFcnR0x8PPK6gmyzt1gZKWFwaS06zX5poS2jXAOF5rDR1W97qUqMUFB9oqd5PWswc9G1wgeR9Zg9GKIZ6DwDu232LzeOwe5HrX6ZxHt+6/JqvxrCH41hZcZ6t8A7tt9iBz2b0d/bb7E8dg9yHlnEe37r8l9lCwtmZdeGuFQ4B1SyoOshpFTuOw0cKFoKfijoNpOskkVJ3/AI3LM92zfAP7bEYz2Z4B/bYteOwe5DyziPb91+TT3Tu+xHcO77FmO7lvR39piLu5Z0d/bYnjsHuRfK+I9v3X5NBa7LfAxLS119jg4gtcGloNW40o44daKxWTRsa3WQ0N14ADYKmpxJNTvPiGeOe7OjydpiPu3Z0eTtMU8bg66kTyrPd6P8Good32I6Hd6QsuM+WdHf22Id3TOjP7bFfHYPch5XxHt+6/JpntBFHAOacC00II3EHAhRcnWFsLGtAaA1t1oYLrAKjGhNS40bUk7PKaB2fTejv7bEbc949sEnkcwn7QnjcHuRfLeJSrS6+a/Jqq/jBC8qSz5z2V3znOiP8AmNoO0KgeUq3F0gFrg4EVBBqD4iF3hljPnFpnkycPPHymmhZeoWWcsNs1nmlOJZG5zGn9J9Ddb4iaJ5zlnM9Zg2zC84MGkb3xIGoE4V1nDUt2c1FHL/lLyk6rqRPccSdEST6aJ6w/CPlIyRiRrREZGiQiA1DLwvauqqhZvRYE1r3xx38FpGVunxepfKzcc8ctNWfoMf6VDJBT1VZr7HlBsgbI0BwreY7EYg66HrCtXZZkcKEkjdUqlzWyc+SyxFt3G/rcAcJXbFKtULozRwoaV8Y3hfQjK4p+p8XJBQm4rs6NRk2UvhjcdZbjxI9SkqDkJ35tD9U/vuU5dEcyUjSao6rJBm2RXmneMR61WUV0qqVlHEdfoVQMLnbNJNaXQVIiigjmDdkr3vf3zt90MAG4knXSlNA/Zqpr6ltc4siukLJohWaNpaWYDTRk1LKnC8Di2u8jbUY+1UvVGo7wQQ4YFrgcQ4bjivg/qOOWvU+h+o/S8sHjWNdRV5p2nyBH3vXwHtWSzqs1qcA6Nz7l+5cYSKAMaS4gYuxPoULNo2zSAhzzDheD7xY4VA72u3HWFwXAXh3dSO8uP05tnS/mbm83e7gPahebvdwHtTQAQIC+dR9Kx0FvXwHtRmnXwHtWWzrgtJYHRufc0ly4wkYBgJcaYnE+Sirs2eWXwbzzDhev1LHCtO9rt14hfRjwF4t3Uj50uPrPs6X8zc3m7zwHtQvN3ngPakCiBIXzqPo2LF3eeA9qBu9fAe1ZnOuG0mNz43vDBIyMMZUVBY5znOpicQ1VObhtmkBDnmLAuv3ixwJxADtuvEbl9GPAN4t3Uj50uP05tnS/n/v5N3ebvPAe1C83eeA9qQKIEhfOPo2K73eeA9qMFo2ngsznVyq7eic5sYe1hayocatcS5xGNMAKeNVGb7rZpAWve6LAuv3iwjaBe2+JfShwDli3NSR86fHqOba0v5nQnSilde4J3IWUXwzxtB/JSytjfH+iC8hrXtGwgkV3itdlK9gJIA1nADervNnIrpJWTO/sYzeY7w0lCAW72NqTe2upStCscDCbypw/f5GuOyY4YZLJ3XJfE2ACw/wsE8ms7QS2tpBJGugjf7VuSsJ8JDr2gH03EeOgA+1fp5H45dTnlkldG41fUmhNa4mtNpB2HGmNCtZk86SKUNc2Rzoi+Nl06R5DSQxhFLpPe1Jw75VJzZc899VraUFDjSmvV4tquLFm82MAslkZIK99RkjHAgAtdG6lWmg27Fx0Jvmkdt2SVJtFpkiNrY2ipdhiWl4br1ULjQjUcdatWTM3E4bSVUQQOjc0UBDr15zAQwuABqQcQSMMcdm5TmLZyu2bDIB/NovE7+I5WFVW5A/u0Xid/Ecp9VtEZMDUdEkypJmUA6AodtZ3wO8UTxtCYtM14Dxqog0Y1X5SyHDNW+3vj+mMHYasdvlVqAgWpKKkqkrRqE5QeqLpmJtuawa0MD73fOfVzTqLWtoQ3E6tY3qFYc0yY6Q3A0lxaKvutAdShLgTXZTVVbO0xEvFAfmnUabd+sJWSYjo2Xr1dGPnEFwqajEYU3dVFwfDY3DT2PTHjsscmq7dfyZDuLtO+PtO+6h3GWnfH2nfdW9uonNXn8twfH6nq834j4fQwUua8gYxji29pHOwq4EFjQNgxwKYsOZ7gy7CGtFatDmuZQUbrJre+tt8i2lsjxG6h16vKjyRELjSKav0XFwxpv1HVhsXfwkNvR2OHj8u5r5XT/gyPcXad8fad91DuMtO+PtO+6t9dSXNXDy3B8fr/R3834j4fT+zBy5sStiLHllTKH1DjS7cIONOpR7JmqaFsJYBRt1t95DBdvUIcKtwPlwW1t8eG3bSlK6jvSsnQkBl698xtL13wba0u7K117a7KLv4SG3o7HHzDLua+VmOOZtp3x9p33UO4y074+077q31xE5q4eW4Pj9Tv5vxHw+hgZc1pWsuvLKmRrmm8aYAg1NMNYR5JzTbcc1jmtbhcAc+QsJAdVwdq24DWthaoq3frDdX04JvJbHXWVvdV66RqOq76arvHhYRg49jzT4/LKanfP8A5+CBk/NOGLF9ZXbb2DPFd3dRJVzRPXUhzV2hjjjVRVHny5p5Xqm7Yw9c8z6nrPZx9I+lzV0C1PoFy7O+e9aofrj99q0zki5ke+gDGgi6cXEjHGgFGmo6/HgU3E6YV7xhN6nz3UpWhP8AZ7/RVIlnbcANNRBB8ZUGy5UhdLJGGAXRVslBSR7QBK0fVvM4ncslLtsryaPaGnGl0lwIw2lrcfanWJEZa8toQO8cSN1DEPWpDIRse07MCT6lCs1WQ2/m8X1T++5Tbqr8k2gCGNtcQKHx1J9am8oC0QnOCbITxKQ4oBkhMyDAp9xUa0TBrXEkAAEkk0AAFSSdgQD0RwSikWTvmgt74UqCMQfKE46M7log1JZg7GlTTDUfUlWaxCKNjRQACgaKd7QbhqTsdcMNXVUIy0rXYzXMSkuS7hSHMKhoGhBAr9pxRtgDQKeIDdh/4Rx3hvSrpOwoTuISXpzRncm3xncoURJZQ9hriMQRQGuHWlQ2MMGGGoaqasPVuTsTSNm2uqoPjS3NJ2HXXUVexO4ykPTxiduPApp8Ttx4FCiW2a+D1U9fFR7JYWxgUFMBUU3Vp9qlMjcNh4FLcx2Pe69wNFV0J3GyUhzksxO3HgU0+N248CoUz+VZpXF4aaUcQAANQNNus4LAZVyaTKJJHOcWODqENbSjg7AADdtW+glBe/8A1JPRK8epSo42kuqAdWsDcsMtKjBiKNwxqf8AzX1qHDZbKyVxuSNfUguo+7rFS01u40GI10C6XoW80cAhom7hwCUQwzLdEy6Whx+cDr2mPHxd6rqIK/LRuHBRMo0DPKEKRbDa++e0Y0u0proW61bMLqaioWSHtAJ/SJxO00wCtxagoUuC0ptwO5JNuSeXKmRD67lAt7A9j2OrdexzHU10c0tNPISrA2tIdaUB5kzlyeLJapIoHyGJtA1zgWuOArqoDQ1FepVg0ztV89ffFepZ3XteKhPsLTsCWDzSIJz+jJwcj5JPzJey9elBk9vNHBHyBnNHBLB5qNkn5knZck8nm5snBy9LHJzOaOATZyXHzBwCWDzboZubJwcj0U26Tg5ekfimPmDgERyTHzG8Alg82kTDn/tJJkk3u4leknZFhOuNvAJo5vweCbwCWDzjp5Oc7iUOVP57u0V6OGbdm8CzshB2bFkOuzxHxsb7EsHnHlUnPd2ij5XJz3do+1eh+5GxdGh8232IjmvZdkMY/wCkK2Dz0LTLzn8XJXKJudJxcvQYzZs4/wAJnZRnN+DZG3gFLB57003Ok4uR8om50nFy9AuyHFzG8Ao1oyBEQe8bwCtg5pmJnyLK7R2m8YCcJBUuhJNTUa3NqSTtFaiupdesNtikF6KRkjCAWua4OBw6lgspZmxlxIYOCxGcmbjoJGtjjkLS2t6hc0mpwaQMKYYEnWonZrsd+vjeOKK+N44rh8XwezFrSXhpLQ4tLDVtQDQ4pXydy+EHY/8A0nIlHbC/rCrsuWpscRc9wa0Ykk/iviXJm/BxIf8AFGrVc19XzlXZrZvSTWuNkkb2NaS95LCKXBUA1GFSAPKnUHT83ba6Vrn4irzhtaNgPWBSvXVaBpdvKZyVCImBoFNfpKsNOoCbfR30EEIHfQqgggDqhVBBACqOqCCAFUVUEEAKoVQQQBVQvIIIAXkV5BBAJL0kuRoIAi5JvIIIBJKQ5BBARJIAUjk4QQQo2bK1JNlCCCFsNlnATxCJBCMBKK+gghUf/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cs-CZ" altLang="cs-CZ"/>
          </a:p>
        </p:txBody>
      </p:sp>
      <p:sp>
        <p:nvSpPr>
          <p:cNvPr id="14341" name="AutoShape 4" descr="data:image/jpeg;base64,/9j/4AAQSkZJRgABAQAAAQABAAD/2wCEAAkGBhAQEBAUEBIUEA8UDxQPDw8UFRQUDw8UFRAVFBUUFBQXHCYeFxkjGRQUHy8gJCcpLC0sFR4xNTAqNSYrLCkBCQoKDgwOGg8PGikdHRwpKSkqKSwpLCwpLCksKSkpLCkpKSkpLCwsLCwsKSopLCwpKSwsKSkpKSksLCkpKSksLP/AABEIANYA7AMBIgACEQEDEQH/xAAcAAAABwEBAAAAAAAAAAAAAAAAAQIDBAUGBwj/xABSEAABAwEDBwUKCQkHAwUAAAABAAIDEQQSIQUGEzFBUZEUUlRhkhYiU3GBk6HB0dMHFRcyYnKx0vAjJEJkorKzwuEzNENjc3TUgqTxJUSjw+L/xAAaAQEBAQEBAQEAAAAAAAAAAAAAAQIDBAUG/8QALxEAAgIBAgQEBQQDAQAAAAAAAAECEQMSEwQhMUEUFVFSYXGRodEFgcHhsfDxMv/aAAwDAQACEQMRAD8AvRGltiUwQJQhWSkQRJYjUoRJWiQEQRpQjUoQpQhQhEEaPRqXokeiQEQRI9EpeiQ0aoIujR6NSdEj0SFIujR6NSdGho1KBGuI7ik6NGIq6hXxK0QiGNIdEraPJMrtTD5cPtUhmbkh1lrfKSfQEoGeMSLRrUMzXG2Tg32lODNmLnPPZHqVoGT0aGjWtGbcP0+032Ijm3Dvfxb7EoGT0aK4tU7NiPY9w7JTEubFNUnFvsKUDNGJJMSvZc3pRquu8RofTRRJcmyN+cxw66VHEJTBVGJJ0anGJJMKgIJjSSxTTEk6JQFmI0oRJ8MSgxUDAiR6NSAxHcQEcRJWjT9xHdQDGjQ0SkXUd1ARtEholIuoXUAxo0NGn7qO6gI+jR6JP3UKIUbhhBc2uouAPFaFga35oDR1ABUsQ75v1h9oVreW4KzLKjL2cD7PjdBadR1qkOfBOskJ/PoXrLad4gkc2uxzY3OaeIC4E3Ktt5zOC9UVFLoc+bO6HPFvP9KSc72c/wBK4gMpW3nR9lH8Y23nR9latehKfqdrOd7Of6UXde3n+lcV+MrZz4+yiOUrbzo+ylr0Lz9TtXdezn+lEc8QNTvSuKHKlt50fZSHZUtvOj7KWvQlP1O42bPJ7nta3EkgDViVsYb4aL9A7aBsXDvgjmmmykNOWuayCSVoAA74OY0Hg8rulpcsSa7I0rKrLf8Ah4CpcQTt+YXfyqtMascqGuj/ANT/AOt4US6vPkXM2iM6NJ0alFqRdXMpODUsBAIwEAKKRZ7C54q2lNWJTNFfWOO6xo6qnxnFAVvxTJ9Hj/RD4qk+jx/orhETiqCp+Kn/AEeP9EPip/0eJ9it0FKBUfFT+rj/AEQ+Kn9XH+it0W1KBU/FT+rifYifkx4BOGGOtXCIhKBnqIUSy1CihQm6x4x9qlaVRT+OKLSLviVoxIo88pPza0/7ab+E5cFbLgu455P/ADa1f7ab+C5cDZJh5F36HMm6VAzqGXlDSJZSWZkTplDMqIypqBL0qLSqEZEL6lijoHwQTD40A51lmHC47+VdttcmpcB+CKamVoBvinb/ANu8+pd1tb1nqykW2vrc+u31j1pN1IndW79dn74Ty5ZepqIyQionXBIouRomNCMIw1ZPP7OCWy6BkLrjpA973UBN1pYGgV1Yl3BFzBsIWVIG8gK+C4G3PS2jVO6uzV7E6M+bf0mTiPYtULO8JG3yetcLGe9v6TJxQ7s7b0mTtK0Szu6C4QM8bb0mXtFWFgzpyhLURPvuArS+A8+IFwrr2BKFnZ0W1cOtWd1tvEOmewjYCR9uKj909r6RL23JQs70guC901r6RL23e1H3SWrw8vbd7UoHX5W9876x+1IurkPdBaPDSdood0Fo8K/tFTSWzrsho0+L1qHpExkW2OlsFnkcavdCwuO81DSTwRGRdsXRmJFJnaa2a0/7ab+E5cPbZl2zOZ35taf9vL/CcuOtK6T5UZjzI3JkXJ1LKSudmqRDNmSTZip1EVFNRaK82cpBiKsiEktSxRb/AAWGmWLHX/OHGySrvFseuG5gODcq2L/Vc3jBIPWu1W1+tajzMsjvf8367P4jVPIVM+TV9dv74V2Qs5VTRYjZCTdThCSuBsnALlfwpWmtvY3mWSPyF0krvsour0XFPhJnrlW0/RZAz/t43fa5WPUjKYSI9IogkStItkJWkR6RRdIjEiAlaVLjtJaQWkgjEEGhB3gqEJErSICfaLc+Q1ke553uNT1/jam9MookQEiAmCRASqJpErSIUlCVHpVE0iPSIDsGaL65Is53Mp/8v9Ql6RZD4PZ7SyK0RkXoiYbzhi1oaHOrXUKgsH/StNpF3xxpHObLMZtR2iKRs0hY2SN0ZDaXwHNLSamorjuVAPgUycP/AHdo7UPu1N0x3pOmO8rUsbfcilRF+RfJvSrR2ofdofIxkzpVo7cPu1NZbSBSgOJNSKnZ7Efxg7c3sjq9ixtP1LrIPyM5M6TaO3D7tEfgYyZ0q09uH3an/GLqam1rWtBXZ7Eg5Qf9HsjdRNpjWQvkYyZ0q0duH3aL5GMmdKtHbh92pvxg/qwpjQVw1fakPtrzhUcAm0xrCyV8E+TrNaIZ2Wmdz4pBI1rnxXSRsNIwaeVXGWIg2pa4Obv2hUZmO9IdKV0jjruRysXJLh5QfStO7WfGsdM/vT4lsn6z4z9q5Z10NwElJSikrzmyeFwX4QZf/Vbd1SMbws8Q9S7yuU555li0W60SxmZhc5pfda17Xu0TKkVpTCgp1KwTb5GZNJcznokSxItM34P38+fzcafizA3m0nxNiH8pXfbkY1oyl9HfWwGYLd1q4w+7Su4BnNtfah90m3ImpGND0d9bLuAZzLX24PcpQzBZzLX5yD3CbUhqRjb6F5bPuAZzLX52D/jofJ+zmWvzsH/HU25DUjGX0Yetl8nzeba/O2f/AI6Hyet5tq87Z/8AjptyLrRjtIgJFsPk9HNtXnYPcIvk76rV52z+4TakNaJGY1tJhlZqDXgmmBcXA/O30u4LSaRU+Sc332VhbFDIS41e+SRrnOpWnzWtApU7FP0No8D6QvTFUjm3zJOkCIyBR9DaPA/tBDQWjwP7QWiD+lRGRM6CfwP7QRCGbbFQbTUGicikTKecUNn+e4DfUgDiVIyLl+KWrozewpgQSMRiDiDqp5Vz7PLJT22wvl/sHsboHn+zrqkZU4B4ds10IKs/g+yO9htU1LtnNyKI/oyygkvLN4a2gJGFSF5lmTyvHX7nqfD1hWa1z7dzbSTVJOqprTckX03VESvSeUWXojImyUhzkAp7q0G9zW8XALcO1nxrFZNZengbr/Khx8TAX/yrary53zR1h0EkJKWUkrznQmrE5cil5VPcmDBVhuk4j8ixbULCZ1CAWx+kvBzo4nChoCLt3+VdcH/o55Ogzo5+kN4lDQzdIbxKhHku9/FAcl3v4r2nmJ2hl6Q3iUYhl6S30qDWy738UdbL9PihSdoJOkt9KHJ5Okt9Kgg2X6fFKrZfp8UITOTv6S30ocnf0kelQ62X6fH+iF6ybn8UBM5M7pI9KLkzukjgVEv2Xc/j/RC/ZNz+P9EKS+SnpI4H2IcmPSR6VD0lk5ruKGksnNdxQpMFlPSRwKHJv1kcFE0tk5ruJR6Wycx3EoCVyb9ZHBDk36z6FF0tl5juJQ0tl5juJQErk36yOCHJv1kcFF01l5juJQMtl5juJUBMjD2Vu2kUPzm3ah1N42opbQ5xq5xcaUFTWgGoDcOpRBLZtjXV2YlOFytFHLyIuTV5AvVAsuTbnpJckknYCSTQAa3EmgAG8k0UKXealnvSySbGN0bT9J9CeDQO2tOoWT44LLC1j5AHirpcD892LtlaDADqAT1jt0czS6IlzA4svEEVI14FeCctUrPQlSHkSMpKwUnLFZ6PLLSwiO+HWcY0rS7JJh6QttRU2cOR2T6MuL2lt5ocxxaaGhod+o+laxS0yszNWjD8t/yBwRi2f5A7K0HcrHsmtHnG/dRHNZvh7R5xv3F696J59DKHlh8AOyjFsPgB2Vedyo6RaO2z7iHcoOkWntx+7TeiNDKQWx3gB2UoWt3gB2VNt2RGRXQ61WkEguOIcGsFAXuLITcaHOZVzsMT5JLM1Kj+82oawRfiqCDQg/kthBTeiTQyp5Y7wI7KPlj/AAI7KtTmgOk2rzkXukRzQ/WbV5yL3SbyLoZV8sf4EdlDlkngR2VNtmbbIm3n2y0RitLz5Ig3eRXRDG6HU66a9RVHmneH95tVa0I0kVNQPgdxB8qm6vQuhlfyyTwI7KPlkvgR2Vc2TNhsd69JNNUAASSYN626NrMfHVNT5phziRPaYwdTGyMuN8V9jncSU3kNBWi1y+BHZQ5XL4EdkKTas2Wxtq61WoVN1vfMdVxBIF1sJJ1HVuKKy5steKi02ogtDgRJHdc11aEAwgjUcDuU3okrnVjHK5vAjsocqm8D+yp3cgOk2vzkXukO5BvSLV5yL3Su8i6CDyqbwP7IQNpm8D+yp/cezpFq85F7pMWTNlkgaeUWhwcy+x7JGXXDCuBjqPnDipvRLofUjG0y+Cp13Qm7yte4xnh7T5yP3aMZkx+GtHnGfcV3kNJUVREq57iYvDWjzjfuIxmPD4a0ecb9xXfQ0lGSosznlwoyRzRjeZXXXetBbc2LNEB+UtDpNbWmXDxuAbqSYGYkDUKADd3owH42lccmW1SNwh3ZXGZzWOL6hoaTR1S7efWtRmc0cjjcNT3yPGz9Mj1LPZUhLmlrRVzhdaN5IoBxIWkzZhdDZIY5WlsjQbw2Al7nfYV5l1O1lsQklLSaLRCcmLbESzDWCHfaD6CnqoqrJSqAO5HQ7ku1Muuw1HEJm+t2Y0i6/ioR3vxUJl8gAJJAAFS4kAAbyTqCp587LMD3pdKd7G1b2nUB8lVieWMFcnR0x8PPK6gmyzt1gZKWFwaS06zX5poS2jXAOF5rDR1W97qUqMUFB9oqd5PWswc9G1wgeR9Zg9GKIZ6DwDu232LzeOwe5HrX6ZxHt+6/JqvxrCH41hZcZ6t8A7tt9iBz2b0d/bb7E8dg9yHlnEe37r8l9lCwtmZdeGuFQ4B1SyoOshpFTuOw0cKFoKfijoNpOskkVJ3/AI3LM92zfAP7bEYz2Z4B/bYteOwe5DyziPb91+TT3Tu+xHcO77FmO7lvR39piLu5Z0d/bYnjsHuRfK+I9v3X5NBa7LfAxLS119jg4gtcGloNW40o44daKxWTRsa3WQ0N14ADYKmpxJNTvPiGeOe7OjydpiPu3Z0eTtMU8bg66kTyrPd6P8Good32I6Hd6QsuM+WdHf22Id3TOjP7bFfHYPch5XxHt+6/JpntBFHAOacC00II3EHAhRcnWFsLGtAaA1t1oYLrAKjGhNS40bUk7PKaB2fTejv7bEbc949sEnkcwn7QnjcHuRfLeJSrS6+a/Jqq/jBC8qSz5z2V3znOiP8AmNoO0KgeUq3F0gFrg4EVBBqD4iF3hljPnFpnkycPPHymmhZeoWWcsNs1nmlOJZG5zGn9J9Ddb4iaJ5zlnM9Zg2zC84MGkb3xIGoE4V1nDUt2c1FHL/lLyk6rqRPccSdEST6aJ6w/CPlIyRiRrREZGiQiA1DLwvauqqhZvRYE1r3xx38FpGVunxepfKzcc8ctNWfoMf6VDJBT1VZr7HlBsgbI0BwreY7EYg66HrCtXZZkcKEkjdUqlzWyc+SyxFt3G/rcAcJXbFKtULozRwoaV8Y3hfQjK4p+p8XJBQm4rs6NRk2UvhjcdZbjxI9SkqDkJ35tD9U/vuU5dEcyUjSao6rJBm2RXmneMR61WUV0qqVlHEdfoVQMLnbNJNaXQVIiigjmDdkr3vf3zt90MAG4knXSlNA/Zqpr6ltc4siukLJohWaNpaWYDTRk1LKnC8Di2u8jbUY+1UvVGo7wQQ4YFrgcQ4bjivg/qOOWvU+h+o/S8sHjWNdRV5p2nyBH3vXwHtWSzqs1qcA6Nz7l+5cYSKAMaS4gYuxPoULNo2zSAhzzDheD7xY4VA72u3HWFwXAXh3dSO8uP05tnS/mbm83e7gPahebvdwHtTQAQIC+dR9Kx0FvXwHtRmnXwHtWWzrgtJYHRufc0ly4wkYBgJcaYnE+Sirs2eWXwbzzDhev1LHCtO9rt14hfRjwF4t3Uj50uPrPs6X8zc3m7zwHtQvN3ngPakCiBIXzqPo2LF3eeA9qBu9fAe1ZnOuG0mNz43vDBIyMMZUVBY5znOpicQ1VObhtmkBDnmLAuv3ixwJxADtuvEbl9GPAN4t3Uj50uP05tnS/n/v5N3ebvPAe1C83eeA9qQKIEhfOPo2K73eeA9qMFo2ngsznVyq7eic5sYe1hayocatcS5xGNMAKeNVGb7rZpAWve6LAuv3iwjaBe2+JfShwDli3NSR86fHqOba0v5nQnSilde4J3IWUXwzxtB/JSytjfH+iC8hrXtGwgkV3itdlK9gJIA1nADervNnIrpJWTO/sYzeY7w0lCAW72NqTe2upStCscDCbypw/f5GuOyY4YZLJ3XJfE2ACw/wsE8ms7QS2tpBJGugjf7VuSsJ8JDr2gH03EeOgA+1fp5H45dTnlkldG41fUmhNa4mtNpB2HGmNCtZk86SKUNc2Rzoi+Nl06R5DSQxhFLpPe1Jw75VJzZc899VraUFDjSmvV4tquLFm82MAslkZIK99RkjHAgAtdG6lWmg27Fx0Jvmkdt2SVJtFpkiNrY2ipdhiWl4br1ULjQjUcdatWTM3E4bSVUQQOjc0UBDr15zAQwuABqQcQSMMcdm5TmLZyu2bDIB/NovE7+I5WFVW5A/u0Xid/Ecp9VtEZMDUdEkypJmUA6AodtZ3wO8UTxtCYtM14Dxqog0Y1X5SyHDNW+3vj+mMHYasdvlVqAgWpKKkqkrRqE5QeqLpmJtuawa0MD73fOfVzTqLWtoQ3E6tY3qFYc0yY6Q3A0lxaKvutAdShLgTXZTVVbO0xEvFAfmnUabd+sJWSYjo2Xr1dGPnEFwqajEYU3dVFwfDY3DT2PTHjsscmq7dfyZDuLtO+PtO+6h3GWnfH2nfdW9uonNXn8twfH6nq834j4fQwUua8gYxji29pHOwq4EFjQNgxwKYsOZ7gy7CGtFatDmuZQUbrJre+tt8i2lsjxG6h16vKjyRELjSKav0XFwxpv1HVhsXfwkNvR2OHj8u5r5XT/gyPcXad8fad91DuMtO+PtO+6t9dSXNXDy3B8fr/R3834j4fT+zBy5sStiLHllTKH1DjS7cIONOpR7JmqaFsJYBRt1t95DBdvUIcKtwPlwW1t8eG3bSlK6jvSsnQkBl698xtL13wba0u7K117a7KLv4SG3o7HHzDLua+VmOOZtp3x9p33UO4y074+077q31xE5q4eW4Pj9Tv5vxHw+hgZc1pWsuvLKmRrmm8aYAg1NMNYR5JzTbcc1jmtbhcAc+QsJAdVwdq24DWthaoq3frDdX04JvJbHXWVvdV66RqOq76arvHhYRg49jzT4/LKanfP8A5+CBk/NOGLF9ZXbb2DPFd3dRJVzRPXUhzV2hjjjVRVHny5p5Xqm7Yw9c8z6nrPZx9I+lzV0C1PoFy7O+e9aofrj99q0zki5ke+gDGgi6cXEjHGgFGmo6/HgU3E6YV7xhN6nz3UpWhP8AZ7/RVIlnbcANNRBB8ZUGy5UhdLJGGAXRVslBSR7QBK0fVvM4ncslLtsryaPaGnGl0lwIw2lrcfanWJEZa8toQO8cSN1DEPWpDIRse07MCT6lCs1WQ2/m8X1T++5Tbqr8k2gCGNtcQKHx1J9am8oC0QnOCbITxKQ4oBkhMyDAp9xUa0TBrXEkAAEkk0AAFSSdgQD0RwSikWTvmgt74UqCMQfKE46M7log1JZg7GlTTDUfUlWaxCKNjRQACgaKd7QbhqTsdcMNXVUIy0rXYzXMSkuS7hSHMKhoGhBAr9pxRtgDQKeIDdh/4Rx3hvSrpOwoTuISXpzRncm3xncoURJZQ9hriMQRQGuHWlQ2MMGGGoaqasPVuTsTSNm2uqoPjS3NJ2HXXUVexO4ykPTxiduPApp8Ttx4FCiW2a+D1U9fFR7JYWxgUFMBUU3Vp9qlMjcNh4FLcx2Pe69wNFV0J3GyUhzksxO3HgU0+N248CoUz+VZpXF4aaUcQAANQNNus4LAZVyaTKJJHOcWODqENbSjg7AADdtW+glBe/8A1JPRK8epSo42kuqAdWsDcsMtKjBiKNwxqf8AzX1qHDZbKyVxuSNfUguo+7rFS01u40GI10C6XoW80cAhom7hwCUQwzLdEy6Whx+cDr2mPHxd6rqIK/LRuHBRMo0DPKEKRbDa++e0Y0u0proW61bMLqaioWSHtAJ/SJxO00wCtxagoUuC0ptwO5JNuSeXKmRD67lAt7A9j2OrdexzHU10c0tNPISrA2tIdaUB5kzlyeLJapIoHyGJtA1zgWuOArqoDQ1FepVg0ztV89ffFepZ3XteKhPsLTsCWDzSIJz+jJwcj5JPzJey9elBk9vNHBHyBnNHBLB5qNkn5knZck8nm5snBy9LHJzOaOATZyXHzBwCWDzboZubJwcj0U26Tg5ekfimPmDgERyTHzG8Alg82kTDn/tJJkk3u4leknZFhOuNvAJo5vweCbwCWDzjp5Oc7iUOVP57u0V6OGbdm8CzshB2bFkOuzxHxsb7EsHnHlUnPd2ij5XJz3do+1eh+5GxdGh8232IjmvZdkMY/wCkK2Dz0LTLzn8XJXKJudJxcvQYzZs4/wAJnZRnN+DZG3gFLB57003Ok4uR8om50nFy9AuyHFzG8Ao1oyBEQe8bwCtg5pmJnyLK7R2m8YCcJBUuhJNTUa3NqSTtFaiupdesNtikF6KRkjCAWua4OBw6lgspZmxlxIYOCxGcmbjoJGtjjkLS2t6hc0mpwaQMKYYEnWonZrsd+vjeOKK+N44rh8XwezFrSXhpLQ4tLDVtQDQ4pXydy+EHY/8A0nIlHbC/rCrsuWpscRc9wa0Ykk/iviXJm/BxIf8AFGrVc19XzlXZrZvSTWuNkkb2NaS95LCKXBUA1GFSAPKnUHT83ba6Vrn4irzhtaNgPWBSvXVaBpdvKZyVCImBoFNfpKsNOoCbfR30EEIHfQqgggDqhVBBACqOqCCAFUVUEEAKoVQQQBVQvIIIAXkV5BBAJL0kuRoIAi5JvIIIBJKQ5BBARJIAUjk4QQQo2bK1JNlCCCFsNlnATxCJBCMBKK+gghUf/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cs-CZ" altLang="cs-CZ"/>
          </a:p>
        </p:txBody>
      </p:sp>
      <p:pic>
        <p:nvPicPr>
          <p:cNvPr id="14342" name="Picture 6" descr="http://24.media.tumblr.com/tumblr_le6jqjRtHU1qft3eko1_5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2205038"/>
            <a:ext cx="172878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8" descr="http://www.popsci.com/files/imagecache/bown_article_image_550w/articles/thespeediestdnasequenc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1675" y="2049463"/>
            <a:ext cx="22320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0" descr="http://images.businessweek.com/ss/10/09/0902_techpioneers_2011/image/11_iontorre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3773488"/>
            <a:ext cx="12795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4" descr="https://tools.invitrogen.com/Content/SFS/ProdImages/high/Ion%20PI%20Chip%20Sequenc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3759200"/>
            <a:ext cx="889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číslo snímku 1"/>
          <p:cNvSpPr>
            <a:spLocks noGrp="1"/>
          </p:cNvSpPr>
          <p:nvPr>
            <p:ph type="sldNum" sz="quarter" idx="12"/>
          </p:nvPr>
        </p:nvSpPr>
        <p:spPr/>
        <p:txBody>
          <a:bodyPr/>
          <a:lstStyle/>
          <a:p>
            <a:fld id="{82E0110C-80BA-45F1-8A88-185CE5667ADC}" type="slidenum">
              <a:rPr lang="cs-CZ" smtClean="0"/>
              <a:t>54</a:t>
            </a:fld>
            <a:endParaRPr lang="cs-CZ"/>
          </a:p>
        </p:txBody>
      </p:sp>
    </p:spTree>
    <p:extLst>
      <p:ext uri="{BB962C8B-B14F-4D97-AF65-F5344CB8AC3E}">
        <p14:creationId xmlns:p14="http://schemas.microsoft.com/office/powerpoint/2010/main" val="3502377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p:txBody>
          <a:bodyPr/>
          <a:lstStyle/>
          <a:p>
            <a:r>
              <a:rPr lang="cs-CZ" altLang="cs-CZ" smtClean="0"/>
              <a:t>Ion Torrent</a:t>
            </a:r>
          </a:p>
        </p:txBody>
      </p:sp>
      <p:sp>
        <p:nvSpPr>
          <p:cNvPr id="15363" name="Zástupný symbol pro obsah 2"/>
          <p:cNvSpPr>
            <a:spLocks noGrp="1"/>
          </p:cNvSpPr>
          <p:nvPr>
            <p:ph idx="1"/>
          </p:nvPr>
        </p:nvSpPr>
        <p:spPr/>
        <p:txBody>
          <a:bodyPr/>
          <a:lstStyle/>
          <a:p>
            <a:endParaRPr lang="cs-CZ" altLang="cs-CZ" smtClean="0"/>
          </a:p>
        </p:txBody>
      </p:sp>
      <p:pic>
        <p:nvPicPr>
          <p:cNvPr id="15364" name="Picture 6" descr="An external file that holds a picture, illustration, etc.&#10;Object name is btt212f1p.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196975"/>
            <a:ext cx="5976938"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číslo snímku 1"/>
          <p:cNvSpPr>
            <a:spLocks noGrp="1"/>
          </p:cNvSpPr>
          <p:nvPr>
            <p:ph type="sldNum" sz="quarter" idx="12"/>
          </p:nvPr>
        </p:nvSpPr>
        <p:spPr/>
        <p:txBody>
          <a:bodyPr/>
          <a:lstStyle/>
          <a:p>
            <a:fld id="{82E0110C-80BA-45F1-8A88-185CE5667ADC}" type="slidenum">
              <a:rPr lang="cs-CZ" smtClean="0"/>
              <a:t>55</a:t>
            </a:fld>
            <a:endParaRPr lang="cs-CZ"/>
          </a:p>
        </p:txBody>
      </p:sp>
    </p:spTree>
    <p:extLst>
      <p:ext uri="{BB962C8B-B14F-4D97-AF65-F5344CB8AC3E}">
        <p14:creationId xmlns:p14="http://schemas.microsoft.com/office/powerpoint/2010/main" val="22967395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Nadpis 1"/>
          <p:cNvSpPr>
            <a:spLocks noGrp="1"/>
          </p:cNvSpPr>
          <p:nvPr>
            <p:ph type="title"/>
          </p:nvPr>
        </p:nvSpPr>
        <p:spPr/>
        <p:txBody>
          <a:bodyPr/>
          <a:lstStyle/>
          <a:p>
            <a:endParaRPr lang="cs-CZ" altLang="cs-CZ" smtClean="0"/>
          </a:p>
        </p:txBody>
      </p:sp>
      <p:graphicFrame>
        <p:nvGraphicFramePr>
          <p:cNvPr id="4" name="Zástupný symbol pro obsah 3"/>
          <p:cNvGraphicFramePr>
            <a:graphicFrameLocks noGrp="1"/>
          </p:cNvGraphicFramePr>
          <p:nvPr>
            <p:ph idx="1"/>
          </p:nvPr>
        </p:nvGraphicFramePr>
        <p:xfrm>
          <a:off x="735013" y="549275"/>
          <a:ext cx="7653336" cy="5937488"/>
        </p:xfrm>
        <a:graphic>
          <a:graphicData uri="http://schemas.openxmlformats.org/drawingml/2006/table">
            <a:tbl>
              <a:tblPr/>
              <a:tblGrid>
                <a:gridCol w="1275556"/>
                <a:gridCol w="1275556"/>
                <a:gridCol w="1275556"/>
                <a:gridCol w="1275556"/>
                <a:gridCol w="1275556"/>
                <a:gridCol w="1275556"/>
              </a:tblGrid>
              <a:tr h="223880">
                <a:tc>
                  <a:txBody>
                    <a:bodyPr/>
                    <a:lstStyle/>
                    <a:p>
                      <a:pPr fontAlgn="b"/>
                      <a:r>
                        <a:rPr lang="cs-CZ" sz="1200" b="1" dirty="0" err="1">
                          <a:effectLst/>
                        </a:rPr>
                        <a:t>Product</a:t>
                      </a:r>
                      <a:r>
                        <a:rPr lang="cs-CZ" sz="1200" b="1" dirty="0">
                          <a:effectLst/>
                        </a:rPr>
                        <a:t> </a:t>
                      </a:r>
                      <a:r>
                        <a:rPr lang="cs-CZ" sz="1200" b="1" dirty="0" err="1">
                          <a:effectLst/>
                        </a:rPr>
                        <a:t>Name</a:t>
                      </a:r>
                      <a:endParaRPr lang="cs-CZ" sz="1200" b="1" dirty="0">
                        <a:effectLst/>
                      </a:endParaRPr>
                    </a:p>
                  </a:txBody>
                  <a:tcPr marL="10253" marR="10253" marT="20504" marB="20504" anchor="b">
                    <a:lnL>
                      <a:noFill/>
                    </a:lnL>
                    <a:lnR>
                      <a:noFill/>
                    </a:lnR>
                    <a:lnT>
                      <a:noFill/>
                    </a:lnT>
                    <a:lnB w="9525" cap="flat" cmpd="sng" algn="ctr">
                      <a:solidFill>
                        <a:srgbClr val="CCCCCC"/>
                      </a:solidFill>
                      <a:prstDash val="solid"/>
                      <a:round/>
                      <a:headEnd type="none" w="med" len="med"/>
                      <a:tailEnd type="none" w="med" len="med"/>
                    </a:lnB>
                    <a:solidFill>
                      <a:srgbClr val="F6F6F6"/>
                    </a:solidFill>
                  </a:tcPr>
                </a:tc>
                <a:tc>
                  <a:txBody>
                    <a:bodyPr/>
                    <a:lstStyle/>
                    <a:p>
                      <a:pPr fontAlgn="b"/>
                      <a:r>
                        <a:rPr lang="cs-CZ" sz="1200" b="1">
                          <a:effectLst/>
                        </a:rPr>
                        <a:t>SKU #</a:t>
                      </a:r>
                    </a:p>
                  </a:txBody>
                  <a:tcPr marL="10253" marR="10253" marT="20504" marB="20504" anchor="b">
                    <a:lnL>
                      <a:noFill/>
                    </a:lnL>
                    <a:lnR>
                      <a:noFill/>
                    </a:lnR>
                    <a:lnT>
                      <a:noFill/>
                    </a:lnT>
                    <a:lnB w="9525" cap="flat" cmpd="sng" algn="ctr">
                      <a:solidFill>
                        <a:srgbClr val="CCCCCC"/>
                      </a:solidFill>
                      <a:prstDash val="solid"/>
                      <a:round/>
                      <a:headEnd type="none" w="med" len="med"/>
                      <a:tailEnd type="none" w="med" len="med"/>
                    </a:lnB>
                    <a:solidFill>
                      <a:srgbClr val="F6F6F6"/>
                    </a:solidFill>
                  </a:tcPr>
                </a:tc>
                <a:tc>
                  <a:txBody>
                    <a:bodyPr/>
                    <a:lstStyle/>
                    <a:p>
                      <a:pPr fontAlgn="b"/>
                      <a:r>
                        <a:rPr lang="cs-CZ" sz="1200" b="1">
                          <a:effectLst/>
                        </a:rPr>
                        <a:t>Product Size</a:t>
                      </a:r>
                    </a:p>
                  </a:txBody>
                  <a:tcPr marL="10253" marR="10253" marT="20504" marB="20504" anchor="b">
                    <a:lnL>
                      <a:noFill/>
                    </a:lnL>
                    <a:lnR>
                      <a:noFill/>
                    </a:lnR>
                    <a:lnT>
                      <a:noFill/>
                    </a:lnT>
                    <a:lnB w="9525" cap="flat" cmpd="sng" algn="ctr">
                      <a:solidFill>
                        <a:srgbClr val="CCCCCC"/>
                      </a:solidFill>
                      <a:prstDash val="solid"/>
                      <a:round/>
                      <a:headEnd type="none" w="med" len="med"/>
                      <a:tailEnd type="none" w="med" len="med"/>
                    </a:lnB>
                    <a:solidFill>
                      <a:srgbClr val="F6F6F6"/>
                    </a:solidFill>
                  </a:tcPr>
                </a:tc>
                <a:tc>
                  <a:txBody>
                    <a:bodyPr/>
                    <a:lstStyle/>
                    <a:p>
                      <a:pPr fontAlgn="b"/>
                      <a:r>
                        <a:rPr lang="cs-CZ" sz="1200" b="1">
                          <a:effectLst/>
                        </a:rPr>
                        <a:t>Number of Wells</a:t>
                      </a:r>
                    </a:p>
                  </a:txBody>
                  <a:tcPr marL="10253" marR="10253" marT="20504" marB="20504" anchor="b">
                    <a:lnL>
                      <a:noFill/>
                    </a:lnL>
                    <a:lnR>
                      <a:noFill/>
                    </a:lnR>
                    <a:lnT>
                      <a:noFill/>
                    </a:lnT>
                    <a:lnB w="9525" cap="flat" cmpd="sng" algn="ctr">
                      <a:solidFill>
                        <a:srgbClr val="CCCCCC"/>
                      </a:solidFill>
                      <a:prstDash val="solid"/>
                      <a:round/>
                      <a:headEnd type="none" w="med" len="med"/>
                      <a:tailEnd type="none" w="med" len="med"/>
                    </a:lnB>
                    <a:solidFill>
                      <a:srgbClr val="F6F6F6"/>
                    </a:solidFill>
                  </a:tcPr>
                </a:tc>
                <a:tc>
                  <a:txBody>
                    <a:bodyPr/>
                    <a:lstStyle/>
                    <a:p>
                      <a:pPr fontAlgn="b"/>
                      <a:r>
                        <a:rPr lang="cs-CZ" sz="1200" b="1">
                          <a:effectLst/>
                        </a:rPr>
                        <a:t>Platform</a:t>
                      </a:r>
                    </a:p>
                  </a:txBody>
                  <a:tcPr marL="10253" marR="10253" marT="20504" marB="20504" anchor="b">
                    <a:lnL>
                      <a:noFill/>
                    </a:lnL>
                    <a:lnR>
                      <a:noFill/>
                    </a:lnR>
                    <a:lnT>
                      <a:noFill/>
                    </a:lnT>
                    <a:lnB w="9525" cap="flat" cmpd="sng" algn="ctr">
                      <a:solidFill>
                        <a:srgbClr val="CCCCCC"/>
                      </a:solidFill>
                      <a:prstDash val="solid"/>
                      <a:round/>
                      <a:headEnd type="none" w="med" len="med"/>
                      <a:tailEnd type="none" w="med" len="med"/>
                    </a:lnB>
                    <a:solidFill>
                      <a:srgbClr val="F6F6F6"/>
                    </a:solidFill>
                  </a:tcPr>
                </a:tc>
                <a:tc>
                  <a:txBody>
                    <a:bodyPr/>
                    <a:lstStyle/>
                    <a:p>
                      <a:pPr fontAlgn="b"/>
                      <a:r>
                        <a:rPr lang="cs-CZ" sz="1200" b="1" dirty="0">
                          <a:effectLst/>
                        </a:rPr>
                        <a:t>List </a:t>
                      </a:r>
                      <a:r>
                        <a:rPr lang="cs-CZ" sz="1200" b="1" dirty="0" err="1">
                          <a:effectLst/>
                        </a:rPr>
                        <a:t>Price</a:t>
                      </a:r>
                      <a:r>
                        <a:rPr lang="cs-CZ" sz="1200" b="1" dirty="0">
                          <a:effectLst/>
                        </a:rPr>
                        <a:t> (CZK)</a:t>
                      </a:r>
                    </a:p>
                  </a:txBody>
                  <a:tcPr marL="10253" marR="10253" marT="20504" marB="20504" anchor="b">
                    <a:lnL>
                      <a:noFill/>
                    </a:lnL>
                    <a:lnR>
                      <a:noFill/>
                    </a:lnR>
                    <a:lnT>
                      <a:noFill/>
                    </a:lnT>
                    <a:lnB w="9525" cap="flat" cmpd="sng" algn="ctr">
                      <a:solidFill>
                        <a:srgbClr val="CCCCCC"/>
                      </a:solidFill>
                      <a:prstDash val="solid"/>
                      <a:round/>
                      <a:headEnd type="none" w="med" len="med"/>
                      <a:tailEnd type="none" w="med" len="med"/>
                    </a:lnB>
                    <a:solidFill>
                      <a:srgbClr val="F6F6F6"/>
                    </a:solidFill>
                  </a:tcPr>
                </a:tc>
              </a:tr>
              <a:tr h="589624">
                <a:tc>
                  <a:txBody>
                    <a:bodyPr/>
                    <a:lstStyle/>
                    <a:p>
                      <a:pPr fontAlgn="t"/>
                      <a:r>
                        <a:rPr lang="en-US" sz="1200" u="none" strike="noStrike">
                          <a:solidFill>
                            <a:srgbClr val="036AC8"/>
                          </a:solidFill>
                          <a:effectLst/>
                          <a:hlinkClick r:id="rId13"/>
                        </a:rPr>
                        <a:t>Ion 314™ Chip Kit v2 </a:t>
                      </a:r>
                      <a:endParaRPr lang="en-US" sz="1200">
                        <a:effectLst/>
                      </a:endParaRP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4482261</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1 kit</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US" sz="1200">
                          <a:effectLst/>
                        </a:rPr>
                        <a:t>1 million wells per chip</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dirty="0">
                          <a:effectLst/>
                        </a:rPr>
                        <a:t>Ion </a:t>
                      </a:r>
                      <a:r>
                        <a:rPr lang="cs-CZ" sz="1200" dirty="0" err="1">
                          <a:effectLst/>
                        </a:rPr>
                        <a:t>Personal</a:t>
                      </a:r>
                      <a:r>
                        <a:rPr lang="cs-CZ" sz="1200" dirty="0">
                          <a:effectLst/>
                        </a:rPr>
                        <a:t> Genome </a:t>
                      </a:r>
                      <a:r>
                        <a:rPr lang="cs-CZ" sz="1200" dirty="0" err="1">
                          <a:effectLst/>
                        </a:rPr>
                        <a:t>Machine</a:t>
                      </a:r>
                      <a:r>
                        <a:rPr lang="cs-CZ" sz="1200" dirty="0">
                          <a:effectLst/>
                        </a:rPr>
                        <a:t>® (PGM™) </a:t>
                      </a:r>
                      <a:r>
                        <a:rPr lang="cs-CZ" sz="1200" dirty="0" err="1">
                          <a:effectLst/>
                        </a:rPr>
                        <a:t>System</a:t>
                      </a:r>
                      <a:endParaRPr lang="cs-CZ" sz="1200" dirty="0">
                        <a:effectLst/>
                      </a:endParaRP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dirty="0">
                          <a:effectLst/>
                        </a:rPr>
                        <a:t>15.808,00</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589624">
                <a:tc>
                  <a:txBody>
                    <a:bodyPr/>
                    <a:lstStyle/>
                    <a:p>
                      <a:pPr fontAlgn="t"/>
                      <a:r>
                        <a:rPr lang="cs-CZ" sz="1200" u="none" strike="noStrike">
                          <a:solidFill>
                            <a:srgbClr val="036AC8"/>
                          </a:solidFill>
                          <a:effectLst/>
                          <a:hlinkClick r:id="rId14"/>
                        </a:rPr>
                        <a:t>Ion 316™ Chip Kit </a:t>
                      </a:r>
                      <a:endParaRPr lang="cs-CZ" sz="1200">
                        <a:effectLst/>
                      </a:endParaRP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4466616</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 pack</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US" sz="1200">
                          <a:effectLst/>
                        </a:rPr>
                        <a:t>6 million wells per chip</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Ion Personal Genome Machine® (PGM™) System</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dirty="0">
                          <a:effectLst/>
                        </a:rPr>
                        <a:t>28.616,00</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589624">
                <a:tc>
                  <a:txBody>
                    <a:bodyPr/>
                    <a:lstStyle/>
                    <a:p>
                      <a:pPr fontAlgn="t"/>
                      <a:r>
                        <a:rPr lang="cs-CZ" sz="1200" u="none" strike="noStrike">
                          <a:solidFill>
                            <a:srgbClr val="036AC8"/>
                          </a:solidFill>
                          <a:effectLst/>
                          <a:hlinkClick r:id="rId15"/>
                        </a:rPr>
                        <a:t>Ion 316™ Chip Kit </a:t>
                      </a:r>
                      <a:endParaRPr lang="cs-CZ" sz="1200">
                        <a:effectLst/>
                      </a:endParaRP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4469496</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8 pack</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US" sz="1200">
                          <a:effectLst/>
                        </a:rPr>
                        <a:t>6 million wells per chip</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Ion Personal Genome Machine® (PGM™) System</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57.232,00</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589624">
                <a:tc>
                  <a:txBody>
                    <a:bodyPr/>
                    <a:lstStyle/>
                    <a:p>
                      <a:pPr fontAlgn="t"/>
                      <a:r>
                        <a:rPr lang="en-US" sz="1200" u="none" strike="noStrike">
                          <a:solidFill>
                            <a:srgbClr val="036AC8"/>
                          </a:solidFill>
                          <a:effectLst/>
                          <a:hlinkClick r:id="rId16"/>
                        </a:rPr>
                        <a:t>Ion 316™ Chip Kit v2 </a:t>
                      </a:r>
                      <a:endParaRPr lang="en-US" sz="1200">
                        <a:effectLst/>
                      </a:endParaRP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4483188</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 chips</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US" sz="1200">
                          <a:effectLst/>
                        </a:rPr>
                        <a:t>6 million wells per chip</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Ion Personal Genome Machine® (PGM™) System</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28.616,00</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589624">
                <a:tc>
                  <a:txBody>
                    <a:bodyPr/>
                    <a:lstStyle/>
                    <a:p>
                      <a:pPr fontAlgn="t"/>
                      <a:r>
                        <a:rPr lang="en-US" sz="1200" u="none" strike="noStrike">
                          <a:solidFill>
                            <a:srgbClr val="036AC8"/>
                          </a:solidFill>
                          <a:effectLst/>
                          <a:hlinkClick r:id="rId17"/>
                        </a:rPr>
                        <a:t>Ion 316™ Chip Kit v2 </a:t>
                      </a:r>
                      <a:endParaRPr lang="en-US" sz="1200">
                        <a:effectLst/>
                      </a:endParaRP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4483324</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8 chips</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US" sz="1200">
                          <a:effectLst/>
                        </a:rPr>
                        <a:t>6 million wells per chip</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Ion Personal Genome Machine® (PGM™) System</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dirty="0">
                          <a:effectLst/>
                        </a:rPr>
                        <a:t>57.232,00</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589624">
                <a:tc>
                  <a:txBody>
                    <a:bodyPr/>
                    <a:lstStyle/>
                    <a:p>
                      <a:pPr fontAlgn="t"/>
                      <a:r>
                        <a:rPr lang="en-US" sz="1200" u="none" strike="noStrike">
                          <a:solidFill>
                            <a:srgbClr val="036AC8"/>
                          </a:solidFill>
                          <a:effectLst/>
                          <a:hlinkClick r:id="rId18"/>
                        </a:rPr>
                        <a:t>Ion 318™ Chip Kit (4 pack) </a:t>
                      </a:r>
                      <a:endParaRPr lang="en-US" sz="1200">
                        <a:effectLst/>
                      </a:endParaRP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4466617</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 pack</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US" sz="1200">
                          <a:effectLst/>
                        </a:rPr>
                        <a:t>11 million wells per chip</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Ion Personal Genome Machine® (PGM™) System</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49.280,00</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589624">
                <a:tc>
                  <a:txBody>
                    <a:bodyPr/>
                    <a:lstStyle/>
                    <a:p>
                      <a:pPr fontAlgn="t"/>
                      <a:r>
                        <a:rPr lang="en-US" sz="1200" u="none" strike="noStrike">
                          <a:solidFill>
                            <a:srgbClr val="036AC8"/>
                          </a:solidFill>
                          <a:effectLst/>
                          <a:hlinkClick r:id="rId19"/>
                        </a:rPr>
                        <a:t>Ion 318™ Chip Kit (8 pack) </a:t>
                      </a:r>
                      <a:endParaRPr lang="en-US" sz="1200">
                        <a:effectLst/>
                      </a:endParaRP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4469497</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8 pack</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US" sz="1200">
                          <a:effectLst/>
                        </a:rPr>
                        <a:t>11 million wells per chip</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Ion Personal Genome Machine® (PGM™) System</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98.560,00</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589624">
                <a:tc>
                  <a:txBody>
                    <a:bodyPr/>
                    <a:lstStyle/>
                    <a:p>
                      <a:pPr fontAlgn="t"/>
                      <a:r>
                        <a:rPr lang="en-US" sz="1200" u="none" strike="noStrike">
                          <a:solidFill>
                            <a:srgbClr val="036AC8"/>
                          </a:solidFill>
                          <a:effectLst/>
                          <a:hlinkClick r:id="rId20"/>
                        </a:rPr>
                        <a:t>Ion 318™ Chip Kit v2 </a:t>
                      </a:r>
                      <a:endParaRPr lang="en-US" sz="1200">
                        <a:effectLst/>
                      </a:endParaRP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4484354</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 pack</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US" sz="1200">
                          <a:effectLst/>
                        </a:rPr>
                        <a:t>11 million wells per chip</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Ion Personal Genome Machine® (PGM™) System</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49.280,00</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589624">
                <a:tc>
                  <a:txBody>
                    <a:bodyPr/>
                    <a:lstStyle/>
                    <a:p>
                      <a:pPr fontAlgn="t"/>
                      <a:r>
                        <a:rPr lang="en-US" sz="1200" u="none" strike="noStrike">
                          <a:solidFill>
                            <a:srgbClr val="036AC8"/>
                          </a:solidFill>
                          <a:effectLst/>
                          <a:hlinkClick r:id="rId21"/>
                        </a:rPr>
                        <a:t>Ion 318™ Chip Kit v2 </a:t>
                      </a:r>
                      <a:endParaRPr lang="en-US" sz="1200">
                        <a:effectLst/>
                      </a:endParaRP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4484355</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8 pack</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US" sz="1200">
                          <a:effectLst/>
                        </a:rPr>
                        <a:t>11 million wells per chip</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Ion Personal Genome Machine® (PGM™) System</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98.560,00</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406752">
                <a:tc>
                  <a:txBody>
                    <a:bodyPr/>
                    <a:lstStyle/>
                    <a:p>
                      <a:pPr fontAlgn="t"/>
                      <a:r>
                        <a:rPr lang="cs-CZ" sz="1200" u="none" strike="noStrike" dirty="0">
                          <a:solidFill>
                            <a:srgbClr val="036AC8"/>
                          </a:solidFill>
                          <a:effectLst/>
                          <a:hlinkClick r:id="rId22"/>
                        </a:rPr>
                        <a:t>Ion PI™ </a:t>
                      </a:r>
                      <a:r>
                        <a:rPr lang="cs-CZ" sz="1200" u="none" strike="noStrike" dirty="0" err="1">
                          <a:solidFill>
                            <a:srgbClr val="036AC8"/>
                          </a:solidFill>
                          <a:effectLst/>
                          <a:hlinkClick r:id="rId22"/>
                        </a:rPr>
                        <a:t>Chip</a:t>
                      </a:r>
                      <a:r>
                        <a:rPr lang="cs-CZ" sz="1200" u="none" strike="noStrike" dirty="0">
                          <a:solidFill>
                            <a:srgbClr val="036AC8"/>
                          </a:solidFill>
                          <a:effectLst/>
                          <a:hlinkClick r:id="rId22"/>
                        </a:rPr>
                        <a:t> </a:t>
                      </a:r>
                      <a:r>
                        <a:rPr lang="cs-CZ" sz="1200" u="none" strike="noStrike" dirty="0" err="1">
                          <a:solidFill>
                            <a:srgbClr val="036AC8"/>
                          </a:solidFill>
                          <a:effectLst/>
                          <a:hlinkClick r:id="rId22"/>
                        </a:rPr>
                        <a:t>Kit</a:t>
                      </a:r>
                      <a:r>
                        <a:rPr lang="cs-CZ" sz="1200" u="none" strike="noStrike" dirty="0">
                          <a:solidFill>
                            <a:srgbClr val="036AC8"/>
                          </a:solidFill>
                          <a:effectLst/>
                          <a:hlinkClick r:id="rId22"/>
                        </a:rPr>
                        <a:t> v2 </a:t>
                      </a:r>
                      <a:endParaRPr lang="cs-CZ" sz="1200" dirty="0">
                        <a:effectLst/>
                      </a:endParaRP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4482321</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8 chips</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en-US" sz="1200">
                          <a:effectLst/>
                        </a:rPr>
                        <a:t>165 million wells per chip</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a:effectLst/>
                        </a:rPr>
                        <a:t>Ion Proton™ System</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fontAlgn="t"/>
                      <a:r>
                        <a:rPr lang="cs-CZ" sz="1200" dirty="0">
                          <a:effectLst/>
                        </a:rPr>
                        <a:t>129.130,00</a:t>
                      </a:r>
                    </a:p>
                  </a:txBody>
                  <a:tcPr marL="10253" marR="10253" marT="20504" marB="20504">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bl>
          </a:graphicData>
        </a:graphic>
      </p:graphicFrame>
      <p:sp>
        <p:nvSpPr>
          <p:cNvPr id="1115" name="Rectangle 11"/>
          <p:cNvSpPr>
            <a:spLocks noChangeArrowheads="1"/>
          </p:cNvSpPr>
          <p:nvPr/>
        </p:nvSpPr>
        <p:spPr bwMode="auto">
          <a:xfrm>
            <a:off x="3863975" y="1503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cs-CZ" altLang="cs-CZ"/>
              <a:t/>
            </a:r>
            <a:br>
              <a:rPr lang="cs-CZ" altLang="cs-CZ"/>
            </a:br>
            <a:endParaRPr lang="cs-CZ" altLang="cs-CZ"/>
          </a:p>
        </p:txBody>
      </p:sp>
      <p:sp>
        <p:nvSpPr>
          <p:cNvPr id="2" name="Zástupný symbol pro číslo snímku 1"/>
          <p:cNvSpPr>
            <a:spLocks noGrp="1"/>
          </p:cNvSpPr>
          <p:nvPr>
            <p:ph type="sldNum" sz="quarter" idx="12"/>
          </p:nvPr>
        </p:nvSpPr>
        <p:spPr/>
        <p:txBody>
          <a:bodyPr/>
          <a:lstStyle/>
          <a:p>
            <a:fld id="{82E0110C-80BA-45F1-8A88-185CE5667ADC}" type="slidenum">
              <a:rPr lang="cs-CZ" smtClean="0"/>
              <a:t>56</a:t>
            </a:fld>
            <a:endParaRPr lang="cs-CZ"/>
          </a:p>
        </p:txBody>
      </p:sp>
    </p:spTree>
    <p:controls>
      <mc:AlternateContent xmlns:mc="http://schemas.openxmlformats.org/markup-compatibility/2006">
        <mc:Choice xmlns:v="urn:schemas-microsoft-com:vml" Requires="v">
          <p:control spid="1026" name="DefaultOcx" r:id="rId2" imgW="304920" imgH="228600"/>
        </mc:Choice>
        <mc:Fallback>
          <p:control name="DefaultOcx" r:id="rId2" imgW="304920" imgH="228600">
            <p:pic>
              <p:nvPicPr>
                <p:cNvPr id="0" name="DefaultOcx"/>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0"/>
                  <a:ext cx="3048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27" name="HTMLText1" r:id="rId3" imgW="304920" imgH="228600"/>
        </mc:Choice>
        <mc:Fallback>
          <p:control name="HTMLText1" r:id="rId3" imgW="304920" imgH="228600">
            <p:pic>
              <p:nvPicPr>
                <p:cNvPr id="0" name="HTMLText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0"/>
                  <a:ext cx="3048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28" name="HTMLText2" r:id="rId4" imgW="304920" imgH="228600"/>
        </mc:Choice>
        <mc:Fallback>
          <p:control name="HTMLText2" r:id="rId4" imgW="304920" imgH="228600">
            <p:pic>
              <p:nvPicPr>
                <p:cNvPr id="0" name="HTMLText2"/>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0"/>
                  <a:ext cx="3048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29" name="HTMLText3" r:id="rId5" imgW="304920" imgH="228600"/>
        </mc:Choice>
        <mc:Fallback>
          <p:control name="HTMLText3" r:id="rId5" imgW="304920" imgH="228600">
            <p:pic>
              <p:nvPicPr>
                <p:cNvPr id="0" name="HTMLText3"/>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0"/>
                  <a:ext cx="3048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30" name="HTMLText4" r:id="rId6" imgW="304920" imgH="228600"/>
        </mc:Choice>
        <mc:Fallback>
          <p:control name="HTMLText4" r:id="rId6" imgW="304920" imgH="228600">
            <p:pic>
              <p:nvPicPr>
                <p:cNvPr id="0" name="HTMLText4"/>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0"/>
                  <a:ext cx="3048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31" name="HTMLText5" r:id="rId7" imgW="304920" imgH="228600"/>
        </mc:Choice>
        <mc:Fallback>
          <p:control name="HTMLText5" r:id="rId7" imgW="304920" imgH="228600">
            <p:pic>
              <p:nvPicPr>
                <p:cNvPr id="0" name="HTMLText5"/>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0"/>
                  <a:ext cx="3048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32" name="HTMLText6" r:id="rId8" imgW="304920" imgH="228600"/>
        </mc:Choice>
        <mc:Fallback>
          <p:control name="HTMLText6" r:id="rId8" imgW="304920" imgH="228600">
            <p:pic>
              <p:nvPicPr>
                <p:cNvPr id="0" name="HTMLText6"/>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0"/>
                  <a:ext cx="3048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33" name="HTMLText7" r:id="rId9" imgW="304920" imgH="228600"/>
        </mc:Choice>
        <mc:Fallback>
          <p:control name="HTMLText7" r:id="rId9" imgW="304920" imgH="228600">
            <p:pic>
              <p:nvPicPr>
                <p:cNvPr id="0" name="HTMLText7"/>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0"/>
                  <a:ext cx="3048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34" name="HTMLText8" r:id="rId10" imgW="304920" imgH="228600"/>
        </mc:Choice>
        <mc:Fallback>
          <p:control name="HTMLText8" r:id="rId10" imgW="304920" imgH="228600">
            <p:pic>
              <p:nvPicPr>
                <p:cNvPr id="0" name="HTMLText8"/>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0"/>
                  <a:ext cx="3048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35" name="HTMLText9" r:id="rId11" imgW="304920" imgH="228600"/>
        </mc:Choice>
        <mc:Fallback>
          <p:control name="HTMLText9" r:id="rId11" imgW="304920" imgH="228600">
            <p:pic>
              <p:nvPicPr>
                <p:cNvPr id="0" name="HTMLText9"/>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0"/>
                  <a:ext cx="3048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41916679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p:txBody>
          <a:bodyPr/>
          <a:lstStyle/>
          <a:p>
            <a:r>
              <a:rPr lang="cs-CZ" altLang="cs-CZ" dirty="0" smtClean="0"/>
              <a:t>Ion </a:t>
            </a:r>
            <a:r>
              <a:rPr lang="cs-CZ" altLang="cs-CZ" dirty="0" err="1" smtClean="0"/>
              <a:t>Torrent</a:t>
            </a:r>
            <a:endParaRPr lang="cs-CZ" altLang="cs-CZ" dirty="0" smtClean="0"/>
          </a:p>
        </p:txBody>
      </p:sp>
      <p:sp>
        <p:nvSpPr>
          <p:cNvPr id="16387" name="Zástupný symbol pro obsah 2"/>
          <p:cNvSpPr>
            <a:spLocks noGrp="1"/>
          </p:cNvSpPr>
          <p:nvPr>
            <p:ph idx="1"/>
          </p:nvPr>
        </p:nvSpPr>
        <p:spPr/>
        <p:txBody>
          <a:bodyPr/>
          <a:lstStyle/>
          <a:p>
            <a:endParaRPr lang="cs-CZ" altLang="cs-CZ" smtClean="0"/>
          </a:p>
        </p:txBody>
      </p:sp>
      <p:pic>
        <p:nvPicPr>
          <p:cNvPr id="16388" name="Picture 6" descr="https://www.neb.com/~/media/NebUs/Page%20Images/NEBNext%20New%20Workflow%20images/DNA/DNAIonTorrent_Workflow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196975"/>
            <a:ext cx="61912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963988"/>
            <a:ext cx="7920037"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číslo snímku 1"/>
          <p:cNvSpPr>
            <a:spLocks noGrp="1"/>
          </p:cNvSpPr>
          <p:nvPr>
            <p:ph type="sldNum" sz="quarter" idx="12"/>
          </p:nvPr>
        </p:nvSpPr>
        <p:spPr/>
        <p:txBody>
          <a:bodyPr/>
          <a:lstStyle/>
          <a:p>
            <a:fld id="{82E0110C-80BA-45F1-8A88-185CE5667ADC}" type="slidenum">
              <a:rPr lang="cs-CZ" smtClean="0"/>
              <a:t>57</a:t>
            </a:fld>
            <a:endParaRPr lang="cs-CZ"/>
          </a:p>
        </p:txBody>
      </p:sp>
    </p:spTree>
    <p:extLst>
      <p:ext uri="{BB962C8B-B14F-4D97-AF65-F5344CB8AC3E}">
        <p14:creationId xmlns:p14="http://schemas.microsoft.com/office/powerpoint/2010/main" val="19246420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10" descr="http://image.slidesharecdn.com/annelieshaegeman-ngs-basicprinciplesandsequencingplatforms-141219072130-conversion-gate02/95/ngs-basic-principles-and-sequencing-platforms-17-638.jpg?cb=1418974002"/>
          <p:cNvPicPr>
            <a:picLocks noChangeAspect="1" noChangeArrowheads="1"/>
          </p:cNvPicPr>
          <p:nvPr/>
        </p:nvPicPr>
        <p:blipFill>
          <a:blip r:embed="rId2">
            <a:extLst>
              <a:ext uri="{28A0092B-C50C-407E-A947-70E740481C1C}">
                <a14:useLocalDpi xmlns:a14="http://schemas.microsoft.com/office/drawing/2010/main" val="0"/>
              </a:ext>
            </a:extLst>
          </a:blip>
          <a:srcRect l="7111" t="31850" r="465" b="11159"/>
          <a:stretch>
            <a:fillRect/>
          </a:stretch>
        </p:blipFill>
        <p:spPr bwMode="auto">
          <a:xfrm>
            <a:off x="304800" y="1295400"/>
            <a:ext cx="845820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Nadpis 1"/>
          <p:cNvSpPr>
            <a:spLocks noGrp="1"/>
          </p:cNvSpPr>
          <p:nvPr>
            <p:ph type="title"/>
          </p:nvPr>
        </p:nvSpPr>
        <p:spPr>
          <a:xfrm>
            <a:off x="457200" y="274638"/>
            <a:ext cx="8229600" cy="1143000"/>
          </a:xfrm>
        </p:spPr>
        <p:txBody>
          <a:bodyPr/>
          <a:lstStyle/>
          <a:p>
            <a:r>
              <a:rPr lang="cs-CZ" altLang="cs-CZ" dirty="0" smtClean="0"/>
              <a:t>Ion </a:t>
            </a:r>
            <a:r>
              <a:rPr lang="cs-CZ" altLang="cs-CZ" dirty="0" err="1" smtClean="0"/>
              <a:t>Torrent</a:t>
            </a:r>
            <a:endParaRPr lang="cs-CZ" altLang="cs-CZ" dirty="0" smtClean="0"/>
          </a:p>
        </p:txBody>
      </p:sp>
      <p:sp>
        <p:nvSpPr>
          <p:cNvPr id="2" name="Zástupný symbol pro číslo snímku 1"/>
          <p:cNvSpPr>
            <a:spLocks noGrp="1"/>
          </p:cNvSpPr>
          <p:nvPr>
            <p:ph type="sldNum" sz="quarter" idx="12"/>
          </p:nvPr>
        </p:nvSpPr>
        <p:spPr/>
        <p:txBody>
          <a:bodyPr/>
          <a:lstStyle/>
          <a:p>
            <a:fld id="{82E0110C-80BA-45F1-8A88-185CE5667ADC}" type="slidenum">
              <a:rPr lang="cs-CZ" smtClean="0"/>
              <a:t>58</a:t>
            </a:fld>
            <a:endParaRPr lang="cs-CZ"/>
          </a:p>
        </p:txBody>
      </p:sp>
    </p:spTree>
    <p:extLst>
      <p:ext uri="{BB962C8B-B14F-4D97-AF65-F5344CB8AC3E}">
        <p14:creationId xmlns:p14="http://schemas.microsoft.com/office/powerpoint/2010/main" val="5544812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ovéPole 7"/>
          <p:cNvSpPr txBox="1">
            <a:spLocks noChangeArrowheads="1"/>
          </p:cNvSpPr>
          <p:nvPr/>
        </p:nvSpPr>
        <p:spPr bwMode="auto">
          <a:xfrm>
            <a:off x="7380288" y="6638925"/>
            <a:ext cx="21605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sz="1000"/>
              <a:t>https://www.thermofisher.com</a:t>
            </a:r>
          </a:p>
        </p:txBody>
      </p:sp>
      <p:pic>
        <p:nvPicPr>
          <p:cNvPr id="20482" name="Picture 2" descr="https://www.thermofisher.com/content/dam/LifeTech/migration/images/sequencing/semiconductor-sequencing/ion-torrent.par.54658.image.660.400.1.step-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35623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https://www.thermofisher.com/content/dam/LifeTech/migration/images/sequencing/semiconductor-sequencing/ion-torrent.par.52461.image.660.400.1.step-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10000"/>
            <a:ext cx="35623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https://www.thermofisher.com/content/dam/LifeTech/migration/images/sequencing/semiconductor-sequencing/ion-torrent.par.32085.image.660.400.1.step-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066800"/>
            <a:ext cx="35623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descr="https://www.thermofisher.com/content/dam/LifeTech/migration/images/sequencing/semiconductor-sequencing/ion-torrent.par.83208.image.660.400.1.step-4.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810000"/>
            <a:ext cx="35623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Nadpis 1"/>
          <p:cNvSpPr txBox="1">
            <a:spLocks/>
          </p:cNvSpPr>
          <p:nvPr/>
        </p:nvSpPr>
        <p:spPr>
          <a:xfrm>
            <a:off x="457200" y="274638"/>
            <a:ext cx="8229600" cy="1143000"/>
          </a:xfrm>
          <a:prstGeom prst="rect">
            <a:avLst/>
          </a:prstGeom>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cs-CZ" altLang="cs-CZ" sz="2400" dirty="0"/>
          </a:p>
        </p:txBody>
      </p:sp>
      <p:sp>
        <p:nvSpPr>
          <p:cNvPr id="8" name="Nadpis 1"/>
          <p:cNvSpPr txBox="1">
            <a:spLocks/>
          </p:cNvSpPr>
          <p:nvPr/>
        </p:nvSpPr>
        <p:spPr>
          <a:xfrm>
            <a:off x="609600" y="-27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cs-CZ" dirty="0" smtClean="0"/>
              <a:t>Ion </a:t>
            </a:r>
            <a:r>
              <a:rPr lang="cs-CZ" altLang="cs-CZ" dirty="0" err="1" smtClean="0"/>
              <a:t>Torrent</a:t>
            </a:r>
            <a:endParaRPr lang="cs-CZ" altLang="cs-CZ" dirty="0"/>
          </a:p>
        </p:txBody>
      </p:sp>
      <p:sp>
        <p:nvSpPr>
          <p:cNvPr id="2" name="TextovéPole 1"/>
          <p:cNvSpPr txBox="1"/>
          <p:nvPr/>
        </p:nvSpPr>
        <p:spPr>
          <a:xfrm>
            <a:off x="2619375" y="6093296"/>
            <a:ext cx="4922694" cy="369332"/>
          </a:xfrm>
          <a:prstGeom prst="rect">
            <a:avLst/>
          </a:prstGeom>
          <a:noFill/>
        </p:spPr>
        <p:txBody>
          <a:bodyPr wrap="none" rtlCol="0">
            <a:spAutoFit/>
          </a:bodyPr>
          <a:lstStyle/>
          <a:p>
            <a:r>
              <a:rPr lang="cs-CZ" dirty="0" smtClean="0">
                <a:hlinkClick r:id="rId6"/>
              </a:rPr>
              <a:t>https://www.youtube.com/watch?v=WYBzbxIfuKs</a:t>
            </a:r>
            <a:r>
              <a:rPr lang="cs-CZ" dirty="0" smtClean="0"/>
              <a:t> </a:t>
            </a:r>
            <a:endParaRPr lang="cs-CZ" dirty="0"/>
          </a:p>
        </p:txBody>
      </p:sp>
      <p:sp>
        <p:nvSpPr>
          <p:cNvPr id="3" name="Zástupný symbol pro číslo snímku 2"/>
          <p:cNvSpPr>
            <a:spLocks noGrp="1"/>
          </p:cNvSpPr>
          <p:nvPr>
            <p:ph type="sldNum" sz="quarter" idx="12"/>
          </p:nvPr>
        </p:nvSpPr>
        <p:spPr/>
        <p:txBody>
          <a:bodyPr/>
          <a:lstStyle/>
          <a:p>
            <a:fld id="{82E0110C-80BA-45F1-8A88-185CE5667ADC}" type="slidenum">
              <a:rPr lang="cs-CZ" smtClean="0"/>
              <a:t>59</a:t>
            </a:fld>
            <a:endParaRPr lang="cs-CZ"/>
          </a:p>
        </p:txBody>
      </p:sp>
    </p:spTree>
    <p:extLst>
      <p:ext uri="{BB962C8B-B14F-4D97-AF65-F5344CB8AC3E}">
        <p14:creationId xmlns:p14="http://schemas.microsoft.com/office/powerpoint/2010/main" val="10531250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4437063"/>
            <a:ext cx="2185987" cy="105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10" descr="http://www.medgadget.com/wp-content/uploads/2014/01/HiSeq-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2276475"/>
            <a:ext cx="1279525"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Nadpis 1"/>
          <p:cNvSpPr>
            <a:spLocks noGrp="1"/>
          </p:cNvSpPr>
          <p:nvPr>
            <p:ph type="title"/>
          </p:nvPr>
        </p:nvSpPr>
        <p:spPr bwMode="auto">
          <a:xfrm>
            <a:off x="457200" y="44624"/>
            <a:ext cx="8229600" cy="1143000"/>
          </a:xfrm>
        </p:spPr>
        <p:txBody>
          <a:bodyPr wrap="square" numCol="1" anchorCtr="0" compatLnSpc="1">
            <a:prstTxWarp prst="textNoShape">
              <a:avLst/>
            </a:prstTxWarp>
          </a:bodyPr>
          <a:lstStyle/>
          <a:p>
            <a:pPr eaLnBrk="1" hangingPunct="1"/>
            <a:r>
              <a:rPr lang="cs-CZ" altLang="cs-CZ" dirty="0" smtClean="0"/>
              <a:t>Dostupné platformy</a:t>
            </a:r>
            <a:endParaRPr lang="cs-CZ" altLang="cs-CZ" dirty="0" smtClean="0"/>
          </a:p>
        </p:txBody>
      </p:sp>
      <p:sp>
        <p:nvSpPr>
          <p:cNvPr id="6149" name="Zástupný symbol pro obsah 2"/>
          <p:cNvSpPr>
            <a:spLocks noGrp="1"/>
          </p:cNvSpPr>
          <p:nvPr>
            <p:ph idx="1"/>
          </p:nvPr>
        </p:nvSpPr>
        <p:spPr>
          <a:xfrm>
            <a:off x="457200" y="1196975"/>
            <a:ext cx="6635750" cy="4525963"/>
          </a:xfrm>
        </p:spPr>
        <p:txBody>
          <a:bodyPr>
            <a:normAutofit fontScale="92500" lnSpcReduction="10000"/>
          </a:bodyPr>
          <a:lstStyle/>
          <a:p>
            <a:pPr eaLnBrk="1" hangingPunct="1"/>
            <a:r>
              <a:rPr lang="cs-CZ" altLang="cs-CZ" dirty="0" smtClean="0">
                <a:solidFill>
                  <a:schemeClr val="accent2"/>
                </a:solidFill>
              </a:rPr>
              <a:t>454 (</a:t>
            </a:r>
            <a:r>
              <a:rPr lang="cs-CZ" altLang="cs-CZ" dirty="0" err="1" smtClean="0">
                <a:solidFill>
                  <a:schemeClr val="accent2"/>
                </a:solidFill>
              </a:rPr>
              <a:t>Roche</a:t>
            </a:r>
            <a:r>
              <a:rPr lang="cs-CZ" altLang="cs-CZ" dirty="0" smtClean="0">
                <a:solidFill>
                  <a:schemeClr val="accent2"/>
                </a:solidFill>
              </a:rPr>
              <a:t>)</a:t>
            </a:r>
          </a:p>
          <a:p>
            <a:pPr eaLnBrk="1" hangingPunct="1"/>
            <a:r>
              <a:rPr lang="cs-CZ" altLang="cs-CZ" dirty="0" err="1" smtClean="0">
                <a:solidFill>
                  <a:schemeClr val="accent2"/>
                </a:solidFill>
              </a:rPr>
              <a:t>SOLiD</a:t>
            </a:r>
            <a:r>
              <a:rPr lang="cs-CZ" altLang="cs-CZ" dirty="0" smtClean="0">
                <a:solidFill>
                  <a:schemeClr val="accent2"/>
                </a:solidFill>
              </a:rPr>
              <a:t> (</a:t>
            </a:r>
            <a:r>
              <a:rPr lang="cs-CZ" altLang="cs-CZ" dirty="0" err="1" smtClean="0">
                <a:solidFill>
                  <a:schemeClr val="accent2"/>
                </a:solidFill>
              </a:rPr>
              <a:t>Life</a:t>
            </a:r>
            <a:r>
              <a:rPr lang="cs-CZ" altLang="cs-CZ" dirty="0" smtClean="0">
                <a:solidFill>
                  <a:schemeClr val="accent2"/>
                </a:solidFill>
              </a:rPr>
              <a:t> Technologies)</a:t>
            </a:r>
          </a:p>
          <a:p>
            <a:pPr eaLnBrk="1" hangingPunct="1"/>
            <a:r>
              <a:rPr lang="cs-CZ" altLang="cs-CZ" dirty="0" err="1" smtClean="0"/>
              <a:t>Illumina</a:t>
            </a:r>
            <a:r>
              <a:rPr lang="cs-CZ" altLang="cs-CZ" dirty="0" smtClean="0"/>
              <a:t> (</a:t>
            </a:r>
            <a:r>
              <a:rPr lang="cs-CZ" altLang="cs-CZ" dirty="0" err="1" smtClean="0"/>
              <a:t>Illumina</a:t>
            </a:r>
            <a:r>
              <a:rPr lang="cs-CZ" altLang="cs-CZ" dirty="0" smtClean="0"/>
              <a:t>)</a:t>
            </a:r>
          </a:p>
          <a:p>
            <a:pPr eaLnBrk="1" hangingPunct="1"/>
            <a:r>
              <a:rPr lang="cs-CZ" altLang="cs-CZ" dirty="0" smtClean="0"/>
              <a:t>Ion </a:t>
            </a:r>
            <a:r>
              <a:rPr lang="cs-CZ" altLang="cs-CZ" dirty="0" err="1" smtClean="0"/>
              <a:t>Torrent</a:t>
            </a:r>
            <a:r>
              <a:rPr lang="cs-CZ" altLang="cs-CZ" dirty="0" smtClean="0"/>
              <a:t> (</a:t>
            </a:r>
            <a:r>
              <a:rPr lang="cs-CZ" altLang="cs-CZ" dirty="0" err="1" smtClean="0"/>
              <a:t>Life</a:t>
            </a:r>
            <a:r>
              <a:rPr lang="cs-CZ" altLang="cs-CZ" dirty="0" smtClean="0"/>
              <a:t> Technologies)</a:t>
            </a:r>
          </a:p>
          <a:p>
            <a:pPr eaLnBrk="1" hangingPunct="1"/>
            <a:r>
              <a:rPr lang="cs-CZ" altLang="cs-CZ" b="1" dirty="0" smtClean="0"/>
              <a:t>PACBIO, </a:t>
            </a:r>
            <a:r>
              <a:rPr lang="cs-CZ" altLang="cs-CZ" b="1" dirty="0" err="1" smtClean="0"/>
              <a:t>Sequel</a:t>
            </a:r>
            <a:r>
              <a:rPr lang="cs-CZ" altLang="cs-CZ" b="1" dirty="0" smtClean="0"/>
              <a:t> </a:t>
            </a:r>
            <a:r>
              <a:rPr lang="cs-CZ" altLang="cs-CZ" b="1" dirty="0" err="1" smtClean="0"/>
              <a:t>System</a:t>
            </a:r>
            <a:r>
              <a:rPr lang="cs-CZ" altLang="cs-CZ" b="1" dirty="0" smtClean="0"/>
              <a:t> (</a:t>
            </a:r>
            <a:r>
              <a:rPr lang="cs-CZ" altLang="cs-CZ" b="1" dirty="0" err="1" smtClean="0"/>
              <a:t>Pacific</a:t>
            </a:r>
            <a:r>
              <a:rPr lang="cs-CZ" altLang="cs-CZ" b="1" dirty="0" smtClean="0"/>
              <a:t> </a:t>
            </a:r>
            <a:r>
              <a:rPr lang="cs-CZ" altLang="cs-CZ" b="1" dirty="0" err="1" smtClean="0"/>
              <a:t>BioSciences</a:t>
            </a:r>
            <a:r>
              <a:rPr lang="cs-CZ" altLang="cs-CZ" b="1" dirty="0" smtClean="0"/>
              <a:t>)</a:t>
            </a:r>
          </a:p>
          <a:p>
            <a:pPr eaLnBrk="1" hangingPunct="1"/>
            <a:r>
              <a:rPr lang="cs-CZ" altLang="cs-CZ" b="1" dirty="0" err="1" smtClean="0">
                <a:solidFill>
                  <a:srgbClr val="92D050"/>
                </a:solidFill>
              </a:rPr>
              <a:t>MiniON</a:t>
            </a:r>
            <a:r>
              <a:rPr lang="cs-CZ" altLang="cs-CZ" b="1" dirty="0" smtClean="0">
                <a:solidFill>
                  <a:srgbClr val="92D050"/>
                </a:solidFill>
              </a:rPr>
              <a:t> (Oxford </a:t>
            </a:r>
            <a:r>
              <a:rPr lang="cs-CZ" altLang="cs-CZ" b="1" dirty="0" err="1" smtClean="0">
                <a:solidFill>
                  <a:srgbClr val="92D050"/>
                </a:solidFill>
              </a:rPr>
              <a:t>Nanopore</a:t>
            </a:r>
            <a:r>
              <a:rPr lang="cs-CZ" altLang="cs-CZ" b="1" dirty="0" smtClean="0">
                <a:solidFill>
                  <a:srgbClr val="92D050"/>
                </a:solidFill>
              </a:rPr>
              <a:t> Technologies)</a:t>
            </a:r>
          </a:p>
          <a:p>
            <a:pPr eaLnBrk="1" hangingPunct="1"/>
            <a:r>
              <a:rPr lang="cs-CZ" altLang="cs-CZ" dirty="0" smtClean="0">
                <a:solidFill>
                  <a:srgbClr val="92D050"/>
                </a:solidFill>
              </a:rPr>
              <a:t>BGISEQ-500 (BGI)</a:t>
            </a:r>
          </a:p>
          <a:p>
            <a:pPr lvl="1" eaLnBrk="1" hangingPunct="1"/>
            <a:endParaRPr lang="cs-CZ" altLang="cs-CZ" dirty="0" smtClean="0"/>
          </a:p>
          <a:p>
            <a:pPr lvl="1" eaLnBrk="1" hangingPunct="1"/>
            <a:endParaRPr lang="cs-CZ" altLang="cs-CZ" dirty="0" smtClean="0"/>
          </a:p>
          <a:p>
            <a:pPr eaLnBrk="1" hangingPunct="1"/>
            <a:endParaRPr lang="cs-CZ" altLang="cs-CZ" b="1" dirty="0" smtClean="0"/>
          </a:p>
        </p:txBody>
      </p:sp>
      <p:pic>
        <p:nvPicPr>
          <p:cNvPr id="6151" name="Picture 6" descr="http://www.nucleomics.be/wp-content/uploads/roche454-sequencing.png"/>
          <p:cNvPicPr>
            <a:picLocks noChangeAspect="1" noChangeArrowheads="1"/>
          </p:cNvPicPr>
          <p:nvPr/>
        </p:nvPicPr>
        <p:blipFill>
          <a:blip r:embed="rId5">
            <a:extLst>
              <a:ext uri="{28A0092B-C50C-407E-A947-70E740481C1C}">
                <a14:useLocalDpi xmlns:a14="http://schemas.microsoft.com/office/drawing/2010/main" val="0"/>
              </a:ext>
            </a:extLst>
          </a:blip>
          <a:srcRect b="26822"/>
          <a:stretch>
            <a:fillRect/>
          </a:stretch>
        </p:blipFill>
        <p:spPr bwMode="auto">
          <a:xfrm>
            <a:off x="6084888" y="912813"/>
            <a:ext cx="12954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8" descr="Solid PI Syste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7625" y="1557338"/>
            <a:ext cx="109537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125" y="2636838"/>
            <a:ext cx="1179513" cy="944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3" descr="Pacific Biosystems Sequel product20150910_7921_PacBio_Sequel.CR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2088" y="2708275"/>
            <a:ext cx="11112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6" descr="https://www.genomeweb.com/sites/default/files/public/images/articles/bgiseq-500_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53025" y="5118100"/>
            <a:ext cx="16986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66578" y="5491163"/>
            <a:ext cx="6585072" cy="1323439"/>
          </a:xfrm>
          <a:prstGeom prst="rect">
            <a:avLst/>
          </a:prstGeom>
          <a:noFill/>
        </p:spPr>
        <p:txBody>
          <a:bodyPr wrap="none" rtlCol="0">
            <a:spAutoFit/>
          </a:bodyPr>
          <a:lstStyle/>
          <a:p>
            <a:r>
              <a:rPr lang="cs-CZ" sz="8000" dirty="0" smtClean="0">
                <a:solidFill>
                  <a:srgbClr val="FF0000"/>
                </a:solidFill>
              </a:rPr>
              <a:t>2 </a:t>
            </a:r>
            <a:r>
              <a:rPr lang="cs-CZ" sz="8000" dirty="0" err="1" smtClean="0">
                <a:solidFill>
                  <a:srgbClr val="FF0000"/>
                </a:solidFill>
              </a:rPr>
              <a:t>vs</a:t>
            </a:r>
            <a:r>
              <a:rPr lang="cs-CZ" sz="8000" dirty="0" smtClean="0">
                <a:solidFill>
                  <a:srgbClr val="FF0000"/>
                </a:solidFill>
              </a:rPr>
              <a:t> </a:t>
            </a:r>
            <a:r>
              <a:rPr lang="cs-CZ" sz="8000" b="1" dirty="0" smtClean="0">
                <a:solidFill>
                  <a:srgbClr val="FF0000"/>
                </a:solidFill>
              </a:rPr>
              <a:t>3</a:t>
            </a:r>
            <a:r>
              <a:rPr lang="cs-CZ" sz="8000" dirty="0" smtClean="0">
                <a:solidFill>
                  <a:srgbClr val="FF0000"/>
                </a:solidFill>
              </a:rPr>
              <a:t> generace</a:t>
            </a:r>
            <a:endParaRPr lang="cs-CZ" sz="8000" dirty="0">
              <a:solidFill>
                <a:srgbClr val="FF0000"/>
              </a:solidFill>
            </a:endParaRPr>
          </a:p>
        </p:txBody>
      </p:sp>
      <p:sp>
        <p:nvSpPr>
          <p:cNvPr id="3" name="Zástupný symbol pro číslo snímku 2"/>
          <p:cNvSpPr>
            <a:spLocks noGrp="1"/>
          </p:cNvSpPr>
          <p:nvPr>
            <p:ph type="sldNum" sz="quarter" idx="12"/>
          </p:nvPr>
        </p:nvSpPr>
        <p:spPr/>
        <p:txBody>
          <a:bodyPr/>
          <a:lstStyle/>
          <a:p>
            <a:fld id="{82E0110C-80BA-45F1-8A88-185CE5667ADC}" type="slidenum">
              <a:rPr lang="cs-CZ" smtClean="0"/>
              <a:t>6</a:t>
            </a:fld>
            <a:endParaRPr lang="cs-CZ"/>
          </a:p>
        </p:txBody>
      </p:sp>
    </p:spTree>
    <p:extLst>
      <p:ext uri="{BB962C8B-B14F-4D97-AF65-F5344CB8AC3E}">
        <p14:creationId xmlns:p14="http://schemas.microsoft.com/office/powerpoint/2010/main" val="257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Ion Proton, Genotypic technology, Ion Torrent CSP, Ion Torrent Certified service provider, Exome sequencing, Targeted re-sequencing, Microbial sequencing, Mitochondrial sequencing, Amplicon sequencing, ChIP sequencing, RNA sequencing, Whole transcriptome"/>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3183" t="16238" r="14603" b="13802"/>
          <a:stretch/>
        </p:blipFill>
        <p:spPr>
          <a:xfrm>
            <a:off x="971600" y="1340768"/>
            <a:ext cx="7437377" cy="4376770"/>
          </a:xfrm>
        </p:spPr>
      </p:pic>
      <p:sp>
        <p:nvSpPr>
          <p:cNvPr id="6" name="Nadpis 1"/>
          <p:cNvSpPr>
            <a:spLocks noGrp="1"/>
          </p:cNvSpPr>
          <p:nvPr>
            <p:ph type="title"/>
          </p:nvPr>
        </p:nvSpPr>
        <p:spPr/>
        <p:txBody>
          <a:bodyPr/>
          <a:lstStyle/>
          <a:p>
            <a:r>
              <a:rPr lang="cs-CZ" altLang="cs-CZ" dirty="0" smtClean="0"/>
              <a:t>Ion </a:t>
            </a:r>
            <a:r>
              <a:rPr lang="cs-CZ" altLang="cs-CZ" dirty="0" err="1" smtClean="0"/>
              <a:t>Torrent</a:t>
            </a:r>
            <a:endParaRPr lang="cs-CZ" altLang="cs-CZ" dirty="0" smtClean="0"/>
          </a:p>
        </p:txBody>
      </p:sp>
      <p:sp>
        <p:nvSpPr>
          <p:cNvPr id="5" name="Zástupný symbol pro číslo snímku 4"/>
          <p:cNvSpPr>
            <a:spLocks noGrp="1"/>
          </p:cNvSpPr>
          <p:nvPr>
            <p:ph type="sldNum" sz="quarter" idx="12"/>
          </p:nvPr>
        </p:nvSpPr>
        <p:spPr/>
        <p:txBody>
          <a:bodyPr/>
          <a:lstStyle/>
          <a:p>
            <a:fld id="{82E0110C-80BA-45F1-8A88-185CE5667ADC}" type="slidenum">
              <a:rPr lang="cs-CZ" smtClean="0"/>
              <a:t>60</a:t>
            </a:fld>
            <a:endParaRPr lang="cs-CZ"/>
          </a:p>
        </p:txBody>
      </p:sp>
    </p:spTree>
    <p:extLst>
      <p:ext uri="{BB962C8B-B14F-4D97-AF65-F5344CB8AC3E}">
        <p14:creationId xmlns:p14="http://schemas.microsoft.com/office/powerpoint/2010/main" val="14482295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ovéPole 1"/>
          <p:cNvSpPr txBox="1">
            <a:spLocks noChangeArrowheads="1"/>
          </p:cNvSpPr>
          <p:nvPr/>
        </p:nvSpPr>
        <p:spPr bwMode="auto">
          <a:xfrm>
            <a:off x="838200" y="0"/>
            <a:ext cx="748823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cs-CZ" altLang="cs-CZ" sz="4000" dirty="0">
                <a:latin typeface="+mn-lt"/>
              </a:rPr>
              <a:t>Příprava knihovny </a:t>
            </a:r>
            <a:r>
              <a:rPr lang="cs-CZ" altLang="cs-CZ" sz="4000" dirty="0"/>
              <a:t>–  </a:t>
            </a:r>
            <a:r>
              <a:rPr lang="cs-CZ" altLang="cs-CZ" sz="4000" dirty="0" err="1"/>
              <a:t>celogenomové</a:t>
            </a:r>
            <a:r>
              <a:rPr lang="cs-CZ" altLang="cs-CZ" sz="4000" dirty="0"/>
              <a:t>  </a:t>
            </a:r>
            <a:r>
              <a:rPr lang="cs-CZ" altLang="cs-CZ" sz="4000" dirty="0" err="1"/>
              <a:t>sekvenování</a:t>
            </a:r>
            <a:r>
              <a:rPr lang="cs-CZ" altLang="cs-CZ" sz="4000" dirty="0"/>
              <a:t> </a:t>
            </a:r>
            <a:endParaRPr lang="cs-CZ" altLang="cs-CZ" sz="4000" dirty="0">
              <a:latin typeface="Times New Roman" pitchFamily="18" charset="0"/>
            </a:endParaRPr>
          </a:p>
          <a:p>
            <a:pPr algn="ctr"/>
            <a:r>
              <a:rPr lang="cs-CZ" altLang="cs-CZ" sz="2400" dirty="0"/>
              <a:t>(shot </a:t>
            </a:r>
            <a:r>
              <a:rPr lang="cs-CZ" altLang="cs-CZ" sz="2400" dirty="0" err="1"/>
              <a:t>gun</a:t>
            </a:r>
            <a:r>
              <a:rPr lang="cs-CZ" altLang="cs-CZ" sz="2400" dirty="0"/>
              <a:t>)</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l="25809" t="20792" r="9668" b="10179"/>
          <a:stretch>
            <a:fillRect/>
          </a:stretch>
        </p:blipFill>
        <p:spPr bwMode="auto">
          <a:xfrm>
            <a:off x="2195363" y="1196752"/>
            <a:ext cx="3960813"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ovéPole 4"/>
          <p:cNvSpPr txBox="1">
            <a:spLocks noChangeArrowheads="1"/>
          </p:cNvSpPr>
          <p:nvPr/>
        </p:nvSpPr>
        <p:spPr bwMode="auto">
          <a:xfrm>
            <a:off x="395288" y="1268413"/>
            <a:ext cx="3529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cs-CZ" altLang="cs-CZ"/>
          </a:p>
        </p:txBody>
      </p:sp>
      <p:sp>
        <p:nvSpPr>
          <p:cNvPr id="2" name="Zástupný symbol pro číslo snímku 1"/>
          <p:cNvSpPr>
            <a:spLocks noGrp="1"/>
          </p:cNvSpPr>
          <p:nvPr>
            <p:ph type="sldNum" sz="quarter" idx="12"/>
          </p:nvPr>
        </p:nvSpPr>
        <p:spPr/>
        <p:txBody>
          <a:bodyPr/>
          <a:lstStyle/>
          <a:p>
            <a:fld id="{82E0110C-80BA-45F1-8A88-185CE5667ADC}" type="slidenum">
              <a:rPr lang="cs-CZ" smtClean="0"/>
              <a:t>61</a:t>
            </a:fld>
            <a:endParaRPr lang="cs-CZ"/>
          </a:p>
        </p:txBody>
      </p:sp>
    </p:spTree>
    <p:extLst>
      <p:ext uri="{BB962C8B-B14F-4D97-AF65-F5344CB8AC3E}">
        <p14:creationId xmlns:p14="http://schemas.microsoft.com/office/powerpoint/2010/main" val="21667535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ovéPole 1"/>
          <p:cNvSpPr txBox="1">
            <a:spLocks noChangeArrowheads="1"/>
          </p:cNvSpPr>
          <p:nvPr/>
        </p:nvSpPr>
        <p:spPr bwMode="auto">
          <a:xfrm>
            <a:off x="611560" y="188640"/>
            <a:ext cx="8208912"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cs-CZ" altLang="cs-CZ" sz="4000" dirty="0"/>
              <a:t>Příprava knihovny </a:t>
            </a:r>
            <a:endParaRPr lang="cs-CZ" altLang="cs-CZ" sz="4000" dirty="0" smtClean="0"/>
          </a:p>
          <a:p>
            <a:pPr algn="ctr"/>
            <a:r>
              <a:rPr lang="cs-CZ" altLang="cs-CZ" dirty="0" smtClean="0"/>
              <a:t>FRAGMENTACE DNA </a:t>
            </a:r>
            <a:r>
              <a:rPr lang="cs-CZ" altLang="cs-CZ" u="sng" dirty="0" err="1" smtClean="0"/>
              <a:t>Sonikace</a:t>
            </a:r>
            <a:r>
              <a:rPr lang="cs-CZ" altLang="cs-CZ" dirty="0" smtClean="0"/>
              <a:t> </a:t>
            </a:r>
            <a:r>
              <a:rPr lang="cs-CZ" altLang="cs-CZ" dirty="0"/>
              <a:t>/enzymaticky</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548185"/>
            <a:ext cx="3921125"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4437063"/>
            <a:ext cx="3205163"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4437063"/>
            <a:ext cx="3455988"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číslo snímku 1"/>
          <p:cNvSpPr>
            <a:spLocks noGrp="1"/>
          </p:cNvSpPr>
          <p:nvPr>
            <p:ph type="sldNum" sz="quarter" idx="12"/>
          </p:nvPr>
        </p:nvSpPr>
        <p:spPr/>
        <p:txBody>
          <a:bodyPr/>
          <a:lstStyle/>
          <a:p>
            <a:fld id="{82E0110C-80BA-45F1-8A88-185CE5667ADC}" type="slidenum">
              <a:rPr lang="cs-CZ" smtClean="0"/>
              <a:t>62</a:t>
            </a:fld>
            <a:endParaRPr lang="cs-CZ"/>
          </a:p>
        </p:txBody>
      </p:sp>
    </p:spTree>
    <p:extLst>
      <p:ext uri="{BB962C8B-B14F-4D97-AF65-F5344CB8AC3E}">
        <p14:creationId xmlns:p14="http://schemas.microsoft.com/office/powerpoint/2010/main" val="39807091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ovéPole 4"/>
          <p:cNvSpPr txBox="1">
            <a:spLocks noChangeArrowheads="1"/>
          </p:cNvSpPr>
          <p:nvPr/>
        </p:nvSpPr>
        <p:spPr bwMode="auto">
          <a:xfrm>
            <a:off x="2484438" y="964952"/>
            <a:ext cx="41751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cs-CZ" altLang="cs-CZ" dirty="0"/>
              <a:t>END- REPAIR</a:t>
            </a:r>
          </a:p>
          <a:p>
            <a:pPr algn="ctr"/>
            <a:r>
              <a:rPr lang="cs-CZ" altLang="cs-CZ" dirty="0"/>
              <a:t>↓</a:t>
            </a:r>
          </a:p>
          <a:p>
            <a:pPr algn="ctr"/>
            <a:r>
              <a:rPr lang="cs-CZ" altLang="cs-CZ" dirty="0"/>
              <a:t>LIGACE ADAPTORŮ + NICK REPAIR</a:t>
            </a:r>
          </a:p>
          <a:p>
            <a:pPr algn="ctr"/>
            <a:r>
              <a:rPr lang="cs-CZ" altLang="cs-CZ" dirty="0"/>
              <a:t>↓</a:t>
            </a:r>
          </a:p>
          <a:p>
            <a:pPr algn="ctr"/>
            <a:r>
              <a:rPr lang="cs-CZ" altLang="cs-CZ" dirty="0"/>
              <a:t>SIZE SELECTION</a:t>
            </a:r>
          </a:p>
          <a:p>
            <a:pPr algn="ctr"/>
            <a:r>
              <a:rPr lang="cs-CZ" altLang="cs-CZ" dirty="0"/>
              <a:t> - E-gel 2 %</a:t>
            </a:r>
          </a:p>
          <a:p>
            <a:pPr algn="ctr"/>
            <a:endParaRPr lang="cs-CZ" altLang="cs-CZ" dirty="0"/>
          </a:p>
        </p:txBody>
      </p:sp>
      <p:sp>
        <p:nvSpPr>
          <p:cNvPr id="25602" name="AutoShape 4" descr="Výsledek obrázku pro E-gel unit bas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cs-CZ" altLang="cs-CZ"/>
          </a:p>
        </p:txBody>
      </p:sp>
      <p:pic>
        <p:nvPicPr>
          <p:cNvPr id="25603" name="Picture 8" descr="https://encrypted-tbn3.gstatic.com/images?q=tbn:ANd9GcRZkuD2Do-MjRhmgt9xSy4mxPcc6v18idni31PxWCF98bSRSPLLH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1412875"/>
            <a:ext cx="16192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p:cNvPicPr>
            <a:picLocks noChangeAspect="1" noChangeArrowheads="1"/>
          </p:cNvPicPr>
          <p:nvPr/>
        </p:nvPicPr>
        <p:blipFill>
          <a:blip r:embed="rId3">
            <a:extLst>
              <a:ext uri="{28A0092B-C50C-407E-A947-70E740481C1C}">
                <a14:useLocalDpi xmlns:a14="http://schemas.microsoft.com/office/drawing/2010/main" val="0"/>
              </a:ext>
            </a:extLst>
          </a:blip>
          <a:srcRect l="38254" t="8002" r="23492"/>
          <a:stretch>
            <a:fillRect/>
          </a:stretch>
        </p:blipFill>
        <p:spPr bwMode="auto">
          <a:xfrm>
            <a:off x="2124075" y="2924175"/>
            <a:ext cx="2287588"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ovéPole 14"/>
          <p:cNvSpPr txBox="1">
            <a:spLocks noChangeArrowheads="1"/>
          </p:cNvSpPr>
          <p:nvPr/>
        </p:nvSpPr>
        <p:spPr bwMode="auto">
          <a:xfrm>
            <a:off x="2268538" y="2565400"/>
            <a:ext cx="287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a:t>4</a:t>
            </a:r>
          </a:p>
        </p:txBody>
      </p:sp>
      <p:sp>
        <p:nvSpPr>
          <p:cNvPr id="25606" name="TextovéPole 15"/>
          <p:cNvSpPr txBox="1">
            <a:spLocks noChangeArrowheads="1"/>
          </p:cNvSpPr>
          <p:nvPr/>
        </p:nvSpPr>
        <p:spPr bwMode="auto">
          <a:xfrm>
            <a:off x="3851275" y="2555875"/>
            <a:ext cx="288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a:t>5</a:t>
            </a:r>
          </a:p>
        </p:txBody>
      </p:sp>
      <p:sp>
        <p:nvSpPr>
          <p:cNvPr id="25607" name="TextovéPole 16"/>
          <p:cNvSpPr txBox="1">
            <a:spLocks noChangeArrowheads="1"/>
          </p:cNvSpPr>
          <p:nvPr/>
        </p:nvSpPr>
        <p:spPr bwMode="auto">
          <a:xfrm>
            <a:off x="2843213" y="2565400"/>
            <a:ext cx="649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cs-CZ" altLang="cs-CZ" sz="1000"/>
              <a:t>50bp</a:t>
            </a:r>
          </a:p>
          <a:p>
            <a:pPr algn="ctr"/>
            <a:r>
              <a:rPr lang="cs-CZ" altLang="cs-CZ" sz="1000"/>
              <a:t>ladder</a:t>
            </a:r>
          </a:p>
        </p:txBody>
      </p:sp>
      <p:pic>
        <p:nvPicPr>
          <p:cNvPr id="25608" name="Picture 5" descr="https://tools.lifetechnologies.com/content/sfs/gallery/high/50bpDNAladder.jpg"/>
          <p:cNvPicPr>
            <a:picLocks noChangeAspect="1" noChangeArrowheads="1"/>
          </p:cNvPicPr>
          <p:nvPr/>
        </p:nvPicPr>
        <p:blipFill>
          <a:blip r:embed="rId4">
            <a:extLst>
              <a:ext uri="{28A0092B-C50C-407E-A947-70E740481C1C}">
                <a14:useLocalDpi xmlns:a14="http://schemas.microsoft.com/office/drawing/2010/main" val="0"/>
              </a:ext>
            </a:extLst>
          </a:blip>
          <a:srcRect l="44051" r="40472"/>
          <a:stretch>
            <a:fillRect/>
          </a:stretch>
        </p:blipFill>
        <p:spPr bwMode="auto">
          <a:xfrm>
            <a:off x="5076825" y="2528888"/>
            <a:ext cx="935038"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ovéPole 1"/>
          <p:cNvSpPr txBox="1">
            <a:spLocks noChangeArrowheads="1"/>
          </p:cNvSpPr>
          <p:nvPr/>
        </p:nvSpPr>
        <p:spPr bwMode="auto">
          <a:xfrm>
            <a:off x="611560" y="188640"/>
            <a:ext cx="82089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cs-CZ" altLang="cs-CZ" sz="4000" dirty="0"/>
              <a:t>Příprava knihovny </a:t>
            </a:r>
            <a:endParaRPr lang="cs-CZ" altLang="cs-CZ" sz="4000" dirty="0" smtClean="0"/>
          </a:p>
        </p:txBody>
      </p:sp>
      <p:sp>
        <p:nvSpPr>
          <p:cNvPr id="3" name="Zástupný symbol pro číslo snímku 2"/>
          <p:cNvSpPr>
            <a:spLocks noGrp="1"/>
          </p:cNvSpPr>
          <p:nvPr>
            <p:ph type="sldNum" sz="quarter" idx="12"/>
          </p:nvPr>
        </p:nvSpPr>
        <p:spPr/>
        <p:txBody>
          <a:bodyPr/>
          <a:lstStyle/>
          <a:p>
            <a:fld id="{82E0110C-80BA-45F1-8A88-185CE5667ADC}" type="slidenum">
              <a:rPr lang="cs-CZ" smtClean="0"/>
              <a:t>63</a:t>
            </a:fld>
            <a:endParaRPr lang="cs-CZ"/>
          </a:p>
        </p:txBody>
      </p:sp>
    </p:spTree>
    <p:extLst>
      <p:ext uri="{BB962C8B-B14F-4D97-AF65-F5344CB8AC3E}">
        <p14:creationId xmlns:p14="http://schemas.microsoft.com/office/powerpoint/2010/main" val="15274731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ovéPole 1"/>
          <p:cNvSpPr txBox="1">
            <a:spLocks noChangeArrowheads="1"/>
          </p:cNvSpPr>
          <p:nvPr/>
        </p:nvSpPr>
        <p:spPr bwMode="auto">
          <a:xfrm>
            <a:off x="2484438" y="981025"/>
            <a:ext cx="41751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cs-CZ" altLang="cs-CZ"/>
              <a:t>AMPLIFIKACE KNIHOVNY (?)</a:t>
            </a:r>
          </a:p>
          <a:p>
            <a:pPr algn="ctr"/>
            <a:r>
              <a:rPr lang="cs-CZ" altLang="cs-CZ"/>
              <a:t>↓</a:t>
            </a:r>
          </a:p>
          <a:p>
            <a:pPr algn="ctr"/>
            <a:r>
              <a:rPr lang="cs-CZ" altLang="cs-CZ"/>
              <a:t>KVANTIFIKACE KNIHOVNY</a:t>
            </a:r>
          </a:p>
          <a:p>
            <a:pPr algn="ctr"/>
            <a:r>
              <a:rPr lang="cs-CZ" altLang="cs-CZ"/>
              <a:t>- qPCR / </a:t>
            </a:r>
            <a:r>
              <a:rPr lang="cs-CZ" altLang="cs-CZ" u="sng"/>
              <a:t>Agilent</a:t>
            </a:r>
          </a:p>
          <a:p>
            <a:pPr algn="ctr"/>
            <a:endParaRPr lang="cs-CZ" altLang="cs-CZ"/>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l="23994" t="8827" r="1331" b="23164"/>
          <a:stretch>
            <a:fillRect/>
          </a:stretch>
        </p:blipFill>
        <p:spPr bwMode="auto">
          <a:xfrm>
            <a:off x="2124075" y="2458988"/>
            <a:ext cx="5327650"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1"/>
          <p:cNvSpPr txBox="1">
            <a:spLocks noChangeArrowheads="1"/>
          </p:cNvSpPr>
          <p:nvPr/>
        </p:nvSpPr>
        <p:spPr bwMode="auto">
          <a:xfrm>
            <a:off x="611560" y="188640"/>
            <a:ext cx="82089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cs-CZ" altLang="cs-CZ" sz="4000" dirty="0"/>
              <a:t>Příprava knihovny </a:t>
            </a:r>
            <a:endParaRPr lang="cs-CZ" altLang="cs-CZ" sz="4000" dirty="0" smtClean="0"/>
          </a:p>
        </p:txBody>
      </p:sp>
      <p:sp>
        <p:nvSpPr>
          <p:cNvPr id="2" name="Zástupný symbol pro číslo snímku 1"/>
          <p:cNvSpPr>
            <a:spLocks noGrp="1"/>
          </p:cNvSpPr>
          <p:nvPr>
            <p:ph type="sldNum" sz="quarter" idx="12"/>
          </p:nvPr>
        </p:nvSpPr>
        <p:spPr/>
        <p:txBody>
          <a:bodyPr/>
          <a:lstStyle/>
          <a:p>
            <a:fld id="{82E0110C-80BA-45F1-8A88-185CE5667ADC}" type="slidenum">
              <a:rPr lang="cs-CZ" smtClean="0"/>
              <a:t>64</a:t>
            </a:fld>
            <a:endParaRPr lang="cs-CZ"/>
          </a:p>
        </p:txBody>
      </p:sp>
    </p:spTree>
    <p:extLst>
      <p:ext uri="{BB962C8B-B14F-4D97-AF65-F5344CB8AC3E}">
        <p14:creationId xmlns:p14="http://schemas.microsoft.com/office/powerpoint/2010/main" val="28825007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ovéPole 1"/>
          <p:cNvSpPr txBox="1">
            <a:spLocks noChangeArrowheads="1"/>
          </p:cNvSpPr>
          <p:nvPr/>
        </p:nvSpPr>
        <p:spPr bwMode="auto">
          <a:xfrm>
            <a:off x="2484438" y="1052736"/>
            <a:ext cx="41751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cs-CZ" altLang="cs-CZ" dirty="0"/>
              <a:t>PŘÍPRAVA TEMPLÁTU</a:t>
            </a:r>
          </a:p>
          <a:p>
            <a:pPr algn="ctr"/>
            <a:r>
              <a:rPr lang="cs-CZ" altLang="cs-CZ" dirty="0"/>
              <a:t>- Emulzní PCR</a:t>
            </a:r>
          </a:p>
          <a:p>
            <a:pPr algn="ctr"/>
            <a:r>
              <a:rPr lang="cs-CZ" altLang="cs-CZ" dirty="0"/>
              <a:t>↓</a:t>
            </a:r>
          </a:p>
          <a:p>
            <a:pPr algn="ctr"/>
            <a:r>
              <a:rPr lang="cs-CZ" altLang="cs-CZ" dirty="0"/>
              <a:t>ENRICHMENT</a:t>
            </a:r>
          </a:p>
          <a:p>
            <a:pPr algn="ctr"/>
            <a:r>
              <a:rPr lang="cs-CZ" altLang="cs-CZ" dirty="0"/>
              <a:t>↓</a:t>
            </a:r>
          </a:p>
          <a:p>
            <a:pPr algn="ctr"/>
            <a:r>
              <a:rPr lang="cs-CZ" altLang="cs-CZ" dirty="0"/>
              <a:t> SEKVENACE</a:t>
            </a:r>
          </a:p>
          <a:p>
            <a:pPr algn="ctr"/>
            <a:endParaRPr lang="cs-CZ" altLang="cs-CZ" dirty="0"/>
          </a:p>
        </p:txBody>
      </p:sp>
      <p:pic>
        <p:nvPicPr>
          <p:cNvPr id="27650" name="Picture 2" descr="http://cdn.pressebox.de/a/c9b95caa7010926e/attachments/0498331.attachment/filename/imgm_laboratories_ion_torrent_pgm_314_316_318_chip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3141886"/>
            <a:ext cx="6913562"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AutoShape 6" descr="https://outlook.office.com/owa/service.svc/s/GetFileAttachment?id=AAMkADE2YjQ2ZWE4LTFkZTYtNGQ5OS04M2NjLWJhZjRkMDA3YTMyMgBGAAAAAAChWFvEaBY%2FSp8cPkfTwhWjBwCJ%2BqrxiKMXSqT49nGdl%2Bs5AAAAAAEMAACJ%2BqrxiKMXSqT49nGdl%2Bs5AAEc8lwpAAABEgAQAAIybHon7jZMjriQHEE37Gw%3D&amp;X-OWA-CANARY=xjMWYbLQfUyLZfEt9mCsK1BOA1HS9NIYTlsj3RR77ajqBhrhE3HKxIulNOm4f62Xe69t6ff29qM."/>
          <p:cNvSpPr>
            <a:spLocks noChangeAspect="1" noChangeArrowheads="1"/>
          </p:cNvSpPr>
          <p:nvPr/>
        </p:nvSpPr>
        <p:spPr bwMode="auto">
          <a:xfrm>
            <a:off x="155575" y="-746125"/>
            <a:ext cx="91630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cs-CZ" altLang="cs-CZ"/>
          </a:p>
        </p:txBody>
      </p:sp>
      <p:pic>
        <p:nvPicPr>
          <p:cNvPr id="2765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5300886"/>
            <a:ext cx="802481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1"/>
          <p:cNvSpPr txBox="1">
            <a:spLocks noChangeArrowheads="1"/>
          </p:cNvSpPr>
          <p:nvPr/>
        </p:nvSpPr>
        <p:spPr bwMode="auto">
          <a:xfrm>
            <a:off x="611560" y="188640"/>
            <a:ext cx="82089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cs-CZ" altLang="cs-CZ" sz="4000" dirty="0"/>
              <a:t>Příprava knihovny </a:t>
            </a:r>
            <a:endParaRPr lang="cs-CZ" altLang="cs-CZ" sz="4000" dirty="0" smtClean="0"/>
          </a:p>
        </p:txBody>
      </p:sp>
      <p:sp>
        <p:nvSpPr>
          <p:cNvPr id="2" name="Zástupný symbol pro číslo snímku 1"/>
          <p:cNvSpPr>
            <a:spLocks noGrp="1"/>
          </p:cNvSpPr>
          <p:nvPr>
            <p:ph type="sldNum" sz="quarter" idx="12"/>
          </p:nvPr>
        </p:nvSpPr>
        <p:spPr/>
        <p:txBody>
          <a:bodyPr/>
          <a:lstStyle/>
          <a:p>
            <a:fld id="{82E0110C-80BA-45F1-8A88-185CE5667ADC}" type="slidenum">
              <a:rPr lang="cs-CZ" smtClean="0"/>
              <a:t>65</a:t>
            </a:fld>
            <a:endParaRPr lang="cs-CZ"/>
          </a:p>
        </p:txBody>
      </p:sp>
    </p:spTree>
    <p:extLst>
      <p:ext uri="{BB962C8B-B14F-4D97-AF65-F5344CB8AC3E}">
        <p14:creationId xmlns:p14="http://schemas.microsoft.com/office/powerpoint/2010/main" val="17528028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Ion </a:t>
            </a:r>
            <a:r>
              <a:rPr lang="cs-CZ" dirty="0" err="1" smtClean="0"/>
              <a:t>Torrent</a:t>
            </a:r>
            <a:endParaRPr lang="cs-CZ" dirty="0"/>
          </a:p>
        </p:txBody>
      </p:sp>
      <p:pic>
        <p:nvPicPr>
          <p:cNvPr id="37890" name="Picture 2" descr="http://tools.thermofisher.com/content/sfs/prodImages/high/Ion%20OneTouch%202%20System.jpg"/>
          <p:cNvPicPr>
            <a:picLocks noChangeAspect="1" noChangeArrowheads="1"/>
          </p:cNvPicPr>
          <p:nvPr/>
        </p:nvPicPr>
        <p:blipFill rotWithShape="1">
          <a:blip r:embed="rId2">
            <a:extLst>
              <a:ext uri="{28A0092B-C50C-407E-A947-70E740481C1C}">
                <a14:useLocalDpi xmlns:a14="http://schemas.microsoft.com/office/drawing/2010/main" val="0"/>
              </a:ext>
            </a:extLst>
          </a:blip>
          <a:srcRect t="20985"/>
          <a:stretch/>
        </p:blipFill>
        <p:spPr bwMode="auto">
          <a:xfrm>
            <a:off x="1403648" y="1628800"/>
            <a:ext cx="6191250" cy="4515743"/>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číslo snímku 2"/>
          <p:cNvSpPr>
            <a:spLocks noGrp="1"/>
          </p:cNvSpPr>
          <p:nvPr>
            <p:ph type="sldNum" sz="quarter" idx="12"/>
          </p:nvPr>
        </p:nvSpPr>
        <p:spPr/>
        <p:txBody>
          <a:bodyPr/>
          <a:lstStyle/>
          <a:p>
            <a:fld id="{82E0110C-80BA-45F1-8A88-185CE5667ADC}" type="slidenum">
              <a:rPr lang="cs-CZ" smtClean="0"/>
              <a:t>66</a:t>
            </a:fld>
            <a:endParaRPr lang="cs-CZ"/>
          </a:p>
        </p:txBody>
      </p:sp>
    </p:spTree>
    <p:extLst>
      <p:ext uri="{BB962C8B-B14F-4D97-AF65-F5344CB8AC3E}">
        <p14:creationId xmlns:p14="http://schemas.microsoft.com/office/powerpoint/2010/main" val="38070481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908720"/>
            <a:ext cx="432044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4932040" y="764704"/>
            <a:ext cx="3888432" cy="5693866"/>
          </a:xfrm>
          <a:prstGeom prst="rect">
            <a:avLst/>
          </a:prstGeom>
          <a:noFill/>
        </p:spPr>
        <p:txBody>
          <a:bodyPr wrap="square" rtlCol="0">
            <a:spAutoFit/>
          </a:bodyPr>
          <a:lstStyle/>
          <a:p>
            <a:r>
              <a:rPr lang="en-US" sz="1200" dirty="0" smtClean="0"/>
              <a:t>(</a:t>
            </a:r>
            <a:r>
              <a:rPr lang="en-US" sz="1300" b="1" dirty="0" smtClean="0"/>
              <a:t>a</a:t>
            </a:r>
            <a:r>
              <a:rPr lang="en-US" sz="1300" dirty="0" smtClean="0"/>
              <a:t>) Schematic of a well on an ion sequencing chip. Clonal DNA immobilized on a bead is extended by polymerase in the presence of a pure solution of one nucleotide (here 'T'). Nucleotide incorporation releases a pyrophosphate (</a:t>
            </a:r>
            <a:r>
              <a:rPr lang="en-US" sz="1300" dirty="0" err="1" smtClean="0"/>
              <a:t>PPi</a:t>
            </a:r>
            <a:r>
              <a:rPr lang="en-US" sz="1300" dirty="0" smtClean="0"/>
              <a:t>) and a hydrogen ion. The change in pH caused by release of the hydrogen ion alters the surface potential of the ion-sensitive metal oxide layer. This is converted to a voltage signal by transistors. The wells are washed and exposed sequentially to pure solutions of other nucleotides. For comparison, in high-throughput pyrosequencing, the pyrophosphate is converted to </a:t>
            </a:r>
            <a:r>
              <a:rPr lang="en-US" sz="1300" dirty="0" err="1" smtClean="0"/>
              <a:t>chemiluminescence</a:t>
            </a:r>
            <a:r>
              <a:rPr lang="en-US" sz="1300" dirty="0" smtClean="0"/>
              <a:t> by an enzymatic cascade and optically imaged. The size of the well relative to the bead has been exaggerated, although each well contains a single bead. (</a:t>
            </a:r>
            <a:r>
              <a:rPr lang="en-US" sz="1300" b="1" dirty="0" smtClean="0"/>
              <a:t>b</a:t>
            </a:r>
            <a:r>
              <a:rPr lang="en-US" sz="1300" dirty="0" smtClean="0"/>
              <a:t>) Evolution of ion sequencing chips. Increases in sensors per chip can be achieved by increasing the physical area of the sensor array, reducing the number of transistors per chip, arranging the sensors in a hexagonal rather than rectilinear geometry and reducing the well and bead size. Sensors are drawn to scale, and gray indicates sensor area not accessible to fluid. The 13-million (M) sensor design was used by Rothberg </a:t>
            </a:r>
            <a:r>
              <a:rPr lang="en-US" sz="1300" i="1" dirty="0" smtClean="0"/>
              <a:t>et al</a:t>
            </a:r>
            <a:r>
              <a:rPr lang="en-US" sz="1300" dirty="0" smtClean="0"/>
              <a:t>.</a:t>
            </a:r>
            <a:r>
              <a:rPr lang="en-US" sz="1300" baseline="30000" dirty="0" smtClean="0">
                <a:hlinkClick r:id="rId3" tooltip="Rothberg, J.M. et al. Nature 475, 348-352 (2011)."/>
              </a:rPr>
              <a:t>1</a:t>
            </a:r>
            <a:r>
              <a:rPr lang="en-US" sz="1300" dirty="0" smtClean="0"/>
              <a:t> to sequence DNA from both </a:t>
            </a:r>
            <a:r>
              <a:rPr lang="en-US" sz="1300" i="1" dirty="0" smtClean="0"/>
              <a:t>Escherichia coli</a:t>
            </a:r>
            <a:r>
              <a:rPr lang="en-US" sz="1300" dirty="0" smtClean="0"/>
              <a:t> and human. Data for a fixed ('key') DNA sequence was shown for the 165-million sensor design. The 1,100-million sensor design was proposed but its feasibility was not shown.</a:t>
            </a:r>
            <a:endParaRPr lang="cs-CZ" sz="1300" dirty="0"/>
          </a:p>
        </p:txBody>
      </p:sp>
      <p:sp>
        <p:nvSpPr>
          <p:cNvPr id="6" name="Nadpis 1"/>
          <p:cNvSpPr>
            <a:spLocks noGrp="1"/>
          </p:cNvSpPr>
          <p:nvPr>
            <p:ph type="title"/>
          </p:nvPr>
        </p:nvSpPr>
        <p:spPr>
          <a:xfrm>
            <a:off x="457200" y="-99392"/>
            <a:ext cx="8229600" cy="1143000"/>
          </a:xfrm>
        </p:spPr>
        <p:txBody>
          <a:bodyPr/>
          <a:lstStyle/>
          <a:p>
            <a:r>
              <a:rPr lang="cs-CZ" dirty="0" smtClean="0"/>
              <a:t>Ion </a:t>
            </a:r>
            <a:r>
              <a:rPr lang="cs-CZ" dirty="0" err="1" smtClean="0"/>
              <a:t>Torrent</a:t>
            </a:r>
            <a:endParaRPr lang="cs-CZ" dirty="0"/>
          </a:p>
        </p:txBody>
      </p:sp>
      <p:sp>
        <p:nvSpPr>
          <p:cNvPr id="5" name="Zástupný symbol pro číslo snímku 4"/>
          <p:cNvSpPr>
            <a:spLocks noGrp="1"/>
          </p:cNvSpPr>
          <p:nvPr>
            <p:ph type="sldNum" sz="quarter" idx="12"/>
          </p:nvPr>
        </p:nvSpPr>
        <p:spPr/>
        <p:txBody>
          <a:bodyPr/>
          <a:lstStyle/>
          <a:p>
            <a:fld id="{82E0110C-80BA-45F1-8A88-185CE5667ADC}" type="slidenum">
              <a:rPr lang="cs-CZ" smtClean="0"/>
              <a:t>67</a:t>
            </a:fld>
            <a:endParaRPr lang="cs-CZ"/>
          </a:p>
        </p:txBody>
      </p:sp>
    </p:spTree>
    <p:extLst>
      <p:ext uri="{BB962C8B-B14F-4D97-AF65-F5344CB8AC3E}">
        <p14:creationId xmlns:p14="http://schemas.microsoft.com/office/powerpoint/2010/main" val="6735402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https://www.thermofisher.com/cn/en/home/life-science/sequencing/dna-sequencing/microbial-sequencing/microbial-identification-ion-torrent-next-generation-sequencing/ion-16s-metagenomics-solution/_jcr_content/MainParsys/well_8185/uipar/textimage_4b52/image.img.jpg/14429584001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1557338"/>
            <a:ext cx="28670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6" descr="Ion S5 Workflow Video 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125" y="1916113"/>
            <a:ext cx="231140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Obdélník 7"/>
          <p:cNvSpPr>
            <a:spLocks noChangeArrowheads="1"/>
          </p:cNvSpPr>
          <p:nvPr/>
        </p:nvSpPr>
        <p:spPr bwMode="auto">
          <a:xfrm>
            <a:off x="1174750" y="908050"/>
            <a:ext cx="65135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cs-CZ" b="1"/>
              <a:t>New Ion S5</a:t>
            </a:r>
            <a:r>
              <a:rPr lang="cs-CZ" altLang="cs-CZ" b="1"/>
              <a:t> </a:t>
            </a:r>
          </a:p>
          <a:p>
            <a:pPr algn="ctr"/>
            <a:r>
              <a:rPr lang="cs-CZ" altLang="cs-CZ"/>
              <a:t>„simplicity/speed/scalability/small sample input/service </a:t>
            </a:r>
            <a:r>
              <a:rPr lang="en-US" altLang="cs-CZ"/>
              <a:t>&amp;</a:t>
            </a:r>
            <a:r>
              <a:rPr lang="cs-CZ" altLang="cs-CZ"/>
              <a:t> support“</a:t>
            </a:r>
            <a:endParaRPr lang="en-US" altLang="cs-CZ"/>
          </a:p>
        </p:txBody>
      </p:sp>
      <p:pic>
        <p:nvPicPr>
          <p:cNvPr id="31749" name="Picture 9"/>
          <p:cNvPicPr>
            <a:picLocks noChangeAspect="1" noChangeArrowheads="1"/>
          </p:cNvPicPr>
          <p:nvPr/>
        </p:nvPicPr>
        <p:blipFill>
          <a:blip r:embed="rId4">
            <a:extLst>
              <a:ext uri="{28A0092B-C50C-407E-A947-70E740481C1C}">
                <a14:useLocalDpi xmlns:a14="http://schemas.microsoft.com/office/drawing/2010/main" val="0"/>
              </a:ext>
            </a:extLst>
          </a:blip>
          <a:srcRect l="20795" t="26163" r="4530" b="32500"/>
          <a:stretch>
            <a:fillRect/>
          </a:stretch>
        </p:blipFill>
        <p:spPr bwMode="auto">
          <a:xfrm>
            <a:off x="2987824" y="4005064"/>
            <a:ext cx="601503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1" descr="https://www.thermofisher.com/kr/en/home/life-science/sequencing/dna-sequencing/targeted-sequencing/targeted-sequencing-ion-torrent-next-generation-sequencing/_jcr_content/MainParsys/image_48e1.img.jpg/14465920214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628775"/>
            <a:ext cx="33051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Nadpis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mtClean="0"/>
              <a:t>Ion Torrent</a:t>
            </a:r>
            <a:endParaRPr lang="cs-CZ" dirty="0"/>
          </a:p>
        </p:txBody>
      </p:sp>
      <p:sp>
        <p:nvSpPr>
          <p:cNvPr id="2" name="Obdélník 1"/>
          <p:cNvSpPr/>
          <p:nvPr/>
        </p:nvSpPr>
        <p:spPr>
          <a:xfrm>
            <a:off x="0" y="4182814"/>
            <a:ext cx="2855912" cy="2308324"/>
          </a:xfrm>
          <a:prstGeom prst="rect">
            <a:avLst/>
          </a:prstGeom>
        </p:spPr>
        <p:txBody>
          <a:bodyPr wrap="square">
            <a:spAutoFit/>
          </a:bodyPr>
          <a:lstStyle/>
          <a:p>
            <a:r>
              <a:rPr lang="cs-CZ" dirty="0" smtClean="0">
                <a:hlinkClick r:id="rId6"/>
              </a:rPr>
              <a:t>https://www.youtube.com/watch?v=jFCD8Q6qSTM&amp;ebc=ANyPxKrMLmAe4Nmia2N3RFr_1QbGUsOzceI2sMqnIJ5gS09XPCofTb-0cUvJdbzQhD_gKRKTL-XBahDEvoV6uOnm_78yvaG-eA</a:t>
            </a:r>
            <a:r>
              <a:rPr lang="cs-CZ" dirty="0" smtClean="0"/>
              <a:t> </a:t>
            </a:r>
            <a:endParaRPr lang="cs-CZ" dirty="0"/>
          </a:p>
        </p:txBody>
      </p:sp>
      <p:sp>
        <p:nvSpPr>
          <p:cNvPr id="3" name="Zástupný symbol pro číslo snímku 2"/>
          <p:cNvSpPr>
            <a:spLocks noGrp="1"/>
          </p:cNvSpPr>
          <p:nvPr>
            <p:ph type="sldNum" sz="quarter" idx="12"/>
          </p:nvPr>
        </p:nvSpPr>
        <p:spPr/>
        <p:txBody>
          <a:bodyPr/>
          <a:lstStyle/>
          <a:p>
            <a:fld id="{82E0110C-80BA-45F1-8A88-185CE5667ADC}" type="slidenum">
              <a:rPr lang="cs-CZ" smtClean="0"/>
              <a:t>68</a:t>
            </a:fld>
            <a:endParaRPr lang="cs-CZ"/>
          </a:p>
        </p:txBody>
      </p:sp>
    </p:spTree>
    <p:extLst>
      <p:ext uri="{BB962C8B-B14F-4D97-AF65-F5344CB8AC3E}">
        <p14:creationId xmlns:p14="http://schemas.microsoft.com/office/powerpoint/2010/main" val="34432939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60350"/>
            <a:ext cx="67691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číslo snímku 1"/>
          <p:cNvSpPr>
            <a:spLocks noGrp="1"/>
          </p:cNvSpPr>
          <p:nvPr>
            <p:ph type="sldNum" sz="quarter" idx="12"/>
          </p:nvPr>
        </p:nvSpPr>
        <p:spPr/>
        <p:txBody>
          <a:bodyPr/>
          <a:lstStyle/>
          <a:p>
            <a:fld id="{82E0110C-80BA-45F1-8A88-185CE5667ADC}" type="slidenum">
              <a:rPr lang="cs-CZ" smtClean="0"/>
              <a:t>69</a:t>
            </a:fld>
            <a:endParaRPr lang="cs-CZ"/>
          </a:p>
        </p:txBody>
      </p:sp>
    </p:spTree>
    <p:extLst>
      <p:ext uri="{BB962C8B-B14F-4D97-AF65-F5344CB8AC3E}">
        <p14:creationId xmlns:p14="http://schemas.microsoft.com/office/powerpoint/2010/main" val="15659781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p:cNvSpPr>
            <a:spLocks noGrp="1"/>
          </p:cNvSpPr>
          <p:nvPr>
            <p:ph type="title"/>
          </p:nvPr>
        </p:nvSpPr>
        <p:spPr/>
        <p:txBody>
          <a:bodyPr/>
          <a:lstStyle/>
          <a:p>
            <a:r>
              <a:rPr lang="cs-CZ" altLang="cs-CZ" smtClean="0"/>
              <a:t>454</a:t>
            </a:r>
          </a:p>
        </p:txBody>
      </p:sp>
      <p:sp>
        <p:nvSpPr>
          <p:cNvPr id="9219" name="Zástupný symbol pro obsah 2"/>
          <p:cNvSpPr>
            <a:spLocks noGrp="1"/>
          </p:cNvSpPr>
          <p:nvPr>
            <p:ph idx="1"/>
          </p:nvPr>
        </p:nvSpPr>
        <p:spPr/>
        <p:txBody>
          <a:bodyPr>
            <a:normAutofit lnSpcReduction="10000"/>
          </a:bodyPr>
          <a:lstStyle/>
          <a:p>
            <a:r>
              <a:rPr lang="cs-CZ" altLang="cs-CZ" sz="2800" dirty="0" err="1" smtClean="0"/>
              <a:t>Roche</a:t>
            </a:r>
            <a:endParaRPr lang="cs-CZ" altLang="cs-CZ" sz="2800" dirty="0" smtClean="0"/>
          </a:p>
          <a:p>
            <a:r>
              <a:rPr lang="cs-CZ" altLang="cs-CZ" sz="2800" dirty="0" smtClean="0"/>
              <a:t>454 GS Junior (35 MB) x 454 GS FLX (700 MB)</a:t>
            </a:r>
          </a:p>
          <a:p>
            <a:endParaRPr lang="cs-CZ" altLang="cs-CZ" sz="2800" dirty="0" smtClean="0"/>
          </a:p>
          <a:p>
            <a:endParaRPr lang="cs-CZ" altLang="cs-CZ" sz="2800" dirty="0" smtClean="0"/>
          </a:p>
          <a:p>
            <a:endParaRPr lang="cs-CZ" altLang="cs-CZ" sz="2800" dirty="0" smtClean="0"/>
          </a:p>
          <a:p>
            <a:endParaRPr lang="cs-CZ" altLang="cs-CZ" sz="2800" dirty="0" smtClean="0"/>
          </a:p>
          <a:p>
            <a:r>
              <a:rPr lang="cs-CZ" altLang="cs-CZ" sz="2800" dirty="0" smtClean="0"/>
              <a:t>Příprava </a:t>
            </a:r>
            <a:r>
              <a:rPr lang="cs-CZ" altLang="cs-CZ" sz="2800" dirty="0" err="1" smtClean="0"/>
              <a:t>templátu</a:t>
            </a:r>
            <a:r>
              <a:rPr lang="cs-CZ" altLang="cs-CZ" sz="2800" dirty="0" smtClean="0"/>
              <a:t>: EM PCR na kuličkách</a:t>
            </a:r>
          </a:p>
          <a:p>
            <a:r>
              <a:rPr lang="cs-CZ" altLang="cs-CZ" sz="2800" dirty="0" err="1" smtClean="0"/>
              <a:t>Sekvenace</a:t>
            </a:r>
            <a:r>
              <a:rPr lang="cs-CZ" altLang="cs-CZ" sz="2800" dirty="0" smtClean="0"/>
              <a:t> syntézou</a:t>
            </a:r>
          </a:p>
          <a:p>
            <a:r>
              <a:rPr lang="cs-CZ" altLang="cs-CZ" sz="2800" dirty="0" smtClean="0"/>
              <a:t>Detekce chemiluminiscenční - </a:t>
            </a:r>
            <a:r>
              <a:rPr lang="cs-CZ" altLang="cs-CZ" sz="2800" dirty="0" err="1" smtClean="0"/>
              <a:t>pyrosekvenování</a:t>
            </a:r>
            <a:endParaRPr lang="cs-CZ" altLang="cs-CZ" sz="2800" dirty="0" smtClean="0"/>
          </a:p>
          <a:p>
            <a:endParaRPr lang="cs-CZ" altLang="cs-CZ" dirty="0" smtClean="0"/>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025" y="2564904"/>
            <a:ext cx="1800225" cy="207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636912"/>
            <a:ext cx="2449512"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ástupný symbol pro číslo snímku 1"/>
          <p:cNvSpPr>
            <a:spLocks noGrp="1"/>
          </p:cNvSpPr>
          <p:nvPr>
            <p:ph type="sldNum" sz="quarter" idx="12"/>
          </p:nvPr>
        </p:nvSpPr>
        <p:spPr/>
        <p:txBody>
          <a:bodyPr/>
          <a:lstStyle/>
          <a:p>
            <a:fld id="{82E0110C-80BA-45F1-8A88-185CE5667ADC}" type="slidenum">
              <a:rPr lang="cs-CZ" smtClean="0"/>
              <a:t>7</a:t>
            </a:fld>
            <a:endParaRPr lang="cs-CZ"/>
          </a:p>
        </p:txBody>
      </p:sp>
    </p:spTree>
    <p:extLst>
      <p:ext uri="{BB962C8B-B14F-4D97-AF65-F5344CB8AC3E}">
        <p14:creationId xmlns:p14="http://schemas.microsoft.com/office/powerpoint/2010/main" val="24194717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 </a:t>
            </a:r>
            <a:r>
              <a:rPr lang="cs-CZ" dirty="0" err="1" smtClean="0"/>
              <a:t>platformach</a:t>
            </a:r>
            <a:endParaRPr lang="cs-CZ" dirty="0"/>
          </a:p>
        </p:txBody>
      </p:sp>
      <p:sp>
        <p:nvSpPr>
          <p:cNvPr id="3" name="Zástupný symbol pro obsah 2"/>
          <p:cNvSpPr>
            <a:spLocks noGrp="1"/>
          </p:cNvSpPr>
          <p:nvPr>
            <p:ph idx="1"/>
          </p:nvPr>
        </p:nvSpPr>
        <p:spPr/>
        <p:txBody>
          <a:bodyPr/>
          <a:lstStyle/>
          <a:p>
            <a:endParaRPr lang="cs-CZ"/>
          </a:p>
        </p:txBody>
      </p:sp>
      <p:sp>
        <p:nvSpPr>
          <p:cNvPr id="4" name="Obdélník 3"/>
          <p:cNvSpPr/>
          <p:nvPr/>
        </p:nvSpPr>
        <p:spPr>
          <a:xfrm>
            <a:off x="251520" y="1772816"/>
            <a:ext cx="8712968" cy="1200329"/>
          </a:xfrm>
          <a:prstGeom prst="rect">
            <a:avLst/>
          </a:prstGeom>
        </p:spPr>
        <p:txBody>
          <a:bodyPr wrap="square">
            <a:spAutoFit/>
          </a:bodyPr>
          <a:lstStyle/>
          <a:p>
            <a:r>
              <a:rPr lang="cs-CZ" sz="3600" dirty="0" smtClean="0">
                <a:hlinkClick r:id="rId2"/>
              </a:rPr>
              <a:t>http://dnasequencing.yolasite.com/next-generation-sequencing.php</a:t>
            </a:r>
            <a:r>
              <a:rPr lang="cs-CZ" sz="3600" dirty="0" smtClean="0"/>
              <a:t> </a:t>
            </a:r>
            <a:endParaRPr lang="cs-CZ" sz="3600" dirty="0"/>
          </a:p>
        </p:txBody>
      </p:sp>
      <p:sp>
        <p:nvSpPr>
          <p:cNvPr id="5" name="Zástupný symbol pro číslo snímku 4"/>
          <p:cNvSpPr>
            <a:spLocks noGrp="1"/>
          </p:cNvSpPr>
          <p:nvPr>
            <p:ph type="sldNum" sz="quarter" idx="12"/>
          </p:nvPr>
        </p:nvSpPr>
        <p:spPr/>
        <p:txBody>
          <a:bodyPr/>
          <a:lstStyle/>
          <a:p>
            <a:fld id="{82E0110C-80BA-45F1-8A88-185CE5667ADC}" type="slidenum">
              <a:rPr lang="cs-CZ" smtClean="0"/>
              <a:t>70</a:t>
            </a:fld>
            <a:endParaRPr lang="cs-CZ"/>
          </a:p>
        </p:txBody>
      </p:sp>
    </p:spTree>
    <p:extLst>
      <p:ext uri="{BB962C8B-B14F-4D97-AF65-F5344CB8AC3E}">
        <p14:creationId xmlns:p14="http://schemas.microsoft.com/office/powerpoint/2010/main" val="11823922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Srovnání:</a:t>
            </a:r>
            <a:endParaRPr lang="cs-CZ" dirty="0"/>
          </a:p>
        </p:txBody>
      </p:sp>
      <p:sp>
        <p:nvSpPr>
          <p:cNvPr id="3" name="Zástupný symbol pro obsah 2"/>
          <p:cNvSpPr>
            <a:spLocks noGrp="1"/>
          </p:cNvSpPr>
          <p:nvPr>
            <p:ph idx="1"/>
          </p:nvPr>
        </p:nvSpPr>
        <p:spPr/>
        <p:txBody>
          <a:bodyPr/>
          <a:lstStyle/>
          <a:p>
            <a:endParaRPr lang="cs-CZ" dirty="0"/>
          </a:p>
        </p:txBody>
      </p:sp>
      <p:graphicFrame>
        <p:nvGraphicFramePr>
          <p:cNvPr id="4" name="Zástupný symbol pro obsah 4"/>
          <p:cNvGraphicFramePr>
            <a:graphicFrameLocks/>
          </p:cNvGraphicFramePr>
          <p:nvPr>
            <p:extLst>
              <p:ext uri="{D42A27DB-BD31-4B8C-83A1-F6EECF244321}">
                <p14:modId xmlns:p14="http://schemas.microsoft.com/office/powerpoint/2010/main" val="2959864237"/>
              </p:ext>
            </p:extLst>
          </p:nvPr>
        </p:nvGraphicFramePr>
        <p:xfrm>
          <a:off x="395537" y="1268759"/>
          <a:ext cx="8496943" cy="4896329"/>
        </p:xfrm>
        <a:graphic>
          <a:graphicData uri="http://schemas.openxmlformats.org/drawingml/2006/table">
            <a:tbl>
              <a:tblPr>
                <a:tableStyleId>{5C22544A-7EE6-4342-B048-85BDC9FD1C3A}</a:tableStyleId>
              </a:tblPr>
              <a:tblGrid>
                <a:gridCol w="2661805"/>
                <a:gridCol w="2018714"/>
                <a:gridCol w="1944216"/>
                <a:gridCol w="1872208"/>
              </a:tblGrid>
              <a:tr h="305250">
                <a:tc>
                  <a:txBody>
                    <a:bodyPr/>
                    <a:lstStyle/>
                    <a:p>
                      <a:pPr algn="l" fontAlgn="b"/>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smtClean="0">
                          <a:effectLst/>
                          <a:latin typeface="+mn-lt"/>
                        </a:rPr>
                        <a:t>454 (Junior/FLX)</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err="1" smtClean="0">
                          <a:effectLst/>
                          <a:latin typeface="+mn-lt"/>
                        </a:rPr>
                        <a:t>Illumina</a:t>
                      </a:r>
                      <a:r>
                        <a:rPr lang="cs-CZ" sz="1200" u="none" strike="noStrike" dirty="0" smtClean="0">
                          <a:effectLst/>
                          <a:latin typeface="+mn-lt"/>
                        </a:rPr>
                        <a:t> (</a:t>
                      </a:r>
                      <a:r>
                        <a:rPr lang="cs-CZ" sz="1200" u="none" strike="noStrike" dirty="0" err="1" smtClean="0">
                          <a:effectLst/>
                          <a:latin typeface="+mn-lt"/>
                        </a:rPr>
                        <a:t>MiSeq</a:t>
                      </a:r>
                      <a:r>
                        <a:rPr lang="cs-CZ" sz="1200" u="none" strike="noStrike" dirty="0" smtClean="0">
                          <a:effectLst/>
                          <a:latin typeface="+mn-lt"/>
                        </a:rPr>
                        <a:t>/</a:t>
                      </a:r>
                      <a:r>
                        <a:rPr lang="cs-CZ" sz="1200" u="none" strike="noStrike" dirty="0" err="1" smtClean="0">
                          <a:effectLst/>
                          <a:latin typeface="+mn-lt"/>
                        </a:rPr>
                        <a:t>HiSeq</a:t>
                      </a:r>
                      <a:r>
                        <a:rPr lang="cs-CZ" sz="1200" u="none" strike="noStrike" dirty="0" smtClean="0">
                          <a:effectLst/>
                          <a:latin typeface="+mn-lt"/>
                        </a:rPr>
                        <a:t>)</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a:effectLst/>
                          <a:latin typeface="+mn-lt"/>
                        </a:rPr>
                        <a:t>Ion </a:t>
                      </a:r>
                      <a:r>
                        <a:rPr lang="cs-CZ" sz="1200" u="none" strike="noStrike" dirty="0" err="1" smtClean="0">
                          <a:effectLst/>
                          <a:latin typeface="+mn-lt"/>
                        </a:rPr>
                        <a:t>Torrent</a:t>
                      </a:r>
                      <a:r>
                        <a:rPr lang="cs-CZ" sz="1200" u="none" strike="noStrike" dirty="0" smtClean="0">
                          <a:effectLst/>
                          <a:latin typeface="+mn-lt"/>
                        </a:rPr>
                        <a:t> (PGM/</a:t>
                      </a:r>
                      <a:endParaRPr lang="cs-CZ" sz="1200" b="0" i="0" u="none" strike="noStrike" dirty="0">
                        <a:solidFill>
                          <a:srgbClr val="000000"/>
                        </a:solidFill>
                        <a:effectLst/>
                        <a:latin typeface="+mn-lt"/>
                      </a:endParaRPr>
                    </a:p>
                  </a:txBody>
                  <a:tcPr marL="9525" marR="9525" marT="9525" marB="0"/>
                </a:tc>
              </a:tr>
              <a:tr h="457873">
                <a:tc>
                  <a:txBody>
                    <a:bodyPr/>
                    <a:lstStyle/>
                    <a:p>
                      <a:pPr algn="l" fontAlgn="b"/>
                      <a:r>
                        <a:rPr lang="cs-CZ" sz="1200" u="none" strike="noStrike" dirty="0" smtClean="0">
                          <a:effectLst/>
                          <a:latin typeface="+mn-lt"/>
                        </a:rPr>
                        <a:t>Počet čtení/run</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smtClean="0">
                          <a:effectLst/>
                          <a:latin typeface="+mn-lt"/>
                        </a:rPr>
                        <a:t> 100</a:t>
                      </a:r>
                      <a:r>
                        <a:rPr lang="cs-CZ" sz="1200" u="none" strike="noStrike" baseline="0" dirty="0" smtClean="0">
                          <a:effectLst/>
                          <a:latin typeface="+mn-lt"/>
                        </a:rPr>
                        <a:t> tis</a:t>
                      </a:r>
                      <a:r>
                        <a:rPr lang="cs-CZ" sz="1200" u="none" strike="noStrike" dirty="0" smtClean="0">
                          <a:effectLst/>
                          <a:latin typeface="+mn-lt"/>
                        </a:rPr>
                        <a:t>/</a:t>
                      </a:r>
                      <a:r>
                        <a:rPr lang="cs-CZ" sz="1200" b="0" i="0" u="none" strike="noStrike" dirty="0" smtClean="0">
                          <a:solidFill>
                            <a:srgbClr val="000000"/>
                          </a:solidFill>
                          <a:effectLst/>
                          <a:latin typeface="+mn-lt"/>
                        </a:rPr>
                        <a:t>1</a:t>
                      </a:r>
                      <a:r>
                        <a:rPr lang="cs-CZ" sz="1200" b="0" i="0" u="none" strike="noStrike" baseline="0" dirty="0" smtClean="0">
                          <a:solidFill>
                            <a:srgbClr val="000000"/>
                          </a:solidFill>
                          <a:effectLst/>
                          <a:latin typeface="+mn-lt"/>
                        </a:rPr>
                        <a:t> mil</a:t>
                      </a:r>
                      <a:endParaRPr lang="cs-CZ" sz="1200" u="none" strike="noStrike" dirty="0" smtClean="0">
                        <a:effectLst/>
                        <a:latin typeface="+mn-lt"/>
                      </a:endParaRPr>
                    </a:p>
                  </a:txBody>
                  <a:tcPr marL="9525" marR="9525" marT="9525" marB="0"/>
                </a:tc>
                <a:tc>
                  <a:txBody>
                    <a:bodyPr/>
                    <a:lstStyle/>
                    <a:p>
                      <a:pPr algn="l" fontAlgn="b"/>
                      <a:r>
                        <a:rPr lang="cs-CZ" sz="1200" u="none" strike="noStrike" dirty="0" smtClean="0">
                          <a:effectLst/>
                          <a:latin typeface="+mn-lt"/>
                        </a:rPr>
                        <a:t>35-50</a:t>
                      </a:r>
                      <a:r>
                        <a:rPr lang="cs-CZ" sz="1200" u="none" strike="noStrike" baseline="0" dirty="0" smtClean="0">
                          <a:effectLst/>
                          <a:latin typeface="+mn-lt"/>
                        </a:rPr>
                        <a:t> milionů PE</a:t>
                      </a:r>
                      <a:r>
                        <a:rPr lang="cs-CZ" sz="1200" u="none" strike="noStrike" dirty="0" smtClean="0">
                          <a:effectLst/>
                          <a:latin typeface="+mn-lt"/>
                        </a:rPr>
                        <a:t>/</a:t>
                      </a:r>
                      <a:endParaRPr lang="cs-CZ" sz="1200" u="none" strike="noStrike" dirty="0" smtClean="0">
                        <a:effectLst/>
                        <a:latin typeface="+mn-lt"/>
                      </a:endParaRPr>
                    </a:p>
                    <a:p>
                      <a:pPr algn="l" fontAlgn="b"/>
                      <a:r>
                        <a:rPr lang="cs-CZ" sz="1200" u="none" strike="noStrike" dirty="0" smtClean="0">
                          <a:effectLst/>
                          <a:latin typeface="+mn-lt"/>
                        </a:rPr>
                        <a:t>8 miliard</a:t>
                      </a:r>
                      <a:r>
                        <a:rPr lang="cs-CZ" sz="1200" u="none" strike="noStrike" baseline="0" dirty="0" smtClean="0">
                          <a:effectLst/>
                          <a:latin typeface="+mn-lt"/>
                        </a:rPr>
                        <a:t> PE</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smtClean="0">
                          <a:effectLst/>
                          <a:latin typeface="+mn-lt"/>
                        </a:rPr>
                        <a:t>5,5 mil/</a:t>
                      </a:r>
                      <a:endParaRPr lang="cs-CZ" sz="1200" u="none" strike="noStrike" dirty="0" smtClean="0">
                        <a:effectLst/>
                        <a:latin typeface="+mn-lt"/>
                      </a:endParaRPr>
                    </a:p>
                    <a:p>
                      <a:pPr algn="l" fontAlgn="b"/>
                      <a:r>
                        <a:rPr lang="cs-CZ" sz="1200" u="none" strike="noStrike" dirty="0" smtClean="0">
                          <a:effectLst/>
                          <a:latin typeface="+mn-lt"/>
                        </a:rPr>
                        <a:t> </a:t>
                      </a:r>
                      <a:r>
                        <a:rPr lang="cs-CZ" sz="1200" u="none" strike="noStrike" dirty="0" smtClean="0">
                          <a:effectLst/>
                          <a:latin typeface="+mn-lt"/>
                        </a:rPr>
                        <a:t>60-80</a:t>
                      </a:r>
                      <a:r>
                        <a:rPr lang="cs-CZ" sz="1200" u="none" strike="noStrike" baseline="0" dirty="0" smtClean="0">
                          <a:effectLst/>
                          <a:latin typeface="+mn-lt"/>
                        </a:rPr>
                        <a:t> mil</a:t>
                      </a:r>
                      <a:endParaRPr lang="cs-CZ" sz="1200" b="0" i="0" u="none" strike="noStrike" dirty="0">
                        <a:solidFill>
                          <a:srgbClr val="000000"/>
                        </a:solidFill>
                        <a:effectLst/>
                        <a:latin typeface="+mn-lt"/>
                      </a:endParaRPr>
                    </a:p>
                  </a:txBody>
                  <a:tcPr marL="9525" marR="9525" marT="9525" marB="0"/>
                </a:tc>
              </a:tr>
              <a:tr h="305249">
                <a:tc>
                  <a:txBody>
                    <a:bodyPr/>
                    <a:lstStyle/>
                    <a:p>
                      <a:pPr algn="l" fontAlgn="b"/>
                      <a:r>
                        <a:rPr lang="cs-CZ" sz="1200" u="none" strike="noStrike" dirty="0" smtClean="0">
                          <a:effectLst/>
                          <a:latin typeface="+mn-lt"/>
                        </a:rPr>
                        <a:t>Průměrná</a:t>
                      </a:r>
                      <a:r>
                        <a:rPr lang="cs-CZ" sz="1200" u="none" strike="noStrike" baseline="0" dirty="0" smtClean="0">
                          <a:effectLst/>
                          <a:latin typeface="+mn-lt"/>
                        </a:rPr>
                        <a:t> d</a:t>
                      </a:r>
                      <a:r>
                        <a:rPr lang="cs-CZ" sz="1200" u="none" strike="noStrike" dirty="0" smtClean="0">
                          <a:effectLst/>
                          <a:latin typeface="+mn-lt"/>
                        </a:rPr>
                        <a:t>élka </a:t>
                      </a:r>
                      <a:r>
                        <a:rPr lang="cs-CZ" sz="1200" u="none" strike="noStrike" dirty="0">
                          <a:effectLst/>
                          <a:latin typeface="+mn-lt"/>
                        </a:rPr>
                        <a:t>čtení [</a:t>
                      </a:r>
                      <a:r>
                        <a:rPr lang="cs-CZ" sz="1200" u="none" strike="noStrike" dirty="0" err="1">
                          <a:effectLst/>
                          <a:latin typeface="+mn-lt"/>
                        </a:rPr>
                        <a:t>bp</a:t>
                      </a:r>
                      <a:r>
                        <a:rPr lang="cs-CZ" sz="1200" u="none" strike="noStrike" dirty="0">
                          <a:effectLst/>
                          <a:latin typeface="+mn-lt"/>
                        </a:rPr>
                        <a:t>]</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smtClean="0">
                          <a:effectLst/>
                          <a:latin typeface="+mn-lt"/>
                        </a:rPr>
                        <a:t>450/700</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b="0" i="0" u="none" strike="noStrike" baseline="0" dirty="0" smtClean="0">
                          <a:solidFill>
                            <a:schemeClr val="dk1"/>
                          </a:solidFill>
                          <a:effectLst/>
                          <a:latin typeface="+mn-lt"/>
                        </a:rPr>
                        <a:t>2x300/ 2x250</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smtClean="0">
                          <a:effectLst/>
                          <a:latin typeface="+mn-lt"/>
                        </a:rPr>
                        <a:t>400</a:t>
                      </a:r>
                      <a:endParaRPr lang="cs-CZ" sz="1200" b="0" i="0" u="none" strike="noStrike" dirty="0">
                        <a:solidFill>
                          <a:srgbClr val="000000"/>
                        </a:solidFill>
                        <a:effectLst/>
                        <a:latin typeface="+mn-lt"/>
                      </a:endParaRPr>
                    </a:p>
                  </a:txBody>
                  <a:tcPr marL="9525" marR="9525" marT="9525" marB="0"/>
                </a:tc>
              </a:tr>
              <a:tr h="299781">
                <a:tc>
                  <a:txBody>
                    <a:bodyPr/>
                    <a:lstStyle/>
                    <a:p>
                      <a:pPr algn="l" fontAlgn="b"/>
                      <a:r>
                        <a:rPr lang="cs-CZ" sz="1200" u="none" strike="noStrike" dirty="0">
                          <a:effectLst/>
                          <a:latin typeface="+mn-lt"/>
                        </a:rPr>
                        <a:t>Doba běhu</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a:effectLst/>
                          <a:latin typeface="+mn-lt"/>
                        </a:rPr>
                        <a:t>6/24 hodin</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a:effectLst/>
                          <a:latin typeface="+mn-lt"/>
                        </a:rPr>
                        <a:t>1/10 dní</a:t>
                      </a:r>
                      <a:endParaRPr lang="cs-CZ" sz="1200" b="0" i="0" u="none" strike="noStrike">
                        <a:solidFill>
                          <a:srgbClr val="000000"/>
                        </a:solidFill>
                        <a:effectLst/>
                        <a:latin typeface="+mn-lt"/>
                      </a:endParaRPr>
                    </a:p>
                  </a:txBody>
                  <a:tcPr marL="9525" marR="9525" marT="9525" marB="0"/>
                </a:tc>
                <a:tc>
                  <a:txBody>
                    <a:bodyPr/>
                    <a:lstStyle/>
                    <a:p>
                      <a:pPr algn="l" fontAlgn="b"/>
                      <a:r>
                        <a:rPr lang="cs-CZ" sz="1200" u="none" strike="noStrike" dirty="0" smtClean="0">
                          <a:effectLst/>
                          <a:latin typeface="+mn-lt"/>
                        </a:rPr>
                        <a:t>7/4 </a:t>
                      </a:r>
                      <a:r>
                        <a:rPr lang="cs-CZ" sz="1200" u="none" strike="noStrike" dirty="0">
                          <a:effectLst/>
                          <a:latin typeface="+mn-lt"/>
                        </a:rPr>
                        <a:t>hodiny</a:t>
                      </a:r>
                      <a:endParaRPr lang="cs-CZ" sz="1200" b="0" i="0" u="none" strike="noStrike" dirty="0">
                        <a:solidFill>
                          <a:srgbClr val="000000"/>
                        </a:solidFill>
                        <a:effectLst/>
                        <a:latin typeface="+mn-lt"/>
                      </a:endParaRPr>
                    </a:p>
                  </a:txBody>
                  <a:tcPr marL="9525" marR="9525" marT="9525" marB="0"/>
                </a:tc>
              </a:tr>
              <a:tr h="648072">
                <a:tc>
                  <a:txBody>
                    <a:bodyPr/>
                    <a:lstStyle/>
                    <a:p>
                      <a:pPr algn="l" fontAlgn="b"/>
                      <a:r>
                        <a:rPr lang="cs-CZ" sz="1200" u="none" strike="noStrike" dirty="0">
                          <a:effectLst/>
                          <a:latin typeface="+mn-lt"/>
                        </a:rPr>
                        <a:t>Výhody</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a:effectLst/>
                          <a:latin typeface="+mn-lt"/>
                        </a:rPr>
                        <a:t>délka čtení, přesnost, </a:t>
                      </a:r>
                      <a:r>
                        <a:rPr lang="cs-CZ" sz="1200" u="none" strike="noStrike" dirty="0" smtClean="0">
                          <a:effectLst/>
                          <a:latin typeface="+mn-lt"/>
                        </a:rPr>
                        <a:t>rychlost,</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a:effectLst/>
                          <a:latin typeface="+mn-lt"/>
                        </a:rPr>
                        <a:t>snadná příprava, velké </a:t>
                      </a:r>
                      <a:r>
                        <a:rPr lang="cs-CZ" sz="1200" u="none" strike="noStrike" dirty="0" smtClean="0">
                          <a:effectLst/>
                          <a:latin typeface="+mn-lt"/>
                        </a:rPr>
                        <a:t>množství </a:t>
                      </a:r>
                      <a:r>
                        <a:rPr lang="cs-CZ" sz="1200" u="none" strike="noStrike" dirty="0">
                          <a:effectLst/>
                          <a:latin typeface="+mn-lt"/>
                        </a:rPr>
                        <a:t>sekvencí, </a:t>
                      </a:r>
                      <a:r>
                        <a:rPr lang="cs-CZ" sz="1200" u="none" strike="noStrike" dirty="0" smtClean="0">
                          <a:effectLst/>
                          <a:latin typeface="+mn-lt"/>
                        </a:rPr>
                        <a:t>nejnižší cena</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a:effectLst/>
                          <a:latin typeface="+mn-lt"/>
                        </a:rPr>
                        <a:t>rychlost, </a:t>
                      </a:r>
                      <a:r>
                        <a:rPr lang="cs-CZ" sz="1200" u="none" strike="noStrike" dirty="0" smtClean="0">
                          <a:effectLst/>
                          <a:latin typeface="+mn-lt"/>
                        </a:rPr>
                        <a:t>relativně</a:t>
                      </a:r>
                      <a:r>
                        <a:rPr lang="cs-CZ" sz="1200" u="none" strike="noStrike" baseline="0" dirty="0" smtClean="0">
                          <a:effectLst/>
                          <a:latin typeface="+mn-lt"/>
                        </a:rPr>
                        <a:t> nízké náklady, různé čipy (outputy) </a:t>
                      </a:r>
                      <a:endParaRPr lang="cs-CZ" sz="1200" b="0" i="0" u="none" strike="noStrike" dirty="0">
                        <a:solidFill>
                          <a:srgbClr val="000000"/>
                        </a:solidFill>
                        <a:effectLst/>
                        <a:latin typeface="+mn-lt"/>
                      </a:endParaRPr>
                    </a:p>
                  </a:txBody>
                  <a:tcPr marL="9525" marR="9525" marT="9525" marB="0"/>
                </a:tc>
              </a:tr>
              <a:tr h="936104">
                <a:tc>
                  <a:txBody>
                    <a:bodyPr/>
                    <a:lstStyle/>
                    <a:p>
                      <a:pPr algn="l" fontAlgn="b"/>
                      <a:r>
                        <a:rPr lang="cs-CZ" sz="1200" u="none" strike="noStrike" dirty="0">
                          <a:effectLst/>
                          <a:latin typeface="+mn-lt"/>
                        </a:rPr>
                        <a:t>Nevýhody</a:t>
                      </a:r>
                      <a:endParaRPr lang="cs-CZ" sz="1200" b="0" i="0" u="none" strike="noStrike" dirty="0">
                        <a:solidFill>
                          <a:srgbClr val="000000"/>
                        </a:solidFill>
                        <a:effectLst/>
                        <a:latin typeface="+mn-lt"/>
                      </a:endParaRPr>
                    </a:p>
                  </a:txBody>
                  <a:tcPr marL="9525" marR="9525" marT="9525" marB="0"/>
                </a:tc>
                <a:tc>
                  <a:txBody>
                    <a:bodyPr/>
                    <a:lstStyle/>
                    <a:p>
                      <a:pPr algn="l" fontAlgn="b"/>
                      <a:r>
                        <a:rPr lang="pl-PL" sz="1200" u="none" strike="noStrike" dirty="0">
                          <a:effectLst/>
                          <a:latin typeface="+mn-lt"/>
                        </a:rPr>
                        <a:t>pracnost, cena, chybovost v </a:t>
                      </a:r>
                      <a:r>
                        <a:rPr lang="pl-PL" sz="1200" u="none" strike="noStrike" dirty="0" smtClean="0">
                          <a:effectLst/>
                          <a:latin typeface="+mn-lt"/>
                        </a:rPr>
                        <a:t>polymorfismech, nízké outputy</a:t>
                      </a:r>
                      <a:r>
                        <a:rPr lang="pl-PL" sz="1200" u="none" strike="noStrike" baseline="0" dirty="0" smtClean="0">
                          <a:effectLst/>
                          <a:latin typeface="+mn-lt"/>
                        </a:rPr>
                        <a:t>  - techynologie je tak drahá, že již není více  konkurenceschopná</a:t>
                      </a:r>
                      <a:endParaRPr lang="pl-PL"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smtClean="0">
                          <a:effectLst/>
                          <a:latin typeface="+mn-lt"/>
                        </a:rPr>
                        <a:t>nižší </a:t>
                      </a:r>
                      <a:r>
                        <a:rPr lang="cs-CZ" sz="1200" u="none" strike="noStrike" dirty="0" smtClean="0">
                          <a:effectLst/>
                          <a:latin typeface="+mn-lt"/>
                        </a:rPr>
                        <a:t>přesnost </a:t>
                      </a:r>
                      <a:r>
                        <a:rPr lang="cs-CZ" sz="1200" u="none" strike="noStrike" dirty="0" smtClean="0">
                          <a:effectLst/>
                          <a:latin typeface="+mn-lt"/>
                        </a:rPr>
                        <a:t>na </a:t>
                      </a:r>
                      <a:r>
                        <a:rPr lang="cs-CZ" sz="1200" u="none" strike="noStrike" dirty="0" smtClean="0">
                          <a:effectLst/>
                          <a:latin typeface="+mn-lt"/>
                        </a:rPr>
                        <a:t>konci </a:t>
                      </a:r>
                      <a:r>
                        <a:rPr lang="cs-CZ" sz="1200" u="none" strike="noStrike" dirty="0" err="1" smtClean="0">
                          <a:effectLst/>
                          <a:latin typeface="+mn-lt"/>
                        </a:rPr>
                        <a:t>readů</a:t>
                      </a:r>
                      <a:r>
                        <a:rPr lang="cs-CZ" sz="1200" u="none" strike="noStrike" dirty="0" smtClean="0">
                          <a:effectLst/>
                          <a:latin typeface="+mn-lt"/>
                        </a:rPr>
                        <a:t>, interference u</a:t>
                      </a:r>
                      <a:r>
                        <a:rPr lang="cs-CZ" sz="1200" u="none" strike="noStrike" baseline="0" dirty="0" smtClean="0">
                          <a:effectLst/>
                          <a:latin typeface="+mn-lt"/>
                        </a:rPr>
                        <a:t> </a:t>
                      </a:r>
                      <a:r>
                        <a:rPr lang="cs-CZ" sz="1200" u="none" strike="noStrike" baseline="0" dirty="0" err="1" smtClean="0">
                          <a:effectLst/>
                          <a:latin typeface="+mn-lt"/>
                        </a:rPr>
                        <a:t>nízkodiverzních</a:t>
                      </a:r>
                      <a:r>
                        <a:rPr lang="cs-CZ" sz="1200" u="none" strike="noStrike" baseline="0" dirty="0" smtClean="0">
                          <a:effectLst/>
                          <a:latin typeface="+mn-lt"/>
                        </a:rPr>
                        <a:t> knihoven</a:t>
                      </a:r>
                      <a:endParaRPr lang="cs-CZ" sz="1200" b="0" i="0" u="none" strike="noStrike" dirty="0">
                        <a:solidFill>
                          <a:srgbClr val="000000"/>
                        </a:solidFill>
                        <a:effectLst/>
                        <a:latin typeface="+mn-lt"/>
                      </a:endParaRPr>
                    </a:p>
                  </a:txBody>
                  <a:tcPr marL="9525" marR="9525" marT="9525" marB="0"/>
                </a:tc>
                <a:tc>
                  <a:txBody>
                    <a:bodyPr/>
                    <a:lstStyle/>
                    <a:p>
                      <a:pPr algn="l" fontAlgn="b"/>
                      <a:r>
                        <a:rPr lang="cs-CZ" sz="1200" u="none" strike="noStrike" dirty="0" smtClean="0">
                          <a:effectLst/>
                          <a:latin typeface="+mn-lt"/>
                        </a:rPr>
                        <a:t>chybovost </a:t>
                      </a:r>
                      <a:r>
                        <a:rPr lang="cs-CZ" sz="1200" u="none" strike="noStrike" dirty="0" smtClean="0">
                          <a:effectLst/>
                          <a:latin typeface="+mn-lt"/>
                        </a:rPr>
                        <a:t>v </a:t>
                      </a:r>
                      <a:r>
                        <a:rPr lang="cs-CZ" sz="1200" u="none" strike="noStrike" dirty="0" smtClean="0">
                          <a:effectLst/>
                          <a:latin typeface="+mn-lt"/>
                        </a:rPr>
                        <a:t>homopolymerech, EM PCR</a:t>
                      </a:r>
                      <a:endParaRPr lang="cs-CZ" sz="1200" b="0" i="0" u="none" strike="noStrike" dirty="0">
                        <a:solidFill>
                          <a:srgbClr val="000000"/>
                        </a:solidFill>
                        <a:effectLst/>
                        <a:latin typeface="+mn-lt"/>
                      </a:endParaRPr>
                    </a:p>
                  </a:txBody>
                  <a:tcPr marL="9525" marR="9525" marT="9525" marB="0"/>
                </a:tc>
              </a:tr>
              <a:tr h="1008000">
                <a:tc>
                  <a:txBody>
                    <a:bodyPr/>
                    <a:lstStyle/>
                    <a:p>
                      <a:pPr algn="l" fontAlgn="b"/>
                      <a:r>
                        <a:rPr lang="pl-PL" sz="1200" b="0" i="0" u="none" strike="noStrike" dirty="0" smtClean="0">
                          <a:solidFill>
                            <a:srgbClr val="000000"/>
                          </a:solidFill>
                          <a:effectLst/>
                          <a:latin typeface="+mn-lt"/>
                        </a:rPr>
                        <a:t>Shotgun knihovny</a:t>
                      </a:r>
                      <a:endParaRPr lang="pl-PL" sz="1200" b="0" i="0" u="none" strike="noStrike" dirty="0">
                        <a:solidFill>
                          <a:srgbClr val="000000"/>
                        </a:solidFill>
                        <a:effectLst/>
                        <a:latin typeface="+mn-lt"/>
                      </a:endParaRPr>
                    </a:p>
                  </a:txBody>
                  <a:tcPr marL="9525" marR="9525" marT="9525" marB="0"/>
                </a:tc>
                <a:tc>
                  <a:txBody>
                    <a:bodyPr/>
                    <a:lstStyle/>
                    <a:p>
                      <a:pPr algn="l" fontAlgn="b"/>
                      <a:endParaRPr lang="cs-CZ" sz="1200" b="0" i="0" u="none" strike="noStrike" dirty="0">
                        <a:solidFill>
                          <a:srgbClr val="000000"/>
                        </a:solidFill>
                        <a:effectLst/>
                        <a:latin typeface="+mn-lt"/>
                      </a:endParaRPr>
                    </a:p>
                  </a:txBody>
                  <a:tcPr marL="9525" marR="9525" marT="9525" marB="0"/>
                </a:tc>
                <a:tc>
                  <a:txBody>
                    <a:bodyPr/>
                    <a:lstStyle/>
                    <a:p>
                      <a:pPr algn="l" fontAlgn="b"/>
                      <a:endParaRPr lang="cs-CZ" sz="1200" b="0" i="0" u="none" strike="noStrike" dirty="0">
                        <a:solidFill>
                          <a:srgbClr val="000000"/>
                        </a:solidFill>
                        <a:effectLst/>
                        <a:latin typeface="+mn-lt"/>
                      </a:endParaRPr>
                    </a:p>
                  </a:txBody>
                  <a:tcPr marL="9525" marR="9525" marT="9525" marB="0"/>
                </a:tc>
                <a:tc>
                  <a:txBody>
                    <a:bodyPr/>
                    <a:lstStyle/>
                    <a:p>
                      <a:pPr algn="l" fontAlgn="b"/>
                      <a:endParaRPr lang="cs-CZ" sz="1200" b="0" i="0" u="none" strike="noStrike" dirty="0">
                        <a:solidFill>
                          <a:srgbClr val="000000"/>
                        </a:solidFill>
                        <a:effectLst/>
                        <a:latin typeface="+mn-lt"/>
                      </a:endParaRPr>
                    </a:p>
                  </a:txBody>
                  <a:tcPr marL="9525" marR="9525" marT="9525" marB="0"/>
                </a:tc>
              </a:tr>
              <a:tr h="936000">
                <a:tc>
                  <a:txBody>
                    <a:bodyPr/>
                    <a:lstStyle/>
                    <a:p>
                      <a:pPr algn="l" fontAlgn="b"/>
                      <a:r>
                        <a:rPr lang="pl-PL" sz="1200" b="0" i="0" u="none" strike="noStrike" dirty="0" smtClean="0">
                          <a:solidFill>
                            <a:srgbClr val="000000"/>
                          </a:solidFill>
                          <a:effectLst/>
                          <a:latin typeface="+mn-lt"/>
                        </a:rPr>
                        <a:t>Amplikony</a:t>
                      </a:r>
                      <a:endParaRPr lang="pl-PL" sz="1200" b="0" i="0" u="none" strike="noStrike" dirty="0">
                        <a:solidFill>
                          <a:srgbClr val="000000"/>
                        </a:solidFill>
                        <a:effectLst/>
                        <a:latin typeface="+mn-lt"/>
                      </a:endParaRPr>
                    </a:p>
                  </a:txBody>
                  <a:tcPr marL="9525" marR="9525" marT="9525" marB="0"/>
                </a:tc>
                <a:tc>
                  <a:txBody>
                    <a:bodyPr/>
                    <a:lstStyle/>
                    <a:p>
                      <a:pPr algn="l" fontAlgn="b"/>
                      <a:endParaRPr lang="cs-CZ" sz="1200" b="0" i="0" u="none" strike="noStrike" dirty="0">
                        <a:solidFill>
                          <a:srgbClr val="000000"/>
                        </a:solidFill>
                        <a:effectLst/>
                        <a:latin typeface="+mn-lt"/>
                      </a:endParaRPr>
                    </a:p>
                  </a:txBody>
                  <a:tcPr marL="9525" marR="9525" marT="9525" marB="0"/>
                </a:tc>
                <a:tc>
                  <a:txBody>
                    <a:bodyPr/>
                    <a:lstStyle/>
                    <a:p>
                      <a:pPr algn="l" fontAlgn="b"/>
                      <a:endParaRPr lang="cs-CZ" sz="1200" b="0" i="0" u="none" strike="noStrike" dirty="0">
                        <a:solidFill>
                          <a:srgbClr val="000000"/>
                        </a:solidFill>
                        <a:effectLst/>
                        <a:latin typeface="+mn-lt"/>
                      </a:endParaRPr>
                    </a:p>
                  </a:txBody>
                  <a:tcPr marL="9525" marR="9525" marT="9525" marB="0"/>
                </a:tc>
                <a:tc>
                  <a:txBody>
                    <a:bodyPr/>
                    <a:lstStyle/>
                    <a:p>
                      <a:pPr algn="l" fontAlgn="b"/>
                      <a:endParaRPr lang="cs-CZ" sz="1200" b="0" i="0" u="none" strike="noStrike" dirty="0">
                        <a:solidFill>
                          <a:srgbClr val="000000"/>
                        </a:solidFill>
                        <a:effectLst/>
                        <a:latin typeface="+mn-lt"/>
                      </a:endParaRPr>
                    </a:p>
                  </a:txBody>
                  <a:tcPr marL="9525" marR="9525" marT="9525" marB="0"/>
                </a:tc>
              </a:tr>
            </a:tbl>
          </a:graphicData>
        </a:graphic>
      </p:graphicFrame>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4365104"/>
            <a:ext cx="1962398" cy="65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2922" y="5301979"/>
            <a:ext cx="1509118" cy="834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1490" y="4365104"/>
            <a:ext cx="1922770" cy="6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88" y="5334297"/>
            <a:ext cx="1495918" cy="80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6058" y="5236478"/>
            <a:ext cx="1715995" cy="104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5"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39582" y="4468619"/>
            <a:ext cx="1899799" cy="4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Zástupný symbol pro číslo snímku 17"/>
          <p:cNvSpPr>
            <a:spLocks noGrp="1"/>
          </p:cNvSpPr>
          <p:nvPr>
            <p:ph type="sldNum" sz="quarter" idx="12"/>
          </p:nvPr>
        </p:nvSpPr>
        <p:spPr/>
        <p:txBody>
          <a:bodyPr/>
          <a:lstStyle/>
          <a:p>
            <a:fld id="{82E0110C-80BA-45F1-8A88-185CE5667ADC}" type="slidenum">
              <a:rPr lang="cs-CZ" smtClean="0"/>
              <a:t>71</a:t>
            </a:fld>
            <a:endParaRPr lang="cs-CZ"/>
          </a:p>
        </p:txBody>
      </p:sp>
    </p:spTree>
    <p:extLst>
      <p:ext uri="{BB962C8B-B14F-4D97-AF65-F5344CB8AC3E}">
        <p14:creationId xmlns:p14="http://schemas.microsoft.com/office/powerpoint/2010/main" val="5954016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44" name="Rectangle 32"/>
          <p:cNvSpPr>
            <a:spLocks noGrp="1" noChangeArrowheads="1"/>
          </p:cNvSpPr>
          <p:nvPr>
            <p:ph type="title"/>
          </p:nvPr>
        </p:nvSpPr>
        <p:spPr>
          <a:xfrm>
            <a:off x="304800" y="152400"/>
            <a:ext cx="8382000" cy="1219200"/>
          </a:xfrm>
        </p:spPr>
        <p:txBody>
          <a:bodyPr>
            <a:normAutofit/>
          </a:bodyPr>
          <a:lstStyle/>
          <a:p>
            <a:r>
              <a:rPr lang="en-US" altLang="cs-CZ" dirty="0">
                <a:solidFill>
                  <a:schemeClr val="tx1"/>
                </a:solidFill>
              </a:rPr>
              <a:t>454 </a:t>
            </a:r>
            <a:r>
              <a:rPr lang="en-US" altLang="cs-CZ" dirty="0" smtClean="0">
                <a:solidFill>
                  <a:schemeClr val="tx1"/>
                </a:solidFill>
              </a:rPr>
              <a:t>Shotgun</a:t>
            </a:r>
            <a:r>
              <a:rPr lang="cs-CZ" altLang="cs-CZ" dirty="0" smtClean="0">
                <a:solidFill>
                  <a:schemeClr val="tx1"/>
                </a:solidFill>
              </a:rPr>
              <a:t> – příprava knihovny</a:t>
            </a:r>
            <a:endParaRPr lang="en-US" altLang="cs-CZ" dirty="0">
              <a:solidFill>
                <a:schemeClr val="tx1"/>
              </a:solidFill>
            </a:endParaRPr>
          </a:p>
        </p:txBody>
      </p:sp>
      <p:sp>
        <p:nvSpPr>
          <p:cNvPr id="64" name="Zástupný symbol pro číslo snímku 63"/>
          <p:cNvSpPr>
            <a:spLocks noGrp="1"/>
          </p:cNvSpPr>
          <p:nvPr>
            <p:ph type="sldNum" sz="quarter" idx="12"/>
          </p:nvPr>
        </p:nvSpPr>
        <p:spPr/>
        <p:txBody>
          <a:bodyPr/>
          <a:lstStyle/>
          <a:p>
            <a:fld id="{A3D95929-3128-486F-A653-64A8C2F274FA}" type="slidenum">
              <a:rPr lang="en-US" altLang="cs-CZ"/>
              <a:pPr/>
              <a:t>8</a:t>
            </a:fld>
            <a:endParaRPr lang="en-US" altLang="cs-CZ"/>
          </a:p>
        </p:txBody>
      </p:sp>
      <p:grpSp>
        <p:nvGrpSpPr>
          <p:cNvPr id="64573" name="Group 61"/>
          <p:cNvGrpSpPr>
            <a:grpSpLocks/>
          </p:cNvGrpSpPr>
          <p:nvPr/>
        </p:nvGrpSpPr>
        <p:grpSpPr bwMode="auto">
          <a:xfrm>
            <a:off x="1524000" y="1509713"/>
            <a:ext cx="5943600" cy="990600"/>
            <a:chOff x="720" y="917"/>
            <a:chExt cx="3744" cy="624"/>
          </a:xfrm>
        </p:grpSpPr>
        <p:sp>
          <p:nvSpPr>
            <p:cNvPr id="64514" name="Rectangle 2"/>
            <p:cNvSpPr>
              <a:spLocks noChangeArrowheads="1"/>
            </p:cNvSpPr>
            <p:nvPr/>
          </p:nvSpPr>
          <p:spPr bwMode="auto">
            <a:xfrm>
              <a:off x="720" y="917"/>
              <a:ext cx="99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cs-CZ" sz="2000"/>
                <a:t>Nebulization</a:t>
              </a:r>
            </a:p>
          </p:txBody>
        </p:sp>
        <p:grpSp>
          <p:nvGrpSpPr>
            <p:cNvPr id="64526" name="Group 14"/>
            <p:cNvGrpSpPr>
              <a:grpSpLocks/>
            </p:cNvGrpSpPr>
            <p:nvPr/>
          </p:nvGrpSpPr>
          <p:grpSpPr bwMode="auto">
            <a:xfrm>
              <a:off x="2400" y="975"/>
              <a:ext cx="2064" cy="566"/>
              <a:chOff x="3120" y="556"/>
              <a:chExt cx="1560" cy="474"/>
            </a:xfrm>
          </p:grpSpPr>
          <p:sp>
            <p:nvSpPr>
              <p:cNvPr id="64527" name="Rectangle 15"/>
              <p:cNvSpPr>
                <a:spLocks noChangeArrowheads="1"/>
              </p:cNvSpPr>
              <p:nvPr/>
            </p:nvSpPr>
            <p:spPr bwMode="auto">
              <a:xfrm>
                <a:off x="3289" y="689"/>
                <a:ext cx="716" cy="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28" name="Rectangle 16"/>
              <p:cNvSpPr>
                <a:spLocks noChangeArrowheads="1"/>
              </p:cNvSpPr>
              <p:nvPr/>
            </p:nvSpPr>
            <p:spPr bwMode="auto">
              <a:xfrm>
                <a:off x="3285" y="744"/>
                <a:ext cx="84" cy="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29" name="Rectangle 17"/>
              <p:cNvSpPr>
                <a:spLocks noChangeArrowheads="1"/>
              </p:cNvSpPr>
              <p:nvPr/>
            </p:nvSpPr>
            <p:spPr bwMode="auto">
              <a:xfrm>
                <a:off x="3928" y="678"/>
                <a:ext cx="84" cy="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30" name="Rectangle 18"/>
              <p:cNvSpPr>
                <a:spLocks noChangeArrowheads="1"/>
              </p:cNvSpPr>
              <p:nvPr/>
            </p:nvSpPr>
            <p:spPr bwMode="auto">
              <a:xfrm>
                <a:off x="3451" y="567"/>
                <a:ext cx="716" cy="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31" name="Rectangle 19"/>
              <p:cNvSpPr>
                <a:spLocks noChangeArrowheads="1"/>
              </p:cNvSpPr>
              <p:nvPr/>
            </p:nvSpPr>
            <p:spPr bwMode="auto">
              <a:xfrm>
                <a:off x="3447" y="619"/>
                <a:ext cx="84" cy="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32" name="Rectangle 20"/>
              <p:cNvSpPr>
                <a:spLocks noChangeArrowheads="1"/>
              </p:cNvSpPr>
              <p:nvPr/>
            </p:nvSpPr>
            <p:spPr bwMode="auto">
              <a:xfrm>
                <a:off x="4090" y="556"/>
                <a:ext cx="84" cy="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33" name="Rectangle 21"/>
              <p:cNvSpPr>
                <a:spLocks noChangeArrowheads="1"/>
              </p:cNvSpPr>
              <p:nvPr/>
            </p:nvSpPr>
            <p:spPr bwMode="auto">
              <a:xfrm>
                <a:off x="3124" y="810"/>
                <a:ext cx="716" cy="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34" name="Rectangle 22"/>
              <p:cNvSpPr>
                <a:spLocks noChangeArrowheads="1"/>
              </p:cNvSpPr>
              <p:nvPr/>
            </p:nvSpPr>
            <p:spPr bwMode="auto">
              <a:xfrm>
                <a:off x="3120" y="870"/>
                <a:ext cx="84" cy="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35" name="Rectangle 23"/>
              <p:cNvSpPr>
                <a:spLocks noChangeArrowheads="1"/>
              </p:cNvSpPr>
              <p:nvPr/>
            </p:nvSpPr>
            <p:spPr bwMode="auto">
              <a:xfrm>
                <a:off x="3763" y="799"/>
                <a:ext cx="84" cy="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36" name="Rectangle 24"/>
              <p:cNvSpPr>
                <a:spLocks noChangeArrowheads="1"/>
              </p:cNvSpPr>
              <p:nvPr/>
            </p:nvSpPr>
            <p:spPr bwMode="auto">
              <a:xfrm>
                <a:off x="3535" y="936"/>
                <a:ext cx="716" cy="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37" name="Rectangle 25"/>
              <p:cNvSpPr>
                <a:spLocks noChangeArrowheads="1"/>
              </p:cNvSpPr>
              <p:nvPr/>
            </p:nvSpPr>
            <p:spPr bwMode="auto">
              <a:xfrm>
                <a:off x="3531" y="988"/>
                <a:ext cx="84" cy="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38" name="Rectangle 26"/>
              <p:cNvSpPr>
                <a:spLocks noChangeArrowheads="1"/>
              </p:cNvSpPr>
              <p:nvPr/>
            </p:nvSpPr>
            <p:spPr bwMode="auto">
              <a:xfrm>
                <a:off x="4174" y="929"/>
                <a:ext cx="84" cy="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39" name="Rectangle 27"/>
              <p:cNvSpPr>
                <a:spLocks noChangeArrowheads="1"/>
              </p:cNvSpPr>
              <p:nvPr/>
            </p:nvSpPr>
            <p:spPr bwMode="auto">
              <a:xfrm>
                <a:off x="3957" y="810"/>
                <a:ext cx="716" cy="8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40" name="Rectangle 28"/>
              <p:cNvSpPr>
                <a:spLocks noChangeArrowheads="1"/>
              </p:cNvSpPr>
              <p:nvPr/>
            </p:nvSpPr>
            <p:spPr bwMode="auto">
              <a:xfrm>
                <a:off x="3953" y="859"/>
                <a:ext cx="84" cy="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41" name="Rectangle 29"/>
              <p:cNvSpPr>
                <a:spLocks noChangeArrowheads="1"/>
              </p:cNvSpPr>
              <p:nvPr/>
            </p:nvSpPr>
            <p:spPr bwMode="auto">
              <a:xfrm>
                <a:off x="4596" y="799"/>
                <a:ext cx="84" cy="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grpSp>
        <p:nvGrpSpPr>
          <p:cNvPr id="64578" name="Group 66"/>
          <p:cNvGrpSpPr>
            <a:grpSpLocks/>
          </p:cNvGrpSpPr>
          <p:nvPr/>
        </p:nvGrpSpPr>
        <p:grpSpPr bwMode="auto">
          <a:xfrm>
            <a:off x="1371600" y="1890713"/>
            <a:ext cx="5715000" cy="1341437"/>
            <a:chOff x="864" y="1191"/>
            <a:chExt cx="3600" cy="845"/>
          </a:xfrm>
        </p:grpSpPr>
        <p:sp>
          <p:nvSpPr>
            <p:cNvPr id="64517" name="Rectangle 5"/>
            <p:cNvSpPr>
              <a:spLocks noChangeArrowheads="1"/>
            </p:cNvSpPr>
            <p:nvPr/>
          </p:nvSpPr>
          <p:spPr bwMode="auto">
            <a:xfrm>
              <a:off x="2784" y="1815"/>
              <a:ext cx="1488" cy="9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64574" name="Group 62"/>
            <p:cNvGrpSpPr>
              <a:grpSpLocks/>
            </p:cNvGrpSpPr>
            <p:nvPr/>
          </p:nvGrpSpPr>
          <p:grpSpPr bwMode="auto">
            <a:xfrm>
              <a:off x="864" y="1191"/>
              <a:ext cx="3600" cy="845"/>
              <a:chOff x="624" y="1157"/>
              <a:chExt cx="3600" cy="845"/>
            </a:xfrm>
          </p:grpSpPr>
          <p:sp>
            <p:nvSpPr>
              <p:cNvPr id="64515" name="Rectangle 3"/>
              <p:cNvSpPr>
                <a:spLocks noChangeArrowheads="1"/>
              </p:cNvSpPr>
              <p:nvPr/>
            </p:nvSpPr>
            <p:spPr bwMode="auto">
              <a:xfrm>
                <a:off x="624" y="1685"/>
                <a:ext cx="129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cs-CZ" sz="2000"/>
                  <a:t>DNA End Repair</a:t>
                </a:r>
              </a:p>
            </p:txBody>
          </p:sp>
          <p:cxnSp>
            <p:nvCxnSpPr>
              <p:cNvPr id="64542" name="AutoShape 30"/>
              <p:cNvCxnSpPr>
                <a:cxnSpLocks noChangeShapeType="1"/>
                <a:endCxn id="64515" idx="0"/>
              </p:cNvCxnSpPr>
              <p:nvPr/>
            </p:nvCxnSpPr>
            <p:spPr bwMode="auto">
              <a:xfrm>
                <a:off x="1248" y="1157"/>
                <a:ext cx="26" cy="52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548" name="Text Box 36"/>
              <p:cNvSpPr txBox="1">
                <a:spLocks noChangeArrowheads="1"/>
              </p:cNvSpPr>
              <p:nvPr/>
            </p:nvSpPr>
            <p:spPr bwMode="auto">
              <a:xfrm>
                <a:off x="3984" y="1685"/>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3’</a:t>
                </a:r>
              </a:p>
            </p:txBody>
          </p:sp>
          <p:sp>
            <p:nvSpPr>
              <p:cNvPr id="64549" name="Text Box 37"/>
              <p:cNvSpPr txBox="1">
                <a:spLocks noChangeArrowheads="1"/>
              </p:cNvSpPr>
              <p:nvPr/>
            </p:nvSpPr>
            <p:spPr bwMode="auto">
              <a:xfrm>
                <a:off x="3984" y="1829"/>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5’</a:t>
                </a:r>
              </a:p>
            </p:txBody>
          </p:sp>
          <p:sp>
            <p:nvSpPr>
              <p:cNvPr id="64551" name="Text Box 39"/>
              <p:cNvSpPr txBox="1">
                <a:spLocks noChangeArrowheads="1"/>
              </p:cNvSpPr>
              <p:nvPr/>
            </p:nvSpPr>
            <p:spPr bwMode="auto">
              <a:xfrm>
                <a:off x="2400" y="1829"/>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3’</a:t>
                </a:r>
              </a:p>
            </p:txBody>
          </p:sp>
          <p:sp>
            <p:nvSpPr>
              <p:cNvPr id="64552" name="Text Box 40"/>
              <p:cNvSpPr txBox="1">
                <a:spLocks noChangeArrowheads="1"/>
              </p:cNvSpPr>
              <p:nvPr/>
            </p:nvSpPr>
            <p:spPr bwMode="auto">
              <a:xfrm>
                <a:off x="2352" y="1685"/>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5’</a:t>
                </a:r>
              </a:p>
            </p:txBody>
          </p:sp>
        </p:grpSp>
      </p:grpSp>
      <p:grpSp>
        <p:nvGrpSpPr>
          <p:cNvPr id="64575" name="Group 63"/>
          <p:cNvGrpSpPr>
            <a:grpSpLocks/>
          </p:cNvGrpSpPr>
          <p:nvPr/>
        </p:nvGrpSpPr>
        <p:grpSpPr bwMode="auto">
          <a:xfrm>
            <a:off x="990600" y="3125788"/>
            <a:ext cx="6286500" cy="1271587"/>
            <a:chOff x="384" y="1935"/>
            <a:chExt cx="3960" cy="801"/>
          </a:xfrm>
        </p:grpSpPr>
        <p:sp>
          <p:nvSpPr>
            <p:cNvPr id="64516" name="Rectangle 4"/>
            <p:cNvSpPr>
              <a:spLocks noChangeArrowheads="1"/>
            </p:cNvSpPr>
            <p:nvPr/>
          </p:nvSpPr>
          <p:spPr bwMode="auto">
            <a:xfrm>
              <a:off x="384" y="2261"/>
              <a:ext cx="175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cs-CZ" sz="2000"/>
                <a:t>Adaptor Ligation (</a:t>
              </a:r>
              <a:r>
                <a:rPr lang="en-US" altLang="cs-CZ" sz="2000">
                  <a:solidFill>
                    <a:srgbClr val="004080"/>
                  </a:solidFill>
                </a:rPr>
                <a:t>A</a:t>
              </a:r>
              <a:r>
                <a:rPr lang="en-US" altLang="cs-CZ" sz="2000"/>
                <a:t>&amp;</a:t>
              </a:r>
              <a:r>
                <a:rPr lang="en-US" altLang="cs-CZ" sz="2000">
                  <a:solidFill>
                    <a:srgbClr val="FF0000"/>
                  </a:solidFill>
                </a:rPr>
                <a:t>B</a:t>
              </a:r>
              <a:r>
                <a:rPr lang="en-US" altLang="cs-CZ" sz="2000"/>
                <a:t>)</a:t>
              </a:r>
            </a:p>
          </p:txBody>
        </p:sp>
        <p:sp>
          <p:nvSpPr>
            <p:cNvPr id="64520" name="Line 8"/>
            <p:cNvSpPr>
              <a:spLocks noChangeShapeType="1"/>
            </p:cNvSpPr>
            <p:nvPr/>
          </p:nvSpPr>
          <p:spPr bwMode="auto">
            <a:xfrm>
              <a:off x="3552" y="2493"/>
              <a:ext cx="48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21" name="Line 9"/>
            <p:cNvSpPr>
              <a:spLocks noChangeShapeType="1"/>
            </p:cNvSpPr>
            <p:nvPr/>
          </p:nvSpPr>
          <p:spPr bwMode="auto">
            <a:xfrm>
              <a:off x="3312" y="2413"/>
              <a:ext cx="48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22" name="Line 10"/>
            <p:cNvSpPr>
              <a:spLocks noChangeShapeType="1"/>
            </p:cNvSpPr>
            <p:nvPr/>
          </p:nvSpPr>
          <p:spPr bwMode="auto">
            <a:xfrm>
              <a:off x="2472" y="2413"/>
              <a:ext cx="480" cy="0"/>
            </a:xfrm>
            <a:prstGeom prst="line">
              <a:avLst/>
            </a:prstGeom>
            <a:noFill/>
            <a:ln w="28575">
              <a:solidFill>
                <a:srgbClr val="004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23" name="Line 11"/>
            <p:cNvSpPr>
              <a:spLocks noChangeShapeType="1"/>
            </p:cNvSpPr>
            <p:nvPr/>
          </p:nvSpPr>
          <p:spPr bwMode="auto">
            <a:xfrm>
              <a:off x="2680" y="2493"/>
              <a:ext cx="480" cy="0"/>
            </a:xfrm>
            <a:prstGeom prst="line">
              <a:avLst/>
            </a:prstGeom>
            <a:noFill/>
            <a:ln w="28575">
              <a:solidFill>
                <a:srgbClr val="004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524" name="Rectangle 12"/>
            <p:cNvSpPr>
              <a:spLocks noChangeArrowheads="1"/>
            </p:cNvSpPr>
            <p:nvPr/>
          </p:nvSpPr>
          <p:spPr bwMode="auto">
            <a:xfrm>
              <a:off x="2832" y="2405"/>
              <a:ext cx="816" cy="9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cxnSp>
          <p:nvCxnSpPr>
            <p:cNvPr id="64543" name="AutoShape 31"/>
            <p:cNvCxnSpPr>
              <a:cxnSpLocks noChangeShapeType="1"/>
              <a:stCxn id="64515" idx="2"/>
              <a:endCxn id="64516" idx="0"/>
            </p:cNvCxnSpPr>
            <p:nvPr/>
          </p:nvCxnSpPr>
          <p:spPr bwMode="auto">
            <a:xfrm flipH="1">
              <a:off x="1260" y="1935"/>
              <a:ext cx="14" cy="3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545" name="Text Box 33"/>
            <p:cNvSpPr txBox="1">
              <a:spLocks noChangeArrowheads="1"/>
            </p:cNvSpPr>
            <p:nvPr/>
          </p:nvSpPr>
          <p:spPr bwMode="auto">
            <a:xfrm>
              <a:off x="3816" y="2256"/>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3’</a:t>
              </a:r>
            </a:p>
          </p:txBody>
        </p:sp>
        <p:sp>
          <p:nvSpPr>
            <p:cNvPr id="64546" name="Text Box 34"/>
            <p:cNvSpPr txBox="1">
              <a:spLocks noChangeArrowheads="1"/>
            </p:cNvSpPr>
            <p:nvPr/>
          </p:nvSpPr>
          <p:spPr bwMode="auto">
            <a:xfrm>
              <a:off x="2280" y="2256"/>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5’</a:t>
              </a:r>
            </a:p>
          </p:txBody>
        </p:sp>
        <p:sp>
          <p:nvSpPr>
            <p:cNvPr id="64547" name="Text Box 35"/>
            <p:cNvSpPr txBox="1">
              <a:spLocks noChangeArrowheads="1"/>
            </p:cNvSpPr>
            <p:nvPr/>
          </p:nvSpPr>
          <p:spPr bwMode="auto">
            <a:xfrm>
              <a:off x="2472" y="2448"/>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3’</a:t>
              </a:r>
            </a:p>
          </p:txBody>
        </p:sp>
        <p:sp>
          <p:nvSpPr>
            <p:cNvPr id="64550" name="Text Box 38"/>
            <p:cNvSpPr txBox="1">
              <a:spLocks noChangeArrowheads="1"/>
            </p:cNvSpPr>
            <p:nvPr/>
          </p:nvSpPr>
          <p:spPr bwMode="auto">
            <a:xfrm>
              <a:off x="4104" y="2496"/>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5’</a:t>
              </a:r>
            </a:p>
          </p:txBody>
        </p:sp>
        <p:sp>
          <p:nvSpPr>
            <p:cNvPr id="64565" name="Text Box 53"/>
            <p:cNvSpPr txBox="1">
              <a:spLocks noChangeArrowheads="1"/>
            </p:cNvSpPr>
            <p:nvPr/>
          </p:nvSpPr>
          <p:spPr bwMode="auto">
            <a:xfrm>
              <a:off x="3960" y="2544"/>
              <a:ext cx="192"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400">
                  <a:solidFill>
                    <a:srgbClr val="FF0000"/>
                  </a:solidFill>
                </a:rPr>
                <a:t>B</a:t>
              </a:r>
            </a:p>
          </p:txBody>
        </p:sp>
        <p:sp>
          <p:nvSpPr>
            <p:cNvPr id="64566" name="Text Box 54"/>
            <p:cNvSpPr txBox="1">
              <a:spLocks noChangeArrowheads="1"/>
            </p:cNvSpPr>
            <p:nvPr/>
          </p:nvSpPr>
          <p:spPr bwMode="auto">
            <a:xfrm>
              <a:off x="2424" y="2544"/>
              <a:ext cx="192"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400">
                  <a:solidFill>
                    <a:schemeClr val="accent2"/>
                  </a:solidFill>
                </a:rPr>
                <a:t>A</a:t>
              </a:r>
            </a:p>
          </p:txBody>
        </p:sp>
      </p:grpSp>
      <p:grpSp>
        <p:nvGrpSpPr>
          <p:cNvPr id="64576" name="Group 64"/>
          <p:cNvGrpSpPr>
            <a:grpSpLocks/>
          </p:cNvGrpSpPr>
          <p:nvPr/>
        </p:nvGrpSpPr>
        <p:grpSpPr bwMode="auto">
          <a:xfrm>
            <a:off x="1371600" y="4016375"/>
            <a:ext cx="5867400" cy="1112838"/>
            <a:chOff x="624" y="2496"/>
            <a:chExt cx="3696" cy="701"/>
          </a:xfrm>
        </p:grpSpPr>
        <p:sp>
          <p:nvSpPr>
            <p:cNvPr id="64553" name="Rectangle 41"/>
            <p:cNvSpPr>
              <a:spLocks noChangeArrowheads="1"/>
            </p:cNvSpPr>
            <p:nvPr/>
          </p:nvSpPr>
          <p:spPr bwMode="auto">
            <a:xfrm>
              <a:off x="624" y="2880"/>
              <a:ext cx="129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cs-CZ" sz="2000"/>
                <a:t>DNA End Repair</a:t>
              </a:r>
            </a:p>
          </p:txBody>
        </p:sp>
        <p:cxnSp>
          <p:nvCxnSpPr>
            <p:cNvPr id="64554" name="AutoShape 42"/>
            <p:cNvCxnSpPr>
              <a:cxnSpLocks noChangeShapeType="1"/>
              <a:endCxn id="64553" idx="0"/>
            </p:cNvCxnSpPr>
            <p:nvPr/>
          </p:nvCxnSpPr>
          <p:spPr bwMode="auto">
            <a:xfrm>
              <a:off x="1248" y="2496"/>
              <a:ext cx="26" cy="38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4572" name="Group 60"/>
            <p:cNvGrpSpPr>
              <a:grpSpLocks/>
            </p:cNvGrpSpPr>
            <p:nvPr/>
          </p:nvGrpSpPr>
          <p:grpSpPr bwMode="auto">
            <a:xfrm>
              <a:off x="2112" y="2880"/>
              <a:ext cx="2208" cy="317"/>
              <a:chOff x="2112" y="2880"/>
              <a:chExt cx="2208" cy="317"/>
            </a:xfrm>
          </p:grpSpPr>
          <p:sp>
            <p:nvSpPr>
              <p:cNvPr id="64555" name="Rectangle 43"/>
              <p:cNvSpPr>
                <a:spLocks noChangeArrowheads="1"/>
              </p:cNvSpPr>
              <p:nvPr/>
            </p:nvSpPr>
            <p:spPr bwMode="auto">
              <a:xfrm>
                <a:off x="2688" y="2976"/>
                <a:ext cx="864" cy="9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cxnSp>
            <p:nvCxnSpPr>
              <p:cNvPr id="64556" name="AutoShape 44"/>
              <p:cNvCxnSpPr>
                <a:cxnSpLocks noChangeShapeType="1"/>
              </p:cNvCxnSpPr>
              <p:nvPr/>
            </p:nvCxnSpPr>
            <p:spPr bwMode="auto">
              <a:xfrm flipH="1">
                <a:off x="2304" y="3072"/>
                <a:ext cx="384" cy="0"/>
              </a:xfrm>
              <a:prstGeom prst="straightConnector1">
                <a:avLst/>
              </a:prstGeom>
              <a:noFill/>
              <a:ln w="9525">
                <a:solidFill>
                  <a:schemeClr val="accent2"/>
                </a:solidFill>
                <a:round/>
                <a:headEnd/>
                <a:tailEnd/>
              </a:ln>
              <a:extLst>
                <a:ext uri="{909E8E84-426E-40DD-AFC4-6F175D3DCCD1}">
                  <a14:hiddenFill xmlns:a14="http://schemas.microsoft.com/office/drawing/2010/main">
                    <a:noFill/>
                  </a14:hiddenFill>
                </a:ext>
              </a:extLst>
            </p:spPr>
          </p:cxnSp>
          <p:cxnSp>
            <p:nvCxnSpPr>
              <p:cNvPr id="64557" name="AutoShape 45"/>
              <p:cNvCxnSpPr>
                <a:cxnSpLocks noChangeShapeType="1"/>
              </p:cNvCxnSpPr>
              <p:nvPr/>
            </p:nvCxnSpPr>
            <p:spPr bwMode="auto">
              <a:xfrm flipH="1">
                <a:off x="2304" y="2976"/>
                <a:ext cx="384" cy="0"/>
              </a:xfrm>
              <a:prstGeom prst="straightConnector1">
                <a:avLst/>
              </a:prstGeom>
              <a:noFill/>
              <a:ln w="9525">
                <a:solidFill>
                  <a:schemeClr val="accent2"/>
                </a:solidFill>
                <a:round/>
                <a:headEnd/>
                <a:tailEnd/>
              </a:ln>
              <a:extLst>
                <a:ext uri="{909E8E84-426E-40DD-AFC4-6F175D3DCCD1}">
                  <a14:hiddenFill xmlns:a14="http://schemas.microsoft.com/office/drawing/2010/main">
                    <a:noFill/>
                  </a14:hiddenFill>
                </a:ext>
              </a:extLst>
            </p:spPr>
          </p:cxnSp>
          <p:cxnSp>
            <p:nvCxnSpPr>
              <p:cNvPr id="64558" name="AutoShape 46"/>
              <p:cNvCxnSpPr>
                <a:cxnSpLocks noChangeShapeType="1"/>
              </p:cNvCxnSpPr>
              <p:nvPr/>
            </p:nvCxnSpPr>
            <p:spPr bwMode="auto">
              <a:xfrm flipH="1">
                <a:off x="3552" y="2976"/>
                <a:ext cx="384" cy="0"/>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64559" name="AutoShape 47"/>
              <p:cNvCxnSpPr>
                <a:cxnSpLocks noChangeShapeType="1"/>
              </p:cNvCxnSpPr>
              <p:nvPr/>
            </p:nvCxnSpPr>
            <p:spPr bwMode="auto">
              <a:xfrm flipH="1">
                <a:off x="3552" y="3072"/>
                <a:ext cx="384" cy="0"/>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sp>
            <p:nvSpPr>
              <p:cNvPr id="64561" name="Text Box 49"/>
              <p:cNvSpPr txBox="1">
                <a:spLocks noChangeArrowheads="1"/>
              </p:cNvSpPr>
              <p:nvPr/>
            </p:nvSpPr>
            <p:spPr bwMode="auto">
              <a:xfrm>
                <a:off x="2160" y="3024"/>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3’</a:t>
                </a:r>
              </a:p>
            </p:txBody>
          </p:sp>
          <p:sp>
            <p:nvSpPr>
              <p:cNvPr id="64562" name="Text Box 50"/>
              <p:cNvSpPr txBox="1">
                <a:spLocks noChangeArrowheads="1"/>
              </p:cNvSpPr>
              <p:nvPr/>
            </p:nvSpPr>
            <p:spPr bwMode="auto">
              <a:xfrm>
                <a:off x="2112" y="2880"/>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5’</a:t>
                </a:r>
              </a:p>
            </p:txBody>
          </p:sp>
          <p:sp>
            <p:nvSpPr>
              <p:cNvPr id="64563" name="Text Box 51"/>
              <p:cNvSpPr txBox="1">
                <a:spLocks noChangeArrowheads="1"/>
              </p:cNvSpPr>
              <p:nvPr/>
            </p:nvSpPr>
            <p:spPr bwMode="auto">
              <a:xfrm>
                <a:off x="4080" y="2880"/>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3’</a:t>
                </a:r>
              </a:p>
            </p:txBody>
          </p:sp>
          <p:sp>
            <p:nvSpPr>
              <p:cNvPr id="64564" name="Text Box 52"/>
              <p:cNvSpPr txBox="1">
                <a:spLocks noChangeArrowheads="1"/>
              </p:cNvSpPr>
              <p:nvPr/>
            </p:nvSpPr>
            <p:spPr bwMode="auto">
              <a:xfrm>
                <a:off x="4032" y="3024"/>
                <a:ext cx="24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200"/>
                  <a:t>5’</a:t>
                </a:r>
              </a:p>
            </p:txBody>
          </p:sp>
        </p:grpSp>
        <p:sp>
          <p:nvSpPr>
            <p:cNvPr id="64567" name="Text Box 55"/>
            <p:cNvSpPr txBox="1">
              <a:spLocks noChangeArrowheads="1"/>
            </p:cNvSpPr>
            <p:nvPr/>
          </p:nvSpPr>
          <p:spPr bwMode="auto">
            <a:xfrm>
              <a:off x="3648" y="2928"/>
              <a:ext cx="192"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400">
                  <a:solidFill>
                    <a:srgbClr val="FF0000"/>
                  </a:solidFill>
                </a:rPr>
                <a:t>B</a:t>
              </a:r>
            </a:p>
          </p:txBody>
        </p:sp>
        <p:sp>
          <p:nvSpPr>
            <p:cNvPr id="64568" name="Text Box 56"/>
            <p:cNvSpPr txBox="1">
              <a:spLocks noChangeArrowheads="1"/>
            </p:cNvSpPr>
            <p:nvPr/>
          </p:nvSpPr>
          <p:spPr bwMode="auto">
            <a:xfrm>
              <a:off x="2400" y="2928"/>
              <a:ext cx="192"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cs-CZ" sz="1400">
                  <a:solidFill>
                    <a:schemeClr val="accent2"/>
                  </a:solidFill>
                </a:rPr>
                <a:t>A</a:t>
              </a:r>
            </a:p>
          </p:txBody>
        </p:sp>
      </p:grpSp>
      <p:grpSp>
        <p:nvGrpSpPr>
          <p:cNvPr id="64577" name="Group 65"/>
          <p:cNvGrpSpPr>
            <a:grpSpLocks/>
          </p:cNvGrpSpPr>
          <p:nvPr/>
        </p:nvGrpSpPr>
        <p:grpSpPr bwMode="auto">
          <a:xfrm>
            <a:off x="188913" y="5022850"/>
            <a:ext cx="6897691" cy="1606550"/>
            <a:chOff x="-121" y="3130"/>
            <a:chExt cx="4345" cy="1012"/>
          </a:xfrm>
        </p:grpSpPr>
        <p:cxnSp>
          <p:nvCxnSpPr>
            <p:cNvPr id="64569" name="AutoShape 57"/>
            <p:cNvCxnSpPr>
              <a:cxnSpLocks noChangeShapeType="1"/>
              <a:stCxn id="64553" idx="2"/>
              <a:endCxn id="64570" idx="0"/>
            </p:cNvCxnSpPr>
            <p:nvPr/>
          </p:nvCxnSpPr>
          <p:spPr bwMode="auto">
            <a:xfrm flipH="1">
              <a:off x="670" y="3130"/>
              <a:ext cx="603" cy="3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570" name="Rectangle 58"/>
            <p:cNvSpPr>
              <a:spLocks noChangeArrowheads="1"/>
            </p:cNvSpPr>
            <p:nvPr/>
          </p:nvSpPr>
          <p:spPr bwMode="auto">
            <a:xfrm>
              <a:off x="-121" y="3456"/>
              <a:ext cx="1582"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cs-CZ" sz="2000" dirty="0"/>
                <a:t>Library </a:t>
              </a:r>
              <a:r>
                <a:rPr lang="en-US" altLang="cs-CZ" sz="2000" dirty="0" smtClean="0"/>
                <a:t>Quantification</a:t>
              </a:r>
              <a:r>
                <a:rPr lang="cs-CZ" altLang="cs-CZ" sz="2000" dirty="0" smtClean="0"/>
                <a:t>, </a:t>
              </a:r>
              <a:r>
                <a:rPr lang="cs-CZ" altLang="cs-CZ" sz="2000" dirty="0" err="1" smtClean="0"/>
                <a:t>read</a:t>
              </a:r>
              <a:r>
                <a:rPr lang="cs-CZ" altLang="cs-CZ" sz="2000" dirty="0" smtClean="0"/>
                <a:t> </a:t>
              </a:r>
              <a:r>
                <a:rPr lang="cs-CZ" altLang="cs-CZ" sz="2000" dirty="0" err="1" smtClean="0"/>
                <a:t>lenght</a:t>
              </a:r>
              <a:r>
                <a:rPr lang="cs-CZ" altLang="cs-CZ" sz="2000" dirty="0" smtClean="0"/>
                <a:t> </a:t>
              </a:r>
              <a:r>
                <a:rPr lang="cs-CZ" altLang="cs-CZ" sz="2000" dirty="0" err="1" smtClean="0"/>
                <a:t>check</a:t>
              </a:r>
              <a:endParaRPr lang="en-US" altLang="cs-CZ" sz="2000" dirty="0"/>
            </a:p>
          </p:txBody>
        </p:sp>
        <p:pic>
          <p:nvPicPr>
            <p:cNvPr id="64571" name="Picture 59" descr="ciona"/>
            <p:cNvPicPr>
              <a:picLocks noChangeAspect="1" noChangeArrowheads="1"/>
            </p:cNvPicPr>
            <p:nvPr/>
          </p:nvPicPr>
          <p:blipFill>
            <a:blip r:embed="rId3" cstate="print">
              <a:extLst>
                <a:ext uri="{28A0092B-C50C-407E-A947-70E740481C1C}">
                  <a14:useLocalDpi xmlns:a14="http://schemas.microsoft.com/office/drawing/2010/main" val="0"/>
                </a:ext>
              </a:extLst>
            </a:blip>
            <a:srcRect l="22745" t="15074" r="1242" b="31924"/>
            <a:stretch>
              <a:fillRect/>
            </a:stretch>
          </p:blipFill>
          <p:spPr bwMode="auto">
            <a:xfrm>
              <a:off x="2208" y="3264"/>
              <a:ext cx="2016" cy="878"/>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http://cache1.bioon.com.cn/picture/200712/20071292339297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5165397"/>
            <a:ext cx="1898848" cy="1451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797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45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457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457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4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p:txBody>
          <a:bodyPr/>
          <a:lstStyle/>
          <a:p>
            <a:r>
              <a:rPr lang="cs-CZ" altLang="cs-CZ" smtClean="0"/>
              <a:t>454</a:t>
            </a:r>
          </a:p>
        </p:txBody>
      </p:sp>
      <p:sp>
        <p:nvSpPr>
          <p:cNvPr id="10243" name="Zástupný symbol pro obsah 4"/>
          <p:cNvSpPr>
            <a:spLocks noGrp="1"/>
          </p:cNvSpPr>
          <p:nvPr>
            <p:ph idx="1"/>
          </p:nvPr>
        </p:nvSpPr>
        <p:spPr/>
        <p:txBody>
          <a:bodyPr/>
          <a:lstStyle/>
          <a:p>
            <a:endParaRPr lang="cs-CZ" altLang="cs-CZ" smtClean="0"/>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l="2271" t="5688" r="3310" b="2917"/>
          <a:stretch>
            <a:fillRect/>
          </a:stretch>
        </p:blipFill>
        <p:spPr bwMode="auto">
          <a:xfrm>
            <a:off x="-3175" y="1268413"/>
            <a:ext cx="9183688"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013176"/>
            <a:ext cx="1907704" cy="1068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ástupný symbol pro číslo snímku 1"/>
          <p:cNvSpPr>
            <a:spLocks noGrp="1"/>
          </p:cNvSpPr>
          <p:nvPr>
            <p:ph type="sldNum" sz="quarter" idx="12"/>
          </p:nvPr>
        </p:nvSpPr>
        <p:spPr/>
        <p:txBody>
          <a:bodyPr/>
          <a:lstStyle/>
          <a:p>
            <a:fld id="{82E0110C-80BA-45F1-8A88-185CE5667ADC}" type="slidenum">
              <a:rPr lang="cs-CZ" smtClean="0"/>
              <a:t>9</a:t>
            </a:fld>
            <a:endParaRPr lang="cs-CZ"/>
          </a:p>
        </p:txBody>
      </p:sp>
    </p:spTree>
    <p:extLst>
      <p:ext uri="{BB962C8B-B14F-4D97-AF65-F5344CB8AC3E}">
        <p14:creationId xmlns:p14="http://schemas.microsoft.com/office/powerpoint/2010/main" val="2255381485"/>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8304</TotalTime>
  <Words>1942</Words>
  <Application>Microsoft Office PowerPoint</Application>
  <PresentationFormat>Předvádění na obrazovce (4:3)</PresentationFormat>
  <Paragraphs>447</Paragraphs>
  <Slides>71</Slides>
  <Notes>13</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71</vt:i4>
      </vt:variant>
    </vt:vector>
  </HeadingPairs>
  <TitlesOfParts>
    <vt:vector size="73" baseType="lpstr">
      <vt:lpstr>Motiv systému Office</vt:lpstr>
      <vt:lpstr>Photo Editor Photo</vt:lpstr>
      <vt:lpstr>Metagenomika- 454, Illumina, ionTorrent </vt:lpstr>
      <vt:lpstr>Využití next generation sekvenování</vt:lpstr>
      <vt:lpstr>Prezentace aplikace PowerPoint</vt:lpstr>
      <vt:lpstr>Prezentace aplikace PowerPoint</vt:lpstr>
      <vt:lpstr>Next Generation Sequencing</vt:lpstr>
      <vt:lpstr>Dostupné platformy</vt:lpstr>
      <vt:lpstr>454</vt:lpstr>
      <vt:lpstr>454 Shotgun – příprava knihovny</vt:lpstr>
      <vt:lpstr>454</vt:lpstr>
      <vt:lpstr>454</vt:lpstr>
      <vt:lpstr>454</vt:lpstr>
      <vt:lpstr>454</vt:lpstr>
      <vt:lpstr>Prezentace aplikace PowerPoint</vt:lpstr>
      <vt:lpstr>454 – podrobný workflow</vt:lpstr>
      <vt:lpstr>Illumina</vt:lpstr>
      <vt:lpstr>http://www.illumina.com/systems/sequencing.html  </vt:lpstr>
      <vt:lpstr>Prezentace aplikace PowerPoint</vt:lpstr>
      <vt:lpstr>Prezentace aplikace PowerPoint</vt:lpstr>
      <vt:lpstr>Prezentace aplikace PowerPoint</vt:lpstr>
      <vt:lpstr>Illumina</vt:lpstr>
      <vt:lpstr>Prezentace aplikace PowerPoint</vt:lpstr>
      <vt:lpstr>Sekvenační technologie</vt:lpstr>
      <vt:lpstr>Single vs Pair End Ready</vt:lpstr>
      <vt:lpstr>Prezentace aplikace PowerPoint</vt:lpstr>
      <vt:lpstr>Cluster Generation</vt:lpstr>
      <vt:lpstr>Hybridize Fragment &amp; Extend</vt:lpstr>
      <vt:lpstr>Denature Double-Stranded DNA</vt:lpstr>
      <vt:lpstr>Prezentace aplikace PowerPoint</vt:lpstr>
      <vt:lpstr>Prezentace aplikace PowerPoint</vt:lpstr>
      <vt:lpstr>Bridge Amplification</vt:lpstr>
      <vt:lpstr>Bridge Amplification</vt:lpstr>
      <vt:lpstr>Denature Double-Stranded Bridge</vt:lpstr>
      <vt:lpstr>Bridge Amplification</vt:lpstr>
      <vt:lpstr>Bridge Amplification</vt:lpstr>
      <vt:lpstr>Linearization</vt:lpstr>
      <vt:lpstr>Reverse Strand Cleavage </vt:lpstr>
      <vt:lpstr>Blocking</vt:lpstr>
      <vt:lpstr>Read 1 Primer Hybridization</vt:lpstr>
      <vt:lpstr>Sequencing by sythesis (SBS)</vt:lpstr>
      <vt:lpstr>Sequencing</vt:lpstr>
      <vt:lpstr>Pair - End Sequencing – Dual Indexed</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Sekvenační technologie</vt:lpstr>
      <vt:lpstr>Sekvenační technologie</vt:lpstr>
      <vt:lpstr>Images Generated on the  Instrument</vt:lpstr>
      <vt:lpstr>BaseSpace</vt:lpstr>
      <vt:lpstr>Ion Torrent</vt:lpstr>
      <vt:lpstr>Ion Torrent</vt:lpstr>
      <vt:lpstr>Prezentace aplikace PowerPoint</vt:lpstr>
      <vt:lpstr>Ion Torrent</vt:lpstr>
      <vt:lpstr>Ion Torrent</vt:lpstr>
      <vt:lpstr>Prezentace aplikace PowerPoint</vt:lpstr>
      <vt:lpstr>Ion Torrent</vt:lpstr>
      <vt:lpstr>Prezentace aplikace PowerPoint</vt:lpstr>
      <vt:lpstr>Prezentace aplikace PowerPoint</vt:lpstr>
      <vt:lpstr>Prezentace aplikace PowerPoint</vt:lpstr>
      <vt:lpstr>Prezentace aplikace PowerPoint</vt:lpstr>
      <vt:lpstr>Prezentace aplikace PowerPoint</vt:lpstr>
      <vt:lpstr>Ion Torrent</vt:lpstr>
      <vt:lpstr>Ion Torrent</vt:lpstr>
      <vt:lpstr>Prezentace aplikace PowerPoint</vt:lpstr>
      <vt:lpstr>Prezentace aplikace PowerPoint</vt:lpstr>
      <vt:lpstr>O platformach</vt:lpstr>
      <vt:lpstr>Srovnání:</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videnska</dc:creator>
  <cp:lastModifiedBy>videnska</cp:lastModifiedBy>
  <cp:revision>33</cp:revision>
  <dcterms:created xsi:type="dcterms:W3CDTF">2016-02-23T13:07:36Z</dcterms:created>
  <dcterms:modified xsi:type="dcterms:W3CDTF">2016-02-29T07:31:37Z</dcterms:modified>
</cp:coreProperties>
</file>