
<file path=[Content_Types].xml><?xml version="1.0" encoding="utf-8"?>
<Types xmlns="http://schemas.openxmlformats.org/package/2006/content-types">
  <Default Extension="tmp" ContentType="image/pn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72" r:id="rId4"/>
    <p:sldId id="263" r:id="rId5"/>
    <p:sldId id="261" r:id="rId6"/>
    <p:sldId id="262" r:id="rId7"/>
    <p:sldId id="266" r:id="rId8"/>
    <p:sldId id="271" r:id="rId9"/>
    <p:sldId id="265" r:id="rId10"/>
    <p:sldId id="267" r:id="rId11"/>
    <p:sldId id="257" r:id="rId12"/>
    <p:sldId id="269" r:id="rId13"/>
    <p:sldId id="270" r:id="rId14"/>
    <p:sldId id="264" r:id="rId15"/>
    <p:sldId id="285" r:id="rId16"/>
    <p:sldId id="276" r:id="rId17"/>
    <p:sldId id="277" r:id="rId18"/>
    <p:sldId id="278" r:id="rId19"/>
    <p:sldId id="281" r:id="rId20"/>
    <p:sldId id="282" r:id="rId21"/>
    <p:sldId id="284" r:id="rId22"/>
    <p:sldId id="273" r:id="rId23"/>
    <p:sldId id="274" r:id="rId24"/>
    <p:sldId id="286" r:id="rId25"/>
    <p:sldId id="258" r:id="rId2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6" d="100"/>
          <a:sy n="126" d="100"/>
        </p:scale>
        <p:origin x="-119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243D7-11D6-47E5-AC1A-CD3563CFCD84}" type="datetimeFigureOut">
              <a:rPr lang="cs-CZ" smtClean="0"/>
              <a:t>11.3.2016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B124-5067-490F-B1C8-39796B1357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3474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243D7-11D6-47E5-AC1A-CD3563CFCD84}" type="datetimeFigureOut">
              <a:rPr lang="cs-CZ" smtClean="0"/>
              <a:t>11.3.2016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B124-5067-490F-B1C8-39796B1357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8793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243D7-11D6-47E5-AC1A-CD3563CFCD84}" type="datetimeFigureOut">
              <a:rPr lang="cs-CZ" smtClean="0"/>
              <a:t>11.3.2016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B124-5067-490F-B1C8-39796B1357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9439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243D7-11D6-47E5-AC1A-CD3563CFCD84}" type="datetimeFigureOut">
              <a:rPr lang="cs-CZ" smtClean="0"/>
              <a:t>11.3.2016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B124-5067-490F-B1C8-39796B1357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4139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243D7-11D6-47E5-AC1A-CD3563CFCD84}" type="datetimeFigureOut">
              <a:rPr lang="cs-CZ" smtClean="0"/>
              <a:t>11.3.2016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B124-5067-490F-B1C8-39796B1357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9904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243D7-11D6-47E5-AC1A-CD3563CFCD84}" type="datetimeFigureOut">
              <a:rPr lang="cs-CZ" smtClean="0"/>
              <a:t>11.3.2016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B124-5067-490F-B1C8-39796B1357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40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243D7-11D6-47E5-AC1A-CD3563CFCD84}" type="datetimeFigureOut">
              <a:rPr lang="cs-CZ" smtClean="0"/>
              <a:t>11.3.2016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B124-5067-490F-B1C8-39796B1357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1665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243D7-11D6-47E5-AC1A-CD3563CFCD84}" type="datetimeFigureOut">
              <a:rPr lang="cs-CZ" smtClean="0"/>
              <a:t>11.3.2016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B124-5067-490F-B1C8-39796B1357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1162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243D7-11D6-47E5-AC1A-CD3563CFCD84}" type="datetimeFigureOut">
              <a:rPr lang="cs-CZ" smtClean="0"/>
              <a:t>11.3.2016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B124-5067-490F-B1C8-39796B1357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5263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243D7-11D6-47E5-AC1A-CD3563CFCD84}" type="datetimeFigureOut">
              <a:rPr lang="cs-CZ" smtClean="0"/>
              <a:t>11.3.2016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B124-5067-490F-B1C8-39796B1357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0097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243D7-11D6-47E5-AC1A-CD3563CFCD84}" type="datetimeFigureOut">
              <a:rPr lang="cs-CZ" smtClean="0"/>
              <a:t>11.3.2016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B124-5067-490F-B1C8-39796B1357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0503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243D7-11D6-47E5-AC1A-CD3563CFCD84}" type="datetimeFigureOut">
              <a:rPr lang="cs-CZ" smtClean="0"/>
              <a:t>11.3.2016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EB124-5067-490F-B1C8-39796B1357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0456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cgs.hku.hk/portal/files/GRC/Events/Seminars/2011/20110513/pacbiors_overview.pdf" TargetMode="External"/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acb.com/smrt-science/smrt-sequencing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eerj.com/preprints/778.pdf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m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nanoporetech.com/applications/dna-nanopore-sequencing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AR6A-zZgX6E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 smtClean="0"/>
              <a:t>Sekvenování</a:t>
            </a:r>
            <a:r>
              <a:rPr lang="cs-CZ" dirty="0" smtClean="0"/>
              <a:t> třetí generace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Petra Vídeňská, Ph.D.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48398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PacBio</a:t>
            </a:r>
            <a:r>
              <a:rPr lang="cs-CZ" dirty="0" smtClean="0"/>
              <a:t> – technologie SMRT</a:t>
            </a:r>
            <a:endParaRPr lang="cs-CZ" dirty="0"/>
          </a:p>
        </p:txBody>
      </p:sp>
      <p:pic>
        <p:nvPicPr>
          <p:cNvPr id="4" name="Zástupný symbol pro obsah 3" descr="PacBioRS_Overview - pacbiors_overview.pdf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19410" r="5576" b="3617"/>
          <a:stretch/>
        </p:blipFill>
        <p:spPr>
          <a:xfrm>
            <a:off x="179512" y="1268760"/>
            <a:ext cx="8730826" cy="4447415"/>
          </a:xfrm>
        </p:spPr>
      </p:pic>
      <p:sp>
        <p:nvSpPr>
          <p:cNvPr id="5" name="TextovéPole 4"/>
          <p:cNvSpPr txBox="1"/>
          <p:nvPr/>
        </p:nvSpPr>
        <p:spPr>
          <a:xfrm>
            <a:off x="276574" y="5818038"/>
            <a:ext cx="88448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linkClick r:id="rId3"/>
              </a:rPr>
              <a:t>http://</a:t>
            </a:r>
            <a:r>
              <a:rPr lang="cs-CZ" dirty="0" smtClean="0">
                <a:hlinkClick r:id="rId3"/>
              </a:rPr>
              <a:t>cgs.hku.hk/portal/files/GRC/Events/Seminars/2011/20110513/pacbiors_overview.pdf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Video – SMRT technologie: </a:t>
            </a:r>
            <a:r>
              <a:rPr lang="cs-CZ" dirty="0" smtClean="0">
                <a:hlinkClick r:id="rId4"/>
              </a:rPr>
              <a:t> http</a:t>
            </a:r>
            <a:r>
              <a:rPr lang="cs-CZ" dirty="0">
                <a:hlinkClick r:id="rId4"/>
              </a:rPr>
              <a:t>://www.pacb.com/smrt-science/smrt-sequencing</a:t>
            </a:r>
            <a:r>
              <a:rPr lang="cs-CZ" dirty="0" smtClean="0">
                <a:hlinkClick r:id="rId4"/>
              </a:rPr>
              <a:t>/</a:t>
            </a: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83650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PacBio</a:t>
            </a:r>
            <a:endParaRPr lang="cs-CZ" dirty="0"/>
          </a:p>
        </p:txBody>
      </p:sp>
      <p:pic>
        <p:nvPicPr>
          <p:cNvPr id="4" name="Zástupný symbol pro obsah 3" descr="1st, 2nd, and 3rd Generation Genome Sequencing Technologies - YouTube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1" t="11838" r="6216" b="11918"/>
          <a:stretch/>
        </p:blipFill>
        <p:spPr>
          <a:xfrm>
            <a:off x="683568" y="1412776"/>
            <a:ext cx="7519270" cy="3888432"/>
          </a:xfrm>
        </p:spPr>
      </p:pic>
      <p:sp>
        <p:nvSpPr>
          <p:cNvPr id="5" name="TextovéPole 4"/>
          <p:cNvSpPr txBox="1"/>
          <p:nvPr/>
        </p:nvSpPr>
        <p:spPr>
          <a:xfrm>
            <a:off x="1979712" y="5877272"/>
            <a:ext cx="4969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https://www.youtube.com/watch?v=v8p4ph2MAvI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3901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cs-CZ" dirty="0" err="1" smtClean="0"/>
              <a:t>PacBio</a:t>
            </a:r>
            <a:endParaRPr lang="cs-CZ" dirty="0"/>
          </a:p>
        </p:txBody>
      </p:sp>
      <p:pic>
        <p:nvPicPr>
          <p:cNvPr id="4" name="Zástupný symbol pro obsah 3" descr="PacificBiosciencesPresentationNov112014.pdf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9" t="9893" r="11053" b="3282"/>
          <a:stretch/>
        </p:blipFill>
        <p:spPr>
          <a:xfrm>
            <a:off x="539552" y="1121060"/>
            <a:ext cx="8136904" cy="5487924"/>
          </a:xfrm>
        </p:spPr>
      </p:pic>
    </p:spTree>
    <p:extLst>
      <p:ext uri="{BB962C8B-B14F-4D97-AF65-F5344CB8AC3E}">
        <p14:creationId xmlns:p14="http://schemas.microsoft.com/office/powerpoint/2010/main" val="1048477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PacBio</a:t>
            </a:r>
            <a:endParaRPr lang="cs-CZ" dirty="0"/>
          </a:p>
        </p:txBody>
      </p:sp>
      <p:pic>
        <p:nvPicPr>
          <p:cNvPr id="4" name="Zástupný symbol pro obsah 3" descr="PacificBiosciencesPresentationNov112014.pdf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0" t="13066" r="14603" b="1780"/>
          <a:stretch/>
        </p:blipFill>
        <p:spPr>
          <a:xfrm>
            <a:off x="539553" y="1282171"/>
            <a:ext cx="7992888" cy="5493764"/>
          </a:xfrm>
        </p:spPr>
      </p:pic>
    </p:spTree>
    <p:extLst>
      <p:ext uri="{BB962C8B-B14F-4D97-AF65-F5344CB8AC3E}">
        <p14:creationId xmlns:p14="http://schemas.microsoft.com/office/powerpoint/2010/main" val="2250588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PacBio</a:t>
            </a:r>
            <a:r>
              <a:rPr lang="cs-CZ" dirty="0" smtClean="0"/>
              <a:t> a 16S </a:t>
            </a:r>
            <a:r>
              <a:rPr lang="cs-CZ" dirty="0" err="1" smtClean="0"/>
              <a:t>rRNA</a:t>
            </a:r>
            <a:endParaRPr lang="cs-CZ" dirty="0"/>
          </a:p>
        </p:txBody>
      </p:sp>
      <p:pic>
        <p:nvPicPr>
          <p:cNvPr id="4" name="Zástupný symbol pro obsah 3" descr="Barcoding with SMRT Analysis 2.3 · PacificBiosciences/Bioinformatics-Training Wiki · GitHub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t="25588" r="9937" b="20314"/>
          <a:stretch/>
        </p:blipFill>
        <p:spPr>
          <a:xfrm>
            <a:off x="251520" y="1772816"/>
            <a:ext cx="5016216" cy="1872412"/>
          </a:xfrm>
        </p:spPr>
      </p:pic>
      <p:sp>
        <p:nvSpPr>
          <p:cNvPr id="5" name="TextovéPole 4"/>
          <p:cNvSpPr txBox="1"/>
          <p:nvPr/>
        </p:nvSpPr>
        <p:spPr>
          <a:xfrm>
            <a:off x="1187624" y="4653136"/>
            <a:ext cx="3665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linkClick r:id="rId3"/>
              </a:rPr>
              <a:t>https://</a:t>
            </a:r>
            <a:r>
              <a:rPr lang="cs-CZ" dirty="0" smtClean="0">
                <a:hlinkClick r:id="rId3"/>
              </a:rPr>
              <a:t>peerj.com/preprints/778.pdf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6" name="Obrázek 5" descr="Sequencing 16S rRNA gene fragments using the PacBio SMRT DNA sequencing system - 778.pdf - Mozilla Firefox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1" t="10442" r="30496" b="3026"/>
          <a:stretch/>
        </p:blipFill>
        <p:spPr>
          <a:xfrm>
            <a:off x="5436096" y="1124744"/>
            <a:ext cx="3438446" cy="480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236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NanoPore</a:t>
            </a:r>
            <a:endParaRPr lang="cs-CZ" dirty="0"/>
          </a:p>
        </p:txBody>
      </p:sp>
      <p:pic>
        <p:nvPicPr>
          <p:cNvPr id="4" name="Zástupný symbol pro obsah 3" descr="Specifications - Community - Oxford Nanopore Technologies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7" t="7055" r="13792" b="35508"/>
          <a:stretch/>
        </p:blipFill>
        <p:spPr>
          <a:xfrm>
            <a:off x="827584" y="1772816"/>
            <a:ext cx="7516880" cy="4536504"/>
          </a:xfrm>
        </p:spPr>
      </p:pic>
      <p:cxnSp>
        <p:nvCxnSpPr>
          <p:cNvPr id="5" name="Přímá spojnice 4"/>
          <p:cNvCxnSpPr/>
          <p:nvPr/>
        </p:nvCxnSpPr>
        <p:spPr>
          <a:xfrm>
            <a:off x="3347864" y="5949280"/>
            <a:ext cx="79208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Přímá spojnice 5"/>
          <p:cNvCxnSpPr/>
          <p:nvPr/>
        </p:nvCxnSpPr>
        <p:spPr>
          <a:xfrm>
            <a:off x="7020272" y="5949280"/>
            <a:ext cx="79208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23943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NanoPore</a:t>
            </a:r>
            <a:endParaRPr lang="cs-CZ" dirty="0"/>
          </a:p>
        </p:txBody>
      </p:sp>
      <p:pic>
        <p:nvPicPr>
          <p:cNvPr id="4" name="Zástupný symbol pro obsah 3" descr="Specifications - Community - Oxford Nanopore Technologies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7" t="21450" r="12476" b="34636"/>
          <a:stretch/>
        </p:blipFill>
        <p:spPr>
          <a:xfrm>
            <a:off x="323528" y="1268760"/>
            <a:ext cx="8424936" cy="3813696"/>
          </a:xfrm>
        </p:spPr>
      </p:pic>
      <p:sp>
        <p:nvSpPr>
          <p:cNvPr id="5" name="TextovéPole 4"/>
          <p:cNvSpPr txBox="1"/>
          <p:nvPr/>
        </p:nvSpPr>
        <p:spPr>
          <a:xfrm>
            <a:off x="512682" y="5229200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Sample preparation can quickly prepare linear reads (1D) by ligating on a single adaptor or generate 2D reads with a leader adaptor and Hairpin (joins both the template and complement strands together) giving the system two looks at each region of the DNA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68994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/>
          <a:lstStyle/>
          <a:p>
            <a:r>
              <a:rPr lang="cs-CZ" dirty="0" err="1"/>
              <a:t>NanoPore</a:t>
            </a:r>
            <a:endParaRPr lang="cs-CZ" dirty="0"/>
          </a:p>
        </p:txBody>
      </p:sp>
      <p:pic>
        <p:nvPicPr>
          <p:cNvPr id="4" name="Zástupný symbol pro obsah 3" descr="Specifications - Community - Oxford Nanopore Technologies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6" t="7891" r="17950" b="444"/>
          <a:stretch/>
        </p:blipFill>
        <p:spPr>
          <a:xfrm>
            <a:off x="1619672" y="593721"/>
            <a:ext cx="5366047" cy="5868445"/>
          </a:xfrm>
        </p:spPr>
      </p:pic>
    </p:spTree>
    <p:extLst>
      <p:ext uri="{BB962C8B-B14F-4D97-AF65-F5344CB8AC3E}">
        <p14:creationId xmlns:p14="http://schemas.microsoft.com/office/powerpoint/2010/main" val="16707059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NanoPore</a:t>
            </a:r>
            <a:endParaRPr lang="cs-CZ" dirty="0"/>
          </a:p>
        </p:txBody>
      </p:sp>
      <p:pic>
        <p:nvPicPr>
          <p:cNvPr id="4" name="Zástupný symbol pro obsah 3" descr="Specifications - Community - Oxford Nanopore Technologies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7" t="55186" r="17743" b="5910"/>
          <a:stretch/>
        </p:blipFill>
        <p:spPr>
          <a:xfrm>
            <a:off x="899592" y="1556792"/>
            <a:ext cx="7292893" cy="3312368"/>
          </a:xfrm>
        </p:spPr>
      </p:pic>
    </p:spTree>
    <p:extLst>
      <p:ext uri="{BB962C8B-B14F-4D97-AF65-F5344CB8AC3E}">
        <p14:creationId xmlns:p14="http://schemas.microsoft.com/office/powerpoint/2010/main" val="784377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NanoPore</a:t>
            </a:r>
            <a:endParaRPr lang="cs-CZ" dirty="0"/>
          </a:p>
        </p:txBody>
      </p:sp>
      <p:pic>
        <p:nvPicPr>
          <p:cNvPr id="4" name="Zástupný symbol pro obsah 3" descr="Oxford Nanopore Technologies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8" t="8056" r="7199" b="38847"/>
          <a:stretch/>
        </p:blipFill>
        <p:spPr>
          <a:xfrm>
            <a:off x="732530" y="1700808"/>
            <a:ext cx="7969790" cy="3024336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7"/>
          <a:stretch/>
        </p:blipFill>
        <p:spPr bwMode="auto">
          <a:xfrm>
            <a:off x="4427984" y="4797152"/>
            <a:ext cx="224024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129721"/>
            <a:ext cx="2733169" cy="147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8082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Sekvenování</a:t>
            </a:r>
            <a:r>
              <a:rPr lang="cs-CZ" dirty="0" smtClean="0"/>
              <a:t> 3. generace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Nevyužívá amplifikace za účelem zvýšení signálu (měla by být vyšší přesnost –</a:t>
            </a:r>
            <a:r>
              <a:rPr lang="cs-CZ" dirty="0" err="1" smtClean="0"/>
              <a:t>accurancy</a:t>
            </a:r>
            <a:r>
              <a:rPr lang="cs-CZ" dirty="0" smtClean="0"/>
              <a:t>)</a:t>
            </a:r>
          </a:p>
          <a:p>
            <a:r>
              <a:rPr lang="cs-CZ" dirty="0" smtClean="0"/>
              <a:t>Produkuje dlouhá čtení</a:t>
            </a:r>
          </a:p>
          <a:p>
            <a:r>
              <a:rPr lang="cs-CZ" dirty="0" smtClean="0"/>
              <a:t>Dobrá </a:t>
            </a:r>
            <a:r>
              <a:rPr lang="cs-CZ" dirty="0" err="1" smtClean="0"/>
              <a:t>prosekvenovanost</a:t>
            </a:r>
            <a:r>
              <a:rPr lang="cs-CZ" dirty="0" smtClean="0"/>
              <a:t> GC bohatých oblastí</a:t>
            </a:r>
          </a:p>
          <a:p>
            <a:r>
              <a:rPr lang="cs-CZ" dirty="0" err="1" smtClean="0"/>
              <a:t>Epigenetika</a:t>
            </a:r>
            <a:endParaRPr lang="cs-CZ" dirty="0" smtClean="0"/>
          </a:p>
          <a:p>
            <a:r>
              <a:rPr lang="cs-CZ" dirty="0" smtClean="0"/>
              <a:t>Zatím dvě dostupné technologie – </a:t>
            </a:r>
            <a:r>
              <a:rPr lang="cs-CZ" dirty="0" err="1" smtClean="0"/>
              <a:t>PacBio</a:t>
            </a:r>
            <a:r>
              <a:rPr lang="cs-CZ" dirty="0" smtClean="0"/>
              <a:t> a </a:t>
            </a:r>
            <a:r>
              <a:rPr lang="cs-CZ" dirty="0" err="1" smtClean="0"/>
              <a:t>Nanopore</a:t>
            </a:r>
            <a:r>
              <a:rPr lang="cs-CZ" dirty="0" smtClean="0"/>
              <a:t> (</a:t>
            </a:r>
            <a:r>
              <a:rPr lang="cs-CZ" dirty="0" err="1" smtClean="0"/>
              <a:t>MinION</a:t>
            </a:r>
            <a:r>
              <a:rPr lang="cs-CZ" dirty="0" smtClean="0"/>
              <a:t>)</a:t>
            </a:r>
            <a:endParaRPr lang="cs-CZ" dirty="0" smtClean="0"/>
          </a:p>
          <a:p>
            <a:r>
              <a:rPr lang="cs-CZ" dirty="0" smtClean="0"/>
              <a:t>I </a:t>
            </a:r>
            <a:r>
              <a:rPr lang="cs-CZ" dirty="0" err="1" smtClean="0"/>
              <a:t>Illumina</a:t>
            </a:r>
            <a:r>
              <a:rPr lang="cs-CZ" dirty="0" smtClean="0"/>
              <a:t> chystá nový systém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96188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How it works - Science &amp; Technology - Oxford Nanopore Technologies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6" t="9393" r="13994" b="8792"/>
          <a:stretch/>
        </p:blipFill>
        <p:spPr>
          <a:xfrm>
            <a:off x="1097100" y="332656"/>
            <a:ext cx="6265467" cy="5395569"/>
          </a:xfrm>
        </p:spPr>
      </p:pic>
      <p:sp>
        <p:nvSpPr>
          <p:cNvPr id="5" name="TextovéPole 4"/>
          <p:cNvSpPr txBox="1"/>
          <p:nvPr/>
        </p:nvSpPr>
        <p:spPr>
          <a:xfrm>
            <a:off x="1130271" y="5877272"/>
            <a:ext cx="6466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linkClick r:id="rId3"/>
              </a:rPr>
              <a:t>https://</a:t>
            </a:r>
            <a:r>
              <a:rPr lang="cs-CZ" dirty="0" smtClean="0">
                <a:hlinkClick r:id="rId3"/>
              </a:rPr>
              <a:t>nanoporetech.com/applications/dna-nanopore-sequencing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1914651" y="6280464"/>
            <a:ext cx="5084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  <a:hlinkClick r:id="rId4"/>
              </a:rPr>
              <a:t>https://</a:t>
            </a:r>
            <a:r>
              <a:rPr lang="cs-CZ" b="1" dirty="0" smtClean="0">
                <a:solidFill>
                  <a:srgbClr val="FF0000"/>
                </a:solidFill>
                <a:hlinkClick r:id="rId4"/>
              </a:rPr>
              <a:t>www.youtube.com/watch?v=AR6A-zZgX6E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0216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48064" y="3068960"/>
            <a:ext cx="339472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Příprava knihovny </a:t>
            </a:r>
            <a:r>
              <a:rPr lang="cs-CZ" dirty="0" err="1" smtClean="0"/>
              <a:t>MinION</a:t>
            </a:r>
            <a:endParaRPr lang="cs-CZ" dirty="0"/>
          </a:p>
        </p:txBody>
      </p:sp>
      <p:pic>
        <p:nvPicPr>
          <p:cNvPr id="4" name="Zástupný symbol pro obsah 3" descr="KL14.pptx - Brown.pdf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47" t="14736" r="11459" b="9126"/>
          <a:stretch/>
        </p:blipFill>
        <p:spPr>
          <a:xfrm>
            <a:off x="827584" y="548680"/>
            <a:ext cx="4671870" cy="6139403"/>
          </a:xfrm>
        </p:spPr>
      </p:pic>
    </p:spTree>
    <p:extLst>
      <p:ext uri="{BB962C8B-B14F-4D97-AF65-F5344CB8AC3E}">
        <p14:creationId xmlns:p14="http://schemas.microsoft.com/office/powerpoint/2010/main" val="10587631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cs-CZ" dirty="0" err="1" smtClean="0"/>
              <a:t>NanoPore</a:t>
            </a:r>
            <a:endParaRPr lang="cs-CZ" dirty="0"/>
          </a:p>
        </p:txBody>
      </p:sp>
      <p:pic>
        <p:nvPicPr>
          <p:cNvPr id="4" name="Zástupný symbol pro obsah 3" descr="KL14.pptx - Brown.pdf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" t="12898" r="6591" b="9126"/>
          <a:stretch/>
        </p:blipFill>
        <p:spPr>
          <a:xfrm>
            <a:off x="-108520" y="1412776"/>
            <a:ext cx="9919690" cy="5164431"/>
          </a:xfrm>
        </p:spPr>
      </p:pic>
    </p:spTree>
    <p:extLst>
      <p:ext uri="{BB962C8B-B14F-4D97-AF65-F5344CB8AC3E}">
        <p14:creationId xmlns:p14="http://schemas.microsoft.com/office/powerpoint/2010/main" val="27645574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NanoPore</a:t>
            </a:r>
            <a:endParaRPr lang="cs-CZ" dirty="0"/>
          </a:p>
        </p:txBody>
      </p:sp>
      <p:pic>
        <p:nvPicPr>
          <p:cNvPr id="4" name="Zástupný symbol pro obsah 3" descr="KL14.pptx - Brown.pdf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7" t="10750" r="7980" b="4740"/>
          <a:stretch/>
        </p:blipFill>
        <p:spPr>
          <a:xfrm>
            <a:off x="551253" y="1340768"/>
            <a:ext cx="8147192" cy="5184576"/>
          </a:xfrm>
        </p:spPr>
      </p:pic>
    </p:spTree>
    <p:extLst>
      <p:ext uri="{BB962C8B-B14F-4D97-AF65-F5344CB8AC3E}">
        <p14:creationId xmlns:p14="http://schemas.microsoft.com/office/powerpoint/2010/main" val="36545106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MinION</a:t>
            </a:r>
            <a:r>
              <a:rPr lang="cs-CZ" dirty="0" smtClean="0"/>
              <a:t> a </a:t>
            </a:r>
            <a:r>
              <a:rPr lang="cs-CZ" dirty="0" err="1" smtClean="0"/>
              <a:t>metagenomika</a:t>
            </a:r>
            <a:endParaRPr lang="cs-CZ" dirty="0"/>
          </a:p>
        </p:txBody>
      </p:sp>
      <p:pic>
        <p:nvPicPr>
          <p:cNvPr id="4" name="Zástupný symbol pro obsah 3" descr="Rapid metagenomic identification of viral pathogens in clinical samples by real-time nanopore sequencing analysis - art%3A10.1186%2Fs13073-015-0220-9.pdf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1" t="12564" r="28397"/>
          <a:stretch/>
        </p:blipFill>
        <p:spPr>
          <a:xfrm>
            <a:off x="1187624" y="1196752"/>
            <a:ext cx="4357070" cy="5221086"/>
          </a:xfrm>
        </p:spPr>
      </p:pic>
      <p:sp>
        <p:nvSpPr>
          <p:cNvPr id="5" name="Obdélník 4"/>
          <p:cNvSpPr/>
          <p:nvPr/>
        </p:nvSpPr>
        <p:spPr>
          <a:xfrm>
            <a:off x="6228184" y="2924944"/>
            <a:ext cx="2520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https://genomemedicine.biomedcentral.com/articles/10.1186/s13073-015-0220-9</a:t>
            </a:r>
          </a:p>
        </p:txBody>
      </p:sp>
    </p:spTree>
    <p:extLst>
      <p:ext uri="{BB962C8B-B14F-4D97-AF65-F5344CB8AC3E}">
        <p14:creationId xmlns:p14="http://schemas.microsoft.com/office/powerpoint/2010/main" val="26199194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18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Shrnutí rozdílů 1, 2 a 3 generace </a:t>
            </a:r>
            <a:r>
              <a:rPr lang="cs-CZ" dirty="0" err="1"/>
              <a:t>sekvenování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cs-CZ" sz="3000" dirty="0" smtClean="0"/>
          </a:p>
          <a:p>
            <a:pPr marL="0" indent="0" algn="ctr">
              <a:buNone/>
            </a:pPr>
            <a:endParaRPr lang="cs-CZ" sz="3000" dirty="0"/>
          </a:p>
          <a:p>
            <a:pPr marL="0" indent="0" algn="ctr">
              <a:buNone/>
            </a:pPr>
            <a:endParaRPr lang="cs-CZ" sz="3000" dirty="0" smtClean="0"/>
          </a:p>
          <a:p>
            <a:pPr marL="0" indent="0" algn="ctr">
              <a:buNone/>
            </a:pPr>
            <a:r>
              <a:rPr lang="cs-CZ" sz="3000" dirty="0" smtClean="0"/>
              <a:t>https://www.youtube.com/watch?v=_ApDinCBt8g</a:t>
            </a:r>
            <a:endParaRPr lang="cs-CZ" sz="3000" dirty="0"/>
          </a:p>
        </p:txBody>
      </p:sp>
    </p:spTree>
    <p:extLst>
      <p:ext uri="{BB962C8B-B14F-4D97-AF65-F5344CB8AC3E}">
        <p14:creationId xmlns:p14="http://schemas.microsoft.com/office/powerpoint/2010/main" val="416132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Pacific</a:t>
            </a:r>
            <a:r>
              <a:rPr lang="cs-CZ" dirty="0" smtClean="0"/>
              <a:t> </a:t>
            </a:r>
            <a:r>
              <a:rPr lang="cs-CZ" dirty="0" err="1" smtClean="0"/>
              <a:t>Biosciences</a:t>
            </a:r>
            <a:r>
              <a:rPr lang="cs-CZ" dirty="0" smtClean="0"/>
              <a:t> (</a:t>
            </a:r>
            <a:r>
              <a:rPr lang="cs-CZ" dirty="0" err="1" smtClean="0"/>
              <a:t>Roche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4" name="Zástupný symbol pro obsah 3" descr="Pacific Biosciences - AllSeq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9" t="28427" r="29918" b="26658"/>
          <a:stretch/>
        </p:blipFill>
        <p:spPr>
          <a:xfrm>
            <a:off x="539552" y="1916832"/>
            <a:ext cx="5844150" cy="3910637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700808"/>
            <a:ext cx="1440160" cy="2427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PacBio System.PacBio-RS-II-mach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941168"/>
            <a:ext cx="2491358" cy="1959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7111860" y="1268760"/>
            <a:ext cx="1519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Sequel</a:t>
            </a:r>
            <a:r>
              <a:rPr lang="cs-CZ" dirty="0" smtClean="0"/>
              <a:t> </a:t>
            </a:r>
            <a:r>
              <a:rPr lang="cs-CZ" dirty="0" err="1" smtClean="0"/>
              <a:t>system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7231625" y="4509120"/>
            <a:ext cx="1255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PacBio</a:t>
            </a:r>
            <a:r>
              <a:rPr lang="cs-CZ" dirty="0" smtClean="0"/>
              <a:t> RS II</a:t>
            </a:r>
            <a:endParaRPr lang="cs-CZ" dirty="0"/>
          </a:p>
        </p:txBody>
      </p:sp>
      <p:cxnSp>
        <p:nvCxnSpPr>
          <p:cNvPr id="6" name="Přímá spojnice 5"/>
          <p:cNvCxnSpPr/>
          <p:nvPr/>
        </p:nvCxnSpPr>
        <p:spPr>
          <a:xfrm>
            <a:off x="3707904" y="3789040"/>
            <a:ext cx="72008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>
            <a:off x="5292080" y="3789040"/>
            <a:ext cx="72008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>
            <a:off x="3635896" y="2996952"/>
            <a:ext cx="93610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>
            <a:off x="5148064" y="2996952"/>
            <a:ext cx="93610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9766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Workflow - Pacific Biosciences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3" t="26114" r="27513" b="1657"/>
          <a:stretch/>
        </p:blipFill>
        <p:spPr>
          <a:xfrm>
            <a:off x="1547664" y="11175"/>
            <a:ext cx="6286424" cy="6891787"/>
          </a:xfrm>
        </p:spPr>
      </p:pic>
    </p:spTree>
    <p:extLst>
      <p:ext uri="{BB962C8B-B14F-4D97-AF65-F5344CB8AC3E}">
        <p14:creationId xmlns:p14="http://schemas.microsoft.com/office/powerpoint/2010/main" val="969466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cs-CZ" dirty="0" err="1" smtClean="0"/>
              <a:t>PacBio</a:t>
            </a:r>
            <a:endParaRPr lang="cs-CZ" dirty="0"/>
          </a:p>
        </p:txBody>
      </p:sp>
      <p:pic>
        <p:nvPicPr>
          <p:cNvPr id="4" name="Zástupný symbol pro obsah 3" descr="Day1-IntroductionNGS.pdf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1" t="25014" r="25647" b="5236"/>
          <a:stretch/>
        </p:blipFill>
        <p:spPr>
          <a:xfrm>
            <a:off x="467544" y="953290"/>
            <a:ext cx="7632848" cy="6031403"/>
          </a:xfrm>
        </p:spPr>
      </p:pic>
    </p:spTree>
    <p:extLst>
      <p:ext uri="{BB962C8B-B14F-4D97-AF65-F5344CB8AC3E}">
        <p14:creationId xmlns:p14="http://schemas.microsoft.com/office/powerpoint/2010/main" val="3732918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PacBio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4162425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 descr="CC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924944"/>
            <a:ext cx="306705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 pole 2"/>
          <p:cNvSpPr txBox="1">
            <a:spLocks noChangeArrowheads="1"/>
          </p:cNvSpPr>
          <p:nvPr/>
        </p:nvSpPr>
        <p:spPr bwMode="auto">
          <a:xfrm>
            <a:off x="15875" y="457200"/>
            <a:ext cx="379413" cy="273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 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5875" y="1211263"/>
            <a:ext cx="379413" cy="273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cs-CZ" altLang="cs-CZ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1162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1162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cs-CZ" altLang="cs-CZ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460431" y="4014401"/>
            <a:ext cx="22313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cs-CZ" altLang="cs-CZ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310607" y="1598355"/>
            <a:ext cx="324036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Schéma kruhového konsenzuálního </a:t>
            </a:r>
            <a:r>
              <a:rPr kumimoji="0" lang="cs-CZ" altLang="cs-CZ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sekvenování</a:t>
            </a:r>
            <a:r>
              <a:rPr kumimoji="0" lang="cs-CZ" altLang="cs-CZ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kumimoji="0" lang="cs-CZ" altLang="cs-CZ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ccs</a:t>
            </a:r>
            <a:r>
              <a:rPr kumimoji="0" lang="cs-CZ" altLang="cs-CZ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(upraveno podle Travers a kol., 2010)</a:t>
            </a:r>
            <a:endParaRPr kumimoji="0" lang="cs-CZ" altLang="cs-CZ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A) SMRT </a:t>
            </a:r>
            <a:r>
              <a:rPr kumimoji="0" lang="cs-CZ" altLang="cs-CZ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templát</a:t>
            </a:r>
            <a:r>
              <a:rPr kumimoji="0" lang="cs-CZ" altLang="cs-CZ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obsahuje </a:t>
            </a:r>
            <a:r>
              <a:rPr kumimoji="0" lang="cs-CZ" altLang="cs-CZ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dvouřetězcovou</a:t>
            </a:r>
            <a:r>
              <a:rPr kumimoji="0" lang="cs-CZ" altLang="cs-CZ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oblast (inzert) (žlutá a fialová) na obou koncích </a:t>
            </a:r>
            <a:r>
              <a:rPr kumimoji="0" lang="cs-CZ" altLang="cs-CZ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uzavřanou</a:t>
            </a:r>
            <a:r>
              <a:rPr kumimoji="0" lang="cs-CZ" altLang="cs-CZ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cs-CZ" altLang="cs-CZ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jednořetězcovými</a:t>
            </a:r>
            <a:r>
              <a:rPr kumimoji="0" lang="cs-CZ" altLang="cs-CZ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vlásenkovými smyčkami (zelená). Vlásenkové smyčky představují </a:t>
            </a:r>
            <a:r>
              <a:rPr kumimoji="0" lang="cs-CZ" altLang="cs-CZ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jednořetězcovou</a:t>
            </a:r>
            <a:r>
              <a:rPr kumimoji="0" lang="cs-CZ" altLang="cs-CZ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oblast, na kterou se může vázat </a:t>
            </a:r>
            <a:r>
              <a:rPr kumimoji="0" lang="cs-CZ" altLang="cs-CZ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sekvenační</a:t>
            </a:r>
            <a:r>
              <a:rPr kumimoji="0" lang="cs-CZ" altLang="cs-CZ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cs-CZ" altLang="cs-CZ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primer</a:t>
            </a:r>
            <a:r>
              <a:rPr kumimoji="0" lang="cs-CZ" altLang="cs-CZ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(oranžová). </a:t>
            </a:r>
            <a:endParaRPr kumimoji="0" lang="cs-CZ" altLang="cs-CZ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B) Polymeráza (šedá) prodlužující </a:t>
            </a:r>
            <a:r>
              <a:rPr kumimoji="0" lang="cs-CZ" altLang="cs-CZ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primer</a:t>
            </a:r>
            <a:r>
              <a:rPr kumimoji="0" lang="cs-CZ" altLang="cs-CZ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z jedné vlásenkové struktury využívá jedno vlákno DNA jako </a:t>
            </a:r>
            <a:r>
              <a:rPr kumimoji="0" lang="cs-CZ" altLang="cs-CZ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templát</a:t>
            </a:r>
            <a:r>
              <a:rPr kumimoji="0" lang="cs-CZ" altLang="cs-CZ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 druhé vytěsňuje. Když se polymeráza dostane zpět k 5´konci </a:t>
            </a:r>
            <a:r>
              <a:rPr kumimoji="0" lang="cs-CZ" altLang="cs-CZ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primeru</a:t>
            </a:r>
            <a:r>
              <a:rPr kumimoji="0" lang="cs-CZ" altLang="cs-CZ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začne vytlačovat již </a:t>
            </a:r>
            <a:r>
              <a:rPr kumimoji="0" lang="cs-CZ" altLang="cs-CZ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nasyntetizovaný</a:t>
            </a:r>
            <a:r>
              <a:rPr kumimoji="0" lang="cs-CZ" altLang="cs-CZ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řetězec a pokračuje v syntéze DNA (pohybuje se ve směru modré šipky). Výsledná sekvence je odvozená z obou vláken, pozitivního i negativního. </a:t>
            </a:r>
            <a:endParaRPr kumimoji="0" lang="cs-CZ" altLang="cs-CZ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565658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PacBio</a:t>
            </a:r>
            <a:endParaRPr lang="cs-CZ" dirty="0"/>
          </a:p>
        </p:txBody>
      </p:sp>
      <p:pic>
        <p:nvPicPr>
          <p:cNvPr id="4" name="Zástupný symbol pro obsah 3" descr="PacBio Workflow - PacBioWorkflow.pdf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1" t="10395" r="11053" b="2614"/>
          <a:stretch/>
        </p:blipFill>
        <p:spPr>
          <a:xfrm>
            <a:off x="661380" y="1196752"/>
            <a:ext cx="7871060" cy="5332668"/>
          </a:xfrm>
        </p:spPr>
      </p:pic>
      <p:sp>
        <p:nvSpPr>
          <p:cNvPr id="5" name="TextovéPole 4"/>
          <p:cNvSpPr txBox="1"/>
          <p:nvPr/>
        </p:nvSpPr>
        <p:spPr>
          <a:xfrm>
            <a:off x="1403648" y="6381328"/>
            <a:ext cx="7133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http://www.pacb.com/wp-content/uploads/2015/09/PacBioWorkflow.pdf</a:t>
            </a:r>
          </a:p>
        </p:txBody>
      </p:sp>
    </p:spTree>
    <p:extLst>
      <p:ext uri="{BB962C8B-B14F-4D97-AF65-F5344CB8AC3E}">
        <p14:creationId xmlns:p14="http://schemas.microsoft.com/office/powerpoint/2010/main" val="291147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PaBio</a:t>
            </a:r>
            <a:endParaRPr lang="cs-CZ" dirty="0"/>
          </a:p>
        </p:txBody>
      </p:sp>
      <p:pic>
        <p:nvPicPr>
          <p:cNvPr id="4" name="Zástupný symbol pro obsah 3" descr="Microsoft Word - 012115 Pacbio Guidelines - Project Submission - SMRT Sequencing (DNA) v2.0 FINAL.docx - Pacbio Guidelines - DNA v2_0.pdf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0894" r="13690" b="12800"/>
          <a:stretch/>
        </p:blipFill>
        <p:spPr>
          <a:xfrm>
            <a:off x="683568" y="1340768"/>
            <a:ext cx="7776864" cy="4963723"/>
          </a:xfrm>
        </p:spPr>
      </p:pic>
      <p:sp>
        <p:nvSpPr>
          <p:cNvPr id="5" name="TextovéPole 4"/>
          <p:cNvSpPr txBox="1"/>
          <p:nvPr/>
        </p:nvSpPr>
        <p:spPr>
          <a:xfrm>
            <a:off x="683568" y="6165304"/>
            <a:ext cx="8010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http://mogene.com/userfiles/files/Pacbio%20Guidelines%20-%20DNA%20v2_0.pdf</a:t>
            </a:r>
          </a:p>
        </p:txBody>
      </p:sp>
    </p:spTree>
    <p:extLst>
      <p:ext uri="{BB962C8B-B14F-4D97-AF65-F5344CB8AC3E}">
        <p14:creationId xmlns:p14="http://schemas.microsoft.com/office/powerpoint/2010/main" val="94794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cs-CZ" dirty="0" err="1" smtClean="0"/>
              <a:t>PacBio</a:t>
            </a:r>
            <a:endParaRPr lang="cs-CZ" dirty="0"/>
          </a:p>
        </p:txBody>
      </p:sp>
      <p:pic>
        <p:nvPicPr>
          <p:cNvPr id="4" name="Zástupný symbol pro obsah 3" descr="PacificBiosciencesPresentationNov112014.pdf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2" t="22083" r="10952" b="4451"/>
          <a:stretch/>
        </p:blipFill>
        <p:spPr>
          <a:xfrm>
            <a:off x="533033" y="1728192"/>
            <a:ext cx="8575471" cy="5085184"/>
          </a:xfrm>
        </p:spPr>
      </p:pic>
    </p:spTree>
    <p:extLst>
      <p:ext uri="{BB962C8B-B14F-4D97-AF65-F5344CB8AC3E}">
        <p14:creationId xmlns:p14="http://schemas.microsoft.com/office/powerpoint/2010/main" val="260271767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255</Words>
  <Application>Microsoft Office PowerPoint</Application>
  <PresentationFormat>Předvádění na obrazovce (4:3)</PresentationFormat>
  <Paragraphs>55</Paragraphs>
  <Slides>25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6" baseType="lpstr">
      <vt:lpstr>Motiv systému Office</vt:lpstr>
      <vt:lpstr>Sekvenování třetí generace</vt:lpstr>
      <vt:lpstr>Sekvenování 3. generace</vt:lpstr>
      <vt:lpstr>Pacific Biosciences (Roche)</vt:lpstr>
      <vt:lpstr>Prezentace aplikace PowerPoint</vt:lpstr>
      <vt:lpstr>PacBio</vt:lpstr>
      <vt:lpstr>PacBio</vt:lpstr>
      <vt:lpstr>PacBio</vt:lpstr>
      <vt:lpstr>PaBio</vt:lpstr>
      <vt:lpstr>PacBio</vt:lpstr>
      <vt:lpstr>PacBio – technologie SMRT</vt:lpstr>
      <vt:lpstr>PacBio</vt:lpstr>
      <vt:lpstr>PacBio</vt:lpstr>
      <vt:lpstr>PacBio</vt:lpstr>
      <vt:lpstr>PacBio a 16S rRNA</vt:lpstr>
      <vt:lpstr>NanoPore</vt:lpstr>
      <vt:lpstr>NanoPore</vt:lpstr>
      <vt:lpstr>NanoPore</vt:lpstr>
      <vt:lpstr>NanoPore</vt:lpstr>
      <vt:lpstr>NanoPore</vt:lpstr>
      <vt:lpstr>Prezentace aplikace PowerPoint</vt:lpstr>
      <vt:lpstr>Příprava knihovny MinION</vt:lpstr>
      <vt:lpstr>NanoPore</vt:lpstr>
      <vt:lpstr>NanoPore</vt:lpstr>
      <vt:lpstr>MinION a metagenomika</vt:lpstr>
      <vt:lpstr>Shrnutí rozdílů 1, 2 a 3 generace sekvenování 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Sekvenace třetí generace</dc:title>
  <dc:creator>videnska</dc:creator>
  <cp:lastModifiedBy>videnska</cp:lastModifiedBy>
  <cp:revision>20</cp:revision>
  <dcterms:created xsi:type="dcterms:W3CDTF">2016-03-07T06:17:28Z</dcterms:created>
  <dcterms:modified xsi:type="dcterms:W3CDTF">2016-03-11T07:42:17Z</dcterms:modified>
</cp:coreProperties>
</file>