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4" r:id="rId6"/>
    <p:sldId id="259" r:id="rId7"/>
    <p:sldId id="266" r:id="rId8"/>
    <p:sldId id="267" r:id="rId9"/>
    <p:sldId id="273" r:id="rId10"/>
    <p:sldId id="269" r:id="rId11"/>
    <p:sldId id="271" r:id="rId12"/>
    <p:sldId id="260" r:id="rId13"/>
    <p:sldId id="264" r:id="rId14"/>
    <p:sldId id="265" r:id="rId15"/>
    <p:sldId id="263" r:id="rId16"/>
    <p:sldId id="276" r:id="rId17"/>
    <p:sldId id="268" r:id="rId18"/>
    <p:sldId id="262" r:id="rId19"/>
    <p:sldId id="275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A28A-EB86-487E-A1C3-BCC968471D83}" type="datetimeFigureOut">
              <a:rPr lang="cs-CZ" smtClean="0"/>
              <a:t>19.2.2016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BE73-A34A-404E-8182-2EF51BD9CD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149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A28A-EB86-487E-A1C3-BCC968471D83}" type="datetimeFigureOut">
              <a:rPr lang="cs-CZ" smtClean="0"/>
              <a:t>19.2.2016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BE73-A34A-404E-8182-2EF51BD9CD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6728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A28A-EB86-487E-A1C3-BCC968471D83}" type="datetimeFigureOut">
              <a:rPr lang="cs-CZ" smtClean="0"/>
              <a:t>19.2.2016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BE73-A34A-404E-8182-2EF51BD9CD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17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A28A-EB86-487E-A1C3-BCC968471D83}" type="datetimeFigureOut">
              <a:rPr lang="cs-CZ" smtClean="0"/>
              <a:t>19.2.2016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BE73-A34A-404E-8182-2EF51BD9CD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13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A28A-EB86-487E-A1C3-BCC968471D83}" type="datetimeFigureOut">
              <a:rPr lang="cs-CZ" smtClean="0"/>
              <a:t>19.2.2016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BE73-A34A-404E-8182-2EF51BD9CD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656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A28A-EB86-487E-A1C3-BCC968471D83}" type="datetimeFigureOut">
              <a:rPr lang="cs-CZ" smtClean="0"/>
              <a:t>19.2.2016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BE73-A34A-404E-8182-2EF51BD9CD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782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A28A-EB86-487E-A1C3-BCC968471D83}" type="datetimeFigureOut">
              <a:rPr lang="cs-CZ" smtClean="0"/>
              <a:t>19.2.2016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BE73-A34A-404E-8182-2EF51BD9CD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25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A28A-EB86-487E-A1C3-BCC968471D83}" type="datetimeFigureOut">
              <a:rPr lang="cs-CZ" smtClean="0"/>
              <a:t>19.2.2016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BE73-A34A-404E-8182-2EF51BD9CD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2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A28A-EB86-487E-A1C3-BCC968471D83}" type="datetimeFigureOut">
              <a:rPr lang="cs-CZ" smtClean="0"/>
              <a:t>19.2.2016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BE73-A34A-404E-8182-2EF51BD9CD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65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A28A-EB86-487E-A1C3-BCC968471D83}" type="datetimeFigureOut">
              <a:rPr lang="cs-CZ" smtClean="0"/>
              <a:t>19.2.2016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BE73-A34A-404E-8182-2EF51BD9CD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49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A28A-EB86-487E-A1C3-BCC968471D83}" type="datetimeFigureOut">
              <a:rPr lang="cs-CZ" smtClean="0"/>
              <a:t>19.2.2016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BE73-A34A-404E-8182-2EF51BD9CD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359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6A28A-EB86-487E-A1C3-BCC968471D83}" type="datetimeFigureOut">
              <a:rPr lang="cs-CZ" smtClean="0"/>
              <a:t>19.2.2016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3BE73-A34A-404E-8182-2EF51BD9CD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7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Metagenomika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/>
              <a:t>Úvod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Petra Vídeňská, Ph.D.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485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cs-CZ" dirty="0" err="1" smtClean="0"/>
              <a:t>Metagenomika</a:t>
            </a:r>
            <a:endParaRPr lang="cs-CZ" altLang="cs-CZ" dirty="0" smtClean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01775"/>
            <a:ext cx="6480175" cy="450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ovéPole 3"/>
          <p:cNvSpPr txBox="1">
            <a:spLocks noChangeArrowheads="1"/>
          </p:cNvSpPr>
          <p:nvPr/>
        </p:nvSpPr>
        <p:spPr bwMode="auto">
          <a:xfrm>
            <a:off x="2700338" y="6237288"/>
            <a:ext cx="39036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900">
                <a:solidFill>
                  <a:schemeClr val="tx1"/>
                </a:solidFill>
              </a:rPr>
              <a:t>http://www.cbs.dtu.dk/researchgroups/metagenomics/metagenomics.php</a:t>
            </a:r>
          </a:p>
        </p:txBody>
      </p:sp>
      <p:sp>
        <p:nvSpPr>
          <p:cNvPr id="5" name="Ovál 4"/>
          <p:cNvSpPr/>
          <p:nvPr/>
        </p:nvSpPr>
        <p:spPr>
          <a:xfrm>
            <a:off x="2555875" y="1268413"/>
            <a:ext cx="3240088" cy="2592387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34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45238"/>
            <a:ext cx="1944687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5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cs-CZ" dirty="0" err="1" smtClean="0"/>
              <a:t>Microbiota</a:t>
            </a:r>
            <a:r>
              <a:rPr lang="cs-CZ" altLang="cs-CZ" dirty="0" smtClean="0"/>
              <a:t> a člověk</a:t>
            </a:r>
            <a:endParaRPr lang="cs-CZ" altLang="cs-CZ" dirty="0" smtClean="0"/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16388" name="Text Box 15"/>
          <p:cNvSpPr txBox="1">
            <a:spLocks noChangeArrowheads="1"/>
          </p:cNvSpPr>
          <p:nvPr/>
        </p:nvSpPr>
        <p:spPr bwMode="auto">
          <a:xfrm>
            <a:off x="685800" y="5454650"/>
            <a:ext cx="777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cs-CZ" sz="900">
                <a:solidFill>
                  <a:schemeClr val="tx1"/>
                </a:solidFill>
                <a:ea typeface="MS PGothic" pitchFamily="34" charset="-128"/>
              </a:rPr>
              <a:t>Whiteside, S. A. </a:t>
            </a:r>
            <a:r>
              <a:rPr lang="da-DK" altLang="cs-CZ" sz="900" i="1">
                <a:solidFill>
                  <a:schemeClr val="tx1"/>
                </a:solidFill>
                <a:ea typeface="MS PGothic" pitchFamily="34" charset="-128"/>
              </a:rPr>
              <a:t>et al. </a:t>
            </a:r>
            <a:r>
              <a:rPr lang="en-GB" altLang="cs-CZ" sz="900">
                <a:solidFill>
                  <a:schemeClr val="tx1"/>
                </a:solidFill>
                <a:ea typeface="MS PGothic" pitchFamily="34" charset="-128"/>
              </a:rPr>
              <a:t>(2015) </a:t>
            </a:r>
            <a:r>
              <a:rPr lang="en-US" altLang="cs-CZ" sz="900">
                <a:solidFill>
                  <a:schemeClr val="tx1"/>
                </a:solidFill>
                <a:ea typeface="MS PGothic" pitchFamily="34" charset="-128"/>
              </a:rPr>
              <a:t>The microbiome of the urinary tract—a role beyond infection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 sz="900" i="1">
                <a:solidFill>
                  <a:schemeClr val="tx1"/>
                </a:solidFill>
                <a:ea typeface="MS PGothic" pitchFamily="34" charset="-128"/>
              </a:rPr>
              <a:t>Nat. Rev. Urol.</a:t>
            </a:r>
            <a:r>
              <a:rPr lang="en-US" altLang="cs-CZ" sz="900">
                <a:solidFill>
                  <a:schemeClr val="tx1"/>
                </a:solidFill>
                <a:ea typeface="MS PGothic" pitchFamily="34" charset="-128"/>
              </a:rPr>
              <a:t> doi:10.1038/nrurol.2014.361</a:t>
            </a:r>
          </a:p>
        </p:txBody>
      </p:sp>
      <p:pic>
        <p:nvPicPr>
          <p:cNvPr id="16389" name="Picture 5" descr="D:\kuloth\2015\14-01-2015\NR_aop1\slides_img\nrurol.2014.361-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687513"/>
            <a:ext cx="7029450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45238"/>
            <a:ext cx="1944687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93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Izolace čistých kultur, biochemické reakce („fenotyp“ bakterie, různé podmínky)</a:t>
            </a:r>
          </a:p>
          <a:p>
            <a:pPr>
              <a:buFontTx/>
              <a:buChar char="-"/>
            </a:pPr>
            <a:r>
              <a:rPr lang="cs-CZ" dirty="0" err="1" smtClean="0"/>
              <a:t>Fingerprintové</a:t>
            </a:r>
            <a:r>
              <a:rPr lang="cs-CZ" dirty="0" smtClean="0"/>
              <a:t> metody (RFLP, </a:t>
            </a:r>
            <a:r>
              <a:rPr lang="cs-CZ" dirty="0" err="1" smtClean="0"/>
              <a:t>rep</a:t>
            </a:r>
            <a:r>
              <a:rPr lang="cs-CZ" dirty="0" smtClean="0"/>
              <a:t> PCR, </a:t>
            </a:r>
            <a:r>
              <a:rPr lang="cs-CZ" dirty="0" err="1" smtClean="0"/>
              <a:t>ribotypizace</a:t>
            </a:r>
            <a:r>
              <a:rPr lang="cs-CZ" dirty="0" smtClean="0"/>
              <a:t>, DGGE)</a:t>
            </a:r>
          </a:p>
          <a:p>
            <a:pPr>
              <a:buFontTx/>
              <a:buChar char="-"/>
            </a:pPr>
            <a:r>
              <a:rPr lang="cs-CZ" dirty="0" smtClean="0"/>
              <a:t>Identifikace pomocí sond (</a:t>
            </a:r>
            <a:r>
              <a:rPr lang="cs-CZ" dirty="0" err="1" smtClean="0"/>
              <a:t>dot-blot</a:t>
            </a:r>
            <a:r>
              <a:rPr lang="cs-CZ" dirty="0" smtClean="0"/>
              <a:t> hybridizace, FISH)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Výzkum </a:t>
            </a:r>
            <a:r>
              <a:rPr lang="cs-CZ" dirty="0" smtClean="0"/>
              <a:t>mikroflóry - minulost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144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Ribotypizace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riboprinter2 [Režim kompatibility] - Lachema 2008_Svec.pdf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0" t="22279" r="19835"/>
          <a:stretch/>
        </p:blipFill>
        <p:spPr>
          <a:xfrm>
            <a:off x="1043608" y="1412776"/>
            <a:ext cx="7200800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0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Rep</a:t>
            </a:r>
            <a:r>
              <a:rPr lang="cs-CZ" dirty="0" smtClean="0"/>
              <a:t> PCR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06" y="2411910"/>
            <a:ext cx="4071687" cy="289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10896"/>
            <a:ext cx="2425452" cy="262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68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DGGE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03393"/>
            <a:ext cx="7272808" cy="545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17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052513"/>
            <a:ext cx="427037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 smtClean="0"/>
              <a:t>Metagenomika</a:t>
            </a:r>
            <a:r>
              <a:rPr lang="cs-CZ" altLang="cs-CZ" dirty="0" smtClean="0"/>
              <a:t> - </a:t>
            </a:r>
            <a:r>
              <a:rPr lang="cs-CZ" altLang="cs-CZ" dirty="0" err="1" smtClean="0"/>
              <a:t>sekvenace</a:t>
            </a:r>
            <a:endParaRPr lang="cs-CZ" altLang="cs-CZ" dirty="0" smtClean="0"/>
          </a:p>
        </p:txBody>
      </p:sp>
      <p:sp>
        <p:nvSpPr>
          <p:cNvPr id="5124" name="Zástupný symbol pro obsah 3"/>
          <p:cNvSpPr>
            <a:spLocks noGrp="1"/>
          </p:cNvSpPr>
          <p:nvPr>
            <p:ph idx="1"/>
          </p:nvPr>
        </p:nvSpPr>
        <p:spPr>
          <a:xfrm>
            <a:off x="4267200" y="1268413"/>
            <a:ext cx="4835525" cy="4525962"/>
          </a:xfrm>
        </p:spPr>
        <p:txBody>
          <a:bodyPr>
            <a:normAutofit fontScale="92500"/>
          </a:bodyPr>
          <a:lstStyle/>
          <a:p>
            <a:r>
              <a:rPr lang="cs-CZ" altLang="cs-CZ" sz="2400" dirty="0" smtClean="0"/>
              <a:t>Dva hlavní přístupy </a:t>
            </a:r>
          </a:p>
          <a:p>
            <a:pPr lvl="1"/>
            <a:r>
              <a:rPr lang="cs-CZ" altLang="cs-CZ" sz="2400" dirty="0" err="1" smtClean="0"/>
              <a:t>Targeted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sequencing</a:t>
            </a:r>
            <a:r>
              <a:rPr lang="cs-CZ" altLang="cs-CZ" sz="2400" dirty="0" smtClean="0"/>
              <a:t> </a:t>
            </a:r>
          </a:p>
          <a:p>
            <a:pPr marL="914400" lvl="2" indent="0">
              <a:buFont typeface="Arial" charset="0"/>
              <a:buNone/>
            </a:pPr>
            <a:r>
              <a:rPr lang="cs-CZ" altLang="cs-CZ" dirty="0" err="1" smtClean="0"/>
              <a:t>Sekvenování</a:t>
            </a:r>
            <a:r>
              <a:rPr lang="cs-CZ" altLang="cs-CZ" dirty="0" smtClean="0"/>
              <a:t> specifických genů (16S </a:t>
            </a:r>
            <a:r>
              <a:rPr lang="cs-CZ" altLang="cs-CZ" dirty="0" err="1" smtClean="0"/>
              <a:t>rRNA</a:t>
            </a:r>
            <a:r>
              <a:rPr lang="cs-CZ" altLang="cs-CZ" dirty="0" smtClean="0"/>
              <a:t>) a seskupení vzniklých sekvencí do fylogenetického vztahu </a:t>
            </a:r>
          </a:p>
          <a:p>
            <a:pPr lvl="1"/>
            <a:r>
              <a:rPr lang="cs-CZ" altLang="cs-CZ" sz="2400" dirty="0" err="1" smtClean="0"/>
              <a:t>Metagenomové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sekvenování</a:t>
            </a:r>
            <a:r>
              <a:rPr lang="cs-CZ" altLang="cs-CZ" sz="2400" dirty="0" smtClean="0"/>
              <a:t> </a:t>
            </a:r>
          </a:p>
          <a:p>
            <a:pPr marL="914400" lvl="2" indent="0">
              <a:buFont typeface="Arial" charset="0"/>
              <a:buNone/>
            </a:pPr>
            <a:r>
              <a:rPr lang="cs-CZ" altLang="cs-CZ" dirty="0" smtClean="0"/>
              <a:t>Náhodně </a:t>
            </a:r>
            <a:r>
              <a:rPr lang="cs-CZ" altLang="cs-CZ" dirty="0" err="1" smtClean="0"/>
              <a:t>sekvenované</a:t>
            </a:r>
            <a:r>
              <a:rPr lang="cs-CZ" altLang="cs-CZ" dirty="0" smtClean="0"/>
              <a:t> úseky DNA (nebo RNA) a porovnání vzniklých sekvencí v NCBI databázi na základně podobnosti s referenční sekvencí. </a:t>
            </a:r>
          </a:p>
          <a:p>
            <a:endParaRPr lang="cs-CZ" altLang="cs-CZ" dirty="0" smtClean="0"/>
          </a:p>
        </p:txBody>
      </p:sp>
      <p:pic>
        <p:nvPicPr>
          <p:cNvPr id="41" name="Picture 6" descr="GS_Junior (Large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168650"/>
            <a:ext cx="35893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3"/>
          <p:cNvCxnSpPr/>
          <p:nvPr/>
        </p:nvCxnSpPr>
        <p:spPr>
          <a:xfrm>
            <a:off x="468313" y="3141663"/>
            <a:ext cx="3527425" cy="198437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H="1">
            <a:off x="323850" y="3141663"/>
            <a:ext cx="3600450" cy="198437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354013" y="3597275"/>
            <a:ext cx="35893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>
                <a:solidFill>
                  <a:srgbClr val="C00000"/>
                </a:solidFill>
                <a:latin typeface="Arial" charset="0"/>
              </a:rPr>
              <a:t>Next generation sequencing</a:t>
            </a:r>
          </a:p>
        </p:txBody>
      </p:sp>
      <p:sp>
        <p:nvSpPr>
          <p:cNvPr id="5131" name="TextovéPole 12"/>
          <p:cNvSpPr txBox="1">
            <a:spLocks noChangeArrowheads="1"/>
          </p:cNvSpPr>
          <p:nvPr/>
        </p:nvSpPr>
        <p:spPr bwMode="auto">
          <a:xfrm>
            <a:off x="488950" y="6294438"/>
            <a:ext cx="34353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latin typeface="Arial" charset="0"/>
              </a:rPr>
              <a:t>http://legacy.camera.calit2.net/education/what-is-metagenomics</a:t>
            </a:r>
          </a:p>
        </p:txBody>
      </p:sp>
    </p:spTree>
    <p:extLst>
      <p:ext uri="{BB962C8B-B14F-4D97-AF65-F5344CB8AC3E}">
        <p14:creationId xmlns:p14="http://schemas.microsoft.com/office/powerpoint/2010/main" val="290439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My Clips by videnska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4" t="31508" r="20488" b="3072"/>
          <a:stretch/>
        </p:blipFill>
        <p:spPr>
          <a:xfrm>
            <a:off x="755576" y="1196752"/>
            <a:ext cx="7901671" cy="5582479"/>
          </a:xfrm>
        </p:spPr>
      </p:pic>
    </p:spTree>
    <p:extLst>
      <p:ext uri="{BB962C8B-B14F-4D97-AF65-F5344CB8AC3E}">
        <p14:creationId xmlns:p14="http://schemas.microsoft.com/office/powerpoint/2010/main" val="232391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Sangerovo</a:t>
            </a:r>
            <a:r>
              <a:rPr lang="cs-CZ" dirty="0" smtClean="0"/>
              <a:t> </a:t>
            </a:r>
            <a:r>
              <a:rPr lang="cs-CZ" dirty="0" err="1" smtClean="0"/>
              <a:t>sekvenování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3" y="1628800"/>
            <a:ext cx="7344816" cy="488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2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Sekvenování</a:t>
            </a:r>
            <a:r>
              <a:rPr lang="cs-CZ" dirty="0" smtClean="0"/>
              <a:t> </a:t>
            </a:r>
            <a:r>
              <a:rPr lang="cs-CZ" smtClean="0"/>
              <a:t>nové generace</a:t>
            </a:r>
            <a:endParaRPr lang="cs-CZ"/>
          </a:p>
        </p:txBody>
      </p:sp>
      <p:pic>
        <p:nvPicPr>
          <p:cNvPr id="4" name="Zástupný symbol pro obsah 3" descr="My Clips by videnska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9" t="42095" r="25309" b="-295"/>
          <a:stretch/>
        </p:blipFill>
        <p:spPr>
          <a:xfrm>
            <a:off x="755576" y="1121229"/>
            <a:ext cx="7704856" cy="5736772"/>
          </a:xfrm>
        </p:spPr>
      </p:pic>
    </p:spTree>
    <p:extLst>
      <p:ext uri="{BB962C8B-B14F-4D97-AF65-F5344CB8AC3E}">
        <p14:creationId xmlns:p14="http://schemas.microsoft.com/office/powerpoint/2010/main" val="102880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Aktivita při hodinách</a:t>
            </a:r>
          </a:p>
          <a:p>
            <a:r>
              <a:rPr lang="cs-CZ" dirty="0" smtClean="0"/>
              <a:t>Prezentace – na </a:t>
            </a:r>
            <a:r>
              <a:rPr lang="cs-CZ" smtClean="0"/>
              <a:t>základě článku</a:t>
            </a:r>
            <a:endParaRPr lang="cs-CZ" dirty="0" smtClean="0"/>
          </a:p>
          <a:p>
            <a:r>
              <a:rPr lang="cs-CZ" dirty="0" smtClean="0"/>
              <a:t>Ústní zkouška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 přednášek: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30587"/>
              </p:ext>
            </p:extLst>
          </p:nvPr>
        </p:nvGraphicFramePr>
        <p:xfrm>
          <a:off x="1043608" y="1898114"/>
          <a:ext cx="7128793" cy="3547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6649"/>
                <a:gridCol w="5792144"/>
              </a:tblGrid>
              <a:tr h="22398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datum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téma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3988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22.2.2016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Úvod do metagenomiky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3988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29.2.2016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</a:rPr>
                        <a:t>Sekvenování</a:t>
                      </a:r>
                      <a:r>
                        <a:rPr lang="cs-CZ" sz="1600" u="none" strike="noStrike" dirty="0">
                          <a:effectLst/>
                        </a:rPr>
                        <a:t> druhé generace, principy 454, </a:t>
                      </a:r>
                      <a:r>
                        <a:rPr lang="cs-CZ" sz="1600" u="none" strike="noStrike" dirty="0" err="1">
                          <a:effectLst/>
                        </a:rPr>
                        <a:t>Illumina</a:t>
                      </a:r>
                      <a:r>
                        <a:rPr lang="cs-CZ" sz="1600" u="none" strike="noStrike" dirty="0">
                          <a:effectLst/>
                        </a:rPr>
                        <a:t>, Ion </a:t>
                      </a:r>
                      <a:r>
                        <a:rPr lang="cs-CZ" sz="1600" u="none" strike="noStrike" dirty="0" err="1">
                          <a:effectLst/>
                        </a:rPr>
                        <a:t>Torrent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3988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7.3.2016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Principy </a:t>
                      </a:r>
                      <a:r>
                        <a:rPr lang="cs-CZ" sz="1600" u="none" strike="noStrike" dirty="0" err="1">
                          <a:effectLst/>
                        </a:rPr>
                        <a:t>Minion</a:t>
                      </a:r>
                      <a:r>
                        <a:rPr lang="cs-CZ" sz="1600" u="none" strike="noStrike" dirty="0">
                          <a:effectLst/>
                        </a:rPr>
                        <a:t>, </a:t>
                      </a:r>
                      <a:r>
                        <a:rPr lang="cs-CZ" sz="1600" u="none" strike="noStrike" dirty="0" err="1">
                          <a:effectLst/>
                        </a:rPr>
                        <a:t>PacBio</a:t>
                      </a:r>
                      <a:r>
                        <a:rPr lang="cs-CZ" sz="1600" u="none" strike="noStrike" dirty="0">
                          <a:effectLst/>
                        </a:rPr>
                        <a:t>, prohlídka laboratoří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3988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14.3.2016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Odběry vzorků, izolace, příprava knihoven 16S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3988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21.3.2016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</a:rPr>
                        <a:t>Celometagenomové</a:t>
                      </a:r>
                      <a:r>
                        <a:rPr lang="cs-CZ" sz="1600" u="none" strike="noStrike" dirty="0">
                          <a:effectLst/>
                        </a:rPr>
                        <a:t> </a:t>
                      </a:r>
                      <a:r>
                        <a:rPr lang="cs-CZ" sz="1600" u="none" strike="noStrike" dirty="0" err="1">
                          <a:effectLst/>
                        </a:rPr>
                        <a:t>sekvenování</a:t>
                      </a:r>
                      <a:r>
                        <a:rPr lang="cs-CZ" sz="1600" u="none" strike="noStrike" dirty="0">
                          <a:effectLst/>
                        </a:rPr>
                        <a:t>, </a:t>
                      </a:r>
                      <a:r>
                        <a:rPr lang="cs-CZ" sz="1600" u="none" strike="noStrike" dirty="0" err="1">
                          <a:effectLst/>
                        </a:rPr>
                        <a:t>sekvenace</a:t>
                      </a:r>
                      <a:r>
                        <a:rPr lang="cs-CZ" sz="1600" u="none" strike="noStrike" dirty="0">
                          <a:effectLst/>
                        </a:rPr>
                        <a:t> </a:t>
                      </a:r>
                      <a:r>
                        <a:rPr lang="cs-CZ" sz="1600" u="none" strike="noStrike" dirty="0" err="1">
                          <a:effectLst/>
                        </a:rPr>
                        <a:t>eukaryot</a:t>
                      </a:r>
                      <a:r>
                        <a:rPr lang="cs-CZ" sz="1600" u="none" strike="noStrike" dirty="0">
                          <a:effectLst/>
                        </a:rPr>
                        <a:t> a virů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3988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28.3.2016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Státní svátek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3988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4.4.2016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Vyhodnocování </a:t>
                      </a:r>
                      <a:r>
                        <a:rPr lang="cs-CZ" sz="1600" u="none" strike="noStrike" dirty="0" err="1">
                          <a:effectLst/>
                        </a:rPr>
                        <a:t>sekvenací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3988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11.4.2016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Střevní mikroflóra I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3988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18.4.2016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Střevní mikroflóra II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3988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25.4.2016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Mikroflóra vody a </a:t>
                      </a:r>
                      <a:r>
                        <a:rPr lang="cs-CZ" sz="1600" u="none" strike="noStrike" dirty="0" smtClean="0">
                          <a:effectLst/>
                        </a:rPr>
                        <a:t>půdy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3988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2.5.2016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</a:rPr>
                        <a:t>Metatranskriptomika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3988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9.5.2016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Prezentace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3988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16.5.2016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Prezentace + ústní zkouška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3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světe je cca 4-6 x 10</a:t>
            </a:r>
            <a:r>
              <a:rPr lang="cs-CZ" baseline="30000" dirty="0" smtClean="0"/>
              <a:t>30 </a:t>
            </a:r>
            <a:r>
              <a:rPr lang="cs-CZ" dirty="0" err="1" smtClean="0"/>
              <a:t>prokaryot</a:t>
            </a:r>
            <a:endParaRPr lang="cs-CZ" dirty="0" smtClean="0"/>
          </a:p>
          <a:p>
            <a:r>
              <a:rPr lang="cs-CZ" dirty="0" smtClean="0"/>
              <a:t>Více než 99,9 bakterií je nekultivovatelných</a:t>
            </a:r>
          </a:p>
          <a:p>
            <a:r>
              <a:rPr lang="cs-CZ" dirty="0" smtClean="0"/>
              <a:t>V databázi více než 1 mil. </a:t>
            </a:r>
            <a:r>
              <a:rPr lang="cs-CZ" dirty="0" smtClean="0"/>
              <a:t>genů</a:t>
            </a:r>
            <a:endParaRPr lang="cs-CZ" dirty="0" smtClean="0"/>
          </a:p>
          <a:p>
            <a:r>
              <a:rPr lang="cs-CZ" dirty="0" smtClean="0"/>
              <a:t>Nové přístupy – objev nových genů – enzymy, látky</a:t>
            </a:r>
          </a:p>
          <a:p>
            <a:pPr lvl="1"/>
            <a:r>
              <a:rPr lang="cs-CZ" dirty="0" smtClean="0"/>
              <a:t>ATB</a:t>
            </a:r>
            <a:endParaRPr lang="cs-CZ" dirty="0" smtClean="0"/>
          </a:p>
          <a:p>
            <a:pPr lvl="1"/>
            <a:r>
              <a:rPr lang="cs-CZ" dirty="0"/>
              <a:t>L</a:t>
            </a:r>
            <a:r>
              <a:rPr lang="cs-CZ" dirty="0" smtClean="0"/>
              <a:t>éčiva</a:t>
            </a:r>
            <a:endParaRPr lang="cs-CZ" dirty="0" smtClean="0"/>
          </a:p>
          <a:p>
            <a:pPr lvl="1"/>
            <a:r>
              <a:rPr lang="cs-CZ" dirty="0" smtClean="0"/>
              <a:t>Degradují kontaminanty v prostředí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951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obrazku slidu - Microsoft Word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 t="23585" r="15313" b="14302"/>
          <a:stretch/>
        </p:blipFill>
        <p:spPr>
          <a:xfrm>
            <a:off x="1299913" y="1412776"/>
            <a:ext cx="7509109" cy="4066067"/>
          </a:xfrm>
        </p:spPr>
      </p:pic>
    </p:spTree>
    <p:extLst>
      <p:ext uri="{BB962C8B-B14F-4D97-AF65-F5344CB8AC3E}">
        <p14:creationId xmlns:p14="http://schemas.microsoft.com/office/powerpoint/2010/main" val="186153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0" t="10382" r="6320" b="1578"/>
          <a:stretch/>
        </p:blipFill>
        <p:spPr bwMode="auto">
          <a:xfrm>
            <a:off x="755576" y="1635287"/>
            <a:ext cx="7488832" cy="476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3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obrazku slidu - Microsoft Word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6" t="25087" r="49797" b="23653"/>
          <a:stretch/>
        </p:blipFill>
        <p:spPr>
          <a:xfrm>
            <a:off x="1763688" y="1700808"/>
            <a:ext cx="5411491" cy="4666651"/>
          </a:xfrm>
        </p:spPr>
      </p:pic>
    </p:spTree>
    <p:extLst>
      <p:ext uri="{BB962C8B-B14F-4D97-AF65-F5344CB8AC3E}">
        <p14:creationId xmlns:p14="http://schemas.microsoft.com/office/powerpoint/2010/main" val="112767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</a:t>
            </a:r>
            <a:r>
              <a:rPr lang="cs-CZ" dirty="0" err="1" smtClean="0"/>
              <a:t>metagenomiky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 err="1"/>
              <a:t>Metagenomika</a:t>
            </a:r>
            <a:r>
              <a:rPr lang="cs-CZ" altLang="cs-CZ" dirty="0"/>
              <a:t> je definována jako věda zabývající se biologickou diverzitou. Je založena na analýze genomů příbuzných, ale ne zcela identických mikrobních populací za použití genetických a molekulárních technik. Celkové </a:t>
            </a:r>
            <a:r>
              <a:rPr lang="cs-CZ" altLang="cs-CZ" dirty="0" err="1"/>
              <a:t>metagenomické</a:t>
            </a:r>
            <a:r>
              <a:rPr lang="cs-CZ" altLang="cs-CZ" dirty="0"/>
              <a:t> studie umožňují porozumět dynamice mikrobního společenství a zahrnují analýzy nukleotidových sekvencí, </a:t>
            </a:r>
            <a:r>
              <a:rPr lang="pl-PL" altLang="cs-CZ" dirty="0"/>
              <a:t>struktury, regulace a funkce (Handelsman a kol., 1998).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17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y Clips by videnska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4" t="43503" r="21197" b="2114"/>
          <a:stretch/>
        </p:blipFill>
        <p:spPr>
          <a:xfrm>
            <a:off x="683568" y="1905000"/>
            <a:ext cx="7633621" cy="4171656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Metagenomika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445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2976</TotalTime>
  <Words>326</Words>
  <Application>Microsoft Office PowerPoint</Application>
  <PresentationFormat>Předvádění na obrazovce (4:3)</PresentationFormat>
  <Paragraphs>69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Metagenomika Úvod</vt:lpstr>
      <vt:lpstr>Hodnocení:</vt:lpstr>
      <vt:lpstr>Osnova přednášek:</vt:lpstr>
      <vt:lpstr>Úvod</vt:lpstr>
      <vt:lpstr>Prezentace aplikace PowerPoint</vt:lpstr>
      <vt:lpstr>Historie</vt:lpstr>
      <vt:lpstr>Prezentace aplikace PowerPoint</vt:lpstr>
      <vt:lpstr>Definice metagenomiky</vt:lpstr>
      <vt:lpstr>Metagenomika</vt:lpstr>
      <vt:lpstr>Metagenomika</vt:lpstr>
      <vt:lpstr>Microbiota a člověk</vt:lpstr>
      <vt:lpstr>Výzkum mikroflóry - minulost</vt:lpstr>
      <vt:lpstr>Ribotypizace</vt:lpstr>
      <vt:lpstr>Rep PCR</vt:lpstr>
      <vt:lpstr>DGGE</vt:lpstr>
      <vt:lpstr>Metagenomika - sekvenace</vt:lpstr>
      <vt:lpstr>Prezentace aplikace PowerPoint</vt:lpstr>
      <vt:lpstr>Sangerovo sekvenování</vt:lpstr>
      <vt:lpstr>Sekvenování nové generace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videnska</dc:creator>
  <cp:lastModifiedBy>videnska</cp:lastModifiedBy>
  <cp:revision>19</cp:revision>
  <dcterms:created xsi:type="dcterms:W3CDTF">2016-02-15T08:32:25Z</dcterms:created>
  <dcterms:modified xsi:type="dcterms:W3CDTF">2016-02-19T11:43:07Z</dcterms:modified>
</cp:coreProperties>
</file>