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21" r:id="rId4"/>
    <p:sldId id="323" r:id="rId5"/>
    <p:sldId id="324" r:id="rId6"/>
    <p:sldId id="326" r:id="rId7"/>
    <p:sldId id="332" r:id="rId8"/>
    <p:sldId id="331" r:id="rId9"/>
    <p:sldId id="329" r:id="rId10"/>
    <p:sldId id="333" r:id="rId11"/>
    <p:sldId id="334" r:id="rId12"/>
    <p:sldId id="330" r:id="rId13"/>
    <p:sldId id="335" r:id="rId14"/>
    <p:sldId id="336" r:id="rId15"/>
    <p:sldId id="337" r:id="rId16"/>
    <p:sldId id="327" r:id="rId17"/>
    <p:sldId id="328" r:id="rId18"/>
    <p:sldId id="338" r:id="rId19"/>
    <p:sldId id="339" r:id="rId20"/>
    <p:sldId id="325" r:id="rId21"/>
    <p:sldId id="342" r:id="rId22"/>
    <p:sldId id="340" r:id="rId23"/>
    <p:sldId id="341" r:id="rId24"/>
    <p:sldId id="344" r:id="rId25"/>
    <p:sldId id="343" r:id="rId26"/>
    <p:sldId id="345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-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6018-DDFB-4C9C-81EB-C1ECE0722539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3929-6521-446A-9982-D280A43A1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94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6018-DDFB-4C9C-81EB-C1ECE0722539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3929-6521-446A-9982-D280A43A1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12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6018-DDFB-4C9C-81EB-C1ECE0722539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3929-6521-446A-9982-D280A43A1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78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6018-DDFB-4C9C-81EB-C1ECE0722539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3929-6521-446A-9982-D280A43A1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17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6018-DDFB-4C9C-81EB-C1ECE0722539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3929-6521-446A-9982-D280A43A1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56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6018-DDFB-4C9C-81EB-C1ECE0722539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3929-6521-446A-9982-D280A43A1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21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6018-DDFB-4C9C-81EB-C1ECE0722539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3929-6521-446A-9982-D280A43A1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60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6018-DDFB-4C9C-81EB-C1ECE0722539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3929-6521-446A-9982-D280A43A1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45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6018-DDFB-4C9C-81EB-C1ECE0722539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3929-6521-446A-9982-D280A43A1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04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6018-DDFB-4C9C-81EB-C1ECE0722539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3929-6521-446A-9982-D280A43A1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68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6018-DDFB-4C9C-81EB-C1ECE0722539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3929-6521-446A-9982-D280A43A1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70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6018-DDFB-4C9C-81EB-C1ECE0722539}" type="datetimeFigureOut">
              <a:rPr lang="cs-CZ" smtClean="0"/>
              <a:t>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73929-6521-446A-9982-D280A43A1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66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Metagenomika</a:t>
            </a:r>
            <a:r>
              <a:rPr lang="cs-CZ" dirty="0" smtClean="0"/>
              <a:t> – </a:t>
            </a:r>
            <a:r>
              <a:rPr lang="cs-CZ" dirty="0" smtClean="0"/>
              <a:t>Zpracování a </a:t>
            </a:r>
            <a:r>
              <a:rPr lang="cs-CZ" dirty="0" err="1"/>
              <a:t>a</a:t>
            </a:r>
            <a:r>
              <a:rPr lang="cs-CZ" dirty="0" err="1" smtClean="0"/>
              <a:t>ssembly</a:t>
            </a:r>
            <a:r>
              <a:rPr lang="cs-CZ" dirty="0" smtClean="0"/>
              <a:t> </a:t>
            </a:r>
            <a:r>
              <a:rPr lang="cs-CZ" dirty="0" err="1" smtClean="0"/>
              <a:t>celometagenomových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shotgun</a:t>
            </a:r>
            <a:r>
              <a:rPr lang="cs-CZ" dirty="0" smtClean="0"/>
              <a:t>)</a:t>
            </a:r>
            <a:r>
              <a:rPr lang="cs-CZ" dirty="0" smtClean="0"/>
              <a:t> dat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Ing. Karel Sedlář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6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</a:t>
            </a:r>
            <a:r>
              <a:rPr lang="cs-CZ" dirty="0" smtClean="0"/>
              <a:t>nezávislé </a:t>
            </a:r>
            <a:r>
              <a:rPr lang="cs-CZ" dirty="0"/>
              <a:t>na referenci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VizBin</a:t>
            </a:r>
            <a:endParaRPr lang="cs-CZ" sz="2400" dirty="0" smtClean="0"/>
          </a:p>
          <a:p>
            <a:pPr lvl="1"/>
            <a:r>
              <a:rPr lang="cs-CZ" sz="2000" dirty="0" smtClean="0"/>
              <a:t>založené také na zpracování počtů k-</a:t>
            </a:r>
            <a:r>
              <a:rPr lang="cs-CZ" sz="2000" dirty="0" err="1" smtClean="0"/>
              <a:t>merů</a:t>
            </a:r>
            <a:r>
              <a:rPr lang="cs-CZ" sz="2000" dirty="0" smtClean="0"/>
              <a:t> a následné redukci </a:t>
            </a:r>
            <a:r>
              <a:rPr lang="cs-CZ" sz="2000" dirty="0" err="1" smtClean="0"/>
              <a:t>dimenzionality</a:t>
            </a:r>
            <a:r>
              <a:rPr lang="cs-CZ" sz="2000" dirty="0" smtClean="0"/>
              <a:t> pomocí BH-SNE (</a:t>
            </a:r>
            <a:r>
              <a:rPr lang="cs-CZ" sz="2000" dirty="0" err="1" smtClean="0"/>
              <a:t>Barnes-Hut</a:t>
            </a:r>
            <a:r>
              <a:rPr lang="cs-CZ" sz="2000" dirty="0" smtClean="0"/>
              <a:t> </a:t>
            </a:r>
            <a:r>
              <a:rPr lang="cs-CZ" sz="2000" dirty="0" err="1" smtClean="0"/>
              <a:t>Stochastic</a:t>
            </a:r>
            <a:r>
              <a:rPr lang="cs-CZ" sz="2000" dirty="0" smtClean="0"/>
              <a:t> </a:t>
            </a:r>
            <a:r>
              <a:rPr lang="cs-CZ" sz="2000" dirty="0" err="1" smtClean="0"/>
              <a:t>Neighbor</a:t>
            </a:r>
            <a:r>
              <a:rPr lang="cs-CZ" sz="2000" dirty="0" smtClean="0"/>
              <a:t> </a:t>
            </a:r>
            <a:r>
              <a:rPr lang="cs-CZ" sz="2000" dirty="0" err="1" smtClean="0"/>
              <a:t>Embedding</a:t>
            </a:r>
            <a:r>
              <a:rPr lang="cs-CZ" sz="2000" dirty="0" smtClean="0"/>
              <a:t>) </a:t>
            </a:r>
          </a:p>
          <a:p>
            <a:pPr lvl="1"/>
            <a:r>
              <a:rPr lang="cs-CZ" sz="2000" dirty="0" smtClean="0"/>
              <a:t>používá k-</a:t>
            </a:r>
            <a:r>
              <a:rPr lang="cs-CZ" sz="2000" dirty="0" err="1" smtClean="0"/>
              <a:t>mery</a:t>
            </a:r>
            <a:r>
              <a:rPr lang="cs-CZ" sz="2000" dirty="0" smtClean="0"/>
              <a:t> délky 4 nukleotidů, původní </a:t>
            </a:r>
            <a:r>
              <a:rPr lang="cs-CZ" sz="2000" dirty="0" err="1" smtClean="0"/>
              <a:t>dimenzionalita</a:t>
            </a:r>
            <a:r>
              <a:rPr lang="cs-CZ" sz="2000" dirty="0" smtClean="0"/>
              <a:t> je to 4</a:t>
            </a:r>
            <a:r>
              <a:rPr lang="cs-CZ" sz="2000" baseline="30000" dirty="0"/>
              <a:t>4</a:t>
            </a:r>
            <a:r>
              <a:rPr lang="cs-CZ" sz="2000" dirty="0" smtClean="0"/>
              <a:t> = 256</a:t>
            </a:r>
          </a:p>
          <a:p>
            <a:pPr lvl="1"/>
            <a:r>
              <a:rPr lang="cs-CZ" sz="2000" dirty="0" smtClean="0"/>
              <a:t>redukce do 2D</a:t>
            </a:r>
          </a:p>
          <a:p>
            <a:pPr lvl="1"/>
            <a:r>
              <a:rPr lang="cs-CZ" sz="2000" dirty="0" smtClean="0"/>
              <a:t>problém je automatické shlukování</a:t>
            </a:r>
            <a:endParaRPr lang="cs-CZ" sz="2000" dirty="0"/>
          </a:p>
        </p:txBody>
      </p:sp>
      <p:pic>
        <p:nvPicPr>
          <p:cNvPr id="5122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4071272" cy="442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1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</a:t>
            </a:r>
            <a:r>
              <a:rPr lang="cs-CZ" dirty="0" smtClean="0"/>
              <a:t>nezávislé </a:t>
            </a:r>
            <a:r>
              <a:rPr lang="cs-CZ" dirty="0"/>
              <a:t>na referenci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využití v kombinaci s de novo </a:t>
            </a:r>
            <a:r>
              <a:rPr lang="cs-CZ" sz="2400" dirty="0" err="1" smtClean="0"/>
              <a:t>assembly</a:t>
            </a:r>
            <a:endParaRPr lang="cs-CZ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8"/>
            <a:ext cx="46609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4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novo </a:t>
            </a:r>
            <a:r>
              <a:rPr lang="cs-CZ" dirty="0" err="1" smtClean="0"/>
              <a:t>assembly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shotgun</a:t>
            </a:r>
            <a:r>
              <a:rPr lang="cs-CZ" sz="2400" dirty="0" smtClean="0"/>
              <a:t> data</a:t>
            </a:r>
            <a:endParaRPr lang="cs-CZ" sz="2400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27389"/>
            <a:ext cx="6466651" cy="4196293"/>
          </a:xfrm>
          <a:prstGeom prst="rect">
            <a:avLst/>
          </a:prstGeom>
        </p:spPr>
      </p:pic>
      <p:pic>
        <p:nvPicPr>
          <p:cNvPr id="4" name="Picture 2" descr="http://www.wiley.com/college/boyer/0470003790/cutting_edge/shotgun_seq/shotgu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356" y="1257501"/>
            <a:ext cx="28575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novo </a:t>
            </a:r>
            <a:r>
              <a:rPr lang="cs-CZ" dirty="0" err="1" smtClean="0"/>
              <a:t>assembly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de novo </a:t>
            </a:r>
            <a:r>
              <a:rPr lang="cs-CZ" sz="2400" dirty="0" err="1" smtClean="0"/>
              <a:t>assembly</a:t>
            </a:r>
            <a:r>
              <a:rPr lang="cs-CZ" sz="2400" dirty="0" smtClean="0"/>
              <a:t> je odjakživa jedním z hlavních problémů bioinformatiky</a:t>
            </a:r>
          </a:p>
          <a:p>
            <a:r>
              <a:rPr lang="cs-CZ" sz="2400" dirty="0" smtClean="0"/>
              <a:t>problematická i pro data jednoho konkrétního genomu, natož při zpracování </a:t>
            </a:r>
            <a:r>
              <a:rPr lang="cs-CZ" sz="2400" dirty="0" err="1" smtClean="0"/>
              <a:t>shotgun</a:t>
            </a:r>
            <a:r>
              <a:rPr lang="cs-CZ" sz="2400" dirty="0" smtClean="0"/>
              <a:t> </a:t>
            </a:r>
            <a:r>
              <a:rPr lang="cs-CZ" sz="2400" dirty="0" err="1" smtClean="0"/>
              <a:t>metagenomů</a:t>
            </a:r>
            <a:endParaRPr lang="cs-CZ" sz="2400" dirty="0" smtClean="0"/>
          </a:p>
          <a:p>
            <a:r>
              <a:rPr lang="cs-CZ" sz="2400" dirty="0"/>
              <a:t>kvůli výpočetní náročnosti není možné použít dynamické programování (</a:t>
            </a:r>
            <a:r>
              <a:rPr lang="cs-CZ" sz="2400" dirty="0" err="1"/>
              <a:t>nw</a:t>
            </a:r>
            <a:r>
              <a:rPr lang="cs-CZ" sz="2400" dirty="0"/>
              <a:t>, sw, </a:t>
            </a:r>
            <a:r>
              <a:rPr lang="cs-CZ" sz="2400" dirty="0" err="1"/>
              <a:t>clustal</a:t>
            </a:r>
            <a:r>
              <a:rPr lang="cs-CZ" sz="2400" dirty="0"/>
              <a:t>)</a:t>
            </a:r>
          </a:p>
          <a:p>
            <a:r>
              <a:rPr lang="cs-CZ" sz="2400" dirty="0"/>
              <a:t>velké množství algoritmů, chybí celkové srovnání, celý obor se rychle vyvíjí </a:t>
            </a:r>
            <a:endParaRPr lang="cs-CZ" sz="2400" dirty="0" smtClean="0"/>
          </a:p>
          <a:p>
            <a:r>
              <a:rPr lang="cs-CZ" sz="2400" dirty="0" smtClean="0"/>
              <a:t>zásadní roli hraje délka čtení → čím delší čtení, tím delší </a:t>
            </a:r>
            <a:r>
              <a:rPr lang="cs-CZ" sz="2400" dirty="0" err="1" smtClean="0"/>
              <a:t>kontigy</a:t>
            </a:r>
            <a:r>
              <a:rPr lang="cs-CZ" sz="2400" dirty="0" smtClean="0"/>
              <a:t> sestavíme při nižší </a:t>
            </a:r>
            <a:r>
              <a:rPr lang="cs-CZ" sz="2400" dirty="0" err="1" smtClean="0"/>
              <a:t>coverage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766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novo </a:t>
            </a:r>
            <a:r>
              <a:rPr lang="cs-CZ" dirty="0" err="1" smtClean="0"/>
              <a:t>assembly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znakové metody</a:t>
            </a:r>
          </a:p>
          <a:p>
            <a:endParaRPr lang="cs-CZ" dirty="0"/>
          </a:p>
          <a:p>
            <a:r>
              <a:rPr lang="cs-CZ" dirty="0" smtClean="0"/>
              <a:t>grafové metody</a:t>
            </a:r>
          </a:p>
          <a:p>
            <a:pPr lvl="1"/>
            <a:r>
              <a:rPr lang="cs-CZ" dirty="0" smtClean="0"/>
              <a:t>OLC grafy</a:t>
            </a:r>
          </a:p>
          <a:p>
            <a:pPr lvl="1"/>
            <a:r>
              <a:rPr lang="cs-CZ" dirty="0" smtClean="0"/>
              <a:t>de </a:t>
            </a:r>
            <a:r>
              <a:rPr lang="cs-CZ" dirty="0" err="1" smtClean="0"/>
              <a:t>Bruijn</a:t>
            </a:r>
            <a:r>
              <a:rPr lang="cs-CZ" dirty="0" smtClean="0"/>
              <a:t> grafy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7170" name="Picture 2" descr="Výsledek obrázku pro graf informat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53184"/>
            <a:ext cx="22860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9261"/>
            <a:ext cx="40052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5220072" y="4149080"/>
            <a:ext cx="3505971" cy="2232248"/>
          </a:xfrm>
          <a:prstGeom prst="ellipse">
            <a:avLst/>
          </a:prstGeom>
          <a:noFill/>
          <a:ln w="292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„Zákaz“ 5"/>
          <p:cNvSpPr/>
          <p:nvPr/>
        </p:nvSpPr>
        <p:spPr>
          <a:xfrm>
            <a:off x="4644008" y="1412776"/>
            <a:ext cx="4104456" cy="2528732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novo </a:t>
            </a:r>
            <a:r>
              <a:rPr lang="cs-CZ" dirty="0" err="1" smtClean="0"/>
              <a:t>assembly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znakové metody</a:t>
            </a:r>
          </a:p>
          <a:p>
            <a:pPr lvl="1"/>
            <a:r>
              <a:rPr lang="cs-CZ" sz="2000" dirty="0" err="1" smtClean="0"/>
              <a:t>greedy</a:t>
            </a:r>
            <a:r>
              <a:rPr lang="cs-CZ" sz="2000" dirty="0" smtClean="0"/>
              <a:t> </a:t>
            </a:r>
            <a:r>
              <a:rPr lang="cs-CZ" sz="2000" dirty="0" err="1" smtClean="0"/>
              <a:t>extension</a:t>
            </a:r>
            <a:r>
              <a:rPr lang="cs-CZ" sz="2000" dirty="0" smtClean="0"/>
              <a:t> algoritmy (hladové algoritmy)</a:t>
            </a:r>
          </a:p>
          <a:p>
            <a:pPr lvl="1"/>
            <a:r>
              <a:rPr lang="cs-CZ" sz="2000" dirty="0"/>
              <a:t>„hladový“ algoritmus spojuje jedno čtení s druhým, tak aby bylo dosaženo co největšího překryvu, skončí když už nelze připojit </a:t>
            </a:r>
            <a:r>
              <a:rPr lang="cs-CZ" sz="2000" dirty="0" smtClean="0"/>
              <a:t>další</a:t>
            </a:r>
          </a:p>
          <a:p>
            <a:pPr lvl="1"/>
            <a:r>
              <a:rPr lang="cs-CZ" sz="2000" dirty="0" smtClean="0"/>
              <a:t>největší překryv neznamená vždy nejlepší řešení</a:t>
            </a:r>
          </a:p>
          <a:p>
            <a:pPr lvl="1"/>
            <a:r>
              <a:rPr lang="cs-CZ" sz="2000" dirty="0" smtClean="0"/>
              <a:t>tendence poskytovat sub-optimální řešení</a:t>
            </a:r>
          </a:p>
          <a:p>
            <a:pPr lvl="1"/>
            <a:r>
              <a:rPr lang="cs-CZ" sz="2000" dirty="0" smtClean="0"/>
              <a:t>dobré pro malé genomy a krátká čtení</a:t>
            </a:r>
          </a:p>
          <a:p>
            <a:pPr lvl="1"/>
            <a:r>
              <a:rPr lang="cs-CZ" sz="2000" dirty="0" smtClean="0"/>
              <a:t>vyšší nárok na operační paměť počítače</a:t>
            </a:r>
          </a:p>
          <a:p>
            <a:pPr lvl="1"/>
            <a:r>
              <a:rPr lang="cs-CZ" sz="2000" dirty="0" smtClean="0"/>
              <a:t>v </a:t>
            </a:r>
            <a:r>
              <a:rPr lang="cs-CZ" sz="2000" dirty="0" err="1" smtClean="0"/>
              <a:t>metagenomice</a:t>
            </a:r>
            <a:r>
              <a:rPr lang="cs-CZ" sz="2000" dirty="0" smtClean="0"/>
              <a:t> v praxi nepoužitelné</a:t>
            </a:r>
          </a:p>
          <a:p>
            <a:pPr lvl="1"/>
            <a:r>
              <a:rPr lang="cs-CZ" sz="2000" dirty="0" smtClean="0"/>
              <a:t>nástroje: SSAKE, VCAKE</a:t>
            </a:r>
            <a:endParaRPr lang="cs-CZ" sz="2000" dirty="0"/>
          </a:p>
          <a:p>
            <a:pPr lvl="1"/>
            <a:endParaRPr lang="cs-CZ" sz="2000" dirty="0"/>
          </a:p>
        </p:txBody>
      </p:sp>
      <p:pic>
        <p:nvPicPr>
          <p:cNvPr id="4" name="Picture 2" descr="http://upload.wikimedia.org/wikipedia/commons/8/8c/Greedy-search-path-exampl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42209"/>
            <a:ext cx="2376264" cy="142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*</a:t>
            </a:r>
            <a:r>
              <a:rPr lang="cs-CZ" dirty="0"/>
              <a:t>G</a:t>
            </a:r>
            <a:r>
              <a:rPr lang="cs-CZ" dirty="0" smtClean="0"/>
              <a:t>raf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826768" cy="4525963"/>
              </a:xfrm>
            </p:spPr>
            <p:txBody>
              <a:bodyPr>
                <a:normAutofit/>
              </a:bodyPr>
              <a:lstStyle/>
              <a:p>
                <a:r>
                  <a:rPr lang="cs-CZ" sz="2400" dirty="0" smtClean="0"/>
                  <a:t>totožný pojem jako síť</a:t>
                </a:r>
              </a:p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</a:rPr>
                      <m:t>𝐺</m:t>
                    </m:r>
                    <m:r>
                      <a:rPr lang="cs-CZ" sz="2400" b="0" i="1" smtClean="0">
                        <a:latin typeface="Cambria Math"/>
                      </a:rPr>
                      <m:t>=(</m:t>
                    </m:r>
                    <m:r>
                      <a:rPr lang="cs-CZ" sz="2400" b="0" i="1" smtClean="0">
                        <a:latin typeface="Cambria Math"/>
                      </a:rPr>
                      <m:t>𝑉</m:t>
                    </m:r>
                    <m:r>
                      <a:rPr lang="cs-CZ" sz="2400" b="0" i="1" smtClean="0">
                        <a:latin typeface="Cambria Math"/>
                      </a:rPr>
                      <m:t>,</m:t>
                    </m:r>
                    <m:r>
                      <a:rPr lang="cs-CZ" sz="2400" b="0" i="1" smtClean="0">
                        <a:latin typeface="Cambria Math"/>
                      </a:rPr>
                      <m:t>𝐸</m:t>
                    </m:r>
                    <m:r>
                      <a:rPr lang="cs-CZ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cs-CZ" sz="2400" dirty="0" smtClean="0"/>
              </a:p>
              <a:p>
                <a:r>
                  <a:rPr lang="cs-CZ" sz="2400" dirty="0" smtClean="0"/>
                  <a:t>uspořádaní dvojice vrcholů a hran</a:t>
                </a:r>
                <a:endParaRPr lang="cs-CZ" sz="24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826768" cy="4525963"/>
              </a:xfrm>
              <a:blipFill rotWithShape="1">
                <a:blip r:embed="rId2"/>
                <a:stretch>
                  <a:fillRect l="-2070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896544" cy="334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3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novo </a:t>
            </a:r>
            <a:r>
              <a:rPr lang="cs-CZ" dirty="0" err="1" smtClean="0"/>
              <a:t>assembly</a:t>
            </a:r>
            <a:r>
              <a:rPr lang="cs-CZ" dirty="0" smtClean="0"/>
              <a:t> – grafové m.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OLC (</a:t>
            </a:r>
            <a:r>
              <a:rPr lang="cs-CZ" sz="2400" dirty="0" err="1" smtClean="0"/>
              <a:t>overlap</a:t>
            </a:r>
            <a:r>
              <a:rPr lang="cs-CZ" sz="2400" dirty="0" smtClean="0"/>
              <a:t> layout </a:t>
            </a:r>
            <a:r>
              <a:rPr lang="cs-CZ" sz="2400" dirty="0" err="1" smtClean="0"/>
              <a:t>concensus</a:t>
            </a:r>
            <a:r>
              <a:rPr lang="cs-CZ" sz="2400" dirty="0" smtClean="0"/>
              <a:t>)</a:t>
            </a:r>
          </a:p>
          <a:p>
            <a:pPr lvl="1"/>
            <a:r>
              <a:rPr lang="cs-CZ" sz="2000" dirty="0" smtClean="0"/>
              <a:t>graf je vygenerován s použitím čtení a jejich překryvů</a:t>
            </a:r>
          </a:p>
          <a:p>
            <a:pPr lvl="1"/>
            <a:r>
              <a:rPr lang="cs-CZ" sz="2000" dirty="0" smtClean="0"/>
              <a:t>vrcholy (uzly) jsou jednotlivá čtení</a:t>
            </a:r>
          </a:p>
          <a:p>
            <a:pPr lvl="1"/>
            <a:r>
              <a:rPr lang="cs-CZ" sz="2000" dirty="0" smtClean="0"/>
              <a:t>hrany mezi vrcholy reprezentují překryv čtení</a:t>
            </a:r>
          </a:p>
          <a:p>
            <a:pPr lvl="1"/>
            <a:r>
              <a:rPr lang="cs-CZ" sz="2000" dirty="0" smtClean="0"/>
              <a:t>hledá se </a:t>
            </a:r>
            <a:r>
              <a:rPr lang="cs-CZ" sz="2000" dirty="0" err="1" smtClean="0"/>
              <a:t>Hamiltonovská</a:t>
            </a:r>
            <a:r>
              <a:rPr lang="cs-CZ" sz="2000" dirty="0" smtClean="0"/>
              <a:t> cesta (každý uzel je navštíven jednou)</a:t>
            </a:r>
          </a:p>
          <a:p>
            <a:pPr lvl="1"/>
            <a:r>
              <a:rPr lang="cs-CZ" sz="2000" dirty="0" smtClean="0"/>
              <a:t>vhodné především pro delší čtení</a:t>
            </a:r>
          </a:p>
          <a:p>
            <a:pPr lvl="1"/>
            <a:r>
              <a:rPr lang="cs-CZ" sz="2000" dirty="0" err="1" smtClean="0"/>
              <a:t>metagenomická</a:t>
            </a:r>
            <a:r>
              <a:rPr lang="cs-CZ" sz="2000" dirty="0" smtClean="0"/>
              <a:t> data jsou velmi komplexní, což znesnadňuje výpočet, který je u OLC náročnější</a:t>
            </a:r>
          </a:p>
          <a:p>
            <a:pPr lvl="1"/>
            <a:r>
              <a:rPr lang="cs-CZ" sz="2000" dirty="0" err="1" smtClean="0"/>
              <a:t>nástoje</a:t>
            </a:r>
            <a:r>
              <a:rPr lang="cs-CZ" sz="2000" dirty="0" smtClean="0"/>
              <a:t>: </a:t>
            </a:r>
            <a:r>
              <a:rPr lang="cs-CZ" sz="2000" dirty="0" err="1" smtClean="0"/>
              <a:t>Edena</a:t>
            </a:r>
            <a:r>
              <a:rPr lang="cs-CZ" sz="2000" dirty="0" smtClean="0"/>
              <a:t>, </a:t>
            </a:r>
            <a:r>
              <a:rPr lang="cs-CZ" sz="2000" dirty="0" err="1" smtClean="0"/>
              <a:t>Newbler</a:t>
            </a:r>
            <a:r>
              <a:rPr lang="cs-CZ" sz="2000" dirty="0" smtClean="0"/>
              <a:t> (454 data), SMRT </a:t>
            </a:r>
            <a:r>
              <a:rPr lang="cs-CZ" sz="2000" dirty="0" err="1" smtClean="0"/>
              <a:t>Analysis</a:t>
            </a:r>
            <a:r>
              <a:rPr lang="cs-CZ" sz="2000" dirty="0" smtClean="0"/>
              <a:t> (</a:t>
            </a:r>
            <a:r>
              <a:rPr lang="cs-CZ" sz="2000" dirty="0" err="1" smtClean="0"/>
              <a:t>PacBio</a:t>
            </a:r>
            <a:r>
              <a:rPr lang="cs-CZ" sz="2000" dirty="0" smtClean="0"/>
              <a:t> data)</a:t>
            </a:r>
            <a:endParaRPr lang="cs-CZ" sz="2000" dirty="0" smtClean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856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novo </a:t>
            </a:r>
            <a:r>
              <a:rPr lang="cs-CZ" dirty="0" err="1" smtClean="0"/>
              <a:t>assembly</a:t>
            </a:r>
            <a:r>
              <a:rPr lang="cs-CZ" dirty="0" smtClean="0"/>
              <a:t> – grafové m.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de </a:t>
            </a:r>
            <a:r>
              <a:rPr lang="cs-CZ" sz="2400" dirty="0" err="1" smtClean="0"/>
              <a:t>Bruijn</a:t>
            </a:r>
            <a:r>
              <a:rPr lang="cs-CZ" sz="2400" dirty="0" smtClean="0"/>
              <a:t> graf</a:t>
            </a:r>
          </a:p>
          <a:p>
            <a:pPr lvl="1"/>
            <a:r>
              <a:rPr lang="cs-CZ" sz="2000" dirty="0" smtClean="0"/>
              <a:t>graf je vygenerován s použitím čtení a jejich překryvů přesně naopak než u OLC</a:t>
            </a:r>
          </a:p>
          <a:p>
            <a:pPr lvl="1"/>
            <a:r>
              <a:rPr lang="cs-CZ" sz="2000" dirty="0" smtClean="0"/>
              <a:t>vrcholy (uzly) jsou překryvy</a:t>
            </a:r>
          </a:p>
          <a:p>
            <a:pPr lvl="1"/>
            <a:r>
              <a:rPr lang="cs-CZ" sz="2000" dirty="0" smtClean="0"/>
              <a:t>hrany mezi vrcholy reprezentují unikátní sekvenci každého čtení</a:t>
            </a:r>
          </a:p>
          <a:p>
            <a:pPr lvl="1"/>
            <a:r>
              <a:rPr lang="cs-CZ" sz="2000" dirty="0" smtClean="0"/>
              <a:t>hledá se Eulerovský tah (každá hrana ke navštívena jednou)</a:t>
            </a:r>
          </a:p>
          <a:p>
            <a:pPr lvl="1"/>
            <a:r>
              <a:rPr lang="cs-CZ" sz="2000" dirty="0" smtClean="0"/>
              <a:t>vhodné pro krátká čtení a komplexní genomy</a:t>
            </a:r>
          </a:p>
          <a:p>
            <a:pPr lvl="1"/>
            <a:r>
              <a:rPr lang="cs-CZ" sz="2000" dirty="0" smtClean="0"/>
              <a:t>délka překryvu je jeden z předem volených parametrů → umožňuje efektivnější algoritmus pro výpočet, na druhou stranu může vynechat některé překryvy</a:t>
            </a:r>
          </a:p>
          <a:p>
            <a:pPr lvl="1"/>
            <a:r>
              <a:rPr lang="cs-CZ" sz="2000" dirty="0" smtClean="0"/>
              <a:t>některé sestavují graf pro více různých délek překryvů</a:t>
            </a:r>
          </a:p>
          <a:p>
            <a:pPr lvl="1"/>
            <a:r>
              <a:rPr lang="cs-CZ" sz="2000" dirty="0" smtClean="0"/>
              <a:t>nástroje: </a:t>
            </a:r>
            <a:r>
              <a:rPr lang="cs-CZ" sz="2000" dirty="0" err="1" smtClean="0"/>
              <a:t>MetAMOS</a:t>
            </a:r>
            <a:r>
              <a:rPr lang="cs-CZ" sz="2000" dirty="0" smtClean="0"/>
              <a:t>, </a:t>
            </a:r>
            <a:r>
              <a:rPr lang="cs-CZ" sz="2000" dirty="0" err="1" smtClean="0"/>
              <a:t>SOAPdenovo</a:t>
            </a:r>
            <a:r>
              <a:rPr lang="cs-CZ" sz="2000" dirty="0" smtClean="0"/>
              <a:t>, </a:t>
            </a:r>
            <a:r>
              <a:rPr lang="cs-CZ" sz="2000" dirty="0" err="1" smtClean="0"/>
              <a:t>MetaVelvet</a:t>
            </a:r>
            <a:r>
              <a:rPr lang="cs-CZ" sz="2000" dirty="0" smtClean="0"/>
              <a:t>, Meta-IDBA…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713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novo </a:t>
            </a:r>
            <a:r>
              <a:rPr lang="cs-CZ" dirty="0" err="1" smtClean="0"/>
              <a:t>assembly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sz="2000" dirty="0"/>
          </a:p>
        </p:txBody>
      </p:sp>
      <p:pic>
        <p:nvPicPr>
          <p:cNvPr id="4" name="Picture 2" descr="Realistic Gra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26955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Celometagenomová</a:t>
            </a:r>
            <a:r>
              <a:rPr lang="cs-CZ" dirty="0" smtClean="0"/>
              <a:t> </a:t>
            </a:r>
            <a:r>
              <a:rPr lang="cs-CZ" dirty="0" err="1" smtClean="0"/>
              <a:t>sekvenace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3"/>
            <a:ext cx="6840760" cy="378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372200" y="537321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Jak poznáme ke kterému genomu čtení patří?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2339752" y="536916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Jak můžeme efektivně sestavit </a:t>
            </a:r>
            <a:r>
              <a:rPr lang="cs-CZ" dirty="0" err="1" smtClean="0"/>
              <a:t>kontigy</a:t>
            </a:r>
            <a:r>
              <a:rPr lang="cs-CZ" dirty="0" smtClean="0"/>
              <a:t>, které je možné fylogeneticky zaškatulkovat?</a:t>
            </a:r>
            <a:endParaRPr lang="en-US" dirty="0"/>
          </a:p>
        </p:txBody>
      </p:sp>
      <p:sp>
        <p:nvSpPr>
          <p:cNvPr id="4" name="Ovál 3"/>
          <p:cNvSpPr/>
          <p:nvPr/>
        </p:nvSpPr>
        <p:spPr>
          <a:xfrm>
            <a:off x="6804248" y="3429000"/>
            <a:ext cx="1152128" cy="158417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2843808" y="3356992"/>
            <a:ext cx="2520280" cy="158417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kvality </a:t>
            </a:r>
            <a:r>
              <a:rPr lang="cs-CZ" dirty="0" err="1" smtClean="0"/>
              <a:t>assembly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N50</a:t>
            </a:r>
          </a:p>
          <a:p>
            <a:pPr lvl="1"/>
            <a:r>
              <a:rPr lang="cs-CZ" sz="2000" dirty="0"/>
              <a:t>něco jako medián, ale je daná větší váha delším </a:t>
            </a:r>
            <a:r>
              <a:rPr lang="cs-CZ" sz="2000" dirty="0" err="1"/>
              <a:t>kontigům</a:t>
            </a:r>
            <a:r>
              <a:rPr lang="cs-CZ" sz="2000" dirty="0"/>
              <a:t> (~vážený medián)</a:t>
            </a:r>
          </a:p>
          <a:p>
            <a:pPr lvl="1"/>
            <a:r>
              <a:rPr lang="cs-CZ" sz="2000" dirty="0"/>
              <a:t>N50 = 100 000 </a:t>
            </a:r>
            <a:r>
              <a:rPr lang="cs-CZ" sz="2000" dirty="0" err="1"/>
              <a:t>bp</a:t>
            </a:r>
            <a:r>
              <a:rPr lang="cs-CZ" sz="2000" dirty="0"/>
              <a:t> znamená, že alespoň polovina bází v </a:t>
            </a:r>
            <a:r>
              <a:rPr lang="cs-CZ" sz="2000" dirty="0" err="1"/>
              <a:t>assembly</a:t>
            </a:r>
            <a:r>
              <a:rPr lang="cs-CZ" sz="2000" dirty="0"/>
              <a:t> je obsažena v </a:t>
            </a:r>
            <a:r>
              <a:rPr lang="cs-CZ" sz="2000" dirty="0" err="1"/>
              <a:t>kontizích</a:t>
            </a:r>
            <a:r>
              <a:rPr lang="cs-CZ" sz="2000" dirty="0"/>
              <a:t> o délce alespoň 100 </a:t>
            </a:r>
            <a:r>
              <a:rPr lang="cs-CZ" sz="2000" dirty="0" smtClean="0"/>
              <a:t>000bp</a:t>
            </a:r>
            <a:endParaRPr lang="cs-CZ" sz="2000" dirty="0"/>
          </a:p>
          <a:p>
            <a:r>
              <a:rPr lang="cs-CZ" sz="2400" dirty="0"/>
              <a:t>používají se i další obdobné deskriptory, další nejčastější je </a:t>
            </a:r>
            <a:r>
              <a:rPr lang="cs-CZ" sz="2400" dirty="0" smtClean="0"/>
              <a:t>N90, N75</a:t>
            </a:r>
          </a:p>
          <a:p>
            <a:r>
              <a:rPr lang="cs-CZ" sz="2400" dirty="0" smtClean="0"/>
              <a:t>L50</a:t>
            </a:r>
          </a:p>
          <a:p>
            <a:pPr lvl="1"/>
            <a:r>
              <a:rPr lang="cs-CZ" sz="2000" dirty="0"/>
              <a:t>udává počet </a:t>
            </a:r>
            <a:r>
              <a:rPr lang="cs-CZ" sz="2000" dirty="0" err="1"/>
              <a:t>kontigů</a:t>
            </a:r>
            <a:r>
              <a:rPr lang="cs-CZ" sz="2000" dirty="0"/>
              <a:t> jejichž součet délek </a:t>
            </a:r>
            <a:r>
              <a:rPr lang="cs-CZ" sz="2000" dirty="0" smtClean="0"/>
              <a:t>splňuje podmínku N50</a:t>
            </a:r>
            <a:endParaRPr lang="cs-CZ" sz="2000" dirty="0"/>
          </a:p>
          <a:p>
            <a:endParaRPr lang="cs-CZ" sz="24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033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kvality </a:t>
            </a:r>
            <a:r>
              <a:rPr lang="cs-CZ" dirty="0" err="1" smtClean="0"/>
              <a:t>assembly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</p:spPr>
            <p:txBody>
              <a:bodyPr>
                <a:normAutofit/>
              </a:bodyPr>
              <a:lstStyle/>
              <a:p>
                <a:r>
                  <a:rPr lang="cs-CZ" sz="2400" dirty="0" smtClean="0"/>
                  <a:t>příklad: Máme určit N50 a L 50 pro 10 </a:t>
                </a:r>
                <a:r>
                  <a:rPr lang="cs-CZ" sz="2400" dirty="0" err="1" smtClean="0"/>
                  <a:t>kontigů</a:t>
                </a:r>
                <a:r>
                  <a:rPr lang="cs-CZ" sz="2400" dirty="0" smtClean="0"/>
                  <a:t> o délkách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𝑙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/>
                            <a:ea typeface="Cambria Math"/>
                          </a:rPr>
                          <m:t>62,45,56,91,70,4,16,77,69,29</m:t>
                        </m:r>
                      </m:e>
                    </m:d>
                    <m:r>
                      <a:rPr lang="cs-CZ" sz="2400" b="0" i="1" smtClean="0">
                        <a:latin typeface="Cambria Math"/>
                        <a:ea typeface="Cambria Math"/>
                      </a:rPr>
                      <m:t>∙10</m:t>
                    </m:r>
                    <m:r>
                      <a:rPr lang="cs-CZ" sz="2400" b="0" i="1" baseline="30000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cs-CZ" sz="2400" dirty="0" smtClean="0"/>
                  <a:t> bp</a:t>
                </a:r>
              </a:p>
              <a:p>
                <a:pPr marL="457200" indent="-457200">
                  <a:buAutoNum type="arabicParenR"/>
                </a:pPr>
                <a:r>
                  <a:rPr lang="cs-CZ" sz="2400" dirty="0" smtClean="0"/>
                  <a:t>seřadíme </a:t>
                </a:r>
                <a:r>
                  <a:rPr lang="cs-CZ" sz="2400" dirty="0" err="1" smtClean="0"/>
                  <a:t>kontigy</a:t>
                </a:r>
                <a:r>
                  <a:rPr lang="cs-CZ" sz="2400" dirty="0" smtClean="0"/>
                  <a:t> sestupně: </a:t>
                </a:r>
                <a:r>
                  <a:rPr lang="cs-CZ" sz="2400" dirty="0" smtClean="0"/>
                  <a:t>91,77,70,69,62,56,45,29,16,4</a:t>
                </a:r>
              </a:p>
              <a:p>
                <a:pPr marL="457200" indent="-457200">
                  <a:buAutoNum type="arabicParenR"/>
                </a:pPr>
                <a:r>
                  <a:rPr lang="cs-CZ" sz="2400" dirty="0" smtClean="0"/>
                  <a:t>sečteme délky 519 000 </a:t>
                </a:r>
                <a:r>
                  <a:rPr lang="cs-CZ" sz="2400" dirty="0" err="1" smtClean="0"/>
                  <a:t>bp</a:t>
                </a:r>
                <a:endParaRPr lang="cs-CZ" sz="2400" dirty="0" smtClean="0"/>
              </a:p>
              <a:p>
                <a:pPr marL="457200" indent="-457200">
                  <a:buAutoNum type="arabicParenR"/>
                </a:pPr>
                <a:r>
                  <a:rPr lang="cs-CZ" sz="2400" dirty="0" smtClean="0"/>
                  <a:t>pro N50 platí, že musí být větší než 519 000 ∙ 0,5 = 259 500 </a:t>
                </a:r>
                <a:r>
                  <a:rPr lang="cs-CZ" sz="2400" dirty="0" err="1" smtClean="0"/>
                  <a:t>bp</a:t>
                </a:r>
                <a:endParaRPr lang="cs-CZ" sz="2400" dirty="0" smtClean="0"/>
              </a:p>
              <a:p>
                <a:pPr marL="457200" indent="-457200">
                  <a:buAutoNum type="arabicParenR"/>
                </a:pPr>
                <a:r>
                  <a:rPr lang="cs-CZ" sz="2400" dirty="0" smtClean="0"/>
                  <a:t>srovnáváme:</a:t>
                </a:r>
              </a:p>
              <a:p>
                <a:pPr marL="0" indent="0">
                  <a:buNone/>
                </a:pPr>
                <a:r>
                  <a:rPr lang="cs-CZ" sz="1800" dirty="0" smtClean="0"/>
                  <a:t>91 000 </a:t>
                </a:r>
                <a:r>
                  <a:rPr lang="en-US" sz="1800" dirty="0"/>
                  <a:t>&lt; 259 </a:t>
                </a:r>
                <a:r>
                  <a:rPr lang="en-US" sz="1800" dirty="0" smtClean="0"/>
                  <a:t>500</a:t>
                </a:r>
                <a:r>
                  <a:rPr lang="cs-CZ" sz="1800" dirty="0" smtClean="0"/>
                  <a:t> </a:t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>91 000 + 77 000 </a:t>
                </a:r>
                <a:r>
                  <a:rPr lang="en-US" sz="1800" dirty="0" smtClean="0"/>
                  <a:t>= 168 </a:t>
                </a:r>
                <a:r>
                  <a:rPr lang="en-US" sz="1800" dirty="0"/>
                  <a:t>000 &lt; 259 </a:t>
                </a:r>
                <a:r>
                  <a:rPr lang="en-US" sz="1800" dirty="0" smtClean="0"/>
                  <a:t>500</a:t>
                </a:r>
              </a:p>
              <a:p>
                <a:pPr marL="0" indent="0">
                  <a:buNone/>
                </a:pPr>
                <a:r>
                  <a:rPr lang="cs-CZ" sz="1800" dirty="0" smtClean="0"/>
                  <a:t>91</a:t>
                </a:r>
                <a:r>
                  <a:rPr lang="en-US" sz="1800" dirty="0"/>
                  <a:t> 000</a:t>
                </a:r>
                <a:r>
                  <a:rPr lang="cs-CZ" sz="1800" dirty="0" smtClean="0"/>
                  <a:t> </a:t>
                </a:r>
                <a:r>
                  <a:rPr lang="cs-CZ" sz="1800" dirty="0"/>
                  <a:t>+ </a:t>
                </a:r>
                <a:r>
                  <a:rPr lang="cs-CZ" sz="1800" dirty="0" smtClean="0"/>
                  <a:t>77</a:t>
                </a:r>
                <a:r>
                  <a:rPr lang="en-US" sz="1800" dirty="0"/>
                  <a:t> 000</a:t>
                </a:r>
                <a:r>
                  <a:rPr lang="en-US" sz="1800" dirty="0" smtClean="0"/>
                  <a:t> + 70</a:t>
                </a:r>
                <a:r>
                  <a:rPr lang="cs-CZ" sz="1800" dirty="0" smtClean="0"/>
                  <a:t> </a:t>
                </a:r>
                <a:r>
                  <a:rPr lang="en-US" sz="1800" dirty="0"/>
                  <a:t>000 </a:t>
                </a:r>
                <a:r>
                  <a:rPr lang="cs-CZ" sz="1800" dirty="0" smtClean="0"/>
                  <a:t>=</a:t>
                </a:r>
                <a:r>
                  <a:rPr lang="en-US" sz="1800" dirty="0" smtClean="0"/>
                  <a:t> 238</a:t>
                </a:r>
                <a:r>
                  <a:rPr lang="cs-CZ" sz="1800" dirty="0" smtClean="0"/>
                  <a:t> </a:t>
                </a:r>
                <a:r>
                  <a:rPr lang="cs-CZ" sz="1800" dirty="0"/>
                  <a:t>000 &lt; 259 500</a:t>
                </a:r>
              </a:p>
              <a:p>
                <a:pPr marL="0" indent="0">
                  <a:buNone/>
                </a:pPr>
                <a:r>
                  <a:rPr lang="cs-CZ" sz="1800" dirty="0"/>
                  <a:t>91 </a:t>
                </a:r>
                <a:r>
                  <a:rPr lang="en-US" sz="1800" dirty="0"/>
                  <a:t>000 </a:t>
                </a:r>
                <a:r>
                  <a:rPr lang="cs-CZ" sz="1800" dirty="0" smtClean="0"/>
                  <a:t>+ 77</a:t>
                </a:r>
                <a:r>
                  <a:rPr lang="en-US" sz="1800" dirty="0"/>
                  <a:t> 000</a:t>
                </a:r>
                <a:r>
                  <a:rPr lang="cs-CZ" sz="1800" dirty="0" smtClean="0"/>
                  <a:t> </a:t>
                </a:r>
                <a:r>
                  <a:rPr lang="cs-CZ" sz="1800" dirty="0"/>
                  <a:t>+ </a:t>
                </a:r>
                <a:r>
                  <a:rPr lang="cs-CZ" sz="1800" dirty="0" smtClean="0"/>
                  <a:t>70</a:t>
                </a:r>
                <a:r>
                  <a:rPr lang="en-US" sz="1800" dirty="0"/>
                  <a:t> 000</a:t>
                </a:r>
                <a:r>
                  <a:rPr lang="en-US" sz="1800" dirty="0" smtClean="0"/>
                  <a:t> + 69</a:t>
                </a:r>
                <a:r>
                  <a:rPr lang="en-US" sz="1800" dirty="0"/>
                  <a:t> 000</a:t>
                </a:r>
                <a:r>
                  <a:rPr lang="cs-CZ" sz="1800" dirty="0" smtClean="0"/>
                  <a:t> </a:t>
                </a:r>
                <a:r>
                  <a:rPr lang="cs-CZ" sz="1800" dirty="0"/>
                  <a:t>= </a:t>
                </a:r>
                <a:r>
                  <a:rPr lang="en-US" sz="1800" dirty="0" smtClean="0"/>
                  <a:t>307</a:t>
                </a:r>
                <a:r>
                  <a:rPr lang="cs-CZ" sz="1800" dirty="0" smtClean="0"/>
                  <a:t> </a:t>
                </a:r>
                <a:r>
                  <a:rPr lang="cs-CZ" sz="1800" dirty="0"/>
                  <a:t>000 </a:t>
                </a:r>
                <a:r>
                  <a:rPr lang="en-US" sz="1800" dirty="0" smtClean="0"/>
                  <a:t>&gt;</a:t>
                </a:r>
                <a:r>
                  <a:rPr lang="cs-CZ" sz="1800" dirty="0" smtClean="0"/>
                  <a:t> </a:t>
                </a:r>
                <a:r>
                  <a:rPr lang="cs-CZ" sz="1800" dirty="0"/>
                  <a:t>259 </a:t>
                </a:r>
                <a:r>
                  <a:rPr lang="cs-CZ" sz="1800" dirty="0" smtClean="0"/>
                  <a:t>500</a:t>
                </a:r>
              </a:p>
              <a:p>
                <a:pPr marL="0" indent="0">
                  <a:buNone/>
                </a:pPr>
                <a:r>
                  <a:rPr lang="cs-CZ" sz="2400" dirty="0" smtClean="0"/>
                  <a:t>5) výsledek: N50 = 69 000 </a:t>
                </a:r>
                <a:r>
                  <a:rPr lang="cs-CZ" sz="2400" dirty="0" err="1" smtClean="0"/>
                  <a:t>bp</a:t>
                </a:r>
                <a:r>
                  <a:rPr lang="cs-CZ" sz="2400" dirty="0" smtClean="0"/>
                  <a:t>, L50 = 4</a:t>
                </a: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  <a:blipFill rotWithShape="1">
                <a:blip r:embed="rId2"/>
                <a:stretch>
                  <a:fillRect l="-109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7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co-</a:t>
            </a:r>
            <a:r>
              <a:rPr lang="cs-CZ" dirty="0" err="1" smtClean="0"/>
              <a:t>assembly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assembly</a:t>
            </a:r>
            <a:r>
              <a:rPr lang="cs-CZ" sz="2400" dirty="0" smtClean="0"/>
              <a:t> založená na kombinaci MG a MT dat</a:t>
            </a:r>
          </a:p>
          <a:p>
            <a:r>
              <a:rPr lang="cs-CZ" sz="2400" dirty="0" smtClean="0"/>
              <a:t>IMP: </a:t>
            </a:r>
            <a:r>
              <a:rPr lang="cs-CZ" sz="2400" dirty="0" err="1" smtClean="0"/>
              <a:t>pipeline</a:t>
            </a:r>
            <a:r>
              <a:rPr lang="cs-CZ" sz="2400" dirty="0" smtClean="0"/>
              <a:t> pro reprodukovatelnou integrovanou analýzu spojených </a:t>
            </a:r>
            <a:r>
              <a:rPr lang="cs-CZ" sz="2400" dirty="0" err="1" smtClean="0"/>
              <a:t>metagenomických</a:t>
            </a:r>
            <a:r>
              <a:rPr lang="cs-CZ" sz="2400" dirty="0" smtClean="0"/>
              <a:t> a </a:t>
            </a:r>
            <a:r>
              <a:rPr lang="cs-CZ" sz="2400" dirty="0" err="1" smtClean="0"/>
              <a:t>metatranskriptomických</a:t>
            </a:r>
            <a:r>
              <a:rPr lang="cs-CZ" sz="2400" dirty="0" smtClean="0"/>
              <a:t> dat</a:t>
            </a:r>
          </a:p>
          <a:p>
            <a:r>
              <a:rPr lang="cs-CZ" sz="2400" dirty="0" smtClean="0"/>
              <a:t>umožňuje jak odhad abundance populací, tak aktivity celé komunity</a:t>
            </a:r>
          </a:p>
          <a:p>
            <a:r>
              <a:rPr lang="cs-CZ" sz="2400" dirty="0" smtClean="0"/>
              <a:t>reference-independent → využívá maximum dat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4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08656"/>
            <a:ext cx="4318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4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7913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54292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12763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42" y="4233689"/>
            <a:ext cx="17240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731" y="5884488"/>
            <a:ext cx="4434508" cy="14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4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VizBin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772816"/>
            <a:ext cx="60388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4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sanger.ac.uk/about/history/hgp/gfx/hgp_shotgun_220x157_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54966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Celometagenomová</a:t>
            </a:r>
            <a:r>
              <a:rPr lang="cs-CZ" dirty="0"/>
              <a:t> </a:t>
            </a:r>
            <a:r>
              <a:rPr lang="cs-CZ" dirty="0" err="1"/>
              <a:t>sekvenace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laboratorní metody se vyvíjí velmi rychle, přičemž vyžadují neustálý vývoj nových výpočetních metod, který ale probíhá se zpožděním</a:t>
            </a:r>
          </a:p>
          <a:p>
            <a:r>
              <a:rPr lang="cs-CZ" sz="2400" dirty="0" smtClean="0"/>
              <a:t>„</a:t>
            </a:r>
            <a:r>
              <a:rPr lang="cs-CZ" sz="2400" dirty="0" err="1" smtClean="0"/>
              <a:t>wet-lab</a:t>
            </a:r>
            <a:r>
              <a:rPr lang="cs-CZ" sz="2400" dirty="0" smtClean="0"/>
              <a:t>“ metody pro získání </a:t>
            </a:r>
            <a:r>
              <a:rPr lang="cs-CZ" sz="2400" dirty="0" err="1" smtClean="0"/>
              <a:t>metagenomických</a:t>
            </a:r>
            <a:r>
              <a:rPr lang="cs-CZ" sz="2400" dirty="0" smtClean="0"/>
              <a:t> (MG) a </a:t>
            </a:r>
            <a:r>
              <a:rPr lang="cs-CZ" sz="2400" dirty="0" err="1" smtClean="0"/>
              <a:t>metatranskriptomických</a:t>
            </a:r>
            <a:r>
              <a:rPr lang="cs-CZ" sz="2400" dirty="0" smtClean="0"/>
              <a:t> dat (MT) jsou formalizované a reprodukovatelné</a:t>
            </a:r>
          </a:p>
          <a:p>
            <a:r>
              <a:rPr lang="cs-CZ" sz="2400" dirty="0" smtClean="0"/>
              <a:t>„dry-</a:t>
            </a:r>
            <a:r>
              <a:rPr lang="cs-CZ" sz="2400" dirty="0" err="1" smtClean="0"/>
              <a:t>lab</a:t>
            </a:r>
            <a:r>
              <a:rPr lang="cs-CZ" sz="2400" dirty="0" smtClean="0"/>
              <a:t>“ metody v tomto ohledu zaostávají, formalizace postupů je složitá</a:t>
            </a:r>
          </a:p>
          <a:p>
            <a:r>
              <a:rPr lang="cs-CZ" sz="2400" dirty="0" smtClean="0"/>
              <a:t>výpočetně velmi náročné problémy, často neřešitelné deterministicky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298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přístupy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metody pro zpracování surových dat (čtení):</a:t>
            </a:r>
          </a:p>
          <a:p>
            <a:pPr lvl="1"/>
            <a:r>
              <a:rPr lang="cs-CZ" sz="2000" dirty="0" smtClean="0"/>
              <a:t>závislé na referenci × nezávislé na referenci</a:t>
            </a:r>
            <a:endParaRPr lang="cs-CZ" sz="2000" dirty="0"/>
          </a:p>
        </p:txBody>
      </p:sp>
      <p:pic>
        <p:nvPicPr>
          <p:cNvPr id="1026" name="Picture 2" descr="Figure 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428166" cy="467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závislé na referenci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založené na přímém mapování či zarovnávání čtení k referenčním databázím</a:t>
            </a:r>
          </a:p>
          <a:p>
            <a:r>
              <a:rPr lang="cs-CZ" sz="2400" dirty="0"/>
              <a:t>4-6 x 10</a:t>
            </a:r>
            <a:r>
              <a:rPr lang="cs-CZ" sz="2400" baseline="30000" dirty="0"/>
              <a:t>30 </a:t>
            </a:r>
            <a:r>
              <a:rPr lang="cs-CZ" sz="2400" dirty="0" err="1" smtClean="0"/>
              <a:t>prokaryot</a:t>
            </a:r>
            <a:endParaRPr lang="cs-CZ" sz="2400" dirty="0" smtClean="0"/>
          </a:p>
          <a:p>
            <a:r>
              <a:rPr lang="cs-CZ" sz="2400" dirty="0" err="1" smtClean="0"/>
              <a:t>GenBank</a:t>
            </a:r>
            <a:r>
              <a:rPr lang="cs-CZ" sz="2400" dirty="0" smtClean="0"/>
              <a:t> </a:t>
            </a:r>
            <a:r>
              <a:rPr lang="cs-CZ" sz="2400" dirty="0" err="1" smtClean="0"/>
              <a:t>assembly</a:t>
            </a:r>
            <a:r>
              <a:rPr lang="cs-CZ" sz="2400" dirty="0" smtClean="0"/>
              <a:t> </a:t>
            </a:r>
            <a:r>
              <a:rPr lang="cs-CZ" sz="2400" dirty="0" err="1" smtClean="0"/>
              <a:t>prokaryotních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genomů: 68 450</a:t>
            </a:r>
          </a:p>
          <a:p>
            <a:r>
              <a:rPr lang="cs-CZ" sz="2400" dirty="0" smtClean="0"/>
              <a:t>kompletních jen 5282</a:t>
            </a:r>
          </a:p>
          <a:p>
            <a:r>
              <a:rPr lang="cs-CZ" sz="2400" dirty="0" smtClean="0"/>
              <a:t>srovnávání s databází je pomalé</a:t>
            </a:r>
          </a:p>
          <a:p>
            <a:r>
              <a:rPr lang="cs-CZ" sz="2400" dirty="0" smtClean="0"/>
              <a:t>i pro lidský střevní </a:t>
            </a:r>
            <a:r>
              <a:rPr lang="cs-CZ" sz="2400" dirty="0" err="1" smtClean="0"/>
              <a:t>mikrobiom</a:t>
            </a:r>
            <a:r>
              <a:rPr lang="cs-CZ" sz="2400" dirty="0" smtClean="0"/>
              <a:t> stále chybí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reference pro 43 % genomů</a:t>
            </a:r>
          </a:p>
          <a:p>
            <a:r>
              <a:rPr lang="cs-CZ" sz="2400" dirty="0" smtClean="0"/>
              <a:t>výsledek: relativní abundance čtení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v jednotlivých skupinách</a:t>
            </a:r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15" y="1916832"/>
            <a:ext cx="3820723" cy="24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732240" y="5013176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GenBank</a:t>
            </a:r>
            <a:r>
              <a:rPr lang="cs-CZ" dirty="0" smtClean="0"/>
              <a:t>: 193 739 511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7118577" y="5382508"/>
            <a:ext cx="1913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WGS: 338 922 537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závislé na referenci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nemusí data nutně porovnávat s celými sekvencemi, ale jen s </a:t>
            </a:r>
            <a:r>
              <a:rPr lang="cs-CZ" sz="2400" dirty="0" err="1" smtClean="0"/>
              <a:t>markerovými</a:t>
            </a:r>
            <a:r>
              <a:rPr lang="cs-CZ" sz="2400" dirty="0" smtClean="0"/>
              <a:t> </a:t>
            </a:r>
            <a:r>
              <a:rPr lang="cs-CZ" sz="2400" dirty="0" err="1" smtClean="0"/>
              <a:t>subsekvencemi</a:t>
            </a:r>
            <a:r>
              <a:rPr lang="cs-CZ" sz="2400" dirty="0" smtClean="0"/>
              <a:t> (třeba vybranými geny)</a:t>
            </a:r>
          </a:p>
          <a:p>
            <a:r>
              <a:rPr lang="cs-CZ" sz="2400" dirty="0" smtClean="0"/>
              <a:t>srovnání je tak časově méně složité</a:t>
            </a:r>
          </a:p>
          <a:p>
            <a:r>
              <a:rPr lang="cs-CZ" sz="2400" dirty="0" smtClean="0"/>
              <a:t>může probíhat 2 způsoby:</a:t>
            </a:r>
          </a:p>
          <a:p>
            <a:pPr lvl="1"/>
            <a:r>
              <a:rPr lang="cs-CZ" sz="2000" dirty="0" smtClean="0"/>
              <a:t>porovnává samostatná čtení jako celé sekvence</a:t>
            </a:r>
          </a:p>
          <a:p>
            <a:pPr lvl="1"/>
            <a:r>
              <a:rPr lang="cs-CZ" sz="2000" dirty="0" smtClean="0"/>
              <a:t>porovnává profilovou informaci ze čtení (př. počty specifických k-</a:t>
            </a:r>
            <a:r>
              <a:rPr lang="cs-CZ" sz="2000" dirty="0" err="1" smtClean="0"/>
              <a:t>merů</a:t>
            </a:r>
            <a:r>
              <a:rPr lang="cs-CZ" sz="2000" dirty="0" smtClean="0"/>
              <a:t>)</a:t>
            </a:r>
          </a:p>
          <a:p>
            <a:r>
              <a:rPr lang="cs-CZ" sz="2400" dirty="0" smtClean="0"/>
              <a:t>důležitým parametrem je délka porovnávaných sekvencí → vhodnější pro dlouhá čtení</a:t>
            </a:r>
          </a:p>
          <a:p>
            <a:r>
              <a:rPr lang="cs-CZ" sz="2400" dirty="0" smtClean="0"/>
              <a:t>vhodné spíše pro MT než pro MG</a:t>
            </a:r>
            <a:endParaRPr lang="cs-CZ" sz="2400" dirty="0"/>
          </a:p>
          <a:p>
            <a:r>
              <a:rPr lang="cs-CZ" sz="2400" dirty="0" smtClean="0"/>
              <a:t>výsledek: relativní abundance drah/taxonomických skupin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988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závislé na referenci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nástroje pracující s vybranými geny:</a:t>
            </a:r>
          </a:p>
          <a:p>
            <a:pPr lvl="1"/>
            <a:r>
              <a:rPr lang="cs-CZ" sz="2000" dirty="0" smtClean="0"/>
              <a:t>AMPHORA (31 vybraných genů)</a:t>
            </a:r>
          </a:p>
          <a:p>
            <a:pPr lvl="1"/>
            <a:r>
              <a:rPr lang="cs-CZ" sz="2000" dirty="0" err="1" smtClean="0"/>
              <a:t>MetaPhyler</a:t>
            </a:r>
            <a:r>
              <a:rPr lang="cs-CZ" sz="2000" dirty="0" smtClean="0"/>
              <a:t> (navíc geny pro doménu </a:t>
            </a:r>
            <a:r>
              <a:rPr lang="cs-CZ" sz="2000" dirty="0" err="1" smtClean="0"/>
              <a:t>Archea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AMPHORA2 </a:t>
            </a:r>
            <a:r>
              <a:rPr lang="cs-CZ" sz="2000" dirty="0"/>
              <a:t>(navíc geny pro doménu </a:t>
            </a:r>
            <a:r>
              <a:rPr lang="cs-CZ" sz="2000" dirty="0" err="1"/>
              <a:t>Archea</a:t>
            </a:r>
            <a:r>
              <a:rPr lang="cs-CZ" sz="2000" dirty="0" smtClean="0"/>
              <a:t>)</a:t>
            </a:r>
            <a:endParaRPr lang="cs-CZ" sz="2000" dirty="0" smtClean="0"/>
          </a:p>
          <a:p>
            <a:pPr lvl="1"/>
            <a:r>
              <a:rPr lang="cs-CZ" sz="2000" dirty="0" err="1" smtClean="0"/>
              <a:t>MetaPhlAn</a:t>
            </a:r>
            <a:r>
              <a:rPr lang="cs-CZ" sz="2000" dirty="0" smtClean="0"/>
              <a:t> (různé geny pro různé vývojové větve)</a:t>
            </a:r>
          </a:p>
          <a:p>
            <a:endParaRPr lang="cs-CZ" sz="2400" dirty="0" smtClean="0"/>
          </a:p>
          <a:p>
            <a:r>
              <a:rPr lang="cs-CZ" sz="2400" dirty="0" smtClean="0"/>
              <a:t>nástroje pracující s celými sekvencemi:</a:t>
            </a:r>
          </a:p>
          <a:p>
            <a:pPr lvl="1"/>
            <a:r>
              <a:rPr lang="cs-CZ" sz="2000" dirty="0" smtClean="0"/>
              <a:t>BLASTN</a:t>
            </a:r>
          </a:p>
          <a:p>
            <a:pPr lvl="1"/>
            <a:r>
              <a:rPr lang="cs-CZ" sz="2000" dirty="0" smtClean="0"/>
              <a:t>BowTie2</a:t>
            </a:r>
          </a:p>
          <a:p>
            <a:pPr lvl="1"/>
            <a:r>
              <a:rPr lang="cs-CZ" sz="2000" dirty="0" smtClean="0"/>
              <a:t>BWA</a:t>
            </a:r>
            <a:endParaRPr lang="cs-CZ" sz="2000" dirty="0"/>
          </a:p>
        </p:txBody>
      </p:sp>
      <p:pic>
        <p:nvPicPr>
          <p:cNvPr id="3074" name="Picture 2" descr="The gut microbiota in asymptomatic Western populations as inferred by MetaPhlAn on 224 samples combining the HMP and MetaHIT cohor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419662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nezávislé na referenci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nevyžadují apriorní znalost → využijí i čtení, která patří dosud nepopsaným genomům</a:t>
            </a:r>
          </a:p>
          <a:p>
            <a:r>
              <a:rPr lang="cs-CZ" sz="2400" dirty="0" smtClean="0"/>
              <a:t>může opět pracovat s celými sekvencemi nebo profilovou informací</a:t>
            </a:r>
          </a:p>
          <a:p>
            <a:r>
              <a:rPr lang="cs-CZ" sz="2400" dirty="0" smtClean="0"/>
              <a:t>(mezi)výsledek: relativní abundance skupin podobných, neidentifikovaných sekvencí</a:t>
            </a:r>
          </a:p>
          <a:p>
            <a:r>
              <a:rPr lang="cs-CZ" sz="2400" dirty="0" smtClean="0"/>
              <a:t>umožní sestavení delších sekvencí (</a:t>
            </a:r>
            <a:r>
              <a:rPr lang="cs-CZ" sz="2400" dirty="0" err="1" smtClean="0"/>
              <a:t>kontigů</a:t>
            </a:r>
            <a:r>
              <a:rPr lang="cs-CZ" sz="2400" dirty="0" smtClean="0"/>
              <a:t>), které jsou teprve následně identifikovány</a:t>
            </a:r>
          </a:p>
          <a:p>
            <a:r>
              <a:rPr lang="cs-CZ" sz="2400" dirty="0" smtClean="0"/>
              <a:t>vyžaduje de novo </a:t>
            </a:r>
            <a:r>
              <a:rPr lang="cs-CZ" sz="2400" dirty="0" err="1" smtClean="0"/>
              <a:t>assembly</a:t>
            </a:r>
            <a:r>
              <a:rPr lang="cs-CZ" sz="2400" dirty="0" smtClean="0"/>
              <a:t> dat, často několika krokovou s postupnou klasifikací vznikajících </a:t>
            </a:r>
            <a:r>
              <a:rPr lang="cs-CZ" sz="2400" dirty="0" err="1" smtClean="0"/>
              <a:t>kontigů</a:t>
            </a:r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502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</a:t>
            </a:r>
            <a:r>
              <a:rPr lang="cs-CZ" dirty="0" smtClean="0"/>
              <a:t>nezávislé </a:t>
            </a:r>
            <a:r>
              <a:rPr lang="cs-CZ" dirty="0"/>
              <a:t>na referenci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SOM (</a:t>
            </a:r>
            <a:r>
              <a:rPr lang="cs-CZ" sz="2400" dirty="0" err="1" smtClean="0"/>
              <a:t>samoorganizační</a:t>
            </a:r>
            <a:r>
              <a:rPr lang="cs-CZ" sz="2400" dirty="0" smtClean="0"/>
              <a:t> mapy)</a:t>
            </a:r>
          </a:p>
          <a:p>
            <a:pPr lvl="1"/>
            <a:r>
              <a:rPr lang="cs-CZ" sz="2000" dirty="0" smtClean="0"/>
              <a:t>založené na zpracování počtů k-</a:t>
            </a:r>
            <a:r>
              <a:rPr lang="cs-CZ" sz="2000" dirty="0" err="1" smtClean="0"/>
              <a:t>merů</a:t>
            </a:r>
            <a:r>
              <a:rPr lang="cs-CZ" sz="2000" dirty="0" smtClean="0"/>
              <a:t> a následné redukci </a:t>
            </a:r>
            <a:r>
              <a:rPr lang="cs-CZ" sz="2000" dirty="0" err="1" smtClean="0"/>
              <a:t>dimenzionality</a:t>
            </a:r>
            <a:endParaRPr lang="cs-CZ" sz="2000" dirty="0" smtClean="0"/>
          </a:p>
          <a:p>
            <a:pPr lvl="1"/>
            <a:r>
              <a:rPr lang="cs-CZ" sz="2000" dirty="0" smtClean="0"/>
              <a:t>původní </a:t>
            </a:r>
            <a:r>
              <a:rPr lang="cs-CZ" sz="2000" dirty="0" err="1" smtClean="0"/>
              <a:t>dimenzionalita</a:t>
            </a:r>
            <a:r>
              <a:rPr lang="cs-CZ" sz="2000" dirty="0" smtClean="0"/>
              <a:t> je daná délkou k-</a:t>
            </a:r>
            <a:r>
              <a:rPr lang="cs-CZ" sz="2000" dirty="0" err="1" smtClean="0"/>
              <a:t>meru</a:t>
            </a:r>
            <a:r>
              <a:rPr lang="cs-CZ" sz="2000" dirty="0" smtClean="0"/>
              <a:t>: 4</a:t>
            </a:r>
            <a:r>
              <a:rPr lang="cs-CZ" sz="2000" baseline="30000" dirty="0" smtClean="0"/>
              <a:t>k</a:t>
            </a:r>
            <a:endParaRPr lang="cs-CZ" sz="2000" dirty="0"/>
          </a:p>
          <a:p>
            <a:pPr lvl="1"/>
            <a:r>
              <a:rPr lang="cs-CZ" sz="2000" dirty="0" smtClean="0"/>
              <a:t>pro k-</a:t>
            </a:r>
            <a:r>
              <a:rPr lang="cs-CZ" sz="2000" dirty="0" err="1" smtClean="0"/>
              <a:t>mery</a:t>
            </a:r>
            <a:r>
              <a:rPr lang="cs-CZ" sz="2000" dirty="0" smtClean="0"/>
              <a:t> délky 5 nukleotidů je to 4</a:t>
            </a:r>
            <a:r>
              <a:rPr lang="cs-CZ" sz="2000" baseline="30000" dirty="0" smtClean="0"/>
              <a:t>5</a:t>
            </a:r>
            <a:r>
              <a:rPr lang="cs-CZ" sz="2000" dirty="0" smtClean="0"/>
              <a:t> = 1024</a:t>
            </a:r>
            <a:endParaRPr lang="cs-CZ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74015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2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1031</Words>
  <Application>Microsoft Office PowerPoint</Application>
  <PresentationFormat>Předvádění na obrazovce (4:3)</PresentationFormat>
  <Paragraphs>140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Metagenomika – Zpracování a assembly celometagenomových (shotgun) dat</vt:lpstr>
      <vt:lpstr>Celometagenomová sekvenace</vt:lpstr>
      <vt:lpstr>Celometagenomová sekvenace</vt:lpstr>
      <vt:lpstr>Základní přístupy</vt:lpstr>
      <vt:lpstr>Metody závislé na referenci</vt:lpstr>
      <vt:lpstr>Metody závislé na referenci</vt:lpstr>
      <vt:lpstr>Metody závislé na referenci</vt:lpstr>
      <vt:lpstr>Metody nezávislé na referenci</vt:lpstr>
      <vt:lpstr>Metody nezávislé na referenci</vt:lpstr>
      <vt:lpstr>Metody nezávislé na referenci</vt:lpstr>
      <vt:lpstr>Metody nezávislé na referenci</vt:lpstr>
      <vt:lpstr>de novo assembly</vt:lpstr>
      <vt:lpstr>de novo assembly</vt:lpstr>
      <vt:lpstr>de novo assembly</vt:lpstr>
      <vt:lpstr>de novo assembly</vt:lpstr>
      <vt:lpstr>*Graf</vt:lpstr>
      <vt:lpstr>de novo assembly – grafové m.</vt:lpstr>
      <vt:lpstr>de novo assembly – grafové m.</vt:lpstr>
      <vt:lpstr>de novo assembly</vt:lpstr>
      <vt:lpstr>hodnocení kvality assembly</vt:lpstr>
      <vt:lpstr>hodnocení kvality assembly</vt:lpstr>
      <vt:lpstr>co-assembly</vt:lpstr>
      <vt:lpstr>IMP</vt:lpstr>
      <vt:lpstr>IMP</vt:lpstr>
      <vt:lpstr>VizBin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videnska</dc:creator>
  <cp:lastModifiedBy>SEDLAR</cp:lastModifiedBy>
  <cp:revision>55</cp:revision>
  <dcterms:created xsi:type="dcterms:W3CDTF">2016-04-01T13:33:59Z</dcterms:created>
  <dcterms:modified xsi:type="dcterms:W3CDTF">2016-05-02T08:52:51Z</dcterms:modified>
</cp:coreProperties>
</file>