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6" r:id="rId1"/>
  </p:sldMasterIdLst>
  <p:notesMasterIdLst>
    <p:notesMasterId r:id="rId16"/>
  </p:notesMasterIdLst>
  <p:sldIdLst>
    <p:sldId id="256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9" r:id="rId11"/>
    <p:sldId id="270" r:id="rId12"/>
    <p:sldId id="271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6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B83A5-8838-4694-A893-47C14B570007}" type="datetimeFigureOut">
              <a:rPr lang="cs-CZ" smtClean="0"/>
              <a:t>23.2.2016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37E16-FCCE-4FAE-9296-5B678B2AF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65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37E16-FCCE-4FAE-9296-5B678B2AF18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117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37E16-FCCE-4FAE-9296-5B678B2AF18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58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37E16-FCCE-4FAE-9296-5B678B2AF18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3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1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2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3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1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1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7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41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6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9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7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9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7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0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46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9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70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6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toz.ebsco.com/Titles/16644" TargetMode="External"/><Relationship Id="rId2" Type="http://schemas.openxmlformats.org/officeDocument/2006/relationships/hyperlink" Target="https://ezdroje.muni.cz/ecasopisy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zdroje.muni.cz/prehled/abecedne.php?lang=c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otzool.sci.muni.cz/library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leph.muni.cz/F?RN=73030379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>
                <a:latin typeface="Bernard MT Condensed" panose="02050806060905020404" pitchFamily="18" charset="0"/>
              </a:rPr>
              <a:t>KNIHOVNA </a:t>
            </a:r>
            <a:endParaRPr lang="cs-CZ" sz="8800" dirty="0">
              <a:latin typeface="Bernard MT Condensed" panose="020508060609050204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Bernard MT Condensed" panose="02050806060905020404" pitchFamily="18" charset="0"/>
              </a:rPr>
              <a:t>Ústavu botaniky a zoologie </a:t>
            </a:r>
            <a:endParaRPr lang="cs-CZ" sz="4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titulu Naše květiny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1952" y="2165504"/>
            <a:ext cx="5047996" cy="40993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52" y="2165504"/>
            <a:ext cx="5124700" cy="40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Ukázka časopiseckého titulu</a:t>
            </a:r>
            <a:br>
              <a:rPr lang="cs-CZ" sz="3200" dirty="0" smtClean="0"/>
            </a:br>
            <a:r>
              <a:rPr lang="cs-CZ" sz="3200" dirty="0" smtClean="0"/>
              <a:t>- botanika</a:t>
            </a:r>
            <a:endParaRPr lang="cs-CZ" sz="32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3" y="2325848"/>
            <a:ext cx="4724394" cy="3779518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8550" y="2325847"/>
            <a:ext cx="472440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Ukázka časopiseckého titulu</a:t>
            </a:r>
            <a:br>
              <a:rPr lang="cs-CZ" sz="3200" dirty="0"/>
            </a:br>
            <a:r>
              <a:rPr lang="cs-CZ" sz="3200" dirty="0"/>
              <a:t>- </a:t>
            </a:r>
            <a:r>
              <a:rPr lang="cs-CZ" sz="3200" dirty="0" smtClean="0"/>
              <a:t>zoologie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401" y="2173446"/>
            <a:ext cx="5105398" cy="4084320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1550" y="2173446"/>
            <a:ext cx="5175250" cy="40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Elektronické informační zdroje MU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1821324" y="2672834"/>
            <a:ext cx="7297190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cs-CZ" sz="2400" b="1" dirty="0" smtClean="0"/>
              <a:t>Portál EIZ:</a:t>
            </a:r>
          </a:p>
          <a:p>
            <a:pPr>
              <a:buClr>
                <a:schemeClr val="accent1"/>
              </a:buClr>
            </a:pPr>
            <a:endParaRPr lang="cs-CZ" sz="2400" b="1" dirty="0" smtClean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400" b="1" dirty="0">
                <a:hlinkClick r:id="rId2"/>
              </a:rPr>
              <a:t>https://ezdroje.muni.cz/ecasopisy</a:t>
            </a:r>
            <a:r>
              <a:rPr lang="cs-CZ" sz="2400" b="1" dirty="0" smtClean="0">
                <a:hlinkClick r:id="rId2"/>
              </a:rPr>
              <a:t>/</a:t>
            </a:r>
            <a:endParaRPr lang="cs-CZ" sz="2400" b="1" dirty="0" smtClean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400" b="1" dirty="0" smtClean="0"/>
          </a:p>
          <a:p>
            <a:pPr marL="1371600" lvl="2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2400" b="1" dirty="0"/>
              <a:t>Elektronické časopisy na MU</a:t>
            </a:r>
          </a:p>
          <a:p>
            <a:pPr lvl="3">
              <a:buClr>
                <a:schemeClr val="accent1"/>
              </a:buClr>
            </a:pPr>
            <a:r>
              <a:rPr lang="cs-CZ" sz="2400" b="1" u="sng" dirty="0">
                <a:hlinkClick r:id="rId3"/>
              </a:rPr>
              <a:t>Portál elektronických časopisů (</a:t>
            </a:r>
            <a:r>
              <a:rPr lang="cs-CZ" sz="2400" b="1" u="sng" dirty="0" smtClean="0">
                <a:hlinkClick r:id="rId3"/>
              </a:rPr>
              <a:t>A-to-Z)</a:t>
            </a:r>
            <a:endParaRPr lang="cs-CZ" sz="2400" b="1" dirty="0" smtClean="0"/>
          </a:p>
          <a:p>
            <a:pPr lvl="1">
              <a:buClr>
                <a:schemeClr val="accent1"/>
              </a:buClr>
            </a:pPr>
            <a:endParaRPr lang="cs-CZ" sz="2400" b="1" dirty="0" smtClean="0"/>
          </a:p>
          <a:p>
            <a:pPr marL="1257300" lvl="2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cs-CZ" sz="2400" b="1" dirty="0" smtClean="0"/>
              <a:t>  Přehled zdrojů </a:t>
            </a:r>
          </a:p>
          <a:p>
            <a:pPr lvl="2">
              <a:buClr>
                <a:schemeClr val="accent1"/>
              </a:buClr>
            </a:pPr>
            <a:r>
              <a:rPr lang="cs-CZ" sz="2400" b="1" dirty="0"/>
              <a:t>	</a:t>
            </a:r>
            <a:r>
              <a:rPr lang="cs-CZ" sz="2400" b="1" dirty="0" smtClean="0"/>
              <a:t> </a:t>
            </a:r>
            <a:r>
              <a:rPr lang="cs-CZ" sz="2400" b="1" dirty="0" smtClean="0">
                <a:hlinkClick r:id="rId4"/>
              </a:rPr>
              <a:t>Abecední </a:t>
            </a:r>
            <a:r>
              <a:rPr lang="cs-CZ" sz="2400" b="1" dirty="0">
                <a:hlinkClick r:id="rId4"/>
              </a:rPr>
              <a:t>seznam </a:t>
            </a:r>
            <a:r>
              <a:rPr lang="cs-CZ" sz="2400" b="1" dirty="0" smtClean="0">
                <a:hlinkClick r:id="rId4"/>
              </a:rPr>
              <a:t>zdrojů</a:t>
            </a:r>
            <a:endParaRPr lang="cs-CZ" sz="2400" b="1" dirty="0" smtClean="0"/>
          </a:p>
          <a:p>
            <a:pPr lvl="1">
              <a:buClr>
                <a:schemeClr val="accent1"/>
              </a:buClr>
            </a:pPr>
            <a:endParaRPr lang="cs-CZ" sz="2400" b="1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cs-CZ" sz="2400" b="1" dirty="0" smtClean="0"/>
          </a:p>
          <a:p>
            <a:pPr>
              <a:buClr>
                <a:schemeClr val="accent1"/>
              </a:buClr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917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927100" y="3103563"/>
            <a:ext cx="10287000" cy="33178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600" dirty="0" smtClean="0">
                <a:solidFill>
                  <a:schemeClr val="accent4"/>
                </a:solidFill>
                <a:latin typeface="+mj-lt"/>
              </a:rPr>
              <a:t>Těšíme se na vaši návštěvu! </a:t>
            </a:r>
          </a:p>
          <a:p>
            <a:pPr marL="0" indent="0" algn="ctr">
              <a:buNone/>
            </a:pPr>
            <a:endParaRPr lang="cs-CZ" sz="36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cs-CZ" sz="3600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chemeClr val="tx1"/>
                </a:solidFill>
                <a:latin typeface="+mj-lt"/>
              </a:rPr>
              <a:t>	</a:t>
            </a:r>
            <a:r>
              <a:rPr lang="cs-CZ" sz="3600" dirty="0" smtClean="0">
                <a:solidFill>
                  <a:schemeClr val="tx1"/>
                </a:solidFill>
                <a:latin typeface="+mj-lt"/>
              </a:rPr>
              <a:t>									                 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3600" dirty="0" smtClean="0">
                <a:solidFill>
                  <a:schemeClr val="tx1"/>
                </a:solidFill>
                <a:latin typeface="+mj-lt"/>
              </a:rPr>
              <a:t>                                                       </a:t>
            </a:r>
            <a:r>
              <a:rPr lang="cs-CZ" sz="18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                  </a:t>
            </a:r>
            <a:endParaRPr lang="cs-CZ" sz="3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5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35000" y="279400"/>
            <a:ext cx="10998200" cy="737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200" dirty="0" smtClean="0"/>
          </a:p>
          <a:p>
            <a:r>
              <a:rPr lang="cs-CZ" sz="2000" dirty="0" smtClean="0"/>
              <a:t>	</a:t>
            </a:r>
            <a:endParaRPr lang="cs-CZ" sz="2200" u="sng" dirty="0" smtClean="0"/>
          </a:p>
          <a:p>
            <a:r>
              <a:rPr lang="cs-CZ" sz="2200" dirty="0" smtClean="0"/>
              <a:t>	</a:t>
            </a:r>
            <a:r>
              <a:rPr lang="cs-CZ" sz="24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Umístění 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 kontakt</a:t>
            </a:r>
            <a:r>
              <a:rPr lang="cs-CZ" sz="24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</a:p>
          <a:p>
            <a:endParaRPr lang="cs-CZ" sz="2400" u="sng" dirty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	</a:t>
            </a:r>
            <a:r>
              <a:rPr lang="cs-CZ" sz="2000" dirty="0" smtClean="0"/>
              <a:t>Kamenice </a:t>
            </a:r>
            <a:r>
              <a:rPr lang="cs-CZ" sz="2000" dirty="0"/>
              <a:t>5, pavilon A32 - místnost </a:t>
            </a:r>
            <a:r>
              <a:rPr lang="cs-CZ" sz="2000" dirty="0" smtClean="0"/>
              <a:t>117 nebo místnost 115 (kancelář knihovny)</a:t>
            </a:r>
          </a:p>
          <a:p>
            <a:endParaRPr lang="cs-CZ" sz="2000" dirty="0" smtClean="0"/>
          </a:p>
          <a:p>
            <a:r>
              <a:rPr lang="cs-CZ" sz="2000" dirty="0" smtClean="0"/>
              <a:t>	</a:t>
            </a:r>
            <a:r>
              <a:rPr lang="cs-CZ" sz="2000" b="1" dirty="0" smtClean="0"/>
              <a:t>e-mail</a:t>
            </a:r>
            <a:r>
              <a:rPr lang="cs-CZ" sz="2000" b="1" dirty="0"/>
              <a:t>: 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ubzknih@sci.muni.cz</a:t>
            </a:r>
            <a:r>
              <a:rPr lang="cs-CZ" sz="2000" b="1" dirty="0" smtClean="0"/>
              <a:t> 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 smtClean="0"/>
              <a:t>	tel</a:t>
            </a:r>
            <a:r>
              <a:rPr lang="cs-CZ" sz="2000" b="1" dirty="0"/>
              <a:t>.: (+420) 54949 </a:t>
            </a:r>
            <a:r>
              <a:rPr lang="cs-CZ" sz="2000" b="1" dirty="0" smtClean="0"/>
              <a:t>8385 nebo 8387, </a:t>
            </a:r>
            <a:r>
              <a:rPr lang="cs-CZ" sz="2000" b="1" dirty="0"/>
              <a:t>54949 </a:t>
            </a:r>
            <a:r>
              <a:rPr lang="cs-CZ" sz="2000" b="1" dirty="0" smtClean="0"/>
              <a:t>2457)</a:t>
            </a:r>
          </a:p>
          <a:p>
            <a:r>
              <a:rPr lang="cs-CZ" sz="2000" dirty="0">
                <a:latin typeface="+mj-lt"/>
              </a:rPr>
              <a:t>	</a:t>
            </a:r>
            <a:endParaRPr lang="cs-CZ" sz="2000" dirty="0" smtClean="0">
              <a:latin typeface="+mj-lt"/>
            </a:endParaRPr>
          </a:p>
          <a:p>
            <a:r>
              <a:rPr lang="cs-CZ" sz="2000" dirty="0">
                <a:latin typeface="+mj-lt"/>
              </a:rPr>
              <a:t>	Mgr. Petr Hrouda Ph.D. </a:t>
            </a:r>
            <a:br>
              <a:rPr lang="cs-CZ" sz="2000" dirty="0">
                <a:latin typeface="+mj-lt"/>
              </a:rPr>
            </a:br>
            <a:r>
              <a:rPr lang="cs-CZ" sz="2000" dirty="0" smtClean="0">
                <a:latin typeface="+mj-lt"/>
              </a:rPr>
              <a:t>	</a:t>
            </a:r>
            <a:r>
              <a:rPr lang="cs-CZ" sz="2000" dirty="0" smtClean="0"/>
              <a:t>vedoucí </a:t>
            </a:r>
            <a:r>
              <a:rPr lang="cs-CZ" sz="2000" dirty="0"/>
              <a:t>knihovny </a:t>
            </a:r>
            <a:endParaRPr lang="cs-CZ" sz="2000" dirty="0" smtClean="0"/>
          </a:p>
          <a:p>
            <a:r>
              <a:rPr lang="cs-CZ" sz="2000" b="1" dirty="0"/>
              <a:t>	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svata@sci.muni.cz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</a:t>
            </a:r>
            <a:endParaRPr lang="cs-CZ" sz="2000" dirty="0"/>
          </a:p>
          <a:p>
            <a:r>
              <a:rPr lang="cs-CZ" sz="2000" dirty="0" smtClean="0">
                <a:latin typeface="+mj-lt"/>
              </a:rPr>
              <a:t>	Mgr</a:t>
            </a:r>
            <a:r>
              <a:rPr lang="cs-CZ" sz="2000" dirty="0">
                <a:latin typeface="+mj-lt"/>
              </a:rPr>
              <a:t>. Lucie Jarošová, DiS. </a:t>
            </a:r>
            <a:endParaRPr lang="cs-CZ" sz="2000" dirty="0" smtClean="0">
              <a:latin typeface="+mj-lt"/>
            </a:endParaRPr>
          </a:p>
          <a:p>
            <a:r>
              <a:rPr lang="cs-CZ" sz="2000" dirty="0">
                <a:latin typeface="+mj-lt"/>
              </a:rPr>
              <a:t>	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jarosova@sci.muni.cz</a:t>
            </a:r>
            <a:r>
              <a:rPr lang="cs-CZ" sz="2000" dirty="0">
                <a:latin typeface="+mj-lt"/>
              </a:rPr>
              <a:t/>
            </a:r>
            <a:br>
              <a:rPr lang="cs-CZ" sz="2000" dirty="0">
                <a:latin typeface="+mj-lt"/>
              </a:rPr>
            </a:br>
            <a:r>
              <a:rPr lang="cs-CZ" sz="2000" dirty="0" smtClean="0">
                <a:latin typeface="+mj-lt"/>
              </a:rPr>
              <a:t>	</a:t>
            </a:r>
            <a:endParaRPr lang="cs-CZ" sz="2000" dirty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	Mgr. </a:t>
            </a:r>
            <a:r>
              <a:rPr lang="cs-CZ" sz="2000" dirty="0">
                <a:latin typeface="+mj-lt"/>
              </a:rPr>
              <a:t>Petra Šolcová </a:t>
            </a:r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	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solcova@sci.muni.cz</a:t>
            </a:r>
            <a:r>
              <a:rPr lang="cs-CZ" sz="2400" dirty="0">
                <a:latin typeface="+mj-lt"/>
              </a:rPr>
              <a:t/>
            </a:r>
            <a:br>
              <a:rPr lang="cs-CZ" sz="2400" dirty="0">
                <a:latin typeface="+mj-lt"/>
              </a:rPr>
            </a:br>
            <a:r>
              <a:rPr lang="cs-CZ" sz="2400" dirty="0" smtClean="0">
                <a:latin typeface="+mj-lt"/>
              </a:rPr>
              <a:t>	</a:t>
            </a:r>
            <a:endParaRPr lang="cs-CZ" sz="2400" dirty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	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0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Otevírací doba knihovny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465266"/>
              </p:ext>
            </p:extLst>
          </p:nvPr>
        </p:nvGraphicFramePr>
        <p:xfrm>
          <a:off x="2120900" y="2625091"/>
          <a:ext cx="8128000" cy="2404110"/>
        </p:xfrm>
        <a:graphic>
          <a:graphicData uri="http://schemas.openxmlformats.org/drawingml/2006/table">
            <a:tbl>
              <a:tblPr/>
              <a:tblGrid>
                <a:gridCol w="2857500"/>
                <a:gridCol w="2836333"/>
                <a:gridCol w="2434167"/>
              </a:tblGrid>
              <a:tr h="9322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+mj-lt"/>
                        </a:rPr>
                        <a:t>Pondělí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+mj-lt"/>
                        </a:rPr>
                        <a:t>Dopoledne</a:t>
                      </a:r>
                      <a:br>
                        <a:rPr lang="cs-CZ" sz="2400" dirty="0">
                          <a:effectLst/>
                          <a:latin typeface="+mj-lt"/>
                        </a:rPr>
                      </a:br>
                      <a:r>
                        <a:rPr lang="cs-CZ" sz="2400" dirty="0">
                          <a:effectLst/>
                          <a:latin typeface="+mj-lt"/>
                        </a:rPr>
                        <a:t>zavřeno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/>
                          <a:latin typeface="+mj-lt"/>
                        </a:rPr>
                        <a:t>12:00 </a:t>
                      </a:r>
                      <a:r>
                        <a:rPr lang="cs-CZ" sz="2400" dirty="0">
                          <a:effectLst/>
                          <a:latin typeface="+mj-lt"/>
                        </a:rPr>
                        <a:t>- </a:t>
                      </a:r>
                      <a:r>
                        <a:rPr lang="cs-CZ" sz="2400" dirty="0" smtClean="0">
                          <a:effectLst/>
                          <a:latin typeface="+mj-lt"/>
                        </a:rPr>
                        <a:t>16:00</a:t>
                      </a:r>
                      <a:endParaRPr lang="cs-CZ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</a:tr>
              <a:tr h="539522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+mj-lt"/>
                        </a:rPr>
                        <a:t>Úterý - čtvrtek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effectLst/>
                          <a:latin typeface="+mj-lt"/>
                        </a:rPr>
                        <a:t>9:00 - 11:00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+mj-lt"/>
                        </a:rPr>
                        <a:t>12:00 - </a:t>
                      </a:r>
                      <a:r>
                        <a:rPr lang="cs-CZ" sz="2400" dirty="0" smtClean="0">
                          <a:effectLst/>
                          <a:latin typeface="+mj-lt"/>
                        </a:rPr>
                        <a:t>16:00</a:t>
                      </a:r>
                      <a:endParaRPr lang="cs-CZ" sz="2400" dirty="0">
                        <a:effectLst/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</a:tr>
              <a:tr h="93229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+mj-lt"/>
                        </a:rPr>
                        <a:t>Pátek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+mj-lt"/>
                        </a:rPr>
                        <a:t>9:00 - 11:00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effectLst/>
                          <a:latin typeface="+mj-lt"/>
                        </a:rPr>
                        <a:t>Odpoledne</a:t>
                      </a:r>
                      <a:br>
                        <a:rPr lang="cs-CZ" sz="2400" dirty="0">
                          <a:effectLst/>
                          <a:latin typeface="+mj-lt"/>
                        </a:rPr>
                      </a:br>
                      <a:r>
                        <a:rPr lang="cs-CZ" sz="2400" dirty="0">
                          <a:effectLst/>
                          <a:latin typeface="+mj-lt"/>
                        </a:rPr>
                        <a:t>zavřeno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E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DA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783667" y="-323165"/>
            <a:ext cx="2175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77900" y="5613400"/>
            <a:ext cx="1008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Knihovnu je možné navštívit i mimo výpůjční dobu.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915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1176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Obecné informace o knihovně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7001" y="2506132"/>
            <a:ext cx="9601196" cy="36279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Knihovna ÚBZ </a:t>
            </a:r>
            <a:endParaRPr lang="cs-CZ" sz="26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/>
              <a:t>dílčí </a:t>
            </a:r>
            <a:r>
              <a:rPr lang="cs-CZ" sz="2600" dirty="0" smtClean="0"/>
              <a:t>knihovna v rámci systému knihoven </a:t>
            </a:r>
            <a:r>
              <a:rPr lang="cs-CZ" sz="2600" dirty="0" err="1" smtClean="0"/>
              <a:t>PřF</a:t>
            </a:r>
            <a:r>
              <a:rPr lang="cs-CZ" sz="2600" dirty="0" smtClean="0"/>
              <a:t> </a:t>
            </a:r>
            <a:r>
              <a:rPr lang="cs-CZ" sz="2600" dirty="0"/>
              <a:t>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/>
              <a:t>metodicky spadá pod Knihovnu Univerzitního </a:t>
            </a:r>
            <a:r>
              <a:rPr lang="cs-CZ" sz="2600" dirty="0" smtClean="0"/>
              <a:t>Kampusu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600" b="1" dirty="0" smtClean="0"/>
              <a:t>Webové stránky knihovny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 smtClean="0">
                <a:solidFill>
                  <a:schemeClr val="accent1"/>
                </a:solidFill>
                <a:hlinkClick r:id="rId2"/>
              </a:rPr>
              <a:t>http</a:t>
            </a:r>
            <a:r>
              <a:rPr lang="cs-CZ" sz="2600" b="1" dirty="0">
                <a:solidFill>
                  <a:schemeClr val="accent1"/>
                </a:solidFill>
                <a:hlinkClick r:id="rId2"/>
              </a:rPr>
              <a:t>://</a:t>
            </a:r>
            <a:r>
              <a:rPr lang="cs-CZ" sz="2600" b="1" dirty="0" smtClean="0">
                <a:solidFill>
                  <a:schemeClr val="accent1"/>
                </a:solidFill>
                <a:hlinkClick r:id="rId2"/>
              </a:rPr>
              <a:t>botzool.sci.muni.cz/library.php</a:t>
            </a:r>
            <a:r>
              <a:rPr lang="cs-CZ" sz="2600" b="1" dirty="0">
                <a:solidFill>
                  <a:schemeClr val="accent1"/>
                </a:solidFill>
              </a:rPr>
              <a:t> </a:t>
            </a:r>
            <a:endParaRPr lang="cs-CZ" sz="2600" b="1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cs-CZ" sz="2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cs-CZ" sz="2600" dirty="0" smtClean="0">
                <a:solidFill>
                  <a:schemeClr val="tx1"/>
                </a:solidFill>
              </a:rPr>
              <a:t>(probíhá aktualizace informací a odkazů)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800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856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Služby</a:t>
            </a:r>
            <a:endParaRPr lang="cs-CZ" sz="32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377696" y="2560320"/>
            <a:ext cx="4438904" cy="331012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100" dirty="0"/>
              <a:t>nejsou </a:t>
            </a:r>
            <a:r>
              <a:rPr lang="cs-CZ" sz="3100" dirty="0" smtClean="0"/>
              <a:t>automatizované (nelze objednávat a rezervovat dokumenty přes online katalog)</a:t>
            </a:r>
            <a:endParaRPr lang="cs-CZ" sz="3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100" dirty="0"/>
              <a:t>jsou poskytovány bezplatně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100" dirty="0" smtClean="0"/>
              <a:t>využití kopírky a skeneru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100" dirty="0" smtClean="0"/>
              <a:t>meziknihovní výpůjční služba - </a:t>
            </a:r>
            <a:r>
              <a:rPr lang="cs-CZ" sz="3100" dirty="0"/>
              <a:t>placená </a:t>
            </a:r>
            <a:r>
              <a:rPr lang="cs-CZ" sz="3100" dirty="0" smtClean="0"/>
              <a:t>služba</a:t>
            </a:r>
          </a:p>
          <a:p>
            <a:endParaRPr lang="cs-CZ" dirty="0"/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>
          <a:xfrm>
            <a:off x="6096000" y="2555240"/>
            <a:ext cx="6769098" cy="3091180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cs-CZ" sz="2400" b="1" dirty="0" smtClean="0"/>
              <a:t>  </a:t>
            </a:r>
            <a:r>
              <a:rPr lang="cs-CZ" sz="3100" b="1" dirty="0" smtClean="0"/>
              <a:t>Výpůjční lhůty: </a:t>
            </a:r>
            <a:endParaRPr lang="cs-CZ" sz="3100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100" dirty="0" smtClean="0"/>
              <a:t>Knihy -1 měsíc</a:t>
            </a:r>
            <a:endParaRPr lang="cs-CZ" sz="31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100" dirty="0" smtClean="0"/>
              <a:t>Časopisy, separáty - </a:t>
            </a:r>
            <a:r>
              <a:rPr lang="cs-CZ" sz="3100" dirty="0"/>
              <a:t>14 dnů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100" dirty="0"/>
              <a:t>Diplomové práce: </a:t>
            </a:r>
            <a:br>
              <a:rPr lang="cs-CZ" sz="3100" dirty="0"/>
            </a:br>
            <a:r>
              <a:rPr lang="cs-CZ" sz="3100" dirty="0"/>
              <a:t>- prezenčně </a:t>
            </a:r>
            <a:br>
              <a:rPr lang="cs-CZ" sz="3100" dirty="0"/>
            </a:br>
            <a:r>
              <a:rPr lang="cs-CZ" sz="3100" dirty="0"/>
              <a:t>- absenčně </a:t>
            </a:r>
            <a:r>
              <a:rPr lang="cs-CZ" sz="3100" dirty="0" smtClean="0"/>
              <a:t>- 14 </a:t>
            </a:r>
            <a:r>
              <a:rPr lang="cs-CZ" sz="3100" dirty="0"/>
              <a:t>dnů </a:t>
            </a:r>
            <a:endParaRPr lang="cs-CZ" sz="3100" dirty="0" smtClean="0"/>
          </a:p>
          <a:p>
            <a:pPr marL="914400" lvl="2" indent="0">
              <a:buNone/>
            </a:pPr>
            <a:r>
              <a:rPr lang="cs-CZ" sz="3100" dirty="0"/>
              <a:t>	</a:t>
            </a:r>
            <a:endParaRPr lang="cs-CZ" sz="3100" dirty="0" smtClean="0"/>
          </a:p>
        </p:txBody>
      </p:sp>
    </p:spTree>
    <p:extLst>
      <p:ext uri="{BB962C8B-B14F-4D97-AF65-F5344CB8AC3E}">
        <p14:creationId xmlns:p14="http://schemas.microsoft.com/office/powerpoint/2010/main" val="26722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Vyhledávání </a:t>
            </a:r>
            <a:r>
              <a:rPr lang="cs-CZ" sz="3600" dirty="0"/>
              <a:t>dokumentů v knihovně ÚBZ 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1498600" y="2806700"/>
            <a:ext cx="886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2400" dirty="0" smtClean="0"/>
              <a:t>   klasická </a:t>
            </a:r>
            <a:r>
              <a:rPr lang="cs-CZ" sz="2400" dirty="0"/>
              <a:t>lístková kartotéka – pro starší dokumenty                              	</a:t>
            </a:r>
            <a:r>
              <a:rPr lang="cs-CZ" sz="2400" dirty="0" smtClean="0"/>
              <a:t> a </a:t>
            </a:r>
            <a:r>
              <a:rPr lang="cs-CZ" sz="2400" dirty="0"/>
              <a:t>separáty, které nejsou el. </a:t>
            </a:r>
            <a:r>
              <a:rPr lang="cs-CZ" sz="2400" dirty="0" smtClean="0"/>
              <a:t>zpracované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cs-CZ" sz="2400" dirty="0"/>
              <a:t> </a:t>
            </a:r>
            <a:r>
              <a:rPr lang="cs-CZ" sz="2400" dirty="0" smtClean="0"/>
              <a:t>      (</a:t>
            </a:r>
            <a:r>
              <a:rPr lang="cs-CZ" sz="2400" dirty="0"/>
              <a:t>mapuje fond od nejstarších dob až do současnosti)</a:t>
            </a:r>
          </a:p>
          <a:p>
            <a:endParaRPr lang="cs-CZ" sz="2400" dirty="0"/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elektronický katalog knihovny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400" b="1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cs-CZ" sz="2400" b="1" dirty="0" smtClean="0">
                <a:solidFill>
                  <a:schemeClr val="accent1"/>
                </a:solidFill>
                <a:hlinkClick r:id="rId2"/>
              </a:rPr>
              <a:t>aleph.muni.cz/F?RN=730303793</a:t>
            </a:r>
            <a:endParaRPr lang="cs-CZ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36600"/>
            <a:ext cx="96012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Ukázka - dotaz na publikaci Moderní analýza biologických dat</a:t>
            </a:r>
            <a:endParaRPr lang="cs-CZ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373" b="293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401" y="5382152"/>
            <a:ext cx="9609666" cy="84084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informaci o vlastnictví svazků knih detailně zjistíme po </a:t>
            </a:r>
            <a:r>
              <a:rPr lang="cs-CZ" sz="2400" dirty="0" err="1" smtClean="0"/>
              <a:t>rozkliknutí</a:t>
            </a:r>
            <a:r>
              <a:rPr lang="cs-CZ" sz="2400" dirty="0" smtClean="0"/>
              <a:t> odkazů a následného odkazu </a:t>
            </a:r>
            <a:r>
              <a:rPr lang="cs-CZ" sz="2400" b="1" dirty="0" smtClean="0">
                <a:solidFill>
                  <a:schemeClr val="accent1">
                    <a:lumMod val="75000"/>
                  </a:schemeClr>
                </a:solidFill>
              </a:rPr>
              <a:t>všechny jednotky</a:t>
            </a:r>
            <a:endParaRPr lang="cs-CZ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3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0802" y="4957230"/>
            <a:ext cx="9609666" cy="566738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chemeClr val="tx1"/>
                </a:solidFill>
                <a:latin typeface="+mn-lt"/>
              </a:rPr>
              <a:t>V seznamu nalezených výsledků u každého nalezeného dokumentu vidíte, zda je dostupný 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v jaké knihovně se 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nachází.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373" b="29373"/>
          <a:stretch>
            <a:fillRect/>
          </a:stretch>
        </p:blipFill>
        <p:spPr>
          <a:xfrm>
            <a:off x="1047248" y="731834"/>
            <a:ext cx="10105972" cy="3941766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401" y="5523968"/>
            <a:ext cx="9609666" cy="739247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V tomto případě vlastníme několik svazků k měsíčnímu zapůjčení.</a:t>
            </a:r>
          </a:p>
          <a:p>
            <a:r>
              <a:rPr lang="cs-CZ" sz="2000" dirty="0" smtClean="0"/>
              <a:t>Skutečný stav je ale nutné ověřit přímo v knihovně!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28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446</TotalTime>
  <Words>209</Words>
  <Application>Microsoft Office PowerPoint</Application>
  <PresentationFormat>Širokoúhlá obrazovka</PresentationFormat>
  <Paragraphs>82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Bernard MT Condensed</vt:lpstr>
      <vt:lpstr>Calibri</vt:lpstr>
      <vt:lpstr>Courier New</vt:lpstr>
      <vt:lpstr>Wingdings</vt:lpstr>
      <vt:lpstr>Organický</vt:lpstr>
      <vt:lpstr>KNIHOVNA </vt:lpstr>
      <vt:lpstr>Prezentace aplikace PowerPoint</vt:lpstr>
      <vt:lpstr>Otevírací doba knihovny</vt:lpstr>
      <vt:lpstr>Obecné informace o knihovně</vt:lpstr>
      <vt:lpstr>Služby</vt:lpstr>
      <vt:lpstr> Vyhledávání dokumentů v knihovně ÚBZ  </vt:lpstr>
      <vt:lpstr>Prezentace aplikace PowerPoint</vt:lpstr>
      <vt:lpstr>Ukázka - dotaz na publikaci Moderní analýza biologických dat</vt:lpstr>
      <vt:lpstr>V seznamu nalezených výsledků u každého nalezeného dokumentu vidíte, zda je dostupný  a v jaké knihovně se nachází.</vt:lpstr>
      <vt:lpstr>Ukázka titulu Naše květiny</vt:lpstr>
      <vt:lpstr>Ukázka časopiseckého titulu - botanika</vt:lpstr>
      <vt:lpstr>Ukázka časopiseckého titulu - zoologie</vt:lpstr>
      <vt:lpstr>Elektronické informační zdroje MU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KNIHOVNA</dc:title>
  <dc:creator>muni</dc:creator>
  <cp:lastModifiedBy>muni</cp:lastModifiedBy>
  <cp:revision>36</cp:revision>
  <dcterms:created xsi:type="dcterms:W3CDTF">2016-02-22T11:44:52Z</dcterms:created>
  <dcterms:modified xsi:type="dcterms:W3CDTF">2016-02-23T11:55:35Z</dcterms:modified>
</cp:coreProperties>
</file>