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76" y="-102"/>
      </p:cViewPr>
      <p:guideLst>
        <p:guide orient="horz" pos="220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82A8D-B936-4251-8492-4AEC58707118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9D119-57A1-4B8C-8402-7CECC17EE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A481-76B1-477F-8A55-97E7F645E73D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D85B3-A1BB-4DAD-87C8-88AC74405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780C-7792-4569-834B-A7F07B2E34A3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1CE2E-5446-4812-A77B-672F50465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1FD7-2D5E-4E2B-BAD2-1823FF4BD725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5A31-5545-4161-8094-0EBE8BC129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EA3E-FF63-452C-B387-2AF4C8C5253D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0C1A-4808-4098-8250-0C85DC426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F937A-9C08-488D-83B3-D64FB15E2985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06EA-6D4C-45A5-B787-9569BB5C2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D9A71-6814-42A0-B414-86B9B47CB54A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28FCC-4DE7-4458-8E77-3AD97FE57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F18A2-4FDF-4A54-BC0E-481D349E4DAA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24F03-779E-42AC-95D1-23C837453C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8D533-F9B7-4326-887E-8489149C7135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A359-A22C-41B0-A195-83D9BBE2AA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39290-C5B1-4B12-8235-31D4557295AD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1FE7-64CC-44D5-A990-AC07E963D3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7B5F-AE0D-40EC-9AAF-74E7FA88195F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000BB-CB53-4AA3-BD76-5720C2827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B7DD2A-8014-47EE-8CD1-96777CAD7913}" type="datetimeFigureOut">
              <a:rPr lang="cs-CZ"/>
              <a:pPr>
                <a:defRPr/>
              </a:pPr>
              <a:t>8.5.2016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108B57-A605-4A68-8FFF-7EB8A1551F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Skupina 2"/>
          <p:cNvGrpSpPr>
            <a:grpSpLocks/>
          </p:cNvGrpSpPr>
          <p:nvPr/>
        </p:nvGrpSpPr>
        <p:grpSpPr bwMode="auto">
          <a:xfrm>
            <a:off x="2237638" y="1035252"/>
            <a:ext cx="6521450" cy="1798637"/>
            <a:chOff x="1404938" y="1820862"/>
            <a:chExt cx="6521817" cy="1799126"/>
          </a:xfrm>
        </p:grpSpPr>
        <p:sp>
          <p:nvSpPr>
            <p:cNvPr id="9" name="Text Box 73"/>
            <p:cNvSpPr txBox="1">
              <a:spLocks noChangeArrowheads="1"/>
            </p:cNvSpPr>
            <p:nvPr/>
          </p:nvSpPr>
          <p:spPr bwMode="auto">
            <a:xfrm>
              <a:off x="5764458" y="1820862"/>
              <a:ext cx="2162297" cy="406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/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0"/>
                </a:spcBef>
                <a:buFontTx/>
                <a:buNone/>
                <a:defRPr/>
              </a:pPr>
              <a:r>
                <a:rPr kumimoji="0" lang="cs-CZ" altLang="cs-CZ" sz="2000" kern="0" dirty="0" err="1">
                  <a:solidFill>
                    <a:srgbClr val="220011"/>
                  </a:solidFill>
                  <a:latin typeface="Comic Sans MS" panose="030F0702030302020204" pitchFamily="66" charset="0"/>
                </a:rPr>
                <a:t>Cephalochordata</a:t>
              </a:r>
              <a:endParaRPr kumimoji="0" lang="cs-CZ" altLang="cs-CZ" sz="2000" kern="0" dirty="0">
                <a:solidFill>
                  <a:srgbClr val="220011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13315" name="Skupina 1"/>
            <p:cNvGrpSpPr>
              <a:grpSpLocks/>
            </p:cNvGrpSpPr>
            <p:nvPr/>
          </p:nvGrpSpPr>
          <p:grpSpPr bwMode="auto">
            <a:xfrm>
              <a:off x="1404938" y="2036762"/>
              <a:ext cx="6058265" cy="1583226"/>
              <a:chOff x="1404938" y="2036762"/>
              <a:chExt cx="6058265" cy="1583226"/>
            </a:xfrm>
          </p:grpSpPr>
          <p:sp>
            <p:nvSpPr>
              <p:cNvPr id="8" name="Text Box 72"/>
              <p:cNvSpPr txBox="1">
                <a:spLocks noChangeArrowheads="1"/>
              </p:cNvSpPr>
              <p:nvPr/>
            </p:nvSpPr>
            <p:spPr bwMode="auto">
              <a:xfrm>
                <a:off x="1404938" y="2252780"/>
                <a:ext cx="1276422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Text Box 74"/>
              <p:cNvSpPr txBox="1">
                <a:spLocks noChangeArrowheads="1"/>
              </p:cNvSpPr>
              <p:nvPr/>
            </p:nvSpPr>
            <p:spPr bwMode="auto">
              <a:xfrm>
                <a:off x="5766045" y="2579894"/>
                <a:ext cx="1697134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Urochordata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318" name="Group 76"/>
              <p:cNvGrpSpPr>
                <a:grpSpLocks/>
              </p:cNvGrpSpPr>
              <p:nvPr/>
            </p:nvGrpSpPr>
            <p:grpSpPr bwMode="auto">
              <a:xfrm>
                <a:off x="2697163" y="2038349"/>
                <a:ext cx="292100" cy="935037"/>
                <a:chOff x="1429" y="2478"/>
                <a:chExt cx="181" cy="498"/>
              </a:xfrm>
            </p:grpSpPr>
            <p:sp>
              <p:nvSpPr>
                <p:cNvPr id="19" name="Line 77"/>
                <p:cNvSpPr>
                  <a:spLocks noChangeShapeType="1"/>
                </p:cNvSpPr>
                <p:nvPr/>
              </p:nvSpPr>
              <p:spPr bwMode="auto">
                <a:xfrm>
                  <a:off x="1610" y="2478"/>
                  <a:ext cx="0" cy="498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20" name="Line 78"/>
                <p:cNvSpPr>
                  <a:spLocks noChangeShapeType="1"/>
                </p:cNvSpPr>
                <p:nvPr/>
              </p:nvSpPr>
              <p:spPr bwMode="auto">
                <a:xfrm>
                  <a:off x="1429" y="2750"/>
                  <a:ext cx="181" cy="0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>
                  <a:ext uri="{909E8E84-426E-40DD-AFC4-6F175D3DCCD1}"/>
                </a:extLst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12" name="Line 79"/>
              <p:cNvSpPr>
                <a:spLocks noChangeShapeType="1"/>
              </p:cNvSpPr>
              <p:nvPr/>
            </p:nvSpPr>
            <p:spPr bwMode="auto">
              <a:xfrm>
                <a:off x="2984589" y="2036821"/>
                <a:ext cx="2759230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" name="Text Box 80"/>
              <p:cNvSpPr txBox="1">
                <a:spLocks noChangeArrowheads="1"/>
              </p:cNvSpPr>
              <p:nvPr/>
            </p:nvSpPr>
            <p:spPr bwMode="auto">
              <a:xfrm>
                <a:off x="3267180" y="2811731"/>
                <a:ext cx="1493922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Olfactores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Line 81"/>
              <p:cNvSpPr>
                <a:spLocks noChangeShapeType="1"/>
              </p:cNvSpPr>
              <p:nvPr/>
            </p:nvSpPr>
            <p:spPr bwMode="auto">
              <a:xfrm>
                <a:off x="5023054" y="2737098"/>
                <a:ext cx="0" cy="646289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5" name="Line 82"/>
              <p:cNvSpPr>
                <a:spLocks noChangeShapeType="1"/>
              </p:cNvSpPr>
              <p:nvPr/>
            </p:nvSpPr>
            <p:spPr bwMode="auto">
              <a:xfrm flipV="1">
                <a:off x="4700774" y="3045157"/>
                <a:ext cx="322280" cy="3176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6" name="Line 83"/>
              <p:cNvSpPr>
                <a:spLocks noChangeShapeType="1"/>
              </p:cNvSpPr>
              <p:nvPr/>
            </p:nvSpPr>
            <p:spPr bwMode="auto">
              <a:xfrm flipV="1">
                <a:off x="5023054" y="2735511"/>
                <a:ext cx="720766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7" name="Line 84"/>
              <p:cNvSpPr>
                <a:spLocks noChangeShapeType="1"/>
              </p:cNvSpPr>
              <p:nvPr/>
            </p:nvSpPr>
            <p:spPr bwMode="auto">
              <a:xfrm flipV="1">
                <a:off x="5023054" y="3381798"/>
                <a:ext cx="720766" cy="1588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8" name="Text Box 85"/>
              <p:cNvSpPr txBox="1">
                <a:spLocks noChangeArrowheads="1"/>
              </p:cNvSpPr>
              <p:nvPr/>
            </p:nvSpPr>
            <p:spPr bwMode="auto">
              <a:xfrm>
                <a:off x="5731119" y="3213478"/>
                <a:ext cx="1532024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Comic Sans MS" panose="030F0702030302020204" pitchFamily="66" charset="0"/>
                  </a:rPr>
                  <a:t>Vertebrata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" name="Line 82"/>
              <p:cNvSpPr>
                <a:spLocks noChangeShapeType="1"/>
              </p:cNvSpPr>
              <p:nvPr/>
            </p:nvSpPr>
            <p:spPr bwMode="auto">
              <a:xfrm>
                <a:off x="2989352" y="2989580"/>
                <a:ext cx="287353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378" y="3935100"/>
            <a:ext cx="5592762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ovéPole 22"/>
          <p:cNvSpPr txBox="1"/>
          <p:nvPr/>
        </p:nvSpPr>
        <p:spPr>
          <a:xfrm>
            <a:off x="5344732" y="338714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versus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559561" y="807390"/>
            <a:ext cx="1344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>
              <a:defRPr/>
            </a:pPr>
            <a:r>
              <a:rPr lang="cs-CZ" altLang="cs-CZ" b="0" kern="0" dirty="0" err="1" smtClean="0"/>
              <a:t>Mammalia</a:t>
            </a:r>
            <a:endParaRPr lang="cs-CZ" altLang="cs-CZ" b="0" kern="0" dirty="0" smtClean="0"/>
          </a:p>
        </p:txBody>
      </p:sp>
      <p:cxnSp>
        <p:nvCxnSpPr>
          <p:cNvPr id="51" name="Přímá spojovací čára 50"/>
          <p:cNvCxnSpPr/>
          <p:nvPr/>
        </p:nvCxnSpPr>
        <p:spPr>
          <a:xfrm>
            <a:off x="2352854" y="995112"/>
            <a:ext cx="5032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2856092" y="706187"/>
            <a:ext cx="0" cy="7207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>
            <a:off x="2856092" y="706187"/>
            <a:ext cx="9366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>
            <a:off x="2856092" y="1426912"/>
            <a:ext cx="9366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4872217" y="1426912"/>
            <a:ext cx="4333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>
            <a:off x="5305604" y="1211012"/>
            <a:ext cx="0" cy="5762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5305604" y="1211012"/>
            <a:ext cx="5032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>
            <a:off x="5305604" y="1787275"/>
            <a:ext cx="431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3"/>
          <p:cNvSpPr txBox="1">
            <a:spLocks noChangeArrowheads="1"/>
          </p:cNvSpPr>
          <p:nvPr/>
        </p:nvSpPr>
        <p:spPr bwMode="auto">
          <a:xfrm>
            <a:off x="3992943" y="528936"/>
            <a:ext cx="289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/>
              <a:t>Monotremata</a:t>
            </a:r>
            <a:r>
              <a:rPr lang="cs-CZ" dirty="0"/>
              <a:t> (</a:t>
            </a:r>
            <a:r>
              <a:rPr lang="cs-CZ" dirty="0" err="1"/>
              <a:t>Prototheria</a:t>
            </a:r>
            <a:r>
              <a:rPr lang="cs-CZ" dirty="0"/>
              <a:t>)</a:t>
            </a:r>
          </a:p>
        </p:txBody>
      </p:sp>
      <p:sp>
        <p:nvSpPr>
          <p:cNvPr id="63" name="TextovéPole 64"/>
          <p:cNvSpPr txBox="1">
            <a:spLocks noChangeArrowheads="1"/>
          </p:cNvSpPr>
          <p:nvPr/>
        </p:nvSpPr>
        <p:spPr bwMode="auto">
          <a:xfrm>
            <a:off x="6024742" y="995112"/>
            <a:ext cx="2660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Marsupialia - Metatheria</a:t>
            </a:r>
          </a:p>
        </p:txBody>
      </p:sp>
      <p:sp>
        <p:nvSpPr>
          <p:cNvPr id="64" name="TextovéPole 65"/>
          <p:cNvSpPr txBox="1">
            <a:spLocks noChangeArrowheads="1"/>
          </p:cNvSpPr>
          <p:nvPr/>
        </p:nvSpPr>
        <p:spPr bwMode="auto">
          <a:xfrm>
            <a:off x="6097767" y="1642812"/>
            <a:ext cx="2505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Placenthalia - Eutheria</a:t>
            </a:r>
          </a:p>
        </p:txBody>
      </p:sp>
      <p:sp>
        <p:nvSpPr>
          <p:cNvPr id="65" name="TextovéPole 70"/>
          <p:cNvSpPr txBox="1">
            <a:spLocks noChangeArrowheads="1"/>
          </p:cNvSpPr>
          <p:nvPr/>
        </p:nvSpPr>
        <p:spPr bwMode="auto">
          <a:xfrm>
            <a:off x="3937179" y="1282450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Theria</a:t>
            </a:r>
          </a:p>
        </p:txBody>
      </p:sp>
      <p:sp>
        <p:nvSpPr>
          <p:cNvPr id="66" name="Text Box 125"/>
          <p:cNvSpPr txBox="1">
            <a:spLocks noChangeArrowheads="1"/>
          </p:cNvSpPr>
          <p:nvPr/>
        </p:nvSpPr>
        <p:spPr bwMode="auto">
          <a:xfrm>
            <a:off x="6076074" y="4434774"/>
            <a:ext cx="2143042" cy="40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Xenarthra</a:t>
            </a:r>
          </a:p>
        </p:txBody>
      </p:sp>
      <p:grpSp>
        <p:nvGrpSpPr>
          <p:cNvPr id="67" name="Skupina 64"/>
          <p:cNvGrpSpPr>
            <a:grpSpLocks/>
          </p:cNvGrpSpPr>
          <p:nvPr/>
        </p:nvGrpSpPr>
        <p:grpSpPr bwMode="auto">
          <a:xfrm>
            <a:off x="969538" y="3344041"/>
            <a:ext cx="7310536" cy="2028001"/>
            <a:chOff x="562229" y="500126"/>
            <a:chExt cx="7310819" cy="2028250"/>
          </a:xfrm>
        </p:grpSpPr>
        <p:sp>
          <p:nvSpPr>
            <p:cNvPr id="68" name="Text Box 57"/>
            <p:cNvSpPr txBox="1">
              <a:spLocks noChangeArrowheads="1"/>
            </p:cNvSpPr>
            <p:nvPr/>
          </p:nvSpPr>
          <p:spPr bwMode="auto">
            <a:xfrm>
              <a:off x="562229" y="1311656"/>
              <a:ext cx="14526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Placentalia</a:t>
              </a:r>
            </a:p>
          </p:txBody>
        </p:sp>
        <p:sp>
          <p:nvSpPr>
            <p:cNvPr id="69" name="Line 109"/>
            <p:cNvSpPr>
              <a:spLocks noChangeShapeType="1"/>
            </p:cNvSpPr>
            <p:nvPr/>
          </p:nvSpPr>
          <p:spPr bwMode="auto">
            <a:xfrm flipV="1">
              <a:off x="2080387" y="152723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70" name="Skupina 32"/>
            <p:cNvGrpSpPr>
              <a:grpSpLocks/>
            </p:cNvGrpSpPr>
            <p:nvPr/>
          </p:nvGrpSpPr>
          <p:grpSpPr bwMode="auto">
            <a:xfrm>
              <a:off x="2323275" y="983552"/>
              <a:ext cx="652648" cy="1061847"/>
              <a:chOff x="2323275" y="2605088"/>
              <a:chExt cx="652648" cy="1465262"/>
            </a:xfrm>
          </p:grpSpPr>
          <p:sp>
            <p:nvSpPr>
              <p:cNvPr id="86" name="Line 106"/>
              <p:cNvSpPr>
                <a:spLocks noChangeShapeType="1"/>
              </p:cNvSpPr>
              <p:nvPr/>
            </p:nvSpPr>
            <p:spPr bwMode="auto">
              <a:xfrm>
                <a:off x="2323275" y="2605088"/>
                <a:ext cx="0" cy="146526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" name="Line 96"/>
              <p:cNvSpPr>
                <a:spLocks noChangeShapeType="1"/>
              </p:cNvSpPr>
              <p:nvPr/>
            </p:nvSpPr>
            <p:spPr bwMode="auto">
              <a:xfrm flipV="1">
                <a:off x="2337123" y="2604029"/>
                <a:ext cx="63819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88" name="Line 96"/>
              <p:cNvSpPr>
                <a:spLocks noChangeShapeType="1"/>
              </p:cNvSpPr>
              <p:nvPr/>
            </p:nvSpPr>
            <p:spPr bwMode="auto">
              <a:xfrm flipV="1">
                <a:off x="2330772" y="4060971"/>
                <a:ext cx="63819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71" name="Rectangle 57"/>
            <p:cNvSpPr>
              <a:spLocks noChangeArrowheads="1"/>
            </p:cNvSpPr>
            <p:nvPr/>
          </p:nvSpPr>
          <p:spPr bwMode="auto">
            <a:xfrm>
              <a:off x="3000312" y="764858"/>
              <a:ext cx="189026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Comic Sans MS" pitchFamily="66" charset="0"/>
                </a:rPr>
                <a:t>Boreoeutheria</a:t>
              </a:r>
            </a:p>
          </p:txBody>
        </p:sp>
        <p:sp>
          <p:nvSpPr>
            <p:cNvPr id="72" name="Rectangle 57"/>
            <p:cNvSpPr>
              <a:spLocks noChangeArrowheads="1"/>
            </p:cNvSpPr>
            <p:nvPr/>
          </p:nvSpPr>
          <p:spPr bwMode="auto">
            <a:xfrm>
              <a:off x="2994216" y="1819466"/>
              <a:ext cx="18790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Comic Sans MS" pitchFamily="66" charset="0"/>
                </a:rPr>
                <a:t>Atlantogenata</a:t>
              </a:r>
            </a:p>
          </p:txBody>
        </p:sp>
        <p:sp>
          <p:nvSpPr>
            <p:cNvPr id="73" name="Line 109"/>
            <p:cNvSpPr>
              <a:spLocks noChangeShapeType="1"/>
            </p:cNvSpPr>
            <p:nvPr/>
          </p:nvSpPr>
          <p:spPr bwMode="auto">
            <a:xfrm flipV="1">
              <a:off x="4890643" y="204539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74" name="Skupina 26"/>
            <p:cNvGrpSpPr>
              <a:grpSpLocks/>
            </p:cNvGrpSpPr>
            <p:nvPr/>
          </p:nvGrpSpPr>
          <p:grpSpPr bwMode="auto">
            <a:xfrm>
              <a:off x="5161090" y="1777175"/>
              <a:ext cx="466725" cy="534034"/>
              <a:chOff x="5161090" y="2252663"/>
              <a:chExt cx="466725" cy="719138"/>
            </a:xfrm>
          </p:grpSpPr>
          <p:sp>
            <p:nvSpPr>
              <p:cNvPr id="83" name="Line 19"/>
              <p:cNvSpPr>
                <a:spLocks noChangeShapeType="1"/>
              </p:cNvSpPr>
              <p:nvPr/>
            </p:nvSpPr>
            <p:spPr bwMode="auto">
              <a:xfrm>
                <a:off x="5161090" y="2252663"/>
                <a:ext cx="0" cy="7191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20"/>
              <p:cNvSpPr>
                <a:spLocks noChangeShapeType="1"/>
              </p:cNvSpPr>
              <p:nvPr/>
            </p:nvSpPr>
            <p:spPr bwMode="auto">
              <a:xfrm flipV="1">
                <a:off x="5161090" y="2252663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5" name="Line 21"/>
              <p:cNvSpPr>
                <a:spLocks noChangeShapeType="1"/>
              </p:cNvSpPr>
              <p:nvPr/>
            </p:nvSpPr>
            <p:spPr bwMode="auto">
              <a:xfrm flipV="1">
                <a:off x="5161090" y="2971801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75" name="Text Box 118"/>
            <p:cNvSpPr txBox="1">
              <a:spLocks noChangeArrowheads="1"/>
            </p:cNvSpPr>
            <p:nvPr/>
          </p:nvSpPr>
          <p:spPr bwMode="auto">
            <a:xfrm>
              <a:off x="5656771" y="500126"/>
              <a:ext cx="20605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Laurasiatheria</a:t>
              </a:r>
            </a:p>
          </p:txBody>
        </p:sp>
        <p:sp>
          <p:nvSpPr>
            <p:cNvPr id="76" name="Text Box 119"/>
            <p:cNvSpPr txBox="1">
              <a:spLocks noChangeArrowheads="1"/>
            </p:cNvSpPr>
            <p:nvPr/>
          </p:nvSpPr>
          <p:spPr bwMode="auto">
            <a:xfrm>
              <a:off x="5641023" y="1055433"/>
              <a:ext cx="22320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Euarchontoglires</a:t>
              </a:r>
            </a:p>
          </p:txBody>
        </p:sp>
        <p:sp>
          <p:nvSpPr>
            <p:cNvPr id="77" name="Text Box 126"/>
            <p:cNvSpPr txBox="1">
              <a:spLocks noChangeArrowheads="1"/>
            </p:cNvSpPr>
            <p:nvPr/>
          </p:nvSpPr>
          <p:spPr bwMode="auto">
            <a:xfrm>
              <a:off x="5668963" y="2128266"/>
              <a:ext cx="21177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 dirty="0" err="1">
                  <a:latin typeface="Comic Sans MS" pitchFamily="66" charset="0"/>
                </a:rPr>
                <a:t>Afrotheria</a:t>
              </a:r>
              <a:endParaRPr lang="cs-CZ" altLang="cs-CZ" sz="2000" dirty="0">
                <a:latin typeface="Comic Sans MS" pitchFamily="66" charset="0"/>
              </a:endParaRPr>
            </a:p>
          </p:txBody>
        </p:sp>
        <p:sp>
          <p:nvSpPr>
            <p:cNvPr id="78" name="Line 109"/>
            <p:cNvSpPr>
              <a:spLocks noChangeShapeType="1"/>
            </p:cNvSpPr>
            <p:nvPr/>
          </p:nvSpPr>
          <p:spPr bwMode="auto">
            <a:xfrm flipV="1">
              <a:off x="4884547" y="97859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79" name="Skupina 28"/>
            <p:cNvGrpSpPr>
              <a:grpSpLocks/>
            </p:cNvGrpSpPr>
            <p:nvPr/>
          </p:nvGrpSpPr>
          <p:grpSpPr bwMode="auto">
            <a:xfrm>
              <a:off x="5154994" y="710375"/>
              <a:ext cx="466725" cy="534034"/>
              <a:chOff x="5161090" y="2252663"/>
              <a:chExt cx="466725" cy="719138"/>
            </a:xfrm>
          </p:grpSpPr>
          <p:sp>
            <p:nvSpPr>
              <p:cNvPr id="80" name="Line 19"/>
              <p:cNvSpPr>
                <a:spLocks noChangeShapeType="1"/>
              </p:cNvSpPr>
              <p:nvPr/>
            </p:nvSpPr>
            <p:spPr bwMode="auto">
              <a:xfrm>
                <a:off x="5161090" y="2252663"/>
                <a:ext cx="0" cy="7191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20"/>
              <p:cNvSpPr>
                <a:spLocks noChangeShapeType="1"/>
              </p:cNvSpPr>
              <p:nvPr/>
            </p:nvSpPr>
            <p:spPr bwMode="auto">
              <a:xfrm flipV="1">
                <a:off x="5161090" y="2252663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" name="Line 21"/>
              <p:cNvSpPr>
                <a:spLocks noChangeShapeType="1"/>
              </p:cNvSpPr>
              <p:nvPr/>
            </p:nvSpPr>
            <p:spPr bwMode="auto">
              <a:xfrm flipV="1">
                <a:off x="5161090" y="2971801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609600" y="914400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09600" y="914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609600" y="3657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304800"/>
            <a:ext cx="4165600" cy="3124200"/>
            <a:chOff x="0" y="192"/>
            <a:chExt cx="1968" cy="1968"/>
          </a:xfrm>
        </p:grpSpPr>
        <p:sp>
          <p:nvSpPr>
            <p:cNvPr id="2120" name="Line 6"/>
            <p:cNvSpPr>
              <a:spLocks noChangeShapeType="1"/>
            </p:cNvSpPr>
            <p:nvPr/>
          </p:nvSpPr>
          <p:spPr bwMode="auto">
            <a:xfrm>
              <a:off x="0" y="139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21" name="Line 7"/>
            <p:cNvSpPr>
              <a:spLocks noChangeShapeType="1"/>
            </p:cNvSpPr>
            <p:nvPr/>
          </p:nvSpPr>
          <p:spPr bwMode="auto">
            <a:xfrm>
              <a:off x="144" y="192"/>
              <a:ext cx="0" cy="19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22" name="Line 8"/>
            <p:cNvSpPr>
              <a:spLocks noChangeShapeType="1"/>
            </p:cNvSpPr>
            <p:nvPr/>
          </p:nvSpPr>
          <p:spPr bwMode="auto">
            <a:xfrm>
              <a:off x="144" y="192"/>
              <a:ext cx="18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23" name="Line 9"/>
            <p:cNvSpPr>
              <a:spLocks noChangeShapeType="1"/>
            </p:cNvSpPr>
            <p:nvPr/>
          </p:nvSpPr>
          <p:spPr bwMode="auto">
            <a:xfrm>
              <a:off x="144" y="216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4246033" y="112713"/>
            <a:ext cx="24416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>
                <a:solidFill>
                  <a:srgbClr val="FF0000"/>
                </a:solidFill>
              </a:rPr>
              <a:t>Myxinoidea - sliznatky</a:t>
            </a:r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914400" y="1295400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914400" y="685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Line 13"/>
          <p:cNvSpPr>
            <a:spLocks noChangeShapeType="1"/>
          </p:cNvSpPr>
          <p:nvPr/>
        </p:nvSpPr>
        <p:spPr bwMode="auto">
          <a:xfrm>
            <a:off x="914400" y="685800"/>
            <a:ext cx="325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4064000" y="531813"/>
            <a:ext cx="27622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</a:t>
            </a:r>
            <a:r>
              <a:rPr lang="cs-CZ">
                <a:solidFill>
                  <a:srgbClr val="FF0000"/>
                </a:solidFill>
              </a:rPr>
              <a:t>Conodontia - konodonti</a:t>
            </a:r>
          </a:p>
        </p:txBody>
      </p:sp>
      <p:sp>
        <p:nvSpPr>
          <p:cNvPr id="2059" name="Line 15"/>
          <p:cNvSpPr>
            <a:spLocks noChangeShapeType="1"/>
          </p:cNvSpPr>
          <p:nvPr/>
        </p:nvSpPr>
        <p:spPr bwMode="auto">
          <a:xfrm>
            <a:off x="1117600" y="1066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0" name="Line 16"/>
          <p:cNvSpPr>
            <a:spLocks noChangeShapeType="1"/>
          </p:cNvSpPr>
          <p:nvPr/>
        </p:nvSpPr>
        <p:spPr bwMode="auto">
          <a:xfrm>
            <a:off x="1117600" y="1066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1" name="Line 17"/>
          <p:cNvSpPr>
            <a:spLocks noChangeShapeType="1"/>
          </p:cNvSpPr>
          <p:nvPr/>
        </p:nvSpPr>
        <p:spPr bwMode="auto">
          <a:xfrm>
            <a:off x="1117600" y="15240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2" name="Text Box 18"/>
          <p:cNvSpPr txBox="1">
            <a:spLocks noChangeArrowheads="1"/>
          </p:cNvSpPr>
          <p:nvPr/>
        </p:nvSpPr>
        <p:spPr bwMode="auto">
          <a:xfrm>
            <a:off x="4080933" y="850901"/>
            <a:ext cx="16594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Arandaspida</a:t>
            </a:r>
          </a:p>
        </p:txBody>
      </p:sp>
      <p:sp>
        <p:nvSpPr>
          <p:cNvPr id="2063" name="Text Box 19"/>
          <p:cNvSpPr txBox="1">
            <a:spLocks noChangeArrowheads="1"/>
          </p:cNvSpPr>
          <p:nvPr/>
        </p:nvSpPr>
        <p:spPr bwMode="auto">
          <a:xfrm>
            <a:off x="4064000" y="1308101"/>
            <a:ext cx="1620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Heterostraci</a:t>
            </a:r>
          </a:p>
        </p:txBody>
      </p:sp>
      <p:sp>
        <p:nvSpPr>
          <p:cNvPr id="2064" name="Line 20"/>
          <p:cNvSpPr>
            <a:spLocks noChangeShapeType="1"/>
          </p:cNvSpPr>
          <p:nvPr/>
        </p:nvSpPr>
        <p:spPr bwMode="auto">
          <a:xfrm>
            <a:off x="914400" y="2362200"/>
            <a:ext cx="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5" name="Line 21"/>
          <p:cNvSpPr>
            <a:spLocks noChangeShapeType="1"/>
          </p:cNvSpPr>
          <p:nvPr/>
        </p:nvSpPr>
        <p:spPr bwMode="auto">
          <a:xfrm>
            <a:off x="1117600" y="19050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6" name="Line 22"/>
          <p:cNvSpPr>
            <a:spLocks noChangeShapeType="1"/>
          </p:cNvSpPr>
          <p:nvPr/>
        </p:nvSpPr>
        <p:spPr bwMode="auto">
          <a:xfrm>
            <a:off x="1117600" y="19050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7" name="Line 23"/>
          <p:cNvSpPr>
            <a:spLocks noChangeShapeType="1"/>
          </p:cNvSpPr>
          <p:nvPr/>
        </p:nvSpPr>
        <p:spPr bwMode="auto">
          <a:xfrm>
            <a:off x="1117600" y="2819400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8" name="Line 24"/>
          <p:cNvSpPr>
            <a:spLocks noChangeShapeType="1"/>
          </p:cNvSpPr>
          <p:nvPr/>
        </p:nvSpPr>
        <p:spPr bwMode="auto">
          <a:xfrm>
            <a:off x="914400" y="2362200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69" name="Line 25"/>
          <p:cNvSpPr>
            <a:spLocks noChangeShapeType="1"/>
          </p:cNvSpPr>
          <p:nvPr/>
        </p:nvSpPr>
        <p:spPr bwMode="auto">
          <a:xfrm>
            <a:off x="914400" y="4267200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70" name="Text Box 26"/>
          <p:cNvSpPr txBox="1">
            <a:spLocks noChangeArrowheads="1"/>
          </p:cNvSpPr>
          <p:nvPr/>
        </p:nvSpPr>
        <p:spPr bwMode="auto">
          <a:xfrm>
            <a:off x="4064000" y="1689101"/>
            <a:ext cx="14500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Thelodonti</a:t>
            </a:r>
          </a:p>
        </p:txBody>
      </p:sp>
      <p:sp>
        <p:nvSpPr>
          <p:cNvPr id="2071" name="Text Box 27"/>
          <p:cNvSpPr txBox="1">
            <a:spLocks noChangeArrowheads="1"/>
          </p:cNvSpPr>
          <p:nvPr/>
        </p:nvSpPr>
        <p:spPr bwMode="auto">
          <a:xfrm>
            <a:off x="4064000" y="2832101"/>
            <a:ext cx="23391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Anaspida - birkenie</a:t>
            </a:r>
          </a:p>
        </p:txBody>
      </p:sp>
      <p:sp>
        <p:nvSpPr>
          <p:cNvPr id="2072" name="Line 28"/>
          <p:cNvSpPr>
            <a:spLocks noChangeShapeType="1"/>
          </p:cNvSpPr>
          <p:nvPr/>
        </p:nvSpPr>
        <p:spPr bwMode="auto">
          <a:xfrm>
            <a:off x="1320800" y="24384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73" name="Line 29"/>
          <p:cNvSpPr>
            <a:spLocks noChangeShapeType="1"/>
          </p:cNvSpPr>
          <p:nvPr/>
        </p:nvSpPr>
        <p:spPr bwMode="auto">
          <a:xfrm>
            <a:off x="1320800" y="2438400"/>
            <a:ext cx="284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74" name="Line 30"/>
          <p:cNvSpPr>
            <a:spLocks noChangeShapeType="1"/>
          </p:cNvSpPr>
          <p:nvPr/>
        </p:nvSpPr>
        <p:spPr bwMode="auto">
          <a:xfrm>
            <a:off x="1320800" y="3048000"/>
            <a:ext cx="284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75" name="Text Box 31"/>
          <p:cNvSpPr txBox="1">
            <a:spLocks noChangeArrowheads="1"/>
          </p:cNvSpPr>
          <p:nvPr/>
        </p:nvSpPr>
        <p:spPr bwMode="auto">
          <a:xfrm>
            <a:off x="4064000" y="2222501"/>
            <a:ext cx="28007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</a:t>
            </a:r>
            <a:r>
              <a:rPr lang="cs-CZ">
                <a:solidFill>
                  <a:srgbClr val="FF0000"/>
                </a:solidFill>
              </a:rPr>
              <a:t>Petromyzontida - mihule</a:t>
            </a:r>
          </a:p>
        </p:txBody>
      </p:sp>
      <p:sp>
        <p:nvSpPr>
          <p:cNvPr id="2076" name="Line 32"/>
          <p:cNvSpPr>
            <a:spLocks noChangeShapeType="1"/>
          </p:cNvSpPr>
          <p:nvPr/>
        </p:nvSpPr>
        <p:spPr bwMode="auto">
          <a:xfrm>
            <a:off x="1117600" y="33528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77" name="Line 33"/>
          <p:cNvSpPr>
            <a:spLocks noChangeShapeType="1"/>
          </p:cNvSpPr>
          <p:nvPr/>
        </p:nvSpPr>
        <p:spPr bwMode="auto">
          <a:xfrm>
            <a:off x="1117600" y="4648200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78" name="Text Box 34"/>
          <p:cNvSpPr txBox="1">
            <a:spLocks noChangeArrowheads="1"/>
          </p:cNvSpPr>
          <p:nvPr/>
        </p:nvSpPr>
        <p:spPr bwMode="auto">
          <a:xfrm>
            <a:off x="4064000" y="3198813"/>
            <a:ext cx="1544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Galeaspida</a:t>
            </a:r>
          </a:p>
        </p:txBody>
      </p:sp>
      <p:sp>
        <p:nvSpPr>
          <p:cNvPr id="2079" name="Line 35"/>
          <p:cNvSpPr>
            <a:spLocks noChangeShapeType="1"/>
          </p:cNvSpPr>
          <p:nvPr/>
        </p:nvSpPr>
        <p:spPr bwMode="auto">
          <a:xfrm flipV="1">
            <a:off x="1117600" y="3352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0" name="Line 36"/>
          <p:cNvSpPr>
            <a:spLocks noChangeShapeType="1"/>
          </p:cNvSpPr>
          <p:nvPr/>
        </p:nvSpPr>
        <p:spPr bwMode="auto">
          <a:xfrm>
            <a:off x="1320800" y="36576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1" name="Line 37"/>
          <p:cNvSpPr>
            <a:spLocks noChangeShapeType="1"/>
          </p:cNvSpPr>
          <p:nvPr/>
        </p:nvSpPr>
        <p:spPr bwMode="auto">
          <a:xfrm>
            <a:off x="1320800" y="3657600"/>
            <a:ext cx="284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2" name="Line 38"/>
          <p:cNvSpPr>
            <a:spLocks noChangeShapeType="1"/>
          </p:cNvSpPr>
          <p:nvPr/>
        </p:nvSpPr>
        <p:spPr bwMode="auto">
          <a:xfrm>
            <a:off x="1320800" y="5029200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3" name="Text Box 39"/>
          <p:cNvSpPr txBox="1">
            <a:spLocks noChangeArrowheads="1"/>
          </p:cNvSpPr>
          <p:nvPr/>
        </p:nvSpPr>
        <p:spPr bwMode="auto">
          <a:xfrm>
            <a:off x="4064000" y="3503613"/>
            <a:ext cx="1544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Osteostraci</a:t>
            </a:r>
          </a:p>
        </p:txBody>
      </p:sp>
      <p:sp>
        <p:nvSpPr>
          <p:cNvPr id="2084" name="Line 40"/>
          <p:cNvSpPr>
            <a:spLocks noChangeShapeType="1"/>
          </p:cNvSpPr>
          <p:nvPr/>
        </p:nvSpPr>
        <p:spPr bwMode="auto">
          <a:xfrm>
            <a:off x="1524000" y="441960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5" name="Line 41"/>
          <p:cNvSpPr>
            <a:spLocks noChangeShapeType="1"/>
          </p:cNvSpPr>
          <p:nvPr/>
        </p:nvSpPr>
        <p:spPr bwMode="auto">
          <a:xfrm>
            <a:off x="1524000" y="4419600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6" name="Line 42"/>
          <p:cNvSpPr>
            <a:spLocks noChangeShapeType="1"/>
          </p:cNvSpPr>
          <p:nvPr/>
        </p:nvSpPr>
        <p:spPr bwMode="auto">
          <a:xfrm>
            <a:off x="1727200" y="4191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7" name="Line 43"/>
          <p:cNvSpPr>
            <a:spLocks noChangeShapeType="1"/>
          </p:cNvSpPr>
          <p:nvPr/>
        </p:nvSpPr>
        <p:spPr bwMode="auto">
          <a:xfrm>
            <a:off x="1727200" y="41910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8" name="Line 44"/>
          <p:cNvSpPr>
            <a:spLocks noChangeShapeType="1"/>
          </p:cNvSpPr>
          <p:nvPr/>
        </p:nvSpPr>
        <p:spPr bwMode="auto">
          <a:xfrm>
            <a:off x="1727200" y="4648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89" name="Line 45"/>
          <p:cNvSpPr>
            <a:spLocks noChangeShapeType="1"/>
          </p:cNvSpPr>
          <p:nvPr/>
        </p:nvSpPr>
        <p:spPr bwMode="auto">
          <a:xfrm>
            <a:off x="1524000" y="5715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90" name="Text Box 46"/>
          <p:cNvSpPr txBox="1">
            <a:spLocks noChangeArrowheads="1"/>
          </p:cNvSpPr>
          <p:nvPr/>
        </p:nvSpPr>
        <p:spPr bwMode="auto">
          <a:xfrm>
            <a:off x="4064000" y="3975101"/>
            <a:ext cx="2864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Placodermi - pancířnatci</a:t>
            </a:r>
          </a:p>
        </p:txBody>
      </p:sp>
      <p:sp>
        <p:nvSpPr>
          <p:cNvPr id="2091" name="Text Box 47"/>
          <p:cNvSpPr txBox="1">
            <a:spLocks noChangeArrowheads="1"/>
          </p:cNvSpPr>
          <p:nvPr/>
        </p:nvSpPr>
        <p:spPr bwMode="auto">
          <a:xfrm>
            <a:off x="4064000" y="4432301"/>
            <a:ext cx="2813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</a:t>
            </a:r>
            <a:r>
              <a:rPr lang="cs-CZ">
                <a:solidFill>
                  <a:srgbClr val="FF0000"/>
                </a:solidFill>
              </a:rPr>
              <a:t>Chondrichthyes - paryby</a:t>
            </a:r>
          </a:p>
        </p:txBody>
      </p:sp>
      <p:sp>
        <p:nvSpPr>
          <p:cNvPr id="2092" name="Line 48"/>
          <p:cNvSpPr>
            <a:spLocks noChangeShapeType="1"/>
          </p:cNvSpPr>
          <p:nvPr/>
        </p:nvSpPr>
        <p:spPr bwMode="auto">
          <a:xfrm>
            <a:off x="1828800" y="5181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93" name="Line 49"/>
          <p:cNvSpPr>
            <a:spLocks noChangeShapeType="1"/>
          </p:cNvSpPr>
          <p:nvPr/>
        </p:nvSpPr>
        <p:spPr bwMode="auto">
          <a:xfrm>
            <a:off x="1828800" y="5181600"/>
            <a:ext cx="233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94" name="Line 50"/>
          <p:cNvSpPr>
            <a:spLocks noChangeShapeType="1"/>
          </p:cNvSpPr>
          <p:nvPr/>
        </p:nvSpPr>
        <p:spPr bwMode="auto">
          <a:xfrm>
            <a:off x="1828800" y="5943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95" name="Text Box 51"/>
          <p:cNvSpPr txBox="1">
            <a:spLocks noChangeArrowheads="1"/>
          </p:cNvSpPr>
          <p:nvPr/>
        </p:nvSpPr>
        <p:spPr bwMode="auto">
          <a:xfrm>
            <a:off x="4064000" y="4965701"/>
            <a:ext cx="2723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Acanthodii - trnoploutví</a:t>
            </a:r>
          </a:p>
        </p:txBody>
      </p:sp>
      <p:sp>
        <p:nvSpPr>
          <p:cNvPr id="2096" name="Line 52"/>
          <p:cNvSpPr>
            <a:spLocks noChangeShapeType="1"/>
          </p:cNvSpPr>
          <p:nvPr/>
        </p:nvSpPr>
        <p:spPr bwMode="auto">
          <a:xfrm>
            <a:off x="2133600" y="5562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97" name="Line 53"/>
          <p:cNvSpPr>
            <a:spLocks noChangeShapeType="1"/>
          </p:cNvSpPr>
          <p:nvPr/>
        </p:nvSpPr>
        <p:spPr bwMode="auto">
          <a:xfrm>
            <a:off x="2133600" y="5562600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98" name="Line 54"/>
          <p:cNvSpPr>
            <a:spLocks noChangeShapeType="1"/>
          </p:cNvSpPr>
          <p:nvPr/>
        </p:nvSpPr>
        <p:spPr bwMode="auto">
          <a:xfrm>
            <a:off x="2133600" y="6324600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99" name="Text Box 55"/>
          <p:cNvSpPr txBox="1">
            <a:spLocks noChangeArrowheads="1"/>
          </p:cNvSpPr>
          <p:nvPr/>
        </p:nvSpPr>
        <p:spPr bwMode="auto">
          <a:xfrm>
            <a:off x="4064000" y="5346701"/>
            <a:ext cx="3390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</a:t>
            </a:r>
            <a:r>
              <a:rPr lang="cs-CZ">
                <a:solidFill>
                  <a:srgbClr val="FF0000"/>
                </a:solidFill>
              </a:rPr>
              <a:t>Actinopterygii - paprskoploutví</a:t>
            </a:r>
          </a:p>
        </p:txBody>
      </p:sp>
      <p:sp>
        <p:nvSpPr>
          <p:cNvPr id="2100" name="Text Box 56"/>
          <p:cNvSpPr txBox="1">
            <a:spLocks noChangeArrowheads="1"/>
          </p:cNvSpPr>
          <p:nvPr/>
        </p:nvSpPr>
        <p:spPr bwMode="auto">
          <a:xfrm>
            <a:off x="4064000" y="6108701"/>
            <a:ext cx="16594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</a:t>
            </a:r>
            <a:r>
              <a:rPr lang="cs-CZ">
                <a:solidFill>
                  <a:srgbClr val="FF0000"/>
                </a:solidFill>
              </a:rPr>
              <a:t>Sarcopterygii</a:t>
            </a:r>
          </a:p>
        </p:txBody>
      </p:sp>
      <p:sp>
        <p:nvSpPr>
          <p:cNvPr id="2101" name="Text Box 57"/>
          <p:cNvSpPr txBox="1">
            <a:spLocks noChangeArrowheads="1"/>
          </p:cNvSpPr>
          <p:nvPr/>
        </p:nvSpPr>
        <p:spPr bwMode="auto">
          <a:xfrm>
            <a:off x="11746125" y="2362201"/>
            <a:ext cx="492443" cy="259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0" hangingPunct="0"/>
            <a:r>
              <a:rPr lang="cs-CZ" sz="2000"/>
              <a:t>Vertebrata - obratlovci</a:t>
            </a:r>
            <a:endParaRPr lang="cs-CZ" sz="2400"/>
          </a:p>
        </p:txBody>
      </p:sp>
      <p:sp>
        <p:nvSpPr>
          <p:cNvPr id="2102" name="Line 58"/>
          <p:cNvSpPr>
            <a:spLocks noChangeShapeType="1"/>
          </p:cNvSpPr>
          <p:nvPr/>
        </p:nvSpPr>
        <p:spPr bwMode="auto">
          <a:xfrm>
            <a:off x="11684000" y="609600"/>
            <a:ext cx="0" cy="624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03" name="Line 59"/>
          <p:cNvSpPr>
            <a:spLocks noChangeShapeType="1"/>
          </p:cNvSpPr>
          <p:nvPr/>
        </p:nvSpPr>
        <p:spPr bwMode="auto">
          <a:xfrm flipH="1" flipV="1">
            <a:off x="11582400" y="533400"/>
            <a:ext cx="101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04" name="Line 60"/>
          <p:cNvSpPr>
            <a:spLocks noChangeShapeType="1"/>
          </p:cNvSpPr>
          <p:nvPr/>
        </p:nvSpPr>
        <p:spPr bwMode="auto">
          <a:xfrm>
            <a:off x="0" y="3962400"/>
            <a:ext cx="11684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05" name="Line 61"/>
          <p:cNvSpPr>
            <a:spLocks noChangeShapeType="1"/>
          </p:cNvSpPr>
          <p:nvPr/>
        </p:nvSpPr>
        <p:spPr bwMode="auto">
          <a:xfrm>
            <a:off x="11277600" y="6096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06" name="Line 62"/>
          <p:cNvSpPr>
            <a:spLocks noChangeShapeType="1"/>
          </p:cNvSpPr>
          <p:nvPr/>
        </p:nvSpPr>
        <p:spPr bwMode="auto">
          <a:xfrm>
            <a:off x="11277600" y="3505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07" name="Text Box 63"/>
          <p:cNvSpPr txBox="1">
            <a:spLocks noChangeArrowheads="1"/>
          </p:cNvSpPr>
          <p:nvPr/>
        </p:nvSpPr>
        <p:spPr bwMode="auto">
          <a:xfrm>
            <a:off x="11235836" y="4005264"/>
            <a:ext cx="553998" cy="288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0" hangingPunct="0"/>
            <a:r>
              <a:rPr lang="cs-CZ"/>
              <a:t>Gnathostomata - čelistnatci</a:t>
            </a:r>
            <a:endParaRPr lang="cs-CZ" sz="2400"/>
          </a:p>
        </p:txBody>
      </p:sp>
      <p:sp>
        <p:nvSpPr>
          <p:cNvPr id="2108" name="Text Box 64"/>
          <p:cNvSpPr txBox="1">
            <a:spLocks noChangeArrowheads="1"/>
          </p:cNvSpPr>
          <p:nvPr/>
        </p:nvSpPr>
        <p:spPr bwMode="auto">
          <a:xfrm>
            <a:off x="10959981" y="476250"/>
            <a:ext cx="800219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 eaLnBrk="0" hangingPunct="0"/>
            <a:r>
              <a:rPr lang="cs-CZ" sz="2000"/>
              <a:t>Ostracodermi - štítnatci</a:t>
            </a:r>
            <a:endParaRPr lang="cs-CZ" sz="2400"/>
          </a:p>
        </p:txBody>
      </p:sp>
      <p:sp>
        <p:nvSpPr>
          <p:cNvPr id="2109" name="Text Box 65"/>
          <p:cNvSpPr txBox="1">
            <a:spLocks noChangeArrowheads="1"/>
          </p:cNvSpPr>
          <p:nvPr/>
        </p:nvSpPr>
        <p:spPr bwMode="auto">
          <a:xfrm>
            <a:off x="10962098" y="2209801"/>
            <a:ext cx="800219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 eaLnBrk="0" hangingPunct="0"/>
            <a:r>
              <a:rPr lang="cs-CZ" sz="2000"/>
              <a:t>Cyclostomata - kruhoústí</a:t>
            </a:r>
            <a:endParaRPr lang="cs-CZ" sz="2400"/>
          </a:p>
        </p:txBody>
      </p:sp>
      <p:sp>
        <p:nvSpPr>
          <p:cNvPr id="2110" name="Text Box 66"/>
          <p:cNvSpPr txBox="1">
            <a:spLocks noChangeArrowheads="1"/>
          </p:cNvSpPr>
          <p:nvPr/>
        </p:nvSpPr>
        <p:spPr bwMode="auto">
          <a:xfrm>
            <a:off x="10545233" y="1944688"/>
            <a:ext cx="364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 b="1"/>
              <a:t>+</a:t>
            </a:r>
            <a:endParaRPr lang="cs-CZ" sz="2400"/>
          </a:p>
        </p:txBody>
      </p:sp>
      <p:sp>
        <p:nvSpPr>
          <p:cNvPr id="2111" name="Text Box 67"/>
          <p:cNvSpPr txBox="1">
            <a:spLocks noChangeArrowheads="1"/>
          </p:cNvSpPr>
          <p:nvPr/>
        </p:nvSpPr>
        <p:spPr bwMode="auto">
          <a:xfrm>
            <a:off x="8854018" y="546576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112" name="Text Box 68"/>
          <p:cNvSpPr txBox="1">
            <a:spLocks noChangeArrowheads="1"/>
          </p:cNvSpPr>
          <p:nvPr/>
        </p:nvSpPr>
        <p:spPr bwMode="auto">
          <a:xfrm rot="5400000">
            <a:off x="8016406" y="5536684"/>
            <a:ext cx="2198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Osteognatostomata</a:t>
            </a:r>
          </a:p>
        </p:txBody>
      </p:sp>
      <p:sp>
        <p:nvSpPr>
          <p:cNvPr id="2113" name="Text Box 69"/>
          <p:cNvSpPr txBox="1">
            <a:spLocks noChangeArrowheads="1"/>
          </p:cNvSpPr>
          <p:nvPr/>
        </p:nvSpPr>
        <p:spPr bwMode="auto">
          <a:xfrm rot="5400000">
            <a:off x="9815710" y="5617647"/>
            <a:ext cx="12875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Teleostomi</a:t>
            </a:r>
          </a:p>
        </p:txBody>
      </p:sp>
      <p:sp>
        <p:nvSpPr>
          <p:cNvPr id="2114" name="Text Box 70"/>
          <p:cNvSpPr txBox="1">
            <a:spLocks noChangeArrowheads="1"/>
          </p:cNvSpPr>
          <p:nvPr/>
        </p:nvSpPr>
        <p:spPr bwMode="auto">
          <a:xfrm>
            <a:off x="9332384" y="4868864"/>
            <a:ext cx="1371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0">
                <a:cs typeface="Arial" pitchFamily="34" charset="0"/>
              </a:rPr>
              <a:t>}</a:t>
            </a:r>
          </a:p>
        </p:txBody>
      </p:sp>
      <p:sp>
        <p:nvSpPr>
          <p:cNvPr id="2115" name="Text Box 71"/>
          <p:cNvSpPr txBox="1">
            <a:spLocks noChangeArrowheads="1"/>
          </p:cNvSpPr>
          <p:nvPr/>
        </p:nvSpPr>
        <p:spPr bwMode="auto">
          <a:xfrm>
            <a:off x="8303685" y="5164138"/>
            <a:ext cx="6731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800">
                <a:cs typeface="Arial" pitchFamily="34" charset="0"/>
              </a:rPr>
              <a:t>}</a:t>
            </a:r>
          </a:p>
        </p:txBody>
      </p:sp>
      <p:sp>
        <p:nvSpPr>
          <p:cNvPr id="2116" name="Text Box 72"/>
          <p:cNvSpPr txBox="1">
            <a:spLocks noChangeArrowheads="1"/>
          </p:cNvSpPr>
          <p:nvPr/>
        </p:nvSpPr>
        <p:spPr bwMode="auto">
          <a:xfrm>
            <a:off x="91018" y="6183313"/>
            <a:ext cx="1417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Craniata</a:t>
            </a:r>
          </a:p>
        </p:txBody>
      </p:sp>
      <p:sp>
        <p:nvSpPr>
          <p:cNvPr id="2117" name="Line 73"/>
          <p:cNvSpPr>
            <a:spLocks noChangeShapeType="1"/>
          </p:cNvSpPr>
          <p:nvPr/>
        </p:nvSpPr>
        <p:spPr bwMode="auto">
          <a:xfrm>
            <a:off x="7920567" y="3333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18" name="Text Box 74"/>
          <p:cNvSpPr txBox="1">
            <a:spLocks noChangeArrowheads="1"/>
          </p:cNvSpPr>
          <p:nvPr/>
        </p:nvSpPr>
        <p:spPr bwMode="auto">
          <a:xfrm rot="5400000">
            <a:off x="7661410" y="1864797"/>
            <a:ext cx="1197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„Agnatha“</a:t>
            </a:r>
          </a:p>
        </p:txBody>
      </p:sp>
      <p:sp>
        <p:nvSpPr>
          <p:cNvPr id="2119" name="Text Box 75"/>
          <p:cNvSpPr txBox="1">
            <a:spLocks noChangeArrowheads="1"/>
          </p:cNvSpPr>
          <p:nvPr/>
        </p:nvSpPr>
        <p:spPr bwMode="auto">
          <a:xfrm>
            <a:off x="10001251" y="4143376"/>
            <a:ext cx="3561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912283" y="125413"/>
            <a:ext cx="10972801" cy="711200"/>
          </a:xfrm>
        </p:spPr>
        <p:txBody>
          <a:bodyPr/>
          <a:lstStyle/>
          <a:p>
            <a:pPr eaLnBrk="1" hangingPunct="1"/>
            <a:r>
              <a:rPr lang="cs-CZ" sz="2400" b="1" smtClean="0">
                <a:cs typeface="Arial" pitchFamily="34" charset="0"/>
              </a:rPr>
              <a:t>Fylogeneze obratlovců s čelistmi</a:t>
            </a:r>
          </a:p>
        </p:txBody>
      </p:sp>
      <p:pic>
        <p:nvPicPr>
          <p:cNvPr id="6147" name="Picture 3" descr="Latimer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76784" y="836613"/>
            <a:ext cx="2783416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salamandr"/>
          <p:cNvPicPr>
            <a:picLocks noChangeAspect="1" noChangeArrowheads="1"/>
          </p:cNvPicPr>
          <p:nvPr/>
        </p:nvPicPr>
        <p:blipFill>
          <a:blip r:embed="rId3" cstate="print">
            <a:lum bright="6000"/>
          </a:blip>
          <a:srcRect/>
          <a:stretch>
            <a:fillRect/>
          </a:stretch>
        </p:blipFill>
        <p:spPr bwMode="auto">
          <a:xfrm>
            <a:off x="8976785" y="1628776"/>
            <a:ext cx="2688167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jeseter"/>
          <p:cNvPicPr>
            <a:picLocks noChangeAspect="1" noChangeArrowheads="1"/>
          </p:cNvPicPr>
          <p:nvPr/>
        </p:nvPicPr>
        <p:blipFill>
          <a:blip r:embed="rId4" cstate="print">
            <a:lum contrast="6000"/>
          </a:blip>
          <a:srcRect/>
          <a:stretch>
            <a:fillRect/>
          </a:stretch>
        </p:blipFill>
        <p:spPr bwMode="auto">
          <a:xfrm>
            <a:off x="8976784" y="2967038"/>
            <a:ext cx="2783416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karas"/>
          <p:cNvPicPr>
            <a:picLocks noChangeAspect="1" noChangeArrowheads="1"/>
          </p:cNvPicPr>
          <p:nvPr/>
        </p:nvPicPr>
        <p:blipFill>
          <a:blip r:embed="rId5" cstate="print">
            <a:lum bright="12000"/>
          </a:blip>
          <a:srcRect/>
          <a:stretch>
            <a:fillRect/>
          </a:stretch>
        </p:blipFill>
        <p:spPr bwMode="auto">
          <a:xfrm>
            <a:off x="1" y="3581401"/>
            <a:ext cx="1344084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 descr="žralok"/>
          <p:cNvPicPr>
            <a:picLocks noChangeAspect="1" noChangeArrowheads="1"/>
          </p:cNvPicPr>
          <p:nvPr/>
        </p:nvPicPr>
        <p:blipFill>
          <a:blip r:embed="rId6" cstate="print">
            <a:lum contrast="6000"/>
          </a:blip>
          <a:srcRect/>
          <a:stretch>
            <a:fillRect/>
          </a:stretch>
        </p:blipFill>
        <p:spPr bwMode="auto">
          <a:xfrm>
            <a:off x="9808633" y="4868864"/>
            <a:ext cx="1280584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334434" y="669925"/>
            <a:ext cx="9038167" cy="8807450"/>
            <a:chOff x="653" y="337"/>
            <a:chExt cx="10676" cy="13872"/>
          </a:xfrm>
        </p:grpSpPr>
        <p:sp>
          <p:nvSpPr>
            <p:cNvPr id="6154" name="AutoShape 9"/>
            <p:cNvSpPr>
              <a:spLocks noChangeAspect="1" noChangeArrowheads="1"/>
            </p:cNvSpPr>
            <p:nvPr/>
          </p:nvSpPr>
          <p:spPr bwMode="auto">
            <a:xfrm>
              <a:off x="653" y="337"/>
              <a:ext cx="10676" cy="13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Line 10"/>
            <p:cNvSpPr>
              <a:spLocks noChangeShapeType="1"/>
            </p:cNvSpPr>
            <p:nvPr/>
          </p:nvSpPr>
          <p:spPr bwMode="auto">
            <a:xfrm>
              <a:off x="2421" y="4485"/>
              <a:ext cx="17" cy="25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Line 11"/>
            <p:cNvSpPr>
              <a:spLocks noChangeShapeType="1"/>
            </p:cNvSpPr>
            <p:nvPr/>
          </p:nvSpPr>
          <p:spPr bwMode="auto">
            <a:xfrm flipH="1">
              <a:off x="4377" y="3125"/>
              <a:ext cx="16" cy="28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Line 12"/>
            <p:cNvSpPr>
              <a:spLocks noChangeShapeType="1"/>
            </p:cNvSpPr>
            <p:nvPr/>
          </p:nvSpPr>
          <p:spPr bwMode="auto">
            <a:xfrm flipH="1">
              <a:off x="6909" y="1697"/>
              <a:ext cx="1" cy="29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Text Box 13"/>
            <p:cNvSpPr txBox="1">
              <a:spLocks noChangeArrowheads="1"/>
            </p:cNvSpPr>
            <p:nvPr/>
          </p:nvSpPr>
          <p:spPr bwMode="auto">
            <a:xfrm>
              <a:off x="8066" y="1492"/>
              <a:ext cx="2310" cy="485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/>
                <a:t>Sarcopterygii</a:t>
              </a:r>
              <a:endParaRPr lang="cs-CZ"/>
            </a:p>
          </p:txBody>
        </p:sp>
        <p:sp>
          <p:nvSpPr>
            <p:cNvPr id="6159" name="Text Box 14"/>
            <p:cNvSpPr txBox="1">
              <a:spLocks noChangeArrowheads="1"/>
            </p:cNvSpPr>
            <p:nvPr/>
          </p:nvSpPr>
          <p:spPr bwMode="auto">
            <a:xfrm>
              <a:off x="8066" y="4360"/>
              <a:ext cx="2243" cy="485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/>
                <a:t>Actinopterygii</a:t>
              </a:r>
              <a:endParaRPr lang="cs-CZ"/>
            </a:p>
          </p:txBody>
        </p:sp>
        <p:sp>
          <p:nvSpPr>
            <p:cNvPr id="6160" name="Text Box 15"/>
            <p:cNvSpPr txBox="1">
              <a:spLocks noChangeArrowheads="1"/>
            </p:cNvSpPr>
            <p:nvPr/>
          </p:nvSpPr>
          <p:spPr bwMode="auto">
            <a:xfrm>
              <a:off x="7996" y="5778"/>
              <a:ext cx="2585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/>
                <a:t>†Acanthodii</a:t>
              </a:r>
              <a:endParaRPr lang="cs-CZ"/>
            </a:p>
          </p:txBody>
        </p:sp>
        <p:sp>
          <p:nvSpPr>
            <p:cNvPr id="6161" name="Text Box 16"/>
            <p:cNvSpPr txBox="1">
              <a:spLocks noChangeArrowheads="1"/>
            </p:cNvSpPr>
            <p:nvPr/>
          </p:nvSpPr>
          <p:spPr bwMode="auto">
            <a:xfrm>
              <a:off x="7996" y="8633"/>
              <a:ext cx="2858" cy="53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 b="1"/>
                <a:t>Chondrichthyes</a:t>
              </a:r>
              <a:endParaRPr lang="cs-CZ"/>
            </a:p>
          </p:txBody>
        </p:sp>
        <p:sp>
          <p:nvSpPr>
            <p:cNvPr id="6162" name="Text Box 17"/>
            <p:cNvSpPr txBox="1">
              <a:spLocks noChangeArrowheads="1"/>
            </p:cNvSpPr>
            <p:nvPr/>
          </p:nvSpPr>
          <p:spPr bwMode="auto">
            <a:xfrm>
              <a:off x="7996" y="6728"/>
              <a:ext cx="2585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/>
                <a:t>†Placodermi</a:t>
              </a:r>
              <a:endParaRPr lang="cs-CZ"/>
            </a:p>
          </p:txBody>
        </p:sp>
        <p:sp>
          <p:nvSpPr>
            <p:cNvPr id="6163" name="Line 18"/>
            <p:cNvSpPr>
              <a:spLocks noChangeShapeType="1"/>
            </p:cNvSpPr>
            <p:nvPr/>
          </p:nvSpPr>
          <p:spPr bwMode="auto">
            <a:xfrm>
              <a:off x="6925" y="1696"/>
              <a:ext cx="100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4" name="Line 19"/>
            <p:cNvSpPr>
              <a:spLocks noChangeShapeType="1"/>
            </p:cNvSpPr>
            <p:nvPr/>
          </p:nvSpPr>
          <p:spPr bwMode="auto">
            <a:xfrm>
              <a:off x="6909" y="4620"/>
              <a:ext cx="100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5" name="Line 20"/>
            <p:cNvSpPr>
              <a:spLocks noChangeShapeType="1"/>
            </p:cNvSpPr>
            <p:nvPr/>
          </p:nvSpPr>
          <p:spPr bwMode="auto">
            <a:xfrm>
              <a:off x="4393" y="3125"/>
              <a:ext cx="251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6" name="Line 21"/>
            <p:cNvSpPr>
              <a:spLocks noChangeShapeType="1"/>
            </p:cNvSpPr>
            <p:nvPr/>
          </p:nvSpPr>
          <p:spPr bwMode="auto">
            <a:xfrm>
              <a:off x="1537" y="5981"/>
              <a:ext cx="88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7" name="Line 22"/>
            <p:cNvSpPr>
              <a:spLocks noChangeShapeType="1"/>
            </p:cNvSpPr>
            <p:nvPr/>
          </p:nvSpPr>
          <p:spPr bwMode="auto">
            <a:xfrm>
              <a:off x="857" y="7477"/>
              <a:ext cx="68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8" name="Line 23"/>
            <p:cNvSpPr>
              <a:spLocks noChangeShapeType="1"/>
            </p:cNvSpPr>
            <p:nvPr/>
          </p:nvSpPr>
          <p:spPr bwMode="auto">
            <a:xfrm>
              <a:off x="2421" y="4553"/>
              <a:ext cx="197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69" name="Line 24"/>
            <p:cNvSpPr>
              <a:spLocks noChangeShapeType="1"/>
            </p:cNvSpPr>
            <p:nvPr/>
          </p:nvSpPr>
          <p:spPr bwMode="auto">
            <a:xfrm>
              <a:off x="4393" y="5981"/>
              <a:ext cx="346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70" name="Line 25"/>
            <p:cNvSpPr>
              <a:spLocks noChangeShapeType="1"/>
            </p:cNvSpPr>
            <p:nvPr/>
          </p:nvSpPr>
          <p:spPr bwMode="auto">
            <a:xfrm>
              <a:off x="1537" y="5981"/>
              <a:ext cx="1" cy="29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71" name="Line 26"/>
            <p:cNvSpPr>
              <a:spLocks noChangeShapeType="1"/>
            </p:cNvSpPr>
            <p:nvPr/>
          </p:nvSpPr>
          <p:spPr bwMode="auto">
            <a:xfrm>
              <a:off x="1537" y="8905"/>
              <a:ext cx="632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72" name="Line 27"/>
            <p:cNvSpPr>
              <a:spLocks noChangeShapeType="1"/>
            </p:cNvSpPr>
            <p:nvPr/>
          </p:nvSpPr>
          <p:spPr bwMode="auto">
            <a:xfrm>
              <a:off x="2421" y="7001"/>
              <a:ext cx="53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73" name="Text Box 28"/>
            <p:cNvSpPr txBox="1">
              <a:spLocks noChangeArrowheads="1"/>
            </p:cNvSpPr>
            <p:nvPr/>
          </p:nvSpPr>
          <p:spPr bwMode="auto">
            <a:xfrm>
              <a:off x="1198" y="4290"/>
              <a:ext cx="2718" cy="625"/>
            </a:xfrm>
            <a:prstGeom prst="rect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2000" b="1"/>
                <a:t>Teleostomi</a:t>
              </a:r>
              <a:endParaRPr lang="cs-CZ"/>
            </a:p>
          </p:txBody>
        </p:sp>
        <p:sp>
          <p:nvSpPr>
            <p:cNvPr id="6174" name="Text Box 29"/>
            <p:cNvSpPr txBox="1">
              <a:spLocks noChangeArrowheads="1"/>
            </p:cNvSpPr>
            <p:nvPr/>
          </p:nvSpPr>
          <p:spPr bwMode="auto">
            <a:xfrm>
              <a:off x="2693" y="2920"/>
              <a:ext cx="3741" cy="53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 b="1"/>
                <a:t>Osteognathostomata</a:t>
              </a:r>
              <a:endParaRPr lang="cs-CZ"/>
            </a:p>
          </p:txBody>
        </p:sp>
      </p:grpSp>
      <p:sp>
        <p:nvSpPr>
          <p:cNvPr id="6153" name="Text Box 30"/>
          <p:cNvSpPr txBox="1">
            <a:spLocks noChangeArrowheads="1"/>
          </p:cNvSpPr>
          <p:nvPr/>
        </p:nvSpPr>
        <p:spPr bwMode="auto">
          <a:xfrm>
            <a:off x="1555751" y="1042989"/>
            <a:ext cx="3722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400" b="1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6"/>
          <p:cNvSpPr>
            <a:spLocks noChangeShapeType="1"/>
          </p:cNvSpPr>
          <p:nvPr/>
        </p:nvSpPr>
        <p:spPr bwMode="auto">
          <a:xfrm>
            <a:off x="1320800" y="3063875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1" name="Line 7"/>
          <p:cNvSpPr>
            <a:spLocks noChangeShapeType="1"/>
          </p:cNvSpPr>
          <p:nvPr/>
        </p:nvSpPr>
        <p:spPr bwMode="auto">
          <a:xfrm>
            <a:off x="1524000" y="2454275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2" name="Line 8"/>
          <p:cNvSpPr>
            <a:spLocks noChangeShapeType="1"/>
          </p:cNvSpPr>
          <p:nvPr/>
        </p:nvSpPr>
        <p:spPr bwMode="auto">
          <a:xfrm>
            <a:off x="1524000" y="2454275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3" name="Line 10"/>
          <p:cNvSpPr>
            <a:spLocks noChangeShapeType="1"/>
          </p:cNvSpPr>
          <p:nvPr/>
        </p:nvSpPr>
        <p:spPr bwMode="auto">
          <a:xfrm>
            <a:off x="1727200" y="24384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>
            <a:off x="1524000" y="374967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4064000" y="2222501"/>
            <a:ext cx="2813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Chondrichthyes - paryby</a:t>
            </a:r>
          </a:p>
        </p:txBody>
      </p:sp>
      <p:sp>
        <p:nvSpPr>
          <p:cNvPr id="32776" name="Line 14"/>
          <p:cNvSpPr>
            <a:spLocks noChangeShapeType="1"/>
          </p:cNvSpPr>
          <p:nvPr/>
        </p:nvSpPr>
        <p:spPr bwMode="auto">
          <a:xfrm>
            <a:off x="1828800" y="321627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7" name="Line 15"/>
          <p:cNvSpPr>
            <a:spLocks noChangeShapeType="1"/>
          </p:cNvSpPr>
          <p:nvPr/>
        </p:nvSpPr>
        <p:spPr bwMode="auto">
          <a:xfrm>
            <a:off x="1828800" y="3216275"/>
            <a:ext cx="233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8" name="Line 16"/>
          <p:cNvSpPr>
            <a:spLocks noChangeShapeType="1"/>
          </p:cNvSpPr>
          <p:nvPr/>
        </p:nvSpPr>
        <p:spPr bwMode="auto">
          <a:xfrm>
            <a:off x="1828800" y="397827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9" name="Text Box 17"/>
          <p:cNvSpPr txBox="1">
            <a:spLocks noChangeArrowheads="1"/>
          </p:cNvSpPr>
          <p:nvPr/>
        </p:nvSpPr>
        <p:spPr bwMode="auto">
          <a:xfrm>
            <a:off x="4064000" y="3000376"/>
            <a:ext cx="2723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Acanthodii - trnoploutví</a:t>
            </a:r>
          </a:p>
        </p:txBody>
      </p:sp>
      <p:sp>
        <p:nvSpPr>
          <p:cNvPr id="32780" name="Line 18"/>
          <p:cNvSpPr>
            <a:spLocks noChangeShapeType="1"/>
          </p:cNvSpPr>
          <p:nvPr/>
        </p:nvSpPr>
        <p:spPr bwMode="auto">
          <a:xfrm>
            <a:off x="2133600" y="359727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1" name="Line 19"/>
          <p:cNvSpPr>
            <a:spLocks noChangeShapeType="1"/>
          </p:cNvSpPr>
          <p:nvPr/>
        </p:nvSpPr>
        <p:spPr bwMode="auto">
          <a:xfrm>
            <a:off x="2133600" y="3597275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2" name="Line 20"/>
          <p:cNvSpPr>
            <a:spLocks noChangeShapeType="1"/>
          </p:cNvSpPr>
          <p:nvPr/>
        </p:nvSpPr>
        <p:spPr bwMode="auto">
          <a:xfrm>
            <a:off x="2133600" y="4359275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3" name="Text Box 21"/>
          <p:cNvSpPr txBox="1">
            <a:spLocks noChangeArrowheads="1"/>
          </p:cNvSpPr>
          <p:nvPr/>
        </p:nvSpPr>
        <p:spPr bwMode="auto">
          <a:xfrm>
            <a:off x="4064000" y="3381376"/>
            <a:ext cx="3390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Actinopterygii - paprskoploutví</a:t>
            </a:r>
          </a:p>
        </p:txBody>
      </p:sp>
      <p:sp>
        <p:nvSpPr>
          <p:cNvPr id="32784" name="Text Box 22"/>
          <p:cNvSpPr txBox="1">
            <a:spLocks noChangeArrowheads="1"/>
          </p:cNvSpPr>
          <p:nvPr/>
        </p:nvSpPr>
        <p:spPr bwMode="auto">
          <a:xfrm>
            <a:off x="4064000" y="4143376"/>
            <a:ext cx="3082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Sarcopterygii - svaloploutví</a:t>
            </a:r>
          </a:p>
        </p:txBody>
      </p:sp>
      <p:sp>
        <p:nvSpPr>
          <p:cNvPr id="32785" name="Text Box 23"/>
          <p:cNvSpPr txBox="1">
            <a:spLocks noChangeArrowheads="1"/>
          </p:cNvSpPr>
          <p:nvPr/>
        </p:nvSpPr>
        <p:spPr bwMode="auto">
          <a:xfrm>
            <a:off x="11235836" y="2133601"/>
            <a:ext cx="553998" cy="288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0" hangingPunct="0"/>
            <a:r>
              <a:rPr lang="cs-CZ"/>
              <a:t>Gnathostomata - čelistnatci</a:t>
            </a:r>
            <a:endParaRPr lang="cs-CZ" sz="2400"/>
          </a:p>
        </p:txBody>
      </p:sp>
      <p:sp>
        <p:nvSpPr>
          <p:cNvPr id="32786" name="Text Box 24"/>
          <p:cNvSpPr txBox="1">
            <a:spLocks noChangeArrowheads="1"/>
          </p:cNvSpPr>
          <p:nvPr/>
        </p:nvSpPr>
        <p:spPr bwMode="auto">
          <a:xfrm>
            <a:off x="8854018" y="35004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87" name="Text Box 25"/>
          <p:cNvSpPr txBox="1">
            <a:spLocks noChangeArrowheads="1"/>
          </p:cNvSpPr>
          <p:nvPr/>
        </p:nvSpPr>
        <p:spPr bwMode="auto">
          <a:xfrm rot="5400000">
            <a:off x="8105306" y="3571359"/>
            <a:ext cx="2198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Osteognatostomata</a:t>
            </a:r>
          </a:p>
        </p:txBody>
      </p:sp>
      <p:sp>
        <p:nvSpPr>
          <p:cNvPr id="32788" name="Text Box 26"/>
          <p:cNvSpPr txBox="1">
            <a:spLocks noChangeArrowheads="1"/>
          </p:cNvSpPr>
          <p:nvPr/>
        </p:nvSpPr>
        <p:spPr bwMode="auto">
          <a:xfrm rot="5400000">
            <a:off x="9815710" y="3652322"/>
            <a:ext cx="12875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Teleostomi</a:t>
            </a:r>
          </a:p>
        </p:txBody>
      </p:sp>
      <p:sp>
        <p:nvSpPr>
          <p:cNvPr id="32789" name="Text Box 27"/>
          <p:cNvSpPr txBox="1">
            <a:spLocks noChangeArrowheads="1"/>
          </p:cNvSpPr>
          <p:nvPr/>
        </p:nvSpPr>
        <p:spPr bwMode="auto">
          <a:xfrm>
            <a:off x="9499600" y="2781300"/>
            <a:ext cx="1684867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0">
                <a:cs typeface="Arial" pitchFamily="34" charset="0"/>
              </a:rPr>
              <a:t>}</a:t>
            </a:r>
          </a:p>
        </p:txBody>
      </p:sp>
      <p:sp>
        <p:nvSpPr>
          <p:cNvPr id="32790" name="Text Box 28"/>
          <p:cNvSpPr txBox="1">
            <a:spLocks noChangeArrowheads="1"/>
          </p:cNvSpPr>
          <p:nvPr/>
        </p:nvSpPr>
        <p:spPr bwMode="auto">
          <a:xfrm>
            <a:off x="8369301" y="3198813"/>
            <a:ext cx="6731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800">
                <a:cs typeface="Arial" pitchFamily="34" charset="0"/>
              </a:rPr>
              <a:t>}</a:t>
            </a:r>
          </a:p>
        </p:txBody>
      </p:sp>
      <p:sp>
        <p:nvSpPr>
          <p:cNvPr id="32791" name="Text Box 29"/>
          <p:cNvSpPr txBox="1">
            <a:spLocks noChangeArrowheads="1"/>
          </p:cNvSpPr>
          <p:nvPr/>
        </p:nvSpPr>
        <p:spPr bwMode="auto">
          <a:xfrm>
            <a:off x="304800" y="838200"/>
            <a:ext cx="2441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Gnathostomata</a:t>
            </a:r>
          </a:p>
        </p:txBody>
      </p:sp>
      <p:sp>
        <p:nvSpPr>
          <p:cNvPr id="32792" name="Text Box 38"/>
          <p:cNvSpPr txBox="1">
            <a:spLocks noChangeArrowheads="1"/>
          </p:cNvSpPr>
          <p:nvPr/>
        </p:nvSpPr>
        <p:spPr bwMode="auto">
          <a:xfrm>
            <a:off x="10058401" y="914400"/>
            <a:ext cx="3722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400" b="1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Skupina 2"/>
          <p:cNvGrpSpPr>
            <a:grpSpLocks/>
          </p:cNvGrpSpPr>
          <p:nvPr/>
        </p:nvGrpSpPr>
        <p:grpSpPr bwMode="auto">
          <a:xfrm>
            <a:off x="3119438" y="1684338"/>
            <a:ext cx="5913437" cy="2601912"/>
            <a:chOff x="3119709" y="1684831"/>
            <a:chExt cx="5913765" cy="2601917"/>
          </a:xfrm>
        </p:grpSpPr>
        <p:sp>
          <p:nvSpPr>
            <p:cNvPr id="16390" name="Text Box 49"/>
            <p:cNvSpPr txBox="1">
              <a:spLocks noChangeArrowheads="1"/>
            </p:cNvSpPr>
            <p:nvPr/>
          </p:nvSpPr>
          <p:spPr bwMode="auto">
            <a:xfrm>
              <a:off x="3119709" y="2139235"/>
              <a:ext cx="20553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  Actinopterygii</a:t>
              </a:r>
            </a:p>
          </p:txBody>
        </p:sp>
        <p:grpSp>
          <p:nvGrpSpPr>
            <p:cNvPr id="16391" name="Group 9"/>
            <p:cNvGrpSpPr>
              <a:grpSpLocks/>
            </p:cNvGrpSpPr>
            <p:nvPr/>
          </p:nvGrpSpPr>
          <p:grpSpPr bwMode="auto">
            <a:xfrm>
              <a:off x="5228234" y="1684831"/>
              <a:ext cx="3805240" cy="2601917"/>
              <a:chOff x="22" y="2019"/>
              <a:chExt cx="2397" cy="1639"/>
            </a:xfrm>
          </p:grpSpPr>
          <p:grpSp>
            <p:nvGrpSpPr>
              <p:cNvPr id="16392" name="Group 10"/>
              <p:cNvGrpSpPr>
                <a:grpSpLocks/>
              </p:cNvGrpSpPr>
              <p:nvPr/>
            </p:nvGrpSpPr>
            <p:grpSpPr bwMode="auto">
              <a:xfrm>
                <a:off x="22" y="2137"/>
                <a:ext cx="1255" cy="1233"/>
                <a:chOff x="240" y="1152"/>
                <a:chExt cx="1255" cy="1233"/>
              </a:xfrm>
            </p:grpSpPr>
            <p:sp>
              <p:nvSpPr>
                <p:cNvPr id="16398" name="Line 11"/>
                <p:cNvSpPr>
                  <a:spLocks noChangeShapeType="1"/>
                </p:cNvSpPr>
                <p:nvPr/>
              </p:nvSpPr>
              <p:spPr bwMode="auto">
                <a:xfrm>
                  <a:off x="240" y="1483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399" name="Line 12"/>
                <p:cNvSpPr>
                  <a:spLocks noChangeShapeType="1"/>
                </p:cNvSpPr>
                <p:nvPr/>
              </p:nvSpPr>
              <p:spPr bwMode="auto">
                <a:xfrm>
                  <a:off x="432" y="1152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0" name="Line 13"/>
                <p:cNvSpPr>
                  <a:spLocks noChangeShapeType="1"/>
                </p:cNvSpPr>
                <p:nvPr/>
              </p:nvSpPr>
              <p:spPr bwMode="auto">
                <a:xfrm>
                  <a:off x="432" y="1152"/>
                  <a:ext cx="1056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1" name="Line 14"/>
                <p:cNvSpPr>
                  <a:spLocks noChangeShapeType="1"/>
                </p:cNvSpPr>
                <p:nvPr/>
              </p:nvSpPr>
              <p:spPr bwMode="auto">
                <a:xfrm>
                  <a:off x="432" y="182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2" name="Line 15"/>
                <p:cNvSpPr>
                  <a:spLocks noChangeShapeType="1"/>
                </p:cNvSpPr>
                <p:nvPr/>
              </p:nvSpPr>
              <p:spPr bwMode="auto">
                <a:xfrm>
                  <a:off x="624" y="1536"/>
                  <a:ext cx="864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3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619" y="1536"/>
                  <a:ext cx="0" cy="593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4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823" y="1849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5" name="Line 14"/>
                <p:cNvSpPr>
                  <a:spLocks noChangeShapeType="1"/>
                </p:cNvSpPr>
                <p:nvPr/>
              </p:nvSpPr>
              <p:spPr bwMode="auto">
                <a:xfrm>
                  <a:off x="626" y="2129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406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803" y="1845"/>
                  <a:ext cx="0" cy="54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393" name="Text Box 24"/>
              <p:cNvSpPr txBox="1">
                <a:spLocks noChangeArrowheads="1"/>
              </p:cNvSpPr>
              <p:nvPr/>
            </p:nvSpPr>
            <p:spPr bwMode="auto">
              <a:xfrm>
                <a:off x="1283" y="2019"/>
                <a:ext cx="764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Cladistia</a:t>
                </a:r>
              </a:p>
            </p:txBody>
          </p:sp>
          <p:sp>
            <p:nvSpPr>
              <p:cNvPr id="16394" name="Text Box 25"/>
              <p:cNvSpPr txBox="1">
                <a:spLocks noChangeArrowheads="1"/>
              </p:cNvSpPr>
              <p:nvPr/>
            </p:nvSpPr>
            <p:spPr bwMode="auto">
              <a:xfrm>
                <a:off x="1293" y="2377"/>
                <a:ext cx="10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Chondrostei</a:t>
                </a:r>
              </a:p>
            </p:txBody>
          </p:sp>
          <p:sp>
            <p:nvSpPr>
              <p:cNvPr id="16395" name="Text Box 26"/>
              <p:cNvSpPr txBox="1">
                <a:spLocks noChangeArrowheads="1"/>
              </p:cNvSpPr>
              <p:nvPr/>
            </p:nvSpPr>
            <p:spPr bwMode="auto">
              <a:xfrm>
                <a:off x="1285" y="2727"/>
                <a:ext cx="92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Ginglymodi</a:t>
                </a:r>
              </a:p>
            </p:txBody>
          </p:sp>
          <p:sp>
            <p:nvSpPr>
              <p:cNvPr id="16396" name="Text Box 27"/>
              <p:cNvSpPr txBox="1">
                <a:spLocks noChangeArrowheads="1"/>
              </p:cNvSpPr>
              <p:nvPr/>
            </p:nvSpPr>
            <p:spPr bwMode="auto">
              <a:xfrm>
                <a:off x="1282" y="3071"/>
                <a:ext cx="1137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Halecomorphi</a:t>
                </a:r>
              </a:p>
            </p:txBody>
          </p:sp>
          <p:sp>
            <p:nvSpPr>
              <p:cNvPr id="16397" name="Text Box 28"/>
              <p:cNvSpPr txBox="1">
                <a:spLocks noChangeArrowheads="1"/>
              </p:cNvSpPr>
              <p:nvPr/>
            </p:nvSpPr>
            <p:spPr bwMode="auto">
              <a:xfrm>
                <a:off x="1264" y="3406"/>
                <a:ext cx="82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cs-CZ" altLang="cs-CZ" sz="2000">
                    <a:solidFill>
                      <a:srgbClr val="000000"/>
                    </a:solidFill>
                    <a:latin typeface="Comic Sans MS" pitchFamily="66" charset="0"/>
                  </a:rPr>
                  <a:t>Teleostei</a:t>
                </a:r>
              </a:p>
            </p:txBody>
          </p:sp>
        </p:grpSp>
      </p:grpSp>
      <p:sp>
        <p:nvSpPr>
          <p:cNvPr id="16386" name="Line 15"/>
          <p:cNvSpPr>
            <a:spLocks noChangeShapeType="1"/>
          </p:cNvSpPr>
          <p:nvPr/>
        </p:nvSpPr>
        <p:spPr bwMode="auto">
          <a:xfrm flipV="1">
            <a:off x="6145213" y="3829050"/>
            <a:ext cx="6111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7" name="Line 14"/>
          <p:cNvSpPr>
            <a:spLocks noChangeShapeType="1"/>
          </p:cNvSpPr>
          <p:nvPr/>
        </p:nvSpPr>
        <p:spPr bwMode="auto">
          <a:xfrm>
            <a:off x="6756400" y="3562350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8" name="Line 18"/>
          <p:cNvSpPr>
            <a:spLocks noChangeShapeType="1"/>
          </p:cNvSpPr>
          <p:nvPr/>
        </p:nvSpPr>
        <p:spPr bwMode="auto">
          <a:xfrm>
            <a:off x="6756400" y="4098925"/>
            <a:ext cx="4572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89" name="Line 13"/>
          <p:cNvSpPr>
            <a:spLocks noChangeShapeType="1"/>
          </p:cNvSpPr>
          <p:nvPr/>
        </p:nvSpPr>
        <p:spPr bwMode="auto">
          <a:xfrm>
            <a:off x="6765925" y="3548063"/>
            <a:ext cx="0" cy="5397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Skupina 1"/>
          <p:cNvGrpSpPr>
            <a:grpSpLocks/>
          </p:cNvGrpSpPr>
          <p:nvPr/>
        </p:nvGrpSpPr>
        <p:grpSpPr bwMode="auto">
          <a:xfrm>
            <a:off x="2651125" y="1425575"/>
            <a:ext cx="6208713" cy="1544638"/>
            <a:chOff x="2650981" y="1425575"/>
            <a:chExt cx="6208454" cy="1544149"/>
          </a:xfrm>
        </p:grpSpPr>
        <p:sp>
          <p:nvSpPr>
            <p:cNvPr id="17410" name="Text Box 3"/>
            <p:cNvSpPr txBox="1">
              <a:spLocks noChangeArrowheads="1"/>
            </p:cNvSpPr>
            <p:nvPr/>
          </p:nvSpPr>
          <p:spPr bwMode="auto">
            <a:xfrm>
              <a:off x="7472858" y="2055812"/>
              <a:ext cx="92044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Dipnoi</a:t>
              </a:r>
            </a:p>
          </p:txBody>
        </p:sp>
        <p:sp>
          <p:nvSpPr>
            <p:cNvPr id="17411" name="Text Box 16"/>
            <p:cNvSpPr txBox="1">
              <a:spLocks noChangeArrowheads="1"/>
            </p:cNvSpPr>
            <p:nvPr/>
          </p:nvSpPr>
          <p:spPr bwMode="auto">
            <a:xfrm>
              <a:off x="5146069" y="2297970"/>
              <a:ext cx="126989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Choanata</a:t>
              </a: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4687659" y="1622363"/>
              <a:ext cx="14286" cy="89506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486054" y="2106397"/>
              <a:ext cx="1920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4687659" y="1622363"/>
              <a:ext cx="274943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15" name="Text Box 20"/>
            <p:cNvSpPr txBox="1">
              <a:spLocks noChangeArrowheads="1"/>
            </p:cNvSpPr>
            <p:nvPr/>
          </p:nvSpPr>
          <p:spPr bwMode="auto">
            <a:xfrm>
              <a:off x="7507783" y="1425575"/>
              <a:ext cx="135165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Actinistia</a:t>
              </a:r>
            </a:p>
          </p:txBody>
        </p:sp>
        <p:sp>
          <p:nvSpPr>
            <p:cNvPr id="17416" name="Text Box 22"/>
            <p:cNvSpPr txBox="1">
              <a:spLocks noChangeArrowheads="1"/>
            </p:cNvSpPr>
            <p:nvPr/>
          </p:nvSpPr>
          <p:spPr bwMode="auto">
            <a:xfrm>
              <a:off x="7437445" y="2572849"/>
              <a:ext cx="141763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Comic Sans MS" pitchFamily="66" charset="0"/>
                </a:rPr>
                <a:t>Tetrapoda</a:t>
              </a:r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6500508" y="2517429"/>
              <a:ext cx="314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6814820" y="2231770"/>
              <a:ext cx="0" cy="5760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>
              <a:off x="6814820" y="2231770"/>
              <a:ext cx="6222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>
              <a:off x="6814820" y="2807850"/>
              <a:ext cx="6222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1" name="Text Box 39"/>
            <p:cNvSpPr txBox="1">
              <a:spLocks noChangeArrowheads="1"/>
            </p:cNvSpPr>
            <p:nvPr/>
          </p:nvSpPr>
          <p:spPr bwMode="auto">
            <a:xfrm rot="-5400000">
              <a:off x="3268457" y="1208527"/>
              <a:ext cx="492443" cy="1727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Sarcopterygii</a:t>
              </a: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4706708" y="2517429"/>
              <a:ext cx="314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Skupina 1"/>
          <p:cNvGrpSpPr>
            <a:grpSpLocks/>
          </p:cNvGrpSpPr>
          <p:nvPr/>
        </p:nvGrpSpPr>
        <p:grpSpPr bwMode="auto">
          <a:xfrm>
            <a:off x="1617663" y="1208088"/>
            <a:ext cx="8154987" cy="1911350"/>
            <a:chOff x="1617424" y="1207717"/>
            <a:chExt cx="8154706" cy="1912378"/>
          </a:xfrm>
        </p:grpSpPr>
        <p:sp>
          <p:nvSpPr>
            <p:cNvPr id="18434" name="Text Box 16"/>
            <p:cNvSpPr txBox="1">
              <a:spLocks noChangeArrowheads="1"/>
            </p:cNvSpPr>
            <p:nvPr/>
          </p:nvSpPr>
          <p:spPr bwMode="auto">
            <a:xfrm>
              <a:off x="1617424" y="2180741"/>
              <a:ext cx="1430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Tetrapoda</a:t>
              </a:r>
            </a:p>
          </p:txBody>
        </p:sp>
        <p:sp>
          <p:nvSpPr>
            <p:cNvPr id="18435" name="Text Box 16"/>
            <p:cNvSpPr txBox="1">
              <a:spLocks noChangeArrowheads="1"/>
            </p:cNvSpPr>
            <p:nvPr/>
          </p:nvSpPr>
          <p:spPr bwMode="auto">
            <a:xfrm>
              <a:off x="3762748" y="1676644"/>
              <a:ext cx="169148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Lissamphibia</a:t>
              </a:r>
            </a:p>
          </p:txBody>
        </p:sp>
        <p:sp>
          <p:nvSpPr>
            <p:cNvPr id="18436" name="Text Box 16"/>
            <p:cNvSpPr txBox="1">
              <a:spLocks noChangeArrowheads="1"/>
            </p:cNvSpPr>
            <p:nvPr/>
          </p:nvSpPr>
          <p:spPr bwMode="auto">
            <a:xfrm>
              <a:off x="8053390" y="1207717"/>
              <a:ext cx="17187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Gymnophiona</a:t>
              </a:r>
            </a:p>
          </p:txBody>
        </p:sp>
        <p:sp>
          <p:nvSpPr>
            <p:cNvPr id="18437" name="Text Box 16"/>
            <p:cNvSpPr txBox="1">
              <a:spLocks noChangeArrowheads="1"/>
            </p:cNvSpPr>
            <p:nvPr/>
          </p:nvSpPr>
          <p:spPr bwMode="auto">
            <a:xfrm>
              <a:off x="8053400" y="1700077"/>
              <a:ext cx="11368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Caudata</a:t>
              </a:r>
            </a:p>
          </p:txBody>
        </p:sp>
        <p:sp>
          <p:nvSpPr>
            <p:cNvPr id="18438" name="Text Box 16"/>
            <p:cNvSpPr txBox="1">
              <a:spLocks noChangeArrowheads="1"/>
            </p:cNvSpPr>
            <p:nvPr/>
          </p:nvSpPr>
          <p:spPr bwMode="auto">
            <a:xfrm>
              <a:off x="8088558" y="2157283"/>
              <a:ext cx="89479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Anura</a:t>
              </a:r>
            </a:p>
          </p:txBody>
        </p:sp>
        <p:sp>
          <p:nvSpPr>
            <p:cNvPr id="18439" name="Text Box 16"/>
            <p:cNvSpPr txBox="1">
              <a:spLocks noChangeArrowheads="1"/>
            </p:cNvSpPr>
            <p:nvPr/>
          </p:nvSpPr>
          <p:spPr bwMode="auto">
            <a:xfrm>
              <a:off x="3786194" y="2719985"/>
              <a:ext cx="116410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Amniota</a:t>
              </a:r>
            </a:p>
          </p:txBody>
        </p:sp>
        <p:sp>
          <p:nvSpPr>
            <p:cNvPr id="18440" name="Line 11"/>
            <p:cNvSpPr>
              <a:spLocks noChangeShapeType="1"/>
            </p:cNvSpPr>
            <p:nvPr/>
          </p:nvSpPr>
          <p:spPr bwMode="auto">
            <a:xfrm>
              <a:off x="3118081" y="2397619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1" name="Line 12"/>
            <p:cNvSpPr>
              <a:spLocks noChangeShapeType="1"/>
            </p:cNvSpPr>
            <p:nvPr/>
          </p:nvSpPr>
          <p:spPr bwMode="auto">
            <a:xfrm>
              <a:off x="3422881" y="1872156"/>
              <a:ext cx="0" cy="1066802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2" name="Line 14"/>
            <p:cNvSpPr>
              <a:spLocks noChangeShapeType="1"/>
            </p:cNvSpPr>
            <p:nvPr/>
          </p:nvSpPr>
          <p:spPr bwMode="auto">
            <a:xfrm>
              <a:off x="5533033" y="1860438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3" name="Line 15"/>
            <p:cNvSpPr>
              <a:spLocks noChangeShapeType="1"/>
            </p:cNvSpPr>
            <p:nvPr/>
          </p:nvSpPr>
          <p:spPr bwMode="auto">
            <a:xfrm>
              <a:off x="5837833" y="1414959"/>
              <a:ext cx="2215557" cy="9895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4" name="Line 17"/>
            <p:cNvSpPr>
              <a:spLocks noChangeShapeType="1"/>
            </p:cNvSpPr>
            <p:nvPr/>
          </p:nvSpPr>
          <p:spPr bwMode="auto">
            <a:xfrm>
              <a:off x="5829895" y="1414961"/>
              <a:ext cx="0" cy="765544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5" name="Line 14"/>
            <p:cNvSpPr>
              <a:spLocks noChangeShapeType="1"/>
            </p:cNvSpPr>
            <p:nvPr/>
          </p:nvSpPr>
          <p:spPr bwMode="auto">
            <a:xfrm>
              <a:off x="5841008" y="2180504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415999" y="1884356"/>
              <a:ext cx="3143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3404887" y="2927904"/>
              <a:ext cx="3143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6130812" y="1957984"/>
              <a:ext cx="133562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Comic Sans MS" pitchFamily="66" charset="0"/>
                </a:rPr>
                <a:t>Batrachia</a:t>
              </a:r>
            </a:p>
          </p:txBody>
        </p:sp>
        <p:grpSp>
          <p:nvGrpSpPr>
            <p:cNvPr id="18449" name="Skupina 27"/>
            <p:cNvGrpSpPr>
              <a:grpSpLocks/>
            </p:cNvGrpSpPr>
            <p:nvPr/>
          </p:nvGrpSpPr>
          <p:grpSpPr bwMode="auto">
            <a:xfrm>
              <a:off x="7470515" y="1905498"/>
              <a:ext cx="609599" cy="492121"/>
              <a:chOff x="7470515" y="1905498"/>
              <a:chExt cx="609599" cy="492121"/>
            </a:xfrm>
          </p:grpSpPr>
          <p:grpSp>
            <p:nvGrpSpPr>
              <p:cNvPr id="18450" name="Skupina 26"/>
              <p:cNvGrpSpPr>
                <a:grpSpLocks/>
              </p:cNvGrpSpPr>
              <p:nvPr/>
            </p:nvGrpSpPr>
            <p:grpSpPr bwMode="auto">
              <a:xfrm>
                <a:off x="7470515" y="1905498"/>
                <a:ext cx="609599" cy="492121"/>
                <a:chOff x="7470515" y="1905498"/>
                <a:chExt cx="609599" cy="492121"/>
              </a:xfrm>
            </p:grpSpPr>
            <p:sp>
              <p:nvSpPr>
                <p:cNvPr id="18452" name="Line 17"/>
                <p:cNvSpPr>
                  <a:spLocks noChangeShapeType="1"/>
                </p:cNvSpPr>
                <p:nvPr/>
              </p:nvSpPr>
              <p:spPr bwMode="auto">
                <a:xfrm>
                  <a:off x="7763222" y="1905498"/>
                  <a:ext cx="0" cy="492121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453" name="Line 14"/>
                <p:cNvSpPr>
                  <a:spLocks noChangeShapeType="1"/>
                </p:cNvSpPr>
                <p:nvPr/>
              </p:nvSpPr>
              <p:spPr bwMode="auto">
                <a:xfrm>
                  <a:off x="7470515" y="2180505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454" name="Line 14"/>
                <p:cNvSpPr>
                  <a:spLocks noChangeShapeType="1"/>
                </p:cNvSpPr>
                <p:nvPr/>
              </p:nvSpPr>
              <p:spPr bwMode="auto">
                <a:xfrm>
                  <a:off x="7775314" y="1910877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8451" name="Line 14"/>
              <p:cNvSpPr>
                <a:spLocks noChangeShapeType="1"/>
              </p:cNvSpPr>
              <p:nvPr/>
            </p:nvSpPr>
            <p:spPr bwMode="auto">
              <a:xfrm>
                <a:off x="7763592" y="2391521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9"/>
          <p:cNvSpPr txBox="1">
            <a:spLocks noChangeArrowheads="1"/>
          </p:cNvSpPr>
          <p:nvPr/>
        </p:nvSpPr>
        <p:spPr bwMode="auto">
          <a:xfrm>
            <a:off x="8693843" y="1869671"/>
            <a:ext cx="1490647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 dirty="0" err="1">
                <a:latin typeface="Comic Sans MS" pitchFamily="66" charset="0"/>
              </a:rPr>
              <a:t>Theropoda</a:t>
            </a:r>
            <a:r>
              <a:rPr lang="cs-CZ" altLang="cs-CZ" sz="2000" dirty="0">
                <a:latin typeface="Comic Sans MS" pitchFamily="66" charset="0"/>
              </a:rPr>
              <a:t>        </a:t>
            </a:r>
          </a:p>
        </p:txBody>
      </p:sp>
      <p:sp>
        <p:nvSpPr>
          <p:cNvPr id="19459" name="Text Box 16"/>
          <p:cNvSpPr txBox="1">
            <a:spLocks noChangeArrowheads="1"/>
          </p:cNvSpPr>
          <p:nvPr/>
        </p:nvSpPr>
        <p:spPr bwMode="auto">
          <a:xfrm>
            <a:off x="252413" y="2369008"/>
            <a:ext cx="1164164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Amniota</a:t>
            </a:r>
          </a:p>
        </p:txBody>
      </p:sp>
      <p:sp>
        <p:nvSpPr>
          <p:cNvPr id="19460" name="Text Box 16"/>
          <p:cNvSpPr txBox="1">
            <a:spLocks noChangeArrowheads="1"/>
          </p:cNvSpPr>
          <p:nvPr/>
        </p:nvSpPr>
        <p:spPr bwMode="auto">
          <a:xfrm>
            <a:off x="4266001" y="1100138"/>
            <a:ext cx="1502415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Testudines</a:t>
            </a:r>
          </a:p>
        </p:txBody>
      </p:sp>
      <p:sp>
        <p:nvSpPr>
          <p:cNvPr id="19461" name="Text Box 16"/>
          <p:cNvSpPr txBox="1">
            <a:spLocks noChangeArrowheads="1"/>
          </p:cNvSpPr>
          <p:nvPr/>
        </p:nvSpPr>
        <p:spPr bwMode="auto">
          <a:xfrm>
            <a:off x="4358168" y="2051707"/>
            <a:ext cx="1189813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Diapsida</a:t>
            </a:r>
          </a:p>
        </p:txBody>
      </p:sp>
      <p:sp>
        <p:nvSpPr>
          <p:cNvPr id="19462" name="Text Box 55"/>
          <p:cNvSpPr txBox="1">
            <a:spLocks noChangeArrowheads="1"/>
          </p:cNvSpPr>
          <p:nvPr/>
        </p:nvSpPr>
        <p:spPr bwMode="auto">
          <a:xfrm>
            <a:off x="6319438" y="2311011"/>
            <a:ext cx="1678756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Lepidosauria</a:t>
            </a:r>
          </a:p>
        </p:txBody>
      </p:sp>
      <p:sp>
        <p:nvSpPr>
          <p:cNvPr id="19463" name="Text Box 56"/>
          <p:cNvSpPr txBox="1">
            <a:spLocks noChangeArrowheads="1"/>
          </p:cNvSpPr>
          <p:nvPr/>
        </p:nvSpPr>
        <p:spPr bwMode="auto">
          <a:xfrm>
            <a:off x="6320413" y="1671940"/>
            <a:ext cx="1625854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Archosauria</a:t>
            </a:r>
          </a:p>
        </p:txBody>
      </p:sp>
      <p:sp>
        <p:nvSpPr>
          <p:cNvPr id="19464" name="Text Box 11"/>
          <p:cNvSpPr txBox="1">
            <a:spLocks noChangeArrowheads="1"/>
          </p:cNvSpPr>
          <p:nvPr/>
        </p:nvSpPr>
        <p:spPr bwMode="auto">
          <a:xfrm>
            <a:off x="2034778" y="3095295"/>
            <a:ext cx="1366912" cy="3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Synapsida</a:t>
            </a:r>
          </a:p>
        </p:txBody>
      </p:sp>
      <p:sp>
        <p:nvSpPr>
          <p:cNvPr id="19465" name="Text Box 83"/>
          <p:cNvSpPr txBox="1">
            <a:spLocks noChangeArrowheads="1"/>
          </p:cNvSpPr>
          <p:nvPr/>
        </p:nvSpPr>
        <p:spPr bwMode="auto">
          <a:xfrm>
            <a:off x="2051391" y="1605637"/>
            <a:ext cx="1489155" cy="3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Sauropsida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8693489" y="1384208"/>
            <a:ext cx="1420659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Comic Sans MS" pitchFamily="66" charset="0"/>
              </a:rPr>
              <a:t>Crocodylia</a:t>
            </a:r>
          </a:p>
        </p:txBody>
      </p:sp>
      <p:sp>
        <p:nvSpPr>
          <p:cNvPr id="19467" name="Line 59"/>
          <p:cNvSpPr>
            <a:spLocks noChangeShapeType="1"/>
          </p:cNvSpPr>
          <p:nvPr/>
        </p:nvSpPr>
        <p:spPr bwMode="auto">
          <a:xfrm>
            <a:off x="3429893" y="3335509"/>
            <a:ext cx="5334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8" name="Text Box 60"/>
          <p:cNvSpPr txBox="1">
            <a:spLocks noChangeArrowheads="1"/>
          </p:cNvSpPr>
          <p:nvPr/>
        </p:nvSpPr>
        <p:spPr bwMode="auto">
          <a:xfrm>
            <a:off x="3954651" y="3124114"/>
            <a:ext cx="1345313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Comic Sans MS" pitchFamily="66" charset="0"/>
              </a:rPr>
              <a:t>Mammalia</a:t>
            </a:r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>
            <a:off x="1460070" y="2597643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0" name="Line 12"/>
          <p:cNvSpPr>
            <a:spLocks noChangeShapeType="1"/>
          </p:cNvSpPr>
          <p:nvPr/>
        </p:nvSpPr>
        <p:spPr bwMode="auto">
          <a:xfrm>
            <a:off x="1764887" y="1814223"/>
            <a:ext cx="0" cy="1513433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Line 34"/>
          <p:cNvSpPr>
            <a:spLocks noChangeShapeType="1"/>
          </p:cNvSpPr>
          <p:nvPr/>
        </p:nvSpPr>
        <p:spPr bwMode="auto">
          <a:xfrm>
            <a:off x="1758950" y="1827213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1746250" y="3327400"/>
            <a:ext cx="3159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3" name="Line 11"/>
          <p:cNvSpPr>
            <a:spLocks noChangeShapeType="1"/>
          </p:cNvSpPr>
          <p:nvPr/>
        </p:nvSpPr>
        <p:spPr bwMode="auto">
          <a:xfrm>
            <a:off x="3699308" y="1812152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4" name="Line 12"/>
          <p:cNvSpPr>
            <a:spLocks noChangeShapeType="1"/>
          </p:cNvSpPr>
          <p:nvPr/>
        </p:nvSpPr>
        <p:spPr bwMode="auto">
          <a:xfrm>
            <a:off x="4004125" y="1286654"/>
            <a:ext cx="0" cy="972064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3997325" y="1300163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4010025" y="2249488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7" name="Line 11"/>
          <p:cNvSpPr>
            <a:spLocks noChangeShapeType="1"/>
          </p:cNvSpPr>
          <p:nvPr/>
        </p:nvSpPr>
        <p:spPr bwMode="auto">
          <a:xfrm>
            <a:off x="5668894" y="2222485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8" name="Line 12"/>
          <p:cNvSpPr>
            <a:spLocks noChangeShapeType="1"/>
          </p:cNvSpPr>
          <p:nvPr/>
        </p:nvSpPr>
        <p:spPr bwMode="auto">
          <a:xfrm>
            <a:off x="5985435" y="1861120"/>
            <a:ext cx="0" cy="648043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>
            <a:off x="5978525" y="1873250"/>
            <a:ext cx="3159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5991225" y="2519363"/>
            <a:ext cx="287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9481" name="Skupina 30"/>
          <p:cNvGrpSpPr>
            <a:grpSpLocks/>
          </p:cNvGrpSpPr>
          <p:nvPr/>
        </p:nvGrpSpPr>
        <p:grpSpPr bwMode="auto">
          <a:xfrm>
            <a:off x="8063686" y="1589644"/>
            <a:ext cx="609632" cy="492153"/>
            <a:chOff x="7470515" y="1905498"/>
            <a:chExt cx="609599" cy="492121"/>
          </a:xfrm>
        </p:grpSpPr>
        <p:grpSp>
          <p:nvGrpSpPr>
            <p:cNvPr id="19484" name="Skupina 31"/>
            <p:cNvGrpSpPr>
              <a:grpSpLocks/>
            </p:cNvGrpSpPr>
            <p:nvPr/>
          </p:nvGrpSpPr>
          <p:grpSpPr bwMode="auto">
            <a:xfrm>
              <a:off x="7470515" y="1905498"/>
              <a:ext cx="609599" cy="492121"/>
              <a:chOff x="7470515" y="1905498"/>
              <a:chExt cx="609599" cy="492121"/>
            </a:xfrm>
          </p:grpSpPr>
          <p:sp>
            <p:nvSpPr>
              <p:cNvPr id="19486" name="Line 17"/>
              <p:cNvSpPr>
                <a:spLocks noChangeShapeType="1"/>
              </p:cNvSpPr>
              <p:nvPr/>
            </p:nvSpPr>
            <p:spPr bwMode="auto">
              <a:xfrm>
                <a:off x="7763222" y="1905498"/>
                <a:ext cx="0" cy="492121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7" name="Line 14"/>
              <p:cNvSpPr>
                <a:spLocks noChangeShapeType="1"/>
              </p:cNvSpPr>
              <p:nvPr/>
            </p:nvSpPr>
            <p:spPr bwMode="auto">
              <a:xfrm>
                <a:off x="7470515" y="2180505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88" name="Line 14"/>
              <p:cNvSpPr>
                <a:spLocks noChangeShapeType="1"/>
              </p:cNvSpPr>
              <p:nvPr/>
            </p:nvSpPr>
            <p:spPr bwMode="auto">
              <a:xfrm>
                <a:off x="7775314" y="1910877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9485" name="Line 14"/>
            <p:cNvSpPr>
              <a:spLocks noChangeShapeType="1"/>
            </p:cNvSpPr>
            <p:nvPr/>
          </p:nvSpPr>
          <p:spPr bwMode="auto">
            <a:xfrm>
              <a:off x="7763592" y="2391521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9482" name="Line 59"/>
          <p:cNvSpPr>
            <a:spLocks noChangeShapeType="1"/>
          </p:cNvSpPr>
          <p:nvPr/>
        </p:nvSpPr>
        <p:spPr bwMode="auto">
          <a:xfrm>
            <a:off x="10231385" y="2098602"/>
            <a:ext cx="4320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83" name="Text Box 16"/>
          <p:cNvSpPr txBox="1">
            <a:spLocks noChangeArrowheads="1"/>
          </p:cNvSpPr>
          <p:nvPr/>
        </p:nvSpPr>
        <p:spPr bwMode="auto">
          <a:xfrm>
            <a:off x="10639621" y="1888331"/>
            <a:ext cx="763392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 dirty="0" err="1">
                <a:solidFill>
                  <a:srgbClr val="000000"/>
                </a:solidFill>
                <a:latin typeface="Comic Sans MS" pitchFamily="66" charset="0"/>
              </a:rPr>
              <a:t>Aves</a:t>
            </a:r>
            <a:endParaRPr lang="cs-CZ" altLang="cs-CZ" sz="20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Skupina 13"/>
          <p:cNvGrpSpPr>
            <a:grpSpLocks/>
          </p:cNvGrpSpPr>
          <p:nvPr/>
        </p:nvGrpSpPr>
        <p:grpSpPr bwMode="auto">
          <a:xfrm>
            <a:off x="398463" y="1052513"/>
            <a:ext cx="7988300" cy="2233612"/>
            <a:chOff x="398563" y="1052316"/>
            <a:chExt cx="7988088" cy="2233810"/>
          </a:xfrm>
        </p:grpSpPr>
        <p:sp>
          <p:nvSpPr>
            <p:cNvPr id="21506" name="Text Box 49"/>
            <p:cNvSpPr txBox="1">
              <a:spLocks noChangeArrowheads="1"/>
            </p:cNvSpPr>
            <p:nvPr/>
          </p:nvSpPr>
          <p:spPr bwMode="auto">
            <a:xfrm>
              <a:off x="398563" y="1986216"/>
              <a:ext cx="76335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Aves</a:t>
              </a:r>
            </a:p>
          </p:txBody>
        </p:sp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674879" y="1269822"/>
              <a:ext cx="1870025" cy="400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</a:rPr>
                <a:t>Palaeognathae</a:t>
              </a:r>
              <a:endParaRPr lang="cs-CZ" altLang="cs-CZ" b="0" kern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" name="Rectangle 27"/>
            <p:cNvSpPr>
              <a:spLocks noChangeArrowheads="1"/>
            </p:cNvSpPr>
            <p:nvPr/>
          </p:nvSpPr>
          <p:spPr bwMode="auto">
            <a:xfrm>
              <a:off x="1708215" y="2665359"/>
              <a:ext cx="1608095" cy="400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</a:rPr>
                <a:t>Neognathae</a:t>
              </a:r>
              <a:endParaRPr lang="cs-CZ" altLang="cs-CZ" b="0" kern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" name="Line 59"/>
            <p:cNvSpPr>
              <a:spLocks noChangeShapeType="1"/>
            </p:cNvSpPr>
            <p:nvPr/>
          </p:nvSpPr>
          <p:spPr bwMode="auto">
            <a:xfrm flipV="1">
              <a:off x="1182767" y="2208118"/>
              <a:ext cx="2682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" name="Line 61"/>
            <p:cNvSpPr>
              <a:spLocks noChangeShapeType="1"/>
            </p:cNvSpPr>
            <p:nvPr/>
          </p:nvSpPr>
          <p:spPr bwMode="auto">
            <a:xfrm>
              <a:off x="1458985" y="1469865"/>
              <a:ext cx="14287" cy="1413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Line 62"/>
            <p:cNvSpPr>
              <a:spLocks noChangeShapeType="1"/>
            </p:cNvSpPr>
            <p:nvPr/>
          </p:nvSpPr>
          <p:spPr bwMode="auto">
            <a:xfrm flipV="1">
              <a:off x="1455810" y="1465103"/>
              <a:ext cx="2682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" name="Line 63"/>
            <p:cNvSpPr>
              <a:spLocks noChangeShapeType="1"/>
            </p:cNvSpPr>
            <p:nvPr/>
          </p:nvSpPr>
          <p:spPr bwMode="auto">
            <a:xfrm flipV="1">
              <a:off x="1471685" y="2870164"/>
              <a:ext cx="24288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6186434" y="2409748"/>
              <a:ext cx="36035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 flipV="1">
              <a:off x="6197546" y="2890804"/>
              <a:ext cx="36035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 flipV="1">
              <a:off x="3779848" y="3125775"/>
              <a:ext cx="3587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1516" name="Skupina 12"/>
            <p:cNvGrpSpPr>
              <a:grpSpLocks/>
            </p:cNvGrpSpPr>
            <p:nvPr/>
          </p:nvGrpSpPr>
          <p:grpSpPr bwMode="auto">
            <a:xfrm>
              <a:off x="3315677" y="2655396"/>
              <a:ext cx="829533" cy="468000"/>
              <a:chOff x="3315677" y="2655396"/>
              <a:chExt cx="829533" cy="468000"/>
            </a:xfrm>
          </p:grpSpPr>
          <p:sp>
            <p:nvSpPr>
              <p:cNvPr id="35" name="Line 6"/>
              <p:cNvSpPr>
                <a:spLocks noChangeShapeType="1"/>
              </p:cNvSpPr>
              <p:nvPr/>
            </p:nvSpPr>
            <p:spPr bwMode="auto">
              <a:xfrm>
                <a:off x="3771911" y="2655833"/>
                <a:ext cx="0" cy="46835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 flipV="1">
                <a:off x="3784611" y="2657420"/>
                <a:ext cx="36035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 flipV="1">
                <a:off x="3316311" y="2889215"/>
                <a:ext cx="45242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9" name="Line 7"/>
            <p:cNvSpPr>
              <a:spLocks noChangeShapeType="1"/>
            </p:cNvSpPr>
            <p:nvPr/>
          </p:nvSpPr>
          <p:spPr bwMode="auto">
            <a:xfrm flipV="1">
              <a:off x="5918154" y="2689173"/>
              <a:ext cx="27780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18" name="Rectangle 65"/>
            <p:cNvSpPr>
              <a:spLocks noChangeArrowheads="1"/>
            </p:cNvSpPr>
            <p:nvPr/>
          </p:nvSpPr>
          <p:spPr bwMode="auto">
            <a:xfrm>
              <a:off x="4219990" y="1052316"/>
              <a:ext cx="227337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Struthioniformes</a:t>
              </a:r>
            </a:p>
          </p:txBody>
        </p:sp>
        <p:sp>
          <p:nvSpPr>
            <p:cNvPr id="21519" name="Rectangle 65"/>
            <p:cNvSpPr>
              <a:spLocks noChangeArrowheads="1"/>
            </p:cNvSpPr>
            <p:nvPr/>
          </p:nvSpPr>
          <p:spPr bwMode="auto">
            <a:xfrm>
              <a:off x="4216853" y="1499186"/>
              <a:ext cx="18213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Tinamiformes</a:t>
              </a:r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4192587" y="2468492"/>
              <a:ext cx="1673181" cy="396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</a:rPr>
                <a:t>Galloanseres</a:t>
              </a:r>
              <a:endParaRPr lang="cs-CZ" altLang="cs-CZ" b="0" kern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4189412" y="2889216"/>
              <a:ext cx="1177894" cy="396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/>
                <a:t>Neoaves</a:t>
              </a:r>
              <a:endParaRPr lang="cs-CZ" altLang="cs-CZ" b="0" kern="0" dirty="0" smtClean="0"/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 flipH="1">
              <a:off x="6195959" y="2397047"/>
              <a:ext cx="3175" cy="4858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523" name="Rectangle 65"/>
            <p:cNvSpPr>
              <a:spLocks noChangeArrowheads="1"/>
            </p:cNvSpPr>
            <p:nvPr/>
          </p:nvSpPr>
          <p:spPr bwMode="auto">
            <a:xfrm>
              <a:off x="6541872" y="2212482"/>
              <a:ext cx="155683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Galliformes</a:t>
              </a:r>
            </a:p>
          </p:txBody>
        </p:sp>
        <p:sp>
          <p:nvSpPr>
            <p:cNvPr id="21524" name="Rectangle 65"/>
            <p:cNvSpPr>
              <a:spLocks noChangeArrowheads="1"/>
            </p:cNvSpPr>
            <p:nvPr/>
          </p:nvSpPr>
          <p:spPr bwMode="auto">
            <a:xfrm>
              <a:off x="6565319" y="2657957"/>
              <a:ext cx="18213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Comic Sans MS" pitchFamily="66" charset="0"/>
                </a:rPr>
                <a:t>Anseriformes</a:t>
              </a:r>
            </a:p>
          </p:txBody>
        </p:sp>
        <p:grpSp>
          <p:nvGrpSpPr>
            <p:cNvPr id="21525" name="Skupina 10"/>
            <p:cNvGrpSpPr>
              <a:grpSpLocks/>
            </p:cNvGrpSpPr>
            <p:nvPr/>
          </p:nvGrpSpPr>
          <p:grpSpPr bwMode="auto">
            <a:xfrm>
              <a:off x="3542483" y="1249158"/>
              <a:ext cx="592163" cy="468000"/>
              <a:chOff x="3542483" y="1249158"/>
              <a:chExt cx="592163" cy="468000"/>
            </a:xfrm>
          </p:grpSpPr>
          <p:sp>
            <p:nvSpPr>
              <p:cNvPr id="46" name="Line 6"/>
              <p:cNvSpPr>
                <a:spLocks noChangeShapeType="1"/>
              </p:cNvSpPr>
              <p:nvPr/>
            </p:nvSpPr>
            <p:spPr bwMode="auto">
              <a:xfrm>
                <a:off x="3740162" y="1249183"/>
                <a:ext cx="0" cy="46835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 flipV="1">
                <a:off x="3752861" y="1250770"/>
                <a:ext cx="38257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59" name="Line 7"/>
              <p:cNvSpPr>
                <a:spLocks noChangeShapeType="1"/>
              </p:cNvSpPr>
              <p:nvPr/>
            </p:nvSpPr>
            <p:spPr bwMode="auto">
              <a:xfrm flipV="1">
                <a:off x="3541730" y="1482565"/>
                <a:ext cx="19525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/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0" name="Line 7"/>
            <p:cNvSpPr>
              <a:spLocks noChangeShapeType="1"/>
            </p:cNvSpPr>
            <p:nvPr/>
          </p:nvSpPr>
          <p:spPr bwMode="auto">
            <a:xfrm flipV="1">
              <a:off x="3733811" y="1719125"/>
              <a:ext cx="38099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168</Words>
  <Application>Microsoft Office PowerPoint</Application>
  <PresentationFormat>Vlastní</PresentationFormat>
  <Paragraphs>102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Snímek 1</vt:lpstr>
      <vt:lpstr>Snímek 2</vt:lpstr>
      <vt:lpstr>Fylogeneze obratlovců s čelistmi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Zdenal_64</dc:creator>
  <cp:lastModifiedBy>Tomas Bartonicka</cp:lastModifiedBy>
  <cp:revision>86</cp:revision>
  <dcterms:created xsi:type="dcterms:W3CDTF">2015-10-18T04:28:08Z</dcterms:created>
  <dcterms:modified xsi:type="dcterms:W3CDTF">2016-05-08T20:42:35Z</dcterms:modified>
</cp:coreProperties>
</file>