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75" d="100"/>
          <a:sy n="75" d="100"/>
        </p:scale>
        <p:origin x="-101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32487C-9B7C-41D5-AA4C-B1ABF9958ABD}" type="datetimeFigureOut">
              <a:rPr lang="en-US" smtClean="0"/>
              <a:t>2/12/2015</a:t>
            </a:fld>
            <a:endParaRPr lang="en-US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F51382-3403-4BA7-A2F8-F8A0B5EBEB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5157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30518-00E0-46AD-987E-FAF9CFD73F88}" type="datetimeFigureOut">
              <a:rPr lang="en-US" smtClean="0"/>
              <a:t>2/12/2015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AD27B-6DA1-4B1F-AACA-D1EFA1C997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0181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30518-00E0-46AD-987E-FAF9CFD73F88}" type="datetimeFigureOut">
              <a:rPr lang="en-US" smtClean="0"/>
              <a:t>2/12/2015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AD27B-6DA1-4B1F-AACA-D1EFA1C997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9961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30518-00E0-46AD-987E-FAF9CFD73F88}" type="datetimeFigureOut">
              <a:rPr lang="en-US" smtClean="0"/>
              <a:t>2/12/2015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AD27B-6DA1-4B1F-AACA-D1EFA1C997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02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30518-00E0-46AD-987E-FAF9CFD73F88}" type="datetimeFigureOut">
              <a:rPr lang="en-US" smtClean="0"/>
              <a:t>2/12/2015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AD27B-6DA1-4B1F-AACA-D1EFA1C997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410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30518-00E0-46AD-987E-FAF9CFD73F88}" type="datetimeFigureOut">
              <a:rPr lang="en-US" smtClean="0"/>
              <a:t>2/12/2015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AD27B-6DA1-4B1F-AACA-D1EFA1C997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9905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30518-00E0-46AD-987E-FAF9CFD73F88}" type="datetimeFigureOut">
              <a:rPr lang="en-US" smtClean="0"/>
              <a:t>2/12/2015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AD27B-6DA1-4B1F-AACA-D1EFA1C997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7846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30518-00E0-46AD-987E-FAF9CFD73F88}" type="datetimeFigureOut">
              <a:rPr lang="en-US" smtClean="0"/>
              <a:t>2/12/2015</a:t>
            </a:fld>
            <a:endParaRPr lang="en-US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AD27B-6DA1-4B1F-AACA-D1EFA1C997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011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30518-00E0-46AD-987E-FAF9CFD73F88}" type="datetimeFigureOut">
              <a:rPr lang="en-US" smtClean="0"/>
              <a:t>2/12/2015</a:t>
            </a:fld>
            <a:endParaRPr lang="en-US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AD27B-6DA1-4B1F-AACA-D1EFA1C997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3642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30518-00E0-46AD-987E-FAF9CFD73F88}" type="datetimeFigureOut">
              <a:rPr lang="en-US" smtClean="0"/>
              <a:t>2/12/2015</a:t>
            </a:fld>
            <a:endParaRPr lang="en-US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AD27B-6DA1-4B1F-AACA-D1EFA1C997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6688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30518-00E0-46AD-987E-FAF9CFD73F88}" type="datetimeFigureOut">
              <a:rPr lang="en-US" smtClean="0"/>
              <a:t>2/12/2015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AD27B-6DA1-4B1F-AACA-D1EFA1C997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881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30518-00E0-46AD-987E-FAF9CFD73F88}" type="datetimeFigureOut">
              <a:rPr lang="en-US" smtClean="0"/>
              <a:t>2/12/2015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AD27B-6DA1-4B1F-AACA-D1EFA1C997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6130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D30518-00E0-46AD-987E-FAF9CFD73F88}" type="datetimeFigureOut">
              <a:rPr lang="en-US" smtClean="0"/>
              <a:t>2/12/2015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1AD27B-6DA1-4B1F-AACA-D1EFA1C997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316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33"/>
          <a:stretch/>
        </p:blipFill>
        <p:spPr>
          <a:xfrm>
            <a:off x="775308" y="332656"/>
            <a:ext cx="7593384" cy="6525344"/>
          </a:xfrm>
          <a:prstGeom prst="rect">
            <a:avLst/>
          </a:prstGeom>
        </p:spPr>
      </p:pic>
      <p:sp>
        <p:nvSpPr>
          <p:cNvPr id="6" name="Obdélník 5"/>
          <p:cNvSpPr/>
          <p:nvPr/>
        </p:nvSpPr>
        <p:spPr>
          <a:xfrm>
            <a:off x="2699792" y="1772816"/>
            <a:ext cx="3816424" cy="1584176"/>
          </a:xfrm>
          <a:prstGeom prst="rect">
            <a:avLst/>
          </a:prstGeom>
          <a:solidFill>
            <a:schemeClr val="bg1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ovéPole 3"/>
          <p:cNvSpPr txBox="1"/>
          <p:nvPr/>
        </p:nvSpPr>
        <p:spPr>
          <a:xfrm>
            <a:off x="1331640" y="1844824"/>
            <a:ext cx="648072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800" dirty="0" smtClean="0"/>
              <a:t>Herbář</a:t>
            </a:r>
            <a:endParaRPr lang="en-US" sz="8800" dirty="0"/>
          </a:p>
        </p:txBody>
      </p:sp>
    </p:spTree>
    <p:extLst>
      <p:ext uri="{BB962C8B-B14F-4D97-AF65-F5344CB8AC3E}">
        <p14:creationId xmlns:p14="http://schemas.microsoft.com/office/powerpoint/2010/main" val="9701697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683568" y="404664"/>
            <a:ext cx="4320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chemeClr val="accent3">
                    <a:lumMod val="75000"/>
                  </a:schemeClr>
                </a:solidFill>
              </a:rPr>
              <a:t>K čemu je to dobré?</a:t>
            </a:r>
            <a:endParaRPr lang="en-US" sz="24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683568" y="908720"/>
            <a:ext cx="813690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doklad výskytu určitého taxonu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možnost pozdějšího určení, upřesnění a oprav původní determinace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podklady pro studie - </a:t>
            </a:r>
            <a:r>
              <a:rPr lang="en-US" dirty="0" err="1"/>
              <a:t>ekologie</a:t>
            </a:r>
            <a:r>
              <a:rPr lang="en-US" dirty="0"/>
              <a:t>, </a:t>
            </a:r>
            <a:r>
              <a:rPr lang="en-US" dirty="0" err="1"/>
              <a:t>fenologie</a:t>
            </a:r>
            <a:r>
              <a:rPr lang="en-US" dirty="0"/>
              <a:t>, </a:t>
            </a:r>
            <a:r>
              <a:rPr lang="en-US" dirty="0" err="1" smtClean="0"/>
              <a:t>fytogeografie</a:t>
            </a:r>
            <a:r>
              <a:rPr lang="en-US" dirty="0" smtClean="0"/>
              <a:t>,</a:t>
            </a:r>
            <a:r>
              <a:rPr lang="cs-CZ" dirty="0" smtClean="0"/>
              <a:t> </a:t>
            </a:r>
            <a:r>
              <a:rPr lang="en-US" dirty="0" err="1" smtClean="0"/>
              <a:t>floristika</a:t>
            </a:r>
            <a:r>
              <a:rPr lang="cs-CZ" dirty="0" smtClean="0"/>
              <a:t>, morfologie, 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možnost využít genetický materiál rostliny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lze použít k demonstračním a výstavním účelům</a:t>
            </a:r>
            <a:endParaRPr lang="en-US" dirty="0"/>
          </a:p>
        </p:txBody>
      </p:sp>
      <p:sp>
        <p:nvSpPr>
          <p:cNvPr id="4" name="TextovéPole 3"/>
          <p:cNvSpPr txBox="1"/>
          <p:nvPr/>
        </p:nvSpPr>
        <p:spPr>
          <a:xfrm>
            <a:off x="683568" y="2636912"/>
            <a:ext cx="4320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chemeClr val="accent3">
                    <a:lumMod val="75000"/>
                  </a:schemeClr>
                </a:solidFill>
              </a:rPr>
              <a:t>Co je to herbářová položka?</a:t>
            </a:r>
            <a:endParaRPr lang="en-US" sz="24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683568" y="3068960"/>
            <a:ext cx="7632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= suchá vylisovaná rostlina připevněná k listu papíru a označená </a:t>
            </a:r>
            <a:r>
              <a:rPr lang="cs-CZ" b="1" dirty="0" err="1" smtClean="0"/>
              <a:t>schedou</a:t>
            </a:r>
            <a:endParaRPr lang="en-US" b="1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3645024"/>
            <a:ext cx="5472608" cy="2860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3003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683568" y="404664"/>
            <a:ext cx="7488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chemeClr val="accent3">
                    <a:lumMod val="75000"/>
                  </a:schemeClr>
                </a:solidFill>
              </a:rPr>
              <a:t>Jak na to I. – sběr rostlinného materiálu</a:t>
            </a:r>
            <a:endParaRPr lang="en-US" sz="24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971600" y="1268760"/>
            <a:ext cx="77768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 rostliny v terénu ukládáme do pytlíků nebo igelitové tašky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 </a:t>
            </a:r>
            <a:r>
              <a:rPr lang="cs-CZ" dirty="0" smtClean="0"/>
              <a:t>nebo je rovnou zakládáme mezi noviny a kartonové desky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 rostlinný materiál je potřeba co nejdříve připravit k sušení a lisování</a:t>
            </a:r>
            <a:endParaRPr lang="en-US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1780" y="3082156"/>
            <a:ext cx="3960440" cy="2971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3396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683568" y="404664"/>
            <a:ext cx="7488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chemeClr val="accent3">
                    <a:lumMod val="75000"/>
                  </a:schemeClr>
                </a:solidFill>
              </a:rPr>
              <a:t>Jak na to II. – lisování a sušení</a:t>
            </a:r>
            <a:endParaRPr lang="en-US" sz="24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899592" y="1268760"/>
            <a:ext cx="367240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 ideální je zakládat do novin nebo pijáků a prokládat  lepenkovými kartony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 rostliny je potřeba rovnoměrně zatížit – lis nebo knihy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 </a:t>
            </a:r>
            <a:r>
              <a:rPr lang="cs-CZ" dirty="0" smtClean="0"/>
              <a:t>důležité je překládání – alespoň druhý, třetí a pátý den</a:t>
            </a:r>
            <a:endParaRPr lang="en-US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5" y="908720"/>
            <a:ext cx="3624866" cy="5169966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3717032"/>
            <a:ext cx="2808312" cy="2457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244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683567" y="404664"/>
            <a:ext cx="67687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chemeClr val="accent3">
                    <a:lumMod val="75000"/>
                  </a:schemeClr>
                </a:solidFill>
              </a:rPr>
              <a:t>Jak na to III. – výroba herbářové položky</a:t>
            </a:r>
            <a:endParaRPr lang="en-US" sz="24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755576" y="980728"/>
            <a:ext cx="5328592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 podkladem balící papír, rýsovací čtvrtky nebo speciální papír pro </a:t>
            </a:r>
            <a:r>
              <a:rPr lang="cs-CZ" dirty="0" err="1" smtClean="0"/>
              <a:t>herbářování</a:t>
            </a:r>
            <a:r>
              <a:rPr lang="cs-CZ" dirty="0" smtClean="0"/>
              <a:t> (vysoká trvanlivost, vyšší gramáž)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 rostliny rovnoměrně rozmístíme, aby se nepřekrývaly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 připevňujeme je bankovní lepící páskou nebo papírovými proužky (ideální lepidlo – </a:t>
            </a:r>
            <a:r>
              <a:rPr lang="cs-CZ" dirty="0" err="1" smtClean="0"/>
              <a:t>herkules</a:t>
            </a:r>
            <a:r>
              <a:rPr lang="cs-CZ" dirty="0" smtClean="0"/>
              <a:t>) nebo přišijeme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 smtClean="0"/>
              <a:t>!!!</a:t>
            </a:r>
            <a:r>
              <a:rPr lang="cs-CZ" dirty="0" smtClean="0"/>
              <a:t> </a:t>
            </a:r>
            <a:r>
              <a:rPr lang="cs-CZ" b="1" dirty="0" smtClean="0"/>
              <a:t>NE</a:t>
            </a:r>
            <a:r>
              <a:rPr lang="cs-CZ" dirty="0" smtClean="0"/>
              <a:t> izolepou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 </a:t>
            </a:r>
            <a:r>
              <a:rPr lang="cs-CZ" dirty="0" err="1" smtClean="0"/>
              <a:t>scheda</a:t>
            </a:r>
            <a:r>
              <a:rPr lang="cs-CZ" dirty="0" smtClean="0"/>
              <a:t>:</a:t>
            </a:r>
          </a:p>
          <a:p>
            <a:pPr lvl="1"/>
            <a:r>
              <a:rPr lang="cs-CZ" dirty="0"/>
              <a:t>-    </a:t>
            </a:r>
            <a:r>
              <a:rPr lang="cs-CZ" dirty="0" smtClean="0"/>
              <a:t>musí </a:t>
            </a:r>
            <a:r>
              <a:rPr lang="cs-CZ" dirty="0"/>
              <a:t>obsahovat lokalitu, datum a jméno sběratele</a:t>
            </a:r>
          </a:p>
          <a:p>
            <a:pPr marL="742950" lvl="1" indent="-285750">
              <a:buFontTx/>
              <a:buChar char="-"/>
            </a:pPr>
            <a:r>
              <a:rPr lang="cs-CZ" dirty="0"/>
              <a:t>je dobré, když je na ní uvedeno jméno taxonu, případně </a:t>
            </a:r>
            <a:r>
              <a:rPr lang="cs-CZ" dirty="0" smtClean="0"/>
              <a:t>zeměpisné souřadnice místa sběru, okolnosti nálezu, jméno herbáře a číslo položky</a:t>
            </a:r>
          </a:p>
          <a:p>
            <a:pPr marL="742950" lvl="1" indent="-285750">
              <a:buFontTx/>
              <a:buChar char="-"/>
            </a:pPr>
            <a:r>
              <a:rPr lang="cs-CZ" dirty="0" smtClean="0"/>
              <a:t>je to samostatný štítek nalepený spolu s rostlinou na podkladový papír</a:t>
            </a:r>
            <a:endParaRPr lang="en-US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1282452"/>
            <a:ext cx="2641096" cy="4293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099910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</TotalTime>
  <Words>252</Words>
  <Application>Microsoft Office PowerPoint</Application>
  <PresentationFormat>Předvádění na obrazovce (4:3)</PresentationFormat>
  <Paragraphs>29</Paragraphs>
  <Slides>5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5</vt:i4>
      </vt:variant>
    </vt:vector>
  </HeadingPairs>
  <TitlesOfParts>
    <vt:vector size="6" baseType="lpstr">
      <vt:lpstr>Motiv systému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Malunka</dc:creator>
  <cp:lastModifiedBy>Malunka</cp:lastModifiedBy>
  <cp:revision>12</cp:revision>
  <dcterms:created xsi:type="dcterms:W3CDTF">2015-02-12T18:46:44Z</dcterms:created>
  <dcterms:modified xsi:type="dcterms:W3CDTF">2015-02-12T21:07:56Z</dcterms:modified>
</cp:coreProperties>
</file>