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302" r:id="rId20"/>
    <p:sldId id="303" r:id="rId21"/>
    <p:sldId id="304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1566" y="-84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19.10.2015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19.10.2015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</a:t>
            </a:r>
            <a:r>
              <a:rPr lang="cs-CZ" i="1" dirty="0" err="1" smtClean="0"/>
              <a:t>Cvanová</a:t>
            </a:r>
            <a:r>
              <a:rPr lang="cs-CZ" i="1" dirty="0" smtClean="0"/>
              <a:t>, J. Kalina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19.10.2015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19.10.2015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19.10.2015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419180"/>
            <a:ext cx="7772400" cy="1569660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4. Vzorce v Excelu</a:t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Tipy pro práci s Wordem</a:t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Kontingenční tabulky v Excelu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využití seznamu vzorců</a:t>
            </a: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395288" y="2565400"/>
          <a:ext cx="2247900" cy="2095500"/>
        </p:xfrm>
        <a:graphic>
          <a:graphicData uri="http://schemas.openxmlformats.org/presentationml/2006/ole">
            <p:oleObj spid="_x0000_s27650" name="Image" r:id="rId3" imgW="2247619" imgH="2095238" progId="">
              <p:embed/>
            </p:oleObj>
          </a:graphicData>
        </a:graphic>
      </p:graphicFrame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2916238" y="2997200"/>
          <a:ext cx="4032250" cy="3390900"/>
        </p:xfrm>
        <a:graphic>
          <a:graphicData uri="http://schemas.openxmlformats.org/presentationml/2006/ole">
            <p:oleObj spid="_x0000_s27651" name="Image" r:id="rId4" imgW="5193651" imgH="4368254" progId="">
              <p:embed/>
            </p:oleObj>
          </a:graphicData>
        </a:graphic>
      </p:graphicFrame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195513" y="4005263"/>
            <a:ext cx="574675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15" name="AutoShape 7"/>
          <p:cNvSpPr>
            <a:spLocks noChangeArrowheads="1"/>
          </p:cNvSpPr>
          <p:nvPr/>
        </p:nvSpPr>
        <p:spPr bwMode="auto">
          <a:xfrm rot="5400000">
            <a:off x="2986881" y="3861594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>
            <a:off x="2051050" y="5013325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H="1" flipV="1">
            <a:off x="2051050" y="5516563"/>
            <a:ext cx="100806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74650" y="5229225"/>
            <a:ext cx="2109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Funkce a její stručný popis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3708400" y="3789363"/>
            <a:ext cx="2303463" cy="20161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3178175" y="1917700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Kategorie vzorců</a:t>
            </a:r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 flipH="1" flipV="1">
            <a:off x="4716463" y="2420938"/>
            <a:ext cx="73025" cy="13684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4542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55733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423" name="AutoShape 15"/>
          <p:cNvSpPr>
            <a:spLocks noChangeArrowheads="1"/>
          </p:cNvSpPr>
          <p:nvPr/>
        </p:nvSpPr>
        <p:spPr bwMode="auto">
          <a:xfrm rot="5400000" flipH="1">
            <a:off x="6840538" y="3465512"/>
            <a:ext cx="935038" cy="100806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7612063" y="4149725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/>
              <a:t>průvodce funkcí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</a:t>
            </a:r>
            <a:r>
              <a:rPr lang="cs-CZ" dirty="0" smtClean="0"/>
              <a:t>užitečné funkce</a:t>
            </a:r>
            <a:endParaRPr lang="cs-CZ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05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b="1" dirty="0" smtClean="0"/>
              <a:t>Celkem 408 funkcí ve verzi MS Excel 2010, ve verzi 2013 přidáno 50 nových </a:t>
            </a:r>
            <a:r>
              <a:rPr lang="cs-CZ" b="1" dirty="0" smtClean="0"/>
              <a:t>funkcí, ve verzi 2016 přibude 5 nových funkcí.</a:t>
            </a:r>
            <a:endParaRPr lang="cs-CZ" b="1" dirty="0" smtClean="0"/>
          </a:p>
          <a:p>
            <a:pPr>
              <a:spcAft>
                <a:spcPts val="300"/>
              </a:spcAft>
            </a:pPr>
            <a:endParaRPr lang="cs-CZ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SUMA – </a:t>
            </a:r>
            <a:r>
              <a:rPr lang="cs-CZ" b="1" dirty="0" smtClean="0"/>
              <a:t>součet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SUMIF – </a:t>
            </a:r>
            <a:r>
              <a:rPr lang="cs-CZ" b="1" dirty="0" smtClean="0"/>
              <a:t>podmíněný součet (podmínky v doplňkové oblasti);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PRŮMĚR – </a:t>
            </a:r>
            <a:r>
              <a:rPr lang="cs-CZ" b="1" dirty="0" smtClean="0"/>
              <a:t>aritmetický průměr číselných hodnot oblasti;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GEOMEAN – </a:t>
            </a:r>
            <a:r>
              <a:rPr lang="cs-CZ" b="1" dirty="0" smtClean="0"/>
              <a:t>geometrický průměr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KDYŽ – </a:t>
            </a:r>
            <a:r>
              <a:rPr lang="cs-CZ" b="1" dirty="0" smtClean="0"/>
              <a:t>logická podmínka (</a:t>
            </a:r>
            <a:r>
              <a:rPr lang="cs-CZ" b="1" dirty="0" err="1" smtClean="0"/>
              <a:t>if</a:t>
            </a:r>
            <a:r>
              <a:rPr lang="cs-CZ" b="1" dirty="0" smtClean="0"/>
              <a:t>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MAX, MIN – </a:t>
            </a:r>
            <a:r>
              <a:rPr lang="cs-CZ" b="1" dirty="0" smtClean="0"/>
              <a:t>maximum/minimum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MEDIAN – </a:t>
            </a:r>
            <a:r>
              <a:rPr lang="cs-CZ" b="1" dirty="0" smtClean="0"/>
              <a:t>výpočet mediánu;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PERCENTILE – </a:t>
            </a:r>
            <a:r>
              <a:rPr lang="cs-CZ" b="1" dirty="0" smtClean="0"/>
              <a:t>výpočet percentilů;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DATUM (ROK, MĚSÍC, DEN) – </a:t>
            </a:r>
            <a:r>
              <a:rPr lang="cs-CZ" b="1" dirty="0" smtClean="0"/>
              <a:t>práce s kalendářními daty;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ABS – </a:t>
            </a:r>
            <a:r>
              <a:rPr lang="cs-CZ" b="1" dirty="0" smtClean="0"/>
              <a:t>absolutní hodnota;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Statistické funkce v MS Excel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b="1" dirty="0" smtClean="0"/>
              <a:t>Od verze 2007 obsahuje MS Excel některé pokročilé statistické funkce</a:t>
            </a:r>
          </a:p>
          <a:p>
            <a:pPr>
              <a:spcAft>
                <a:spcPts val="300"/>
              </a:spcAft>
            </a:pPr>
            <a:endParaRPr lang="cs-CZ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ZLEVA, ZPRAVA, ČÁST – </a:t>
            </a:r>
            <a:r>
              <a:rPr lang="cs-CZ" b="1" dirty="0" smtClean="0"/>
              <a:t>funkce pro ořezávání textových řetězců;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STANDARDNÍ MATEMATICKÉ FUNKCE (SIN, COS, LOG, LOGZ, EXP) – </a:t>
            </a:r>
            <a:r>
              <a:rPr lang="cs-CZ" b="1" dirty="0" smtClean="0"/>
              <a:t>a mnoho dalších.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CONFIDENCE – </a:t>
            </a:r>
            <a:r>
              <a:rPr lang="cs-CZ" b="1" dirty="0" smtClean="0"/>
              <a:t>výpočet intervalu spolehlivosti (při normálním rozdělení);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CORREL, PEARSON – </a:t>
            </a:r>
            <a:r>
              <a:rPr lang="cs-CZ" b="1" dirty="0" smtClean="0"/>
              <a:t>výpočet </a:t>
            </a:r>
            <a:r>
              <a:rPr lang="cs-CZ" b="1" dirty="0" err="1" smtClean="0"/>
              <a:t>Pearsonova</a:t>
            </a:r>
            <a:r>
              <a:rPr lang="cs-CZ" b="1" dirty="0" smtClean="0"/>
              <a:t> korelačního koeficientu;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COVAR – </a:t>
            </a:r>
            <a:r>
              <a:rPr lang="cs-CZ" b="1" dirty="0" smtClean="0"/>
              <a:t>výpočet kovariance dvou množin dat;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DEVSQ – </a:t>
            </a:r>
            <a:r>
              <a:rPr lang="cs-CZ" b="1" dirty="0" smtClean="0"/>
              <a:t>součet čtverců odchylek od výběrového průměru;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FDIST, GAMMADIST, CHIDIST, TDIST, NORMDIST aj. – </a:t>
            </a:r>
            <a:r>
              <a:rPr lang="cs-CZ" b="1" dirty="0" smtClean="0"/>
              <a:t>různá rozdělení pravděpodobnosti;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PRŮMODCHYLKA – </a:t>
            </a:r>
            <a:r>
              <a:rPr lang="cs-CZ" b="1" dirty="0" smtClean="0"/>
              <a:t>průměrná hodnota absolutních odchylek;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SLOPE – </a:t>
            </a:r>
            <a:r>
              <a:rPr lang="cs-CZ" b="1" dirty="0" smtClean="0"/>
              <a:t>směrnice lineárního modelu;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TTEST, ZTEST, CHITEST – </a:t>
            </a:r>
            <a:r>
              <a:rPr lang="cs-CZ" b="1" dirty="0" smtClean="0"/>
              <a:t>statistické testy shodnosti;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6BA42C"/>
                </a:solidFill>
              </a:rPr>
              <a:t>ŘADU DALŠÍCH FUNKCÍ VŠAK EXCEL POSTRÁDÁ A JE TŘEBA VYUŽÍT SILNĚJŠÍHO NÁSTROJE</a:t>
            </a:r>
            <a:r>
              <a:rPr lang="cs-CZ" b="1" dirty="0" smtClean="0"/>
              <a:t>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Kopírování / Vkládání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542" t="36040" r="80708" b="30361"/>
          <a:stretch>
            <a:fillRect/>
          </a:stretch>
        </p:blipFill>
        <p:spPr bwMode="auto">
          <a:xfrm>
            <a:off x="827584" y="2276872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vzorců, textů, celých sloupců (zkopírování pomocí CTRL+C; dále „Vložit jinak...“)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grafů z Excelu do Wordu:</a:t>
            </a:r>
            <a:br>
              <a:rPr lang="cs-CZ" dirty="0" smtClean="0"/>
            </a:br>
            <a:r>
              <a:rPr lang="cs-CZ" dirty="0" smtClean="0"/>
              <a:t>Vložit jinak → Typ: Obrázek (rozšířený </a:t>
            </a:r>
            <a:r>
              <a:rPr lang="cs-CZ" dirty="0" err="1" smtClean="0"/>
              <a:t>metasoubor</a:t>
            </a:r>
            <a:r>
              <a:rPr lang="cs-CZ" dirty="0" smtClean="0"/>
              <a:t>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1190222" y="269543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62474" t="56279" r="11017" b="5921"/>
          <a:stretch>
            <a:fillRect/>
          </a:stretch>
        </p:blipFill>
        <p:spPr bwMode="auto">
          <a:xfrm>
            <a:off x="4176464" y="2276872"/>
            <a:ext cx="36358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3491904" y="4222006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236296" y="4437112"/>
            <a:ext cx="11337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cs-CZ" b="1" dirty="0" smtClean="0"/>
              <a:t>Vyzkoušej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987425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Tipy pro práci s Wordem</a:t>
            </a:r>
            <a: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dirty="0" smtClean="0"/>
              <a:t>Automatické titulky ve Wordu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Automatické</a:t>
            </a:r>
            <a:r>
              <a:rPr kumimoji="0" lang="cs-CZ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titulky ve Wordu pro snazší úpravy</a:t>
            </a: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31233" t="33600" r="42251" b="27400"/>
          <a:stretch>
            <a:fillRect/>
          </a:stretch>
        </p:blipFill>
        <p:spPr bwMode="auto">
          <a:xfrm>
            <a:off x="377057" y="1916832"/>
            <a:ext cx="3636912" cy="33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95536" y="4293096"/>
            <a:ext cx="17999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i="1" dirty="0" smtClean="0"/>
              <a:t>pravý klik na obrázek</a:t>
            </a:r>
            <a:endParaRPr lang="cs-CZ" sz="1400" i="1" dirty="0"/>
          </a:p>
        </p:txBody>
      </p:sp>
      <p:sp>
        <p:nvSpPr>
          <p:cNvPr id="7" name="Šipka doprava 6"/>
          <p:cNvSpPr/>
          <p:nvPr/>
        </p:nvSpPr>
        <p:spPr>
          <a:xfrm rot="7532543">
            <a:off x="3777360" y="391957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 l="42524" t="41159" r="32276" b="31121"/>
          <a:stretch>
            <a:fillRect/>
          </a:stretch>
        </p:blipFill>
        <p:spPr bwMode="auto">
          <a:xfrm>
            <a:off x="5220072" y="2096852"/>
            <a:ext cx="34563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 rot="5400000">
            <a:off x="4571083" y="2637830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rot="-1260000" flipH="1">
            <a:off x="5743841" y="3023992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 l="3675" t="6720" r="43301" b="75842"/>
          <a:stretch>
            <a:fillRect/>
          </a:stretch>
        </p:blipFill>
        <p:spPr bwMode="auto">
          <a:xfrm>
            <a:off x="683568" y="5301208"/>
            <a:ext cx="7272808" cy="149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Šipka doprava 11"/>
          <p:cNvSpPr/>
          <p:nvPr/>
        </p:nvSpPr>
        <p:spPr>
          <a:xfrm rot="2286931">
            <a:off x="374971" y="51234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7532543">
            <a:off x="6513666" y="557575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076056" y="4941168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i="1" dirty="0" smtClean="0"/>
              <a:t>pravý klik na styl „Titulek“ </a:t>
            </a:r>
            <a:endParaRPr lang="cs-CZ" sz="1400" i="1" dirty="0"/>
          </a:p>
        </p:txBody>
      </p:sp>
      <p:sp>
        <p:nvSpPr>
          <p:cNvPr id="17" name="Šipka doprava 16"/>
          <p:cNvSpPr/>
          <p:nvPr/>
        </p:nvSpPr>
        <p:spPr>
          <a:xfrm rot="7532543">
            <a:off x="7161738" y="607981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956376" y="6165304"/>
            <a:ext cx="1187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 smtClean="0"/>
              <a:t>úprava stylu dle potřeby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seznamy ve Wordu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Máme-li vytvořené</a:t>
            </a:r>
            <a:r>
              <a:rPr kumimoji="0" lang="cs-CZ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automatické titulky grafů a tabulek, pak lze vytvořit automatické seznamy</a:t>
            </a: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825035" y="247941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 l="20604" t="6720" r="45271" b="80680"/>
          <a:stretch>
            <a:fillRect/>
          </a:stretch>
        </p:blipFill>
        <p:spPr bwMode="auto">
          <a:xfrm>
            <a:off x="467544" y="2780928"/>
            <a:ext cx="46805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7532543">
            <a:off x="4641457" y="276744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467544" y="4637509"/>
          <a:ext cx="495300" cy="447675"/>
        </p:xfrm>
        <a:graphic>
          <a:graphicData uri="http://schemas.openxmlformats.org/presentationml/2006/ole">
            <p:oleObj spid="_x0000_s28674" name="Visio" r:id="rId4" imgW="495148" imgH="448170" progId="">
              <p:embed/>
            </p:oleObj>
          </a:graphicData>
        </a:graphic>
      </p:graphicFrame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115616" y="4571836"/>
            <a:ext cx="56166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600" dirty="0" smtClean="0">
                <a:solidFill>
                  <a:schemeClr val="tx2"/>
                </a:solidFill>
              </a:rPr>
              <a:t>Každý objekt, který chceme zahrnout do automatického seznamu, musí mít automatický titulek</a:t>
            </a:r>
          </a:p>
          <a:p>
            <a:endParaRPr lang="cs-CZ" sz="1600" dirty="0" smtClean="0">
              <a:solidFill>
                <a:schemeClr val="tx2"/>
              </a:solidFill>
            </a:endParaRPr>
          </a:p>
          <a:p>
            <a:r>
              <a:rPr lang="cs-CZ" sz="1600" dirty="0" smtClean="0">
                <a:solidFill>
                  <a:schemeClr val="tx2"/>
                </a:solidFill>
              </a:rPr>
              <a:t>Aktualizace čísel titulků – pravý klik na označený titulek</a:t>
            </a:r>
          </a:p>
          <a:p>
            <a:r>
              <a:rPr lang="cs-CZ" sz="1600" dirty="0" smtClean="0">
                <a:solidFill>
                  <a:schemeClr val="tx2"/>
                </a:solidFill>
              </a:rPr>
              <a:t>(obdobně aktualizace již vytvořeného seznamu) </a:t>
            </a:r>
            <a:endParaRPr lang="cs-CZ" sz="1600" dirty="0">
              <a:solidFill>
                <a:schemeClr val="tx2"/>
              </a:solidFill>
            </a:endParaRP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 cstate="print"/>
          <a:srcRect l="24408" t="55120" r="59317" b="7921"/>
          <a:stretch>
            <a:fillRect/>
          </a:stretch>
        </p:blipFill>
        <p:spPr bwMode="auto">
          <a:xfrm>
            <a:off x="6732240" y="3140968"/>
            <a:ext cx="22322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8"/>
          <p:cNvSpPr>
            <a:spLocks noChangeShapeType="1"/>
          </p:cNvSpPr>
          <p:nvPr/>
        </p:nvSpPr>
        <p:spPr bwMode="auto">
          <a:xfrm rot="-720000" flipH="1">
            <a:off x="5756017" y="4839458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987425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Kontingenční tabulky v Excelu, 1. část </a:t>
            </a:r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264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692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 + d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 + 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 + c + d = N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92224" y="4417596"/>
          <a:ext cx="7475503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0000"/>
                <a:gridCol w="1296000"/>
                <a:gridCol w="1296000"/>
                <a:gridCol w="1296000"/>
                <a:gridCol w="1247503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 1</a:t>
                      </a:r>
                      <a:r>
                        <a:rPr lang="cs-CZ" baseline="0" dirty="0" smtClean="0"/>
                        <a:t> týdne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r>
                        <a:rPr lang="cs-CZ" baseline="0" dirty="0" smtClean="0"/>
                        <a:t> – 2 týdny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nad 2 týdny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Základní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Středoškolské</a:t>
                      </a:r>
                      <a:r>
                        <a:rPr lang="cs-CZ" baseline="0" dirty="0" smtClean="0"/>
                        <a:t>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Vysokoškolské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2224" y="3933056"/>
            <a:ext cx="7668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Hodnocení </a:t>
            </a:r>
            <a:r>
              <a:rPr lang="cs-CZ" b="1" dirty="0" smtClean="0"/>
              <a:t>nesmyslného</a:t>
            </a:r>
            <a:r>
              <a:rPr lang="cs-CZ" dirty="0" smtClean="0"/>
              <a:t> vztahu: dosažené vzdělání a doba strávená v nemocnici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7325" t="38320" r="52751" b="27240"/>
          <a:stretch>
            <a:fillRect/>
          </a:stretch>
        </p:blipFill>
        <p:spPr bwMode="auto">
          <a:xfrm>
            <a:off x="3491880" y="213285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</a:t>
            </a:r>
            <a:r>
              <a:rPr lang="cs-CZ" dirty="0" smtClean="0"/>
              <a:t>tabulky</a:t>
            </a:r>
            <a:endParaRPr lang="cs-CZ" dirty="0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596336" y="2492896"/>
            <a:ext cx="147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948636" y="245549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691680" y="4005064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Graf nebo tabulka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7956376" y="3212976"/>
            <a:ext cx="1115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11984753">
            <a:off x="7339969" y="3133135"/>
            <a:ext cx="647700" cy="288000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7596336" y="3700264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 smtClean="0"/>
              <a:t>Umístění tabulky </a:t>
            </a:r>
            <a:endParaRPr lang="cs-CZ" sz="1400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2075" t="14280" r="67450" b="68080"/>
          <a:stretch>
            <a:fillRect/>
          </a:stretch>
        </p:blipFill>
        <p:spPr bwMode="auto">
          <a:xfrm>
            <a:off x="251520" y="2132856"/>
            <a:ext cx="2808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411760" y="2996952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295712" y="2168896"/>
            <a:ext cx="684000" cy="288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3811098">
            <a:off x="1196125" y="3619226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10800000">
            <a:off x="6948636" y="3679626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796136" y="4581160"/>
            <a:ext cx="756000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59309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 </a:t>
            </a:r>
            <a:r>
              <a:rPr lang="cs-CZ" sz="1400" dirty="0" smtClean="0"/>
              <a:t>Import dat z webu / MS Word pomocí schránky Windows.</a:t>
            </a:r>
          </a:p>
          <a:p>
            <a:r>
              <a:rPr lang="cs-CZ" sz="1400" dirty="0" smtClean="0"/>
              <a:t>Excel umožňuje připojit externí zdroje dat.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smtClean="0"/>
              <a:t>Propojení lze aktualizovat ručně/nastavit interval.</a:t>
            </a:r>
          </a:p>
          <a:p>
            <a:r>
              <a:rPr lang="cs-CZ" sz="1400" dirty="0" smtClean="0"/>
              <a:t>Po zrušení propojení je třeba soubor odpojit.</a:t>
            </a:r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 rot="9722304">
            <a:off x="5995189" y="3285981"/>
            <a:ext cx="215900" cy="1325083"/>
          </a:xfrm>
          <a:prstGeom prst="downArrow">
            <a:avLst>
              <a:gd name="adj1" fmla="val 47343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6578293" y="2321000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 rot="11602083">
            <a:off x="4915466" y="4023183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5" name="AutoShape 13"/>
          <p:cNvSpPr>
            <a:spLocks noChangeArrowheads="1"/>
          </p:cNvSpPr>
          <p:nvPr/>
        </p:nvSpPr>
        <p:spPr bwMode="auto">
          <a:xfrm flipH="1" flipV="1">
            <a:off x="2627784" y="378904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50924" t="32760" r="31226" b="21881"/>
          <a:stretch>
            <a:fillRect/>
          </a:stretch>
        </p:blipFill>
        <p:spPr bwMode="auto">
          <a:xfrm>
            <a:off x="6516216" y="2420888"/>
            <a:ext cx="2448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</a:t>
            </a:r>
            <a:r>
              <a:rPr lang="cs-CZ" dirty="0" smtClean="0"/>
              <a:t>rozvržení</a:t>
            </a:r>
            <a:endParaRPr lang="cs-CZ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6749" t="29400" r="27551" b="5921"/>
          <a:stretch>
            <a:fillRect/>
          </a:stretch>
        </p:blipFill>
        <p:spPr bwMode="auto">
          <a:xfrm>
            <a:off x="159346" y="1313384"/>
            <a:ext cx="48965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23778" y="5842917"/>
            <a:ext cx="972000" cy="515938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2231840" y="5949280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471605" y="5949280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dat</a:t>
            </a: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 rot="10800000">
            <a:off x="4499993" y="5986715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471605" y="4941168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ve sloupcích</a:t>
            </a:r>
            <a:endParaRPr lang="cs-CZ" sz="1400" dirty="0"/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 rot="10800000">
            <a:off x="4499993" y="5085214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76056" y="1844824"/>
            <a:ext cx="2647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</a:t>
            </a:r>
            <a:r>
              <a:rPr lang="cs-CZ" sz="1400" dirty="0" smtClean="0"/>
              <a:t>v kontingenční tabulce</a:t>
            </a:r>
            <a:endParaRPr lang="cs-CZ" sz="1400" dirty="0"/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 rot="10800000">
            <a:off x="4464484" y="1594228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 rot="7658442">
            <a:off x="3398567" y="4472222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139952" y="3913311"/>
            <a:ext cx="468000" cy="307777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filtr</a:t>
            </a:r>
            <a:endParaRPr lang="cs-CZ" sz="1400" dirty="0"/>
          </a:p>
        </p:txBody>
      </p:sp>
      <p:sp>
        <p:nvSpPr>
          <p:cNvPr id="36" name="Obdélník 35"/>
          <p:cNvSpPr/>
          <p:nvPr/>
        </p:nvSpPr>
        <p:spPr>
          <a:xfrm>
            <a:off x="6624850" y="317699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6624304" y="386107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8316416" y="4365104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7308850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8388424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 l="26250" t="31080" r="13376" b="52960"/>
          <a:stretch>
            <a:fillRect/>
          </a:stretch>
        </p:blipFill>
        <p:spPr bwMode="auto">
          <a:xfrm>
            <a:off x="539552" y="5301208"/>
            <a:ext cx="82809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</a:t>
            </a:r>
            <a:r>
              <a:rPr lang="cs-CZ" dirty="0" smtClean="0"/>
              <a:t>nastavení</a:t>
            </a:r>
            <a:endParaRPr lang="cs-CZ" dirty="0"/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 rot="20667707">
            <a:off x="3568050" y="4026186"/>
            <a:ext cx="1800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3" name="AutoShape 25"/>
          <p:cNvSpPr>
            <a:spLocks noChangeArrowheads="1"/>
          </p:cNvSpPr>
          <p:nvPr/>
        </p:nvSpPr>
        <p:spPr bwMode="auto">
          <a:xfrm rot="8910888">
            <a:off x="7484223" y="5357096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 l="72449" t="38639" r="4459" b="18019"/>
          <a:stretch>
            <a:fillRect/>
          </a:stretch>
        </p:blipFill>
        <p:spPr bwMode="auto">
          <a:xfrm>
            <a:off x="179512" y="1412776"/>
            <a:ext cx="3167336" cy="37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491880" y="4777988"/>
            <a:ext cx="1008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Aktualizace dat</a:t>
            </a:r>
            <a:endParaRPr lang="cs-CZ" sz="1400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/>
          <a:srcRect l="28350" t="56279" r="45925" b="27761"/>
          <a:stretch>
            <a:fillRect/>
          </a:stretch>
        </p:blipFill>
        <p:spPr bwMode="auto">
          <a:xfrm>
            <a:off x="2699792" y="1556792"/>
            <a:ext cx="3528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004048" y="1340800"/>
            <a:ext cx="1728000" cy="28800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tabulka</a:t>
            </a:r>
            <a:endParaRPr lang="cs-CZ" sz="14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 l="48824" t="44519" r="25976" b="18521"/>
          <a:stretch>
            <a:fillRect/>
          </a:stretch>
        </p:blipFill>
        <p:spPr bwMode="auto">
          <a:xfrm>
            <a:off x="5508104" y="1844824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bdélník 29"/>
          <p:cNvSpPr/>
          <p:nvPr/>
        </p:nvSpPr>
        <p:spPr>
          <a:xfrm>
            <a:off x="5652120" y="2672944"/>
            <a:ext cx="1728192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812360" y="3501008"/>
            <a:ext cx="1008000" cy="7560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Způsob sumarizace položky</a:t>
            </a:r>
            <a:endParaRPr lang="cs-CZ" sz="1400" dirty="0"/>
          </a:p>
        </p:txBody>
      </p:sp>
      <p:sp>
        <p:nvSpPr>
          <p:cNvPr id="140315" name="AutoShape 27"/>
          <p:cNvSpPr>
            <a:spLocks noChangeArrowheads="1"/>
          </p:cNvSpPr>
          <p:nvPr/>
        </p:nvSpPr>
        <p:spPr bwMode="auto">
          <a:xfrm rot="11732176">
            <a:off x="7668344" y="2963527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8100488" y="4633972"/>
            <a:ext cx="864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Možnosti tabulky</a:t>
            </a:r>
            <a:endParaRPr lang="cs-CZ" sz="1400" dirty="0"/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436096" y="4777988"/>
            <a:ext cx="1152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graf</a:t>
            </a:r>
            <a:endParaRPr lang="cs-CZ" sz="1400" dirty="0"/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 rot="3149393">
            <a:off x="6216908" y="5385628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4" name="AutoShape 26"/>
          <p:cNvSpPr>
            <a:spLocks noChangeArrowheads="1"/>
          </p:cNvSpPr>
          <p:nvPr/>
        </p:nvSpPr>
        <p:spPr bwMode="auto">
          <a:xfrm rot="3149393">
            <a:off x="4137236" y="5533401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8018453" y="548935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Obrázek 9" descr="import_dat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8640000" cy="4579200"/>
          </a:xfrm>
          <a:prstGeom prst="rect">
            <a:avLst/>
          </a:prstGeom>
        </p:spPr>
      </p:pic>
      <p:sp>
        <p:nvSpPr>
          <p:cNvPr id="141322" name="AutoShape 10"/>
          <p:cNvSpPr>
            <a:spLocks noChangeArrowheads="1"/>
          </p:cNvSpPr>
          <p:nvPr/>
        </p:nvSpPr>
        <p:spPr bwMode="auto">
          <a:xfrm rot="9722304" flipV="1">
            <a:off x="1695985" y="1473285"/>
            <a:ext cx="230834" cy="1932434"/>
          </a:xfrm>
          <a:prstGeom prst="downArrow">
            <a:avLst>
              <a:gd name="adj1" fmla="val 47343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38884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Žlutý čtverec se        šipkou u každé HTML tabulky.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8018453" y="548935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9" name="Obrázek 8" descr="import_da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30120"/>
            <a:ext cx="8640000" cy="4579200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49685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Načtou se veškerá data v tabulce, často včetně</a:t>
            </a:r>
            <a:r>
              <a:rPr kumimoji="0" lang="cs-CZ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balastu.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Vzorce </a:t>
            </a:r>
            <a:r>
              <a:rPr lang="cs-CZ" sz="3600" dirty="0">
                <a:solidFill>
                  <a:schemeClr val="accent1"/>
                </a:solidFill>
                <a:latin typeface="Arial" pitchFamily="34" charset="0"/>
              </a:rPr>
              <a:t>v listu 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 vpisují se do buněk sešitu</a:t>
            </a:r>
          </a:p>
          <a:p>
            <a:r>
              <a:rPr lang="cs-CZ" sz="1400" dirty="0"/>
              <a:t>vzorce jsou vždy </a:t>
            </a:r>
            <a:r>
              <a:rPr lang="cs-CZ" sz="1400" dirty="0" err="1" smtClean="0"/>
              <a:t>uvozeny</a:t>
            </a:r>
            <a:r>
              <a:rPr lang="cs-CZ" sz="1400" dirty="0" smtClean="0"/>
              <a:t> </a:t>
            </a:r>
            <a:r>
              <a:rPr lang="cs-CZ" sz="1400" b="1" dirty="0">
                <a:solidFill>
                  <a:srgbClr val="0000FF"/>
                </a:solidFill>
              </a:rPr>
              <a:t>= </a:t>
            </a:r>
            <a:r>
              <a:rPr lang="cs-CZ" sz="1400" dirty="0"/>
              <a:t>(lze též</a:t>
            </a:r>
            <a:r>
              <a:rPr lang="cs-CZ" sz="1400" b="1" dirty="0">
                <a:solidFill>
                  <a:srgbClr val="0000FF"/>
                </a:solidFill>
              </a:rPr>
              <a:t> </a:t>
            </a:r>
            <a:r>
              <a:rPr lang="cs-CZ" sz="1400" b="1" dirty="0" smtClean="0">
                <a:solidFill>
                  <a:srgbClr val="0000FF"/>
                </a:solidFill>
              </a:rPr>
              <a:t>+</a:t>
            </a:r>
            <a:r>
              <a:rPr lang="cs-CZ" sz="1400" dirty="0" smtClean="0"/>
              <a:t>,</a:t>
            </a:r>
            <a:r>
              <a:rPr lang="cs-CZ" sz="1400" b="1" dirty="0" smtClean="0">
                <a:solidFill>
                  <a:srgbClr val="0000FF"/>
                </a:solidFill>
              </a:rPr>
              <a:t> -</a:t>
            </a:r>
            <a:r>
              <a:rPr lang="cs-CZ" sz="1400" dirty="0" smtClean="0"/>
              <a:t>).</a:t>
            </a:r>
            <a:endParaRPr lang="cs-CZ" sz="1400" dirty="0"/>
          </a:p>
          <a:p>
            <a:r>
              <a:rPr lang="cs-CZ" sz="1400" dirty="0"/>
              <a:t> aritmetické operátory + zabudované funkce Excelu</a:t>
            </a:r>
          </a:p>
          <a:p>
            <a:r>
              <a:rPr lang="cs-CZ" sz="1400" dirty="0"/>
              <a:t> pro </a:t>
            </a:r>
            <a:r>
              <a:rPr lang="cs-CZ" sz="1400" dirty="0" smtClean="0"/>
              <a:t>logické sčítání </a:t>
            </a:r>
            <a:r>
              <a:rPr lang="cs-CZ" sz="1400" dirty="0"/>
              <a:t>nečíselných položek se používá </a:t>
            </a:r>
            <a:r>
              <a:rPr lang="en-US" sz="1400" dirty="0">
                <a:solidFill>
                  <a:srgbClr val="0000FF"/>
                </a:solidFill>
              </a:rPr>
              <a:t>&amp;</a:t>
            </a:r>
          </a:p>
          <a:p>
            <a:r>
              <a:rPr lang="en-US" sz="1400" dirty="0"/>
              <a:t> v</a:t>
            </a:r>
            <a:r>
              <a:rPr lang="cs-CZ" sz="1400" dirty="0" err="1"/>
              <a:t>ýpočet</a:t>
            </a:r>
            <a:r>
              <a:rPr lang="cs-CZ" sz="1400" dirty="0"/>
              <a:t> je založen buď na číselných konstantách nebo odkazech na </a:t>
            </a:r>
            <a:r>
              <a:rPr lang="cs-CZ" sz="1400" dirty="0" smtClean="0"/>
              <a:t>buňky</a:t>
            </a:r>
            <a:endParaRPr lang="cs-CZ" sz="1400" dirty="0"/>
          </a:p>
          <a:p>
            <a:endParaRPr lang="cs-CZ" sz="1400" dirty="0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484438" y="4238848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dirty="0" smtClean="0">
                <a:solidFill>
                  <a:srgbClr val="0000FF"/>
                </a:solidFill>
              </a:rPr>
              <a:t>3*odmocnina(A1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900113" y="498021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uvození vzorce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2339752" y="3467323"/>
            <a:ext cx="1101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00" dirty="0"/>
              <a:t>konstanta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4838402" y="3538760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zabudovaný vzorec Excelu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5583262" y="5294535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odkaz na buňku</a:t>
            </a:r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>
            <a:off x="2790602" y="3807048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4478833" y="3780854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 rot="-7409376">
            <a:off x="2124076" y="4475385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5" name="AutoShape 13"/>
          <p:cNvSpPr>
            <a:spLocks noChangeArrowheads="1"/>
          </p:cNvSpPr>
          <p:nvPr/>
        </p:nvSpPr>
        <p:spPr bwMode="auto">
          <a:xfrm flipH="1" flipV="1">
            <a:off x="5727725" y="481511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– odkaz na buňku stylu A1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cs-CZ" sz="1600" b="1" dirty="0"/>
              <a:t>Relativní odkazy</a:t>
            </a:r>
          </a:p>
          <a:p>
            <a:r>
              <a:rPr lang="cs-CZ" sz="1400" dirty="0" smtClean="0"/>
              <a:t> </a:t>
            </a:r>
            <a:r>
              <a:rPr lang="cs-CZ" sz="1400" b="1" dirty="0">
                <a:solidFill>
                  <a:srgbClr val="0000FF"/>
                </a:solidFill>
              </a:rPr>
              <a:t>A1</a:t>
            </a:r>
            <a:r>
              <a:rPr lang="cs-CZ" sz="1400" dirty="0"/>
              <a:t> = buňka 1. řádku sloupci A</a:t>
            </a:r>
          </a:p>
          <a:p>
            <a:r>
              <a:rPr lang="cs-CZ" sz="1400" b="1" dirty="0"/>
              <a:t> </a:t>
            </a:r>
            <a:r>
              <a:rPr lang="cs-CZ" sz="1400" b="1" dirty="0">
                <a:solidFill>
                  <a:srgbClr val="0000FF"/>
                </a:solidFill>
              </a:rPr>
              <a:t>A1:B6</a:t>
            </a:r>
            <a:r>
              <a:rPr lang="cs-CZ" sz="1400" dirty="0"/>
              <a:t> = blok buněk – levý horní roh je v 1. řádku, sloupec A,pravý dolní na řádku 6, sloupec </a:t>
            </a:r>
            <a:r>
              <a:rPr lang="cs-CZ" sz="1400" dirty="0" smtClean="0"/>
              <a:t>B</a:t>
            </a:r>
            <a:br>
              <a:rPr lang="cs-CZ" sz="1400" dirty="0" smtClean="0"/>
            </a:br>
            <a:r>
              <a:rPr lang="cs-CZ" sz="1400" dirty="0" smtClean="0"/>
              <a:t>blok lze pojmenovat vepsáním názvu do pole názvů</a:t>
            </a:r>
            <a:r>
              <a:rPr lang="cs-CZ" sz="1400" dirty="0" smtClean="0"/>
              <a:t>:</a:t>
            </a:r>
          </a:p>
          <a:p>
            <a:r>
              <a:rPr lang="cs-CZ" sz="1400" b="1" dirty="0" smtClean="0">
                <a:solidFill>
                  <a:srgbClr val="0000FF"/>
                </a:solidFill>
              </a:rPr>
              <a:t>A:A</a:t>
            </a:r>
            <a:r>
              <a:rPr lang="cs-CZ" sz="1400" dirty="0" smtClean="0"/>
              <a:t> = blok sloupců</a:t>
            </a:r>
          </a:p>
          <a:p>
            <a:r>
              <a:rPr lang="cs-CZ" sz="1400" b="1" dirty="0" smtClean="0">
                <a:solidFill>
                  <a:srgbClr val="0000FF"/>
                </a:solidFill>
              </a:rPr>
              <a:t>11:11</a:t>
            </a:r>
            <a:r>
              <a:rPr lang="cs-CZ" sz="1400" dirty="0" smtClean="0"/>
              <a:t> </a:t>
            </a:r>
            <a:r>
              <a:rPr lang="cs-CZ" sz="1400" dirty="0" smtClean="0"/>
              <a:t>= blok </a:t>
            </a:r>
            <a:r>
              <a:rPr lang="cs-CZ" sz="1400" dirty="0" smtClean="0"/>
              <a:t>řádků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relativní </a:t>
            </a:r>
            <a:r>
              <a:rPr lang="cs-CZ" sz="1400" dirty="0" smtClean="0"/>
              <a:t>odkaz se při automatickém vyplnění buněk vzorcem posune</a:t>
            </a:r>
          </a:p>
          <a:p>
            <a:pPr>
              <a:buNone/>
            </a:pPr>
            <a:r>
              <a:rPr lang="cs-CZ" sz="1600" b="1" dirty="0" smtClean="0"/>
              <a:t>Absolutní odkazy</a:t>
            </a:r>
            <a:endParaRPr lang="cs-CZ" sz="1600" dirty="0" smtClean="0"/>
          </a:p>
          <a:p>
            <a:r>
              <a:rPr lang="cs-CZ" sz="1400" dirty="0" smtClean="0"/>
              <a:t> odkaz na buňku  je pevně dán</a:t>
            </a:r>
            <a:r>
              <a:rPr lang="en-US" sz="1400" dirty="0" smtClean="0"/>
              <a:t>, p</a:t>
            </a:r>
            <a:r>
              <a:rPr lang="cs-CZ" sz="1400" dirty="0" err="1" smtClean="0"/>
              <a:t>ři</a:t>
            </a:r>
            <a:r>
              <a:rPr lang="cs-CZ" sz="1400" dirty="0" smtClean="0"/>
              <a:t> kopírování nebo automatickém vyplnění se nemění, lze uzamknout jak řádky, tak sloupce samostatně</a:t>
            </a:r>
          </a:p>
          <a:p>
            <a:endParaRPr lang="cs-CZ" sz="1400" dirty="0"/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4139952" y="5589240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/>
              <a:t> 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A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1</a:t>
            </a:r>
            <a:endParaRPr lang="cs-CZ" sz="2400"/>
          </a:p>
        </p:txBody>
      </p:sp>
      <p:sp>
        <p:nvSpPr>
          <p:cNvPr id="142341" name="AutoShape 5"/>
          <p:cNvSpPr>
            <a:spLocks noChangeArrowheads="1"/>
          </p:cNvSpPr>
          <p:nvPr/>
        </p:nvSpPr>
        <p:spPr bwMode="auto">
          <a:xfrm rot="16200000">
            <a:off x="3852615" y="5654327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1395165" y="5746403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uzamčení sloupce</a:t>
            </a:r>
          </a:p>
        </p:txBody>
      </p:sp>
      <p:sp>
        <p:nvSpPr>
          <p:cNvPr id="142343" name="AutoShape 7"/>
          <p:cNvSpPr>
            <a:spLocks noChangeArrowheads="1"/>
          </p:cNvSpPr>
          <p:nvPr/>
        </p:nvSpPr>
        <p:spPr bwMode="auto">
          <a:xfrm rot="4169552">
            <a:off x="5292478" y="536540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5602040" y="5366990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uzamčení řádku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708920"/>
            <a:ext cx="4293661" cy="154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 rot="16200000">
            <a:off x="2484216" y="386060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 descr="vzorc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996952"/>
            <a:ext cx="3797300" cy="1079500"/>
          </a:xfrm>
          <a:prstGeom prst="rect">
            <a:avLst/>
          </a:prstGeom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/>
              <a:t>Závislosti vzorců – </a:t>
            </a:r>
            <a:r>
              <a:rPr lang="cs-CZ" sz="1800" b="1" dirty="0" smtClean="0"/>
              <a:t>karta Vzorce</a:t>
            </a:r>
            <a:endParaRPr lang="cs-CZ" sz="1800" dirty="0"/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3347864" y="4509120"/>
            <a:ext cx="160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kontrola  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587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označení a odznačení předchozích a následných vzorců</a:t>
            </a:r>
          </a:p>
        </p:txBody>
      </p:sp>
      <p:sp>
        <p:nvSpPr>
          <p:cNvPr id="144393" name="AutoShape 9"/>
          <p:cNvSpPr>
            <a:spLocks noChangeArrowheads="1"/>
          </p:cNvSpPr>
          <p:nvPr/>
        </p:nvSpPr>
        <p:spPr bwMode="auto">
          <a:xfrm>
            <a:off x="2339752" y="2924944"/>
            <a:ext cx="1368152" cy="115212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 flipV="1">
            <a:off x="1475654" y="2492896"/>
            <a:ext cx="864097" cy="57606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5" name="AutoShape 11"/>
          <p:cNvSpPr>
            <a:spLocks noChangeArrowheads="1"/>
          </p:cNvSpPr>
          <p:nvPr/>
        </p:nvSpPr>
        <p:spPr bwMode="auto">
          <a:xfrm>
            <a:off x="5436097" y="2996952"/>
            <a:ext cx="720080" cy="93610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 flipH="1" flipV="1">
            <a:off x="6156325" y="3578225"/>
            <a:ext cx="503238" cy="4333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5754688" y="4084638"/>
            <a:ext cx="25617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800" dirty="0"/>
              <a:t>sledování </a:t>
            </a:r>
            <a:r>
              <a:rPr lang="cs-CZ" sz="1800" dirty="0" smtClean="0"/>
              <a:t>změn</a:t>
            </a:r>
          </a:p>
          <a:p>
            <a:r>
              <a:rPr lang="cs-CZ" sz="1800" dirty="0" smtClean="0"/>
              <a:t>hodnot i ve skrytých</a:t>
            </a:r>
          </a:p>
          <a:p>
            <a:r>
              <a:rPr lang="cs-CZ" sz="1800" dirty="0" smtClean="0"/>
              <a:t>a neviditelných sloupcích</a:t>
            </a:r>
            <a:endParaRPr lang="cs-CZ" sz="1800" dirty="0"/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>
            <a:off x="3995936" y="3501009"/>
            <a:ext cx="648072" cy="93610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>
            <a:off x="4067944" y="3212976"/>
            <a:ext cx="1512168" cy="216024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403" name="Text Box 19"/>
          <p:cNvSpPr txBox="1">
            <a:spLocks noChangeArrowheads="1"/>
          </p:cNvSpPr>
          <p:nvPr/>
        </p:nvSpPr>
        <p:spPr bwMode="auto">
          <a:xfrm>
            <a:off x="411162" y="4941168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/>
              <a:t>Zpřehlednění vzorců</a:t>
            </a:r>
            <a:endParaRPr lang="cs-CZ" sz="1800"/>
          </a:p>
        </p:txBody>
      </p:sp>
      <p:sp>
        <p:nvSpPr>
          <p:cNvPr id="144404" name="Text Box 20"/>
          <p:cNvSpPr txBox="1">
            <a:spLocks noChangeArrowheads="1"/>
          </p:cNvSpPr>
          <p:nvPr/>
        </p:nvSpPr>
        <p:spPr bwMode="auto">
          <a:xfrm>
            <a:off x="611188" y="5524500"/>
            <a:ext cx="348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Vložit tabulátor CTRL+ALT+TAB</a:t>
            </a:r>
          </a:p>
          <a:p>
            <a:r>
              <a:rPr lang="cs-CZ" sz="1800"/>
              <a:t>Vložit konec řádku ALT+ENTER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508104" y="5373216"/>
            <a:ext cx="25419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zobrazení vzorců namísto</a:t>
            </a:r>
          </a:p>
          <a:p>
            <a:r>
              <a:rPr lang="cs-CZ" sz="1800" dirty="0" smtClean="0"/>
              <a:t>hodnot v buňkách</a:t>
            </a:r>
            <a:endParaRPr lang="cs-CZ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koment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780928"/>
            <a:ext cx="4851400" cy="1079500"/>
          </a:xfrm>
          <a:prstGeom prst="rect">
            <a:avLst/>
          </a:prstGeom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 smtClean="0"/>
              <a:t>Vkládání komentářů, změny listu – karta Revize</a:t>
            </a:r>
            <a:endParaRPr lang="cs-CZ" sz="1800" dirty="0"/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587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označení a odznačení předchozích a následných vzorců</a:t>
            </a:r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 flipV="1">
            <a:off x="1475654" y="2492896"/>
            <a:ext cx="2" cy="50405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9" name="Obrázek 18" descr="vzorc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149080"/>
            <a:ext cx="4660900" cy="1079500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51520" y="5661248"/>
            <a:ext cx="4293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možnost zamknout list či sešit dvojicí hesel</a:t>
            </a:r>
            <a:endParaRPr lang="cs-CZ" sz="18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3779912" y="4869160"/>
            <a:ext cx="2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3779912" y="4869160"/>
            <a:ext cx="720080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56176" y="5661248"/>
            <a:ext cx="264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sledování změn a jejich</a:t>
            </a:r>
          </a:p>
          <a:p>
            <a:r>
              <a:rPr lang="cs-CZ" sz="1800" dirty="0" smtClean="0"/>
              <a:t>schvalování nebo zamítání</a:t>
            </a:r>
            <a:endParaRPr lang="cs-CZ" sz="1800" dirty="0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5724128" y="4869160"/>
            <a:ext cx="432048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III.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7069906" y="3245644"/>
            <a:ext cx="15281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K</a:t>
            </a:r>
            <a:r>
              <a:rPr lang="cs-CZ" sz="1800" dirty="0" smtClean="0"/>
              <a:t>ontrola  </a:t>
            </a:r>
            <a:r>
              <a:rPr lang="cs-CZ" sz="1800" dirty="0"/>
              <a:t>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3856402"/>
            <a:ext cx="2470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Výběr funkce z knihoven</a:t>
            </a:r>
            <a:endParaRPr lang="cs-CZ" sz="18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4462" t="36119" r="29134" b="50441"/>
          <a:stretch>
            <a:fillRect/>
          </a:stretch>
        </p:blipFill>
        <p:spPr bwMode="auto">
          <a:xfrm>
            <a:off x="179512" y="2029672"/>
            <a:ext cx="8784976" cy="11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Šipka doprava 22"/>
          <p:cNvSpPr/>
          <p:nvPr/>
        </p:nvSpPr>
        <p:spPr>
          <a:xfrm rot="7532543">
            <a:off x="2985273" y="175933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7532543">
            <a:off x="320977" y="204736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1187625" y="2276872"/>
            <a:ext cx="3456384" cy="64807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rot="5400000" flipH="1" flipV="1">
            <a:off x="989837" y="3051095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264384" y="2277120"/>
            <a:ext cx="1043920" cy="64782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rot="5400000" flipH="1" flipV="1">
            <a:off x="5741994" y="3051094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203848" y="3856402"/>
            <a:ext cx="5336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O</a:t>
            </a:r>
            <a:r>
              <a:rPr lang="cs-CZ" sz="1800" dirty="0" smtClean="0"/>
              <a:t>značení </a:t>
            </a:r>
            <a:r>
              <a:rPr lang="cs-CZ" sz="1800" dirty="0"/>
              <a:t>a odznačení předchozích a následných vzorců</a:t>
            </a:r>
          </a:p>
        </p:txBody>
      </p:sp>
      <p:sp>
        <p:nvSpPr>
          <p:cNvPr id="31" name="Šipka doprava 30"/>
          <p:cNvSpPr/>
          <p:nvPr/>
        </p:nvSpPr>
        <p:spPr>
          <a:xfrm rot="16200000">
            <a:off x="7632364" y="281690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l="18242" t="36119" r="55508" b="51281"/>
          <a:stretch>
            <a:fillRect/>
          </a:stretch>
        </p:blipFill>
        <p:spPr bwMode="auto">
          <a:xfrm>
            <a:off x="2987824" y="4891226"/>
            <a:ext cx="36004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Šipka doprava 32"/>
          <p:cNvSpPr/>
          <p:nvPr/>
        </p:nvSpPr>
        <p:spPr>
          <a:xfrm rot="7532543">
            <a:off x="5073506" y="458971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prava 33"/>
          <p:cNvSpPr/>
          <p:nvPr/>
        </p:nvSpPr>
        <p:spPr>
          <a:xfrm>
            <a:off x="2627832" y="525126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79512" y="5169966"/>
            <a:ext cx="26877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Vkládání komentářů a</a:t>
            </a:r>
          </a:p>
          <a:p>
            <a:r>
              <a:rPr lang="cs-CZ" sz="1800" dirty="0" smtClean="0"/>
              <a:t>poznámek do vytvořeného</a:t>
            </a:r>
          </a:p>
          <a:p>
            <a:r>
              <a:rPr lang="cs-CZ" dirty="0" smtClean="0"/>
              <a:t>souboru se vzorci</a:t>
            </a:r>
            <a:endParaRPr lang="cs-CZ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944</Words>
  <Application>Microsoft Office PowerPoint</Application>
  <PresentationFormat>Předvádění na obrazovce (4:3)</PresentationFormat>
  <Paragraphs>229</Paragraphs>
  <Slides>21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Administrativní</vt:lpstr>
      <vt:lpstr>Image</vt:lpstr>
      <vt:lpstr>Visio</vt:lpstr>
      <vt:lpstr>4. Vzorce v Excelu Tipy pro práci s Wordem Kontingenční tabulky v Excelu</vt:lpstr>
      <vt:lpstr>Zdroje dat Excelu</vt:lpstr>
      <vt:lpstr>Zdroje dat Excelu</vt:lpstr>
      <vt:lpstr>Zdroje dat Excelu</vt:lpstr>
      <vt:lpstr>Vzorce v listu Excelu</vt:lpstr>
      <vt:lpstr>Vzorce – odkaz na buňku stylu A1</vt:lpstr>
      <vt:lpstr> Vzorce – tipy a triky I.</vt:lpstr>
      <vt:lpstr> Vzorce – tipy a triky II.</vt:lpstr>
      <vt:lpstr> Vzorce – tipy a triky III.</vt:lpstr>
      <vt:lpstr>   Vzorce – využití seznamu vzorců</vt:lpstr>
      <vt:lpstr>   Vzorce – užitečné funkce</vt:lpstr>
      <vt:lpstr>Statistické funkce v MS Excel</vt:lpstr>
      <vt:lpstr>Kopírování / Vkládání</vt:lpstr>
      <vt:lpstr>Tipy pro práci s Wordem Automatické titulky ve Wordu</vt:lpstr>
      <vt:lpstr>Automatické seznamy ve Wordu</vt:lpstr>
      <vt:lpstr>Kontingenční tabulky v Excelu, 1. část Ukázka kontingenční tabulky</vt:lpstr>
      <vt:lpstr>Ukázka kontingenční tabulky</vt:lpstr>
      <vt:lpstr>Ukázka kontingenční tabulky</vt:lpstr>
      <vt:lpstr>Kontingenční tabulky</vt:lpstr>
      <vt:lpstr>Kontingenční tabulky – rozvržení</vt:lpstr>
      <vt:lpstr>Kontingenční tabulky – nastavení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Příprava dat</dc:title>
  <dc:creator>cvanova</dc:creator>
  <cp:lastModifiedBy>Jiří Kalina</cp:lastModifiedBy>
  <cp:revision>54</cp:revision>
  <dcterms:created xsi:type="dcterms:W3CDTF">2011-03-03T07:28:24Z</dcterms:created>
  <dcterms:modified xsi:type="dcterms:W3CDTF">2015-10-19T11:41:40Z</dcterms:modified>
</cp:coreProperties>
</file>