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Default Extension="doc" ContentType="application/msword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wmf" ContentType="image/x-wmf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02"/>
  </p:notesMasterIdLst>
  <p:sldIdLst>
    <p:sldId id="256" r:id="rId2"/>
    <p:sldId id="287" r:id="rId3"/>
    <p:sldId id="289" r:id="rId4"/>
    <p:sldId id="290" r:id="rId5"/>
    <p:sldId id="257" r:id="rId6"/>
    <p:sldId id="291" r:id="rId7"/>
    <p:sldId id="398" r:id="rId8"/>
    <p:sldId id="258" r:id="rId9"/>
    <p:sldId id="399" r:id="rId10"/>
    <p:sldId id="259" r:id="rId11"/>
    <p:sldId id="360" r:id="rId12"/>
    <p:sldId id="286" r:id="rId13"/>
    <p:sldId id="361" r:id="rId14"/>
    <p:sldId id="362" r:id="rId15"/>
    <p:sldId id="363" r:id="rId16"/>
    <p:sldId id="364" r:id="rId17"/>
    <p:sldId id="293" r:id="rId18"/>
    <p:sldId id="260" r:id="rId19"/>
    <p:sldId id="261" r:id="rId20"/>
    <p:sldId id="294" r:id="rId21"/>
    <p:sldId id="343" r:id="rId22"/>
    <p:sldId id="369" r:id="rId23"/>
    <p:sldId id="367" r:id="rId24"/>
    <p:sldId id="365" r:id="rId25"/>
    <p:sldId id="366" r:id="rId26"/>
    <p:sldId id="344" r:id="rId27"/>
    <p:sldId id="356" r:id="rId28"/>
    <p:sldId id="301" r:id="rId29"/>
    <p:sldId id="376" r:id="rId30"/>
    <p:sldId id="370" r:id="rId31"/>
    <p:sldId id="371" r:id="rId32"/>
    <p:sldId id="372" r:id="rId33"/>
    <p:sldId id="373" r:id="rId34"/>
    <p:sldId id="374" r:id="rId35"/>
    <p:sldId id="375" r:id="rId36"/>
    <p:sldId id="345" r:id="rId37"/>
    <p:sldId id="347" r:id="rId38"/>
    <p:sldId id="348" r:id="rId39"/>
    <p:sldId id="379" r:id="rId40"/>
    <p:sldId id="380" r:id="rId41"/>
    <p:sldId id="358" r:id="rId42"/>
    <p:sldId id="357" r:id="rId43"/>
    <p:sldId id="351" r:id="rId44"/>
    <p:sldId id="378" r:id="rId45"/>
    <p:sldId id="377" r:id="rId46"/>
    <p:sldId id="349" r:id="rId47"/>
    <p:sldId id="305" r:id="rId48"/>
    <p:sldId id="306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82" r:id="rId59"/>
    <p:sldId id="317" r:id="rId60"/>
    <p:sldId id="381" r:id="rId61"/>
    <p:sldId id="352" r:id="rId62"/>
    <p:sldId id="318" r:id="rId63"/>
    <p:sldId id="321" r:id="rId64"/>
    <p:sldId id="323" r:id="rId65"/>
    <p:sldId id="325" r:id="rId66"/>
    <p:sldId id="326" r:id="rId67"/>
    <p:sldId id="327" r:id="rId68"/>
    <p:sldId id="328" r:id="rId69"/>
    <p:sldId id="353" r:id="rId70"/>
    <p:sldId id="330" r:id="rId71"/>
    <p:sldId id="339" r:id="rId72"/>
    <p:sldId id="341" r:id="rId73"/>
    <p:sldId id="264" r:id="rId74"/>
    <p:sldId id="383" r:id="rId75"/>
    <p:sldId id="384" r:id="rId76"/>
    <p:sldId id="354" r:id="rId77"/>
    <p:sldId id="355" r:id="rId78"/>
    <p:sldId id="342" r:id="rId79"/>
    <p:sldId id="278" r:id="rId80"/>
    <p:sldId id="280" r:id="rId81"/>
    <p:sldId id="282" r:id="rId82"/>
    <p:sldId id="281" r:id="rId83"/>
    <p:sldId id="385" r:id="rId84"/>
    <p:sldId id="277" r:id="rId85"/>
    <p:sldId id="284" r:id="rId86"/>
    <p:sldId id="386" r:id="rId87"/>
    <p:sldId id="387" r:id="rId88"/>
    <p:sldId id="285" r:id="rId89"/>
    <p:sldId id="295" r:id="rId90"/>
    <p:sldId id="395" r:id="rId91"/>
    <p:sldId id="283" r:id="rId92"/>
    <p:sldId id="396" r:id="rId93"/>
    <p:sldId id="296" r:id="rId94"/>
    <p:sldId id="394" r:id="rId95"/>
    <p:sldId id="388" r:id="rId96"/>
    <p:sldId id="389" r:id="rId97"/>
    <p:sldId id="392" r:id="rId98"/>
    <p:sldId id="397" r:id="rId99"/>
    <p:sldId id="390" r:id="rId100"/>
    <p:sldId id="393" r:id="rId101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E10000"/>
    <a:srgbClr val="003399"/>
    <a:srgbClr val="3333CC"/>
    <a:srgbClr val="000099"/>
    <a:srgbClr val="00CC00"/>
    <a:srgbClr val="0099FF"/>
    <a:srgbClr val="FFFF00"/>
    <a:srgbClr val="FFFFCC"/>
    <a:srgbClr val="CCFF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161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-1236" y="-114"/>
      </p:cViewPr>
      <p:guideLst>
        <p:guide orient="horz" pos="4050"/>
        <p:guide pos="30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wmf"/><Relationship Id="rId1" Type="http://schemas.openxmlformats.org/officeDocument/2006/relationships/image" Target="../media/image21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40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3FDE0E9-78C1-48FF-B07E-349BF3DB193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72B605-6800-4E52-BF73-D9567169A791}" type="slidenum">
              <a:rPr lang="cs-CZ" smtClean="0"/>
              <a:pPr/>
              <a:t>1</a:t>
            </a:fld>
            <a:endParaRPr lang="cs-CZ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2C856D-476C-4B5E-A688-5901DBB62262}" type="slidenum">
              <a:rPr lang="cs-CZ" smtClean="0"/>
              <a:pPr/>
              <a:t>10</a:t>
            </a:fld>
            <a:endParaRPr lang="cs-CZ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2C856D-476C-4B5E-A688-5901DBB62262}" type="slidenum">
              <a:rPr lang="cs-CZ" smtClean="0"/>
              <a:pPr/>
              <a:t>11</a:t>
            </a:fld>
            <a:endParaRPr lang="cs-CZ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EBF120-4FC5-4117-AF1F-E81E3E2E1716}" type="slidenum">
              <a:rPr lang="cs-CZ" smtClean="0"/>
              <a:pPr/>
              <a:t>12</a:t>
            </a:fld>
            <a:endParaRPr lang="cs-CZ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2C856D-476C-4B5E-A688-5901DBB62262}" type="slidenum">
              <a:rPr lang="cs-CZ" smtClean="0"/>
              <a:pPr/>
              <a:t>13</a:t>
            </a:fld>
            <a:endParaRPr lang="cs-CZ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787F66-05EB-4D4E-B5CA-A60178FA7DD4}" type="slidenum">
              <a:rPr lang="cs-CZ"/>
              <a:pPr/>
              <a:t>14</a:t>
            </a:fld>
            <a:endParaRPr lang="cs-CZ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787F66-05EB-4D4E-B5CA-A60178FA7DD4}" type="slidenum">
              <a:rPr lang="cs-CZ"/>
              <a:pPr/>
              <a:t>15</a:t>
            </a:fld>
            <a:endParaRPr lang="cs-CZ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4CD1CB-B2A5-471E-9E9B-BA648768E990}" type="slidenum">
              <a:rPr lang="cs-CZ" smtClean="0"/>
              <a:pPr/>
              <a:t>17</a:t>
            </a:fld>
            <a:endParaRPr lang="cs-CZ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DD2BDF-713F-4951-B06B-6B7FC43C758A}" type="slidenum">
              <a:rPr lang="cs-CZ" smtClean="0"/>
              <a:pPr/>
              <a:t>18</a:t>
            </a:fld>
            <a:endParaRPr lang="cs-CZ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7A98BA-AA20-41C6-AB48-E85E1C3A3297}" type="slidenum">
              <a:rPr lang="cs-CZ" smtClean="0"/>
              <a:pPr/>
              <a:t>19</a:t>
            </a:fld>
            <a:endParaRPr lang="cs-CZ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05E725-CEFB-48EE-9E69-0E92BA936D28}" type="slidenum">
              <a:rPr lang="cs-CZ" smtClean="0"/>
              <a:pPr/>
              <a:t>20</a:t>
            </a:fld>
            <a:endParaRPr lang="cs-CZ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F95243-C4E1-4BCA-A230-3B469C6FF645}" type="slidenum">
              <a:rPr lang="cs-CZ" smtClean="0"/>
              <a:pPr/>
              <a:t>2</a:t>
            </a:fld>
            <a:endParaRPr lang="cs-CZ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D0B748-F728-4938-B4F6-16FCF68C775B}" type="slidenum">
              <a:rPr lang="cs-CZ" smtClean="0"/>
              <a:pPr/>
              <a:t>21</a:t>
            </a:fld>
            <a:endParaRPr lang="cs-CZ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D0B748-F728-4938-B4F6-16FCF68C775B}" type="slidenum">
              <a:rPr lang="cs-CZ" smtClean="0"/>
              <a:pPr/>
              <a:t>22</a:t>
            </a:fld>
            <a:endParaRPr lang="cs-CZ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D0B748-F728-4938-B4F6-16FCF68C775B}" type="slidenum">
              <a:rPr lang="cs-CZ" smtClean="0"/>
              <a:pPr/>
              <a:t>23</a:t>
            </a:fld>
            <a:endParaRPr lang="cs-CZ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848B6C-29C2-47C1-A942-5B4F22CF7810}" type="slidenum">
              <a:rPr lang="cs-CZ" smtClean="0"/>
              <a:pPr/>
              <a:t>26</a:t>
            </a:fld>
            <a:endParaRPr lang="cs-CZ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763F0A-8B25-44CA-8CD2-9B8AFFB7BCF9}" type="slidenum">
              <a:rPr lang="cs-CZ" smtClean="0"/>
              <a:pPr/>
              <a:t>27</a:t>
            </a:fld>
            <a:endParaRPr lang="cs-CZ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31D2DB-E8E5-43FA-97D9-8B8D074A39F0}" type="slidenum">
              <a:rPr lang="cs-CZ" smtClean="0"/>
              <a:pPr/>
              <a:t>28</a:t>
            </a:fld>
            <a:endParaRPr lang="cs-CZ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před 2 týdny jsme měli malé výročí 6005 let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18073-3B4E-4676-900E-D9F82F1D42F0}" type="slidenum">
              <a:rPr lang="cs-CZ" smtClean="0"/>
              <a:pPr/>
              <a:t>33</a:t>
            </a:fld>
            <a:endParaRPr lang="cs-CZ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750C89-F442-476E-824D-6F464C2FCDBC}" type="slidenum">
              <a:rPr lang="cs-CZ" smtClean="0"/>
              <a:pPr/>
              <a:t>36</a:t>
            </a:fld>
            <a:endParaRPr lang="cs-CZ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251918-7376-4ECA-B4B3-05B30207DD4B}" type="slidenum">
              <a:rPr lang="cs-CZ" smtClean="0"/>
              <a:pPr/>
              <a:t>37</a:t>
            </a:fld>
            <a:endParaRPr lang="cs-CZ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CFF1BA-2B79-4AC0-8BE9-8804AE496F4E}" type="slidenum">
              <a:rPr lang="cs-CZ" smtClean="0"/>
              <a:pPr/>
              <a:t>38</a:t>
            </a:fld>
            <a:endParaRPr lang="cs-CZ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D488B5-63E8-4C5F-B731-0D2B1AEB50CC}" type="slidenum">
              <a:rPr lang="cs-CZ" smtClean="0"/>
              <a:pPr/>
              <a:t>3</a:t>
            </a:fld>
            <a:endParaRPr lang="cs-CZ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CFF1BA-2B79-4AC0-8BE9-8804AE496F4E}" type="slidenum">
              <a:rPr lang="cs-CZ" smtClean="0"/>
              <a:pPr/>
              <a:t>39</a:t>
            </a:fld>
            <a:endParaRPr lang="cs-CZ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06C9D8-DF01-4EA8-979A-FE1C65471394}" type="slidenum">
              <a:rPr lang="cs-CZ" smtClean="0"/>
              <a:pPr/>
              <a:t>43</a:t>
            </a:fld>
            <a:endParaRPr lang="cs-CZ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06C9D8-DF01-4EA8-979A-FE1C65471394}" type="slidenum">
              <a:rPr lang="cs-CZ" smtClean="0"/>
              <a:pPr/>
              <a:t>44</a:t>
            </a:fld>
            <a:endParaRPr lang="cs-CZ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06C9D8-DF01-4EA8-979A-FE1C65471394}" type="slidenum">
              <a:rPr lang="cs-CZ" smtClean="0"/>
              <a:pPr/>
              <a:t>45</a:t>
            </a:fld>
            <a:endParaRPr lang="cs-CZ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895527-61C2-4603-9C63-4BA75FDBE063}" type="slidenum">
              <a:rPr lang="cs-CZ" smtClean="0"/>
              <a:pPr/>
              <a:t>46</a:t>
            </a:fld>
            <a:endParaRPr lang="cs-CZ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27F479-4EEC-44A0-B5C1-2AF37E248189}" type="slidenum">
              <a:rPr lang="cs-CZ" smtClean="0"/>
              <a:pPr/>
              <a:t>47</a:t>
            </a:fld>
            <a:endParaRPr lang="cs-CZ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narozen v domě Mount, jako 5. ze 6 dětí ve stejný den jako Abraham Lincoln v Kentucky; Shrewsbury v té době živé obchodní město, řeka Severn jako hranice mezi Anglií a Walesem;</a:t>
            </a:r>
          </a:p>
          <a:p>
            <a:r>
              <a:rPr lang="cs-CZ" smtClean="0"/>
              <a:t>dědeček Erasmus a Josiah Wedgwood I. zakladatel světoznámé porcelánky, takže Darwinovi bohatí;</a:t>
            </a:r>
          </a:p>
          <a:p>
            <a:r>
              <a:rPr lang="cs-CZ" smtClean="0"/>
              <a:t>velký, pohodlný dům, krásné zahrady, služebnictvo;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CEF44A-9F94-4BCD-9919-23A6EAA0DC17}" type="slidenum">
              <a:rPr lang="cs-CZ" smtClean="0"/>
              <a:pPr/>
              <a:t>48</a:t>
            </a:fld>
            <a:endParaRPr lang="cs-CZ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porcelán Wedgwood, zal. 100 let před Původem druhů; typické etruské vzory; zmínka o královně (na plaketě Darwin)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213001-B55D-471A-932E-1C00F273C047}" type="slidenum">
              <a:rPr lang="cs-CZ" smtClean="0"/>
              <a:pPr/>
              <a:t>49</a:t>
            </a:fld>
            <a:endParaRPr lang="cs-CZ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říjen 1825, D. 16-letý ... studia medicíny v Edinburgu; nedlouho po svém příjezdu do Edinburgu zjistil, že po otci zdědí dostatek finančních prostředků na to, aby mohl žít bez práce, což byl pro něho pádný důvod k přerušení studií medicíny</a:t>
            </a:r>
          </a:p>
          <a:p>
            <a:r>
              <a:rPr lang="cs-CZ" smtClean="0"/>
              <a:t>po dvou letech bezvýsledných studií ho jeho otec stáhnul zpět a poslal do Cambridge studovat teologii (leden 1828, D. = 19 let, Christ College); záhy si našel několik přátel, kteří jezdili na koni, stříleli a studovali co možná nejméně; jediné, čím se D. od nich lišil, byla jeho vášeň pro sbírání brouků 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3B43D7-3B67-4CC8-B1F0-D76AE2BEC521}" type="slidenum">
              <a:rPr lang="cs-CZ" smtClean="0"/>
              <a:pPr/>
              <a:t>51</a:t>
            </a:fld>
            <a:endParaRPr lang="cs-CZ" smtClean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naštěstí Sadgwick (geolog) a především botanik Henslow (D. označován jako „ten, co chodí s Henslowem“)</a:t>
            </a:r>
          </a:p>
          <a:p>
            <a:r>
              <a:rPr lang="cs-CZ" smtClean="0"/>
              <a:t>zima 1830-31: D. čte deník barona Alexandra von Humboldta, největšího cestovatele té doby (Kanárské ostrovy, J a S Amerika atd.)</a:t>
            </a:r>
          </a:p>
          <a:p>
            <a:r>
              <a:rPr lang="cs-CZ" smtClean="0"/>
              <a:t>* v lednu 1831 D. graduoval a pod Henslowovým vlivem se začal věnovat geologii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DBCB22-DBA6-4305-B1B7-7A126971195B}" type="slidenum">
              <a:rPr lang="cs-CZ" smtClean="0"/>
              <a:pPr/>
              <a:t>52</a:t>
            </a:fld>
            <a:endParaRPr lang="cs-CZ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na podzim 1831 se vrátil do Shrewsbury na loveckou sezónu, ale čekal ho tam dopis od H., který mu oznamoval, že Robert Fitzroy, 26-letý kapitán lodi Jejího Veličenstva Beagle Královského námořnictva, se chystá k podrobnému průzkumu jižního pobřeží J Ameriky pro Britskou admiralitu a hledá mladého přírodovědce bez nároku na plat. Henslow:“Ani v nejmenším nepochybujte a neobávejte se, že nejste kvalifikován, buďte si jist, že jste ten správný člověk.“</a:t>
            </a:r>
          </a:p>
          <a:p>
            <a:r>
              <a:rPr lang="cs-CZ" smtClean="0"/>
              <a:t>* D. byl vybrán, i když se F. zprvu nelíbil, v duchu tehdy velmi populární frenologie, Darwinův nos, 15. listopadu se nalodil a 27. prosince loď vyplula (proto deníky začínaji rokem 1832); každopádně když se loď vzdalovala od břehů rodné Anglie, nikdo, natož on sám, netušil že se o něm po 200 letech budou psát stohy článků a knih a že já budu mít tuto přednášku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763501-3339-48F1-93C6-CD3DC25519E5}" type="slidenum">
              <a:rPr lang="cs-CZ" smtClean="0"/>
              <a:pPr/>
              <a:t>4</a:t>
            </a:fld>
            <a:endParaRPr lang="cs-CZ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563B87-9753-42A1-BB7C-8F9487F6A698}" type="slidenum">
              <a:rPr lang="cs-CZ" smtClean="0"/>
              <a:pPr/>
              <a:t>54</a:t>
            </a:fld>
            <a:endParaRPr lang="cs-CZ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Cape Verde, četba 1. dílu Lyellových Základů geologie; zbytky antického chrámu...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0B7E63-D0E2-4CFB-83BE-FF2DFD15AAD3}" type="slidenum">
              <a:rPr lang="cs-CZ" smtClean="0"/>
              <a:pPr/>
              <a:t>55</a:t>
            </a:fld>
            <a:endParaRPr lang="cs-CZ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Patagonie: fosilie obřího lenochoda a pásovce, vymřelého koně, objev nového druhu pštrosa (nandu)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BB329B-CC6D-4B01-B613-30BA31965045}" type="slidenum">
              <a:rPr lang="cs-CZ" smtClean="0"/>
              <a:pPr/>
              <a:t>57</a:t>
            </a:fld>
            <a:endParaRPr lang="cs-CZ" smtClean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suchozemští ptáci: 21/26 (81%) enedemických, u mořských jen 2/11 (18%); drozdi (Mimidae), „pěnkavy“ (ne Fringillidae), ale strnadi (Emberizidae)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27AF9C-F3A0-47D4-8DF3-3C356732A692}" type="slidenum">
              <a:rPr lang="cs-CZ" smtClean="0"/>
              <a:pPr/>
              <a:t>59</a:t>
            </a:fld>
            <a:endParaRPr lang="cs-CZ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Robert Chambers ... 1809: Lamarck odsouzen za amorálnost; 1844: Robert Chambers – kniha označena za „odpornou a nečistou věc, jejíž dotek špiní a ze které dýchá zkáza“. Měsíce 1844 bylo v Londýně nejoblíbenější kratochvílí hádat, kdo je „Pan Stopy“. Někteří se domnívali, že to byl Princ Albert, 25-letý manžel královny Viktorie, nebo Lyell, byli i tací, kteří usuzovali na Darwina. </a:t>
            </a:r>
          </a:p>
          <a:p>
            <a:r>
              <a:rPr lang="cs-CZ" smtClean="0"/>
              <a:t>Zpoždění ale i proto, že D. hledal další důkazy pro svou teorii a hlavně proti ní; musel si také upevňovat svoje postavení, v té době budoval síť svých sympatizantů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27AF9C-F3A0-47D4-8DF3-3C356732A692}" type="slidenum">
              <a:rPr lang="cs-CZ" smtClean="0"/>
              <a:pPr/>
              <a:t>60</a:t>
            </a:fld>
            <a:endParaRPr lang="cs-CZ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Robert Chambers ... 1809: Lamarck odsouzen za amorálnost; 1844: Robert Chambers – kniha označena za „odpornou a nečistou věc, jejíž dotek špiní a ze které dýchá zkáza“. Měsíce 1844 bylo v Londýně nejoblíbenější kratochvílí hádat, kdo je „Pan Stopy“. Někteří se domnívali, že to byl Princ Albert, 25-letý manžel královny Viktorie, nebo Lyell, byli i tací, kteří usuzovali na Darwina. </a:t>
            </a:r>
          </a:p>
          <a:p>
            <a:r>
              <a:rPr lang="cs-CZ" smtClean="0"/>
              <a:t>Zpoždění ale i proto, že D. hledal další důkazy pro svou teorii a hlavně proti ní; musel si také upevňovat svoje postavení, v té době budoval síť svých sympatizantů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33B549-4FE6-40DE-BD3A-F53E87018384}" type="slidenum">
              <a:rPr lang="cs-CZ" smtClean="0"/>
              <a:pPr/>
              <a:t>62</a:t>
            </a:fld>
            <a:endParaRPr lang="cs-CZ" smtClean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8 let poté, co přepověděl, že práce na svijonožcích mu zabere několik měsíců, max. rok ...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901F85-E316-47AE-BE24-5B19DB741FAA}" type="slidenum">
              <a:rPr lang="cs-CZ" smtClean="0"/>
              <a:pPr/>
              <a:t>63</a:t>
            </a:fld>
            <a:endParaRPr lang="cs-CZ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Wallace: rodina původně středostavovská, otec ale brzy vinou špatných investic o peníze přišel – W. celý život v chudobě (po otci zřejmě zdědil schopnost špatně investovat, protože i on přišel o peníze, vydělané za sbírky z Malajsie); jinak W. celoživotní smolař, např. sbírky z Brazílie shořely při požáru lodi; 1870: jistý John Hampden vypsal odměnu 500 liber (dnes asi 34 000) tomu, kdo dokáže zakřivení řeky, kanálu nebo jezera. W. to dokázal, ale Hampden ho nařknul z podvodu a zahájil proti němu několik let trvající kampaň (psal do časopisů i organizací, jejichž byl W. členem). W. vyhrál několik soudních, nicméně za soudní poplatky vydal víc než činila jeho výhra </a:t>
            </a:r>
          </a:p>
          <a:p>
            <a:r>
              <a:rPr lang="cs-CZ" smtClean="0"/>
              <a:t>podoba s Fryntou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0A46B9-EB26-4609-B0F8-BC730146333D}" type="slidenum">
              <a:rPr lang="cs-CZ" smtClean="0"/>
              <a:pPr/>
              <a:t>64</a:t>
            </a:fld>
            <a:endParaRPr lang="cs-CZ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D. se obrátil na své přátele, především Hookera a Huxleyho, co má dělat</a:t>
            </a:r>
          </a:p>
          <a:p>
            <a:r>
              <a:rPr lang="cs-CZ" smtClean="0"/>
              <a:t>majstrštyk, zmátl většinu svých životopisců, např. Julian Huxley později napsal o „triumfu šlechetnosti obou pánů“ ... obrátil se na přátele, u kterých si mohl být jist, že ho podpoří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352DDD-A662-4328-88A9-6996BE8F8757}" type="slidenum">
              <a:rPr lang="cs-CZ" smtClean="0"/>
              <a:pPr/>
              <a:t>65</a:t>
            </a:fld>
            <a:endParaRPr lang="cs-CZ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1. července přednáška v Linnéovské společnosti, která se konala díky smrti vicepresidenta Roberta Browna (Brownův pohyb) 10. června t.r.; oba příspěvky přečetl sekretář společnosti John Joseph Bennett; přítomno jen asi 30 lidí včetně 2 ze zámoří, mnoho přišlo hlavně kvůli nekrologu R. Browna, který přečetl Lyell</a:t>
            </a:r>
          </a:p>
          <a:p>
            <a:r>
              <a:rPr lang="cs-CZ" smtClean="0"/>
              <a:t>* přednáška bez většího ohlasu, v květnu 1859 si president společnosti Thomas Bell, který zasedání předsedal, poznamenal, že v předchozím roce nebyly prezentovány žádné revoluční myšlenky, pouze prof. Samuel Haughton z Dublinu poznamenal, že „co v ní bylo nové, bylo chybné, a co bylo správné, bylo staré“ 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171A0B-8731-413D-A3D0-9F891815E989}" type="slidenum">
              <a:rPr lang="cs-CZ" smtClean="0"/>
              <a:pPr/>
              <a:t>66</a:t>
            </a:fld>
            <a:endParaRPr lang="cs-CZ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březen 1859: dokončil knihu</a:t>
            </a:r>
          </a:p>
          <a:p>
            <a:pPr>
              <a:buFontTx/>
              <a:buChar char="•"/>
            </a:pPr>
            <a:r>
              <a:rPr lang="cs-CZ" smtClean="0"/>
              <a:t>22. listopadu 1859: kniha vydána, 15 šilinků, celý náklad 1250 kopií rozprodán týž den! 500 stran, D. sám po jejím opětovném přečtení prohlásil “Proboha, je to těžké čtení“ – je to proto, že musel kromě popisu své teorie přesvědčit ostatní, že je správná – proto je velká část věnována argumentací s některými argumenty proti evoluci</a:t>
            </a:r>
            <a:endParaRPr lang="en-US" smtClean="0"/>
          </a:p>
          <a:p>
            <a:pPr>
              <a:buFontTx/>
              <a:buChar char="•"/>
            </a:pPr>
            <a:r>
              <a:rPr lang="en-US" smtClean="0"/>
              <a:t>na obr. vpravo jedi</a:t>
            </a:r>
            <a:r>
              <a:rPr lang="cs-CZ" smtClean="0"/>
              <a:t>ný obrázek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878C19-D0A5-4B33-A794-70C76DC031FB}" type="slidenum">
              <a:rPr lang="cs-CZ" smtClean="0"/>
              <a:pPr/>
              <a:t>5</a:t>
            </a:fld>
            <a:endParaRPr lang="cs-CZ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4E6C7F-C1FA-4694-B038-674190BD6EFF}" type="slidenum">
              <a:rPr lang="cs-CZ" smtClean="0"/>
              <a:pPr/>
              <a:t>67</a:t>
            </a:fld>
            <a:endParaRPr lang="cs-CZ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Huxley dlouho D. teorii nedůvěřoval, ale argumenty v knize natolik pádné, že údajně prohlásil...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0357B1-F75D-4277-B432-F0B0C29C7368}" type="slidenum">
              <a:rPr lang="cs-CZ" smtClean="0"/>
              <a:pPr/>
              <a:t>68</a:t>
            </a:fld>
            <a:endParaRPr lang="cs-CZ" smtClean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darwinismus = rouhačství a ateismus; pro D. překvapení, protože nikdy nepokládal svou teorii za neslučitelnou s vírou ... i když jeho vztah k víře přinejmenším vlažný od smrti své milované dcery Annie na spálu roku 1851, ze které se Darwinovi nikdy nevzpamatovali</a:t>
            </a: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A97B91-6A9E-445F-8519-1BC51BC559C0}" type="slidenum">
              <a:rPr lang="cs-CZ" smtClean="0"/>
              <a:pPr/>
              <a:t>69</a:t>
            </a:fld>
            <a:endParaRPr lang="cs-CZ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darwinismus = rouhačství a ateismus; pro D. překvapení, protože nikdy nepokládal svou teorii za neslučitelnou s vírou ... i když jeho vztah k víře přinejmenším vlažný od smrti své milované dcery Annie na spálu roku 1851, ze které se Darwinovi nikdy nevzpamatovali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D39526-F3D2-445A-9428-A0166F7FACBA}" type="slidenum">
              <a:rPr lang="cs-CZ" smtClean="0"/>
              <a:pPr/>
              <a:t>70</a:t>
            </a:fld>
            <a:endParaRPr lang="cs-CZ" smtClean="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Richard Owen: zakladatel britského přír. muzea, slizký a zákeřný, nejprve psal první díl Zoologie, potom D. po straně pomlouval: většinou ale anonymní články, kde se odvolával na „nejpřednější kapacity té doby“ (rozuměj: sám sebe!)</a:t>
            </a:r>
          </a:p>
          <a:p>
            <a:r>
              <a:rPr lang="cs-CZ" smtClean="0"/>
              <a:t>jaro 1860: Huxley chválil jen v anonymním článku, Hooker pouze v soukromí před přáteli, Lyell považoval teorii jen za hypotézu; jen Asa Gray „bojoval jako Trójan“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29A6EA-6E6F-46F3-9755-42F1AAC45B96}" type="slidenum">
              <a:rPr lang="cs-CZ" smtClean="0"/>
              <a:pPr/>
              <a:t>71</a:t>
            </a:fld>
            <a:endParaRPr lang="cs-CZ" smtClean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od</a:t>
            </a:r>
            <a:r>
              <a:rPr lang="en-GB" smtClean="0"/>
              <a:t> t</a:t>
            </a:r>
            <a:r>
              <a:rPr lang="cs-CZ" smtClean="0"/>
              <a:t>é doby až do smrti 10 dalších knih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8F9564-F7DB-4CF3-A0D3-3AD2DE107ECE}" type="slidenum">
              <a:rPr lang="cs-CZ" smtClean="0"/>
              <a:pPr/>
              <a:t>72</a:t>
            </a:fld>
            <a:endParaRPr lang="cs-CZ" smtClean="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D. smrt, chtěl obyčejnou nehoblovanou rakev, hrob v Downe, ale .... </a:t>
            </a:r>
          </a:p>
          <a:p>
            <a:r>
              <a:rPr lang="cs-CZ" smtClean="0"/>
              <a:t>popis hrobů ve Westminsteru (není pravda, že vedle Newtona, ale opodál; vedle něho John Herschel</a:t>
            </a: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FA6D81-C883-49D0-A5EF-63E800B71366}" type="slidenum">
              <a:rPr lang="cs-CZ" smtClean="0"/>
              <a:pPr/>
              <a:t>73</a:t>
            </a:fld>
            <a:endParaRPr lang="cs-CZ" smtClean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CFF1BA-2B79-4AC0-8BE9-8804AE496F4E}" type="slidenum">
              <a:rPr lang="cs-CZ" smtClean="0"/>
              <a:pPr/>
              <a:t>75</a:t>
            </a:fld>
            <a:endParaRPr lang="cs-CZ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157D63-4CE9-4E1A-BCFB-DCEF3DCFAC84}" type="slidenum">
              <a:rPr lang="cs-CZ" smtClean="0"/>
              <a:pPr/>
              <a:t>76</a:t>
            </a:fld>
            <a:endParaRPr lang="cs-CZ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C41283-DB5D-4913-A596-A2FF875E85F6}" type="slidenum">
              <a:rPr lang="cs-CZ" smtClean="0"/>
              <a:pPr/>
              <a:t>77</a:t>
            </a:fld>
            <a:endParaRPr lang="cs-CZ" smtClean="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B788FB-6AC9-4ED4-A24B-416D46BA7756}" type="slidenum">
              <a:rPr lang="cs-CZ" smtClean="0"/>
              <a:pPr/>
              <a:t>6</a:t>
            </a:fld>
            <a:endParaRPr lang="cs-CZ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E25EDE-32A4-44E3-8786-90939FF65424}" type="slidenum">
              <a:rPr lang="cs-CZ" smtClean="0"/>
              <a:pPr/>
              <a:t>78</a:t>
            </a:fld>
            <a:endParaRPr lang="cs-CZ" smtClean="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9B8621-4013-4190-931A-7AD52B1DC9F8}" type="slidenum">
              <a:rPr lang="cs-CZ" smtClean="0"/>
              <a:pPr/>
              <a:t>79</a:t>
            </a:fld>
            <a:endParaRPr lang="cs-CZ" smtClean="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CD781C-1E7B-475A-9213-37F97673EB72}" type="slidenum">
              <a:rPr lang="cs-CZ" smtClean="0"/>
              <a:pPr/>
              <a:t>80</a:t>
            </a:fld>
            <a:endParaRPr lang="cs-CZ" smtClean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35AC89-8B0B-4B43-A001-8240A7085D33}" type="slidenum">
              <a:rPr lang="cs-CZ" smtClean="0"/>
              <a:pPr/>
              <a:t>81</a:t>
            </a:fld>
            <a:endParaRPr lang="cs-CZ" smtClean="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842906-3103-4E6A-A05C-3EC104B969EA}" type="slidenum">
              <a:rPr lang="cs-CZ" smtClean="0"/>
              <a:pPr/>
              <a:t>82</a:t>
            </a:fld>
            <a:endParaRPr lang="cs-CZ" smtClean="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842906-3103-4E6A-A05C-3EC104B969EA}" type="slidenum">
              <a:rPr lang="cs-CZ" smtClean="0"/>
              <a:pPr/>
              <a:t>83</a:t>
            </a:fld>
            <a:endParaRPr lang="cs-CZ" smtClean="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AEBD35-3019-4A44-8F82-057BAF5CCB9A}" type="slidenum">
              <a:rPr lang="cs-CZ" smtClean="0"/>
              <a:pPr/>
              <a:t>84</a:t>
            </a:fld>
            <a:endParaRPr lang="cs-CZ" smtClean="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17F156-31B5-4F84-AF94-C35367B34A2D}" type="slidenum">
              <a:rPr lang="cs-CZ" smtClean="0"/>
              <a:pPr/>
              <a:t>85</a:t>
            </a:fld>
            <a:endParaRPr lang="cs-CZ" smtClean="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17F156-31B5-4F84-AF94-C35367B34A2D}" type="slidenum">
              <a:rPr lang="cs-CZ" smtClean="0"/>
              <a:pPr/>
              <a:t>87</a:t>
            </a:fld>
            <a:endParaRPr lang="cs-CZ" smtClean="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F4A468-8E81-4051-931B-895C30E462CD}" type="slidenum">
              <a:rPr lang="cs-CZ" smtClean="0"/>
              <a:pPr/>
              <a:t>88</a:t>
            </a:fld>
            <a:endParaRPr lang="cs-CZ" smtClean="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B788FB-6AC9-4ED4-A24B-416D46BA7756}" type="slidenum">
              <a:rPr lang="cs-CZ" smtClean="0"/>
              <a:pPr/>
              <a:t>7</a:t>
            </a:fld>
            <a:endParaRPr lang="cs-CZ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DC78FC-27F7-4924-B4D4-101B630D3D0F}" type="slidenum">
              <a:rPr lang="cs-CZ" smtClean="0"/>
              <a:pPr/>
              <a:t>89</a:t>
            </a:fld>
            <a:endParaRPr lang="cs-CZ" smtClean="0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F7D451-D1A9-4A6A-B68A-CD5702A68E8A}" type="slidenum">
              <a:rPr lang="cs-CZ" smtClean="0"/>
              <a:pPr/>
              <a:t>90</a:t>
            </a:fld>
            <a:endParaRPr lang="cs-CZ" smtClean="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F7D451-D1A9-4A6A-B68A-CD5702A68E8A}" type="slidenum">
              <a:rPr lang="cs-CZ" smtClean="0"/>
              <a:pPr/>
              <a:t>91</a:t>
            </a:fld>
            <a:endParaRPr lang="cs-CZ" smtClean="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F7D451-D1A9-4A6A-B68A-CD5702A68E8A}" type="slidenum">
              <a:rPr lang="cs-CZ" smtClean="0"/>
              <a:pPr/>
              <a:t>92</a:t>
            </a:fld>
            <a:endParaRPr lang="cs-CZ" smtClean="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FB1C82-4540-4CEC-96EC-D512EB99832A}" type="slidenum">
              <a:rPr lang="cs-CZ" smtClean="0"/>
              <a:pPr/>
              <a:t>93</a:t>
            </a:fld>
            <a:endParaRPr lang="cs-CZ" smtClean="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BC6491-8C40-4313-996C-1B16D74430B1}" type="slidenum">
              <a:rPr lang="cs-CZ" smtClean="0"/>
              <a:pPr/>
              <a:t>8</a:t>
            </a:fld>
            <a:endParaRPr lang="cs-CZ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BC6491-8C40-4313-996C-1B16D74430B1}" type="slidenum">
              <a:rPr lang="cs-CZ" smtClean="0"/>
              <a:pPr/>
              <a:t>9</a:t>
            </a:fld>
            <a:endParaRPr lang="cs-CZ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ED524D-60A2-471D-8F2D-41E6BA21D70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32E5B6-F598-492D-A7CB-146AFF5EE35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93FF9F-25C6-4C92-B875-28B82718196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E8576D-2F93-40E9-93D5-1E217423A6A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BE637-3691-4BD9-ADEC-EBC536F3269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C575F6-2C42-48D3-84C5-88EFE45D253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D64B1-EFCD-41A5-AC23-F3551253629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3B7D7B-EEED-45AF-902B-B67C16F9249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FCB7B-D234-4385-934F-E0444B0826A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E987F4-EC7F-480A-9D4F-7D24C65BBF2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5356E1-A71A-41BD-BFFC-CDB589EAE05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EDBC04A-5652-4700-AC6A-6B2ADA20D64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eg"/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1.jpeg"/><Relationship Id="rId4" Type="http://schemas.openxmlformats.org/officeDocument/2006/relationships/image" Target="../media/image25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gif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zeno.org/Philosophie/I/big/vs01_000.jpg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jpeg"/><Relationship Id="rId4" Type="http://schemas.openxmlformats.org/officeDocument/2006/relationships/image" Target="../media/image7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5" Type="http://schemas.openxmlformats.org/officeDocument/2006/relationships/image" Target="../media/image72.jpeg"/><Relationship Id="rId4" Type="http://schemas.openxmlformats.org/officeDocument/2006/relationships/image" Target="../media/image7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80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eg"/><Relationship Id="rId5" Type="http://schemas.openxmlformats.org/officeDocument/2006/relationships/image" Target="../media/image76.jpeg"/><Relationship Id="rId4" Type="http://schemas.openxmlformats.org/officeDocument/2006/relationships/image" Target="../media/image72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4.jpeg"/><Relationship Id="rId7" Type="http://schemas.openxmlformats.org/officeDocument/2006/relationships/image" Target="../media/image80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eg"/><Relationship Id="rId5" Type="http://schemas.openxmlformats.org/officeDocument/2006/relationships/image" Target="../media/image76.jpeg"/><Relationship Id="rId4" Type="http://schemas.openxmlformats.org/officeDocument/2006/relationships/image" Target="../media/image7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jpeg"/><Relationship Id="rId4" Type="http://schemas.openxmlformats.org/officeDocument/2006/relationships/image" Target="../media/image9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gif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10.jpeg"/><Relationship Id="rId7" Type="http://schemas.openxmlformats.org/officeDocument/2006/relationships/image" Target="../media/image11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upload.wikimedia.org/wikipedia/commons/b/be/Portrait_of_Erasmus_Darwin_by_Joseph_Wright_of_Derby_(1792).jpg" TargetMode="External"/><Relationship Id="rId5" Type="http://schemas.openxmlformats.org/officeDocument/2006/relationships/image" Target="../media/image112.jpeg"/><Relationship Id="rId4" Type="http://schemas.openxmlformats.org/officeDocument/2006/relationships/image" Target="../media/image11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jpeg"/><Relationship Id="rId5" Type="http://schemas.openxmlformats.org/officeDocument/2006/relationships/image" Target="../media/image124.png"/><Relationship Id="rId4" Type="http://schemas.openxmlformats.org/officeDocument/2006/relationships/image" Target="../media/image12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1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image" Target="../media/image129.jpeg"/><Relationship Id="rId7" Type="http://schemas.openxmlformats.org/officeDocument/2006/relationships/image" Target="../media/image13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4.jpeg"/><Relationship Id="rId5" Type="http://schemas.openxmlformats.org/officeDocument/2006/relationships/image" Target="../media/image133.png"/><Relationship Id="rId4" Type="http://schemas.openxmlformats.org/officeDocument/2006/relationships/image" Target="../media/image13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5.jpeg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8.png"/><Relationship Id="rId4" Type="http://schemas.openxmlformats.org/officeDocument/2006/relationships/image" Target="../media/image157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1.png"/><Relationship Id="rId4" Type="http://schemas.openxmlformats.org/officeDocument/2006/relationships/image" Target="../media/image16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5.jpeg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8.jpeg"/><Relationship Id="rId4" Type="http://schemas.openxmlformats.org/officeDocument/2006/relationships/image" Target="../media/image16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1.jpeg"/><Relationship Id="rId4" Type="http://schemas.openxmlformats.org/officeDocument/2006/relationships/image" Target="../media/image17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6.jpeg"/><Relationship Id="rId5" Type="http://schemas.openxmlformats.org/officeDocument/2006/relationships/image" Target="../media/image175.png"/><Relationship Id="rId4" Type="http://schemas.openxmlformats.org/officeDocument/2006/relationships/image" Target="../media/image17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jpeg"/><Relationship Id="rId3" Type="http://schemas.openxmlformats.org/officeDocument/2006/relationships/image" Target="../media/image179.jpeg"/><Relationship Id="rId7" Type="http://schemas.openxmlformats.org/officeDocument/2006/relationships/hyperlink" Target="http://upload.wikimedia.org/wikipedia/commons/e/eb/Samuel_Wilberforce_by_George_Richmond.jpg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2.png"/><Relationship Id="rId5" Type="http://schemas.openxmlformats.org/officeDocument/2006/relationships/image" Target="../media/image181.jpeg"/><Relationship Id="rId4" Type="http://schemas.openxmlformats.org/officeDocument/2006/relationships/image" Target="../media/image180.jpe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84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7.jpeg"/><Relationship Id="rId5" Type="http://schemas.openxmlformats.org/officeDocument/2006/relationships/image" Target="../media/image186.jpeg"/><Relationship Id="rId10" Type="http://schemas.openxmlformats.org/officeDocument/2006/relationships/image" Target="../media/image189.jpeg"/><Relationship Id="rId4" Type="http://schemas.openxmlformats.org/officeDocument/2006/relationships/image" Target="../media/image185.png"/><Relationship Id="rId9" Type="http://schemas.openxmlformats.org/officeDocument/2006/relationships/image" Target="../media/image188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jpeg"/><Relationship Id="rId3" Type="http://schemas.openxmlformats.org/officeDocument/2006/relationships/hyperlink" Target="http://upload.wikimedia.org/wikipedia/commons/9/99/Darwins_Funeral_-_The_Graphic_1882.png" TargetMode="External"/><Relationship Id="rId7" Type="http://schemas.openxmlformats.org/officeDocument/2006/relationships/image" Target="../media/image19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2.jpeg"/><Relationship Id="rId5" Type="http://schemas.openxmlformats.org/officeDocument/2006/relationships/image" Target="../media/image191.jpeg"/><Relationship Id="rId4" Type="http://schemas.openxmlformats.org/officeDocument/2006/relationships/image" Target="../media/image19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6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jpeg"/><Relationship Id="rId3" Type="http://schemas.openxmlformats.org/officeDocument/2006/relationships/image" Target="../media/image199.jpeg"/><Relationship Id="rId7" Type="http://schemas.openxmlformats.org/officeDocument/2006/relationships/image" Target="../media/image20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2.png"/><Relationship Id="rId5" Type="http://schemas.openxmlformats.org/officeDocument/2006/relationships/image" Target="../media/image201.png"/><Relationship Id="rId4" Type="http://schemas.openxmlformats.org/officeDocument/2006/relationships/image" Target="../media/image200.jpeg"/><Relationship Id="rId9" Type="http://schemas.openxmlformats.org/officeDocument/2006/relationships/image" Target="../media/image205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9.jpeg"/><Relationship Id="rId5" Type="http://schemas.openxmlformats.org/officeDocument/2006/relationships/image" Target="../media/image208.jpeg"/><Relationship Id="rId4" Type="http://schemas.openxmlformats.org/officeDocument/2006/relationships/image" Target="../media/image207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213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2.png"/><Relationship Id="rId5" Type="http://schemas.openxmlformats.org/officeDocument/2006/relationships/image" Target="../media/image211.jpeg"/><Relationship Id="rId4" Type="http://schemas.openxmlformats.org/officeDocument/2006/relationships/image" Target="../media/image21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8.jpeg"/><Relationship Id="rId4" Type="http://schemas.openxmlformats.org/officeDocument/2006/relationships/image" Target="../media/image217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Dokument_aplikace_Microsoft_Office_Word_97-_20032.doc"/><Relationship Id="rId4" Type="http://schemas.openxmlformats.org/officeDocument/2006/relationships/oleObject" Target="../embeddings/Dokument_aplikace_Microsoft_Office_Word_97-_20031.doc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3.jpeg"/><Relationship Id="rId4" Type="http://schemas.openxmlformats.org/officeDocument/2006/relationships/image" Target="../media/image222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4.gi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0.jpeg"/><Relationship Id="rId4" Type="http://schemas.openxmlformats.org/officeDocument/2006/relationships/image" Target="../media/image229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3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gif"/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0.jpeg"/><Relationship Id="rId5" Type="http://schemas.openxmlformats.org/officeDocument/2006/relationships/image" Target="../media/image239.jpeg"/><Relationship Id="rId4" Type="http://schemas.openxmlformats.org/officeDocument/2006/relationships/image" Target="../media/image238.gi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eg"/><Relationship Id="rId2" Type="http://schemas.openxmlformats.org/officeDocument/2006/relationships/image" Target="../media/image241.gif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jpeg"/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jpe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arwin3"/>
          <p:cNvPicPr>
            <a:picLocks noChangeAspect="1" noChangeArrowheads="1"/>
          </p:cNvPicPr>
          <p:nvPr/>
        </p:nvPicPr>
        <p:blipFill>
          <a:blip r:embed="rId3" cstate="print"/>
          <a:srcRect t="5228" b="2103"/>
          <a:stretch>
            <a:fillRect/>
          </a:stretch>
        </p:blipFill>
        <p:spPr bwMode="auto">
          <a:xfrm>
            <a:off x="0" y="0"/>
            <a:ext cx="9144000" cy="693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582613" y="293688"/>
            <a:ext cx="81470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cs-CZ" sz="5400" b="1" dirty="0">
                <a:solidFill>
                  <a:srgbClr val="E8000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itchFamily="34" charset="0"/>
              </a:rPr>
              <a:t>EVOLUČNÍ BIOLOGIE</a:t>
            </a:r>
            <a:endParaRPr lang="cs-CZ" sz="5400" dirty="0">
              <a:solidFill>
                <a:srgbClr val="E80000"/>
              </a:solidFill>
              <a:effectLst>
                <a:reflection blurRad="6350" stA="60000" endA="900" endPos="58000" dir="5400000" sy="-100000" algn="bl" rotWithShape="0"/>
              </a:effectLst>
              <a:latin typeface="Arial Black" pitchFamily="34" charset="0"/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2579727" y="2532063"/>
            <a:ext cx="6170535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3600" b="1" dirty="0">
                <a:solidFill>
                  <a:srgbClr val="CCFF33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Arial Black" pitchFamily="34" charset="0"/>
              </a:rPr>
              <a:t>Miloš </a:t>
            </a:r>
            <a:r>
              <a:rPr lang="cs-CZ" sz="3600" b="1" dirty="0" err="1">
                <a:solidFill>
                  <a:srgbClr val="CCFF33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Arial Black" pitchFamily="34" charset="0"/>
              </a:rPr>
              <a:t>Macholán</a:t>
            </a:r>
            <a:endParaRPr lang="cs-CZ" sz="3600" b="1" dirty="0">
              <a:solidFill>
                <a:srgbClr val="CCFF33"/>
              </a:solidFill>
              <a:effectLst>
                <a:outerShdw blurRad="38100" dist="38100" dir="2700000" algn="tl">
                  <a:schemeClr val="tx1"/>
                </a:outerShdw>
              </a:effectLst>
              <a:latin typeface="Arial Black" pitchFamily="34" charset="0"/>
            </a:endParaRPr>
          </a:p>
          <a:p>
            <a:pPr algn="ctr">
              <a:defRPr/>
            </a:pPr>
            <a:endParaRPr lang="cs-CZ" b="1" dirty="0">
              <a:latin typeface="Arial Black" pitchFamily="34" charset="0"/>
            </a:endParaRPr>
          </a:p>
          <a:p>
            <a:pPr algn="ctr">
              <a:defRPr/>
            </a:pPr>
            <a:endParaRPr lang="cs-CZ" b="1" dirty="0">
              <a:latin typeface="Arial" charset="0"/>
            </a:endParaRPr>
          </a:p>
          <a:p>
            <a:pPr algn="ctr">
              <a:defRPr/>
            </a:pPr>
            <a:endParaRPr lang="cs-CZ" b="1" dirty="0">
              <a:latin typeface="Arial" charset="0"/>
            </a:endParaRPr>
          </a:p>
          <a:p>
            <a:pPr algn="ctr">
              <a:defRPr/>
            </a:pPr>
            <a:endParaRPr lang="cs-CZ" b="1" dirty="0">
              <a:latin typeface="Arial" charset="0"/>
            </a:endParaRPr>
          </a:p>
          <a:p>
            <a:pPr algn="ctr"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Laboratoř evoluční genetiky savců</a:t>
            </a:r>
          </a:p>
          <a:p>
            <a:pPr algn="ctr"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Ústav živočišné fyziologie a genetiky AV ČR</a:t>
            </a:r>
          </a:p>
          <a:p>
            <a:pPr algn="ctr"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Veveří 97, 602 00 Brno</a:t>
            </a:r>
          </a:p>
          <a:p>
            <a:pPr algn="ctr"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e-mail: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macholan@iach.cz</a:t>
            </a:r>
            <a:endParaRPr lang="en-US" dirty="0">
              <a:solidFill>
                <a:schemeClr val="bg1">
                  <a:lumMod val="85000"/>
                </a:schemeClr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/>
          <p:cNvSpPr txBox="1">
            <a:spLocks noChangeArrowheads="1"/>
          </p:cNvSpPr>
          <p:nvPr/>
        </p:nvSpPr>
        <p:spPr bwMode="auto">
          <a:xfrm>
            <a:off x="1593163" y="330200"/>
            <a:ext cx="6387005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ln w="3175">
                  <a:noFill/>
                </a:ln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VLASTNOSTI BIOLOGICKÉ EVOLUCE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490538" y="1192598"/>
            <a:ext cx="7470315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 živé systémy (reprodukce, proměnlivost, dědičnost)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 termodynamická otevřenost, </a:t>
            </a:r>
            <a:r>
              <a:rPr lang="cs-CZ" sz="2000" dirty="0" err="1" smtClean="0">
                <a:latin typeface="Arial" charset="0"/>
              </a:rPr>
              <a:t>disipativnost</a:t>
            </a:r>
            <a:r>
              <a:rPr lang="cs-CZ" sz="2000" baseline="30000" dirty="0" smtClean="0">
                <a:latin typeface="Arial" charset="0"/>
              </a:rPr>
              <a:t>*)</a:t>
            </a:r>
            <a:endParaRPr lang="cs-CZ" sz="2000" baseline="30000" dirty="0">
              <a:latin typeface="Arial" charset="0"/>
            </a:endParaRPr>
          </a:p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 systémy s pamětí </a:t>
            </a:r>
            <a:r>
              <a:rPr lang="cs-CZ" sz="2000" dirty="0" smtClean="0">
                <a:latin typeface="Arial" charset="0"/>
                <a:sym typeface="Symbol"/>
              </a:rPr>
              <a:t></a:t>
            </a:r>
            <a:r>
              <a:rPr lang="cs-CZ" sz="2000" dirty="0" smtClean="0">
                <a:latin typeface="Arial" charset="0"/>
              </a:rPr>
              <a:t> </a:t>
            </a:r>
            <a:r>
              <a:rPr lang="cs-CZ" sz="2000" dirty="0">
                <a:solidFill>
                  <a:srgbClr val="E10000"/>
                </a:solidFill>
                <a:latin typeface="Arial" charset="0"/>
              </a:rPr>
              <a:t>kumulace změn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10000"/>
                </a:solidFill>
                <a:latin typeface="Arial" charset="0"/>
              </a:rPr>
              <a:t> neomezená dědičnost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10000"/>
                </a:solidFill>
                <a:latin typeface="Arial" charset="0"/>
              </a:rPr>
              <a:t> adaptace, účelné uspořádání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sz="2000" dirty="0" err="1" smtClean="0">
                <a:solidFill>
                  <a:srgbClr val="E10000"/>
                </a:solidFill>
                <a:latin typeface="Arial" charset="0"/>
              </a:rPr>
              <a:t>kladogeneze</a:t>
            </a:r>
            <a:endParaRPr lang="cs-CZ" sz="2000" dirty="0" smtClean="0">
              <a:solidFill>
                <a:srgbClr val="E10000"/>
              </a:solidFill>
              <a:latin typeface="Arial" charset="0"/>
            </a:endParaRPr>
          </a:p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10000"/>
                </a:solidFill>
                <a:latin typeface="Arial" charset="0"/>
              </a:rPr>
              <a:t>	</a:t>
            </a:r>
            <a:r>
              <a:rPr lang="cs-CZ" sz="2000" dirty="0" smtClean="0">
                <a:solidFill>
                  <a:srgbClr val="E10000"/>
                </a:solidFill>
                <a:latin typeface="Arial" charset="0"/>
              </a:rPr>
              <a:t>			</a:t>
            </a:r>
            <a:r>
              <a:rPr lang="cs-CZ" sz="1800" baseline="30000" dirty="0" smtClean="0">
                <a:latin typeface="Arial" charset="0"/>
              </a:rPr>
              <a:t>*)</a:t>
            </a:r>
            <a:r>
              <a:rPr lang="cs-CZ" sz="1800" dirty="0" smtClean="0">
                <a:latin typeface="Arial" charset="0"/>
              </a:rPr>
              <a:t> = nevratná změna energie v jinou</a:t>
            </a:r>
            <a:endParaRPr lang="cs-CZ" sz="2000" dirty="0" smtClean="0">
              <a:latin typeface="Arial" charset="0"/>
            </a:endParaRPr>
          </a:p>
        </p:txBody>
      </p:sp>
      <p:grpSp>
        <p:nvGrpSpPr>
          <p:cNvPr id="9" name="Skupina 8"/>
          <p:cNvGrpSpPr/>
          <p:nvPr/>
        </p:nvGrpSpPr>
        <p:grpSpPr>
          <a:xfrm>
            <a:off x="6683376" y="1552961"/>
            <a:ext cx="2084387" cy="1771650"/>
            <a:chOff x="6683376" y="1552961"/>
            <a:chExt cx="2084387" cy="1771650"/>
          </a:xfrm>
        </p:grpSpPr>
        <p:sp>
          <p:nvSpPr>
            <p:cNvPr id="5125" name="Line 5"/>
            <p:cNvSpPr>
              <a:spLocks noChangeShapeType="1"/>
            </p:cNvSpPr>
            <p:nvPr/>
          </p:nvSpPr>
          <p:spPr bwMode="auto">
            <a:xfrm flipH="1" flipV="1">
              <a:off x="7716838" y="2591186"/>
              <a:ext cx="1588" cy="733425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129" name="Freeform 9"/>
            <p:cNvSpPr>
              <a:spLocks noChangeAspect="1"/>
            </p:cNvSpPr>
            <p:nvPr/>
          </p:nvSpPr>
          <p:spPr bwMode="auto">
            <a:xfrm>
              <a:off x="7112001" y="1995873"/>
              <a:ext cx="1211262" cy="608013"/>
            </a:xfrm>
            <a:custGeom>
              <a:avLst/>
              <a:gdLst>
                <a:gd name="T0" fmla="*/ 2147483647 w 348"/>
                <a:gd name="T1" fmla="*/ 0 h 174"/>
                <a:gd name="T2" fmla="*/ 2147483647 w 348"/>
                <a:gd name="T3" fmla="*/ 2147483647 h 174"/>
                <a:gd name="T4" fmla="*/ 0 w 348"/>
                <a:gd name="T5" fmla="*/ 2147483647 h 174"/>
                <a:gd name="T6" fmla="*/ 0 60000 65536"/>
                <a:gd name="T7" fmla="*/ 0 60000 65536"/>
                <a:gd name="T8" fmla="*/ 0 60000 65536"/>
                <a:gd name="T9" fmla="*/ 0 w 348"/>
                <a:gd name="T10" fmla="*/ 0 h 174"/>
                <a:gd name="T11" fmla="*/ 348 w 348"/>
                <a:gd name="T12" fmla="*/ 174 h 1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8" h="174">
                  <a:moveTo>
                    <a:pt x="348" y="0"/>
                  </a:moveTo>
                  <a:lnTo>
                    <a:pt x="174" y="174"/>
                  </a:lnTo>
                  <a:lnTo>
                    <a:pt x="0" y="1"/>
                  </a:lnTo>
                </a:path>
              </a:pathLst>
            </a:custGeom>
            <a:noFill/>
            <a:ln w="38100" cmpd="sng">
              <a:solidFill>
                <a:srgbClr val="000099"/>
              </a:solidFill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130" name="Freeform 10"/>
            <p:cNvSpPr>
              <a:spLocks noChangeAspect="1"/>
            </p:cNvSpPr>
            <p:nvPr/>
          </p:nvSpPr>
          <p:spPr bwMode="auto">
            <a:xfrm>
              <a:off x="6683376" y="1565661"/>
              <a:ext cx="917575" cy="463550"/>
            </a:xfrm>
            <a:custGeom>
              <a:avLst/>
              <a:gdLst>
                <a:gd name="T0" fmla="*/ 2147483647 w 348"/>
                <a:gd name="T1" fmla="*/ 0 h 174"/>
                <a:gd name="T2" fmla="*/ 2147483647 w 348"/>
                <a:gd name="T3" fmla="*/ 2147483647 h 174"/>
                <a:gd name="T4" fmla="*/ 0 w 348"/>
                <a:gd name="T5" fmla="*/ 2147483647 h 174"/>
                <a:gd name="T6" fmla="*/ 0 60000 65536"/>
                <a:gd name="T7" fmla="*/ 0 60000 65536"/>
                <a:gd name="T8" fmla="*/ 0 60000 65536"/>
                <a:gd name="T9" fmla="*/ 0 w 348"/>
                <a:gd name="T10" fmla="*/ 0 h 174"/>
                <a:gd name="T11" fmla="*/ 348 w 348"/>
                <a:gd name="T12" fmla="*/ 174 h 1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8" h="174">
                  <a:moveTo>
                    <a:pt x="348" y="0"/>
                  </a:moveTo>
                  <a:lnTo>
                    <a:pt x="174" y="174"/>
                  </a:lnTo>
                  <a:lnTo>
                    <a:pt x="0" y="1"/>
                  </a:lnTo>
                </a:path>
              </a:pathLst>
            </a:custGeom>
            <a:noFill/>
            <a:ln w="38100" cmpd="sng">
              <a:solidFill>
                <a:srgbClr val="000099"/>
              </a:solidFill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131" name="Freeform 11"/>
            <p:cNvSpPr>
              <a:spLocks noChangeAspect="1"/>
            </p:cNvSpPr>
            <p:nvPr/>
          </p:nvSpPr>
          <p:spPr bwMode="auto">
            <a:xfrm>
              <a:off x="7850188" y="1552961"/>
              <a:ext cx="917575" cy="458787"/>
            </a:xfrm>
            <a:custGeom>
              <a:avLst/>
              <a:gdLst>
                <a:gd name="T0" fmla="*/ 2147483647 w 348"/>
                <a:gd name="T1" fmla="*/ 0 h 174"/>
                <a:gd name="T2" fmla="*/ 2147483647 w 348"/>
                <a:gd name="T3" fmla="*/ 2147483647 h 174"/>
                <a:gd name="T4" fmla="*/ 0 w 348"/>
                <a:gd name="T5" fmla="*/ 2147483647 h 174"/>
                <a:gd name="T6" fmla="*/ 0 60000 65536"/>
                <a:gd name="T7" fmla="*/ 0 60000 65536"/>
                <a:gd name="T8" fmla="*/ 0 60000 65536"/>
                <a:gd name="T9" fmla="*/ 0 w 348"/>
                <a:gd name="T10" fmla="*/ 0 h 174"/>
                <a:gd name="T11" fmla="*/ 348 w 348"/>
                <a:gd name="T12" fmla="*/ 174 h 1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8" h="174">
                  <a:moveTo>
                    <a:pt x="348" y="0"/>
                  </a:moveTo>
                  <a:lnTo>
                    <a:pt x="174" y="174"/>
                  </a:lnTo>
                  <a:lnTo>
                    <a:pt x="0" y="1"/>
                  </a:lnTo>
                </a:path>
              </a:pathLst>
            </a:custGeom>
            <a:noFill/>
            <a:ln w="38100" cmpd="sng">
              <a:solidFill>
                <a:srgbClr val="000099"/>
              </a:solidFill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490538" y="4409494"/>
            <a:ext cx="741838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E80000"/>
                </a:solidFill>
                <a:latin typeface="Arial" charset="0"/>
              </a:rPr>
              <a:t>teleologie:</a:t>
            </a:r>
            <a:r>
              <a:rPr lang="cs-CZ" sz="2000" dirty="0">
                <a:latin typeface="Arial" charset="0"/>
              </a:rPr>
              <a:t> vše se děje za určitým účelem (účelnost </a:t>
            </a:r>
            <a:r>
              <a:rPr lang="cs-CZ" sz="2000" dirty="0">
                <a:latin typeface="Arial" charset="0"/>
                <a:sym typeface="Symbol" pitchFamily="18" charset="2"/>
              </a:rPr>
              <a:t> účelovost)</a:t>
            </a:r>
          </a:p>
          <a:p>
            <a:r>
              <a:rPr lang="cs-CZ" sz="2000" dirty="0">
                <a:solidFill>
                  <a:srgbClr val="E80000"/>
                </a:solidFill>
                <a:latin typeface="Arial" charset="0"/>
                <a:sym typeface="Symbol" pitchFamily="18" charset="2"/>
              </a:rPr>
              <a:t>finalismus:</a:t>
            </a:r>
            <a:r>
              <a:rPr lang="cs-CZ" sz="2000" dirty="0">
                <a:latin typeface="Arial" charset="0"/>
                <a:sym typeface="Symbol" pitchFamily="18" charset="2"/>
              </a:rPr>
              <a:t> směřování k předem danému cíli - </a:t>
            </a:r>
          </a:p>
          <a:p>
            <a:pPr defTabSz="360000"/>
            <a:r>
              <a:rPr lang="cs-CZ" sz="2000" dirty="0" smtClean="0">
                <a:solidFill>
                  <a:schemeClr val="accent2"/>
                </a:solidFill>
                <a:latin typeface="Arial" charset="0"/>
                <a:sym typeface="Symbol" pitchFamily="18" charset="2"/>
              </a:rPr>
              <a:t>	</a:t>
            </a:r>
            <a:r>
              <a:rPr lang="cs-CZ" sz="2000" dirty="0" err="1" smtClean="0">
                <a:solidFill>
                  <a:schemeClr val="accent2"/>
                </a:solidFill>
                <a:latin typeface="Arial" charset="0"/>
                <a:sym typeface="Symbol" pitchFamily="18" charset="2"/>
              </a:rPr>
              <a:t>Teilhard</a:t>
            </a:r>
            <a:r>
              <a:rPr lang="cs-CZ" sz="2000" dirty="0" smtClean="0">
                <a:solidFill>
                  <a:schemeClr val="accent2"/>
                </a:solidFill>
                <a:latin typeface="Arial" charset="0"/>
                <a:sym typeface="Symbol" pitchFamily="18" charset="2"/>
              </a:rPr>
              <a:t> </a:t>
            </a:r>
            <a:r>
              <a:rPr lang="cs-CZ" sz="2000" dirty="0">
                <a:solidFill>
                  <a:schemeClr val="accent2"/>
                </a:solidFill>
                <a:latin typeface="Arial" charset="0"/>
                <a:sym typeface="Symbol" pitchFamily="18" charset="2"/>
              </a:rPr>
              <a:t>de </a:t>
            </a:r>
            <a:r>
              <a:rPr lang="cs-CZ" sz="2000" dirty="0" err="1">
                <a:solidFill>
                  <a:schemeClr val="accent2"/>
                </a:solidFill>
                <a:latin typeface="Arial" charset="0"/>
                <a:sym typeface="Symbol" pitchFamily="18" charset="2"/>
              </a:rPr>
              <a:t>Chardin</a:t>
            </a:r>
            <a:r>
              <a:rPr lang="cs-CZ" sz="2000" dirty="0">
                <a:solidFill>
                  <a:schemeClr val="accent2"/>
                </a:solidFill>
                <a:latin typeface="Arial" charset="0"/>
                <a:sym typeface="Symbol" pitchFamily="18" charset="2"/>
              </a:rPr>
              <a:t>:</a:t>
            </a:r>
            <a:r>
              <a:rPr lang="cs-CZ" sz="2000" dirty="0">
                <a:latin typeface="Arial" charset="0"/>
                <a:sym typeface="Symbol" pitchFamily="18" charset="2"/>
              </a:rPr>
              <a:t> „bod omega“</a:t>
            </a:r>
            <a:endParaRPr lang="cs-CZ" sz="20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uiExpand="1" build="p" autoUpdateAnimBg="0"/>
      <p:bldP spid="5133" grpId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www.ucpress.edu/img/covers/isbn13/97805202492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9955" y="3590488"/>
            <a:ext cx="2159663" cy="3082514"/>
          </a:xfrm>
          <a:prstGeom prst="rect">
            <a:avLst/>
          </a:prstGeom>
          <a:noFill/>
        </p:spPr>
      </p:pic>
      <p:sp>
        <p:nvSpPr>
          <p:cNvPr id="182274" name="AutoShape 2" descr="data:image/jpeg;base64,/9j/4AAQSkZJRgABAQAAAQABAAD/2wBDAAoHBwgHBgoICAgLCgoLDhgQDg0NDh0VFhEYIx8lJCIfIiEmKzcvJik0KSEiMEExNDk7Pj4+JS5ESUM8SDc9Pjv/2wBDAQoLCw4NDhwQEBw7KCIoOzs7Ozs7Ozs7Ozs7Ozs7Ozs7Ozs7Ozs7Ozs7Ozs7Ozs7Ozs7Ozs7Ozs7Ozs7Ozs7Ozv/wAARCAFaAOsDASIAAhEBAxEB/8QAGwAAAQUBAQAAAAAAAAAAAAAABQABAwQGAgf/xABQEAABAwIDBAUHCgMEBwcFAAABAgMEABEFEiEGMUFRExRhcYEVIjKRkrHRByM0QlJTVHKToTOCwRZDYrI1VWNzovDxCCQ2dHXC4RcYJ0TD/8QAGwEAAgMBAQEAAAAAAAAAAAAAAAMBAgQFBgf/xAA4EQABAwIDBAcGBgMBAQAAAAABAAIDBBESITEFE0FRFCJhcZGhwQYyM1KB8BUWQmLR4SM0sfEk/9oADAMBAAIRAxEAPwD1FhhpTCCW0klI+qOVS9WZ+6R7IpR/o7f5R7qmoQoerNfdI9kU/VWfukeyKmpUIUPVWfukeyKXVWfukeyKnpqEKHqrP3SPZFLqrX3SPZFT0qEKDqzP3SPZFLqzP3SPZFTUqhCh6sz90j2RS6qz90j2RU9KhCg6qz90j2RT9VZ+6R7IqalUoUHVWfukeyKXVWfukeyKnpUIUPVWfukeyKbqrP3SPZFT0qEKHqrP3SPZFLqrP3SPZFTUqEKHqzP3SPZFN1Vn7pHsip7UqEKDqrP3SPZFLqrP3SPZFT0qEKHqzP3SPZFN1Zn7pHsipzTUIUHVmfukeyKXVmvukeyKmpqEKHq7X3SPZFDJaQiStKQABbQd1GDQib9LX4e6oQicb6O3+Ue6pqhj/R2/yj3VMKlCcUqaqE/HsHwp5LOI4lHiOKGZKXl5bihCI0qCK202WTv2hw/9dNTxdpsCnNPOxMWiPojpzvFtwHo08z2UIRS9KhCNrNnHVoQ3jsFalkBKUvJJJO7SiUmSxCjrkSnUMsti63FmwSO2hClpqHQtocFxOQI0DFIsp4pKujacCjYcbCpMSxrC8GSlWJ4jHiZvRS4sBSu4bzQhXqVBIm2OzU6R1ePjcQvcG1r6MnuzWvRWXLjwI65Mt5DDDditxZslPDU+NCFNS4UHTtds0q2XH8PObdaQnX96L67qEJ6XGhS9qdnW1LS5juHoU2SFpVJQCkjeCL1fiyo82OiTEeQ+y56DjZulXDQ0IU9NQl7arZ2O6tp7G4Tbjasq0LeSFA7rW313I2lwGG6GpWNQmHCkLCXHkpOUi4NjzFCETpUK/tVs4U5v7QYbbn1pHxruPtHgcxxbcTGIchbaC4pLTyVFKRvJtwFCESpUGO2GzIF/L8Dlbp039VF21pdbQ42QpCwFJUNxB3GhC6p6Cz9rtn8NkKjSMSbU+n0mmUqdUnvCQbeNdYXtXgGMvFjD8VYdfGnQqORz2VWNCEYrk1TxPGMNwZpLuKTG4iFmyVOaAmusPxSBi8TreGy2pcfMU9I0q4uN4oQrVMajkyWYcZyTIc6NlsZlrIvYUOh7UYDiMpMWFirEh9RsG2ySb9vLdxoQihoPN+lr8PdRc0Im/S1+HuqChE4/8Bv8o91S1FH+jt/lHuqWrIT1l/lJQlz5PcXC0hQS2lQuNxzCtRWY+Uc2+T7F/wDdJH/EKEKT5PmUp2BwYJaR50cE+aNbk1PhOH4aMcn49hrjJTJQmK4hpvKAttagok8Tc2/lrP7HbJR5mx2GSF4xjDJfjhRQzNUlCPyjgKP7H4RIwLZxGGy79K3IfUlSlhSlpU4opUTzIIJ76hQscGW9jflpS9dLcLaBsgaWCXFEae2B7VekS5jOHRH5sleRmM2p1xXJKRc1jvlVwVWJbJGfHSeuYU4JDa0+kE/W/of5a5lY0Ns9ndn8PZH+nFAzgk+g01q6Oy6gE+NClVo+InYr5OZm0r7KTieLPGTkI+u4fm0nsSnX10Z2J2fRBwxjGMRR1nHMQbD0mW8MzgzC4QPsgCwsOVCflmjqc2FSppNm2JSCoAaJTYpH7kVrNnZ7eK7NYZOb9F6KgkcjYAjwNxQhLHtn8L2mgKhYpFQ6kg5HMvntE8UngaxnyZYzOhY1iWxOKPqkOYcSYri9+RJsU91iCOWteigXIrzTZiOqd8t+PYiwm8aKgtrWN2chKbf8KvVQhT7FNIb+VjbBQQkEWsbc1AmvRL6Wrz3Ys5vlU2y70j969BuALk2HPlQhed7cR2nvlV2PztpVc63G+yrivRlG6jXnm2KgflX2OsQRZRB56mvQz6RoQsrjjLa/lL2VcKElQYmXNuSU2959dE29nog2jxDGX22ZC5jbTaEuNAlsIBG887j1VQxex+UfZgDhGmk+pFaXjQhebswYf/15kM9UY6LyaFdH0Yyg2TrbdWxRs7DY2mYxuKyxGLcZxhxtpkJLhUUkKJHKx9dZZkf/AJ/kf+lj3CvQKELzdppv/wC4Z1WRNxAzbuOQC/qoj8omPTWZWF7LYU8piZjLoS4+g2U01cA27Trr2GqLev8A2g3P/Tv/AGCqXyjv+SflM2Xxh4ERhlQVcBZfneoKBoQvR8JwmBgEBEDDIyGGEb8o1WeKieJPM0A292SibR4K/JQ0GsViNl2LKbFl3TqE35H9t9atXpd+tQTXm42HypDqgltplalk7gADehCxuxO0721HycTnZp6WXEYdYfWrXpLIuFHvB17RWQwZUv5MnsJxi639nscjMmTxLLhSCTbsuSOYuOFFvksgvRvk3x2c82W25geU1filLZF/XceFbLCMMh4x8nmF4dOaDsaRhrKVjl82nUciN9CEcYfakNNyI7qXWXUhba0G4Uk7iKzeyTKWsd2sWlIGfExw/wBmk+81ltlsVl/J9tIdjsfeKsNkKzYbMWdBc6DsBOluB7DetdswLYvtP/6n/wDyRQhaHfQib9LX4e6i1CZv0tfh7qgoROP9Hb/KPdU1QR/4Df5R7qmFWQnrMbdwMaxrAX8GwmA08JSRnkOSAgN2UDbLbXdWopWoQsVgR20wPAoeFnZqFJERoNhxOIhOa3G2Wr2Ds7RzNqFYpjeHsQI7UMsMNNSA6SoqBJOg4AeqtPalahCjcabeaWy8kKbcSULSeIIsRWJ+TvYqZstKxN6esKussQhmzWZzXzdmY207K3VqVqhCqz4EbE8PfgTGg7HkIKHEniD/AFG+sNgmC7XbBuuwsPjN7QYItedpvpw08zffv08Bv36XNeh2pAUIWafxHanE2+r4bgXkrpBZUye8hRa7UtoJzHlcgVd2e2eibMYWqLDzvurUXX33D85JcPEnhRc6b64LrQ3rHhVHyMZ7xsgAledYHhO2eCbUYxjn9n4sjyqvN0PX0p6MXJGtjeiuLy9usTwuTh7Gy8SKZTSmi8cRSooChYkCw1rWmU2N1zXPWxwQfXWV1fTN1eFcMdyWT212KlYvGwuVgMlEfE8GyiMXNErSLaX4HSkztFt8lIZkbEMuvgWLrc5KUHt1v761fW/9n+9Lrh+x+9L/ABSl+byRu3ILgODYqvGHNodolMCeWegjRY5u3FbJudTvUTvNH31uNx3FstdM6lJKG8wTnPAXO6oxL/2f70/Wx9g+upG06U/qU7tywTeE7XI+UV3a04CwW3GOgEbrycwFgL3tbeK3+d3qZd6v890eboM49K18mbdv0vSEps77iuw80rcsU9lXA/3XhVLHDgvO28F2wT8oy9rjgUfo1M9D1XrycwTlAvmta+l61W0+zMTbDAPJ2IJLCzZxtxNlKYct+41sedHRruINKtAN9FVYfBlbebORkYZNwmPj0dkZWZbMwNuZOAUFjU2/6mrk7Dto9rWDBxRhrA8KWfnmmZHSyJA+zcAJSk8bXNazWlapQgOOw8RY2dOD7OYXGW27HXGAW/0SY6SmwIFjm3nlup9lGcYh4NGw3FoLEcwY7bLbrMjpOmyixJGUZdw57+yj1qa1CEB2u2Vh7XYIuBJ+bdR50d8DVpfwPEUO+TvBcbwPCZrGP2VKdk50udIF9IkJSkG/hxrX2prUIXNqETfpa/D3UXNCJv0tfh7qhSiUf6O3+Ue6p6rx/wCA3+Ue6pxVlC6p6alehCelemvXC3UNjzjryFUfI2MXcbBSBdd3plLSkXUQO+hWKzpjcbNCVHZ86zj0g+a0ixuo6i/DS/Gs1gu0GITdoZmCrxCFiBRGEiPNbbIT6WUpUAdfA1zJNogtJhF7K4ZnmtouWkegkq7d1QqkuK45R2CsNheMbV45s05iseRh8Z1hx4ZCyVB7ITpv80aW4mrOFbWyNoE4fFgNNMS5UIy5DiwVIjpCsuieJJ3XOgrmTy1kl7vyGtuCY0NCLnaFo7TIwByLITIcZLyHV5cikDS4sb79NQKIOvssAF55DQUoJSVqAzKO4DmaxrDeIs/KlEbxGW1LUnDFlp1tvozlzHRQva977ql26ExzEtm0MdXAOJIKC4CT0g5gfV/esjoGvka2+ovf/wBV8VgjreOtObSLwExH25CY5kdIvLkUgKCbixJ1J40UvWKd8qn5SEIQqL11eDKDj2U9G2OlHnBJNzwFieNcP7Y4js49i0HGugnPQm23YzzSejDuc2AUOFid44A1LqQutu+QNvJAdbVbi9CMf2nhbMstyMSZkiMtQQH20BSQo30IvfcCd1A5W1L2HSYDqMah4uiVISxIix0C7Wb67djewI+teiO2UKPiEfDYEpOdiRiCW1jsKF1RlOGyNEmhUl1xktChxK0JWhSVIWApKkm4IO40InbUwIWPsYClp+TiL6OkS0yE6DU6kkAaAn/rQjY/Fjh+EYjhGLOjp9nSUrUd62QCUKA7hb1c6FmJJRt1s7IkWZxDEW5T7ysuboypshKe3KkAW7DzpjKVoe4P0ANu3K6qX5Cy9DvUbshhgoD7yGukUEIzqtnUdwHM1mMAxnEn0Y61jc1tuThSylQQyAEItmS5a+txQfFf7QyTsk7iL0VMt+aHUoLJHQqykgEA6gDfxvS2UZL8LiPsXyUl+WS17O0CV7TLwExH2X0R+sdIpScqkZrAixO83323UZTKdTxv31g3U4qr5TOhRIjImLwUByQGzkR86rVKL6ndvPwons/iWKp2gxLZ/F5Dcx2I2h5mUhvIVoVwUkaXB5U5zZIgHROtYAnMqBY5ELXomJPpgju1qRclhthb7jqUNNpKlrJsEgakmsivFJOJ7SysDhSDEbgsockyEoCnFKV6KU3uALakkGgGO4tizEbHtmpkhuQtOHKksS1N5VLasQpKgLDMOBGnZXQpa2ouGvsdD22PkqOY3gt7g2Mv4wVveTHI0BaEuRJK3EnrKTxyjVOljY86KVmNjn8Qb2aw8zX2X21RWiyG2ygoTlGhJJzHt0rRIeQ76J15V1I6yGRxYHZpRYQLqQ0jTXpVqUJjQeb9LX4e6jBoPN+lr8PdQhEY/wDAb/KPdU9QR/4Df5R7qmFSoXVMpaUC6jYVE7ICNE6q/YVVUorN1G5rk1e02Q9VmZ8gmtjJ1UzklStEeaOfGoDSpWrzU1RJMbvN1oDQNFndq8LxHEF4XIgNNSkQZPTPQXV5Evi1gbnS6dd/OomoGNs7Yrx1yHHcZXAEZLDLwBaObNYkjzu+w39lae1NarNqXNbhsP8A1QWgrNbM4RiWF7MScKmMNoeUXlNrQ6FJUVkkDsteguEbL7RYArDZ8OPGdlRYpiSoyn7JkNlRUClVtCDbeOFb/LStTBWPGLIdbVRgCyqcMx1e2kbH5EaP0IhmOpht65Yub77efz4b7cLm1tThWI4gcLl4Whp5/DZaZHQOryB0cs3CtBalal9JdiDgBlkrYMrLMswMYVtmjHH4LDbRgmKttEjMUkrCsw0FwLUO2h2Nm45juJP3bbjTIzbbLufzmnEEKBKeIuLeNbNb7DfpvIT3qqurFIKdOmv+VJNWbVvY4OaAMrKdy53BUcOkbRLS2zPwmGy6myXpSZAUlYG8pQBe55Ei1c4/ExGa/h3UYzbiIktMlanHsmYAKGUCx576unGIY4rP8tN5Zif7T2aXv+vjACZ0d9rWKD4xsn5X2ow3GCroW0Iyz2Qr+MEkKQk29IZhr2AV1i2GYtL2ywvGY8VhTGHIcRlU/lU7nBFx5ulr0XGMQuax/LTqxKG60pCZJaUpJAVlPmnnVm1T8geAt9CqmBw4FZ/GcEclbdQnWHw21NikYi1bVbbaklPrJCe69X9qMLxHEXcLm4YGVyMOldP0L6ikOC1iMw3HWrOC4e3B6V17FVYnMeCUrku5QcidyQBoBqT2k0WAqz6ghzcJvhyVMGWazLGF4yds0Y/IjxUtmEIq20PklJzlRULp1GtrVPHwifH23m4zlZXDlxkM/wAQhaCnW9rWPro/anApZqHHgNLfRGELOSMGnwNrF4/hSWpCJjIZmRHF5CrL6K0K3X7D289IMT2cxDE14nPLcdM2dD6ky0XTkjtEG6lKy+cok7gNOfGtVbspWFWFU8WI1GV+xGAFD8CiyoOCRIMxDSXIrKGczSyoLCQBm1AtflRDupWpWrO55c4uPFSBZTNyVJ0WMw58aspWlYuk3FUKSVFJuk2NdSl2pJF1ZMx5pbowcwiBoPO+lr8PcKJNyEuaK0V76Gzfpa/D3V6WGdkzcTDdZy0jVEI5+YR+Ue6uXZBPmoOnE86rh4qaQgaAJF+2kK4dftEkmOLTiU5kfEpxT01PXCTk9KmpXqFKVK9cLWltJUtQSkbyTQyTjSRdMZGY/bVu9VCuyNz9AiqlBKSpRCQN5NUX8YitaIJdP+Hd66CPSHpCszzhWeXAeFRd1RdbmUgHvFEXsakr/hBLY9Zqm5Kfe1ceWrx0qK9DJOMqbxBzD42Gypb7SUqUUZUoAI0OYn/mxqzI3SGzU/DHGNETJFKsx/aDGJOPnBW4USC/0fSZnnC6CLX0sBc/CiERGLxsZSidNEyO8wopyMBtLawRppfeDxNPdSuYLuIva9r8ENmDj1QeSLi/CnNxWS25bdh4V5RiTJTLxeShQQ8oJsQfq7huFaDDIjUWC0GlOqLiErUpxwrJJG/U1V8AbCJL69ilshMhZbRXAaV6BP43Jm4uvCMFS2XGNZMt0EoZ7APrK+FWDhuKBN29oHel/wAcdBQT3DW3jR0ctAxuAv3+gRvQfdF0V0vUrUl9n+G8tPYDpWcgY++3i/kXGmG2Jqhdl1s/Nvjs5GjbjgaaU4u4ShJUbC5sNd1UkhfGQ08dO3uUtcyQXRRrGpKP4iUODusavsYxGd0WS0f8W711mY8yNMb6SLIbeRxKFXt3jhU16WQWmxS3U8bxcLXJUlaQpJCgdxBp71lWZDsdWZpwpPLgfCikbGwbJkoyn7ad3qqFkfSvbmM0Xpq5Q4hxIUhQUk7iDXVCy2SpqemoUJjVV4kukk3NWjVV3+Ia7Wxid+4dnqEqbRSt+iO6pBUbfojuqSubN8R3eVdui6FPXNIkAEk2A3k0pWXVUZuJtRboRZx37I3DvqnOxYru1GNk7ivie6hdVut0NLfrPUsiS9JVmeWVW3DgKiqrPxKNhraVSFkrXo2ygZnHDySKHpc2hXMYmONsswysJXBSczgSdMylbrjQ2HC9NZC5wxHIdvHuWsvazqgeCM0J2mlzYWCqew4kSi6hLYAuVEndbtoseyhWPat4cgb14g0Pef6VamtvW3F0TXwGybAMfj4/DK0ANSWtH2DvQeY7KIBhtMlckAh1aA2o30IBJGniayO0zLEPGEYrgcpAxRKvnYrIKulHEkDd23399aHAsdjY/B6wx5jqNHmTvQfhWiogs3fRjqnUcv65FKilu7A/UeaC4+nqe22CYheweuyo+Nv/AHVrCNSKyvygsr8hx5jei4slKgrkCD/W1aZh9EmO0+kizraVix4EXqs/Wp438rjwUx9WV7e4oDt4nNsm+fsuIP7/APzRZh9TWAtSUi5RDCx3hF6D7cSGf7PvwQoqkulCkNJBKiM2/wDY0RwGXHmYNFY84rbjIQ82tBSQctiNfGrlp6IwkaOPgoBG/cAeCC/JyM2DS5CjmddknOo7zYD4mtbWMwBz+yOLysHxI9FEkrzxZKvQPYT2i3iK2Sltpa6ZTiEtAXzlQy253qte0mcvGYdoimIEYadRqsd8oI6J3B5SP46HiEkbyAUn3++thJfbiNOyXlBLbKCtR5AC5rKusf2s2njyW7nCcN3OkWDzl7kJ5i4GvZRbHiJr0PB9f++OZ3gODSNVes2FNkaC2KF2ouT2DX/iqw2L5BodFmMIVKwjbSNImC3ltouK4BJUSQnvBAHjW+1F+dZbb5hwYXFxSOLOYe+ldxwSbD3gVo2JrL0BvEL2ZWz0xPIWuapVnfMZMBrl4aeSmAbtzoz3qlH2ggOzDBeWqLNBCSw6NbndYjQ34a0UoPs6wVQ3cTfbAkYk505uNUo+onwHvqXH8QXhWEOYgh5DZYIORabh3/B2E86RJE1027j10+qa15DMT/sIxHkvRV5mVlPMcDRqHijUohC/m3eROh7jWOwfHGMYYQ4lh6M4tGcNuptdPNJ3EUSpD2OjdhcM1V0UczcQWtpqDQcVU3ZqSSpG4L4jvowCCAQQQdQRxqq50kTozYpVWd/imrNVnf4hrs7G+Oe71Cyze6pG/RHdUl6jQfNHdXZUALk2A3nlXNm993eUxuidS0oSVLICQLknhQKfiKpSujbulkf8XfTYhPMpXRtmzKf+I86pb9BSCV06enDes7VPeuHkuKaUltzo1keaspzZTztxoXNnTJr7mH4KtpLjWkiWsXQyfsgfWV+woRFl49ge0MWDisrr8Occrb1tyv6cNK1spXEXuAbXtxTXTAHQ25qriceTsntBGx1T78+M980+t6xUi+8DlzHdatDi+JtdTVGgurfmyW7x0xjdQvuUTuSntNXpsJjEYT0OUnMy8myuY5EdorK7Iu+RMUl7OTENofKs7LwTYvDlfjpqPGtTXtnj3jhdzPMf1xSC0xPwg5O8itLhk1yZCCpTRjyWj0b7atAlY5HiDoR31Q2lablOYREeBKHp6cwBIuAlV9R313j01lyM7hLLapk55FksNb2+S1H6oB11p3MDOJphuYw+t52OgfNsqyI6S2qrjUmkxhrHCZ3VvfLjpw+qa4lwwDNEYsOLAQW4bDUdH+zSBfv51nXdm5i9p1YnhqxhLdrOL0WXjxIRuAPae21H2zGhMJYjpCUI9FCeHjXK5TivRASPXSo5pI3Et48080wkABFrKGVgsfEEIRiLz0pCALtleRCyPrEJtrUkaFheFA9WZYjZhY5bAqAqNSlLN1KJ7zVSenzEKtuJFAL3DCXZLTHSsLu1EziURH98D3C9c+VIh3un2TQGnqdy1a+iM5o27Kw2W0WZHRvNnehxFx+4qs1gOzxUFNQYqrG+W9wP5b2obVmCm7qjyFWwuY3quIS5KKO2Io6pHzPRNENAJyoKUiyO4bqEQ8PxKNj7s2W43OQ+0GkPJ+bLCRrbLroTxB8KsJWpJ81RHcalTKcT6QCh+9Ka5zAQM7rI+nuQeS7xGGMRw2TCVufbKLngbafvasbgU13ENnGdnFLyyeslhwcUsjzln3p8a2zchtdtcp5Gh8LZ6HAx2VizJV0spNig7kEm6iO+w/enU87Y43Nf3jvWWaFxeCO49yK21CUiwGgA4CsXiCjthtUjC2VnyZhxzSFDctX/ADoPE1d2s2jkYZAdjMxJDUh9XRNSLDJbioEcezhRLZvBE4FhDcXe+vz31c1Hh3DdV4m9Gj3zveOTfUpbzvX7saDX+EUK22miolDTLY3myUoSPcKENbXYG870aJhy3t0paUG7/mtYVR+UBElWzBMe5bS8kvhO8o1/a9v2ozhC4MjBI3k9DZhraCQgJ03agjnzpQijbCJX3NzbLh3q5kcZMDcrBXgQQCCFAi4I1BFXYGIKiKyLJUyd4+z3VlcAK2MQxCDHSpzC2XB1d07m1fWbHMA+qjtZ5Y92/DdXFpWZhapK0uJC0KCkkXBFQO/xDQfD55iL6NerKjqPsnnRdwhSyQQQdxHGursb457vULj1cRjyUiPRFC8UnZyYzSvNHpnmeVWJ0vq0cBJ+cXons7aCVzJz/kd3rXSQ3GMpVXnMSJUfoY8kxgs2ccSLrCeOXke2oMVxXya0hDTKpMyQSmPHTvWeZ5AcTXeGSJz7GXEonVpLdgopOZtfak/0obG9rRL9+C2lzScCy2HypGxOJeS8SUXMLlLKmZNvRJ4n+o8atY9jLzGORHU4PJmRYQUtLiUkJWtQtcGxuAP37q0WIYfGxSE5DmN52l+tJ4KHI1lcOxOVsfPGC4u4V4eu5iytbJHb2cxw7q6UUjZyZA277ZjS/aO1ZHtdGMBPV58laR8oWE5ssqNMjL4hSAf611LgM7YyYWIRi7Fjx7/97tkcd7EjkOZ8KONOQ8YjFZjofjkkJLzQKXP8Qvw7arzMSSynoIgSMoy5gNEgcBSBI1jv8LC13fdao6eSY4XG47l22jD8Dj9DHbCSrUgG61nmonU+NV04i7IeyuWSg7kp4UPJJUVKJJO8njSFUwXzdmV2o6VjG2RelUbDvTNBXHce+pKUUki2SaoJgvHPYQanrh5OZhY/w0NOas3IhDKVIUq0rclV2CnzFq5m1UqIxU5Y6e3WqSaJUp6qmpqemrOsieol4g5GcCEWUB6QNdOuBpsrPDcO2hhJUSTqTqaYxoOqbHGHao42/FxJhbDiEuJULLZcAN/jQ3aMSIOCMoidJ1NtxKZeUlTgZvrY7+/sqqCUqCgSCDoQd1FYWJhyzUki50zncrsNWAMbg4ZgcFlqaPqksV9HQPxk9HkdjuIsm2qVJI91qx+BA4JttMwKItTsF1PSZL36E2v/AFt6qOuYAGwUYdiMvDm1G5ZZUCgE7ykEeb4VHh0LBdnY0qSmSCoLIlSX13cKt9j8Bvq8TmNY9rSXYuFuPM/0uY9ri5pItbijQSPRSBbkKzz+1MVnaljDmnzIbeHROBAuGnL6EHjyPLSpXHJeMsrfdU5hmEISVq1yvSEgXN/sJt4mhGx8JvEcTkY+YyWIzZLMFkDRAG8jttx5k1aGCNjHvlzsNO0+qiSVznNazitmRY2ozA1hN+PvNBaM4f8AQm/H3mnbG/2D3eoSto/CHf6FC5jqnJjhV9U5R3CohqbV1J+lO/nV765Sda5k3xHd5WyIWYEIwQpmzZ+LKN1qeMZr/A2jTTlc3JoxwrIYXiiNnMdm4NiK+jjvvF+M8fRGbmeX9RWvTZaQpCgtJ3FJuDTqyNzX3/SQLdypA4FtuPFI6AnkKFPRYu0kSDIdAXDB6YMqTqtXC55b++osdxPMRguHOBeIywUeabhhB9Jajw0q6oNxIzUKPohlARfsAqGtdE0P0cdO7n/CYAJXFmo4qriGIZrx49koGilJ08B2UN3VdkRcwK2gAriOdU6aywGS7cIaG2alSpqerp6niu9G7Y+ivQ1foTRCM70rQv6SdDSpG8VmmZ+pTUrXFudK9IUpZ0JIsSORpVI+LSFjtqOtQ0W8ZhKiracraU8hQxsZnUp5kUUvSpEiY6BPTUqikO9E0SD5x0FKAukAXNlWlu9I5kB81PvqvSpVpAsLLe1oaLJUt4pWpwkkgAXJ4VKnJEcOnkFMd43B0Qrl2GlOwOPKxqHigZaW6yqzqV7lptoq32gd3/So2IwaGZWq/dRGM9ezajqPRJ41nLyx2KNcmqiY83AWe22nOyTG2dhkmROUC6b+ii/H1X7hRVqbgmCQmYIxCM2hhAQElwFR5mw4k1E9s1gzk9yfObU+++u2Z50gAnQJAFh2W1qDFcUwPZZAbZhMKmKHzcdlAzX7TwrSN3IxkLAT5XPeuUcTHOkcR/Skm7XYdDjmQliY+yNOkSwUoJ71WrU7M4k3i+z8We02ptDuayVbxZRH9KwsTZ/EMflJxPadw5BqzBSbBI7eXdv516JhbbbOGsttNpbQkEJSgWAFzuFdPZ7YI5ixmbrZm9xqMliq3SujxO0vkhMn6W9+dXvriu5H0t786vfXIrz03xHd660fuBUcVwaDjUYMzWs2X0HEmykHsP8ASs6jYB5lRSxj0hpg70JSQSORsbVsLU9Njq5om4WOyVH08bzcjNC8NwaBs9GUIbZLrost5w3Wv/47K6/rUjznSOEj0RoK4qC5zjicblb4o2xtsAlUEiMHfOTov31PSoBI0TwS03CEkFJKVCxG8Gmok/HS8L7ljcaHqQptRSoWIp7XYlrY8OXNSx3eidBPonQ1FSqxzVyLixRa2ulRqfaRopYvyGtUFPOKQEFRsBwriliPmkCHmpX3EuOlab2I41FSpUwJ4FhZSsLS28lar2HKryH2lmyVi/I0Mpcaq5oKo+MOzReh0h3pXTb0U6CuUvuJQUhRsRaxqOoayyiOPCblPSpq6QhTiwlIufdVk05JJSVqCUi5PCr7DAZFzqs7zyp2WUspsNVHeakpTn3yCyvkvkE9NfUEHWnrmlpKtrZYxGEtiQgKQ4LKHI8CORG8GgmzezTGFSJL8ptT81DpCJLuoUg6hSe3XXxoqw50bgufNOhq92UCZ8bHRtORWGWBpeHEJqNYf9Bb8feaC0aw/wCgt+PvNdDY3+we71C520fhDv8AQoPI+lvf7xXvrgV3J+lvfnV764FcyX4ju8rbH7gT1DMkJjRypV7qOUWqag+Lu5pKWgdED9zRG3E5aoGY3gKVt5t30FA9nGu6EX8Kmbluo0JzDtrQY+S3uh5IjSqu3LaXoboPbU43XqhBGqSWkap6jeZS8mytCNx5VJUT73Qt3HpHQVAvfJDb3yQ9xCm1lCrXFc0ib3JPaSaqRpa35biCkBooC2SN6hcgk+r1VsawkE8lsc8NIadSrdKqMmStE7oetNsN9DnJUkEg3sP6123ODcVtcwFp0pBWkJJy62ueXjV9y6wISxOzEWngrdKoVS2G1FK12sCb2NtN+tcNykJabDrwcWuxzIQbWO7Thw31Xdutor71l7XVmlVZbrrslceOpKOiALjhF7X3ADnSS45GUoS5CVpUoJaVlsSTpY27bUbs/VRvRfs58FZpVXkSW0JUhL6W3MwQCU3so20t4/vXEiV/3mOyysgqcsvzdLAEnXnpUiJxQ6ZjVebbLqwhJ17aINNJaTlSO886ENSmnXVIacutACtxGh3Ec91FmHembvxGhrPI0jVUkOIXByXdPTUy3ENi61AUnVIAXVMSALk2FVXJt9G0+Jqsta3DdaiauGHinNhcdVccmNp0QM5/aiUKR1mMFn0horvrP0Qwh7K+po7lpuO8VEkYw5Ks8I3dwi9GsP8AoLfj7zQWjWH/AEFvx95rbsb/AGD3eoXnNpfCHf6FBpP0t7/eK99cA13J+lvfnV764rmy/Ed3lbI/cCcVnH3OlkOOHXMo0ffXkjuL4pSTWcG6mQDUrp0g1KVLjT01aFvT12h1bXoKI7OFR09CLA6q23NB0cTbtFQSHeleJB80aCo6aoDQDdUDGg3ChlIddCGUIu0s/OqvqE8h31CIpaxNt5hoBnoihZvxuLaVcriQ+iNHceXfKgXNuNPY91sIVHxtvjce1U3I7ypcp1UZDqXEJQ3nIIsL7/E1XTh81toM+atIdbJUpWq0JA07NR+9FS42lSEqWlKl+iknU1yt9KJDbH13QojkAN9/WKa2V+gH2Eh8EXvE/ZVBcSV0TpYSpsuNqBZU5dJUTqU8uPrqxFbfZW4hTKcq1hWfNoBYADnpapIcnrMdtxZQlblyEhW8A2vUqVpcB6JaVEG2huAe2ofI/NpClkMdw9pVYNPxpr7rbXTMyLKUAoBSFAW47wah6rMzpVa46x0mVbhIQkDT99dKniyZMllp/oWw24TeyjcAX13dn71OmQwptTiXm1IT6SgoWHfQXvadM1AjjeNTbVD0w5oZSkoSpfWFuqJXv35T7vVUSoGILitNhKElEZTds+5Rtc9519dE0ym1yugQcx6PpMwOlr2FSNutupzNrStN7XSb61JmkbnZQKaJwsHKKM10aSSz0ZIA1VmUbczVuO70LlzcpIsRUdKszziNytbWANwqwuW4vRIyD96gNybk3NNSqgFldrQ3RPSpr0qFKVSRXOilNL4BQvUdMd1Ta6q4XFlp6N4d9Bb8feaBNqzsoV9pINHcP+gt+PvNP2OP/od3H/oXk9p5RDv9Cg0lKutvED66vfXIQrlU7/0p38599cgGvUfl6kf1iTn2rzv4zUN6otl2KtKZddiuNoSCpQsNaE+R533SfbFaC2tPamN2BStFgT4p0ftDVxiwA8P7We8kTvuk+2KXked92n2xWhseVParfgVNzPim/mes5N8D/Kzvkeb9hPtCn8jzbegj2xWhtStUfgVNzPip/M1Zyb4f2sxJhPxEpU8lICjYWN6r0Yx8fNMH/EaDV5vaFOynnMbNAvX7Kq5KulbLJqb6J6qYmguxm2+jLgU8jMEpvpe59371ZbWVgkoUiyiLKG+3Gk4tLTanFnKlAuongKxsu1wK3vAewi+RQ7oVO9MwWSlZkhQVl81LYsRY7tw4c66lJUcQeeEdS1Ij2bVluMxJ4891XEyAuX1cIVcNhzNwsTUutuVOMrgcwkNga5tgeKCyIi4yUtMtuK6OOlBdSLk3UM3foN3bV8gMQn3mG3C44CQMvnKNrDTgK7VKySegSw4tYTn821rbudTNK6RpDgSU5xcA7xUvkcWi4/tVjhYHHCf6QxMToYERCOsKuUJcQVE2G8ix3C4t41zH6RElDj8ZwJWtxRCUXGbQJ05ZRoTReooz4lM9KlBSMxTY9htQJnFpuEGnaHAA/YQ9bKA5LKozjaSUIStCLlIsN3Peb91XYSXQ0suhN1LJCkpy5hwJHA1MpxDa0IUbKcNkjmbXNJCytSwW1IyqsL/W7RVHyOc21kyOJrH3B+9V1SpWpqQtN1ajQX5aCtnLYGxubVL5Hmcke1VvAgTHe5Z/6UUy16uj2RTzwNkde57V4jaG3qunqnxMtYHkgHkeZyR7VLyPM5I9qj9qa1avwKl7fFYfzNW9nggPkeXyb9ql5Gl/7P2qPWpWo/A6Xt8Ufmat7PBV2Gltx221WzJSAbGj2Hi0FsHt95oTai8D6G34+80o7Kp6T/JHe5y1++SzjaU9UcMlrarKzXHBiEkBah86rj2mog6594r11SxPFktYrMR1Z1WV9YuOPnGq/lpP4V2vRMq6cNALguC+CUuOSLB1z7xXrp+ld+8V66E+W0/hHaXlsfhHqv0yn+YKnR5uSL9K794r10xdd+8V66E+Wx+EdpHGx+DdqOmU/wAwR0ebl5or0rn3i/apdK594r2qE+Wx+DepeW+UJ31//FHTKb5ggU83LzV2cpamkkqKrK4mhz7iWo7jiicqElRtvtauncWDyC2Yjqb8eX7U9gRrqK8Xt0xuqhIw3BH/ABfRfZpzuhuidqCfNCGzkDaumcKWIhW6c584ngPUda7kADZ9hpbivnS2grudbkX/AK0VsDwGtK2tckzgkZaFd4UxAIvrkg8lvMmUrpXEtlTcdBzHN2knf9Y1NDPXJCX1u+c2tdkAm4G4A8hxolYch6qrrmxm3VNkqzp1UEtk+Ogqd6XAgDNV3AY4OLslUTIaVikxbkvoA0ENixGthc7xzNMsNPyZaUqUHXGkhtJUbnML37hp6jRFpbMhsONFK0niKZL7S5C2U/xW0gq83cDu1qN5bhop3NwOsMz/ANuhaHCYzT/SqVIaWtTpvqhCQdCPAU7bjcbqqsyllmKp0pBNlE/8nWi+UC+gF9/bTApUAoEEEaEa3FTvweCjop+bNCY/ROSYYcdc+bjF0kKV6ROv9a5jvIeZs8pRQWS4hsqN1qUo6DmQLDxozYdlNYaGwuN2m6o6QOSOikEZoK42+iPLW68vzGm2T5x1c0uf3FGkAJbQlJJASACeNPbupjuJNUkl3gATIod1c3V2EVJZJCiLqvoas51/bV66Ct4w422ECA4bcbnX9q68tu/6vc9Z+FfQqOopoadkZcMgF8nr2Sz1Uko0JPFGM6/tq9dLOr7avXQfy29/q9z1n4U3lx7/AFev1n4Vp6dTfMFj6LNy80ZzqvqtXrps6vtq9dB/Lb3+r1+s/Cl5af8AwC/WfhR06m+ZHRZuXmjGZX2leutVgtzhLNzf0v8AMa898tSD/wDoK9Z+FbzZp5UjAIzq2y2VZ/NPDzjWGtqYZYw1hubrbRQvZIS7kgOOQgiQ7JaFgXFdIPE60LbbcdWENpUpR3AVqpLaXHnkLF0qUoEeNUMIi9XbdUbFRWUg9g0rwHSy0OvqCtj4bvy4qvHwRarKkOZR9lO/11xirbUcNR2UBP1lczy/rRl55EdouOHQbgN6jyFD2cNclvmVO80KNw2N9uAPKkR1Di7eSHIcFL4wBhaM1VwmGiUtxTozNpFrdprjEMOXCOdJK2SbA8R2GjUNLTfTNNgAocNwOF91TuNJeaU2sXSsWNVNY9st+CBACy3FZeNGdlvBtr+ZR3JFE5kBltmKwlRQkuZSsi5JI31awphLEMpBBVnUFntBtVfHlgMMt31KifV/1q5ndJOGt0VRGGRYioHMCeSCWn0rI4EWoQ60th1TbiChSeBrUwJQlxUrPpp81Y7edUNoWkqbZct54JTfmKhs0jn7p+q62zKllJKJP0nX+fogYNKkDT1Ze+BBFwlVSGc8uc9wC0t37Ep+JNWqh6lFBKhHRcm503mmMcACDxVJGuJaRwQ5lx5U+QGBZElRcSoEDRIAzX5E8eyuVOOstSJRkFS0uJbugC7hSBmv2elRZxhl1SVONpUpHokjdTdWYBWQygdJfPpvvvrR0hnJZDSv+bn5oW9JeUh09YUCI11pFsoWs2SB3a1M2X1FURh4hEYISHbgXO89+mlquqix1JylhsiwFsvAbhTiOyHOlDSOktbNb1VBnYRkFYU0gNyf+qWmpUqxrclToQpxxLaElSidAONMaPYDDQhkylC61EhJ5CpLhG3GVxNr1gii3TD1neQ4lVp+G9TgNOg5nEq+cPDWpp+DaF2GDfeWvh8KIYnl8nuBf1rAX53q0RrWfpUgAdfmvFblhJCyUaO5KkJZRoTvJ+qOdXMTgJYejNMA+eMvaTff+9FokZLcmU9lF3V6dw3/AL3pnkpfxRhHGOlSz3mwFPdVkyXGgHolCABtuJKFYtBEd1ssIJSpFiAOI3n1VRjLySmV8AsHXvrTyiEJad3ZHE/vp/WqWI4Ql7M9GGV3eUjcru7amGrGAMf4qJIc7tUknCIr9ykFpR4o3eqjWCsLjYUyysgqSVajj5xqk2oONoWPrJBorD+io8ffWrZErzMWOOVvULSGNBxBZ53FY6Z8hp27akuqFzqDY1wjEI7Db2ZeazhyBOpVfX40KxAtqxWWApJIfXcX/wARqEIT9kV3/wAsCXriQZrku2gWutbRF4Mzrctb8hSEJbT82knRN+PfVt3FIjKSel6Q8Ep1vWeyA/VFIpSBcgDvof7KFxuZAByVG7SIFsKmTNeRMVKQcq1G5TwI5UZjYxGeADh6FfEK3eBrOl2ON7jY8RSDjCzZK21HlcVMns2ySwMouqsrnM4IlAxLq8lxLurTqyb/AGTzqPFpAfnHKbobGUEcedVMo+yPVSyD7IpzfZgiTeB4v3Kpr7tw2U0KYqG/nAzIOi08xVzGJDUiPHWyvMkkntHfQ3KnkPVSyJ+yPVUn2ZcZA/GLjsQK+zC22SiUm+o3++o71ZyJ+yPVXKmUq4WPMVWb2blIJa8XXf2V7SdGtFMCWeY/pQ3pU6kLTwuOYri99xrzM9LNTuwytIX0CmrIKpuKFwIXdKub0r1mstV09KmvSuOdqkNJyCguAFynpXpBC1cLDmalS2lPC55mu7R7CqagYnDCO3+F5raXtJS0oLIjjf2aDvKjSm2p3+6jmET2W4S231hPQ6jtB5eNCMo5CnyJ+yPVXTk9mXSMwF48F4KTar5JTK/MlT4hPXOduQUtJ9BH9T20Xg4q1IYs8sNuoHnZjoe2s8tbLX8RSE95qIzIg/vEnuFZ5/Z2LCGOlaLKjK5+Iuw3ujsjGktNBqJdagNXVDS/EgVBhEwomqS6oqMjTMefChPXol7Zv+GuhJiq3Oo8dKq32fgLSxszc0GukxBxaUWxbEemUI7B8xCrqUOKhy7KvR8XjPNJ6Vzo3LecFc6z6ejULoykdljT5B9n9qafZVrow0SDJQNouDibLQmfGQ8kB5CkOG2h9FXwNHoRBiIIIO/d31gMo+yK2mz4AwSOB/i/zGqt2F+Hne473y0+vottLWb95ba3FedYx/puf/5lz/Maqha07lqHcauY0lScbnZkkXkOWuN/nGqNZHFzTyWZ1iSu+lc+8X665JKt5J76V66Sy6v0W1Hwo/yP0uVXILm1MasCFJI/hEd9IwZQ/ur9xpnRZ9cB8FGNvNRoedb9BxSfGpU4hJH1we8VGqO+j0mVjwqM6bwRVhLUw5AkeKrhY5WvKcjkj2a4VOkq/vLdwtVe9LebDU9lSaypfljPijdsHBdqedVvdWfGuekXf01e1XYjvK1DSz4V11OR9yqq4Kh2difFGJg5JIlyGzo6T2HWpfKKibuMoV3aVAqO+neyseFRkFPpAjvFX39SwYSTbkcx5qzCGnEw2PYromsHehxPcQaczI43F31CqAII0NOElasqUlR7Bek4w4/DaT3Le3aVY0WErvFWzObG5tau9VvdTeUXE+g02nwvUYgyVD+ER3m1dHD5A3JB7lVrjZVtzjjt3Nt6LJNWPmylkJ7ymVPkq/vLdwphOkp3Ok94BrhcZ9v02lAc7XqOlPnqmnrOcD9UkNYRkArXlKTb6nflqNcyS5vdI7BpUNNpVHVk7xZzz4qRGwcEt5JOt6bdXaGnHD5iFK7hVhGHSVbwlH5jUR080vuNJQXtbqVVpWq+MLXb+Kn1VwrDHxqlaFeJp52dVgXwFV3sfNUxdOoNu6ug86Nzqx/NUioclO9on8utQqBSfOBT3is5bNFkQR4q3VcnLzp3uKPjXpeyP/hiJ/P/AJ1V5jpXpuyH/hiH/P8A51VeFznOzK2Uos89yzmIi+Jyri/zy/eardE392g+Aq1iH+k5X++X/mNQV7mNjSwXHBcSQkPKZKEp9FCR3CuqQFdU0NA0CVcpqVqelVrKFzqKVr7wD4U9KoLQUXXHRNk6tp9VE8MkhMiHFEdjIp4BwqaSorBI0uRyqharGHqbbxGO464lDbbiVKJvuBvwpMsbMJuEyNzg4IgHXn8YehNRoSiJBDSFtpSNFEW0GunCqSMLedZVKLrDTIdLalKXYJVytViO9Hb2m64qQnq/WFO57H0SSeW+uXnWPIz0YSEKdXL6VKQFejYjlSRdpAaNbcPFONnAl3amGBSzK6sXGA8RdpJc/jC1wU/8iqLRUiQggDMlViFJB8LGi3XIiMbwyT1hKmo7TSHCAfNKRrw1oarIqepXSpyF0qz62tf11dhc4EP5clR7Wg9XnzV7aKFF6dM+Iw2hl1SmnEJSAG3E6EeIsakDTcPZt9KWWhJDjfSLKASkKBOXXdpbxNJrEIaJGIsyPn4j6y81lBHng3Tv57jUCZDa8EltuvoEl99LoQQdbXvra3GkBhDQ0jQj7+iaS0uJHEH7+qpwiUTo5FjdxIIUAQRfkaPPIUjEsUTIjMOQmwvK02hBWD9XLl1FuZoKlMdjEI5bkh1pKkLWvKRl3Ei3ZRDr0SLtBIxdEgOjOtbTSEqBWTcAKuNBrrTJhjddvL18lWIhrbHn6IaxhzrhYQtxDTkgXZQ4SCvgOGl+F6kRgbz7YccMdtBcLai6q2RY4Ht7KuSp6JjcV9qY3FeZbS2ttbZJBTuUkgGqz77TuDFlcgOSFS1PKBBuoFNr7rXvU3kcBceSjDGLqE4BaOmQow0trQpSCVDzsu8Dma4OEJTGdfbMZZYt0raPSQCbX3WIvyq2+7FXBwtpToc6uVB9KQQbFV9DblVhciEg4i2zJR0L7WWOhDZSlIzAgHS97Dt76XhIzw593b9lTZp4+fYglrbtKVK4G8gd5pAjgQfGt926BZc0rU1dWNNQoXNI676e1N3VBF1K5yI+yn1Vtdn9MEj/AM3+Y1jDpvIHea2ez9vIkexB9Ld+Y1ydphohFufoV09mX3p7vULDYriK0YvNQG0+bIcF7/4jVJWJSDuyp8KfGP8ATc//AMy5/mNVL15t1fU+7jKY6JmI5KZUqQve6vwNq56Z29+lX7RrlKHFei2o9wvXfV3/ALlfs0m9Q7PrHxVbMC7TOko3Ok/mF6lGKPD0kIV+1VChafSQod4rgmmMrKqLIOI++1QY2O4Ih5WX9yPXUasTkK9HKgdgvVO9K9WdtGreLF5UCGMcFKuQ856bqj2XrgqPM+uukMPOei0s9trVIIMk/wB1+4pQjqZM7OPipJYFEl1xPouLHcamTiElH95m/MK5VDkp/uT4VEpC0ekhSe8VYOqofmHiosxyuDFnRvaQaSsVd+q0gVQvSuKb+J1drYyo3MfJWl4hKX9cJH+EVApxazdS1HvNcgE6AE91SoiyHPRaV4i1JL6mc6k+KtZjVHmUNyiPGpESpDfovK7ib1J5OlfZT7QrlUCUkfw79xvVxBWR5hrh4qMUZ4hSIxOQm2YIX4WqUYseLIv+aqCm3Eek2pPeK4v20wbQrI8i4/X+1G6jPBX1Ys79RtCe/Wq7kyQ76Tp7k6CoKQ13a0mStqZcnPJVhGxugTnxNKpm4khwea0oDt0qTybJ5J9qobS1LxdrCpL2DioUPvN+i6seNTpxKSkalKu8VyqBJSL5AruNQKQtPpIUnvFqvjrKfi4Kto38laOKP8EoHhUS50lYILthySLVB40r1V9bUvFnPKkRsHBOVEnUk95r0rZH/wAMxP5/86q83Qw66fMbUe22lelbKtqa2cioWLKGe/tqqYmSXxuBtzWykLd4QOSymJRWFYrLUWgSX1k3/MaiQy0j0W0jwrfqgQ1qKlRGFKUbklsEk0vJ0H8HH/ST8K9NFJG0CzB9/RYnwEuPWWFuaVbryfB/Bx/0k/Cl5Phfg2P0k/CtPSv2pXRe1YWuVttq9JtKu8VvPJ8H8HH/AEk/Cl5Phfg2P0k/CoNQ06tUdGPzLAGLHP8Aco9VdIabb9BCU9wre+ToP4OP+kn4UvJ0H8HH/ST8KoJY2m4YPv6Kejn5lhb01bvyfB/Bx/0k/Cl5Pg/g4/6SfhTel/tVei9qwtNW78nwfwcf9JPwpeT4P4OP+kn4UdL/AGo6L2rAKYZX6TSD/LTCMwncyj1V6B5Og/g4/wCkn4UvJ0H8HH/ST8KXvoyb4B9/RT0Y/MsGAEiwAHdT1u/J0H8HH/ST8KXk6D+Dj/pJ+FMFUBo378FHRf3LCUq3fk6D+Dj/AKSfhS8nQfwcf9JPwqel/tR0T9ywlRqZaX6bSVfy1v8AydB/Bx/0k/Cl5Og/g4/6SfhVHVDXe82/33KRTEaOXnwiRx/cI9VSoQhv0EhPcK3nk6D+Dj/pJ+FLydB/Bx/0k/Cqtmjb7rAPvuQaYn9SwlKt35Pg/g4/6SfhS8nwfwcf9JPwpnS/2qOi9qwlLsNbvydB/Bx/0k/Cl5Og/g4/6SfhUGq/ajovasApllRuWkH+UU4bbT6LaB4VvvJ0H8HH/ST8KbydB/BR/wBJPwqm/Ze+Aff0U9GPzLCVs8A/0LH/AJv8xqz5Og/go/6SfhUzbaGkBDaEoQNyUiwFY6+beRAW4/yt1DDu5Cb8P4X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82276" name="AutoShape 4" descr="data:image/jpeg;base64,/9j/4AAQSkZJRgABAQAAAQABAAD/2wBDAAoHBwgHBgoICAgLCgoLDhgQDg0NDh0VFhEYIx8lJCIfIiEmKzcvJik0KSEiMEExNDk7Pj4+JS5ESUM8SDc9Pjv/2wBDAQoLCw4NDhwQEBw7KCIoOzs7Ozs7Ozs7Ozs7Ozs7Ozs7Ozs7Ozs7Ozs7Ozs7Ozs7Ozs7Ozs7Ozs7Ozs7Ozs7Ozv/wAARCAFaAOsDASIAAhEBAxEB/8QAGwAAAQUBAQAAAAAAAAAAAAAABQABAwQGAgf/xABQEAABAwIDBAUHCgMEBwcFAAABAgMEABEFEiEGMUFRExRhcYEVIjKRkrHRByM0QlJTVHKToTOCwRZDYrI1VWNzovDxCCQ2dHXC4RcYJ0TD/8QAGwEAAgMBAQEAAAAAAAAAAAAAAAMBAgQFBgf/xAA4EQABAwIDBAcGBgMBAQAAAAABAAIDBBESITEFE0FRFCJhcZGhwQYyM1KB8BUWQmLR4SM0sfEk/9oADAMBAAIRAxEAPwD1FhhpTCCW0klI+qOVS9WZ+6R7IpR/o7f5R7qmoQoerNfdI9kU/VWfukeyKmpUIUPVWfukeyKXVWfukeyKnpqEKHqrP3SPZFLqrX3SPZFT0qEKDqzP3SPZFLqzP3SPZFTUqhCh6sz90j2RS6qz90j2RU9KhCg6qz90j2RT9VZ+6R7IqalUoUHVWfukeyKXVWfukeyKnpUIUPVWfukeyKbqrP3SPZFT0qEKHqrP3SPZFLqrP3SPZFTUqEKHqzP3SPZFN1Vn7pHsip7UqEKDqrP3SPZFLqrP3SPZFT0qEKHqzP3SPZFN1Zn7pHsipzTUIUHVmfukeyKXVmvukeyKmpqEKHq7X3SPZFDJaQiStKQABbQd1GDQib9LX4e6oQicb6O3+Ue6pqhj/R2/yj3VMKlCcUqaqE/HsHwp5LOI4lHiOKGZKXl5bihCI0qCK202WTv2hw/9dNTxdpsCnNPOxMWiPojpzvFtwHo08z2UIRS9KhCNrNnHVoQ3jsFalkBKUvJJJO7SiUmSxCjrkSnUMsti63FmwSO2hClpqHQtocFxOQI0DFIsp4pKujacCjYcbCpMSxrC8GSlWJ4jHiZvRS4sBSu4bzQhXqVBIm2OzU6R1ePjcQvcG1r6MnuzWvRWXLjwI65Mt5DDDditxZslPDU+NCFNS4UHTtds0q2XH8PObdaQnX96L67qEJ6XGhS9qdnW1LS5juHoU2SFpVJQCkjeCL1fiyo82OiTEeQ+y56DjZulXDQ0IU9NQl7arZ2O6tp7G4Tbjasq0LeSFA7rW313I2lwGG6GpWNQmHCkLCXHkpOUi4NjzFCETpUK/tVs4U5v7QYbbn1pHxruPtHgcxxbcTGIchbaC4pLTyVFKRvJtwFCESpUGO2GzIF/L8Dlbp039VF21pdbQ42QpCwFJUNxB3GhC6p6Cz9rtn8NkKjSMSbU+n0mmUqdUnvCQbeNdYXtXgGMvFjD8VYdfGnQqORz2VWNCEYrk1TxPGMNwZpLuKTG4iFmyVOaAmusPxSBi8TreGy2pcfMU9I0q4uN4oQrVMajkyWYcZyTIc6NlsZlrIvYUOh7UYDiMpMWFirEh9RsG2ySb9vLdxoQihoPN+lr8PdRc0Im/S1+HuqChE4/8Bv8o91S1FH+jt/lHuqWrIT1l/lJQlz5PcXC0hQS2lQuNxzCtRWY+Uc2+T7F/wDdJH/EKEKT5PmUp2BwYJaR50cE+aNbk1PhOH4aMcn49hrjJTJQmK4hpvKAttagok8Tc2/lrP7HbJR5mx2GSF4xjDJfjhRQzNUlCPyjgKP7H4RIwLZxGGy79K3IfUlSlhSlpU4opUTzIIJ76hQscGW9jflpS9dLcLaBsgaWCXFEae2B7VekS5jOHRH5sleRmM2p1xXJKRc1jvlVwVWJbJGfHSeuYU4JDa0+kE/W/of5a5lY0Ns9ndn8PZH+nFAzgk+g01q6Oy6gE+NClVo+InYr5OZm0r7KTieLPGTkI+u4fm0nsSnX10Z2J2fRBwxjGMRR1nHMQbD0mW8MzgzC4QPsgCwsOVCflmjqc2FSppNm2JSCoAaJTYpH7kVrNnZ7eK7NYZOb9F6KgkcjYAjwNxQhLHtn8L2mgKhYpFQ6kg5HMvntE8UngaxnyZYzOhY1iWxOKPqkOYcSYri9+RJsU91iCOWteigXIrzTZiOqd8t+PYiwm8aKgtrWN2chKbf8KvVQhT7FNIb+VjbBQQkEWsbc1AmvRL6Wrz3Ys5vlU2y70j969BuALk2HPlQhed7cR2nvlV2PztpVc63G+yrivRlG6jXnm2KgflX2OsQRZRB56mvQz6RoQsrjjLa/lL2VcKElQYmXNuSU2959dE29nog2jxDGX22ZC5jbTaEuNAlsIBG887j1VQxex+UfZgDhGmk+pFaXjQhebswYf/15kM9UY6LyaFdH0Yyg2TrbdWxRs7DY2mYxuKyxGLcZxhxtpkJLhUUkKJHKx9dZZkf/AJ/kf+lj3CvQKELzdppv/wC4Z1WRNxAzbuOQC/qoj8omPTWZWF7LYU8piZjLoS4+g2U01cA27Trr2GqLev8A2g3P/Tv/AGCqXyjv+SflM2Xxh4ERhlQVcBZfneoKBoQvR8JwmBgEBEDDIyGGEb8o1WeKieJPM0A292SibR4K/JQ0GsViNl2LKbFl3TqE35H9t9atXpd+tQTXm42HypDqgltplalk7gADehCxuxO0721HycTnZp6WXEYdYfWrXpLIuFHvB17RWQwZUv5MnsJxi639nscjMmTxLLhSCTbsuSOYuOFFvksgvRvk3x2c82W25geU1filLZF/XceFbLCMMh4x8nmF4dOaDsaRhrKVjl82nUciN9CEcYfakNNyI7qXWXUhba0G4Uk7iKzeyTKWsd2sWlIGfExw/wBmk+81ltlsVl/J9tIdjsfeKsNkKzYbMWdBc6DsBOluB7DetdswLYvtP/6n/wDyRQhaHfQib9LX4e6i1CZv0tfh7qgoROP9Hb/KPdU1QR/4Df5R7qmFWQnrMbdwMaxrAX8GwmA08JSRnkOSAgN2UDbLbXdWopWoQsVgR20wPAoeFnZqFJERoNhxOIhOa3G2Wr2Ds7RzNqFYpjeHsQI7UMsMNNSA6SoqBJOg4AeqtPalahCjcabeaWy8kKbcSULSeIIsRWJ+TvYqZstKxN6esKussQhmzWZzXzdmY207K3VqVqhCqz4EbE8PfgTGg7HkIKHEniD/AFG+sNgmC7XbBuuwsPjN7QYItedpvpw08zffv08Bv36XNeh2pAUIWafxHanE2+r4bgXkrpBZUye8hRa7UtoJzHlcgVd2e2eibMYWqLDzvurUXX33D85JcPEnhRc6b64LrQ3rHhVHyMZ7xsgAledYHhO2eCbUYxjn9n4sjyqvN0PX0p6MXJGtjeiuLy9usTwuTh7Gy8SKZTSmi8cRSooChYkCw1rWmU2N1zXPWxwQfXWV1fTN1eFcMdyWT212KlYvGwuVgMlEfE8GyiMXNErSLaX4HSkztFt8lIZkbEMuvgWLrc5KUHt1v761fW/9n+9Lrh+x+9L/ABSl+byRu3ILgODYqvGHNodolMCeWegjRY5u3FbJudTvUTvNH31uNx3FstdM6lJKG8wTnPAXO6oxL/2f70/Wx9g+upG06U/qU7tywTeE7XI+UV3a04CwW3GOgEbrycwFgL3tbeK3+d3qZd6v890eboM49K18mbdv0vSEps77iuw80rcsU9lXA/3XhVLHDgvO28F2wT8oy9rjgUfo1M9D1XrycwTlAvmta+l61W0+zMTbDAPJ2IJLCzZxtxNlKYct+41sedHRruINKtAN9FVYfBlbebORkYZNwmPj0dkZWZbMwNuZOAUFjU2/6mrk7Dto9rWDBxRhrA8KWfnmmZHSyJA+zcAJSk8bXNazWlapQgOOw8RY2dOD7OYXGW27HXGAW/0SY6SmwIFjm3nlup9lGcYh4NGw3FoLEcwY7bLbrMjpOmyixJGUZdw57+yj1qa1CEB2u2Vh7XYIuBJ+bdR50d8DVpfwPEUO+TvBcbwPCZrGP2VKdk50udIF9IkJSkG/hxrX2prUIXNqETfpa/D3UXNCJv0tfh7qhSiUf6O3+Ue6p6rx/wCA3+Ue6pxVlC6p6alehCelemvXC3UNjzjryFUfI2MXcbBSBdd3plLSkXUQO+hWKzpjcbNCVHZ86zj0g+a0ixuo6i/DS/Gs1gu0GITdoZmCrxCFiBRGEiPNbbIT6WUpUAdfA1zJNogtJhF7K4ZnmtouWkegkq7d1QqkuK45R2CsNheMbV45s05iseRh8Z1hx4ZCyVB7ITpv80aW4mrOFbWyNoE4fFgNNMS5UIy5DiwVIjpCsuieJJ3XOgrmTy1kl7vyGtuCY0NCLnaFo7TIwByLITIcZLyHV5cikDS4sb79NQKIOvssAF55DQUoJSVqAzKO4DmaxrDeIs/KlEbxGW1LUnDFlp1tvozlzHRQva977ql26ExzEtm0MdXAOJIKC4CT0g5gfV/esjoGvka2+ovf/wBV8VgjreOtObSLwExH25CY5kdIvLkUgKCbixJ1J40UvWKd8qn5SEIQqL11eDKDj2U9G2OlHnBJNzwFieNcP7Y4js49i0HGugnPQm23YzzSejDuc2AUOFid44A1LqQutu+QNvJAdbVbi9CMf2nhbMstyMSZkiMtQQH20BSQo30IvfcCd1A5W1L2HSYDqMah4uiVISxIix0C7Wb67djewI+teiO2UKPiEfDYEpOdiRiCW1jsKF1RlOGyNEmhUl1xktChxK0JWhSVIWApKkm4IO40InbUwIWPsYClp+TiL6OkS0yE6DU6kkAaAn/rQjY/Fjh+EYjhGLOjp9nSUrUd62QCUKA7hb1c6FmJJRt1s7IkWZxDEW5T7ysuboypshKe3KkAW7DzpjKVoe4P0ANu3K6qX5Cy9DvUbshhgoD7yGukUEIzqtnUdwHM1mMAxnEn0Y61jc1tuThSylQQyAEItmS5a+txQfFf7QyTsk7iL0VMt+aHUoLJHQqykgEA6gDfxvS2UZL8LiPsXyUl+WS17O0CV7TLwExH2X0R+sdIpScqkZrAixO83323UZTKdTxv31g3U4qr5TOhRIjImLwUByQGzkR86rVKL6ndvPwons/iWKp2gxLZ/F5Dcx2I2h5mUhvIVoVwUkaXB5U5zZIgHROtYAnMqBY5ELXomJPpgju1qRclhthb7jqUNNpKlrJsEgakmsivFJOJ7SysDhSDEbgsockyEoCnFKV6KU3uALakkGgGO4tizEbHtmpkhuQtOHKksS1N5VLasQpKgLDMOBGnZXQpa2ouGvsdD22PkqOY3gt7g2Mv4wVveTHI0BaEuRJK3EnrKTxyjVOljY86KVmNjn8Qb2aw8zX2X21RWiyG2ygoTlGhJJzHt0rRIeQ76J15V1I6yGRxYHZpRYQLqQ0jTXpVqUJjQeb9LX4e6jBoPN+lr8PdQhEY/wDAb/KPdU9QR/4Df5R7qmFSoXVMpaUC6jYVE7ICNE6q/YVVUorN1G5rk1e02Q9VmZ8gmtjJ1UzklStEeaOfGoDSpWrzU1RJMbvN1oDQNFndq8LxHEF4XIgNNSkQZPTPQXV5Evi1gbnS6dd/OomoGNs7Yrx1yHHcZXAEZLDLwBaObNYkjzu+w39lae1NarNqXNbhsP8A1QWgrNbM4RiWF7MScKmMNoeUXlNrQ6FJUVkkDsteguEbL7RYArDZ8OPGdlRYpiSoyn7JkNlRUClVtCDbeOFb/LStTBWPGLIdbVRgCyqcMx1e2kbH5EaP0IhmOpht65Yub77efz4b7cLm1tThWI4gcLl4Whp5/DZaZHQOryB0cs3CtBalal9JdiDgBlkrYMrLMswMYVtmjHH4LDbRgmKttEjMUkrCsw0FwLUO2h2Nm45juJP3bbjTIzbbLufzmnEEKBKeIuLeNbNb7DfpvIT3qqurFIKdOmv+VJNWbVvY4OaAMrKdy53BUcOkbRLS2zPwmGy6myXpSZAUlYG8pQBe55Ei1c4/ExGa/h3UYzbiIktMlanHsmYAKGUCx576unGIY4rP8tN5Zif7T2aXv+vjACZ0d9rWKD4xsn5X2ow3GCroW0Iyz2Qr+MEkKQk29IZhr2AV1i2GYtL2ywvGY8VhTGHIcRlU/lU7nBFx5ulr0XGMQuax/LTqxKG60pCZJaUpJAVlPmnnVm1T8geAt9CqmBw4FZ/GcEclbdQnWHw21NikYi1bVbbaklPrJCe69X9qMLxHEXcLm4YGVyMOldP0L6ikOC1iMw3HWrOC4e3B6V17FVYnMeCUrku5QcidyQBoBqT2k0WAqz6ghzcJvhyVMGWazLGF4yds0Y/IjxUtmEIq20PklJzlRULp1GtrVPHwifH23m4zlZXDlxkM/wAQhaCnW9rWPro/anApZqHHgNLfRGELOSMGnwNrF4/hSWpCJjIZmRHF5CrL6K0K3X7D289IMT2cxDE14nPLcdM2dD6ky0XTkjtEG6lKy+cok7gNOfGtVbspWFWFU8WI1GV+xGAFD8CiyoOCRIMxDSXIrKGczSyoLCQBm1AtflRDupWpWrO55c4uPFSBZTNyVJ0WMw58aspWlYuk3FUKSVFJuk2NdSl2pJF1ZMx5pbowcwiBoPO+lr8PcKJNyEuaK0V76Gzfpa/D3V6WGdkzcTDdZy0jVEI5+YR+Ue6uXZBPmoOnE86rh4qaQgaAJF+2kK4dftEkmOLTiU5kfEpxT01PXCTk9KmpXqFKVK9cLWltJUtQSkbyTQyTjSRdMZGY/bVu9VCuyNz9AiqlBKSpRCQN5NUX8YitaIJdP+Hd66CPSHpCszzhWeXAeFRd1RdbmUgHvFEXsakr/hBLY9Zqm5Kfe1ceWrx0qK9DJOMqbxBzD42Gypb7SUqUUZUoAI0OYn/mxqzI3SGzU/DHGNETJFKsx/aDGJOPnBW4USC/0fSZnnC6CLX0sBc/CiERGLxsZSidNEyO8wopyMBtLawRppfeDxNPdSuYLuIva9r8ENmDj1QeSLi/CnNxWS25bdh4V5RiTJTLxeShQQ8oJsQfq7huFaDDIjUWC0GlOqLiErUpxwrJJG/U1V8AbCJL69ilshMhZbRXAaV6BP43Jm4uvCMFS2XGNZMt0EoZ7APrK+FWDhuKBN29oHel/wAcdBQT3DW3jR0ctAxuAv3+gRvQfdF0V0vUrUl9n+G8tPYDpWcgY++3i/kXGmG2Jqhdl1s/Nvjs5GjbjgaaU4u4ShJUbC5sNd1UkhfGQ08dO3uUtcyQXRRrGpKP4iUODusavsYxGd0WS0f8W711mY8yNMb6SLIbeRxKFXt3jhU16WQWmxS3U8bxcLXJUlaQpJCgdxBp71lWZDsdWZpwpPLgfCikbGwbJkoyn7ad3qqFkfSvbmM0Xpq5Q4hxIUhQUk7iDXVCy2SpqemoUJjVV4kukk3NWjVV3+Ia7Wxid+4dnqEqbRSt+iO6pBUbfojuqSubN8R3eVdui6FPXNIkAEk2A3k0pWXVUZuJtRboRZx37I3DvqnOxYru1GNk7ivie6hdVut0NLfrPUsiS9JVmeWVW3DgKiqrPxKNhraVSFkrXo2ygZnHDySKHpc2hXMYmONsswysJXBSczgSdMylbrjQ2HC9NZC5wxHIdvHuWsvazqgeCM0J2mlzYWCqew4kSi6hLYAuVEndbtoseyhWPat4cgb14g0Pef6VamtvW3F0TXwGybAMfj4/DK0ANSWtH2DvQeY7KIBhtMlckAh1aA2o30IBJGniayO0zLEPGEYrgcpAxRKvnYrIKulHEkDd23399aHAsdjY/B6wx5jqNHmTvQfhWiogs3fRjqnUcv65FKilu7A/UeaC4+nqe22CYheweuyo+Nv/AHVrCNSKyvygsr8hx5jei4slKgrkCD/W1aZh9EmO0+kizraVix4EXqs/Wp438rjwUx9WV7e4oDt4nNsm+fsuIP7/APzRZh9TWAtSUi5RDCx3hF6D7cSGf7PvwQoqkulCkNJBKiM2/wDY0RwGXHmYNFY84rbjIQ82tBSQctiNfGrlp6IwkaOPgoBG/cAeCC/JyM2DS5CjmddknOo7zYD4mtbWMwBz+yOLysHxI9FEkrzxZKvQPYT2i3iK2Sltpa6ZTiEtAXzlQy253qte0mcvGYdoimIEYadRqsd8oI6J3B5SP46HiEkbyAUn3++thJfbiNOyXlBLbKCtR5AC5rKusf2s2njyW7nCcN3OkWDzl7kJ5i4GvZRbHiJr0PB9f++OZ3gODSNVes2FNkaC2KF2ouT2DX/iqw2L5BodFmMIVKwjbSNImC3ltouK4BJUSQnvBAHjW+1F+dZbb5hwYXFxSOLOYe+ldxwSbD3gVo2JrL0BvEL2ZWz0xPIWuapVnfMZMBrl4aeSmAbtzoz3qlH2ggOzDBeWqLNBCSw6NbndYjQ34a0UoPs6wVQ3cTfbAkYk505uNUo+onwHvqXH8QXhWEOYgh5DZYIORabh3/B2E86RJE1027j10+qa15DMT/sIxHkvRV5mVlPMcDRqHijUohC/m3eROh7jWOwfHGMYYQ4lh6M4tGcNuptdPNJ3EUSpD2OjdhcM1V0UczcQWtpqDQcVU3ZqSSpG4L4jvowCCAQQQdQRxqq50kTozYpVWd/imrNVnf4hrs7G+Oe71Cyze6pG/RHdUl6jQfNHdXZUALk2A3nlXNm993eUxuidS0oSVLICQLknhQKfiKpSujbulkf8XfTYhPMpXRtmzKf+I86pb9BSCV06enDes7VPeuHkuKaUltzo1keaspzZTztxoXNnTJr7mH4KtpLjWkiWsXQyfsgfWV+woRFl49ge0MWDisrr8Occrb1tyv6cNK1spXEXuAbXtxTXTAHQ25qriceTsntBGx1T78+M980+t6xUi+8DlzHdatDi+JtdTVGgurfmyW7x0xjdQvuUTuSntNXpsJjEYT0OUnMy8myuY5EdorK7Iu+RMUl7OTENofKs7LwTYvDlfjpqPGtTXtnj3jhdzPMf1xSC0xPwg5O8itLhk1yZCCpTRjyWj0b7atAlY5HiDoR31Q2lablOYREeBKHp6cwBIuAlV9R313j01lyM7hLLapk55FksNb2+S1H6oB11p3MDOJphuYw+t52OgfNsqyI6S2qrjUmkxhrHCZ3VvfLjpw+qa4lwwDNEYsOLAQW4bDUdH+zSBfv51nXdm5i9p1YnhqxhLdrOL0WXjxIRuAPae21H2zGhMJYjpCUI9FCeHjXK5TivRASPXSo5pI3Et48080wkABFrKGVgsfEEIRiLz0pCALtleRCyPrEJtrUkaFheFA9WZYjZhY5bAqAqNSlLN1KJ7zVSenzEKtuJFAL3DCXZLTHSsLu1EziURH98D3C9c+VIh3un2TQGnqdy1a+iM5o27Kw2W0WZHRvNnehxFx+4qs1gOzxUFNQYqrG+W9wP5b2obVmCm7qjyFWwuY3quIS5KKO2Io6pHzPRNENAJyoKUiyO4bqEQ8PxKNj7s2W43OQ+0GkPJ+bLCRrbLroTxB8KsJWpJ81RHcalTKcT6QCh+9Ka5zAQM7rI+nuQeS7xGGMRw2TCVufbKLngbafvasbgU13ENnGdnFLyyeslhwcUsjzln3p8a2zchtdtcp5Gh8LZ6HAx2VizJV0spNig7kEm6iO+w/enU87Y43Nf3jvWWaFxeCO49yK21CUiwGgA4CsXiCjthtUjC2VnyZhxzSFDctX/ADoPE1d2s2jkYZAdjMxJDUh9XRNSLDJbioEcezhRLZvBE4FhDcXe+vz31c1Hh3DdV4m9Gj3zveOTfUpbzvX7saDX+EUK22miolDTLY3myUoSPcKENbXYG870aJhy3t0paUG7/mtYVR+UBElWzBMe5bS8kvhO8o1/a9v2ozhC4MjBI3k9DZhraCQgJ03agjnzpQijbCJX3NzbLh3q5kcZMDcrBXgQQCCFAi4I1BFXYGIKiKyLJUyd4+z3VlcAK2MQxCDHSpzC2XB1d07m1fWbHMA+qjtZ5Y92/DdXFpWZhapK0uJC0KCkkXBFQO/xDQfD55iL6NerKjqPsnnRdwhSyQQQdxHGursb457vULj1cRjyUiPRFC8UnZyYzSvNHpnmeVWJ0vq0cBJ+cXons7aCVzJz/kd3rXSQ3GMpVXnMSJUfoY8kxgs2ccSLrCeOXke2oMVxXya0hDTKpMyQSmPHTvWeZ5AcTXeGSJz7GXEonVpLdgopOZtfak/0obG9rRL9+C2lzScCy2HypGxOJeS8SUXMLlLKmZNvRJ4n+o8atY9jLzGORHU4PJmRYQUtLiUkJWtQtcGxuAP37q0WIYfGxSE5DmN52l+tJ4KHI1lcOxOVsfPGC4u4V4eu5iytbJHb2cxw7q6UUjZyZA277ZjS/aO1ZHtdGMBPV58laR8oWE5ssqNMjL4hSAf611LgM7YyYWIRi7Fjx7/97tkcd7EjkOZ8KONOQ8YjFZjofjkkJLzQKXP8Qvw7arzMSSynoIgSMoy5gNEgcBSBI1jv8LC13fdao6eSY4XG47l22jD8Dj9DHbCSrUgG61nmonU+NV04i7IeyuWSg7kp4UPJJUVKJJO8njSFUwXzdmV2o6VjG2RelUbDvTNBXHce+pKUUki2SaoJgvHPYQanrh5OZhY/w0NOas3IhDKVIUq0rclV2CnzFq5m1UqIxU5Y6e3WqSaJUp6qmpqemrOsieol4g5GcCEWUB6QNdOuBpsrPDcO2hhJUSTqTqaYxoOqbHGHao42/FxJhbDiEuJULLZcAN/jQ3aMSIOCMoidJ1NtxKZeUlTgZvrY7+/sqqCUqCgSCDoQd1FYWJhyzUki50zncrsNWAMbg4ZgcFlqaPqksV9HQPxk9HkdjuIsm2qVJI91qx+BA4JttMwKItTsF1PSZL36E2v/AFt6qOuYAGwUYdiMvDm1G5ZZUCgE7ykEeb4VHh0LBdnY0qSmSCoLIlSX13cKt9j8Bvq8TmNY9rSXYuFuPM/0uY9ri5pItbijQSPRSBbkKzz+1MVnaljDmnzIbeHROBAuGnL6EHjyPLSpXHJeMsrfdU5hmEISVq1yvSEgXN/sJt4mhGx8JvEcTkY+YyWIzZLMFkDRAG8jttx5k1aGCNjHvlzsNO0+qiSVznNazitmRY2ozA1hN+PvNBaM4f8AQm/H3mnbG/2D3eoSto/CHf6FC5jqnJjhV9U5R3CohqbV1J+lO/nV765Sda5k3xHd5WyIWYEIwQpmzZ+LKN1qeMZr/A2jTTlc3JoxwrIYXiiNnMdm4NiK+jjvvF+M8fRGbmeX9RWvTZaQpCgtJ3FJuDTqyNzX3/SQLdypA4FtuPFI6AnkKFPRYu0kSDIdAXDB6YMqTqtXC55b++osdxPMRguHOBeIywUeabhhB9Jajw0q6oNxIzUKPohlARfsAqGtdE0P0cdO7n/CYAJXFmo4qriGIZrx49koGilJ08B2UN3VdkRcwK2gAriOdU6aywGS7cIaG2alSpqerp6niu9G7Y+ivQ1foTRCM70rQv6SdDSpG8VmmZ+pTUrXFudK9IUpZ0JIsSORpVI+LSFjtqOtQ0W8ZhKiracraU8hQxsZnUp5kUUvSpEiY6BPTUqikO9E0SD5x0FKAukAXNlWlu9I5kB81PvqvSpVpAsLLe1oaLJUt4pWpwkkgAXJ4VKnJEcOnkFMd43B0Qrl2GlOwOPKxqHigZaW6yqzqV7lptoq32gd3/So2IwaGZWq/dRGM9ezajqPRJ41nLyx2KNcmqiY83AWe22nOyTG2dhkmROUC6b+ii/H1X7hRVqbgmCQmYIxCM2hhAQElwFR5mw4k1E9s1gzk9yfObU+++u2Z50gAnQJAFh2W1qDFcUwPZZAbZhMKmKHzcdlAzX7TwrSN3IxkLAT5XPeuUcTHOkcR/Skm7XYdDjmQliY+yNOkSwUoJ71WrU7M4k3i+z8We02ptDuayVbxZRH9KwsTZ/EMflJxPadw5BqzBSbBI7eXdv516JhbbbOGsttNpbQkEJSgWAFzuFdPZ7YI5ixmbrZm9xqMliq3SujxO0vkhMn6W9+dXvriu5H0t786vfXIrz03xHd660fuBUcVwaDjUYMzWs2X0HEmykHsP8ASs6jYB5lRSxj0hpg70JSQSORsbVsLU9Njq5om4WOyVH08bzcjNC8NwaBs9GUIbZLrost5w3Wv/47K6/rUjznSOEj0RoK4qC5zjicblb4o2xtsAlUEiMHfOTov31PSoBI0TwS03CEkFJKVCxG8Gmok/HS8L7ljcaHqQptRSoWIp7XYlrY8OXNSx3eidBPonQ1FSqxzVyLixRa2ulRqfaRopYvyGtUFPOKQEFRsBwriliPmkCHmpX3EuOlab2I41FSpUwJ4FhZSsLS28lar2HKryH2lmyVi/I0Mpcaq5oKo+MOzReh0h3pXTb0U6CuUvuJQUhRsRaxqOoayyiOPCblPSpq6QhTiwlIufdVk05JJSVqCUi5PCr7DAZFzqs7zyp2WUspsNVHeakpTn3yCyvkvkE9NfUEHWnrmlpKtrZYxGEtiQgKQ4LKHI8CORG8GgmzezTGFSJL8ptT81DpCJLuoUg6hSe3XXxoqw50bgufNOhq92UCZ8bHRtORWGWBpeHEJqNYf9Bb8feaC0aw/wCgt+PvNdDY3+we71C520fhDv8AQoPI+lvf7xXvrgV3J+lvfnV764FcyX4ju8rbH7gT1DMkJjRypV7qOUWqag+Lu5pKWgdED9zRG3E5aoGY3gKVt5t30FA9nGu6EX8Kmbluo0JzDtrQY+S3uh5IjSqu3LaXoboPbU43XqhBGqSWkap6jeZS8mytCNx5VJUT73Qt3HpHQVAvfJDb3yQ9xCm1lCrXFc0ib3JPaSaqRpa35biCkBooC2SN6hcgk+r1VsawkE8lsc8NIadSrdKqMmStE7oetNsN9DnJUkEg3sP6123ODcVtcwFp0pBWkJJy62ueXjV9y6wISxOzEWngrdKoVS2G1FK12sCb2NtN+tcNykJabDrwcWuxzIQbWO7Thw31Xdutor71l7XVmlVZbrrslceOpKOiALjhF7X3ADnSS45GUoS5CVpUoJaVlsSTpY27bUbs/VRvRfs58FZpVXkSW0JUhL6W3MwQCU3so20t4/vXEiV/3mOyysgqcsvzdLAEnXnpUiJxQ6ZjVebbLqwhJ17aINNJaTlSO886ENSmnXVIacutACtxGh3Ec91FmHembvxGhrPI0jVUkOIXByXdPTUy3ENi61AUnVIAXVMSALk2FVXJt9G0+Jqsta3DdaiauGHinNhcdVccmNp0QM5/aiUKR1mMFn0horvrP0Qwh7K+po7lpuO8VEkYw5Ks8I3dwi9GsP8AoLfj7zQWjWH/AEFvx95rbsb/AGD3eoXnNpfCHf6FBpP0t7/eK99cA13J+lvfnV764rmy/Ed3lbI/cCcVnH3OlkOOHXMo0ffXkjuL4pSTWcG6mQDUrp0g1KVLjT01aFvT12h1bXoKI7OFR09CLA6q23NB0cTbtFQSHeleJB80aCo6aoDQDdUDGg3ChlIddCGUIu0s/OqvqE8h31CIpaxNt5hoBnoihZvxuLaVcriQ+iNHceXfKgXNuNPY91sIVHxtvjce1U3I7ypcp1UZDqXEJQ3nIIsL7/E1XTh81toM+atIdbJUpWq0JA07NR+9FS42lSEqWlKl+iknU1yt9KJDbH13QojkAN9/WKa2V+gH2Eh8EXvE/ZVBcSV0TpYSpsuNqBZU5dJUTqU8uPrqxFbfZW4hTKcq1hWfNoBYADnpapIcnrMdtxZQlblyEhW8A2vUqVpcB6JaVEG2huAe2ofI/NpClkMdw9pVYNPxpr7rbXTMyLKUAoBSFAW47wah6rMzpVa46x0mVbhIQkDT99dKniyZMllp/oWw24TeyjcAX13dn71OmQwptTiXm1IT6SgoWHfQXvadM1AjjeNTbVD0w5oZSkoSpfWFuqJXv35T7vVUSoGILitNhKElEZTds+5Rtc9519dE0ym1yugQcx6PpMwOlr2FSNutupzNrStN7XSb61JmkbnZQKaJwsHKKM10aSSz0ZIA1VmUbczVuO70LlzcpIsRUdKszziNytbWANwqwuW4vRIyD96gNybk3NNSqgFldrQ3RPSpr0qFKVSRXOilNL4BQvUdMd1Ta6q4XFlp6N4d9Bb8feaBNqzsoV9pINHcP+gt+PvNP2OP/od3H/oXk9p5RDv9Cg0lKutvED66vfXIQrlU7/0p38599cgGvUfl6kf1iTn2rzv4zUN6otl2KtKZddiuNoSCpQsNaE+R533SfbFaC2tPamN2BStFgT4p0ftDVxiwA8P7We8kTvuk+2KXked92n2xWhseVParfgVNzPim/mes5N8D/Kzvkeb9hPtCn8jzbegj2xWhtStUfgVNzPip/M1Zyb4f2sxJhPxEpU8lICjYWN6r0Yx8fNMH/EaDV5vaFOynnMbNAvX7Kq5KulbLJqb6J6qYmguxm2+jLgU8jMEpvpe59371ZbWVgkoUiyiLKG+3Gk4tLTanFnKlAuongKxsu1wK3vAewi+RQ7oVO9MwWSlZkhQVl81LYsRY7tw4c66lJUcQeeEdS1Ij2bVluMxJ4891XEyAuX1cIVcNhzNwsTUutuVOMrgcwkNga5tgeKCyIi4yUtMtuK6OOlBdSLk3UM3foN3bV8gMQn3mG3C44CQMvnKNrDTgK7VKySegSw4tYTn821rbudTNK6RpDgSU5xcA7xUvkcWi4/tVjhYHHCf6QxMToYERCOsKuUJcQVE2G8ix3C4t41zH6RElDj8ZwJWtxRCUXGbQJ05ZRoTReooz4lM9KlBSMxTY9htQJnFpuEGnaHAA/YQ9bKA5LKozjaSUIStCLlIsN3Peb91XYSXQ0suhN1LJCkpy5hwJHA1MpxDa0IUbKcNkjmbXNJCytSwW1IyqsL/W7RVHyOc21kyOJrH3B+9V1SpWpqQtN1ajQX5aCtnLYGxubVL5Hmcke1VvAgTHe5Z/6UUy16uj2RTzwNkde57V4jaG3qunqnxMtYHkgHkeZyR7VLyPM5I9qj9qa1avwKl7fFYfzNW9nggPkeXyb9ql5Gl/7P2qPWpWo/A6Xt8Ufmat7PBV2Gltx221WzJSAbGj2Hi0FsHt95oTai8D6G34+80o7Kp6T/JHe5y1++SzjaU9UcMlrarKzXHBiEkBah86rj2mog6594r11SxPFktYrMR1Z1WV9YuOPnGq/lpP4V2vRMq6cNALguC+CUuOSLB1z7xXrp+ld+8V66E+W0/hHaXlsfhHqv0yn+YKnR5uSL9K794r10xdd+8V66E+Wx+EdpHGx+DdqOmU/wAwR0ebl5or0rn3i/apdK594r2qE+Wx+DepeW+UJ31//FHTKb5ggU83LzV2cpamkkqKrK4mhz7iWo7jiicqElRtvtauncWDyC2Yjqb8eX7U9gRrqK8Xt0xuqhIw3BH/ABfRfZpzuhuidqCfNCGzkDaumcKWIhW6c584ngPUda7kADZ9hpbivnS2grudbkX/AK0VsDwGtK2tckzgkZaFd4UxAIvrkg8lvMmUrpXEtlTcdBzHN2knf9Y1NDPXJCX1u+c2tdkAm4G4A8hxolYch6qrrmxm3VNkqzp1UEtk+Ogqd6XAgDNV3AY4OLslUTIaVikxbkvoA0ENixGthc7xzNMsNPyZaUqUHXGkhtJUbnML37hp6jRFpbMhsONFK0niKZL7S5C2U/xW0gq83cDu1qN5bhop3NwOsMz/ANuhaHCYzT/SqVIaWtTpvqhCQdCPAU7bjcbqqsyllmKp0pBNlE/8nWi+UC+gF9/bTApUAoEEEaEa3FTvweCjop+bNCY/ROSYYcdc+bjF0kKV6ROv9a5jvIeZs8pRQWS4hsqN1qUo6DmQLDxozYdlNYaGwuN2m6o6QOSOikEZoK42+iPLW68vzGm2T5x1c0uf3FGkAJbQlJJASACeNPbupjuJNUkl3gATIod1c3V2EVJZJCiLqvoas51/bV66Ct4w422ECA4bcbnX9q68tu/6vc9Z+FfQqOopoadkZcMgF8nr2Sz1Uko0JPFGM6/tq9dLOr7avXQfy29/q9z1n4U3lx7/AFev1n4Vp6dTfMFj6LNy80ZzqvqtXrps6vtq9dB/Lb3+r1+s/Cl5af8AwC/WfhR06m+ZHRZuXmjGZX2leutVgtzhLNzf0v8AMa898tSD/wDoK9Z+FbzZp5UjAIzq2y2VZ/NPDzjWGtqYZYw1hubrbRQvZIS7kgOOQgiQ7JaFgXFdIPE60LbbcdWENpUpR3AVqpLaXHnkLF0qUoEeNUMIi9XbdUbFRWUg9g0rwHSy0OvqCtj4bvy4qvHwRarKkOZR9lO/11xirbUcNR2UBP1lczy/rRl55EdouOHQbgN6jyFD2cNclvmVO80KNw2N9uAPKkR1Di7eSHIcFL4wBhaM1VwmGiUtxTozNpFrdprjEMOXCOdJK2SbA8R2GjUNLTfTNNgAocNwOF91TuNJeaU2sXSsWNVNY9st+CBACy3FZeNGdlvBtr+ZR3JFE5kBltmKwlRQkuZSsi5JI31awphLEMpBBVnUFntBtVfHlgMMt31KifV/1q5ndJOGt0VRGGRYioHMCeSCWn0rI4EWoQ60th1TbiChSeBrUwJQlxUrPpp81Y7edUNoWkqbZct54JTfmKhs0jn7p+q62zKllJKJP0nX+fogYNKkDT1Ze+BBFwlVSGc8uc9wC0t37Ep+JNWqh6lFBKhHRcm503mmMcACDxVJGuJaRwQ5lx5U+QGBZElRcSoEDRIAzX5E8eyuVOOstSJRkFS0uJbugC7hSBmv2elRZxhl1SVONpUpHokjdTdWYBWQygdJfPpvvvrR0hnJZDSv+bn5oW9JeUh09YUCI11pFsoWs2SB3a1M2X1FURh4hEYISHbgXO89+mlquqix1JylhsiwFsvAbhTiOyHOlDSOktbNb1VBnYRkFYU0gNyf+qWmpUqxrclToQpxxLaElSidAONMaPYDDQhkylC61EhJ5CpLhG3GVxNr1gii3TD1neQ4lVp+G9TgNOg5nEq+cPDWpp+DaF2GDfeWvh8KIYnl8nuBf1rAX53q0RrWfpUgAdfmvFblhJCyUaO5KkJZRoTvJ+qOdXMTgJYejNMA+eMvaTff+9FokZLcmU9lF3V6dw3/AL3pnkpfxRhHGOlSz3mwFPdVkyXGgHolCABtuJKFYtBEd1ssIJSpFiAOI3n1VRjLySmV8AsHXvrTyiEJad3ZHE/vp/WqWI4Ql7M9GGV3eUjcru7amGrGAMf4qJIc7tUknCIr9ykFpR4o3eqjWCsLjYUyysgqSVajj5xqk2oONoWPrJBorD+io8ffWrZErzMWOOVvULSGNBxBZ53FY6Z8hp27akuqFzqDY1wjEI7Db2ZeazhyBOpVfX40KxAtqxWWApJIfXcX/wARqEIT9kV3/wAsCXriQZrku2gWutbRF4Mzrctb8hSEJbT82knRN+PfVt3FIjKSel6Q8Ep1vWeyA/VFIpSBcgDvof7KFxuZAByVG7SIFsKmTNeRMVKQcq1G5TwI5UZjYxGeADh6FfEK3eBrOl2ON7jY8RSDjCzZK21HlcVMns2ySwMouqsrnM4IlAxLq8lxLurTqyb/AGTzqPFpAfnHKbobGUEcedVMo+yPVSyD7IpzfZgiTeB4v3Kpr7tw2U0KYqG/nAzIOi08xVzGJDUiPHWyvMkkntHfQ3KnkPVSyJ+yPVUn2ZcZA/GLjsQK+zC22SiUm+o3++o71ZyJ+yPVXKmUq4WPMVWb2blIJa8XXf2V7SdGtFMCWeY/pQ3pU6kLTwuOYri99xrzM9LNTuwytIX0CmrIKpuKFwIXdKub0r1mstV09KmvSuOdqkNJyCguAFynpXpBC1cLDmalS2lPC55mu7R7CqagYnDCO3+F5raXtJS0oLIjjf2aDvKjSm2p3+6jmET2W4S231hPQ6jtB5eNCMo5CnyJ+yPVXTk9mXSMwF48F4KTar5JTK/MlT4hPXOduQUtJ9BH9T20Xg4q1IYs8sNuoHnZjoe2s8tbLX8RSE95qIzIg/vEnuFZ5/Z2LCGOlaLKjK5+Iuw3ujsjGktNBqJdagNXVDS/EgVBhEwomqS6oqMjTMefChPXol7Zv+GuhJiq3Oo8dKq32fgLSxszc0GukxBxaUWxbEemUI7B8xCrqUOKhy7KvR8XjPNJ6Vzo3LecFc6z6ejULoykdljT5B9n9qafZVrow0SDJQNouDibLQmfGQ8kB5CkOG2h9FXwNHoRBiIIIO/d31gMo+yK2mz4AwSOB/i/zGqt2F+Hne473y0+vottLWb95ba3FedYx/puf/5lz/Maqha07lqHcauY0lScbnZkkXkOWuN/nGqNZHFzTyWZ1iSu+lc+8X665JKt5J76V66Sy6v0W1Hwo/yP0uVXILm1MasCFJI/hEd9IwZQ/ur9xpnRZ9cB8FGNvNRoedb9BxSfGpU4hJH1we8VGqO+j0mVjwqM6bwRVhLUw5AkeKrhY5WvKcjkj2a4VOkq/vLdwtVe9LebDU9lSaypfljPijdsHBdqedVvdWfGuekXf01e1XYjvK1DSz4V11OR9yqq4Kh2difFGJg5JIlyGzo6T2HWpfKKibuMoV3aVAqO+neyseFRkFPpAjvFX39SwYSTbkcx5qzCGnEw2PYromsHehxPcQaczI43F31CqAII0NOElasqUlR7Bek4w4/DaT3Le3aVY0WErvFWzObG5tau9VvdTeUXE+g02nwvUYgyVD+ER3m1dHD5A3JB7lVrjZVtzjjt3Nt6LJNWPmylkJ7ymVPkq/vLdwphOkp3Ok94BrhcZ9v02lAc7XqOlPnqmnrOcD9UkNYRkArXlKTb6nflqNcyS5vdI7BpUNNpVHVk7xZzz4qRGwcEt5JOt6bdXaGnHD5iFK7hVhGHSVbwlH5jUR080vuNJQXtbqVVpWq+MLXb+Kn1VwrDHxqlaFeJp52dVgXwFV3sfNUxdOoNu6ug86Nzqx/NUioclO9on8utQqBSfOBT3is5bNFkQR4q3VcnLzp3uKPjXpeyP/hiJ/P/AJ1V5jpXpuyH/hiH/P8A51VeFznOzK2Uos89yzmIi+Jyri/zy/eardE392g+Aq1iH+k5X++X/mNQV7mNjSwXHBcSQkPKZKEp9FCR3CuqQFdU0NA0CVcpqVqelVrKFzqKVr7wD4U9KoLQUXXHRNk6tp9VE8MkhMiHFEdjIp4BwqaSorBI0uRyqharGHqbbxGO464lDbbiVKJvuBvwpMsbMJuEyNzg4IgHXn8YehNRoSiJBDSFtpSNFEW0GunCqSMLedZVKLrDTIdLalKXYJVytViO9Hb2m64qQnq/WFO57H0SSeW+uXnWPIz0YSEKdXL6VKQFejYjlSRdpAaNbcPFONnAl3amGBSzK6sXGA8RdpJc/jC1wU/8iqLRUiQggDMlViFJB8LGi3XIiMbwyT1hKmo7TSHCAfNKRrw1oarIqepXSpyF0qz62tf11dhc4EP5clR7Wg9XnzV7aKFF6dM+Iw2hl1SmnEJSAG3E6EeIsakDTcPZt9KWWhJDjfSLKASkKBOXXdpbxNJrEIaJGIsyPn4j6y81lBHng3Tv57jUCZDa8EltuvoEl99LoQQdbXvra3GkBhDQ0jQj7+iaS0uJHEH7+qpwiUTo5FjdxIIUAQRfkaPPIUjEsUTIjMOQmwvK02hBWD9XLl1FuZoKlMdjEI5bkh1pKkLWvKRl3Ei3ZRDr0SLtBIxdEgOjOtbTSEqBWTcAKuNBrrTJhjddvL18lWIhrbHn6IaxhzrhYQtxDTkgXZQ4SCvgOGl+F6kRgbz7YccMdtBcLai6q2RY4Ht7KuSp6JjcV9qY3FeZbS2ttbZJBTuUkgGqz77TuDFlcgOSFS1PKBBuoFNr7rXvU3kcBceSjDGLqE4BaOmQow0trQpSCVDzsu8Dma4OEJTGdfbMZZYt0raPSQCbX3WIvyq2+7FXBwtpToc6uVB9KQQbFV9DblVhciEg4i2zJR0L7WWOhDZSlIzAgHS97Dt76XhIzw593b9lTZp4+fYglrbtKVK4G8gd5pAjgQfGt926BZc0rU1dWNNQoXNI676e1N3VBF1K5yI+yn1Vtdn9MEj/AM3+Y1jDpvIHea2ez9vIkexB9Ld+Y1ydphohFufoV09mX3p7vULDYriK0YvNQG0+bIcF7/4jVJWJSDuyp8KfGP8ATc//AMy5/mNVL15t1fU+7jKY6JmI5KZUqQve6vwNq56Z29+lX7RrlKHFei2o9wvXfV3/ALlfs0m9Q7PrHxVbMC7TOko3Ok/mF6lGKPD0kIV+1VChafSQod4rgmmMrKqLIOI++1QY2O4Ih5WX9yPXUasTkK9HKgdgvVO9K9WdtGreLF5UCGMcFKuQ856bqj2XrgqPM+uukMPOei0s9trVIIMk/wB1+4pQjqZM7OPipJYFEl1xPouLHcamTiElH95m/MK5VDkp/uT4VEpC0ekhSe8VYOqofmHiosxyuDFnRvaQaSsVd+q0gVQvSuKb+J1drYyo3MfJWl4hKX9cJH+EVApxazdS1HvNcgE6AE91SoiyHPRaV4i1JL6mc6k+KtZjVHmUNyiPGpESpDfovK7ib1J5OlfZT7QrlUCUkfw79xvVxBWR5hrh4qMUZ4hSIxOQm2YIX4WqUYseLIv+aqCm3Eek2pPeK4v20wbQrI8i4/X+1G6jPBX1Ys79RtCe/Wq7kyQ76Tp7k6CoKQ13a0mStqZcnPJVhGxugTnxNKpm4khwea0oDt0qTybJ5J9qobS1LxdrCpL2DioUPvN+i6seNTpxKSkalKu8VyqBJSL5AruNQKQtPpIUnvFqvjrKfi4Kto38laOKP8EoHhUS50lYILthySLVB40r1V9bUvFnPKkRsHBOVEnUk95r0rZH/wAMxP5/86q83Qw66fMbUe22lelbKtqa2cioWLKGe/tqqYmSXxuBtzWykLd4QOSymJRWFYrLUWgSX1k3/MaiQy0j0W0jwrfqgQ1qKlRGFKUbklsEk0vJ0H8HH/ST8K9NFJG0CzB9/RYnwEuPWWFuaVbryfB/Bx/0k/Cl5Phfg2P0k/CtPSv2pXRe1YWuVttq9JtKu8VvPJ8H8HH/AEk/Cl5Phfg2P0k/CoNQ06tUdGPzLAGLHP8Aco9VdIabb9BCU9wre+ToP4OP+kn4UvJ0H8HH/ST8KoJY2m4YPv6Kejn5lhb01bvyfB/Bx/0k/Cl5Pg/g4/6SfhTel/tVei9qwtNW78nwfwcf9JPwpeT4P4OP+kn4UdL/AGo6L2rAKYZX6TSD/LTCMwncyj1V6B5Og/g4/wCkn4UvJ0H8HH/ST8KXvoyb4B9/RT0Y/MsGAEiwAHdT1u/J0H8HH/ST8KXk6D+Dj/pJ+FMFUBo378FHRf3LCUq3fk6D+Dj/AKSfhS8nQfwcf9JPwqel/tR0T9ywlRqZaX6bSVfy1v8AydB/Bx/0k/Cl5Og/g4/6SfhVHVDXe82/33KRTEaOXnwiRx/cI9VSoQhv0EhPcK3nk6D+Dj/pJ+FLydB/Bx/0k/Cqtmjb7rAPvuQaYn9SwlKt35Pg/g4/6SfhS8nwfwcf9JPwpnS/2qOi9qwlLsNbvydB/Bx/0k/Cl5Og/g4/6SfhUGq/ajovasApllRuWkH+UU4bbT6LaB4VvvJ0H8HH/ST8KbydB/BR/wBJPwqm/Ze+Aff0U9GPzLCVs8A/0LH/AJv8xqz5Og/go/6SfhUzbaGkBDaEoQNyUiwFY6+beRAW4/yt1DDu5Cb8P4X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82278" name="Picture 6" descr="http://www.sup.org/img/covers/large/pid_24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2399" y="907147"/>
            <a:ext cx="1497653" cy="2207842"/>
          </a:xfrm>
          <a:prstGeom prst="rect">
            <a:avLst/>
          </a:prstGeom>
          <a:noFill/>
        </p:spPr>
      </p:pic>
      <p:pic>
        <p:nvPicPr>
          <p:cNvPr id="182280" name="Picture 8" descr="http://ecx.images-amazon.com/images/I/51237NB3WQ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538" y="3447172"/>
            <a:ext cx="2155546" cy="3229919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2606028" y="5572777"/>
            <a:ext cx="40575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Futuyma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DJ (2007): Science on Trial: </a:t>
            </a:r>
          </a:p>
          <a:p>
            <a:r>
              <a:rPr lang="cs-CZ" sz="1800" dirty="0" smtClean="0">
                <a:latin typeface="Arial" pitchFamily="34" charset="0"/>
                <a:cs typeface="Arial" pitchFamily="34" charset="0"/>
              </a:rPr>
              <a:t>                     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Case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for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Evolution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2994272" y="198839"/>
            <a:ext cx="6028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Berra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TM (1990):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Evolution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and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Myth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Creationism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defTabSz="360000"/>
            <a:r>
              <a:rPr lang="cs-CZ" sz="1800" dirty="0" smtClean="0">
                <a:latin typeface="Arial" pitchFamily="34" charset="0"/>
                <a:cs typeface="Arial" pitchFamily="34" charset="0"/>
              </a:rPr>
              <a:t>	A Basic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Guide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to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Facts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in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Evolution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Debate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.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131788" y="3211362"/>
            <a:ext cx="45021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Isaak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M (1995):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Counter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Creationism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cs-CZ" sz="1800" dirty="0" smtClean="0">
                <a:latin typeface="Arial" pitchFamily="34" charset="0"/>
                <a:cs typeface="Arial" pitchFamily="34" charset="0"/>
              </a:rPr>
              <a:t>                          Handbook. 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1794" name="Picture 2" descr=" cov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007" y="377505"/>
            <a:ext cx="2083464" cy="26960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/>
          <p:cNvSpPr txBox="1">
            <a:spLocks noChangeArrowheads="1"/>
          </p:cNvSpPr>
          <p:nvPr/>
        </p:nvSpPr>
        <p:spPr bwMode="auto">
          <a:xfrm>
            <a:off x="1873250" y="330200"/>
            <a:ext cx="53165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>
                <a:solidFill>
                  <a:srgbClr val="E80000"/>
                </a:solidFill>
                <a:latin typeface="Arial Black" pitchFamily="34" charset="0"/>
              </a:rPr>
              <a:t>VLASTNOSTI BIOLOGICKÉ EVOLUCE</a:t>
            </a:r>
            <a:endParaRPr lang="cs-CZ" sz="2000" b="1">
              <a:solidFill>
                <a:srgbClr val="FF3300"/>
              </a:solidFill>
              <a:latin typeface="Arial Black" pitchFamily="34" charset="0"/>
            </a:endParaRP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90538" y="1083710"/>
            <a:ext cx="7861447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80000"/>
                </a:solidFill>
                <a:latin typeface="Arial" charset="0"/>
              </a:rPr>
              <a:t> je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u="sng" dirty="0">
                <a:latin typeface="Arial" charset="0"/>
              </a:rPr>
              <a:t>náhodná</a:t>
            </a:r>
            <a:r>
              <a:rPr lang="cs-CZ" sz="2000" dirty="0">
                <a:latin typeface="Arial" charset="0"/>
              </a:rPr>
              <a:t> (procesy a mechanismy </a:t>
            </a:r>
            <a:r>
              <a:rPr lang="cs-CZ" sz="2000" u="sng" dirty="0">
                <a:latin typeface="Arial" charset="0"/>
              </a:rPr>
              <a:t>deterministické</a:t>
            </a:r>
            <a:r>
              <a:rPr lang="cs-CZ" sz="2000" dirty="0">
                <a:latin typeface="Arial" charset="0"/>
              </a:rPr>
              <a:t> a </a:t>
            </a:r>
            <a:r>
              <a:rPr lang="cs-CZ" sz="2000" u="sng" dirty="0">
                <a:latin typeface="Arial" charset="0"/>
              </a:rPr>
              <a:t>stochastické</a:t>
            </a:r>
            <a:r>
              <a:rPr lang="cs-CZ" sz="2000" dirty="0">
                <a:latin typeface="Arial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80000"/>
                </a:solidFill>
                <a:latin typeface="Arial" charset="0"/>
              </a:rPr>
              <a:t> je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u="sng" dirty="0" smtClean="0">
                <a:latin typeface="Arial" charset="0"/>
              </a:rPr>
              <a:t>oportunistická</a:t>
            </a:r>
            <a:r>
              <a:rPr lang="cs-CZ" sz="2000" dirty="0" smtClean="0">
                <a:latin typeface="Arial" charset="0"/>
              </a:rPr>
              <a:t>, tj. </a:t>
            </a:r>
            <a:r>
              <a:rPr lang="cs-CZ" sz="2000" dirty="0">
                <a:latin typeface="Arial" charset="0"/>
              </a:rPr>
              <a:t>nenachází globální </a:t>
            </a:r>
            <a:r>
              <a:rPr lang="cs-CZ" sz="2000" dirty="0" smtClean="0">
                <a:latin typeface="Arial" charset="0"/>
              </a:rPr>
              <a:t>optima</a:t>
            </a:r>
            <a:endParaRPr lang="cs-CZ" sz="20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9" descr="wright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6538" y="430213"/>
            <a:ext cx="5827712" cy="257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1267" name="Picture 10" descr="concord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6538" y="3143250"/>
            <a:ext cx="5827712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1268" name="Šipka dolů 3"/>
          <p:cNvSpPr>
            <a:spLocks noChangeArrowheads="1"/>
          </p:cNvSpPr>
          <p:nvPr/>
        </p:nvSpPr>
        <p:spPr bwMode="auto">
          <a:xfrm>
            <a:off x="2020888" y="2725738"/>
            <a:ext cx="600075" cy="792162"/>
          </a:xfrm>
          <a:prstGeom prst="downArrow">
            <a:avLst>
              <a:gd name="adj1" fmla="val 50000"/>
              <a:gd name="adj2" fmla="val 50048"/>
            </a:avLst>
          </a:prstGeom>
          <a:solidFill>
            <a:srgbClr val="E1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1269" name="TextovéPole 4"/>
          <p:cNvSpPr txBox="1">
            <a:spLocks noChangeArrowheads="1"/>
          </p:cNvSpPr>
          <p:nvPr/>
        </p:nvSpPr>
        <p:spPr bwMode="auto">
          <a:xfrm>
            <a:off x="2586038" y="2735263"/>
            <a:ext cx="530225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4400">
                <a:solidFill>
                  <a:srgbClr val="E10000"/>
                </a:solidFill>
                <a:latin typeface="Arial Black" pitchFamily="34" charset="0"/>
              </a:rPr>
              <a:t>?</a:t>
            </a:r>
            <a:endParaRPr lang="cs-CZ">
              <a:solidFill>
                <a:srgbClr val="E1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/>
          <p:cNvSpPr txBox="1">
            <a:spLocks noChangeArrowheads="1"/>
          </p:cNvSpPr>
          <p:nvPr/>
        </p:nvSpPr>
        <p:spPr bwMode="auto">
          <a:xfrm>
            <a:off x="1873250" y="330200"/>
            <a:ext cx="53165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>
                <a:solidFill>
                  <a:srgbClr val="E80000"/>
                </a:solidFill>
                <a:latin typeface="Arial Black" pitchFamily="34" charset="0"/>
              </a:rPr>
              <a:t>VLASTNOSTI BIOLOGICKÉ EVOLUCE</a:t>
            </a:r>
            <a:endParaRPr lang="cs-CZ" sz="2000" b="1">
              <a:solidFill>
                <a:srgbClr val="FF3300"/>
              </a:solidFill>
              <a:latin typeface="Arial Black" pitchFamily="34" charset="0"/>
            </a:endParaRP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90538" y="1083710"/>
            <a:ext cx="786144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80000"/>
                </a:solidFill>
                <a:latin typeface="Arial" charset="0"/>
              </a:rPr>
              <a:t> je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u="sng" dirty="0">
                <a:latin typeface="Arial" charset="0"/>
              </a:rPr>
              <a:t>náhodná</a:t>
            </a:r>
            <a:r>
              <a:rPr lang="cs-CZ" sz="2000" dirty="0">
                <a:latin typeface="Arial" charset="0"/>
              </a:rPr>
              <a:t> (procesy a mechanismy </a:t>
            </a:r>
            <a:r>
              <a:rPr lang="cs-CZ" sz="2000" u="sng" dirty="0">
                <a:latin typeface="Arial" charset="0"/>
              </a:rPr>
              <a:t>deterministické</a:t>
            </a:r>
            <a:r>
              <a:rPr lang="cs-CZ" sz="2000" dirty="0">
                <a:latin typeface="Arial" charset="0"/>
              </a:rPr>
              <a:t> a </a:t>
            </a:r>
            <a:r>
              <a:rPr lang="cs-CZ" sz="2000" u="sng" dirty="0">
                <a:latin typeface="Arial" charset="0"/>
              </a:rPr>
              <a:t>stochastické</a:t>
            </a:r>
            <a:r>
              <a:rPr lang="cs-CZ" sz="2000" dirty="0">
                <a:latin typeface="Arial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80000"/>
                </a:solidFill>
                <a:latin typeface="Arial" charset="0"/>
              </a:rPr>
              <a:t> je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u="sng" dirty="0" smtClean="0">
                <a:latin typeface="Arial" charset="0"/>
              </a:rPr>
              <a:t>oportunistická</a:t>
            </a:r>
            <a:r>
              <a:rPr lang="cs-CZ" sz="2000" dirty="0" smtClean="0">
                <a:latin typeface="Arial" charset="0"/>
              </a:rPr>
              <a:t>, tj. </a:t>
            </a:r>
            <a:r>
              <a:rPr lang="cs-CZ" sz="2000" dirty="0">
                <a:latin typeface="Arial" charset="0"/>
              </a:rPr>
              <a:t>nenachází globální </a:t>
            </a:r>
            <a:r>
              <a:rPr lang="cs-CZ" sz="2000" dirty="0" smtClean="0">
                <a:latin typeface="Arial" charset="0"/>
              </a:rPr>
              <a:t>optima</a:t>
            </a:r>
          </a:p>
          <a:p>
            <a:pPr>
              <a:spcAft>
                <a:spcPts val="600"/>
              </a:spcAft>
            </a:pPr>
            <a:r>
              <a:rPr lang="cs-CZ" sz="2000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cs-CZ" sz="2000" u="sng" dirty="0" smtClean="0">
                <a:solidFill>
                  <a:srgbClr val="FF0000"/>
                </a:solidFill>
                <a:latin typeface="Arial" charset="0"/>
              </a:rPr>
              <a:t>n</a:t>
            </a:r>
            <a:r>
              <a:rPr lang="cs-CZ" sz="2000" u="sng" dirty="0" smtClean="0">
                <a:solidFill>
                  <a:srgbClr val="E80000"/>
                </a:solidFill>
                <a:latin typeface="Arial" charset="0"/>
              </a:rPr>
              <a:t>e</a:t>
            </a:r>
            <a:r>
              <a:rPr lang="cs-CZ" sz="2000" u="sng" dirty="0" smtClean="0">
                <a:latin typeface="Arial" charset="0"/>
              </a:rPr>
              <a:t>má záměr ani cíl</a:t>
            </a:r>
            <a:r>
              <a:rPr lang="cs-CZ" sz="2000" dirty="0" smtClean="0">
                <a:latin typeface="Arial" charset="0"/>
              </a:rPr>
              <a:t> (ani přežití druhů!)</a:t>
            </a:r>
            <a:endParaRPr lang="cs-CZ" sz="2000" dirty="0" smtClean="0">
              <a:solidFill>
                <a:srgbClr val="FF0000"/>
              </a:solidFill>
              <a:latin typeface="Arial" charset="0"/>
            </a:endParaRPr>
          </a:p>
          <a:p>
            <a:pPr>
              <a:spcAft>
                <a:spcPts val="600"/>
              </a:spcAft>
            </a:pPr>
            <a:r>
              <a:rPr lang="cs-CZ" sz="2000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cs-CZ" sz="2000" dirty="0" smtClean="0">
                <a:solidFill>
                  <a:srgbClr val="E80000"/>
                </a:solidFill>
                <a:latin typeface="Arial" charset="0"/>
              </a:rPr>
              <a:t>je</a:t>
            </a:r>
            <a:r>
              <a:rPr lang="cs-CZ" sz="2000" dirty="0" smtClean="0">
                <a:latin typeface="Arial" charset="0"/>
              </a:rPr>
              <a:t> nemorální (tj. ani morální ani amorální)</a:t>
            </a:r>
            <a:endParaRPr lang="cs-CZ" sz="2000" dirty="0" smtClean="0">
              <a:solidFill>
                <a:srgbClr val="FF0000"/>
              </a:solidFill>
              <a:latin typeface="Arial" charset="0"/>
            </a:endParaRPr>
          </a:p>
          <a:p>
            <a:pPr>
              <a:spcAft>
                <a:spcPts val="600"/>
              </a:spcAft>
            </a:pPr>
            <a:r>
              <a:rPr lang="cs-CZ" sz="2000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cs-CZ" sz="2000" u="sng" dirty="0" smtClean="0">
                <a:solidFill>
                  <a:srgbClr val="E80000"/>
                </a:solidFill>
                <a:latin typeface="Arial" charset="0"/>
              </a:rPr>
              <a:t>ne</a:t>
            </a:r>
            <a:r>
              <a:rPr lang="cs-CZ" sz="2000" u="sng" dirty="0" smtClean="0">
                <a:latin typeface="Arial" charset="0"/>
              </a:rPr>
              <a:t>ní progresivní</a:t>
            </a:r>
            <a:endParaRPr lang="cs-CZ" sz="2000" u="sng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http://www.ideafixa.com/wp-content/uploads/2014/03/The_March_of_Progres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638" y="160336"/>
            <a:ext cx="3664316" cy="3588109"/>
          </a:xfrm>
          <a:prstGeom prst="rect">
            <a:avLst/>
          </a:prstGeom>
          <a:noFill/>
        </p:spPr>
      </p:pic>
      <p:sp>
        <p:nvSpPr>
          <p:cNvPr id="13" name="Zaoblený obdélníkový popisek 12"/>
          <p:cNvSpPr/>
          <p:nvPr/>
        </p:nvSpPr>
        <p:spPr>
          <a:xfrm>
            <a:off x="3828421" y="1969477"/>
            <a:ext cx="1597689" cy="894304"/>
          </a:xfrm>
          <a:prstGeom prst="wedgeRoundRectCallout">
            <a:avLst>
              <a:gd name="adj1" fmla="val -49605"/>
              <a:gd name="adj2" fmla="val -140492"/>
              <a:gd name="adj3" fmla="val 166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„</a:t>
            </a:r>
            <a:r>
              <a:rPr lang="cs-CZ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march</a:t>
            </a:r>
            <a:r>
              <a:rPr lang="cs-CZ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cs-CZ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progress</a:t>
            </a:r>
            <a:r>
              <a:rPr lang="cs-CZ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“</a:t>
            </a:r>
            <a:endParaRPr lang="cs-CZ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http://www.ideafixa.com/wp-content/uploads/2014/03/The_March_of_Progress.jpg"/>
          <p:cNvPicPr>
            <a:picLocks noChangeAspect="1" noChangeArrowheads="1"/>
          </p:cNvPicPr>
          <p:nvPr/>
        </p:nvPicPr>
        <p:blipFill>
          <a:blip r:embed="rId3" cstate="print"/>
          <a:srcRect b="51540"/>
          <a:stretch>
            <a:fillRect/>
          </a:stretch>
        </p:blipFill>
        <p:spPr bwMode="auto">
          <a:xfrm>
            <a:off x="274638" y="160336"/>
            <a:ext cx="3664316" cy="1738802"/>
          </a:xfrm>
          <a:prstGeom prst="rect">
            <a:avLst/>
          </a:prstGeom>
          <a:noFill/>
        </p:spPr>
      </p:pic>
      <p:pic>
        <p:nvPicPr>
          <p:cNvPr id="151569" name="Picture 17" descr="MA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816" y="3607655"/>
            <a:ext cx="4233863" cy="1900237"/>
          </a:xfrm>
          <a:prstGeom prst="rect">
            <a:avLst/>
          </a:prstGeom>
          <a:noFill/>
        </p:spPr>
      </p:pic>
      <p:pic>
        <p:nvPicPr>
          <p:cNvPr id="151570" name="Picture 18" descr="WOMAN"/>
          <p:cNvPicPr>
            <a:picLocks noChangeAspect="1" noChangeArrowheads="1"/>
          </p:cNvPicPr>
          <p:nvPr/>
        </p:nvPicPr>
        <p:blipFill>
          <a:blip r:embed="rId5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4513768" y="5513335"/>
            <a:ext cx="4368800" cy="1174750"/>
          </a:xfrm>
          <a:prstGeom prst="rect">
            <a:avLst/>
          </a:prstGeom>
          <a:noFill/>
        </p:spPr>
      </p:pic>
      <p:pic>
        <p:nvPicPr>
          <p:cNvPr id="8" name="Obrázek 7" descr="mar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5411" y="3918857"/>
            <a:ext cx="3685856" cy="2686580"/>
          </a:xfrm>
          <a:prstGeom prst="rect">
            <a:avLst/>
          </a:prstGeom>
        </p:spPr>
      </p:pic>
      <p:pic>
        <p:nvPicPr>
          <p:cNvPr id="9" name="Obrázek 8" descr="March I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80598" y="127558"/>
            <a:ext cx="4680631" cy="1645409"/>
          </a:xfrm>
          <a:prstGeom prst="rect">
            <a:avLst/>
          </a:prstGeom>
        </p:spPr>
      </p:pic>
      <p:pic>
        <p:nvPicPr>
          <p:cNvPr id="10" name="Obrázek 9" descr="EvolutionOfMan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70361" y="1833976"/>
            <a:ext cx="3562625" cy="1772397"/>
          </a:xfrm>
          <a:prstGeom prst="rect">
            <a:avLst/>
          </a:prstGeom>
        </p:spPr>
      </p:pic>
      <p:sp>
        <p:nvSpPr>
          <p:cNvPr id="13" name="Zaoblený obdélníkový popisek 12"/>
          <p:cNvSpPr/>
          <p:nvPr/>
        </p:nvSpPr>
        <p:spPr>
          <a:xfrm>
            <a:off x="3828421" y="1969477"/>
            <a:ext cx="1597689" cy="894304"/>
          </a:xfrm>
          <a:prstGeom prst="wedgeRoundRectCallout">
            <a:avLst>
              <a:gd name="adj1" fmla="val -49605"/>
              <a:gd name="adj2" fmla="val -140492"/>
              <a:gd name="adj3" fmla="val 166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„</a:t>
            </a:r>
            <a:r>
              <a:rPr lang="cs-CZ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march</a:t>
            </a:r>
            <a:r>
              <a:rPr lang="cs-CZ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cs-CZ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progress</a:t>
            </a:r>
            <a:r>
              <a:rPr lang="cs-CZ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“</a:t>
            </a:r>
            <a:endParaRPr lang="cs-CZ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1717" y="2084822"/>
            <a:ext cx="3506560" cy="1610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bdélník 10"/>
          <p:cNvSpPr/>
          <p:nvPr/>
        </p:nvSpPr>
        <p:spPr>
          <a:xfrm>
            <a:off x="4511710" y="5436158"/>
            <a:ext cx="4310743" cy="1205802"/>
          </a:xfrm>
          <a:prstGeom prst="rect">
            <a:avLst/>
          </a:prstGeom>
          <a:noFill/>
          <a:ln>
            <a:solidFill>
              <a:srgbClr val="F02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1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1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4" name="Picture 4" descr="http://img1.imagesbn.com/p/2940149075904_p0_v1_s260x4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0361" y="3013623"/>
            <a:ext cx="2165595" cy="3539106"/>
          </a:xfrm>
          <a:prstGeom prst="rect">
            <a:avLst/>
          </a:prstGeom>
          <a:noFill/>
        </p:spPr>
      </p:pic>
      <p:pic>
        <p:nvPicPr>
          <p:cNvPr id="5" name="Obrázek 4" descr="Osborne 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32994" y="272780"/>
            <a:ext cx="3810000" cy="2895600"/>
          </a:xfrm>
          <a:prstGeom prst="rect">
            <a:avLst/>
          </a:prstGeom>
        </p:spPr>
      </p:pic>
      <p:pic>
        <p:nvPicPr>
          <p:cNvPr id="6" name="Obrázek 5" descr="Osborne I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59541" y="3145138"/>
            <a:ext cx="2918460" cy="3429000"/>
          </a:xfrm>
          <a:prstGeom prst="rect">
            <a:avLst/>
          </a:prstGeom>
        </p:spPr>
      </p:pic>
      <p:pic>
        <p:nvPicPr>
          <p:cNvPr id="168966" name="Picture 6" descr="http://www.dinosauria.eu/Dino_figs/Forsk_figs/HFOsbor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801" y="291402"/>
            <a:ext cx="1766718" cy="2516693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8" name="TextovéPole 7"/>
          <p:cNvSpPr txBox="1"/>
          <p:nvPr/>
        </p:nvSpPr>
        <p:spPr>
          <a:xfrm>
            <a:off x="2381460" y="2321169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Henry </a:t>
            </a:r>
            <a:r>
              <a:rPr lang="cs-CZ" sz="180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Fairfield</a:t>
            </a:r>
            <a:r>
              <a:rPr lang="cs-CZ" sz="1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Osborn</a:t>
            </a:r>
            <a:endParaRPr lang="cs-CZ" sz="1800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Šipka doleva 8"/>
          <p:cNvSpPr/>
          <p:nvPr/>
        </p:nvSpPr>
        <p:spPr>
          <a:xfrm>
            <a:off x="6240027" y="5536641"/>
            <a:ext cx="743578" cy="391885"/>
          </a:xfrm>
          <a:prstGeom prst="leftArrow">
            <a:avLst/>
          </a:prstGeom>
          <a:solidFill>
            <a:srgbClr val="E1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 doleva 9"/>
          <p:cNvSpPr/>
          <p:nvPr/>
        </p:nvSpPr>
        <p:spPr>
          <a:xfrm>
            <a:off x="6468627" y="4565299"/>
            <a:ext cx="743578" cy="391885"/>
          </a:xfrm>
          <a:prstGeom prst="leftArrow">
            <a:avLst/>
          </a:prstGeom>
          <a:solidFill>
            <a:srgbClr val="E1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 doleva 10"/>
          <p:cNvSpPr/>
          <p:nvPr/>
        </p:nvSpPr>
        <p:spPr>
          <a:xfrm>
            <a:off x="6362282" y="3659274"/>
            <a:ext cx="743578" cy="391885"/>
          </a:xfrm>
          <a:prstGeom prst="leftArrow">
            <a:avLst/>
          </a:prstGeom>
          <a:solidFill>
            <a:srgbClr val="E1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76"/>
          <p:cNvSpPr txBox="1">
            <a:spLocks noChangeArrowheads="1"/>
          </p:cNvSpPr>
          <p:nvPr/>
        </p:nvSpPr>
        <p:spPr bwMode="auto">
          <a:xfrm>
            <a:off x="6770688" y="5622925"/>
            <a:ext cx="15367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latin typeface="Arial" charset="0"/>
              </a:rPr>
              <a:t>„efekt zdi“</a:t>
            </a:r>
          </a:p>
        </p:txBody>
      </p:sp>
      <p:pic>
        <p:nvPicPr>
          <p:cNvPr id="14340" name="Obrázek 69" descr="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350" y="1263650"/>
            <a:ext cx="8124825" cy="41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147392" y="225771"/>
            <a:ext cx="294343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dirty="0" smtClean="0">
                <a:solidFill>
                  <a:srgbClr val="E80000"/>
                </a:solidFill>
                <a:latin typeface="Arial" charset="0"/>
              </a:rPr>
              <a:t>Evoluce a pokrok</a:t>
            </a:r>
            <a:endParaRPr lang="cs-CZ" sz="2800" dirty="0">
              <a:solidFill>
                <a:srgbClr val="E8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5"/>
          <p:cNvSpPr txBox="1">
            <a:spLocks noChangeArrowheads="1"/>
          </p:cNvSpPr>
          <p:nvPr/>
        </p:nvSpPr>
        <p:spPr bwMode="auto">
          <a:xfrm>
            <a:off x="1601403" y="534407"/>
            <a:ext cx="5987408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ln w="3175">
                  <a:noFill/>
                </a:ln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STRUKTURA EVOLUČNÍ BIOLOGIE</a:t>
            </a:r>
          </a:p>
        </p:txBody>
      </p:sp>
      <p:sp>
        <p:nvSpPr>
          <p:cNvPr id="15363" name="Text Box 6"/>
          <p:cNvSpPr txBox="1">
            <a:spLocks noChangeArrowheads="1"/>
          </p:cNvSpPr>
          <p:nvPr/>
        </p:nvSpPr>
        <p:spPr bwMode="auto">
          <a:xfrm>
            <a:off x="3045447" y="1485900"/>
            <a:ext cx="2774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0033CC"/>
                </a:solidFill>
                <a:latin typeface="Arial" charset="0"/>
              </a:rPr>
              <a:t>2 základní otázky:</a:t>
            </a:r>
          </a:p>
        </p:txBody>
      </p:sp>
      <p:grpSp>
        <p:nvGrpSpPr>
          <p:cNvPr id="15364" name="Group 25"/>
          <p:cNvGrpSpPr>
            <a:grpSpLocks/>
          </p:cNvGrpSpPr>
          <p:nvPr/>
        </p:nvGrpSpPr>
        <p:grpSpPr bwMode="auto">
          <a:xfrm>
            <a:off x="170484" y="2084387"/>
            <a:ext cx="8837614" cy="1546224"/>
            <a:chOff x="263" y="1439"/>
            <a:chExt cx="5567" cy="974"/>
          </a:xfrm>
        </p:grpSpPr>
        <p:sp>
          <p:nvSpPr>
            <p:cNvPr id="15367" name="Line 7"/>
            <p:cNvSpPr>
              <a:spLocks noChangeShapeType="1"/>
            </p:cNvSpPr>
            <p:nvPr/>
          </p:nvSpPr>
          <p:spPr bwMode="auto">
            <a:xfrm flipH="1">
              <a:off x="1640" y="1439"/>
              <a:ext cx="970" cy="58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368" name="Line 8"/>
            <p:cNvSpPr>
              <a:spLocks noChangeShapeType="1"/>
            </p:cNvSpPr>
            <p:nvPr/>
          </p:nvSpPr>
          <p:spPr bwMode="auto">
            <a:xfrm>
              <a:off x="3388" y="1453"/>
              <a:ext cx="970" cy="58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369" name="Text Box 9"/>
            <p:cNvSpPr txBox="1">
              <a:spLocks noChangeArrowheads="1"/>
            </p:cNvSpPr>
            <p:nvPr/>
          </p:nvSpPr>
          <p:spPr bwMode="auto">
            <a:xfrm>
              <a:off x="263" y="2125"/>
              <a:ext cx="221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1" dirty="0">
                  <a:solidFill>
                    <a:srgbClr val="CE0000"/>
                  </a:solidFill>
                  <a:latin typeface="Arial" charset="0"/>
                </a:rPr>
                <a:t>Jaká je </a:t>
              </a:r>
              <a:r>
                <a:rPr lang="cs-CZ" b="1" u="sng" dirty="0">
                  <a:solidFill>
                    <a:srgbClr val="CE0000"/>
                  </a:solidFill>
                  <a:latin typeface="Arial" charset="0"/>
                </a:rPr>
                <a:t>historie</a:t>
              </a:r>
              <a:r>
                <a:rPr lang="cs-CZ" b="1" dirty="0">
                  <a:solidFill>
                    <a:srgbClr val="CE0000"/>
                  </a:solidFill>
                  <a:latin typeface="Arial" charset="0"/>
                </a:rPr>
                <a:t> života?</a:t>
              </a:r>
            </a:p>
          </p:txBody>
        </p:sp>
        <p:sp>
          <p:nvSpPr>
            <p:cNvPr id="15370" name="Text Box 10"/>
            <p:cNvSpPr txBox="1">
              <a:spLocks noChangeArrowheads="1"/>
            </p:cNvSpPr>
            <p:nvPr/>
          </p:nvSpPr>
          <p:spPr bwMode="auto">
            <a:xfrm>
              <a:off x="2934" y="2122"/>
              <a:ext cx="289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1" dirty="0">
                  <a:solidFill>
                    <a:srgbClr val="CE0000"/>
                  </a:solidFill>
                  <a:latin typeface="Arial" charset="0"/>
                </a:rPr>
                <a:t>Jaké jsou </a:t>
              </a:r>
              <a:r>
                <a:rPr lang="cs-CZ" b="1" u="sng" dirty="0" smtClean="0">
                  <a:solidFill>
                    <a:srgbClr val="CE0000"/>
                  </a:solidFill>
                  <a:latin typeface="Arial" charset="0"/>
                </a:rPr>
                <a:t>mechanismy</a:t>
              </a:r>
              <a:r>
                <a:rPr lang="cs-CZ" b="1" dirty="0" smtClean="0">
                  <a:solidFill>
                    <a:srgbClr val="CE0000"/>
                  </a:solidFill>
                  <a:latin typeface="Arial" charset="0"/>
                </a:rPr>
                <a:t> změn?</a:t>
              </a:r>
              <a:endParaRPr lang="cs-CZ" b="1" dirty="0">
                <a:solidFill>
                  <a:srgbClr val="CE0000"/>
                </a:solidFill>
                <a:latin typeface="Arial" charset="0"/>
              </a:endParaRPr>
            </a:p>
          </p:txBody>
        </p:sp>
      </p:grp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361950" y="3733800"/>
            <a:ext cx="1943100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300"/>
              </a:spcAft>
            </a:pPr>
            <a:r>
              <a:rPr lang="cs-CZ" sz="2200">
                <a:latin typeface="Arial" charset="0"/>
              </a:rPr>
              <a:t> systematika</a:t>
            </a:r>
          </a:p>
          <a:p>
            <a:pPr>
              <a:spcAft>
                <a:spcPts val="300"/>
              </a:spcAft>
            </a:pPr>
            <a:r>
              <a:rPr lang="cs-CZ" sz="2200">
                <a:latin typeface="Arial" charset="0"/>
              </a:rPr>
              <a:t> paleontologie</a:t>
            </a:r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4643438" y="3733800"/>
            <a:ext cx="4276725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300"/>
              </a:spcAft>
            </a:pPr>
            <a:r>
              <a:rPr lang="cs-CZ" sz="2200" dirty="0">
                <a:latin typeface="Arial" charset="0"/>
              </a:rPr>
              <a:t> </a:t>
            </a:r>
            <a:r>
              <a:rPr lang="cs-CZ" sz="2200" dirty="0" smtClean="0">
                <a:latin typeface="Arial" charset="0"/>
              </a:rPr>
              <a:t>evoluční </a:t>
            </a:r>
            <a:r>
              <a:rPr lang="cs-CZ" sz="2200" dirty="0">
                <a:latin typeface="Arial" charset="0"/>
              </a:rPr>
              <a:t>genetika</a:t>
            </a:r>
          </a:p>
          <a:p>
            <a:pPr>
              <a:spcAft>
                <a:spcPts val="300"/>
              </a:spcAft>
            </a:pPr>
            <a:r>
              <a:rPr lang="cs-CZ" sz="2200" dirty="0">
                <a:latin typeface="Arial" charset="0"/>
              </a:rPr>
              <a:t> </a:t>
            </a:r>
            <a:r>
              <a:rPr lang="cs-CZ" sz="2200" dirty="0" err="1">
                <a:latin typeface="Arial" charset="0"/>
              </a:rPr>
              <a:t>ev</a:t>
            </a:r>
            <a:r>
              <a:rPr lang="cs-CZ" sz="2200" dirty="0">
                <a:latin typeface="Arial" charset="0"/>
              </a:rPr>
              <a:t>. ekologie</a:t>
            </a:r>
          </a:p>
          <a:p>
            <a:pPr>
              <a:spcAft>
                <a:spcPts val="300"/>
              </a:spcAft>
            </a:pPr>
            <a:r>
              <a:rPr lang="cs-CZ" sz="2200" dirty="0">
                <a:latin typeface="Arial" charset="0"/>
              </a:rPr>
              <a:t> </a:t>
            </a:r>
            <a:r>
              <a:rPr lang="cs-CZ" sz="2200" dirty="0" err="1">
                <a:latin typeface="Arial" charset="0"/>
              </a:rPr>
              <a:t>ev</a:t>
            </a:r>
            <a:r>
              <a:rPr lang="cs-CZ" sz="2200" dirty="0">
                <a:latin typeface="Arial" charset="0"/>
              </a:rPr>
              <a:t>. vývojová biologie (</a:t>
            </a:r>
            <a:r>
              <a:rPr lang="cs-CZ" sz="2200" dirty="0" err="1">
                <a:latin typeface="Arial" charset="0"/>
              </a:rPr>
              <a:t>evo</a:t>
            </a:r>
            <a:r>
              <a:rPr lang="cs-CZ" sz="2200" dirty="0">
                <a:latin typeface="Arial" charset="0"/>
              </a:rPr>
              <a:t>-</a:t>
            </a:r>
            <a:r>
              <a:rPr lang="cs-CZ" sz="2200" dirty="0" err="1">
                <a:latin typeface="Arial" charset="0"/>
              </a:rPr>
              <a:t>devo</a:t>
            </a:r>
            <a:r>
              <a:rPr lang="cs-CZ" sz="2200" dirty="0">
                <a:latin typeface="Arial" charset="0"/>
              </a:rPr>
              <a:t>)</a:t>
            </a:r>
          </a:p>
          <a:p>
            <a:pPr>
              <a:spcAft>
                <a:spcPts val="300"/>
              </a:spcAft>
            </a:pPr>
            <a:r>
              <a:rPr lang="cs-CZ" sz="2200" dirty="0">
                <a:latin typeface="Arial" charset="0"/>
              </a:rPr>
              <a:t> behaviorální ekologie</a:t>
            </a:r>
          </a:p>
          <a:p>
            <a:pPr>
              <a:spcAft>
                <a:spcPts val="300"/>
              </a:spcAft>
            </a:pPr>
            <a:r>
              <a:rPr lang="cs-CZ" sz="2200" dirty="0">
                <a:latin typeface="Arial" charset="0"/>
              </a:rPr>
              <a:t> sociobiologie, </a:t>
            </a:r>
            <a:r>
              <a:rPr lang="cs-CZ" sz="2200" dirty="0" err="1">
                <a:latin typeface="Arial" charset="0"/>
              </a:rPr>
              <a:t>ev</a:t>
            </a:r>
            <a:r>
              <a:rPr lang="cs-CZ" sz="2200" dirty="0">
                <a:latin typeface="Arial" charset="0"/>
              </a:rPr>
              <a:t>. psychologie</a:t>
            </a:r>
          </a:p>
          <a:p>
            <a:pPr>
              <a:spcAft>
                <a:spcPts val="300"/>
              </a:spcAft>
            </a:pPr>
            <a:r>
              <a:rPr lang="cs-CZ" sz="2200" dirty="0">
                <a:latin typeface="Arial" charset="0"/>
              </a:rPr>
              <a:t> </a:t>
            </a:r>
            <a:r>
              <a:rPr lang="cs-CZ" sz="2200" dirty="0" err="1">
                <a:latin typeface="Arial" charset="0"/>
              </a:rPr>
              <a:t>ev</a:t>
            </a:r>
            <a:r>
              <a:rPr lang="cs-CZ" sz="2200" dirty="0">
                <a:latin typeface="Arial" charset="0"/>
              </a:rPr>
              <a:t>. fyziologie</a:t>
            </a:r>
          </a:p>
          <a:p>
            <a:pPr>
              <a:spcAft>
                <a:spcPts val="300"/>
              </a:spcAft>
            </a:pPr>
            <a:r>
              <a:rPr lang="cs-CZ" sz="2200" dirty="0">
                <a:latin typeface="Arial" charset="0"/>
              </a:rPr>
              <a:t> </a:t>
            </a:r>
            <a:r>
              <a:rPr lang="cs-CZ" sz="2200" dirty="0" err="1">
                <a:latin typeface="Arial" charset="0"/>
              </a:rPr>
              <a:t>ev</a:t>
            </a:r>
            <a:r>
              <a:rPr lang="cs-CZ" sz="2200" dirty="0">
                <a:latin typeface="Arial" charset="0"/>
              </a:rPr>
              <a:t>. morfologie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5" grpId="0"/>
      <p:bldP spid="615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1208985" y="339449"/>
            <a:ext cx="6837000" cy="52322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HISTORIE EVOLUČNÍHO MYŠLENÍ</a:t>
            </a:r>
            <a:endParaRPr lang="cs-CZ" sz="2800" b="1" dirty="0"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6387" name="Text Box 12"/>
          <p:cNvSpPr txBox="1">
            <a:spLocks noChangeArrowheads="1"/>
          </p:cNvSpPr>
          <p:nvPr/>
        </p:nvSpPr>
        <p:spPr bwMode="auto">
          <a:xfrm>
            <a:off x="249238" y="1196975"/>
            <a:ext cx="8894762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300"/>
              </a:spcAft>
            </a:pPr>
            <a:r>
              <a:rPr lang="cs-CZ" sz="2000">
                <a:latin typeface="Arial" charset="0"/>
              </a:rPr>
              <a:t>Za počátek evoluční biologie považován rok 1859 (Darwinův </a:t>
            </a:r>
            <a:r>
              <a:rPr lang="cs-CZ" sz="2000" i="1">
                <a:latin typeface="Arial" charset="0"/>
              </a:rPr>
              <a:t>Původ druhů</a:t>
            </a:r>
            <a:r>
              <a:rPr lang="cs-CZ" sz="2000">
                <a:latin typeface="Arial" charset="0"/>
              </a:rPr>
              <a:t>), nicméně:</a:t>
            </a:r>
          </a:p>
          <a:p>
            <a:pPr>
              <a:spcAft>
                <a:spcPts val="300"/>
              </a:spcAft>
            </a:pPr>
            <a:r>
              <a:rPr lang="cs-CZ" sz="2000">
                <a:latin typeface="Arial" charset="0"/>
              </a:rPr>
              <a:t>evoluční myšlenky mnohem starší</a:t>
            </a:r>
          </a:p>
          <a:p>
            <a:pPr>
              <a:spcAft>
                <a:spcPts val="300"/>
              </a:spcAft>
            </a:pPr>
            <a:r>
              <a:rPr lang="cs-CZ" sz="2000">
                <a:latin typeface="Arial" charset="0"/>
              </a:rPr>
              <a:t>teprve po 2. světové válce evoluční biologie jako skutečná vědní disciplína</a:t>
            </a:r>
          </a:p>
        </p:txBody>
      </p:sp>
      <p:sp>
        <p:nvSpPr>
          <p:cNvPr id="16388" name="Text Box 2"/>
          <p:cNvSpPr txBox="1">
            <a:spLocks noChangeArrowheads="1"/>
          </p:cNvSpPr>
          <p:nvPr/>
        </p:nvSpPr>
        <p:spPr bwMode="auto">
          <a:xfrm>
            <a:off x="2543175" y="3313113"/>
            <a:ext cx="64008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1800">
                <a:latin typeface="Arial" charset="0"/>
                <a:cs typeface="Arial" charset="0"/>
              </a:rPr>
              <a:t>„Ještě nižádný spytatel neviděl, že by z jednodušších ústrojí, jako jsou nálevníci, vyšší, u příkladu červ a z toho hmyz byl vynikl. Nicméně musíme přijmouti, že takové proměňování se dělo a ještě děje. (…) Toho zponenáhlého přetvořování důkaz jsou ostatky životů v lůně zemním pochované. (…) Příroda tvořící od nejjednodušších začla, pořád po stupních dokonalosti se vznášela a ještě teď se béře“. </a:t>
            </a:r>
          </a:p>
          <a:p>
            <a:pPr algn="ctr"/>
            <a:r>
              <a:rPr lang="en-GB" sz="1800">
                <a:latin typeface="Arial" charset="0"/>
                <a:cs typeface="Arial" charset="0"/>
              </a:rPr>
              <a:t>[</a:t>
            </a:r>
            <a:r>
              <a:rPr lang="cs-CZ" sz="1800" i="1">
                <a:latin typeface="Arial" charset="0"/>
                <a:cs typeface="Arial" charset="0"/>
              </a:rPr>
              <a:t>Wšeobecný rostlinopis, 1846</a:t>
            </a:r>
            <a:r>
              <a:rPr lang="en-GB" sz="1800">
                <a:latin typeface="Arial" charset="0"/>
                <a:cs typeface="Arial" charset="0"/>
              </a:rPr>
              <a:t>]</a:t>
            </a:r>
            <a:endParaRPr lang="cs-CZ" sz="1800">
              <a:latin typeface="Arial" charset="0"/>
              <a:cs typeface="Arial" charset="0"/>
            </a:endParaRPr>
          </a:p>
        </p:txBody>
      </p:sp>
      <p:sp>
        <p:nvSpPr>
          <p:cNvPr id="16389" name="Text Box 3"/>
          <p:cNvSpPr txBox="1">
            <a:spLocks noChangeArrowheads="1"/>
          </p:cNvSpPr>
          <p:nvPr/>
        </p:nvSpPr>
        <p:spPr bwMode="auto">
          <a:xfrm>
            <a:off x="398463" y="5707063"/>
            <a:ext cx="22875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>
                <a:solidFill>
                  <a:srgbClr val="000099"/>
                </a:solidFill>
                <a:latin typeface="Arial" charset="0"/>
                <a:cs typeface="Arial" charset="0"/>
              </a:rPr>
              <a:t>Jan Svatopluk Presl </a:t>
            </a:r>
          </a:p>
          <a:p>
            <a:pPr algn="ctr"/>
            <a:r>
              <a:rPr lang="cs-CZ" sz="1800">
                <a:latin typeface="Arial" charset="0"/>
                <a:cs typeface="Arial" charset="0"/>
              </a:rPr>
              <a:t>(1791–1849)</a:t>
            </a:r>
          </a:p>
        </p:txBody>
      </p:sp>
      <p:pic>
        <p:nvPicPr>
          <p:cNvPr id="16390" name="Picture 4" descr="pres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050" y="3303588"/>
            <a:ext cx="1963738" cy="236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361950" y="596900"/>
            <a:ext cx="7186613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0033CC"/>
                </a:solidFill>
                <a:latin typeface="Arial" charset="0"/>
              </a:rPr>
              <a:t>Skripta:</a:t>
            </a:r>
            <a:r>
              <a:rPr lang="cs-CZ" sz="2000">
                <a:latin typeface="Arial" charset="0"/>
              </a:rPr>
              <a:t> </a:t>
            </a:r>
          </a:p>
          <a:p>
            <a:r>
              <a:rPr lang="cs-CZ" sz="2000">
                <a:latin typeface="Arial" charset="0"/>
              </a:rPr>
              <a:t>Flegr, J. (1994): Mechanismy mikroevoluce</a:t>
            </a:r>
            <a:endParaRPr lang="cs-CZ" sz="2000" i="1">
              <a:latin typeface="Arial" charset="0"/>
            </a:endParaRPr>
          </a:p>
          <a:p>
            <a:endParaRPr lang="cs-CZ" sz="2000">
              <a:latin typeface="Arial" charset="0"/>
            </a:endParaRPr>
          </a:p>
          <a:p>
            <a:endParaRPr lang="cs-CZ" sz="2000">
              <a:latin typeface="Arial" charset="0"/>
            </a:endParaRPr>
          </a:p>
          <a:p>
            <a:r>
              <a:rPr lang="cs-CZ" sz="2000">
                <a:solidFill>
                  <a:srgbClr val="0033CC"/>
                </a:solidFill>
                <a:latin typeface="Arial" charset="0"/>
              </a:rPr>
              <a:t>Učebnice:</a:t>
            </a:r>
          </a:p>
          <a:p>
            <a:r>
              <a:rPr lang="cs-CZ" sz="2000">
                <a:latin typeface="Arial" charset="0"/>
              </a:rPr>
              <a:t>Flegr, J. (2005): Evoluční biologie</a:t>
            </a:r>
            <a:endParaRPr lang="en-US" sz="2000" i="1">
              <a:latin typeface="Arial" charset="0"/>
            </a:endParaRPr>
          </a:p>
          <a:p>
            <a:endParaRPr lang="en-US" sz="2000" i="1">
              <a:latin typeface="Arial" charset="0"/>
            </a:endParaRPr>
          </a:p>
          <a:p>
            <a:r>
              <a:rPr lang="cs-CZ" sz="2000">
                <a:latin typeface="Arial" charset="0"/>
              </a:rPr>
              <a:t>Flegr, J. (200</a:t>
            </a:r>
            <a:r>
              <a:rPr lang="en-US" sz="2000">
                <a:latin typeface="Arial" charset="0"/>
              </a:rPr>
              <a:t>7</a:t>
            </a:r>
            <a:r>
              <a:rPr lang="cs-CZ" sz="2000">
                <a:latin typeface="Arial" charset="0"/>
              </a:rPr>
              <a:t>): Úvod do evoluční biologie</a:t>
            </a:r>
            <a:endParaRPr lang="cs-CZ" sz="2000" i="1">
              <a:latin typeface="Arial" charset="0"/>
            </a:endParaRPr>
          </a:p>
          <a:p>
            <a:endParaRPr lang="cs-CZ" sz="2000">
              <a:latin typeface="Arial" charset="0"/>
            </a:endParaRPr>
          </a:p>
          <a:p>
            <a:endParaRPr lang="cs-CZ" sz="2000">
              <a:latin typeface="Arial" charset="0"/>
            </a:endParaRPr>
          </a:p>
          <a:p>
            <a:r>
              <a:rPr lang="cs-CZ" sz="2000">
                <a:solidFill>
                  <a:srgbClr val="0033CC"/>
                </a:solidFill>
                <a:latin typeface="Arial" charset="0"/>
              </a:rPr>
              <a:t>Knihy:</a:t>
            </a:r>
          </a:p>
          <a:p>
            <a:r>
              <a:rPr lang="cs-CZ" sz="2000">
                <a:latin typeface="Arial" charset="0"/>
              </a:rPr>
              <a:t>Zrzavý, J., Storch, D., Mihulka, S. (2004): Jak se dělá evoluce</a:t>
            </a:r>
          </a:p>
          <a:p>
            <a:endParaRPr lang="cs-CZ" sz="2000">
              <a:latin typeface="Arial" charset="0"/>
            </a:endParaRPr>
          </a:p>
          <a:p>
            <a:r>
              <a:rPr lang="cs-CZ" sz="2000">
                <a:latin typeface="Arial" charset="0"/>
              </a:rPr>
              <a:t>Flegr, J. (2006): Zamrzlá evoluce</a:t>
            </a:r>
          </a:p>
          <a:p>
            <a:endParaRPr lang="cs-CZ" sz="2000">
              <a:latin typeface="Arial" charset="0"/>
            </a:endParaRPr>
          </a:p>
          <a:p>
            <a:r>
              <a:rPr lang="cs-CZ" sz="2000">
                <a:latin typeface="Arial" charset="0"/>
              </a:rPr>
              <a:t>Svoboda, J.A. (2014): Předkové – </a:t>
            </a:r>
            <a:br>
              <a:rPr lang="cs-CZ" sz="2000">
                <a:latin typeface="Arial" charset="0"/>
              </a:rPr>
            </a:br>
            <a:r>
              <a:rPr lang="cs-CZ" sz="2000">
                <a:latin typeface="Arial" charset="0"/>
              </a:rPr>
              <a:t>                                    Evoluce člověka</a:t>
            </a:r>
          </a:p>
        </p:txBody>
      </p:sp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3516313" y="196850"/>
            <a:ext cx="1590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10000"/>
                </a:solidFill>
                <a:latin typeface="Arial" charset="0"/>
              </a:rPr>
              <a:t>Literatura</a:t>
            </a:r>
          </a:p>
        </p:txBody>
      </p:sp>
      <p:pic>
        <p:nvPicPr>
          <p:cNvPr id="4100" name="Picture 6" descr="zrzav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0475" y="2935288"/>
            <a:ext cx="1360488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8" descr="flegr-obalk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11800" y="582613"/>
            <a:ext cx="1663700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9" descr="zamrzla-evoluce-aneb-je-to-jinak-pane-darwi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38988" y="4799013"/>
            <a:ext cx="1308100" cy="182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9" descr="Předkové. Evoluce člověk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2213" y="4397375"/>
            <a:ext cx="1852612" cy="234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6" name="Picture 2" descr="http://www.academia.cz/img/knihy/obalky1/lrg/evolucni-biologi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68764" y="437925"/>
            <a:ext cx="1770098" cy="22268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263525" y="3644900"/>
            <a:ext cx="8316700" cy="253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/>
            <a:r>
              <a:rPr lang="cs-CZ" dirty="0">
                <a:latin typeface="Arial" charset="0"/>
              </a:rPr>
              <a:t>Historii evolučního myšlení lze rozdělit na následující etapy:</a:t>
            </a:r>
          </a:p>
          <a:p>
            <a:pPr marL="457200" indent="-457200"/>
            <a:endParaRPr lang="cs-CZ" dirty="0">
              <a:solidFill>
                <a:srgbClr val="009900"/>
              </a:solidFill>
              <a:latin typeface="Arial" charset="0"/>
            </a:endParaRPr>
          </a:p>
          <a:p>
            <a:pPr marL="457200" indent="-457200">
              <a:spcAft>
                <a:spcPts val="600"/>
              </a:spcAft>
            </a:pPr>
            <a:r>
              <a:rPr lang="cs-CZ" dirty="0">
                <a:solidFill>
                  <a:srgbClr val="E10000"/>
                </a:solidFill>
                <a:latin typeface="Arial" charset="0"/>
              </a:rPr>
              <a:t>před Darwinem</a:t>
            </a:r>
          </a:p>
          <a:p>
            <a:pPr marL="457200" indent="-457200">
              <a:spcAft>
                <a:spcPts val="600"/>
              </a:spcAft>
            </a:pPr>
            <a:r>
              <a:rPr lang="cs-CZ" dirty="0" err="1">
                <a:solidFill>
                  <a:srgbClr val="E10000"/>
                </a:solidFill>
                <a:latin typeface="Arial" charset="0"/>
              </a:rPr>
              <a:t>Darwinova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/</a:t>
            </a:r>
            <a:r>
              <a:rPr lang="cs-CZ" dirty="0" err="1">
                <a:solidFill>
                  <a:srgbClr val="E10000"/>
                </a:solidFill>
                <a:latin typeface="Arial" charset="0"/>
              </a:rPr>
              <a:t>Wallaceova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 teorie</a:t>
            </a:r>
          </a:p>
          <a:p>
            <a:pPr marL="457200" indent="-457200">
              <a:spcAft>
                <a:spcPts val="600"/>
              </a:spcAft>
            </a:pPr>
            <a:r>
              <a:rPr lang="cs-CZ" dirty="0">
                <a:solidFill>
                  <a:srgbClr val="E10000"/>
                </a:solidFill>
                <a:latin typeface="Arial" charset="0"/>
              </a:rPr>
              <a:t>evoluční teorie na přelomu 19. a 20. století</a:t>
            </a:r>
          </a:p>
          <a:p>
            <a:pPr marL="457200" indent="-457200">
              <a:spcAft>
                <a:spcPts val="600"/>
              </a:spcAft>
            </a:pPr>
            <a:r>
              <a:rPr lang="cs-CZ" dirty="0">
                <a:solidFill>
                  <a:srgbClr val="E10000"/>
                </a:solidFill>
                <a:latin typeface="Arial" charset="0"/>
              </a:rPr>
              <a:t>Moderní syntéza a současný vývoj</a:t>
            </a:r>
          </a:p>
        </p:txBody>
      </p:sp>
      <p:sp>
        <p:nvSpPr>
          <p:cNvPr id="17412" name="Text Box 12"/>
          <p:cNvSpPr txBox="1">
            <a:spLocks noChangeArrowheads="1"/>
          </p:cNvSpPr>
          <p:nvPr/>
        </p:nvSpPr>
        <p:spPr bwMode="auto">
          <a:xfrm>
            <a:off x="249238" y="1196975"/>
            <a:ext cx="8894762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300"/>
              </a:spcAft>
            </a:pPr>
            <a:r>
              <a:rPr lang="cs-CZ" sz="2000">
                <a:latin typeface="Arial" charset="0"/>
              </a:rPr>
              <a:t>Za počátek evoluční biologie považován rok 1859 (Darwinův </a:t>
            </a:r>
            <a:r>
              <a:rPr lang="cs-CZ" sz="2000" i="1">
                <a:latin typeface="Arial" charset="0"/>
              </a:rPr>
              <a:t>Původ druhů</a:t>
            </a:r>
            <a:r>
              <a:rPr lang="cs-CZ" sz="2000">
                <a:latin typeface="Arial" charset="0"/>
              </a:rPr>
              <a:t>), nicméně:</a:t>
            </a:r>
          </a:p>
          <a:p>
            <a:pPr>
              <a:spcAft>
                <a:spcPts val="300"/>
              </a:spcAft>
            </a:pPr>
            <a:r>
              <a:rPr lang="cs-CZ" sz="2000">
                <a:latin typeface="Arial" charset="0"/>
              </a:rPr>
              <a:t>evoluční myšlenky mnohem starší</a:t>
            </a:r>
          </a:p>
          <a:p>
            <a:pPr>
              <a:spcAft>
                <a:spcPts val="300"/>
              </a:spcAft>
            </a:pPr>
            <a:r>
              <a:rPr lang="cs-CZ" sz="2000">
                <a:latin typeface="Arial" charset="0"/>
              </a:rPr>
              <a:t>teprve po 2. světové válce evoluční biologie jako skutečná vědní disciplína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208985" y="339449"/>
            <a:ext cx="6837000" cy="52322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HISTORIE EVOLUČNÍHO MYŠLENÍ</a:t>
            </a:r>
            <a:endParaRPr lang="cs-CZ" sz="2800" b="1" dirty="0"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2856533" y="375617"/>
            <a:ext cx="31686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1. Před Darwinem</a:t>
            </a:r>
          </a:p>
        </p:txBody>
      </p:sp>
      <p:sp>
        <p:nvSpPr>
          <p:cNvPr id="18438" name="Text Box 19"/>
          <p:cNvSpPr txBox="1">
            <a:spLocks noChangeArrowheads="1"/>
          </p:cNvSpPr>
          <p:nvPr/>
        </p:nvSpPr>
        <p:spPr bwMode="auto">
          <a:xfrm>
            <a:off x="490538" y="1059968"/>
            <a:ext cx="31614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CE0000"/>
                </a:solidFill>
                <a:latin typeface="Arial" charset="0"/>
              </a:rPr>
              <a:t>A) antika a středověk:</a:t>
            </a:r>
          </a:p>
        </p:txBody>
      </p:sp>
      <p:pic>
        <p:nvPicPr>
          <p:cNvPr id="12" name="Picture 3" descr="Anaximandros aus Milet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1501" r="2521" b="3006"/>
          <a:stretch>
            <a:fillRect/>
          </a:stretch>
        </p:blipFill>
        <p:spPr bwMode="auto">
          <a:xfrm>
            <a:off x="182426" y="1689237"/>
            <a:ext cx="2089150" cy="3051175"/>
          </a:xfrm>
          <a:prstGeom prst="rect">
            <a:avLst/>
          </a:prstGeom>
          <a:noFill/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707367" y="1603343"/>
            <a:ext cx="55515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0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Anaximandros</a:t>
            </a:r>
            <a:r>
              <a:rPr lang="cs-CZ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z </a:t>
            </a:r>
            <a:r>
              <a:rPr lang="cs-CZ" sz="20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Milétu</a:t>
            </a:r>
            <a:r>
              <a:rPr lang="cs-CZ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(ca. 610</a:t>
            </a:r>
            <a:r>
              <a:rPr lang="cs-CZ" sz="2000" dirty="0" smtClean="0">
                <a:latin typeface="Arial" charset="0"/>
                <a:cs typeface="Arial" charset="0"/>
              </a:rPr>
              <a:t>–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ca. 546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př.n.l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.)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válný popisek 16"/>
          <p:cNvSpPr/>
          <p:nvPr/>
        </p:nvSpPr>
        <p:spPr>
          <a:xfrm>
            <a:off x="2494704" y="2509475"/>
            <a:ext cx="2552282" cy="1296237"/>
          </a:xfrm>
          <a:prstGeom prst="wedgeEllipseCallout">
            <a:avLst>
              <a:gd name="adj1" fmla="val -80343"/>
              <a:gd name="adj2" fmla="val -5763"/>
            </a:avLst>
          </a:prstGeom>
          <a:solidFill>
            <a:srgbClr val="FFFFCC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lidé a živočichové se vyvinuli z ryb</a:t>
            </a:r>
            <a:endParaRPr lang="cs-CZ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49" name="Picture 17" descr="http://www.philosophy.gr/presocratics/Anaximanderworl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94641" y="4089538"/>
            <a:ext cx="4362450" cy="2619375"/>
          </a:xfrm>
          <a:prstGeom prst="rect">
            <a:avLst/>
          </a:prstGeom>
          <a:noFill/>
        </p:spPr>
      </p:pic>
      <p:pic>
        <p:nvPicPr>
          <p:cNvPr id="18447" name="Picture 15" descr="http://zebu.uoregon.edu/2002/ph123/timages/cosmo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9826" y="2092747"/>
            <a:ext cx="2335696" cy="23512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http://whatspshat.files.wordpress.com/2014/02/xenophan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3892" y="2170388"/>
            <a:ext cx="2286000" cy="3429001"/>
          </a:xfrm>
          <a:prstGeom prst="rect">
            <a:avLst/>
          </a:prstGeom>
          <a:noFill/>
        </p:spPr>
      </p:pic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2856533" y="375617"/>
            <a:ext cx="31686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1. Před Darwinem</a:t>
            </a:r>
          </a:p>
        </p:txBody>
      </p:sp>
      <p:sp>
        <p:nvSpPr>
          <p:cNvPr id="18438" name="Text Box 19"/>
          <p:cNvSpPr txBox="1">
            <a:spLocks noChangeArrowheads="1"/>
          </p:cNvSpPr>
          <p:nvPr/>
        </p:nvSpPr>
        <p:spPr bwMode="auto">
          <a:xfrm>
            <a:off x="490538" y="1059968"/>
            <a:ext cx="31614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CE0000"/>
                </a:solidFill>
                <a:latin typeface="Arial" charset="0"/>
              </a:rPr>
              <a:t>A) antika a středověk: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2801912" y="1779868"/>
            <a:ext cx="54665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000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Xenofanés</a:t>
            </a:r>
            <a:r>
              <a:rPr lang="cs-CZ" sz="20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z </a:t>
            </a:r>
            <a:r>
              <a:rPr lang="cs-CZ" sz="2000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Kolofonu</a:t>
            </a:r>
            <a:r>
              <a:rPr lang="cs-CZ" sz="20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(ca. 570</a:t>
            </a:r>
            <a:r>
              <a:rPr lang="cs-CZ" sz="2000" dirty="0" smtClean="0">
                <a:latin typeface="Arial" charset="0"/>
                <a:cs typeface="Arial" charset="0"/>
              </a:rPr>
              <a:t>–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ca. 475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př.n.l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.)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álný popisek 10"/>
          <p:cNvSpPr/>
          <p:nvPr/>
        </p:nvSpPr>
        <p:spPr>
          <a:xfrm>
            <a:off x="3955841" y="2768722"/>
            <a:ext cx="3091003" cy="1723781"/>
          </a:xfrm>
          <a:prstGeom prst="wedgeEllipseCallout">
            <a:avLst>
              <a:gd name="adj1" fmla="val -96330"/>
              <a:gd name="adj2" fmla="val 33001"/>
            </a:avLst>
          </a:prstGeom>
          <a:solidFill>
            <a:srgbClr val="FFFFCC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fosilie v sedimentech kdysi musely být pod vodou</a:t>
            </a:r>
            <a:endParaRPr lang="cs-CZ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2856533" y="375617"/>
            <a:ext cx="31686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1. Před Darwinem</a:t>
            </a:r>
          </a:p>
        </p:txBody>
      </p:sp>
      <p:sp>
        <p:nvSpPr>
          <p:cNvPr id="18438" name="Text Box 19"/>
          <p:cNvSpPr txBox="1">
            <a:spLocks noChangeArrowheads="1"/>
          </p:cNvSpPr>
          <p:nvPr/>
        </p:nvSpPr>
        <p:spPr bwMode="auto">
          <a:xfrm>
            <a:off x="490538" y="1059968"/>
            <a:ext cx="31614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CE0000"/>
                </a:solidFill>
                <a:latin typeface="Arial" charset="0"/>
              </a:rPr>
              <a:t>A) antika a středověk:</a:t>
            </a:r>
          </a:p>
        </p:txBody>
      </p:sp>
      <p:pic>
        <p:nvPicPr>
          <p:cNvPr id="15" name="Picture 6" descr="empedokles_1821293,property=zo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90538" y="2328587"/>
            <a:ext cx="1801812" cy="2263775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2533556" y="1720234"/>
            <a:ext cx="53818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000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Empedoklés</a:t>
            </a:r>
            <a:r>
              <a:rPr lang="cs-CZ" sz="20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z </a:t>
            </a:r>
            <a:r>
              <a:rPr lang="cs-CZ" sz="2000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Akragantu</a:t>
            </a:r>
            <a:r>
              <a:rPr lang="cs-CZ" sz="20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(ca. 492</a:t>
            </a:r>
            <a:r>
              <a:rPr lang="cs-CZ" sz="2000" dirty="0" smtClean="0">
                <a:latin typeface="Arial" charset="0"/>
                <a:cs typeface="Arial" charset="0"/>
              </a:rPr>
              <a:t>–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432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př.n.l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.)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válný popisek 17"/>
          <p:cNvSpPr/>
          <p:nvPr/>
        </p:nvSpPr>
        <p:spPr>
          <a:xfrm>
            <a:off x="2004458" y="4979506"/>
            <a:ext cx="3193708" cy="1411356"/>
          </a:xfrm>
          <a:prstGeom prst="wedgeEllipseCallout">
            <a:avLst>
              <a:gd name="adj1" fmla="val -48318"/>
              <a:gd name="adj2" fmla="val -136920"/>
            </a:avLst>
          </a:prstGeom>
          <a:solidFill>
            <a:srgbClr val="CCECF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náhodné kombinace částí organismů</a:t>
            </a:r>
            <a:endParaRPr lang="cs-CZ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álný popisek 10"/>
          <p:cNvSpPr/>
          <p:nvPr/>
        </p:nvSpPr>
        <p:spPr>
          <a:xfrm>
            <a:off x="3140765" y="2361203"/>
            <a:ext cx="2673625" cy="1269410"/>
          </a:xfrm>
          <a:prstGeom prst="wedgeEllipseCallout">
            <a:avLst>
              <a:gd name="adj1" fmla="val -86193"/>
              <a:gd name="adj2" fmla="val 40290"/>
            </a:avLst>
          </a:prstGeom>
          <a:solidFill>
            <a:srgbClr val="FFFFCC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rostliny dříve než živočichové</a:t>
            </a:r>
            <a:endParaRPr lang="cs-CZ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7698" name="Picture 2" descr="http://upload.wikimedia.org/wikipedia/commons/9/95/Empedocles-2-siz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2505" y="3630613"/>
            <a:ext cx="2600945" cy="2586886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4" name="Picture 14" descr="http://clickypix.com/wp-content/uploads/2013/08/hybrid-shark-combo-creatures-17.jpg"/>
          <p:cNvPicPr>
            <a:picLocks noChangeAspect="1" noChangeArrowheads="1"/>
          </p:cNvPicPr>
          <p:nvPr/>
        </p:nvPicPr>
        <p:blipFill>
          <a:blip r:embed="rId2" cstate="print"/>
          <a:srcRect l="4168" t="5018" b="5151"/>
          <a:stretch>
            <a:fillRect/>
          </a:stretch>
        </p:blipFill>
        <p:spPr bwMode="auto">
          <a:xfrm>
            <a:off x="6151463" y="2474288"/>
            <a:ext cx="2840069" cy="245179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496" name="Picture 16" descr="http://hunting-washington.com/smf/index.php?action=dlattach;topic=50730.0;attach=104042;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38987" y="4669567"/>
            <a:ext cx="3422154" cy="205329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498" name="Picture 18" descr="http://english.cri.cn/mmsource/images/2013/08/13/5c3f81cca4804619952cb4ed5f5fa2b7.jpg"/>
          <p:cNvPicPr>
            <a:picLocks noChangeAspect="1" noChangeArrowheads="1"/>
          </p:cNvPicPr>
          <p:nvPr/>
        </p:nvPicPr>
        <p:blipFill>
          <a:blip r:embed="rId4" cstate="print"/>
          <a:srcRect l="12768" t="2536" b="31510"/>
          <a:stretch>
            <a:fillRect/>
          </a:stretch>
        </p:blipFill>
        <p:spPr bwMode="auto">
          <a:xfrm>
            <a:off x="2916842" y="2791575"/>
            <a:ext cx="3329126" cy="167807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504" name="Picture 24" descr="http://www.lolset.com/wp-content/uploads/2013/04/hybrid-animals-gallery-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4020" y="140678"/>
            <a:ext cx="3917270" cy="261151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484" name="Picture 4" descr="http://files.newsnetz.ch/bildlegende/131749/1627245_pic_970x64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50231" y="360143"/>
            <a:ext cx="3046562" cy="190331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3" name="Picture 26" descr="http://img2.wikia.nocookie.net/__cb20120615060217/dragonsdogma/images/0/06/Chimera0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1789" y="3789886"/>
            <a:ext cx="3537020" cy="2887977"/>
          </a:xfrm>
          <a:prstGeom prst="rect">
            <a:avLst/>
          </a:prstGeom>
          <a:noFill/>
        </p:spPr>
      </p:pic>
      <p:pic>
        <p:nvPicPr>
          <p:cNvPr id="20488" name="Picture 8" descr="http://content4.viralnova.com/wp-content/uploads/2014/03/hybrid-animals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0580" y="399656"/>
            <a:ext cx="2872621" cy="3107219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paranoias.org/wp-content/uploads/2010/07/Hybrid-Creatures-by-Francesco-Sambo-550x7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49774" y="3074518"/>
            <a:ext cx="2681514" cy="357372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9460" name="Picture 4" descr="http://www.paranoias.org/wp-content/uploads/2010/07/Hybrid-Creatures-by-Francesco-Sambo_2-550x5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449" y="3812977"/>
            <a:ext cx="2825443" cy="2825443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9464" name="AutoShape 8" descr="data:image/jpeg;base64,/9j/4AAQSkZJRgABAQAAAQABAAD/2wCEAAkGBxMTEhUUExQTFhUVGB8bFhgWGBcYFhgXGhgYFxcaFhcYHCggGBwlGxUWIzEkJSkrLy8uGCA1ODMsNygtLisBCgoKDg0OGxAQGywkICYyLywsLDQsLCwsLC8sLCwvLCwsLCwsLCwsLCwsLywsLCwsLCwsLCwsLCwsLCwsLDQsLP/AABEIAOAA4AMBIgACEQEDEQH/xAAcAAEAAgIDAQAAAAAAAAAAAAAABgcEBQIDCAH/xAA/EAACAQIDBQYDBQcDBAMAAAABAgADEQQSIQUGMUFRBxMiYYGRMnGhFCNCsdFSgpKyweHwCGKiJDOj8RVyc//EABkBAQADAQEAAAAAAAAAAAAAAAACAwQBBf/EACgRAAICAQMEAgEFAQAAAAAAAAABAhEDEiFBBCIxMhNRcSNCYZGxFP/aAAwDAQACEQMRAD8AvGIiAIiIAiIgCIiAIiIAiIgCIiAJ8ZrcZ9kH7YNpijgMhcoMRUFIkccpV3YfIhLed7c4OpWzR7y9qt6po7P7qoFHirtmanm5rTAsGsBfNe3QHjNBsHtorUWCY5BWQk/eUwqVFA0uUHhe56ZfWQP7CtOmzAlk0N/hZemh14dP1kdx2I7x/CDblfiepMinZZKOlUz2Rs3H069JK1Jg9OooZGHMHhx4fI8Jkypf9O2OdsLiKTElaVUFB+znW7AeV1vbqTLakioREQBERAEREAREQBERAEREAREQBERAEREAREQBERAEgfbNsdsTgAEUs9OqHW3UK411Fhrxk8nViaAdSrcCOpH1GonH42JQaT3Kv3j2lhKNFKOOtUfKASKeZQ+XXU8L2JlTbaGGSqvcIykE2DcxxBy6kaES89q4YVVQuocI4sptluGtduoHG3D5yqe0xkrbTtTJLZUVhlKsDbgbgaWt7zPBI35L0lk9iWANOhim0yVMRdCOBHdoTbyBYj0MsiandXZX2XC0aFgCiDMRwL8WPnrNtNCPPk7YiInTgiIgCIiAIiIAiIgCIiAIiIAiIgCIiAIiIAiJq8Ri819SEHTif7SMpKJKMHIysVtCnT+Jteg1PsOExHxPeC9/DyAP59ZHsZUu2VBx+ky8bUVEUWGbhfgSbX4+h9pm+Vyv6NiwRjX2QnfnaiUXAc1ABcju2swbhcA6E2PPpKrx20c1R3D1GzHwtUa7heQJvYcTw01lp7wYA4qpT7wrlJGosSRMLfHdWg4CqioRwcAZr+Z5jykMc1HybMmGUkkiMbs9pmPwnh7zvqf7Fcs/8L3zL7keUtjd7tYwOIKpUz0KjWHjF6ebyqLwHmwWefNsbMq0Gy1B8mHA/Kd2yF95qUtrR5ssfdTR67iRLsvx71cAmckmmzICeJVbFfYED0ktliKGqdCIiDgiIgCIiAIiIAiIgCIiAIiIAiIgCIiAYW2KuWkx62HuQD9Joa+MVUJY2Ey95Kxb7teC2LfPiB7a+olbdorgYe2dlY6AA8TMWWd5KR6GDH2W/wAk72IVcFxrfh8pqt9TmosodUubEs2VdbrY9Tciw0kf7Mds1DhEDqQAWWm3J1U2J63vpr0mfvqq16fdmqEINzaxPAixFxb4pFNR2fBY4OTtckbr4k0Uw6hlYswylbeMM11JsSCxvqbmSbejDtnTMeQ95WWI2qUxGGBbOKVSmL2tcZwAOfASdb4beCi7cfSRmv7Zoxz3S4RoN58UmQowDX0APXykR2aiiplvre1p2YrGs5eoQQFXwk8L8v1nVW2XVwdYJWFqmVWI6B1D2PnrY+YmjHDTEy58qnO0ehey5qf2FVQ3ZXYVPJyc38pWS6VX2LYrx4lL6EK4HyLA/mvtLUmiPgwZFUmIiJ0gIiIAiIgCIiAIiIAiIgCIiAIiIAnwmfZgbcqFaD24kZR+8cunoZyTpNkox1NIjOKxV8zn8RJHy5fS0gJ2DU2vXxYRiFw9Iin0aux8KknlZWB6XE575bzNSqNh6YJqGwW3K/PzMsPczZA2Zs8d4PvD95WtqTUewC+nhX0vMWGDvVI9DPPTHTHyQTdLDk4BMOC1OpTLXJGqVO8YkEcQQTwmnw25WMZ3BrIodiWcAlm9zp8pIsZt/NjamiKzgHwiwLKLG/U2sL/7ZkV9sZiFenUtzKXv9NZXr7nXJojBuKITjdmYPAVELN31VWDXc3AIYH4Rpy53mt302oleoMoUW4ZRx+Zmdve4BVUoOilhcshDNrzLazB3repnGbIFI+EcfXSWQ3kmyOSlBpfxwb7sm3eTGYomqCadBQ9uTMWGRT5aMT1tabft22VavQxAGjqUb5qbj6N9JIOwrDqMHVqfiesQfkqLlH/Jj6zn26I32BGXiKw+qOPztNddp52rvIh2Q7TFPHimT/3EKHyOjj+S3rL1nlbcSuaeLSrc2p1FJPXxC/0v7z1TECOXhiIiTKhERAEREAREQBERAEROFaqqKWYhVAuSTYAeZMA5xIDt7tNpUiVw9PvSPxMciemhLfSRyj2r4wnTC0GHkXXU6DUm0q+aF1Zd/wA+SrouGJV1PtXqUzbFYF186VQMf4GC/nNlhe1vAsPEmJTrmpqf5GMl8kfs48M1wT+aTeLEWainIksf3QAP5vpNfS7RdnMLjEAeTJVU/VJgbU27QxFVXoVFqKqEHLc+In4bWuDw95DLNaNmWdPjfybr7/whS0ErbbwzEC4e5/duy/lJpvttJzV7rUU0AuBxeodQPkBb3lf4PGlNpLUSzNTBOvw5mBUXtrYXv6SQ7V24o8btmqObC3EsdLgegA6TNKf6enk2Sx/rauER8Yc/aC5/AOXInS35yYbGxIbQ26yOYlQtO/4msf7CdODx5U6GxlCdNGnTcWcu0HDvVFwTlHSwP1kT3g2dUIouzBS9NfCTmIuBcEgAXm823j2zlM2hGZel+YMi1TaF2GY6LwmjHZXkcKotHsJxygYrD31V1dR1BUqT/wABJn2j7LOI2fXQfEq94vzTxW9QCPWVb2E0y2Or1OQS3qT+n5y+CJsjujyZup2jzaNmrRoJl1ZxmPrPSKcBKT35wK4bOgFgtTTypkhlH8JAl2AyvDe9l/VVUa+j7ERLjIIiIAiIgCIiAIidOMr5EZuNhw6nkPeG6OpXsYe29sph1ufE5+FBxb9B5yut6tq1q9O9U5R+GmvwjzN/iPmfpNtjm8TPUINRtT0HQDyEjm2cWqAVW+SL58mPkDMOScp/g9HDijj35IXtT7qpTRgC7n4T+G/DN5+UluD3fzU1eqcoU5so5/s3kV3qw5XEYeqbn73XytUsR6CTXF1GahfUdfTSVuopFyuTZHdp4s1WIIHQW5DzmorYUTOvc6xiKVjY8hr0H95Q7bL1SVGvFC/L5yU7gkK1QH4TppyNus1NOmCNBYcbdL8Aep5ySboUAuf5/S2knFu6DSqyK0qrDEOU4u+XX91R9SZxxt0xVPvPwuvPgMwM2FPBNmzkEfeX/ia4+hBnLfHZhNQvy8P5xfccrY+PXPfPh3PwtemTzUknL/UfM+U6Md4WMwcYzVGu2lSmq3PUAkBvmLTIxmMD08z6OujHr5yUVbIydI1G2q572nc/4RI/WJuZk7YxV6gtymHUq3NxzmqEaRgyTTbL47AsGq4CpVsMz12155VWmoHuG95Z0r7sOxFNtlqqkF0qVO8HMFnLLfrdCuv6SfVagVSx4AEn5DWaV4Mb8lVdsDI18p1AAb5i/wDS0tHBJlpoONlA9gBKM3poV6ndFiWfHP8AcJYjKpbIuc+fxXHI+UvhFsAOgkIcmnqKSikcoiJYZRERAEREAREQBNTvPihToFvPT2M20jG/xvQC243N/JRqPr9JXldQbLcKvIkQqnie99PUyLbwA1sXRpE2ph1zAcSLi4PTTjOX/wAiaWg0M1mHxRqVmcfEoa3/ANsjKPqwmPE7VnoZVTOW0qvfYGrVJ8S4h3p9crVCLf8AEmTLB7VU4GlUtfvCfpp/WVpvUpo5aIPhVQLdcotc/M3mx3M2pnpfZW/DmdD5fEwPrc+vlGVPTqRHHNa9DJRWwaqe9FzcaDTjNXUYAHMdRyIN2487WE3+zsT3qAfipixXqvUTTbQysdOH6f8AqVUnuaL4MRa+Ur8yze1h+cl+7uLRaeYmwKZj56C/5yAV2IueosJzWrSbKjFgPCDdjkALKGPQaCWY47hyVUybU9pJWUsylFqAlb8Rlfwmx5EG/tM3HVqbgo3Bxow1tzF/WRw4tnqd3+Ei9vPh+Vp92lXyqBexAlUpq/BLTZ1Y/ZwUVKn+9gNeKaH8yZDtuVmUGmeOlvl/6ksOMDIc5N7ajlpIZvLiQ7gi804EvJk6iTqjTm850585Qh1mhmJFm9g+1TTxz0D8Nemf46ZzL/xNSX5WQFSCoYEWKmxBHQg6TzP2UYdn2thcovlLO3kopOCfdgPWem5OPghLyRLY279Spi2xuLUB6ZyYWkCClKmFCltOLMc9ugPnpLYiSSEpNsREQREREAREQBERAEiu9lcd4EOoyNp5kH+gElUr3falVptmJBDG6kcdLggjyBWU5vUtw+xTu8GIZajg8uHrOjYWNFINUfgDf14j3taS7fvYYZUqoDna4dfMWIt87gSvdrUmpqEYEEnMfQEe0zYkl2m3K21rMba20XrO1R/ibgOQHAAeUwsPUZGDKSGHAjQiej90OzjCNsqlSxVBTUqr3lR7Wqq7arlcaqVUgW4aHQ3Mp/tC3ErbMqC57zD1DalV4G/HJUHJwBy0NrjmBrqkYG7Z3bub0jMq1iKbcA/4T8/2fyko2tg8yZkAJ43U8b8bjl10vKlli9jGzjisTUoO9UUlos4Cm2V89NVIvcDRm04HpKHhXBpj1Ev3GmxdQi9+IHp0mOjkG/G1mseBsb/0lobxdl+Lt9xVpVlDXAqfd1LdMwBV9euWV7tPdXaOHuamCrWJtdAKo/8AEWt6x8TRL5ovk7NjbbCYlL2yHRfLUWHl0m4xfjY2PPSV5XRk/wC4jLfhnDL7XElWwNpCrSIJ+8Tj5jkf1mfPiruRf0+bU9LOvafh58iPKRms11F+NzeS8bLbEkre3U8soteQ7H0clRlHIkS7p6rYp6q73OsQ7TgDzn2muYgdSB7m0vbMpdf+nzZAy4jFsNbiihtwAtUqWPmTT/hlyTW7u7EpYPD08PRFkQcTxYnVmY8ySSZspalSK27YiInTgiIgCIiAIiIAiIgCQztAS5QcbIxA8/7yZyH72qe/BJJHd+EaWGpB053sOMqzepZi9kRTfDEWwq1BqRb63F/e0prF481K4dhmCsNDwIU8PK9vrLQ3jqEYIAH4SU16qzEA+n9JUY1JtzP95Rjju2aMk+3Sew9nYxa1KnVQ3SogZfkwBH5yLdr2DSpsnE5xfu1DoejqwsR7kfImdvZTjO92Xh78UBpn9xio/wCIWdXa/ihT2Rir/jVUHmXdV/U+k18GTk8vCXd/p32b4cViCDxWkvTQZ3/mT2lJDjPVnZtslcNs3DIosXprUfqXqAO1/le3yAkV5JcEmiIkyBxqIGFiAR0IuJHtv7m4XEU3C0aNOqR4aq01Dg8dSBcqSNRJHE40mqZ1SadooXCI2FDIw8QJVx56g+0r7eGkBiGtwOo9Za3alhWpYtmA8NVQ4/lf6gH96VdvAAWVh8j+Y/zymDAnGbiz0uoanjUkaJ+Pyky7Kd2mxuPpgj7qgRVqnlZWuifvMAPkGkXxGBqKFYocr6rwNwTYWAN9Z6c7Mt1Rs/BIjLatUs9c6E5yPhv0Uae55zZFWYJbEtiIlhWIiIAiIgCIiAIiIAiIgCQnfPEhqhUaFFsepuMw/wA+cm0gu/WDC1e95PTa+v4lFv5T9JTnvRsWYvdFe4vNVw+ITibLWFuYKi5Hqh95Ddl7KzOxPS/5k/kJL9h1fvqaE6ENSPyLJb2zH3mNsWjZXJGqrx/z5SuMqRdkVyJ52M1mppUw7cCBWTyDWVh7hfrJVv8AbsrtHBVMOWyto1NulRdVuOYOoPkZEd1sP3WIw9diFQpkLEgC9jZTbrn56aDpLQl2OWpFE1TPHex8AalYU2BWxOcEajL8QIPnpPWW7RH2TD24CkgHooFvpK57R9z0oVGx2HSwqH/qAOAY8KgHK5Pi8zfmZvey/b3eUvsznxoL0z+1T6DzBPsR0k0iDZO4iJ0CIiARjtA2KMRhiwH3lG7r5rb7xfVfqBKJ2zsgsQRawve3AqVJBHyI+s9OESjt79jvhsRiFQeBENRP/wA2vYejC3pMueNSUkbOmlqi4MjO5a/a8fs6iAStFlNTp90S4v5EoPeemJ5/7C6inaNQHKG7suvn+FgPlnB956AmiCpGabtiIiSICIiAIiIAiIgCIiAIiIB8Jtxlc73bSFV2tbIBlU9QNWPyJAHvJ7tSgXpOi8WFuOX62NpVO1XysyMCG/Fe9hbgq+QCkDztM+duqLsPsRfZdP8A6lCCbZnb08K/TKTM/CUHFGpZWJcX0BJCk3ubcABred2LwD01otYBgmX+LVvXUycdm2IXNVQk58iNbllDOvvw9xKsa1Oi7M6Vmw2Lu6KmGIr3+8ykAaFQo097t6HrJUBPsTXGKitjG3ZwrUldSrAFWBDA6ggixB9JTG2NnPs/GEUSRkOekf8AafwnrbVT19ZdU0G+O7gxtHKKhpVEuabjUAkahgeKmwvwOnGSTo40ZO7W20xdEONGGlRf2W/Q8jNtKb3I22cFie7rMMj+CoQfCGBsHB4EA3F+hvLjVgeH+CdYR9iInDokB7X8Gxwy1URnKtlqBSb92+nLjZsvuZPpj4sDKxOthw/tIzjqVE4S0ysoHs82LVw+1cK2R6eckqGvc02pOWvblbrzAnoaRPF01XFYPEgAK4yHyzqcnDzNpLJ1KkRbtiIidOCIiAIiIAiIgCIiAIiIAmFtLZ61QLhbqbgsobr+szYnGrCdESxW6bMbl1PHl18vfnzmh3R2ViqO1qhNJxQ7kq1RhlRjmXKE6m4Pp6XsuJCOOMXaJyyOS3EREsICdONod5TdL2zqVvxtcEXtcX4ztYeZHtAEA80bb3K2lQrml3VarYeGpSVmR1uBcWvY3YXB1F+gvL63FNf7DQGJR0rKmRw9s3gJUE26gA+s30TgERE6BMTaGCWquUki+hsbXBmXOFZCRobHkZx+DqI9tHZxXB5F40vh48Fa6e1lm82fixVppUXg6g26HmD5g6ekwsTTrCkyaMz3Cm+gv+1caeVrzU7jVChxGHfR6dTMBe4KONCt9bXU38z5wnaDW5K4iJ04IiIAiIgCIiAIiIAiIgCIiAIiIAiIgCIiAIiIAiIgCIiAddZrDnx5Svd+9rHDVqeJpKRUQ2Y6FSh4q4HL+tpYrC+k1O1d3qVewqZiuuZb6MCOF+IkHqvYktNbmfs7GpWpJVpkMjqGUjof68pkTTbt7tUMErrQ7wI7ZsruzqptbwBvhvz6zcyZEREQBERAEREAREQD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66" name="AutoShape 10" descr="data:image/jpeg;base64,/9j/4AAQSkZJRgABAQAAAQABAAD/2wCEAAkGBxMTEhUUExQTFhUVGB8bFhgWGBcYFhgXGhgYFxcaFhcYHCggGBwlGxUWIzEkJSkrLy8uGCA1ODMsNygtLisBCgoKDg0OGxAQGywkICYyLywsLDQsLCwsLC8sLCwvLCwsLCwsLCwsLCwsLywsLCwsLCwsLCwsLCwsLCwsLDQsLP/AABEIAOAA4AMBIgACEQEDEQH/xAAcAAEAAgIDAQAAAAAAAAAAAAAABgcEBQIDCAH/xAA/EAACAQIDBQYDBQcDBAMAAAABAgADEQQSIQUGMUFRBxMiYYGRMnGhFCNCsdFSgpKyweHwCGKiJDOj8RVyc//EABkBAQADAQEAAAAAAAAAAAAAAAACAwQBBf/EACgRAAICAQMEAgEFAQAAAAAAAAABAhEDEiFBBCIxMhNRcSNCYZGxFP/aAAwDAQACEQMRAD8AvGIiAIiIAiIgCIiAIiIAiIgCIiAJ8ZrcZ9kH7YNpijgMhcoMRUFIkccpV3YfIhLed7c4OpWzR7y9qt6po7P7qoFHirtmanm5rTAsGsBfNe3QHjNBsHtorUWCY5BWQk/eUwqVFA0uUHhe56ZfWQP7CtOmzAlk0N/hZemh14dP1kdx2I7x/CDblfiepMinZZKOlUz2Rs3H069JK1Jg9OooZGHMHhx4fI8Jkypf9O2OdsLiKTElaVUFB+znW7AeV1vbqTLakioREQBERAEREAREQBERAEREAREQBERAEREAREQBERAEgfbNsdsTgAEUs9OqHW3UK411Fhrxk8nViaAdSrcCOpH1GonH42JQaT3Kv3j2lhKNFKOOtUfKASKeZQ+XXU8L2JlTbaGGSqvcIykE2DcxxBy6kaES89q4YVVQuocI4sptluGtduoHG3D5yqe0xkrbTtTJLZUVhlKsDbgbgaWt7zPBI35L0lk9iWANOhim0yVMRdCOBHdoTbyBYj0MsiandXZX2XC0aFgCiDMRwL8WPnrNtNCPPk7YiInTgiIgCIiAIiIAiIgCIiAIiIAiIgCIiAIiIAiJq8Ri819SEHTif7SMpKJKMHIysVtCnT+Jteg1PsOExHxPeC9/DyAP59ZHsZUu2VBx+ky8bUVEUWGbhfgSbX4+h9pm+Vyv6NiwRjX2QnfnaiUXAc1ABcju2swbhcA6E2PPpKrx20c1R3D1GzHwtUa7heQJvYcTw01lp7wYA4qpT7wrlJGosSRMLfHdWg4CqioRwcAZr+Z5jykMc1HybMmGUkkiMbs9pmPwnh7zvqf7Fcs/8L3zL7keUtjd7tYwOIKpUz0KjWHjF6ebyqLwHmwWefNsbMq0Gy1B8mHA/Kd2yF95qUtrR5ssfdTR67iRLsvx71cAmckmmzICeJVbFfYED0ktliKGqdCIiDgiIgCIiAIiIAiIgCIiAIiIAiIgCIiAYW2KuWkx62HuQD9Joa+MVUJY2Ey95Kxb7teC2LfPiB7a+olbdorgYe2dlY6AA8TMWWd5KR6GDH2W/wAk72IVcFxrfh8pqt9TmosodUubEs2VdbrY9Tciw0kf7Mds1DhEDqQAWWm3J1U2J63vpr0mfvqq16fdmqEINzaxPAixFxb4pFNR2fBY4OTtckbr4k0Uw6hlYswylbeMM11JsSCxvqbmSbejDtnTMeQ95WWI2qUxGGBbOKVSmL2tcZwAOfASdb4beCi7cfSRmv7Zoxz3S4RoN58UmQowDX0APXykR2aiiplvre1p2YrGs5eoQQFXwk8L8v1nVW2XVwdYJWFqmVWI6B1D2PnrY+YmjHDTEy58qnO0ehey5qf2FVQ3ZXYVPJyc38pWS6VX2LYrx4lL6EK4HyLA/mvtLUmiPgwZFUmIiJ0gIiIAiIgCIiAIiIAiIgCIiAIiIAnwmfZgbcqFaD24kZR+8cunoZyTpNkox1NIjOKxV8zn8RJHy5fS0gJ2DU2vXxYRiFw9Iin0aux8KknlZWB6XE575bzNSqNh6YJqGwW3K/PzMsPczZA2Zs8d4PvD95WtqTUewC+nhX0vMWGDvVI9DPPTHTHyQTdLDk4BMOC1OpTLXJGqVO8YkEcQQTwmnw25WMZ3BrIodiWcAlm9zp8pIsZt/NjamiKzgHwiwLKLG/U2sL/7ZkV9sZiFenUtzKXv9NZXr7nXJojBuKITjdmYPAVELN31VWDXc3AIYH4Rpy53mt302oleoMoUW4ZRx+Zmdve4BVUoOilhcshDNrzLazB3repnGbIFI+EcfXSWQ3kmyOSlBpfxwb7sm3eTGYomqCadBQ9uTMWGRT5aMT1tabft22VavQxAGjqUb5qbj6N9JIOwrDqMHVqfiesQfkqLlH/Jj6zn26I32BGXiKw+qOPztNddp52rvIh2Q7TFPHimT/3EKHyOjj+S3rL1nlbcSuaeLSrc2p1FJPXxC/0v7z1TECOXhiIiTKhERAEREAREQBERAEROFaqqKWYhVAuSTYAeZMA5xIDt7tNpUiVw9PvSPxMciemhLfSRyj2r4wnTC0GHkXXU6DUm0q+aF1Zd/wA+SrouGJV1PtXqUzbFYF186VQMf4GC/nNlhe1vAsPEmJTrmpqf5GMl8kfs48M1wT+aTeLEWainIksf3QAP5vpNfS7RdnMLjEAeTJVU/VJgbU27QxFVXoVFqKqEHLc+In4bWuDw95DLNaNmWdPjfybr7/whS0ErbbwzEC4e5/duy/lJpvttJzV7rUU0AuBxeodQPkBb3lf4PGlNpLUSzNTBOvw5mBUXtrYXv6SQ7V24o8btmqObC3EsdLgegA6TNKf6enk2Sx/rauER8Yc/aC5/AOXInS35yYbGxIbQ26yOYlQtO/4msf7CdODx5U6GxlCdNGnTcWcu0HDvVFwTlHSwP1kT3g2dUIouzBS9NfCTmIuBcEgAXm823j2zlM2hGZel+YMi1TaF2GY6LwmjHZXkcKotHsJxygYrD31V1dR1BUqT/wABJn2j7LOI2fXQfEq94vzTxW9QCPWVb2E0y2Or1OQS3qT+n5y+CJsjujyZup2jzaNmrRoJl1ZxmPrPSKcBKT35wK4bOgFgtTTypkhlH8JAl2AyvDe9l/VVUa+j7ERLjIIiIAiIgCIiAIidOMr5EZuNhw6nkPeG6OpXsYe29sph1ufE5+FBxb9B5yut6tq1q9O9U5R+GmvwjzN/iPmfpNtjm8TPUINRtT0HQDyEjm2cWqAVW+SL58mPkDMOScp/g9HDijj35IXtT7qpTRgC7n4T+G/DN5+UluD3fzU1eqcoU5so5/s3kV3qw5XEYeqbn73XytUsR6CTXF1GahfUdfTSVuopFyuTZHdp4s1WIIHQW5DzmorYUTOvc6xiKVjY8hr0H95Q7bL1SVGvFC/L5yU7gkK1QH4TppyNus1NOmCNBYcbdL8Aep5ySboUAuf5/S2knFu6DSqyK0qrDEOU4u+XX91R9SZxxt0xVPvPwuvPgMwM2FPBNmzkEfeX/ia4+hBnLfHZhNQvy8P5xfccrY+PXPfPh3PwtemTzUknL/UfM+U6Md4WMwcYzVGu2lSmq3PUAkBvmLTIxmMD08z6OujHr5yUVbIydI1G2q572nc/4RI/WJuZk7YxV6gtymHUq3NxzmqEaRgyTTbL47AsGq4CpVsMz12155VWmoHuG95Z0r7sOxFNtlqqkF0qVO8HMFnLLfrdCuv6SfVagVSx4AEn5DWaV4Mb8lVdsDI18p1AAb5i/wDS0tHBJlpoONlA9gBKM3poV6ndFiWfHP8AcJYjKpbIuc+fxXHI+UvhFsAOgkIcmnqKSikcoiJYZRERAEREAREQBNTvPihToFvPT2M20jG/xvQC243N/JRqPr9JXldQbLcKvIkQqnie99PUyLbwA1sXRpE2ph1zAcSLi4PTTjOX/wAiaWg0M1mHxRqVmcfEoa3/ANsjKPqwmPE7VnoZVTOW0qvfYGrVJ8S4h3p9crVCLf8AEmTLB7VU4GlUtfvCfpp/WVpvUpo5aIPhVQLdcotc/M3mx3M2pnpfZW/DmdD5fEwPrc+vlGVPTqRHHNa9DJRWwaqe9FzcaDTjNXUYAHMdRyIN2487WE3+zsT3qAfipixXqvUTTbQysdOH6f8AqVUnuaL4MRa+Ur8yze1h+cl+7uLRaeYmwKZj56C/5yAV2IueosJzWrSbKjFgPCDdjkALKGPQaCWY47hyVUybU9pJWUsylFqAlb8Rlfwmx5EG/tM3HVqbgo3Bxow1tzF/WRw4tnqd3+Ei9vPh+Vp92lXyqBexAlUpq/BLTZ1Y/ZwUVKn+9gNeKaH8yZDtuVmUGmeOlvl/6ksOMDIc5N7ajlpIZvLiQ7gi804EvJk6iTqjTm850585Qh1mhmJFm9g+1TTxz0D8Nemf46ZzL/xNSX5WQFSCoYEWKmxBHQg6TzP2UYdn2thcovlLO3kopOCfdgPWem5OPghLyRLY279Spi2xuLUB6ZyYWkCClKmFCltOLMc9ugPnpLYiSSEpNsREQREREAREQBERAEiu9lcd4EOoyNp5kH+gElUr3falVptmJBDG6kcdLggjyBWU5vUtw+xTu8GIZajg8uHrOjYWNFINUfgDf14j3taS7fvYYZUqoDna4dfMWIt87gSvdrUmpqEYEEnMfQEe0zYkl2m3K21rMba20XrO1R/ibgOQHAAeUwsPUZGDKSGHAjQiej90OzjCNsqlSxVBTUqr3lR7Wqq7arlcaqVUgW4aHQ3Mp/tC3ErbMqC57zD1DalV4G/HJUHJwBy0NrjmBrqkYG7Z3bub0jMq1iKbcA/4T8/2fyko2tg8yZkAJ43U8b8bjl10vKlli9jGzjisTUoO9UUlos4Cm2V89NVIvcDRm04HpKHhXBpj1Ev3GmxdQi9+IHp0mOjkG/G1mseBsb/0lobxdl+Lt9xVpVlDXAqfd1LdMwBV9euWV7tPdXaOHuamCrWJtdAKo/8AEWt6x8TRL5ovk7NjbbCYlL2yHRfLUWHl0m4xfjY2PPSV5XRk/wC4jLfhnDL7XElWwNpCrSIJ+8Tj5jkf1mfPiruRf0+bU9LOvafh58iPKRms11F+NzeS8bLbEkre3U8soteQ7H0clRlHIkS7p6rYp6q73OsQ7TgDzn2muYgdSB7m0vbMpdf+nzZAy4jFsNbiihtwAtUqWPmTT/hlyTW7u7EpYPD08PRFkQcTxYnVmY8ySSZspalSK27YiInTgiIgCIiAIiIAiIgCQztAS5QcbIxA8/7yZyH72qe/BJJHd+EaWGpB053sOMqzepZi9kRTfDEWwq1BqRb63F/e0prF481K4dhmCsNDwIU8PK9vrLQ3jqEYIAH4SU16qzEA+n9JUY1JtzP95Rjju2aMk+3Sew9nYxa1KnVQ3SogZfkwBH5yLdr2DSpsnE5xfu1DoejqwsR7kfImdvZTjO92Xh78UBpn9xio/wCIWdXa/ihT2Rir/jVUHmXdV/U+k18GTk8vCXd/p32b4cViCDxWkvTQZ3/mT2lJDjPVnZtslcNs3DIosXprUfqXqAO1/le3yAkV5JcEmiIkyBxqIGFiAR0IuJHtv7m4XEU3C0aNOqR4aq01Dg8dSBcqSNRJHE40mqZ1SadooXCI2FDIw8QJVx56g+0r7eGkBiGtwOo9Za3alhWpYtmA8NVQ4/lf6gH96VdvAAWVh8j+Y/zymDAnGbiz0uoanjUkaJ+Pyky7Kd2mxuPpgj7qgRVqnlZWuifvMAPkGkXxGBqKFYocr6rwNwTYWAN9Z6c7Mt1Rs/BIjLatUs9c6E5yPhv0Uae55zZFWYJbEtiIlhWIiIAiIgCIiAIiIAiIgCQnfPEhqhUaFFsepuMw/wA+cm0gu/WDC1e95PTa+v4lFv5T9JTnvRsWYvdFe4vNVw+ITibLWFuYKi5Hqh95Ddl7KzOxPS/5k/kJL9h1fvqaE6ENSPyLJb2zH3mNsWjZXJGqrx/z5SuMqRdkVyJ52M1mppUw7cCBWTyDWVh7hfrJVv8AbsrtHBVMOWyto1NulRdVuOYOoPkZEd1sP3WIw9diFQpkLEgC9jZTbrn56aDpLQl2OWpFE1TPHex8AalYU2BWxOcEajL8QIPnpPWW7RH2TD24CkgHooFvpK57R9z0oVGx2HSwqH/qAOAY8KgHK5Pi8zfmZvey/b3eUvsznxoL0z+1T6DzBPsR0k0iDZO4iJ0CIiARjtA2KMRhiwH3lG7r5rb7xfVfqBKJ2zsgsQRawve3AqVJBHyI+s9OESjt79jvhsRiFQeBENRP/wA2vYejC3pMueNSUkbOmlqi4MjO5a/a8fs6iAStFlNTp90S4v5EoPeemJ5/7C6inaNQHKG7suvn+FgPlnB956AmiCpGabtiIiSICIiAIiIAiIgCIiAIiIB8Jtxlc73bSFV2tbIBlU9QNWPyJAHvJ7tSgXpOi8WFuOX62NpVO1XysyMCG/Fe9hbgq+QCkDztM+duqLsPsRfZdP8A6lCCbZnb08K/TKTM/CUHFGpZWJcX0BJCk3ubcABred2LwD01otYBgmX+LVvXUycdm2IXNVQk58iNbllDOvvw9xKsa1Oi7M6Vmw2Lu6KmGIr3+8ykAaFQo097t6HrJUBPsTXGKitjG3ZwrUldSrAFWBDA6ggixB9JTG2NnPs/GEUSRkOekf8AafwnrbVT19ZdU0G+O7gxtHKKhpVEuabjUAkahgeKmwvwOnGSTo40ZO7W20xdEONGGlRf2W/Q8jNtKb3I22cFie7rMMj+CoQfCGBsHB4EA3F+hvLjVgeH+CdYR9iInDokB7X8Gxwy1URnKtlqBSb92+nLjZsvuZPpj4sDKxOthw/tIzjqVE4S0ysoHs82LVw+1cK2R6eckqGvc02pOWvblbrzAnoaRPF01XFYPEgAK4yHyzqcnDzNpLJ1KkRbtiIidOCIiAIiIAiIgCIiAIiIAmFtLZ61QLhbqbgsobr+szYnGrCdESxW6bMbl1PHl18vfnzmh3R2ViqO1qhNJxQ7kq1RhlRjmXKE6m4Pp6XsuJCOOMXaJyyOS3EREsICdONod5TdL2zqVvxtcEXtcX4ztYeZHtAEA80bb3K2lQrml3VarYeGpSVmR1uBcWvY3YXB1F+gvL63FNf7DQGJR0rKmRw9s3gJUE26gA+s30TgERE6BMTaGCWquUki+hsbXBmXOFZCRobHkZx+DqI9tHZxXB5F40vh48Fa6e1lm82fixVppUXg6g26HmD5g6ekwsTTrCkyaMz3Cm+gv+1caeVrzU7jVChxGHfR6dTMBe4KONCt9bXU38z5wnaDW5K4iJ04IiIAiIgCIiAIiIAiIgCIiAIiIAiIgCIiAIiIAiIgCIiAddZrDnx5Svd+9rHDVqeJpKRUQ2Y6FSh4q4HL+tpYrC+k1O1d3qVewqZiuuZb6MCOF+IkHqvYktNbmfs7GpWpJVpkMjqGUjof68pkTTbt7tUMErrQ7wI7ZsruzqptbwBvhvz6zcyZEREQBERAEREAREQD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9468" name="Picture 12" descr="http://fc09.deviantart.net/fs71/i/2014/031/b/5/world_war_centaur_by_jakeparker-d74lmt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73" y="214514"/>
            <a:ext cx="2739071" cy="269950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9472" name="Picture 16" descr="http://fantasyhorses.homestead.com/files/beefy_centau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08823" y="195059"/>
            <a:ext cx="2838833" cy="349886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9474" name="Picture 18" descr="http://chriswauchop.files.wordpress.com/2012/07/medusa_fn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60721" y="3664516"/>
            <a:ext cx="2880320" cy="300417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" name="Picture 6" descr="http://nd04.jxs.cz/766/158/08517ac05a_74076705_o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6535" y="198688"/>
            <a:ext cx="2406472" cy="340151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Text Box 14"/>
          <p:cNvSpPr txBox="1">
            <a:spLocks noChangeArrowheads="1"/>
          </p:cNvSpPr>
          <p:nvPr/>
        </p:nvSpPr>
        <p:spPr bwMode="auto">
          <a:xfrm>
            <a:off x="490538" y="1692759"/>
            <a:ext cx="29193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křesťanská filozofie:</a:t>
            </a:r>
          </a:p>
        </p:txBody>
      </p:sp>
      <p:sp>
        <p:nvSpPr>
          <p:cNvPr id="19462" name="Text Box 15"/>
          <p:cNvSpPr txBox="1">
            <a:spLocks noChangeArrowheads="1"/>
          </p:cNvSpPr>
          <p:nvPr/>
        </p:nvSpPr>
        <p:spPr bwMode="auto">
          <a:xfrm>
            <a:off x="3840231" y="1710152"/>
            <a:ext cx="4939173" cy="118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 smtClean="0">
                <a:solidFill>
                  <a:srgbClr val="003399"/>
                </a:solidFill>
                <a:latin typeface="Arial" charset="0"/>
              </a:rPr>
              <a:t>Platón</a:t>
            </a:r>
            <a:r>
              <a:rPr lang="cs-CZ" sz="2000" dirty="0" smtClean="0">
                <a:latin typeface="Arial" charset="0"/>
              </a:rPr>
              <a:t>: svět </a:t>
            </a:r>
            <a:r>
              <a:rPr lang="cs-CZ" sz="2000" dirty="0">
                <a:latin typeface="Arial" charset="0"/>
              </a:rPr>
              <a:t>idejí a Bůh</a:t>
            </a:r>
          </a:p>
          <a:p>
            <a:pPr>
              <a:spcAft>
                <a:spcPts val="300"/>
              </a:spcAft>
            </a:pPr>
            <a:r>
              <a:rPr lang="cs-CZ" sz="2000" dirty="0" smtClean="0">
                <a:solidFill>
                  <a:srgbClr val="003399"/>
                </a:solidFill>
                <a:latin typeface="Arial" charset="0"/>
              </a:rPr>
              <a:t>Aristoteles</a:t>
            </a:r>
            <a:r>
              <a:rPr lang="cs-CZ" sz="2000" dirty="0" smtClean="0">
                <a:latin typeface="Arial" charset="0"/>
              </a:rPr>
              <a:t>: první klasifikace organismů </a:t>
            </a:r>
            <a:r>
              <a:rPr lang="cs-CZ" sz="2000" dirty="0" smtClean="0">
                <a:latin typeface="Arial" charset="0"/>
                <a:sym typeface="Symbol"/>
              </a:rPr>
              <a:t></a:t>
            </a:r>
            <a:endParaRPr lang="cs-CZ" sz="2000" dirty="0" smtClean="0">
              <a:latin typeface="Arial" charset="0"/>
            </a:endParaRPr>
          </a:p>
          <a:p>
            <a:pPr>
              <a:spcAft>
                <a:spcPts val="300"/>
              </a:spcAft>
            </a:pPr>
            <a:r>
              <a:rPr lang="cs-CZ" sz="2000" i="1" dirty="0" err="1" smtClean="0">
                <a:latin typeface="Arial" charset="0"/>
              </a:rPr>
              <a:t>Scala</a:t>
            </a:r>
            <a:r>
              <a:rPr lang="cs-CZ" sz="2000" i="1" dirty="0" smtClean="0">
                <a:latin typeface="Arial" charset="0"/>
              </a:rPr>
              <a:t> </a:t>
            </a:r>
            <a:r>
              <a:rPr lang="cs-CZ" sz="2000" i="1" dirty="0" err="1">
                <a:latin typeface="Arial" charset="0"/>
              </a:rPr>
              <a:t>Naturae</a:t>
            </a:r>
            <a:endParaRPr lang="cs-CZ" sz="2000" i="1" dirty="0">
              <a:latin typeface="Arial" charset="0"/>
            </a:endParaRPr>
          </a:p>
        </p:txBody>
      </p:sp>
      <p:pic>
        <p:nvPicPr>
          <p:cNvPr id="19463" name="Picture 16" descr="plat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8461" y="2443025"/>
            <a:ext cx="2525712" cy="350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9464" name="Picture 16" descr="aristotel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92091" y="2856120"/>
            <a:ext cx="2325687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9465" name="Text Box 19"/>
          <p:cNvSpPr txBox="1">
            <a:spLocks noChangeArrowheads="1"/>
          </p:cNvSpPr>
          <p:nvPr/>
        </p:nvSpPr>
        <p:spPr bwMode="auto">
          <a:xfrm>
            <a:off x="6404778" y="5532094"/>
            <a:ext cx="206338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 dirty="0">
                <a:solidFill>
                  <a:srgbClr val="000099"/>
                </a:solidFill>
                <a:latin typeface="Arial" charset="0"/>
                <a:cs typeface="Arial" charset="0"/>
              </a:rPr>
              <a:t>Aristoteles </a:t>
            </a:r>
          </a:p>
          <a:p>
            <a:pPr algn="ctr"/>
            <a:r>
              <a:rPr lang="cs-CZ" sz="2000" dirty="0">
                <a:latin typeface="Arial" charset="0"/>
                <a:cs typeface="Arial" charset="0"/>
              </a:rPr>
              <a:t>(</a:t>
            </a:r>
            <a:r>
              <a:rPr lang="cs-CZ" sz="2000" dirty="0" smtClean="0">
                <a:latin typeface="Arial" charset="0"/>
                <a:cs typeface="Arial" charset="0"/>
              </a:rPr>
              <a:t>384–322 </a:t>
            </a:r>
            <a:r>
              <a:rPr lang="cs-CZ" sz="2000" dirty="0">
                <a:latin typeface="Arial" charset="0"/>
                <a:cs typeface="Arial" charset="0"/>
              </a:rPr>
              <a:t>př.n.l.)</a:t>
            </a:r>
          </a:p>
        </p:txBody>
      </p:sp>
      <p:sp>
        <p:nvSpPr>
          <p:cNvPr id="19466" name="Text Box 19"/>
          <p:cNvSpPr txBox="1">
            <a:spLocks noChangeArrowheads="1"/>
          </p:cNvSpPr>
          <p:nvPr/>
        </p:nvSpPr>
        <p:spPr bwMode="auto">
          <a:xfrm>
            <a:off x="3403333" y="5660128"/>
            <a:ext cx="206338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 dirty="0">
                <a:solidFill>
                  <a:srgbClr val="000099"/>
                </a:solidFill>
                <a:latin typeface="Arial" charset="0"/>
                <a:cs typeface="Arial" charset="0"/>
              </a:rPr>
              <a:t>Platón </a:t>
            </a:r>
          </a:p>
          <a:p>
            <a:pPr algn="ctr"/>
            <a:r>
              <a:rPr lang="cs-CZ" sz="2000" dirty="0">
                <a:latin typeface="Arial" charset="0"/>
                <a:cs typeface="Arial" charset="0"/>
              </a:rPr>
              <a:t>(</a:t>
            </a:r>
            <a:r>
              <a:rPr lang="cs-CZ" sz="2000" dirty="0" smtClean="0">
                <a:latin typeface="Arial" charset="0"/>
                <a:cs typeface="Arial" charset="0"/>
              </a:rPr>
              <a:t>427–347 </a:t>
            </a:r>
            <a:r>
              <a:rPr lang="cs-CZ" sz="2000" dirty="0">
                <a:latin typeface="Arial" charset="0"/>
                <a:cs typeface="Arial" charset="0"/>
              </a:rPr>
              <a:t>př.n.l.)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856533" y="375617"/>
            <a:ext cx="31686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1. Před Darwinem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490538" y="1059968"/>
            <a:ext cx="31614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A) antika a středověk: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8" descr="http://faculty.ycp.edu/~kkleiner/fieldnaturalhistory/fnhimages/l3images/Scala_Naturae.jpg"/>
          <p:cNvPicPr>
            <a:picLocks noChangeAspect="1" noChangeArrowheads="1"/>
          </p:cNvPicPr>
          <p:nvPr/>
        </p:nvPicPr>
        <p:blipFill>
          <a:blip r:embed="rId3" cstate="print"/>
          <a:srcRect l="9321" r="9044" b="7812"/>
          <a:stretch>
            <a:fillRect/>
          </a:stretch>
        </p:blipFill>
        <p:spPr bwMode="auto">
          <a:xfrm>
            <a:off x="6664412" y="3155564"/>
            <a:ext cx="2240692" cy="3273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 Box 15"/>
          <p:cNvSpPr txBox="1">
            <a:spLocks noChangeArrowheads="1"/>
          </p:cNvSpPr>
          <p:nvPr/>
        </p:nvSpPr>
        <p:spPr bwMode="auto">
          <a:xfrm>
            <a:off x="620713" y="258763"/>
            <a:ext cx="4619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300"/>
              </a:spcAft>
            </a:pPr>
            <a:r>
              <a:rPr lang="cs-CZ" sz="2000" i="1">
                <a:latin typeface="Arial" charset="0"/>
              </a:rPr>
              <a:t>Scala Naturae</a:t>
            </a:r>
            <a:r>
              <a:rPr lang="cs-CZ" sz="2000">
                <a:latin typeface="Arial" charset="0"/>
              </a:rPr>
              <a:t> („Great Chain of Being“)</a:t>
            </a:r>
            <a:endParaRPr lang="cs-CZ" sz="2000" i="1">
              <a:latin typeface="Arial" charset="0"/>
            </a:endParaRPr>
          </a:p>
        </p:txBody>
      </p:sp>
      <p:pic>
        <p:nvPicPr>
          <p:cNvPr id="20486" name="Picture 4" descr="http://4.bp.blogspot.com/_JpZz7YA-swI/SdVYgtNuf6I/AAAAAAAAAlA/-FopMkOorBc/s400/scalanatura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96130" y="289440"/>
            <a:ext cx="1933575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58" name="Picture 2" descr="http://evolution-textbook.org/content/free/figures/01_EVOW_Art/03_EVOW_CH01.jp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24530" r="28371" b="37095"/>
          <a:stretch>
            <a:fillRect/>
          </a:stretch>
        </p:blipFill>
        <p:spPr bwMode="auto">
          <a:xfrm>
            <a:off x="123567" y="2048561"/>
            <a:ext cx="3296352" cy="3207179"/>
          </a:xfrm>
          <a:prstGeom prst="rect">
            <a:avLst/>
          </a:prstGeom>
          <a:noFill/>
        </p:spPr>
      </p:pic>
      <p:pic>
        <p:nvPicPr>
          <p:cNvPr id="20483" name="Picture 2" descr="http://theempireoffilms.files.wordpress.com/2012/08/chainofbeing.jpg?w=65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03099" y="1044748"/>
            <a:ext cx="3215391" cy="4713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ChangeArrowheads="1"/>
          </p:cNvSpPr>
          <p:nvPr/>
        </p:nvSpPr>
        <p:spPr bwMode="auto">
          <a:xfrm>
            <a:off x="2315749" y="353414"/>
            <a:ext cx="576632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cs-CZ" sz="2000" dirty="0" err="1">
                <a:solidFill>
                  <a:srgbClr val="000099"/>
                </a:solidFill>
                <a:latin typeface="Arial" charset="0"/>
                <a:cs typeface="Arial" charset="0"/>
              </a:rPr>
              <a:t>James</a:t>
            </a:r>
            <a:r>
              <a:rPr lang="cs-CZ" sz="2000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  <a:cs typeface="Arial" charset="0"/>
              </a:rPr>
              <a:t>Ussher</a:t>
            </a:r>
            <a:r>
              <a:rPr lang="cs-CZ" sz="2000" dirty="0">
                <a:latin typeface="Arial" charset="0"/>
                <a:cs typeface="Arial" charset="0"/>
              </a:rPr>
              <a:t> – </a:t>
            </a:r>
            <a:r>
              <a:rPr lang="cs-CZ" sz="2000" i="1" dirty="0" err="1">
                <a:latin typeface="Arial" charset="0"/>
                <a:cs typeface="Arial" charset="0"/>
              </a:rPr>
              <a:t>Annalium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pars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posterior</a:t>
            </a:r>
            <a:r>
              <a:rPr lang="cs-CZ" sz="2000" dirty="0">
                <a:latin typeface="Arial" charset="0"/>
                <a:cs typeface="Arial" charset="0"/>
              </a:rPr>
              <a:t> (1654): </a:t>
            </a:r>
          </a:p>
          <a:p>
            <a:r>
              <a:rPr lang="cs-CZ" sz="2000" dirty="0">
                <a:latin typeface="Arial" charset="0"/>
                <a:cs typeface="Arial" charset="0"/>
              </a:rPr>
              <a:t>stvoření světa za soumraku předcházejícímu </a:t>
            </a:r>
          </a:p>
          <a:p>
            <a:r>
              <a:rPr lang="cs-CZ" sz="2000" dirty="0">
                <a:latin typeface="Arial" charset="0"/>
                <a:cs typeface="Arial" charset="0"/>
              </a:rPr>
              <a:t>23. října 4004 před Kristem (</a:t>
            </a:r>
            <a:r>
              <a:rPr lang="cs-CZ" sz="2000" dirty="0">
                <a:latin typeface="Arial" charset="0"/>
                <a:cs typeface="Arial" charset="0"/>
                <a:sym typeface="Symbol" pitchFamily="18" charset="2"/>
              </a:rPr>
              <a:t> 6000 let</a:t>
            </a:r>
            <a:r>
              <a:rPr lang="cs-CZ" sz="2000" dirty="0" smtClean="0">
                <a:latin typeface="Arial" charset="0"/>
                <a:cs typeface="Arial" charset="0"/>
                <a:sym typeface="Symbol" pitchFamily="18" charset="2"/>
              </a:rPr>
              <a:t>)</a:t>
            </a:r>
            <a:br>
              <a:rPr lang="cs-CZ" sz="2000" dirty="0" smtClean="0">
                <a:latin typeface="Arial" charset="0"/>
                <a:cs typeface="Arial" charset="0"/>
                <a:sym typeface="Symbol" pitchFamily="18" charset="2"/>
              </a:rPr>
            </a:br>
            <a:endParaRPr lang="cs-CZ" sz="2000" dirty="0" smtClean="0">
              <a:latin typeface="Arial" charset="0"/>
              <a:cs typeface="Arial" charset="0"/>
              <a:sym typeface="Symbol" pitchFamily="18" charset="2"/>
            </a:endParaRPr>
          </a:p>
          <a:p>
            <a:r>
              <a:rPr lang="cs-CZ" sz="2000" dirty="0" err="1" smtClean="0">
                <a:latin typeface="Arial" charset="0"/>
                <a:cs typeface="Arial" charset="0"/>
                <a:sym typeface="Symbol" pitchFamily="18" charset="2"/>
              </a:rPr>
              <a:t>Isaac</a:t>
            </a:r>
            <a:r>
              <a:rPr lang="cs-CZ" sz="2000" dirty="0" smtClean="0">
                <a:latin typeface="Arial" charset="0"/>
                <a:cs typeface="Arial" charset="0"/>
                <a:sym typeface="Symbol" pitchFamily="18" charset="2"/>
              </a:rPr>
              <a:t> Newton: 3998 BC!</a:t>
            </a:r>
            <a:endParaRPr lang="cs-CZ" sz="2000" dirty="0">
              <a:latin typeface="Arial" charset="0"/>
              <a:cs typeface="Arial" charset="0"/>
              <a:sym typeface="Symbol" pitchFamily="18" charset="2"/>
            </a:endParaRPr>
          </a:p>
        </p:txBody>
      </p:sp>
      <p:pic>
        <p:nvPicPr>
          <p:cNvPr id="21507" name="Picture 4" descr="James_Ussher"/>
          <p:cNvPicPr>
            <a:picLocks noChangeAspect="1" noChangeArrowheads="1"/>
          </p:cNvPicPr>
          <p:nvPr/>
        </p:nvPicPr>
        <p:blipFill>
          <a:blip r:embed="rId3" cstate="print"/>
          <a:srcRect l="24052" t="14525" r="21623" b="30356"/>
          <a:stretch>
            <a:fillRect/>
          </a:stretch>
        </p:blipFill>
        <p:spPr bwMode="auto">
          <a:xfrm>
            <a:off x="357810" y="171450"/>
            <a:ext cx="1793254" cy="2175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1508" name="Obdélník 6"/>
          <p:cNvSpPr>
            <a:spLocks noChangeArrowheads="1"/>
          </p:cNvSpPr>
          <p:nvPr/>
        </p:nvSpPr>
        <p:spPr bwMode="auto">
          <a:xfrm>
            <a:off x="490538" y="2466492"/>
            <a:ext cx="82438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000" dirty="0" smtClean="0">
                <a:latin typeface="Arial" charset="0"/>
                <a:cs typeface="Arial" charset="0"/>
              </a:rPr>
              <a:t>názor </a:t>
            </a:r>
            <a:r>
              <a:rPr lang="cs-CZ" sz="2000" dirty="0">
                <a:latin typeface="Arial" charset="0"/>
                <a:cs typeface="Arial" charset="0"/>
              </a:rPr>
              <a:t>vycházející z doslovného znění Bible = </a:t>
            </a:r>
            <a:r>
              <a:rPr lang="cs-CZ" dirty="0">
                <a:solidFill>
                  <a:srgbClr val="E10000"/>
                </a:solidFill>
                <a:latin typeface="Arial" charset="0"/>
                <a:cs typeface="Arial" charset="0"/>
              </a:rPr>
              <a:t>kreacionismus</a:t>
            </a:r>
          </a:p>
        </p:txBody>
      </p:sp>
      <p:pic>
        <p:nvPicPr>
          <p:cNvPr id="8" name="Picture 17" descr="800px-The_Creation_of_Ada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6427" y="3120611"/>
            <a:ext cx="6717736" cy="3359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uiExpand="1" build="p"/>
      <p:bldP spid="21508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"/>
          <p:cNvSpPr txBox="1">
            <a:spLocks noChangeArrowheads="1"/>
          </p:cNvSpPr>
          <p:nvPr/>
        </p:nvSpPr>
        <p:spPr bwMode="auto">
          <a:xfrm>
            <a:off x="490538" y="1151559"/>
            <a:ext cx="71503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B) konec 17. stol. po Velkou francouzskou revoluci: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856533" y="375617"/>
            <a:ext cx="31686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1. Před Darwinem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11" descr="Futuyma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27020" y="1020377"/>
            <a:ext cx="2968625" cy="355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12" descr="Ridley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8" y="319088"/>
            <a:ext cx="2425700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9" descr="Bart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0284" y="3218464"/>
            <a:ext cx="2570162" cy="342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8" descr="Stearns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37116" y="104260"/>
            <a:ext cx="2687637" cy="348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7" name="Text Box 5"/>
          <p:cNvSpPr txBox="1">
            <a:spLocks noChangeArrowheads="1"/>
          </p:cNvSpPr>
          <p:nvPr/>
        </p:nvSpPr>
        <p:spPr bwMode="auto">
          <a:xfrm>
            <a:off x="3516313" y="196850"/>
            <a:ext cx="1590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10000"/>
                </a:solidFill>
                <a:latin typeface="Arial" charset="0"/>
              </a:rPr>
              <a:t>Literatura</a:t>
            </a:r>
          </a:p>
        </p:txBody>
      </p:sp>
      <p:pic>
        <p:nvPicPr>
          <p:cNvPr id="5122" name="Picture 9" descr="http://media.wwnorton.com/cms/books/9780393925920_3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48111" y="3389313"/>
            <a:ext cx="2857500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thumb/6/61/Europe-Switzerland.svg/2045px-Europe-Switzerland.svg.png"/>
          <p:cNvPicPr>
            <a:picLocks noChangeAspect="1" noChangeArrowheads="1"/>
          </p:cNvPicPr>
          <p:nvPr/>
        </p:nvPicPr>
        <p:blipFill>
          <a:blip r:embed="rId2" cstate="print"/>
          <a:srcRect l="13861" t="24171" r="10165" b="7691"/>
          <a:stretch>
            <a:fillRect/>
          </a:stretch>
        </p:blipFill>
        <p:spPr bwMode="auto">
          <a:xfrm>
            <a:off x="38817" y="-10286"/>
            <a:ext cx="9105183" cy="6868286"/>
          </a:xfrm>
          <a:prstGeom prst="rect">
            <a:avLst/>
          </a:prstGeom>
          <a:noFill/>
        </p:spPr>
      </p:pic>
      <p:grpSp>
        <p:nvGrpSpPr>
          <p:cNvPr id="2" name="Skupina 15"/>
          <p:cNvGrpSpPr/>
          <p:nvPr/>
        </p:nvGrpSpPr>
        <p:grpSpPr>
          <a:xfrm>
            <a:off x="5890054" y="3179805"/>
            <a:ext cx="3039761" cy="3459892"/>
            <a:chOff x="5890054" y="3179805"/>
            <a:chExt cx="3039761" cy="3459892"/>
          </a:xfrm>
        </p:grpSpPr>
        <p:grpSp>
          <p:nvGrpSpPr>
            <p:cNvPr id="3" name="Skupina 11"/>
            <p:cNvGrpSpPr/>
            <p:nvPr/>
          </p:nvGrpSpPr>
          <p:grpSpPr>
            <a:xfrm>
              <a:off x="5890054" y="3179805"/>
              <a:ext cx="3039761" cy="3459892"/>
              <a:chOff x="5890054" y="3179805"/>
              <a:chExt cx="3039761" cy="3459892"/>
            </a:xfrm>
          </p:grpSpPr>
          <p:sp>
            <p:nvSpPr>
              <p:cNvPr id="11" name="Obdélníkový popisek 10"/>
              <p:cNvSpPr/>
              <p:nvPr/>
            </p:nvSpPr>
            <p:spPr>
              <a:xfrm>
                <a:off x="5890054" y="3179805"/>
                <a:ext cx="3039761" cy="3459892"/>
              </a:xfrm>
              <a:prstGeom prst="wedgeRectCallout">
                <a:avLst>
                  <a:gd name="adj1" fmla="val -112846"/>
                  <a:gd name="adj2" fmla="val -12831"/>
                </a:avLst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pic>
            <p:nvPicPr>
              <p:cNvPr id="2052" name="Picture 4" descr="http://upload.wikimedia.org/wikipedia/commons/e/e7/Charles_Bonnet_engraved_cropped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30557" t="11527" r="14762" b="37899"/>
              <a:stretch>
                <a:fillRect/>
              </a:stretch>
            </p:blipFill>
            <p:spPr bwMode="auto">
              <a:xfrm>
                <a:off x="5940152" y="3212976"/>
                <a:ext cx="2950482" cy="3384376"/>
              </a:xfrm>
              <a:prstGeom prst="rect">
                <a:avLst/>
              </a:prstGeom>
              <a:noFill/>
            </p:spPr>
          </p:pic>
        </p:grpSp>
        <p:grpSp>
          <p:nvGrpSpPr>
            <p:cNvPr id="4" name="Skupina 14"/>
            <p:cNvGrpSpPr/>
            <p:nvPr/>
          </p:nvGrpSpPr>
          <p:grpSpPr>
            <a:xfrm>
              <a:off x="6738552" y="6137189"/>
              <a:ext cx="2042983" cy="400110"/>
              <a:chOff x="6738552" y="6137189"/>
              <a:chExt cx="2042983" cy="400110"/>
            </a:xfrm>
          </p:grpSpPr>
          <p:sp>
            <p:nvSpPr>
              <p:cNvPr id="14" name="Obdélník 13"/>
              <p:cNvSpPr/>
              <p:nvPr/>
            </p:nvSpPr>
            <p:spPr>
              <a:xfrm>
                <a:off x="6746789" y="6155401"/>
                <a:ext cx="2034746" cy="3772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3" name="TextovéPole 12"/>
              <p:cNvSpPr txBox="1"/>
              <p:nvPr/>
            </p:nvSpPr>
            <p:spPr>
              <a:xfrm>
                <a:off x="6738552" y="6137189"/>
                <a:ext cx="195277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Charles Bonnet</a:t>
                </a:r>
                <a:endParaRPr lang="cs-CZ" sz="200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upload.wikimedia.org/wikipedia/commons/thumb/2/26/EU-Germany.svg/2045px-EU-Germany.svg.png"/>
          <p:cNvPicPr>
            <a:picLocks noChangeAspect="1" noChangeArrowheads="1"/>
          </p:cNvPicPr>
          <p:nvPr/>
        </p:nvPicPr>
        <p:blipFill>
          <a:blip r:embed="rId2" cstate="print"/>
          <a:srcRect l="13861" t="24171" r="10165" b="7691"/>
          <a:stretch>
            <a:fillRect/>
          </a:stretch>
        </p:blipFill>
        <p:spPr bwMode="auto">
          <a:xfrm>
            <a:off x="38817" y="-9869"/>
            <a:ext cx="9105183" cy="6867869"/>
          </a:xfrm>
          <a:prstGeom prst="rect">
            <a:avLst/>
          </a:prstGeom>
          <a:noFill/>
        </p:spPr>
      </p:pic>
      <p:grpSp>
        <p:nvGrpSpPr>
          <p:cNvPr id="2" name="Skupina 14"/>
          <p:cNvGrpSpPr/>
          <p:nvPr/>
        </p:nvGrpSpPr>
        <p:grpSpPr>
          <a:xfrm>
            <a:off x="5844746" y="111210"/>
            <a:ext cx="3200400" cy="3875904"/>
            <a:chOff x="5844746" y="111210"/>
            <a:chExt cx="3200400" cy="3875904"/>
          </a:xfrm>
        </p:grpSpPr>
        <p:sp>
          <p:nvSpPr>
            <p:cNvPr id="14" name="Obdélníkový popisek 13"/>
            <p:cNvSpPr/>
            <p:nvPr/>
          </p:nvSpPr>
          <p:spPr>
            <a:xfrm>
              <a:off x="5844746" y="111210"/>
              <a:ext cx="3200400" cy="3875904"/>
            </a:xfrm>
            <a:prstGeom prst="wedgeRectCallout">
              <a:avLst>
                <a:gd name="adj1" fmla="val -96318"/>
                <a:gd name="adj2" fmla="val 33626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4100" name="Picture 4" descr="http://upload.wikimedia.org/wikipedia/commons/8/8e/Lorenz_Oken_Portrait.jpg"/>
            <p:cNvPicPr>
              <a:picLocks noChangeAspect="1" noChangeArrowheads="1"/>
            </p:cNvPicPr>
            <p:nvPr/>
          </p:nvPicPr>
          <p:blipFill>
            <a:blip r:embed="rId3" cstate="print"/>
            <a:srcRect l="7129" r="11425" b="22345"/>
            <a:stretch>
              <a:fillRect/>
            </a:stretch>
          </p:blipFill>
          <p:spPr bwMode="auto">
            <a:xfrm>
              <a:off x="5898292" y="148282"/>
              <a:ext cx="3105665" cy="3797642"/>
            </a:xfrm>
            <a:prstGeom prst="rect">
              <a:avLst/>
            </a:prstGeom>
            <a:noFill/>
          </p:spPr>
        </p:pic>
        <p:grpSp>
          <p:nvGrpSpPr>
            <p:cNvPr id="3" name="Skupina 14"/>
            <p:cNvGrpSpPr/>
            <p:nvPr/>
          </p:nvGrpSpPr>
          <p:grpSpPr>
            <a:xfrm>
              <a:off x="6623222" y="3418703"/>
              <a:ext cx="1729946" cy="400110"/>
              <a:chOff x="6738551" y="6137189"/>
              <a:chExt cx="2042984" cy="400110"/>
            </a:xfrm>
          </p:grpSpPr>
          <p:sp>
            <p:nvSpPr>
              <p:cNvPr id="10" name="Obdélník 9"/>
              <p:cNvSpPr/>
              <p:nvPr/>
            </p:nvSpPr>
            <p:spPr>
              <a:xfrm>
                <a:off x="6746789" y="6155401"/>
                <a:ext cx="2034746" cy="3772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1" name="TextovéPole 10"/>
              <p:cNvSpPr txBox="1"/>
              <p:nvPr/>
            </p:nvSpPr>
            <p:spPr>
              <a:xfrm>
                <a:off x="6738551" y="6137189"/>
                <a:ext cx="195024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Lorenz </a:t>
                </a:r>
                <a:r>
                  <a:rPr lang="en-US" sz="2000" dirty="0" err="1" smtClean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Oken</a:t>
                </a:r>
                <a:endParaRPr lang="cs-CZ" sz="200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4" name="Skupina 22"/>
          <p:cNvGrpSpPr/>
          <p:nvPr/>
        </p:nvGrpSpPr>
        <p:grpSpPr>
          <a:xfrm>
            <a:off x="4777945" y="5102353"/>
            <a:ext cx="1548714" cy="1738185"/>
            <a:chOff x="6647935" y="4053015"/>
            <a:chExt cx="1548714" cy="1738185"/>
          </a:xfrm>
        </p:grpSpPr>
        <p:sp>
          <p:nvSpPr>
            <p:cNvPr id="24" name="Obdélníkový popisek 23"/>
            <p:cNvSpPr/>
            <p:nvPr/>
          </p:nvSpPr>
          <p:spPr>
            <a:xfrm>
              <a:off x="6647935" y="4053015"/>
              <a:ext cx="1548714" cy="1738185"/>
            </a:xfrm>
            <a:prstGeom prst="wedgeRectCallout">
              <a:avLst>
                <a:gd name="adj1" fmla="val -111250"/>
                <a:gd name="adj2" fmla="val -84868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25" name="Picture 4" descr="http://upload.wikimedia.org/wikipedia/commons/e/e7/Charles_Bonnet_engraved_cropped.jpg"/>
            <p:cNvPicPr>
              <a:picLocks noChangeAspect="1" noChangeArrowheads="1"/>
            </p:cNvPicPr>
            <p:nvPr/>
          </p:nvPicPr>
          <p:blipFill>
            <a:blip r:embed="rId4" cstate="print"/>
            <a:srcRect l="30557" t="11527" r="14762" b="37899"/>
            <a:stretch>
              <a:fillRect/>
            </a:stretch>
          </p:blipFill>
          <p:spPr bwMode="auto">
            <a:xfrm>
              <a:off x="6698038" y="4086201"/>
              <a:ext cx="1450009" cy="166327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upload.wikimedia.org/wikipedia/commons/thumb/2/26/EU-Germany.svg/2045px-EU-Germany.svg.png"/>
          <p:cNvPicPr>
            <a:picLocks noChangeAspect="1" noChangeArrowheads="1"/>
          </p:cNvPicPr>
          <p:nvPr/>
        </p:nvPicPr>
        <p:blipFill>
          <a:blip r:embed="rId2" cstate="print"/>
          <a:srcRect l="13861" t="24171" r="10165" b="7691"/>
          <a:stretch>
            <a:fillRect/>
          </a:stretch>
        </p:blipFill>
        <p:spPr bwMode="auto">
          <a:xfrm>
            <a:off x="38817" y="-9869"/>
            <a:ext cx="9105183" cy="6867869"/>
          </a:xfrm>
          <a:prstGeom prst="rect">
            <a:avLst/>
          </a:prstGeom>
          <a:noFill/>
        </p:spPr>
      </p:pic>
      <p:grpSp>
        <p:nvGrpSpPr>
          <p:cNvPr id="2" name="Skupina 12"/>
          <p:cNvGrpSpPr/>
          <p:nvPr/>
        </p:nvGrpSpPr>
        <p:grpSpPr>
          <a:xfrm>
            <a:off x="6825049" y="3958280"/>
            <a:ext cx="1346886" cy="1602260"/>
            <a:chOff x="5844746" y="111210"/>
            <a:chExt cx="1346886" cy="1602260"/>
          </a:xfrm>
        </p:grpSpPr>
        <p:sp>
          <p:nvSpPr>
            <p:cNvPr id="14" name="Obdélníkový popisek 13"/>
            <p:cNvSpPr/>
            <p:nvPr/>
          </p:nvSpPr>
          <p:spPr>
            <a:xfrm>
              <a:off x="5844746" y="111210"/>
              <a:ext cx="1346886" cy="1602260"/>
            </a:xfrm>
            <a:prstGeom prst="wedgeRectCallout">
              <a:avLst>
                <a:gd name="adj1" fmla="val -235156"/>
                <a:gd name="adj2" fmla="val -44009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4100" name="Picture 4" descr="http://upload.wikimedia.org/wikipedia/commons/8/8e/Lorenz_Oken_Portrait.jpg"/>
            <p:cNvPicPr>
              <a:picLocks noChangeAspect="1" noChangeArrowheads="1"/>
            </p:cNvPicPr>
            <p:nvPr/>
          </p:nvPicPr>
          <p:blipFill>
            <a:blip r:embed="rId3" cstate="print"/>
            <a:srcRect l="7129" r="11425" b="22345"/>
            <a:stretch>
              <a:fillRect/>
            </a:stretch>
          </p:blipFill>
          <p:spPr bwMode="auto">
            <a:xfrm>
              <a:off x="5898302" y="148312"/>
              <a:ext cx="1251167" cy="1529932"/>
            </a:xfrm>
            <a:prstGeom prst="rect">
              <a:avLst/>
            </a:prstGeom>
            <a:noFill/>
          </p:spPr>
        </p:pic>
      </p:grpSp>
      <p:grpSp>
        <p:nvGrpSpPr>
          <p:cNvPr id="3" name="Skupina 19"/>
          <p:cNvGrpSpPr/>
          <p:nvPr/>
        </p:nvGrpSpPr>
        <p:grpSpPr>
          <a:xfrm>
            <a:off x="4777945" y="5102353"/>
            <a:ext cx="1548714" cy="1738185"/>
            <a:chOff x="6647935" y="4053015"/>
            <a:chExt cx="1548714" cy="1738185"/>
          </a:xfrm>
        </p:grpSpPr>
        <p:sp>
          <p:nvSpPr>
            <p:cNvPr id="21" name="Obdélníkový popisek 20"/>
            <p:cNvSpPr/>
            <p:nvPr/>
          </p:nvSpPr>
          <p:spPr>
            <a:xfrm>
              <a:off x="6647935" y="4053015"/>
              <a:ext cx="1548714" cy="1738185"/>
            </a:xfrm>
            <a:prstGeom prst="wedgeRectCallout">
              <a:avLst>
                <a:gd name="adj1" fmla="val -111250"/>
                <a:gd name="adj2" fmla="val -84868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22" name="Picture 4" descr="http://upload.wikimedia.org/wikipedia/commons/e/e7/Charles_Bonnet_engraved_cropped.jpg"/>
            <p:cNvPicPr>
              <a:picLocks noChangeAspect="1" noChangeArrowheads="1"/>
            </p:cNvPicPr>
            <p:nvPr/>
          </p:nvPicPr>
          <p:blipFill>
            <a:blip r:embed="rId4" cstate="print"/>
            <a:srcRect l="30557" t="11527" r="14762" b="37899"/>
            <a:stretch>
              <a:fillRect/>
            </a:stretch>
          </p:blipFill>
          <p:spPr bwMode="auto">
            <a:xfrm>
              <a:off x="6698038" y="4086201"/>
              <a:ext cx="1450009" cy="1663274"/>
            </a:xfrm>
            <a:prstGeom prst="rect">
              <a:avLst/>
            </a:prstGeom>
            <a:noFill/>
          </p:spPr>
        </p:pic>
      </p:grpSp>
      <p:grpSp>
        <p:nvGrpSpPr>
          <p:cNvPr id="4" name="Skupina 28"/>
          <p:cNvGrpSpPr/>
          <p:nvPr/>
        </p:nvGrpSpPr>
        <p:grpSpPr>
          <a:xfrm>
            <a:off x="6005383" y="60325"/>
            <a:ext cx="3022729" cy="3852648"/>
            <a:chOff x="6005383" y="60325"/>
            <a:chExt cx="3022729" cy="3852648"/>
          </a:xfrm>
        </p:grpSpPr>
        <p:sp>
          <p:nvSpPr>
            <p:cNvPr id="24" name="Obdélníkový popisek 23"/>
            <p:cNvSpPr/>
            <p:nvPr/>
          </p:nvSpPr>
          <p:spPr>
            <a:xfrm>
              <a:off x="6005383" y="60325"/>
              <a:ext cx="3022729" cy="3852648"/>
            </a:xfrm>
            <a:prstGeom prst="wedgeRectCallout">
              <a:avLst>
                <a:gd name="adj1" fmla="val -101496"/>
                <a:gd name="adj2" fmla="val 35123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21506" name="Picture 2" descr="http://upload.wikimedia.org/wikipedia/commons/c/ce/Kant_Portrait.jpg"/>
            <p:cNvPicPr>
              <a:picLocks noChangeAspect="1" noChangeArrowheads="1"/>
            </p:cNvPicPr>
            <p:nvPr/>
          </p:nvPicPr>
          <p:blipFill>
            <a:blip r:embed="rId5" cstate="print"/>
            <a:srcRect l="2359" r="5258" b="15884"/>
            <a:stretch>
              <a:fillRect/>
            </a:stretch>
          </p:blipFill>
          <p:spPr bwMode="auto">
            <a:xfrm>
              <a:off x="6046573" y="101945"/>
              <a:ext cx="2924432" cy="3777390"/>
            </a:xfrm>
            <a:prstGeom prst="rect">
              <a:avLst/>
            </a:prstGeom>
            <a:noFill/>
          </p:spPr>
        </p:pic>
        <p:grpSp>
          <p:nvGrpSpPr>
            <p:cNvPr id="5" name="Skupina 14"/>
            <p:cNvGrpSpPr/>
            <p:nvPr/>
          </p:nvGrpSpPr>
          <p:grpSpPr>
            <a:xfrm>
              <a:off x="6549084" y="3311611"/>
              <a:ext cx="1966669" cy="400110"/>
              <a:chOff x="6738553" y="6137189"/>
              <a:chExt cx="2042982" cy="400110"/>
            </a:xfrm>
          </p:grpSpPr>
          <p:sp>
            <p:nvSpPr>
              <p:cNvPr id="27" name="Obdélník 26"/>
              <p:cNvSpPr/>
              <p:nvPr/>
            </p:nvSpPr>
            <p:spPr>
              <a:xfrm>
                <a:off x="6746789" y="6155401"/>
                <a:ext cx="2034746" cy="3772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8" name="TextovéPole 27"/>
              <p:cNvSpPr txBox="1"/>
              <p:nvPr/>
            </p:nvSpPr>
            <p:spPr>
              <a:xfrm>
                <a:off x="6738553" y="6137189"/>
                <a:ext cx="198192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Immanuel Kant</a:t>
                </a:r>
                <a:endParaRPr lang="cs-CZ" sz="200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upload.wikimedia.org/wikipedia/commons/thumb/2/26/EU-Germany.svg/2045px-EU-Germany.svg.png"/>
          <p:cNvPicPr>
            <a:picLocks noChangeAspect="1" noChangeArrowheads="1"/>
          </p:cNvPicPr>
          <p:nvPr/>
        </p:nvPicPr>
        <p:blipFill>
          <a:blip r:embed="rId3" cstate="print"/>
          <a:srcRect l="13861" t="24171" r="10165" b="7691"/>
          <a:stretch>
            <a:fillRect/>
          </a:stretch>
        </p:blipFill>
        <p:spPr bwMode="auto">
          <a:xfrm>
            <a:off x="38817" y="-9869"/>
            <a:ext cx="9105183" cy="6867869"/>
          </a:xfrm>
          <a:prstGeom prst="rect">
            <a:avLst/>
          </a:prstGeom>
          <a:noFill/>
        </p:spPr>
      </p:pic>
      <p:grpSp>
        <p:nvGrpSpPr>
          <p:cNvPr id="2" name="Skupina 12"/>
          <p:cNvGrpSpPr/>
          <p:nvPr/>
        </p:nvGrpSpPr>
        <p:grpSpPr>
          <a:xfrm>
            <a:off x="6825049" y="3958280"/>
            <a:ext cx="1346886" cy="1602260"/>
            <a:chOff x="5844746" y="111210"/>
            <a:chExt cx="1346886" cy="1602260"/>
          </a:xfrm>
        </p:grpSpPr>
        <p:sp>
          <p:nvSpPr>
            <p:cNvPr id="14" name="Obdélníkový popisek 13"/>
            <p:cNvSpPr/>
            <p:nvPr/>
          </p:nvSpPr>
          <p:spPr>
            <a:xfrm>
              <a:off x="5844746" y="111210"/>
              <a:ext cx="1346886" cy="1602260"/>
            </a:xfrm>
            <a:prstGeom prst="wedgeRectCallout">
              <a:avLst>
                <a:gd name="adj1" fmla="val -235156"/>
                <a:gd name="adj2" fmla="val -44009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4100" name="Picture 4" descr="http://upload.wikimedia.org/wikipedia/commons/8/8e/Lorenz_Oken_Portrait.jpg"/>
            <p:cNvPicPr>
              <a:picLocks noChangeAspect="1" noChangeArrowheads="1"/>
            </p:cNvPicPr>
            <p:nvPr/>
          </p:nvPicPr>
          <p:blipFill>
            <a:blip r:embed="rId4" cstate="print"/>
            <a:srcRect l="7129" r="11425" b="22345"/>
            <a:stretch>
              <a:fillRect/>
            </a:stretch>
          </p:blipFill>
          <p:spPr bwMode="auto">
            <a:xfrm>
              <a:off x="5898302" y="148312"/>
              <a:ext cx="1251167" cy="1529932"/>
            </a:xfrm>
            <a:prstGeom prst="rect">
              <a:avLst/>
            </a:prstGeom>
            <a:noFill/>
          </p:spPr>
        </p:pic>
      </p:grpSp>
      <p:grpSp>
        <p:nvGrpSpPr>
          <p:cNvPr id="3" name="Skupina 19"/>
          <p:cNvGrpSpPr/>
          <p:nvPr/>
        </p:nvGrpSpPr>
        <p:grpSpPr>
          <a:xfrm>
            <a:off x="4777945" y="5102353"/>
            <a:ext cx="1548714" cy="1738185"/>
            <a:chOff x="6647935" y="4053015"/>
            <a:chExt cx="1548714" cy="1738185"/>
          </a:xfrm>
        </p:grpSpPr>
        <p:sp>
          <p:nvSpPr>
            <p:cNvPr id="21" name="Obdélníkový popisek 20"/>
            <p:cNvSpPr/>
            <p:nvPr/>
          </p:nvSpPr>
          <p:spPr>
            <a:xfrm>
              <a:off x="6647935" y="4053015"/>
              <a:ext cx="1548714" cy="1738185"/>
            </a:xfrm>
            <a:prstGeom prst="wedgeRectCallout">
              <a:avLst>
                <a:gd name="adj1" fmla="val -111250"/>
                <a:gd name="adj2" fmla="val -84868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22" name="Picture 4" descr="http://upload.wikimedia.org/wikipedia/commons/e/e7/Charles_Bonnet_engraved_cropped.jpg"/>
            <p:cNvPicPr>
              <a:picLocks noChangeAspect="1" noChangeArrowheads="1"/>
            </p:cNvPicPr>
            <p:nvPr/>
          </p:nvPicPr>
          <p:blipFill>
            <a:blip r:embed="rId5" cstate="print"/>
            <a:srcRect l="30557" t="11527" r="14762" b="37899"/>
            <a:stretch>
              <a:fillRect/>
            </a:stretch>
          </p:blipFill>
          <p:spPr bwMode="auto">
            <a:xfrm>
              <a:off x="6698038" y="4086201"/>
              <a:ext cx="1450009" cy="1663274"/>
            </a:xfrm>
            <a:prstGeom prst="rect">
              <a:avLst/>
            </a:prstGeom>
            <a:noFill/>
          </p:spPr>
        </p:pic>
      </p:grpSp>
      <p:sp>
        <p:nvSpPr>
          <p:cNvPr id="24" name="Obdélníkový popisek 23"/>
          <p:cNvSpPr/>
          <p:nvPr/>
        </p:nvSpPr>
        <p:spPr>
          <a:xfrm>
            <a:off x="7463482" y="2001796"/>
            <a:ext cx="1425145" cy="1812323"/>
          </a:xfrm>
          <a:prstGeom prst="wedgeRectCallout">
            <a:avLst>
              <a:gd name="adj1" fmla="val -252941"/>
              <a:gd name="adj2" fmla="val 37396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1506" name="Picture 2" descr="http://upload.wikimedia.org/wikipedia/commons/c/ce/Kant_Portrait.jpg"/>
          <p:cNvPicPr>
            <a:picLocks noChangeAspect="1" noChangeArrowheads="1"/>
          </p:cNvPicPr>
          <p:nvPr/>
        </p:nvPicPr>
        <p:blipFill>
          <a:blip r:embed="rId6" cstate="print"/>
          <a:srcRect l="2359" r="5258" b="15884"/>
          <a:stretch>
            <a:fillRect/>
          </a:stretch>
        </p:blipFill>
        <p:spPr bwMode="auto">
          <a:xfrm>
            <a:off x="7512916" y="2062120"/>
            <a:ext cx="1331889" cy="1720347"/>
          </a:xfrm>
          <a:prstGeom prst="rect">
            <a:avLst/>
          </a:prstGeom>
          <a:noFill/>
        </p:spPr>
      </p:pic>
      <p:grpSp>
        <p:nvGrpSpPr>
          <p:cNvPr id="4" name="Skupina 19"/>
          <p:cNvGrpSpPr/>
          <p:nvPr/>
        </p:nvGrpSpPr>
        <p:grpSpPr>
          <a:xfrm>
            <a:off x="4520485" y="26988"/>
            <a:ext cx="2564056" cy="3194007"/>
            <a:chOff x="4520485" y="26988"/>
            <a:chExt cx="2564056" cy="3194007"/>
          </a:xfrm>
        </p:grpSpPr>
        <p:sp>
          <p:nvSpPr>
            <p:cNvPr id="16" name="Obdélníkový popisek 15"/>
            <p:cNvSpPr/>
            <p:nvPr/>
          </p:nvSpPr>
          <p:spPr>
            <a:xfrm>
              <a:off x="4520485" y="26988"/>
              <a:ext cx="2564056" cy="3194007"/>
            </a:xfrm>
            <a:prstGeom prst="wedgeRectCallout">
              <a:avLst>
                <a:gd name="adj1" fmla="val -54536"/>
                <a:gd name="adj2" fmla="val 56482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22530" name="Picture 2" descr="http://capl.washjeff.edu/1/l/4288.jpg"/>
            <p:cNvPicPr>
              <a:picLocks noChangeAspect="1" noChangeArrowheads="1"/>
            </p:cNvPicPr>
            <p:nvPr/>
          </p:nvPicPr>
          <p:blipFill>
            <a:blip r:embed="rId7" cstate="print"/>
            <a:srcRect r="5757" b="10931"/>
            <a:stretch>
              <a:fillRect/>
            </a:stretch>
          </p:blipFill>
          <p:spPr bwMode="auto">
            <a:xfrm>
              <a:off x="4559416" y="60325"/>
              <a:ext cx="2482070" cy="3127718"/>
            </a:xfrm>
            <a:prstGeom prst="rect">
              <a:avLst/>
            </a:prstGeom>
            <a:noFill/>
          </p:spPr>
        </p:pic>
        <p:grpSp>
          <p:nvGrpSpPr>
            <p:cNvPr id="5" name="Skupina 18"/>
            <p:cNvGrpSpPr/>
            <p:nvPr/>
          </p:nvGrpSpPr>
          <p:grpSpPr>
            <a:xfrm>
              <a:off x="4967417" y="2652584"/>
              <a:ext cx="1720599" cy="400110"/>
              <a:chOff x="4967417" y="2652584"/>
              <a:chExt cx="1720599" cy="400110"/>
            </a:xfrm>
          </p:grpSpPr>
          <p:sp>
            <p:nvSpPr>
              <p:cNvPr id="17" name="Obdélník 16"/>
              <p:cNvSpPr/>
              <p:nvPr/>
            </p:nvSpPr>
            <p:spPr>
              <a:xfrm>
                <a:off x="4990563" y="2666154"/>
                <a:ext cx="1674254" cy="3772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8" name="TextovéPole 17"/>
              <p:cNvSpPr txBox="1"/>
              <p:nvPr/>
            </p:nvSpPr>
            <p:spPr>
              <a:xfrm>
                <a:off x="4967417" y="2652584"/>
                <a:ext cx="172059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J. W. Goethe</a:t>
                </a:r>
                <a:endParaRPr lang="cs-CZ" sz="200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d/d1/EU-United_Kingdom.svg/2045px-EU-United_Kingdom.svg.png"/>
          <p:cNvPicPr>
            <a:picLocks noChangeAspect="1" noChangeArrowheads="1"/>
          </p:cNvPicPr>
          <p:nvPr/>
        </p:nvPicPr>
        <p:blipFill>
          <a:blip r:embed="rId2" cstate="print"/>
          <a:srcRect l="13861" t="24171" r="10165" b="7691"/>
          <a:stretch>
            <a:fillRect/>
          </a:stretch>
        </p:blipFill>
        <p:spPr bwMode="auto">
          <a:xfrm>
            <a:off x="38817" y="0"/>
            <a:ext cx="9105183" cy="6868286"/>
          </a:xfrm>
          <a:prstGeom prst="rect">
            <a:avLst/>
          </a:prstGeom>
          <a:noFill/>
        </p:spPr>
      </p:pic>
      <p:grpSp>
        <p:nvGrpSpPr>
          <p:cNvPr id="2" name="Skupina 12"/>
          <p:cNvGrpSpPr/>
          <p:nvPr/>
        </p:nvGrpSpPr>
        <p:grpSpPr>
          <a:xfrm>
            <a:off x="6825049" y="3958280"/>
            <a:ext cx="1346886" cy="1602260"/>
            <a:chOff x="5844746" y="111210"/>
            <a:chExt cx="1346886" cy="1602260"/>
          </a:xfrm>
        </p:grpSpPr>
        <p:sp>
          <p:nvSpPr>
            <p:cNvPr id="4" name="Obdélníkový popisek 3"/>
            <p:cNvSpPr/>
            <p:nvPr/>
          </p:nvSpPr>
          <p:spPr>
            <a:xfrm>
              <a:off x="5844746" y="111210"/>
              <a:ext cx="1346886" cy="1602260"/>
            </a:xfrm>
            <a:prstGeom prst="wedgeRectCallout">
              <a:avLst>
                <a:gd name="adj1" fmla="val -235156"/>
                <a:gd name="adj2" fmla="val -44009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5" name="Picture 4" descr="http://upload.wikimedia.org/wikipedia/commons/8/8e/Lorenz_Oken_Portrait.jpg"/>
            <p:cNvPicPr>
              <a:picLocks noChangeAspect="1" noChangeArrowheads="1"/>
            </p:cNvPicPr>
            <p:nvPr/>
          </p:nvPicPr>
          <p:blipFill>
            <a:blip r:embed="rId3" cstate="print"/>
            <a:srcRect l="7129" r="11425" b="22345"/>
            <a:stretch>
              <a:fillRect/>
            </a:stretch>
          </p:blipFill>
          <p:spPr bwMode="auto">
            <a:xfrm>
              <a:off x="5898302" y="148312"/>
              <a:ext cx="1251167" cy="1529932"/>
            </a:xfrm>
            <a:prstGeom prst="rect">
              <a:avLst/>
            </a:prstGeom>
            <a:noFill/>
          </p:spPr>
        </p:pic>
      </p:grpSp>
      <p:grpSp>
        <p:nvGrpSpPr>
          <p:cNvPr id="3" name="Skupina 19"/>
          <p:cNvGrpSpPr/>
          <p:nvPr/>
        </p:nvGrpSpPr>
        <p:grpSpPr>
          <a:xfrm>
            <a:off x="4777945" y="5102353"/>
            <a:ext cx="1548714" cy="1738185"/>
            <a:chOff x="6647935" y="4053015"/>
            <a:chExt cx="1548714" cy="1738185"/>
          </a:xfrm>
        </p:grpSpPr>
        <p:sp>
          <p:nvSpPr>
            <p:cNvPr id="7" name="Obdélníkový popisek 6"/>
            <p:cNvSpPr/>
            <p:nvPr/>
          </p:nvSpPr>
          <p:spPr>
            <a:xfrm>
              <a:off x="6647935" y="4053015"/>
              <a:ext cx="1548714" cy="1738185"/>
            </a:xfrm>
            <a:prstGeom prst="wedgeRectCallout">
              <a:avLst>
                <a:gd name="adj1" fmla="val -111250"/>
                <a:gd name="adj2" fmla="val -84868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8" name="Picture 4" descr="http://upload.wikimedia.org/wikipedia/commons/e/e7/Charles_Bonnet_engraved_cropped.jpg"/>
            <p:cNvPicPr>
              <a:picLocks noChangeAspect="1" noChangeArrowheads="1"/>
            </p:cNvPicPr>
            <p:nvPr/>
          </p:nvPicPr>
          <p:blipFill>
            <a:blip r:embed="rId4" cstate="print"/>
            <a:srcRect l="30557" t="11527" r="14762" b="37899"/>
            <a:stretch>
              <a:fillRect/>
            </a:stretch>
          </p:blipFill>
          <p:spPr bwMode="auto">
            <a:xfrm>
              <a:off x="6698038" y="4086201"/>
              <a:ext cx="1450009" cy="1663274"/>
            </a:xfrm>
            <a:prstGeom prst="rect">
              <a:avLst/>
            </a:prstGeom>
            <a:noFill/>
          </p:spPr>
        </p:pic>
      </p:grpSp>
      <p:grpSp>
        <p:nvGrpSpPr>
          <p:cNvPr id="6" name="Skupina 8"/>
          <p:cNvGrpSpPr/>
          <p:nvPr/>
        </p:nvGrpSpPr>
        <p:grpSpPr>
          <a:xfrm>
            <a:off x="7463482" y="2001796"/>
            <a:ext cx="1425145" cy="1812323"/>
            <a:chOff x="7463482" y="2001796"/>
            <a:chExt cx="1425145" cy="1812323"/>
          </a:xfrm>
        </p:grpSpPr>
        <p:sp>
          <p:nvSpPr>
            <p:cNvPr id="10" name="Obdélníkový popisek 9"/>
            <p:cNvSpPr/>
            <p:nvPr/>
          </p:nvSpPr>
          <p:spPr>
            <a:xfrm>
              <a:off x="7463482" y="2001796"/>
              <a:ext cx="1425145" cy="1812323"/>
            </a:xfrm>
            <a:prstGeom prst="wedgeRectCallout">
              <a:avLst>
                <a:gd name="adj1" fmla="val -252941"/>
                <a:gd name="adj2" fmla="val 37396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1" name="Picture 2" descr="http://upload.wikimedia.org/wikipedia/commons/c/ce/Kant_Portrait.jpg"/>
            <p:cNvPicPr>
              <a:picLocks noChangeAspect="1" noChangeArrowheads="1"/>
            </p:cNvPicPr>
            <p:nvPr/>
          </p:nvPicPr>
          <p:blipFill>
            <a:blip r:embed="rId5" cstate="print"/>
            <a:srcRect l="2359" r="5258" b="15884"/>
            <a:stretch>
              <a:fillRect/>
            </a:stretch>
          </p:blipFill>
          <p:spPr bwMode="auto">
            <a:xfrm>
              <a:off x="7512916" y="2062120"/>
              <a:ext cx="1331889" cy="1720347"/>
            </a:xfrm>
            <a:prstGeom prst="rect">
              <a:avLst/>
            </a:prstGeom>
            <a:noFill/>
          </p:spPr>
        </p:pic>
      </p:grpSp>
      <p:grpSp>
        <p:nvGrpSpPr>
          <p:cNvPr id="9" name="Skupina 17"/>
          <p:cNvGrpSpPr/>
          <p:nvPr/>
        </p:nvGrpSpPr>
        <p:grpSpPr>
          <a:xfrm>
            <a:off x="4957091" y="1205000"/>
            <a:ext cx="1278953" cy="1587628"/>
            <a:chOff x="4520485" y="26989"/>
            <a:chExt cx="1278953" cy="1587628"/>
          </a:xfrm>
        </p:grpSpPr>
        <p:sp>
          <p:nvSpPr>
            <p:cNvPr id="13" name="Obdélníkový popisek 12"/>
            <p:cNvSpPr/>
            <p:nvPr/>
          </p:nvSpPr>
          <p:spPr>
            <a:xfrm>
              <a:off x="4520485" y="26989"/>
              <a:ext cx="1278953" cy="1587628"/>
            </a:xfrm>
            <a:prstGeom prst="wedgeRectCallout">
              <a:avLst>
                <a:gd name="adj1" fmla="val -84809"/>
                <a:gd name="adj2" fmla="val 85020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4" name="Picture 2" descr="http://capl.washjeff.edu/1/l/4288.jpg"/>
            <p:cNvPicPr>
              <a:picLocks noChangeAspect="1" noChangeArrowheads="1"/>
            </p:cNvPicPr>
            <p:nvPr/>
          </p:nvPicPr>
          <p:blipFill>
            <a:blip r:embed="rId6" cstate="print"/>
            <a:srcRect r="5757" b="10931"/>
            <a:stretch>
              <a:fillRect/>
            </a:stretch>
          </p:blipFill>
          <p:spPr bwMode="auto">
            <a:xfrm>
              <a:off x="4559416" y="60325"/>
              <a:ext cx="1207070" cy="1521059"/>
            </a:xfrm>
            <a:prstGeom prst="rect">
              <a:avLst/>
            </a:prstGeom>
            <a:noFill/>
          </p:spPr>
        </p:pic>
      </p:grpSp>
      <p:grpSp>
        <p:nvGrpSpPr>
          <p:cNvPr id="12" name="Skupina 25"/>
          <p:cNvGrpSpPr/>
          <p:nvPr/>
        </p:nvGrpSpPr>
        <p:grpSpPr>
          <a:xfrm>
            <a:off x="131289" y="3598648"/>
            <a:ext cx="2760191" cy="3232365"/>
            <a:chOff x="57149" y="3608173"/>
            <a:chExt cx="2760191" cy="3232365"/>
          </a:xfrm>
        </p:grpSpPr>
        <p:sp>
          <p:nvSpPr>
            <p:cNvPr id="21" name="Obdélníkový popisek 20"/>
            <p:cNvSpPr/>
            <p:nvPr/>
          </p:nvSpPr>
          <p:spPr>
            <a:xfrm>
              <a:off x="57149" y="3608173"/>
              <a:ext cx="2760191" cy="3232365"/>
            </a:xfrm>
            <a:prstGeom prst="wedgeRectCallout">
              <a:avLst>
                <a:gd name="adj1" fmla="val 44252"/>
                <a:gd name="adj2" fmla="val -62535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9" name="Picture 7" descr="Portrait-Of-Dr-Erasmus-Darwin,-$281731-1802$29-Scientist,-Inventor-And-Poet,-Grandfather-Of-Charles-Darwin,-1792-93"/>
            <p:cNvPicPr>
              <a:picLocks noChangeAspect="1" noChangeArrowheads="1"/>
            </p:cNvPicPr>
            <p:nvPr/>
          </p:nvPicPr>
          <p:blipFill>
            <a:blip r:embed="rId7" cstate="print"/>
            <a:srcRect l="20749" t="8305" r="13971" b="28527"/>
            <a:stretch>
              <a:fillRect/>
            </a:stretch>
          </p:blipFill>
          <p:spPr bwMode="auto">
            <a:xfrm>
              <a:off x="106363" y="3649362"/>
              <a:ext cx="2672142" cy="3165776"/>
            </a:xfrm>
            <a:prstGeom prst="rect">
              <a:avLst/>
            </a:prstGeom>
            <a:noFill/>
          </p:spPr>
        </p:pic>
        <p:grpSp>
          <p:nvGrpSpPr>
            <p:cNvPr id="15" name="Skupina 18"/>
            <p:cNvGrpSpPr/>
            <p:nvPr/>
          </p:nvGrpSpPr>
          <p:grpSpPr>
            <a:xfrm>
              <a:off x="374818" y="6252519"/>
              <a:ext cx="2158105" cy="400110"/>
              <a:chOff x="4967417" y="2652584"/>
              <a:chExt cx="1697400" cy="400110"/>
            </a:xfrm>
          </p:grpSpPr>
          <p:sp>
            <p:nvSpPr>
              <p:cNvPr id="16" name="Obdélník 15"/>
              <p:cNvSpPr/>
              <p:nvPr/>
            </p:nvSpPr>
            <p:spPr>
              <a:xfrm>
                <a:off x="4990563" y="2666154"/>
                <a:ext cx="1674254" cy="3772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7" name="TextovéPole 16"/>
              <p:cNvSpPr txBox="1"/>
              <p:nvPr/>
            </p:nvSpPr>
            <p:spPr>
              <a:xfrm>
                <a:off x="4967417" y="2652584"/>
                <a:ext cx="162542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Erasmus Darwin</a:t>
                </a:r>
                <a:endParaRPr lang="cs-CZ" sz="200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22" name="Oválný popisek 21"/>
          <p:cNvSpPr/>
          <p:nvPr/>
        </p:nvSpPr>
        <p:spPr>
          <a:xfrm>
            <a:off x="172487" y="437319"/>
            <a:ext cx="3534810" cy="1394309"/>
          </a:xfrm>
          <a:prstGeom prst="wedgeEllipseCallout">
            <a:avLst>
              <a:gd name="adj1" fmla="val -14964"/>
              <a:gd name="adj2" fmla="val 158505"/>
            </a:avLst>
          </a:prstGeom>
          <a:solidFill>
            <a:srgbClr val="FFFFCC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cs-CZ" sz="1800" i="1" dirty="0" err="1" smtClean="0">
                <a:solidFill>
                  <a:schemeClr val="tx1"/>
                </a:solidFill>
                <a:latin typeface="Arial" charset="0"/>
              </a:rPr>
              <a:t>Zoönomia</a:t>
            </a:r>
            <a:r>
              <a:rPr lang="cs-CZ" sz="1800" i="1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sz="1800" dirty="0" smtClean="0">
                <a:solidFill>
                  <a:schemeClr val="tx1"/>
                </a:solidFill>
                <a:latin typeface="Arial" charset="0"/>
              </a:rPr>
              <a:t>(1794):</a:t>
            </a:r>
            <a:r>
              <a:rPr lang="cs-CZ" sz="1800" i="1" dirty="0" smtClean="0">
                <a:solidFill>
                  <a:schemeClr val="tx1"/>
                </a:solidFill>
                <a:latin typeface="Arial" charset="0"/>
              </a:rPr>
              <a:t> </a:t>
            </a:r>
            <a:br>
              <a:rPr lang="cs-CZ" sz="1800" i="1" dirty="0" smtClean="0">
                <a:solidFill>
                  <a:schemeClr val="tx1"/>
                </a:solidFill>
                <a:latin typeface="Arial" charset="0"/>
              </a:rPr>
            </a:br>
            <a:r>
              <a:rPr lang="cs-CZ" sz="1800" i="1" dirty="0" smtClean="0">
                <a:solidFill>
                  <a:schemeClr val="tx1"/>
                </a:solidFill>
                <a:latin typeface="Arial" charset="0"/>
              </a:rPr>
              <a:t>„E </a:t>
            </a:r>
            <a:r>
              <a:rPr lang="cs-CZ" sz="1800" i="1" dirty="0" err="1" smtClean="0">
                <a:solidFill>
                  <a:schemeClr val="tx1"/>
                </a:solidFill>
                <a:latin typeface="Arial" charset="0"/>
              </a:rPr>
              <a:t>conchis</a:t>
            </a:r>
            <a:r>
              <a:rPr lang="cs-CZ" sz="1800" i="1" dirty="0" smtClean="0">
                <a:solidFill>
                  <a:schemeClr val="tx1"/>
                </a:solidFill>
                <a:latin typeface="Arial" charset="0"/>
              </a:rPr>
              <a:t> omnia“ </a:t>
            </a:r>
            <a:br>
              <a:rPr lang="cs-CZ" sz="1800" i="1" dirty="0" smtClean="0">
                <a:solidFill>
                  <a:schemeClr val="tx1"/>
                </a:solidFill>
                <a:latin typeface="Arial" charset="0"/>
              </a:rPr>
            </a:br>
            <a:r>
              <a:rPr lang="cs-CZ" sz="1800" i="1" dirty="0" smtClean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cs-CZ" sz="1800" dirty="0" smtClean="0">
                <a:solidFill>
                  <a:schemeClr val="tx1"/>
                </a:solidFill>
                <a:latin typeface="Arial" charset="0"/>
              </a:rPr>
              <a:t>(všechno z měkkýšů)</a:t>
            </a:r>
            <a:endParaRPr lang="cs-CZ" sz="1800" dirty="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pload.wikimedia.org/wikipedia/commons/thumb/a/a3/EU-France.svg/2045px-EU-France.svg.png"/>
          <p:cNvPicPr>
            <a:picLocks noChangeAspect="1" noChangeArrowheads="1"/>
          </p:cNvPicPr>
          <p:nvPr/>
        </p:nvPicPr>
        <p:blipFill>
          <a:blip r:embed="rId2" cstate="print"/>
          <a:srcRect l="13861" t="24171" r="10165" b="7691"/>
          <a:stretch>
            <a:fillRect/>
          </a:stretch>
        </p:blipFill>
        <p:spPr bwMode="auto">
          <a:xfrm>
            <a:off x="38778" y="0"/>
            <a:ext cx="9105222" cy="6868286"/>
          </a:xfrm>
          <a:prstGeom prst="rect">
            <a:avLst/>
          </a:prstGeom>
          <a:noFill/>
        </p:spPr>
      </p:pic>
      <p:grpSp>
        <p:nvGrpSpPr>
          <p:cNvPr id="2" name="Skupina 12"/>
          <p:cNvGrpSpPr/>
          <p:nvPr/>
        </p:nvGrpSpPr>
        <p:grpSpPr>
          <a:xfrm>
            <a:off x="6825049" y="3958280"/>
            <a:ext cx="1346886" cy="1602260"/>
            <a:chOff x="5844746" y="111210"/>
            <a:chExt cx="1346886" cy="1602260"/>
          </a:xfrm>
        </p:grpSpPr>
        <p:sp>
          <p:nvSpPr>
            <p:cNvPr id="4" name="Obdélníkový popisek 3"/>
            <p:cNvSpPr/>
            <p:nvPr/>
          </p:nvSpPr>
          <p:spPr>
            <a:xfrm>
              <a:off x="5844746" y="111210"/>
              <a:ext cx="1346886" cy="1602260"/>
            </a:xfrm>
            <a:prstGeom prst="wedgeRectCallout">
              <a:avLst>
                <a:gd name="adj1" fmla="val -235156"/>
                <a:gd name="adj2" fmla="val -44009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5" name="Picture 4" descr="http://upload.wikimedia.org/wikipedia/commons/8/8e/Lorenz_Oken_Portrait.jpg"/>
            <p:cNvPicPr>
              <a:picLocks noChangeAspect="1" noChangeArrowheads="1"/>
            </p:cNvPicPr>
            <p:nvPr/>
          </p:nvPicPr>
          <p:blipFill>
            <a:blip r:embed="rId3" cstate="print"/>
            <a:srcRect l="7129" r="11425" b="22345"/>
            <a:stretch>
              <a:fillRect/>
            </a:stretch>
          </p:blipFill>
          <p:spPr bwMode="auto">
            <a:xfrm>
              <a:off x="5898302" y="148312"/>
              <a:ext cx="1251167" cy="1529932"/>
            </a:xfrm>
            <a:prstGeom prst="rect">
              <a:avLst/>
            </a:prstGeom>
            <a:noFill/>
          </p:spPr>
        </p:pic>
      </p:grpSp>
      <p:grpSp>
        <p:nvGrpSpPr>
          <p:cNvPr id="3" name="Skupina 19"/>
          <p:cNvGrpSpPr/>
          <p:nvPr/>
        </p:nvGrpSpPr>
        <p:grpSpPr>
          <a:xfrm>
            <a:off x="4777945" y="5102353"/>
            <a:ext cx="1548714" cy="1738185"/>
            <a:chOff x="6647935" y="4053015"/>
            <a:chExt cx="1548714" cy="1738185"/>
          </a:xfrm>
        </p:grpSpPr>
        <p:sp>
          <p:nvSpPr>
            <p:cNvPr id="7" name="Obdélníkový popisek 6"/>
            <p:cNvSpPr/>
            <p:nvPr/>
          </p:nvSpPr>
          <p:spPr>
            <a:xfrm>
              <a:off x="6647935" y="4053015"/>
              <a:ext cx="1548714" cy="1738185"/>
            </a:xfrm>
            <a:prstGeom prst="wedgeRectCallout">
              <a:avLst>
                <a:gd name="adj1" fmla="val -111250"/>
                <a:gd name="adj2" fmla="val -84868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8" name="Picture 4" descr="http://upload.wikimedia.org/wikipedia/commons/e/e7/Charles_Bonnet_engraved_cropped.jpg"/>
            <p:cNvPicPr>
              <a:picLocks noChangeAspect="1" noChangeArrowheads="1"/>
            </p:cNvPicPr>
            <p:nvPr/>
          </p:nvPicPr>
          <p:blipFill>
            <a:blip r:embed="rId4" cstate="print"/>
            <a:srcRect l="30557" t="11527" r="14762" b="37899"/>
            <a:stretch>
              <a:fillRect/>
            </a:stretch>
          </p:blipFill>
          <p:spPr bwMode="auto">
            <a:xfrm>
              <a:off x="6698038" y="4086201"/>
              <a:ext cx="1450009" cy="1663274"/>
            </a:xfrm>
            <a:prstGeom prst="rect">
              <a:avLst/>
            </a:prstGeom>
            <a:noFill/>
          </p:spPr>
        </p:pic>
      </p:grpSp>
      <p:grpSp>
        <p:nvGrpSpPr>
          <p:cNvPr id="6" name="Skupina 8"/>
          <p:cNvGrpSpPr/>
          <p:nvPr/>
        </p:nvGrpSpPr>
        <p:grpSpPr>
          <a:xfrm>
            <a:off x="7463482" y="2001796"/>
            <a:ext cx="1425145" cy="1812323"/>
            <a:chOff x="7463482" y="2001796"/>
            <a:chExt cx="1425145" cy="1812323"/>
          </a:xfrm>
        </p:grpSpPr>
        <p:sp>
          <p:nvSpPr>
            <p:cNvPr id="10" name="Obdélníkový popisek 9"/>
            <p:cNvSpPr/>
            <p:nvPr/>
          </p:nvSpPr>
          <p:spPr>
            <a:xfrm>
              <a:off x="7463482" y="2001796"/>
              <a:ext cx="1425145" cy="1812323"/>
            </a:xfrm>
            <a:prstGeom prst="wedgeRectCallout">
              <a:avLst>
                <a:gd name="adj1" fmla="val -252941"/>
                <a:gd name="adj2" fmla="val 37396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1" name="Picture 2" descr="http://upload.wikimedia.org/wikipedia/commons/c/ce/Kant_Portrait.jpg"/>
            <p:cNvPicPr>
              <a:picLocks noChangeAspect="1" noChangeArrowheads="1"/>
            </p:cNvPicPr>
            <p:nvPr/>
          </p:nvPicPr>
          <p:blipFill>
            <a:blip r:embed="rId5" cstate="print"/>
            <a:srcRect l="2359" r="5258" b="15884"/>
            <a:stretch>
              <a:fillRect/>
            </a:stretch>
          </p:blipFill>
          <p:spPr bwMode="auto">
            <a:xfrm>
              <a:off x="7512916" y="2062120"/>
              <a:ext cx="1331889" cy="1720347"/>
            </a:xfrm>
            <a:prstGeom prst="rect">
              <a:avLst/>
            </a:prstGeom>
            <a:noFill/>
          </p:spPr>
        </p:pic>
      </p:grpSp>
      <p:grpSp>
        <p:nvGrpSpPr>
          <p:cNvPr id="9" name="Skupina 11"/>
          <p:cNvGrpSpPr/>
          <p:nvPr/>
        </p:nvGrpSpPr>
        <p:grpSpPr>
          <a:xfrm>
            <a:off x="4957091" y="1205000"/>
            <a:ext cx="1278953" cy="1587628"/>
            <a:chOff x="4520485" y="26989"/>
            <a:chExt cx="1278953" cy="1587628"/>
          </a:xfrm>
        </p:grpSpPr>
        <p:sp>
          <p:nvSpPr>
            <p:cNvPr id="13" name="Obdélníkový popisek 12"/>
            <p:cNvSpPr/>
            <p:nvPr/>
          </p:nvSpPr>
          <p:spPr>
            <a:xfrm>
              <a:off x="4520485" y="26989"/>
              <a:ext cx="1278953" cy="1587628"/>
            </a:xfrm>
            <a:prstGeom prst="wedgeRectCallout">
              <a:avLst>
                <a:gd name="adj1" fmla="val -84809"/>
                <a:gd name="adj2" fmla="val 85020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4" name="Picture 2" descr="http://capl.washjeff.edu/1/l/4288.jpg"/>
            <p:cNvPicPr>
              <a:picLocks noChangeAspect="1" noChangeArrowheads="1"/>
            </p:cNvPicPr>
            <p:nvPr/>
          </p:nvPicPr>
          <p:blipFill>
            <a:blip r:embed="rId6" cstate="print"/>
            <a:srcRect r="5757" b="10931"/>
            <a:stretch>
              <a:fillRect/>
            </a:stretch>
          </p:blipFill>
          <p:spPr bwMode="auto">
            <a:xfrm>
              <a:off x="4559416" y="60325"/>
              <a:ext cx="1207070" cy="1521059"/>
            </a:xfrm>
            <a:prstGeom prst="rect">
              <a:avLst/>
            </a:prstGeom>
            <a:noFill/>
          </p:spPr>
        </p:pic>
      </p:grpSp>
      <p:sp>
        <p:nvSpPr>
          <p:cNvPr id="16" name="Obdélníkový popisek 15"/>
          <p:cNvSpPr/>
          <p:nvPr/>
        </p:nvSpPr>
        <p:spPr>
          <a:xfrm>
            <a:off x="3179076" y="131806"/>
            <a:ext cx="1524516" cy="1757792"/>
          </a:xfrm>
          <a:prstGeom prst="wedgeRectCallout">
            <a:avLst>
              <a:gd name="adj1" fmla="val -74626"/>
              <a:gd name="adj2" fmla="val 116957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Picture 7" descr="Portrait-Of-Dr-Erasmus-Darwin,-$281731-1802$29-Scientist,-Inventor-And-Poet,-Grandfather-Of-Charles-Darwin,-1792-93"/>
          <p:cNvPicPr>
            <a:picLocks noChangeAspect="1" noChangeArrowheads="1"/>
          </p:cNvPicPr>
          <p:nvPr/>
        </p:nvPicPr>
        <p:blipFill>
          <a:blip r:embed="rId7" cstate="print"/>
          <a:srcRect l="20749" t="8305" r="13971" b="28527"/>
          <a:stretch>
            <a:fillRect/>
          </a:stretch>
        </p:blipFill>
        <p:spPr bwMode="auto">
          <a:xfrm>
            <a:off x="3228289" y="174916"/>
            <a:ext cx="1425875" cy="1689282"/>
          </a:xfrm>
          <a:prstGeom prst="rect">
            <a:avLst/>
          </a:prstGeom>
          <a:noFill/>
        </p:spPr>
      </p:pic>
      <p:grpSp>
        <p:nvGrpSpPr>
          <p:cNvPr id="12" name="Skupina 22"/>
          <p:cNvGrpSpPr/>
          <p:nvPr/>
        </p:nvGrpSpPr>
        <p:grpSpPr>
          <a:xfrm>
            <a:off x="58738" y="44449"/>
            <a:ext cx="2855060" cy="3360667"/>
            <a:chOff x="58738" y="44449"/>
            <a:chExt cx="2855060" cy="3360667"/>
          </a:xfrm>
        </p:grpSpPr>
        <p:sp>
          <p:nvSpPr>
            <p:cNvPr id="24" name="Obdélníkový popisek 23"/>
            <p:cNvSpPr/>
            <p:nvPr/>
          </p:nvSpPr>
          <p:spPr>
            <a:xfrm>
              <a:off x="58738" y="44449"/>
              <a:ext cx="2855060" cy="3360667"/>
            </a:xfrm>
            <a:prstGeom prst="wedgeRectCallout">
              <a:avLst>
                <a:gd name="adj1" fmla="val 60763"/>
                <a:gd name="adj2" fmla="val 71245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22" name="Picture 3" descr="Buffon_1707-1788"/>
            <p:cNvPicPr>
              <a:picLocks noChangeAspect="1" noChangeArrowheads="1"/>
            </p:cNvPicPr>
            <p:nvPr/>
          </p:nvPicPr>
          <p:blipFill>
            <a:blip r:embed="rId8" cstate="print"/>
            <a:srcRect l="14808" t="5327" r="25072" b="46729"/>
            <a:stretch>
              <a:fillRect/>
            </a:stretch>
          </p:blipFill>
          <p:spPr bwMode="auto">
            <a:xfrm>
              <a:off x="106363" y="92075"/>
              <a:ext cx="2776151" cy="3281412"/>
            </a:xfrm>
            <a:prstGeom prst="rect">
              <a:avLst/>
            </a:prstGeom>
            <a:noFill/>
          </p:spPr>
        </p:pic>
        <p:grpSp>
          <p:nvGrpSpPr>
            <p:cNvPr id="15" name="Skupina 22"/>
            <p:cNvGrpSpPr/>
            <p:nvPr/>
          </p:nvGrpSpPr>
          <p:grpSpPr>
            <a:xfrm>
              <a:off x="294088" y="2794885"/>
              <a:ext cx="2379959" cy="400110"/>
              <a:chOff x="223013" y="3160409"/>
              <a:chExt cx="2379959" cy="400110"/>
            </a:xfrm>
          </p:grpSpPr>
          <p:sp>
            <p:nvSpPr>
              <p:cNvPr id="19" name="Obdélník 18"/>
              <p:cNvSpPr/>
              <p:nvPr/>
            </p:nvSpPr>
            <p:spPr>
              <a:xfrm>
                <a:off x="223013" y="3176899"/>
                <a:ext cx="2350745" cy="3772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0" name="TextovéPole 16"/>
              <p:cNvSpPr txBox="1"/>
              <p:nvPr/>
            </p:nvSpPr>
            <p:spPr>
              <a:xfrm>
                <a:off x="241089" y="3160409"/>
                <a:ext cx="236188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G.-L. L. de Buffon</a:t>
                </a:r>
                <a:endParaRPr lang="cs-CZ" sz="200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3"/>
          <p:cNvSpPr txBox="1">
            <a:spLocks noChangeArrowheads="1"/>
          </p:cNvSpPr>
          <p:nvPr/>
        </p:nvSpPr>
        <p:spPr bwMode="auto">
          <a:xfrm>
            <a:off x="490538" y="448159"/>
            <a:ext cx="6600718" cy="303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000099"/>
                </a:solidFill>
                <a:latin typeface="Arial" charset="0"/>
              </a:rPr>
              <a:t>Georges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-Louis </a:t>
            </a:r>
            <a:r>
              <a:rPr lang="cs-CZ" dirty="0" err="1">
                <a:solidFill>
                  <a:srgbClr val="000099"/>
                </a:solidFill>
                <a:latin typeface="Arial" charset="0"/>
              </a:rPr>
              <a:t>Leclerc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 de </a:t>
            </a:r>
            <a:r>
              <a:rPr lang="cs-CZ" dirty="0" err="1">
                <a:solidFill>
                  <a:srgbClr val="000099"/>
                </a:solidFill>
                <a:latin typeface="Arial" charset="0"/>
              </a:rPr>
              <a:t>Buffon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 (</a:t>
            </a:r>
            <a:r>
              <a:rPr lang="cs-CZ" dirty="0" smtClean="0">
                <a:solidFill>
                  <a:srgbClr val="000099"/>
                </a:solidFill>
                <a:latin typeface="Arial" charset="0"/>
              </a:rPr>
              <a:t>1707</a:t>
            </a:r>
            <a:r>
              <a:rPr lang="cs-CZ" dirty="0" smtClean="0">
                <a:latin typeface="Arial" charset="0"/>
                <a:cs typeface="Arial" charset="0"/>
              </a:rPr>
              <a:t>–</a:t>
            </a:r>
            <a:r>
              <a:rPr lang="cs-CZ" dirty="0" smtClean="0">
                <a:solidFill>
                  <a:srgbClr val="000099"/>
                </a:solidFill>
                <a:latin typeface="Arial" charset="0"/>
              </a:rPr>
              <a:t>1788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):</a:t>
            </a:r>
          </a:p>
          <a:p>
            <a:endParaRPr lang="cs-CZ" b="1" dirty="0">
              <a:solidFill>
                <a:srgbClr val="000099"/>
              </a:solidFill>
              <a:latin typeface="Arial" charset="0"/>
            </a:endParaRPr>
          </a:p>
          <a:p>
            <a:endParaRPr lang="cs-CZ" b="1" dirty="0">
              <a:solidFill>
                <a:srgbClr val="000099"/>
              </a:solidFill>
              <a:latin typeface="Arial" charset="0"/>
            </a:endParaRPr>
          </a:p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od 1749 </a:t>
            </a:r>
            <a:r>
              <a:rPr lang="cs-CZ" sz="2000" i="1" dirty="0" err="1">
                <a:latin typeface="Arial" charset="0"/>
              </a:rPr>
              <a:t>Histoire</a:t>
            </a:r>
            <a:r>
              <a:rPr lang="cs-CZ" sz="2000" i="1" dirty="0">
                <a:latin typeface="Arial" charset="0"/>
              </a:rPr>
              <a:t> </a:t>
            </a:r>
            <a:r>
              <a:rPr lang="cs-CZ" sz="2000" i="1" dirty="0" err="1">
                <a:latin typeface="Arial" charset="0"/>
              </a:rPr>
              <a:t>Naturelle</a:t>
            </a:r>
            <a:endParaRPr lang="cs-CZ" sz="2000" dirty="0">
              <a:latin typeface="Arial" charset="0"/>
            </a:endParaRPr>
          </a:p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stáří Země = </a:t>
            </a:r>
            <a:r>
              <a:rPr lang="en-US" sz="2000" dirty="0">
                <a:latin typeface="Arial" charset="0"/>
              </a:rPr>
              <a:t>75</a:t>
            </a:r>
            <a:r>
              <a:rPr lang="cs-CZ" sz="2000" dirty="0">
                <a:latin typeface="Arial" charset="0"/>
              </a:rPr>
              <a:t> 000 let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1766: příbuzné druhy ze společného předka, 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          modifikace klimatickými </a:t>
            </a:r>
            <a:r>
              <a:rPr lang="cs-CZ" sz="2000" dirty="0" smtClean="0">
                <a:latin typeface="Arial" charset="0"/>
              </a:rPr>
              <a:t>faktory</a:t>
            </a:r>
          </a:p>
          <a:p>
            <a:pPr>
              <a:spcAft>
                <a:spcPts val="600"/>
              </a:spcAft>
            </a:pPr>
            <a:r>
              <a:rPr lang="cs-CZ" sz="2000" dirty="0" smtClean="0">
                <a:latin typeface="Arial" charset="0"/>
              </a:rPr>
              <a:t>1778: stáří mezi 75 tisíci a 2-3 miliony </a:t>
            </a:r>
            <a:endParaRPr lang="cs-CZ" dirty="0">
              <a:latin typeface="Arial" charset="0"/>
            </a:endParaRPr>
          </a:p>
        </p:txBody>
      </p:sp>
      <p:pic>
        <p:nvPicPr>
          <p:cNvPr id="22534" name="Picture 17" descr="Buffon_1707-178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3843" y="1625186"/>
            <a:ext cx="2923141" cy="313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2"/>
          <p:cNvSpPr txBox="1">
            <a:spLocks noChangeArrowheads="1"/>
          </p:cNvSpPr>
          <p:nvPr/>
        </p:nvSpPr>
        <p:spPr bwMode="auto">
          <a:xfrm>
            <a:off x="1769363" y="1583635"/>
            <a:ext cx="579819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Jean Baptiste Pierre Antoine de Monet</a:t>
            </a:r>
          </a:p>
          <a:p>
            <a:pPr algn="ctr"/>
            <a:r>
              <a:rPr lang="cs-CZ" b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de LAMARCK (1744–1829)</a:t>
            </a:r>
            <a:endParaRPr lang="cs-CZ" b="1" i="1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79" name="Text Box 13"/>
          <p:cNvSpPr txBox="1">
            <a:spLocks noChangeArrowheads="1"/>
          </p:cNvSpPr>
          <p:nvPr/>
        </p:nvSpPr>
        <p:spPr bwMode="auto">
          <a:xfrm>
            <a:off x="490538" y="2762802"/>
            <a:ext cx="35385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latin typeface="Arial" charset="0"/>
              </a:rPr>
              <a:t>1809: </a:t>
            </a:r>
            <a:r>
              <a:rPr lang="cs-CZ" sz="2000" i="1">
                <a:latin typeface="Arial" charset="0"/>
              </a:rPr>
              <a:t>Philosophie zoologique</a:t>
            </a:r>
            <a:endParaRPr lang="cs-CZ" sz="2000">
              <a:latin typeface="Arial" charset="0"/>
            </a:endParaRPr>
          </a:p>
        </p:txBody>
      </p:sp>
      <p:sp>
        <p:nvSpPr>
          <p:cNvPr id="24580" name="Text Box 16"/>
          <p:cNvSpPr txBox="1">
            <a:spLocks noChangeArrowheads="1"/>
          </p:cNvSpPr>
          <p:nvPr/>
        </p:nvSpPr>
        <p:spPr bwMode="auto">
          <a:xfrm>
            <a:off x="490538" y="3151740"/>
            <a:ext cx="44545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</a:rPr>
              <a:t>1. vrozená vnitřní tendence ke změně</a:t>
            </a:r>
          </a:p>
          <a:p>
            <a:r>
              <a:rPr lang="cs-CZ" sz="2000" dirty="0">
                <a:latin typeface="Arial" charset="0"/>
              </a:rPr>
              <a:t>2. dědičnost získaných vlastností</a:t>
            </a:r>
          </a:p>
        </p:txBody>
      </p:sp>
      <p:sp>
        <p:nvSpPr>
          <p:cNvPr id="24581" name="Text Box 17"/>
          <p:cNvSpPr txBox="1">
            <a:spLocks noChangeArrowheads="1"/>
          </p:cNvSpPr>
          <p:nvPr/>
        </p:nvSpPr>
        <p:spPr bwMode="auto">
          <a:xfrm>
            <a:off x="490538" y="4015340"/>
            <a:ext cx="6054863" cy="155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 změna druhů k vyšší organizovanosti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  (transformismus)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 neustálý spontánní </a:t>
            </a:r>
            <a:r>
              <a:rPr lang="cs-CZ" sz="2000" dirty="0" smtClean="0">
                <a:latin typeface="Arial" charset="0"/>
              </a:rPr>
              <a:t>vznik </a:t>
            </a:r>
            <a:r>
              <a:rPr lang="cs-CZ" sz="2000" dirty="0">
                <a:latin typeface="Arial" charset="0"/>
              </a:rPr>
              <a:t>jednoduchých organismů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 počet druhů neměnný</a:t>
            </a:r>
          </a:p>
        </p:txBody>
      </p:sp>
      <p:sp>
        <p:nvSpPr>
          <p:cNvPr id="24582" name="Text Box 18"/>
          <p:cNvSpPr txBox="1">
            <a:spLocks noChangeArrowheads="1"/>
          </p:cNvSpPr>
          <p:nvPr/>
        </p:nvSpPr>
        <p:spPr bwMode="auto">
          <a:xfrm>
            <a:off x="1628776" y="5904465"/>
            <a:ext cx="29829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= LAMARCKISMUS</a:t>
            </a:r>
          </a:p>
        </p:txBody>
      </p:sp>
      <p:sp>
        <p:nvSpPr>
          <p:cNvPr id="24584" name="Text Box 22"/>
          <p:cNvSpPr txBox="1">
            <a:spLocks noChangeArrowheads="1"/>
          </p:cNvSpPr>
          <p:nvPr/>
        </p:nvSpPr>
        <p:spPr bwMode="auto">
          <a:xfrm>
            <a:off x="520700" y="1022350"/>
            <a:ext cx="20136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C) 19. století:</a:t>
            </a:r>
          </a:p>
        </p:txBody>
      </p:sp>
      <p:pic>
        <p:nvPicPr>
          <p:cNvPr id="24585" name="Picture 3" descr="lamar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2632075"/>
            <a:ext cx="2574925" cy="379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856533" y="375617"/>
            <a:ext cx="31686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1. Před Darwinem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8" name="Text Box 20"/>
          <p:cNvSpPr txBox="1">
            <a:spLocks noChangeArrowheads="1"/>
          </p:cNvSpPr>
          <p:nvPr/>
        </p:nvSpPr>
        <p:spPr bwMode="auto">
          <a:xfrm>
            <a:off x="490538" y="321641"/>
            <a:ext cx="36760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dirty="0">
                <a:latin typeface="Arial" charset="0"/>
              </a:rPr>
              <a:t>kritika </a:t>
            </a:r>
            <a:r>
              <a:rPr lang="cs-CZ" dirty="0" err="1">
                <a:latin typeface="Arial" charset="0"/>
              </a:rPr>
              <a:t>Lamarckovy</a:t>
            </a:r>
            <a:r>
              <a:rPr lang="cs-CZ" dirty="0">
                <a:latin typeface="Arial" charset="0"/>
              </a:rPr>
              <a:t> </a:t>
            </a:r>
            <a:r>
              <a:rPr lang="cs-CZ" dirty="0" smtClean="0">
                <a:latin typeface="Arial" charset="0"/>
              </a:rPr>
              <a:t>teorie:</a:t>
            </a:r>
            <a:endParaRPr lang="cs-CZ" sz="2000" dirty="0">
              <a:latin typeface="Arial" charset="0"/>
            </a:endParaRPr>
          </a:p>
        </p:txBody>
      </p:sp>
      <p:pic>
        <p:nvPicPr>
          <p:cNvPr id="25610" name="Picture 22" descr="Cuvi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3138" y="252413"/>
            <a:ext cx="1993900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490538" y="1030632"/>
            <a:ext cx="350448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 err="1" smtClean="0">
                <a:solidFill>
                  <a:srgbClr val="000099"/>
                </a:solidFill>
                <a:latin typeface="Arial" charset="0"/>
                <a:sym typeface="Symbol" pitchFamily="18" charset="2"/>
              </a:rPr>
              <a:t>Georges</a:t>
            </a:r>
            <a:r>
              <a:rPr lang="cs-CZ" sz="2000" dirty="0" smtClean="0">
                <a:solidFill>
                  <a:srgbClr val="000099"/>
                </a:solidFill>
                <a:latin typeface="Arial" charset="0"/>
                <a:sym typeface="Symbol" pitchFamily="18" charset="2"/>
              </a:rPr>
              <a:t>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  <a:sym typeface="Symbol" pitchFamily="18" charset="2"/>
              </a:rPr>
              <a:t>Cuvier</a:t>
            </a:r>
            <a:r>
              <a:rPr lang="cs-CZ" sz="2000" dirty="0">
                <a:solidFill>
                  <a:srgbClr val="000099"/>
                </a:solidFill>
                <a:latin typeface="Arial" charset="0"/>
                <a:sym typeface="Symbol" pitchFamily="18" charset="2"/>
              </a:rPr>
              <a:t> </a:t>
            </a:r>
            <a:r>
              <a:rPr lang="cs-CZ" sz="2000" dirty="0">
                <a:latin typeface="Arial" charset="0"/>
                <a:sym typeface="Symbol" pitchFamily="18" charset="2"/>
              </a:rPr>
              <a:t>(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1769</a:t>
            </a:r>
            <a:r>
              <a:rPr lang="cs-CZ" sz="2000" dirty="0" smtClean="0">
                <a:latin typeface="Arial" charset="0"/>
                <a:cs typeface="Arial" charset="0"/>
              </a:rPr>
              <a:t>–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1832</a:t>
            </a:r>
            <a:r>
              <a:rPr lang="cs-CZ" sz="2000" dirty="0">
                <a:latin typeface="Arial" charset="0"/>
                <a:sym typeface="Symbol" pitchFamily="18" charset="2"/>
              </a:rPr>
              <a:t>)</a:t>
            </a:r>
            <a:endParaRPr lang="cs-CZ" sz="2000" dirty="0">
              <a:latin typeface="Arial" charset="0"/>
            </a:endParaRPr>
          </a:p>
        </p:txBody>
      </p:sp>
      <p:pic>
        <p:nvPicPr>
          <p:cNvPr id="25612" name="Picture 12" descr="http://www.musees-franchecomte.com/gallery_images/site_1/104/794/cuvier2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67940" y="253724"/>
            <a:ext cx="1986766" cy="2472014"/>
          </a:xfrm>
          <a:prstGeom prst="rect">
            <a:avLst/>
          </a:prstGeom>
          <a:noFill/>
          <a:effectLst>
            <a:softEdge rad="63500"/>
          </a:effectLst>
        </p:spPr>
      </p:pic>
      <p:grpSp>
        <p:nvGrpSpPr>
          <p:cNvPr id="9" name="Skupina 8"/>
          <p:cNvGrpSpPr/>
          <p:nvPr/>
        </p:nvGrpSpPr>
        <p:grpSpPr>
          <a:xfrm>
            <a:off x="490538" y="2904709"/>
            <a:ext cx="8265836" cy="3356997"/>
            <a:chOff x="490538" y="2904709"/>
            <a:chExt cx="8265836" cy="3356997"/>
          </a:xfrm>
        </p:grpSpPr>
        <p:pic>
          <p:nvPicPr>
            <p:cNvPr id="13" name="Picture 2" descr="http://upload.wikimedia.org/wikipedia/commons/6/67/Geoffroy772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924760" y="3427823"/>
              <a:ext cx="1831614" cy="2756798"/>
            </a:xfrm>
            <a:prstGeom prst="rect">
              <a:avLst/>
            </a:prstGeom>
            <a:noFill/>
          </p:spPr>
        </p:pic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>
              <a:off x="490538" y="3686642"/>
              <a:ext cx="6571030" cy="2575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dirty="0" err="1">
                  <a:solidFill>
                    <a:srgbClr val="000099"/>
                  </a:solidFill>
                  <a:latin typeface="Arial" charset="0"/>
                  <a:cs typeface="Arial" charset="0"/>
                </a:rPr>
                <a:t>Étienne</a:t>
              </a:r>
              <a:r>
                <a:rPr lang="cs-CZ" sz="2000" dirty="0">
                  <a:solidFill>
                    <a:srgbClr val="000099"/>
                  </a:solidFill>
                  <a:latin typeface="Arial" charset="0"/>
                  <a:cs typeface="Arial" charset="0"/>
                </a:rPr>
                <a:t> </a:t>
              </a:r>
              <a:r>
                <a:rPr lang="cs-CZ" sz="2000" dirty="0" err="1">
                  <a:solidFill>
                    <a:srgbClr val="000099"/>
                  </a:solidFill>
                  <a:latin typeface="Arial" charset="0"/>
                  <a:cs typeface="Arial" charset="0"/>
                </a:rPr>
                <a:t>Geoffroy</a:t>
              </a:r>
              <a:r>
                <a:rPr lang="cs-CZ" sz="2000" dirty="0">
                  <a:solidFill>
                    <a:srgbClr val="000099"/>
                  </a:solidFill>
                  <a:latin typeface="Arial" charset="0"/>
                  <a:cs typeface="Arial" charset="0"/>
                </a:rPr>
                <a:t> </a:t>
              </a:r>
              <a:r>
                <a:rPr lang="cs-CZ" sz="2000" dirty="0" err="1" smtClean="0">
                  <a:solidFill>
                    <a:srgbClr val="000099"/>
                  </a:solidFill>
                  <a:latin typeface="Arial" charset="0"/>
                  <a:cs typeface="Arial" charset="0"/>
                </a:rPr>
                <a:t>Saint</a:t>
              </a:r>
              <a:r>
                <a:rPr lang="cs-CZ" sz="2000" dirty="0" smtClean="0">
                  <a:solidFill>
                    <a:srgbClr val="000099"/>
                  </a:solidFill>
                  <a:latin typeface="Arial" charset="0"/>
                  <a:cs typeface="Arial" charset="0"/>
                </a:rPr>
                <a:t>-</a:t>
              </a:r>
              <a:r>
                <a:rPr lang="cs-CZ" sz="2000" dirty="0" err="1" smtClean="0">
                  <a:solidFill>
                    <a:srgbClr val="000099"/>
                  </a:solidFill>
                  <a:latin typeface="Arial" charset="0"/>
                  <a:cs typeface="Arial" charset="0"/>
                </a:rPr>
                <a:t>Hillaire</a:t>
              </a:r>
              <a:endParaRPr lang="cs-CZ" sz="2000" dirty="0">
                <a:solidFill>
                  <a:srgbClr val="000099"/>
                </a:solidFill>
                <a:latin typeface="Arial" charset="0"/>
                <a:cs typeface="Arial" charset="0"/>
              </a:endParaRPr>
            </a:p>
            <a:p>
              <a:pPr>
                <a:spcAft>
                  <a:spcPts val="1000"/>
                </a:spcAft>
              </a:pPr>
              <a:r>
                <a:rPr lang="cs-CZ" sz="1800" dirty="0">
                  <a:latin typeface="Arial" charset="0"/>
                  <a:cs typeface="Arial" charset="0"/>
                </a:rPr>
                <a:t>(1772–1844</a:t>
              </a:r>
              <a:r>
                <a:rPr lang="cs-CZ" sz="1800" dirty="0" smtClean="0">
                  <a:latin typeface="Arial" charset="0"/>
                  <a:cs typeface="Arial" charset="0"/>
                </a:rPr>
                <a:t>)</a:t>
              </a:r>
              <a:r>
                <a:rPr lang="en-US" sz="1800" dirty="0" smtClean="0">
                  <a:latin typeface="Arial" charset="0"/>
                  <a:cs typeface="Arial" charset="0"/>
                </a:rPr>
                <a:t/>
              </a:r>
              <a:br>
                <a:rPr lang="en-US" sz="1800" dirty="0" smtClean="0">
                  <a:latin typeface="Arial" charset="0"/>
                  <a:cs typeface="Arial" charset="0"/>
                </a:rPr>
              </a:br>
              <a:endParaRPr lang="cs-CZ" sz="1800" dirty="0" smtClean="0">
                <a:latin typeface="Arial" charset="0"/>
                <a:cs typeface="Arial" charset="0"/>
              </a:endParaRPr>
            </a:p>
            <a:p>
              <a:pPr>
                <a:spcAft>
                  <a:spcPts val="1000"/>
                </a:spcAft>
              </a:pPr>
              <a:r>
                <a:rPr lang="cs-CZ" sz="1800" dirty="0" smtClean="0">
                  <a:latin typeface="Arial" charset="0"/>
                  <a:cs typeface="Arial" charset="0"/>
                </a:rPr>
                <a:t>podpora </a:t>
              </a:r>
              <a:r>
                <a:rPr lang="cs-CZ" sz="1800" dirty="0" err="1" smtClean="0">
                  <a:latin typeface="Arial" charset="0"/>
                  <a:cs typeface="Arial" charset="0"/>
                </a:rPr>
                <a:t>Lamarcka</a:t>
              </a:r>
              <a:r>
                <a:rPr lang="cs-CZ" sz="1800" dirty="0" smtClean="0">
                  <a:latin typeface="Arial" charset="0"/>
                  <a:cs typeface="Arial" charset="0"/>
                </a:rPr>
                <a:t>, proti </a:t>
              </a:r>
              <a:r>
                <a:rPr lang="cs-CZ" sz="1800" dirty="0" err="1" smtClean="0">
                  <a:latin typeface="Arial" charset="0"/>
                  <a:cs typeface="Arial" charset="0"/>
                </a:rPr>
                <a:t>Cuvierovi</a:t>
              </a:r>
              <a:endParaRPr lang="cs-CZ" sz="1800" dirty="0" smtClean="0">
                <a:latin typeface="Arial" charset="0"/>
                <a:cs typeface="Arial" charset="0"/>
              </a:endParaRPr>
            </a:p>
            <a:p>
              <a:pPr>
                <a:spcAft>
                  <a:spcPts val="1000"/>
                </a:spcAft>
              </a:pPr>
              <a:r>
                <a:rPr lang="cs-CZ" sz="1800" dirty="0" err="1" smtClean="0">
                  <a:latin typeface="Arial" charset="0"/>
                  <a:cs typeface="Arial" charset="0"/>
                </a:rPr>
                <a:t>saltace</a:t>
              </a:r>
              <a:r>
                <a:rPr lang="cs-CZ" sz="1800" dirty="0" smtClean="0">
                  <a:latin typeface="Arial" charset="0"/>
                  <a:cs typeface="Arial" charset="0"/>
                </a:rPr>
                <a:t>, ne společný původ, přímý vliv prostředí</a:t>
              </a:r>
            </a:p>
            <a:p>
              <a:pPr>
                <a:spcAft>
                  <a:spcPts val="1000"/>
                </a:spcAft>
              </a:pPr>
              <a:r>
                <a:rPr lang="cs-CZ" sz="1800" dirty="0" smtClean="0">
                  <a:latin typeface="Arial" charset="0"/>
                  <a:cs typeface="Arial" charset="0"/>
                </a:rPr>
                <a:t>blízko </a:t>
              </a:r>
              <a:r>
                <a:rPr lang="cs-CZ" sz="1800" dirty="0" err="1" smtClean="0">
                  <a:latin typeface="Arial" charset="0"/>
                  <a:cs typeface="Arial" charset="0"/>
                </a:rPr>
                <a:t>Goethemu</a:t>
              </a:r>
              <a:r>
                <a:rPr lang="cs-CZ" sz="1800" dirty="0" smtClean="0">
                  <a:latin typeface="Arial" charset="0"/>
                  <a:cs typeface="Arial" charset="0"/>
                </a:rPr>
                <a:t> a </a:t>
              </a:r>
              <a:r>
                <a:rPr lang="cs-CZ" sz="1800" dirty="0" err="1" smtClean="0">
                  <a:latin typeface="Arial" charset="0"/>
                  <a:cs typeface="Arial" charset="0"/>
                </a:rPr>
                <a:t>Okenovi</a:t>
              </a:r>
              <a:r>
                <a:rPr lang="cs-CZ" sz="1800" dirty="0" smtClean="0">
                  <a:latin typeface="Arial" charset="0"/>
                  <a:cs typeface="Arial" charset="0"/>
                </a:rPr>
                <a:t> (mysticismus)</a:t>
              </a:r>
            </a:p>
            <a:p>
              <a:pPr defTabSz="360000">
                <a:spcAft>
                  <a:spcPts val="1000"/>
                </a:spcAft>
              </a:pPr>
              <a:r>
                <a:rPr lang="cs-CZ" sz="1800" dirty="0" smtClean="0">
                  <a:latin typeface="Arial" charset="0"/>
                  <a:cs typeface="Arial" charset="0"/>
                </a:rPr>
                <a:t>jednotnost uspořádání (struktura obratlovců má společné rysy)</a:t>
              </a:r>
            </a:p>
          </p:txBody>
        </p:sp>
        <p:pic>
          <p:nvPicPr>
            <p:cNvPr id="15" name="Picture 14" descr="thm_thm_rembrandtpealeportraitofetiennegeoffroysainthilaire181020x16"/>
            <p:cNvPicPr>
              <a:picLocks noChangeAspect="1" noChangeArrowheads="1"/>
            </p:cNvPicPr>
            <p:nvPr/>
          </p:nvPicPr>
          <p:blipFill>
            <a:blip r:embed="rId6" cstate="print"/>
            <a:srcRect l="18232" t="9144" r="10647" b="27256"/>
            <a:stretch>
              <a:fillRect/>
            </a:stretch>
          </p:blipFill>
          <p:spPr bwMode="auto">
            <a:xfrm>
              <a:off x="5088835" y="2904709"/>
              <a:ext cx="1838738" cy="21250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3" descr="1"/>
          <p:cNvPicPr>
            <a:picLocks noChangeAspect="1" noChangeArrowheads="1"/>
          </p:cNvPicPr>
          <p:nvPr/>
        </p:nvPicPr>
        <p:blipFill>
          <a:blip r:embed="rId3" cstate="print"/>
          <a:srcRect t="4427" r="41545" b="40926"/>
          <a:stretch>
            <a:fillRect/>
          </a:stretch>
        </p:blipFill>
        <p:spPr bwMode="auto">
          <a:xfrm>
            <a:off x="3025003" y="3666799"/>
            <a:ext cx="5479287" cy="3191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3" descr="1"/>
          <p:cNvPicPr>
            <a:picLocks noChangeAspect="1" noChangeArrowheads="1"/>
          </p:cNvPicPr>
          <p:nvPr/>
        </p:nvPicPr>
        <p:blipFill>
          <a:blip r:embed="rId3" cstate="print"/>
          <a:srcRect t="64269" r="56558"/>
          <a:stretch>
            <a:fillRect/>
          </a:stretch>
        </p:blipFill>
        <p:spPr bwMode="auto">
          <a:xfrm>
            <a:off x="1255851" y="1242389"/>
            <a:ext cx="4072042" cy="208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 Box 14"/>
          <p:cNvSpPr txBox="1">
            <a:spLocks noChangeArrowheads="1"/>
          </p:cNvSpPr>
          <p:nvPr/>
        </p:nvSpPr>
        <p:spPr bwMode="auto">
          <a:xfrm>
            <a:off x="897507" y="5127486"/>
            <a:ext cx="19351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CE0000"/>
                </a:solidFill>
                <a:latin typeface="Arial" pitchFamily="34" charset="0"/>
                <a:cs typeface="Arial" pitchFamily="34" charset="0"/>
              </a:rPr>
              <a:t>transformismus</a:t>
            </a:r>
          </a:p>
        </p:txBody>
      </p:sp>
      <p:sp>
        <p:nvSpPr>
          <p:cNvPr id="25605" name="Text Box 16"/>
          <p:cNvSpPr txBox="1">
            <a:spLocks noChangeArrowheads="1"/>
          </p:cNvSpPr>
          <p:nvPr/>
        </p:nvSpPr>
        <p:spPr bwMode="auto">
          <a:xfrm>
            <a:off x="5884036" y="2033174"/>
            <a:ext cx="193514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CE0000"/>
                </a:solidFill>
                <a:latin typeface="Arial" pitchFamily="34" charset="0"/>
                <a:cs typeface="Arial" pitchFamily="34" charset="0"/>
              </a:rPr>
              <a:t>kataklysma </a:t>
            </a:r>
          </a:p>
          <a:p>
            <a:r>
              <a:rPr lang="cs-CZ" sz="2000" dirty="0">
                <a:solidFill>
                  <a:srgbClr val="CE0000"/>
                </a:solidFill>
                <a:latin typeface="Arial" pitchFamily="34" charset="0"/>
                <a:cs typeface="Arial" pitchFamily="34" charset="0"/>
              </a:rPr>
              <a:t>a nové stvoření</a:t>
            </a:r>
          </a:p>
        </p:txBody>
      </p:sp>
      <p:sp>
        <p:nvSpPr>
          <p:cNvPr id="25606" name="Text Box 17"/>
          <p:cNvSpPr txBox="1">
            <a:spLocks noChangeArrowheads="1"/>
          </p:cNvSpPr>
          <p:nvPr/>
        </p:nvSpPr>
        <p:spPr bwMode="auto">
          <a:xfrm>
            <a:off x="1710635" y="260764"/>
            <a:ext cx="18245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 dirty="0" smtClean="0">
                <a:solidFill>
                  <a:srgbClr val="CE0000"/>
                </a:solidFill>
                <a:latin typeface="Arial" pitchFamily="34" charset="0"/>
                <a:cs typeface="Arial" pitchFamily="34" charset="0"/>
              </a:rPr>
              <a:t>„klasický“ </a:t>
            </a:r>
            <a:br>
              <a:rPr lang="cs-CZ" sz="2000" dirty="0" smtClean="0">
                <a:solidFill>
                  <a:srgbClr val="C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solidFill>
                  <a:srgbClr val="CE0000"/>
                </a:solidFill>
                <a:latin typeface="Arial" pitchFamily="34" charset="0"/>
                <a:cs typeface="Arial" pitchFamily="34" charset="0"/>
              </a:rPr>
              <a:t>kreacionismus</a:t>
            </a:r>
            <a:endParaRPr lang="cs-CZ" sz="2000" dirty="0">
              <a:solidFill>
                <a:srgbClr val="C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07" name="Line 18"/>
          <p:cNvSpPr>
            <a:spLocks noChangeShapeType="1"/>
          </p:cNvSpPr>
          <p:nvPr/>
        </p:nvSpPr>
        <p:spPr bwMode="auto">
          <a:xfrm flipH="1">
            <a:off x="5237025" y="2361648"/>
            <a:ext cx="552450" cy="0"/>
          </a:xfrm>
          <a:prstGeom prst="line">
            <a:avLst/>
          </a:prstGeom>
          <a:noFill/>
          <a:ln w="38100">
            <a:solidFill>
              <a:srgbClr val="CE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o-puvodu-clovek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4163" y="692150"/>
            <a:ext cx="2497137" cy="374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18" descr="Jon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4488" y="180975"/>
            <a:ext cx="2257425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12" descr="darwin_-_o_vzniku_druhu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21338" y="236538"/>
            <a:ext cx="2559050" cy="359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13" descr="o-pohlavnim-vyberu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91275" y="1419225"/>
            <a:ext cx="2557463" cy="386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16" descr="Diamon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15125" y="3594100"/>
            <a:ext cx="2147888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19" descr="Mat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98875" y="1797050"/>
            <a:ext cx="2219325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15" descr="Dawkin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67250" y="3292475"/>
            <a:ext cx="2157413" cy="336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8" descr="Matt Ridley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84400" y="3135313"/>
            <a:ext cx="2554288" cy="364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4" name="Text Box 5"/>
          <p:cNvSpPr txBox="1">
            <a:spLocks noChangeArrowheads="1"/>
          </p:cNvSpPr>
          <p:nvPr/>
        </p:nvSpPr>
        <p:spPr bwMode="auto">
          <a:xfrm>
            <a:off x="3516313" y="196850"/>
            <a:ext cx="1590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10000"/>
                </a:solidFill>
                <a:latin typeface="Arial" charset="0"/>
              </a:rPr>
              <a:t>Literatura</a:t>
            </a:r>
          </a:p>
        </p:txBody>
      </p:sp>
      <p:pic>
        <p:nvPicPr>
          <p:cNvPr id="6155" name="Picture 13" descr="První lidé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25413" y="3349625"/>
            <a:ext cx="2417762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Skupina 12"/>
          <p:cNvGrpSpPr/>
          <p:nvPr/>
        </p:nvGrpSpPr>
        <p:grpSpPr>
          <a:xfrm>
            <a:off x="649564" y="2287478"/>
            <a:ext cx="6387340" cy="4141897"/>
            <a:chOff x="649564" y="2287478"/>
            <a:chExt cx="6387340" cy="4141897"/>
          </a:xfrm>
        </p:grpSpPr>
        <p:pic>
          <p:nvPicPr>
            <p:cNvPr id="184324" name="Picture 4" descr="http://cpr.internacionaleiris.ccmc.climantica.org/files/2012/11/redi1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49564" y="3138589"/>
              <a:ext cx="6387340" cy="2546684"/>
            </a:xfrm>
            <a:prstGeom prst="rect">
              <a:avLst/>
            </a:prstGeom>
            <a:noFill/>
          </p:spPr>
        </p:pic>
        <p:sp>
          <p:nvSpPr>
            <p:cNvPr id="4" name="Zaoblený obdélníkový popisek 3"/>
            <p:cNvSpPr/>
            <p:nvPr/>
          </p:nvSpPr>
          <p:spPr bwMode="auto">
            <a:xfrm>
              <a:off x="829269" y="2314945"/>
              <a:ext cx="1330773" cy="648903"/>
            </a:xfrm>
            <a:prstGeom prst="wedgeRoundRectCallout">
              <a:avLst>
                <a:gd name="adj1" fmla="val -20833"/>
                <a:gd name="adj2" fmla="val 91072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otevřená nádoba</a:t>
              </a:r>
            </a:p>
          </p:txBody>
        </p:sp>
        <p:sp>
          <p:nvSpPr>
            <p:cNvPr id="5" name="Zaoblený obdélníkový popisek 4"/>
            <p:cNvSpPr/>
            <p:nvPr/>
          </p:nvSpPr>
          <p:spPr bwMode="auto">
            <a:xfrm>
              <a:off x="3069591" y="2287478"/>
              <a:ext cx="1330773" cy="648903"/>
            </a:xfrm>
            <a:prstGeom prst="wedgeRoundRectCallout">
              <a:avLst>
                <a:gd name="adj1" fmla="val -20833"/>
                <a:gd name="adj2" fmla="val 91072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uzavřená nádoba</a:t>
              </a:r>
            </a:p>
          </p:txBody>
        </p:sp>
        <p:sp>
          <p:nvSpPr>
            <p:cNvPr id="6" name="Zaoblený obdélníkový popisek 5"/>
            <p:cNvSpPr/>
            <p:nvPr/>
          </p:nvSpPr>
          <p:spPr bwMode="auto">
            <a:xfrm>
              <a:off x="5295001" y="2720080"/>
              <a:ext cx="823813" cy="398268"/>
            </a:xfrm>
            <a:prstGeom prst="wedgeRoundRectCallout">
              <a:avLst>
                <a:gd name="adj1" fmla="val -20833"/>
                <a:gd name="adj2" fmla="val 91072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gáza</a:t>
              </a:r>
            </a:p>
          </p:txBody>
        </p:sp>
        <p:sp>
          <p:nvSpPr>
            <p:cNvPr id="7" name="Zaoblený obdélníkový popisek 6"/>
            <p:cNvSpPr/>
            <p:nvPr/>
          </p:nvSpPr>
          <p:spPr bwMode="auto">
            <a:xfrm>
              <a:off x="1232039" y="5801073"/>
              <a:ext cx="1025106" cy="628302"/>
            </a:xfrm>
            <a:prstGeom prst="wedgeRoundRectCallout">
              <a:avLst>
                <a:gd name="adj1" fmla="val 32622"/>
                <a:gd name="adj2" fmla="val -85977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larvy much</a:t>
              </a:r>
            </a:p>
          </p:txBody>
        </p:sp>
        <p:sp>
          <p:nvSpPr>
            <p:cNvPr id="8" name="Zaoblený obdélníkový popisek 7"/>
            <p:cNvSpPr/>
            <p:nvPr/>
          </p:nvSpPr>
          <p:spPr bwMode="auto">
            <a:xfrm>
              <a:off x="3541805" y="5801073"/>
              <a:ext cx="1025106" cy="628302"/>
            </a:xfrm>
            <a:prstGeom prst="wedgeRoundRectCallout">
              <a:avLst>
                <a:gd name="adj1" fmla="val 32622"/>
                <a:gd name="adj2" fmla="val -85977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žádné larvy</a:t>
              </a:r>
            </a:p>
          </p:txBody>
        </p:sp>
        <p:sp>
          <p:nvSpPr>
            <p:cNvPr id="9" name="Zaoblený obdélníkový popisek 8"/>
            <p:cNvSpPr/>
            <p:nvPr/>
          </p:nvSpPr>
          <p:spPr bwMode="auto">
            <a:xfrm>
              <a:off x="5776236" y="5801073"/>
              <a:ext cx="1025106" cy="628302"/>
            </a:xfrm>
            <a:prstGeom prst="wedgeRoundRectCallout">
              <a:avLst>
                <a:gd name="adj1" fmla="val 32622"/>
                <a:gd name="adj2" fmla="val -85977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žádné larvy</a:t>
              </a:r>
            </a:p>
          </p:txBody>
        </p:sp>
      </p:grpSp>
      <p:pic>
        <p:nvPicPr>
          <p:cNvPr id="184326" name="Picture 6" descr="http://upload.wikimedia.org/wikipedia/commons/2/21/Francesco_Redi.jpg"/>
          <p:cNvPicPr>
            <a:picLocks noChangeAspect="1" noChangeArrowheads="1"/>
          </p:cNvPicPr>
          <p:nvPr/>
        </p:nvPicPr>
        <p:blipFill>
          <a:blip r:embed="rId3" cstate="print"/>
          <a:srcRect l="15390" r="14443" b="30247"/>
          <a:stretch>
            <a:fillRect/>
          </a:stretch>
        </p:blipFill>
        <p:spPr bwMode="auto">
          <a:xfrm>
            <a:off x="6549887" y="293051"/>
            <a:ext cx="2077278" cy="243268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2" name="TextovéPole 11"/>
          <p:cNvSpPr txBox="1"/>
          <p:nvPr/>
        </p:nvSpPr>
        <p:spPr>
          <a:xfrm>
            <a:off x="1305547" y="655983"/>
            <a:ext cx="3369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Francesco</a:t>
            </a:r>
            <a:r>
              <a:rPr lang="cs-CZ" sz="20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Redi</a:t>
            </a:r>
            <a:r>
              <a:rPr lang="cs-CZ" sz="20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(1626</a:t>
            </a:r>
            <a:r>
              <a:rPr lang="cs-CZ" sz="1800" dirty="0" smtClean="0">
                <a:latin typeface="Arial" pitchFamily="34" charset="0"/>
                <a:cs typeface="Arial" pitchFamily="34" charset="0"/>
                <a:sym typeface="Symbol"/>
              </a:rPr>
              <a:t>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1697)</a:t>
            </a:r>
            <a:endParaRPr lang="cs-CZ" sz="200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2" descr="http://listoffigures.files.wordpress.com/2010/04/augustin-augier-arbre-botanique-bi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5253" y="1078119"/>
            <a:ext cx="3396078" cy="4835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 descr="http://listoffigures.files.wordpress.com/2010/04/jean-baptiste-lamark-philosophie-zoologique-tree.gif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5237714" y="883545"/>
            <a:ext cx="3558416" cy="4989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5"/>
          <p:cNvSpPr txBox="1">
            <a:spLocks noChangeArrowheads="1"/>
          </p:cNvSpPr>
          <p:nvPr/>
        </p:nvSpPr>
        <p:spPr bwMode="auto">
          <a:xfrm>
            <a:off x="490538" y="277812"/>
            <a:ext cx="69045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 smtClean="0">
                <a:latin typeface="Arial" charset="0"/>
                <a:cs typeface="Arial" charset="0"/>
              </a:rPr>
              <a:t>A. </a:t>
            </a:r>
            <a:r>
              <a:rPr lang="cs-CZ" sz="1800" dirty="0" err="1" smtClean="0">
                <a:latin typeface="Arial" charset="0"/>
                <a:cs typeface="Arial" charset="0"/>
              </a:rPr>
              <a:t>Augier</a:t>
            </a:r>
            <a:r>
              <a:rPr lang="cs-CZ" sz="1800" dirty="0" smtClean="0">
                <a:latin typeface="Arial" charset="0"/>
                <a:cs typeface="Arial" charset="0"/>
              </a:rPr>
              <a:t>: </a:t>
            </a:r>
            <a:r>
              <a:rPr lang="cs-CZ" sz="1800" dirty="0" err="1" smtClean="0">
                <a:latin typeface="Arial" charset="0"/>
                <a:cs typeface="Arial" charset="0"/>
              </a:rPr>
              <a:t>Essai</a:t>
            </a:r>
            <a:r>
              <a:rPr lang="cs-CZ" sz="1800" dirty="0" smtClean="0">
                <a:latin typeface="Arial" charset="0"/>
                <a:cs typeface="Arial" charset="0"/>
              </a:rPr>
              <a:t> d</a:t>
            </a:r>
            <a:r>
              <a:rPr lang="en-US" sz="1800" dirty="0" smtClean="0">
                <a:latin typeface="Arial" charset="0"/>
                <a:cs typeface="Arial" charset="0"/>
              </a:rPr>
              <a:t>’</a:t>
            </a:r>
            <a:r>
              <a:rPr lang="en-US" sz="1800" dirty="0" err="1" smtClean="0">
                <a:latin typeface="Arial" charset="0"/>
                <a:cs typeface="Arial" charset="0"/>
              </a:rPr>
              <a:t>une</a:t>
            </a:r>
            <a:r>
              <a:rPr lang="en-US" sz="1800" dirty="0" smtClean="0">
                <a:latin typeface="Arial" charset="0"/>
                <a:cs typeface="Arial" charset="0"/>
              </a:rPr>
              <a:t> nouvelle classification des </a:t>
            </a:r>
            <a:r>
              <a:rPr lang="en-US" sz="1800" dirty="0" err="1" smtClean="0">
                <a:latin typeface="Arial" charset="0"/>
                <a:cs typeface="Arial" charset="0"/>
              </a:rPr>
              <a:t>vegetaux</a:t>
            </a:r>
            <a:r>
              <a:rPr lang="en-US" sz="1800" dirty="0" smtClean="0">
                <a:latin typeface="Arial" charset="0"/>
                <a:cs typeface="Arial" charset="0"/>
              </a:rPr>
              <a:t> (1801)</a:t>
            </a:r>
            <a:endParaRPr lang="cs-CZ" sz="1800" dirty="0">
              <a:latin typeface="Arial" charset="0"/>
              <a:cs typeface="Arial" charset="0"/>
            </a:endParaRPr>
          </a:p>
        </p:txBody>
      </p:sp>
      <p:sp>
        <p:nvSpPr>
          <p:cNvPr id="6" name="TextovéPole 5"/>
          <p:cNvSpPr txBox="1">
            <a:spLocks noChangeArrowheads="1"/>
          </p:cNvSpPr>
          <p:nvPr/>
        </p:nvSpPr>
        <p:spPr bwMode="auto">
          <a:xfrm>
            <a:off x="4486068" y="6045821"/>
            <a:ext cx="44294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smtClean="0">
                <a:latin typeface="Arial" charset="0"/>
                <a:cs typeface="Arial" charset="0"/>
              </a:rPr>
              <a:t>J.-B</a:t>
            </a:r>
            <a:r>
              <a:rPr lang="cs-CZ" sz="1800" dirty="0" smtClean="0">
                <a:latin typeface="Arial" charset="0"/>
                <a:cs typeface="Arial" charset="0"/>
              </a:rPr>
              <a:t>. </a:t>
            </a:r>
            <a:r>
              <a:rPr lang="en-US" sz="1800" dirty="0" smtClean="0">
                <a:latin typeface="Arial" charset="0"/>
                <a:cs typeface="Arial" charset="0"/>
              </a:rPr>
              <a:t>Lamarck</a:t>
            </a:r>
            <a:r>
              <a:rPr lang="cs-CZ" sz="1800" dirty="0" smtClean="0">
                <a:latin typeface="Arial" charset="0"/>
                <a:cs typeface="Arial" charset="0"/>
              </a:rPr>
              <a:t>: </a:t>
            </a:r>
            <a:r>
              <a:rPr lang="en-US" sz="1800" dirty="0" smtClean="0">
                <a:latin typeface="Arial" charset="0"/>
                <a:cs typeface="Arial" charset="0"/>
              </a:rPr>
              <a:t>Histoire </a:t>
            </a:r>
            <a:r>
              <a:rPr lang="en-US" sz="1800" dirty="0" err="1" smtClean="0">
                <a:latin typeface="Arial" charset="0"/>
                <a:cs typeface="Arial" charset="0"/>
              </a:rPr>
              <a:t>zoologique</a:t>
            </a:r>
            <a:r>
              <a:rPr lang="en-US" sz="1800" dirty="0" smtClean="0">
                <a:latin typeface="Arial" charset="0"/>
                <a:cs typeface="Arial" charset="0"/>
              </a:rPr>
              <a:t> (1809)</a:t>
            </a:r>
            <a:endParaRPr lang="cs-CZ" sz="18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3" descr="http://media-cache-ec0.pinimg.com/736x/75/f0/8b/75f08be4c906c9e92cd443bb73e0f7b0.jpg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5073788" y="618366"/>
            <a:ext cx="3138488" cy="498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2" descr="http://listoffigures.files.wordpress.com/2010/04/vestiges-of-the-natural-history-of-creation-tre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482" y="390525"/>
            <a:ext cx="2891250" cy="4976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TextovéPole 5"/>
          <p:cNvSpPr txBox="1">
            <a:spLocks noChangeArrowheads="1"/>
          </p:cNvSpPr>
          <p:nvPr/>
        </p:nvSpPr>
        <p:spPr bwMode="auto">
          <a:xfrm>
            <a:off x="1835772" y="327508"/>
            <a:ext cx="71866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 smtClean="0">
                <a:latin typeface="Arial" charset="0"/>
                <a:cs typeface="Arial" charset="0"/>
              </a:rPr>
              <a:t>Robert </a:t>
            </a:r>
            <a:r>
              <a:rPr lang="en-US" sz="1800" dirty="0" smtClean="0">
                <a:latin typeface="Arial" charset="0"/>
                <a:cs typeface="Arial" charset="0"/>
              </a:rPr>
              <a:t>Chambers: Vestiges of the Natural H</a:t>
            </a:r>
            <a:r>
              <a:rPr lang="cs-CZ" sz="1800" dirty="0" err="1" smtClean="0">
                <a:latin typeface="Arial" charset="0"/>
                <a:cs typeface="Arial" charset="0"/>
              </a:rPr>
              <a:t>is</a:t>
            </a:r>
            <a:r>
              <a:rPr lang="en-US" sz="1800" dirty="0" err="1" smtClean="0">
                <a:latin typeface="Arial" charset="0"/>
                <a:cs typeface="Arial" charset="0"/>
              </a:rPr>
              <a:t>tory</a:t>
            </a:r>
            <a:r>
              <a:rPr lang="en-US" sz="1800" dirty="0" smtClean="0">
                <a:latin typeface="Arial" charset="0"/>
                <a:cs typeface="Arial" charset="0"/>
              </a:rPr>
              <a:t> of Creation (1844)</a:t>
            </a:r>
            <a:endParaRPr lang="cs-CZ" sz="1800" dirty="0">
              <a:latin typeface="Arial" charset="0"/>
              <a:cs typeface="Arial" charset="0"/>
            </a:endParaRPr>
          </a:p>
        </p:txBody>
      </p:sp>
      <p:sp>
        <p:nvSpPr>
          <p:cNvPr id="28675" name="TextovéPole 2"/>
          <p:cNvSpPr txBox="1">
            <a:spLocks noChangeArrowheads="1"/>
          </p:cNvSpPr>
          <p:nvPr/>
        </p:nvSpPr>
        <p:spPr bwMode="auto">
          <a:xfrm>
            <a:off x="768695" y="5633140"/>
            <a:ext cx="822116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Arial" charset="0"/>
                <a:cs typeface="Arial" charset="0"/>
              </a:rPr>
              <a:t>Heinrich Georg </a:t>
            </a:r>
            <a:r>
              <a:rPr lang="en-US" sz="1800" dirty="0" err="1" smtClean="0">
                <a:latin typeface="Arial" charset="0"/>
                <a:cs typeface="Arial" charset="0"/>
              </a:rPr>
              <a:t>Bronn</a:t>
            </a:r>
            <a:r>
              <a:rPr lang="en-US" sz="1800" dirty="0" smtClean="0">
                <a:latin typeface="Arial" charset="0"/>
                <a:cs typeface="Arial" charset="0"/>
              </a:rPr>
              <a:t>: </a:t>
            </a:r>
            <a:r>
              <a:rPr lang="en-US" sz="1800" dirty="0" err="1" smtClean="0">
                <a:latin typeface="Arial" charset="0"/>
                <a:cs typeface="Arial" charset="0"/>
              </a:rPr>
              <a:t>Untersuchungen</a:t>
            </a:r>
            <a:r>
              <a:rPr lang="cs-CZ" sz="1800" dirty="0" smtClean="0">
                <a:latin typeface="Arial" charset="0"/>
                <a:cs typeface="Arial" charset="0"/>
              </a:rPr>
              <a:t> </a:t>
            </a:r>
            <a:r>
              <a:rPr lang="cs-CZ" sz="1800" dirty="0" err="1" smtClean="0">
                <a:latin typeface="Arial" charset="0"/>
                <a:cs typeface="Arial" charset="0"/>
              </a:rPr>
              <a:t>über</a:t>
            </a:r>
            <a:r>
              <a:rPr lang="cs-CZ" sz="1800" dirty="0" smtClean="0">
                <a:latin typeface="Arial" charset="0"/>
                <a:cs typeface="Arial" charset="0"/>
              </a:rPr>
              <a:t> </a:t>
            </a:r>
            <a:r>
              <a:rPr lang="cs-CZ" sz="1800" dirty="0" err="1" smtClean="0">
                <a:latin typeface="Arial" charset="0"/>
                <a:cs typeface="Arial" charset="0"/>
              </a:rPr>
              <a:t>die</a:t>
            </a:r>
            <a:r>
              <a:rPr lang="cs-CZ" sz="1800" dirty="0" smtClean="0">
                <a:latin typeface="Arial" charset="0"/>
                <a:cs typeface="Arial" charset="0"/>
              </a:rPr>
              <a:t> </a:t>
            </a:r>
            <a:r>
              <a:rPr lang="cs-CZ" sz="1800" dirty="0" err="1" smtClean="0">
                <a:latin typeface="Arial" charset="0"/>
                <a:cs typeface="Arial" charset="0"/>
              </a:rPr>
              <a:t>Entwicklungs</a:t>
            </a:r>
            <a:r>
              <a:rPr lang="cs-CZ" sz="1800" dirty="0" smtClean="0">
                <a:latin typeface="Arial" charset="0"/>
                <a:cs typeface="Arial" charset="0"/>
              </a:rPr>
              <a:t> – </a:t>
            </a:r>
            <a:r>
              <a:rPr lang="cs-CZ" sz="1800" dirty="0" err="1" smtClean="0">
                <a:latin typeface="Arial" charset="0"/>
                <a:cs typeface="Arial" charset="0"/>
              </a:rPr>
              <a:t>Gesetzte</a:t>
            </a:r>
            <a:r>
              <a:rPr lang="cs-CZ" sz="1800" dirty="0" smtClean="0">
                <a:latin typeface="Arial" charset="0"/>
                <a:cs typeface="Arial" charset="0"/>
              </a:rPr>
              <a:t> </a:t>
            </a:r>
          </a:p>
          <a:p>
            <a:r>
              <a:rPr lang="cs-CZ" sz="1800" dirty="0" smtClean="0">
                <a:latin typeface="Arial" charset="0"/>
                <a:cs typeface="Arial" charset="0"/>
              </a:rPr>
              <a:t>der </a:t>
            </a:r>
            <a:r>
              <a:rPr lang="cs-CZ" sz="1800" dirty="0" err="1" smtClean="0">
                <a:latin typeface="Arial" charset="0"/>
                <a:cs typeface="Arial" charset="0"/>
              </a:rPr>
              <a:t>organischen</a:t>
            </a:r>
            <a:r>
              <a:rPr lang="cs-CZ" sz="1800" dirty="0" smtClean="0">
                <a:latin typeface="Arial" charset="0"/>
                <a:cs typeface="Arial" charset="0"/>
              </a:rPr>
              <a:t> </a:t>
            </a:r>
            <a:r>
              <a:rPr lang="cs-CZ" sz="1800" dirty="0" err="1" smtClean="0">
                <a:latin typeface="Arial" charset="0"/>
                <a:cs typeface="Arial" charset="0"/>
              </a:rPr>
              <a:t>Welt</a:t>
            </a:r>
            <a:r>
              <a:rPr lang="cs-CZ" sz="1800" dirty="0" smtClean="0">
                <a:latin typeface="Arial" charset="0"/>
                <a:cs typeface="Arial" charset="0"/>
              </a:rPr>
              <a:t> </a:t>
            </a:r>
            <a:r>
              <a:rPr lang="cs-CZ" sz="1800" dirty="0" err="1" smtClean="0">
                <a:latin typeface="Arial" charset="0"/>
                <a:cs typeface="Arial" charset="0"/>
              </a:rPr>
              <a:t>während</a:t>
            </a:r>
            <a:r>
              <a:rPr lang="cs-CZ" sz="1800" dirty="0" smtClean="0">
                <a:latin typeface="Arial" charset="0"/>
                <a:cs typeface="Arial" charset="0"/>
              </a:rPr>
              <a:t> der </a:t>
            </a:r>
            <a:r>
              <a:rPr lang="cs-CZ" sz="1800" dirty="0" err="1" smtClean="0">
                <a:latin typeface="Arial" charset="0"/>
                <a:cs typeface="Arial" charset="0"/>
              </a:rPr>
              <a:t>Bildungszeit</a:t>
            </a:r>
            <a:r>
              <a:rPr lang="cs-CZ" sz="1800" dirty="0" smtClean="0">
                <a:latin typeface="Arial" charset="0"/>
                <a:cs typeface="Arial" charset="0"/>
              </a:rPr>
              <a:t> </a:t>
            </a:r>
            <a:r>
              <a:rPr lang="cs-CZ" sz="1800" dirty="0" err="1" smtClean="0">
                <a:latin typeface="Arial" charset="0"/>
                <a:cs typeface="Arial" charset="0"/>
              </a:rPr>
              <a:t>unserer</a:t>
            </a:r>
            <a:r>
              <a:rPr lang="cs-CZ" sz="1800" dirty="0" smtClean="0">
                <a:latin typeface="Arial" charset="0"/>
                <a:cs typeface="Arial" charset="0"/>
              </a:rPr>
              <a:t> </a:t>
            </a:r>
            <a:r>
              <a:rPr lang="cs-CZ" sz="1800" dirty="0" err="1" smtClean="0">
                <a:latin typeface="Arial" charset="0"/>
                <a:cs typeface="Arial" charset="0"/>
              </a:rPr>
              <a:t>Erd</a:t>
            </a:r>
            <a:r>
              <a:rPr lang="cs-CZ" sz="1800" dirty="0" smtClean="0">
                <a:latin typeface="Arial" charset="0"/>
                <a:cs typeface="Arial" charset="0"/>
              </a:rPr>
              <a:t>-</a:t>
            </a:r>
            <a:r>
              <a:rPr lang="cs-CZ" sz="1800" dirty="0" err="1" smtClean="0">
                <a:latin typeface="Arial" charset="0"/>
                <a:cs typeface="Arial" charset="0"/>
              </a:rPr>
              <a:t>Oberfläche</a:t>
            </a:r>
            <a:r>
              <a:rPr lang="cs-CZ" sz="1800" dirty="0" smtClean="0">
                <a:latin typeface="Arial" charset="0"/>
                <a:cs typeface="Arial" charset="0"/>
              </a:rPr>
              <a:t> (1858)</a:t>
            </a:r>
            <a:endParaRPr lang="cs-CZ" sz="18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Text Box 23"/>
          <p:cNvSpPr txBox="1">
            <a:spLocks noChangeArrowheads="1"/>
          </p:cNvSpPr>
          <p:nvPr/>
        </p:nvSpPr>
        <p:spPr bwMode="auto">
          <a:xfrm>
            <a:off x="490538" y="2782957"/>
            <a:ext cx="3780202" cy="157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 smtClean="0">
                <a:solidFill>
                  <a:srgbClr val="000099"/>
                </a:solidFill>
                <a:latin typeface="Arial" charset="0"/>
              </a:rPr>
              <a:t>Charles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Lyell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cs-CZ" sz="2000" dirty="0">
                <a:latin typeface="Arial" charset="0"/>
                <a:cs typeface="Arial" charset="0"/>
              </a:rPr>
              <a:t>(1797–1875): </a:t>
            </a:r>
            <a:endParaRPr lang="cs-CZ" sz="2000" dirty="0" smtClean="0">
              <a:latin typeface="Arial" charset="0"/>
              <a:cs typeface="Arial" charset="0"/>
            </a:endParaRPr>
          </a:p>
          <a:p>
            <a:pPr>
              <a:spcAft>
                <a:spcPts val="1000"/>
              </a:spcAft>
            </a:pPr>
            <a:r>
              <a:rPr lang="cs-CZ" sz="2000" dirty="0" err="1" smtClean="0">
                <a:solidFill>
                  <a:srgbClr val="E10000"/>
                </a:solidFill>
                <a:latin typeface="Arial" charset="0"/>
              </a:rPr>
              <a:t>uniformitarismus</a:t>
            </a:r>
            <a:r>
              <a:rPr lang="cs-CZ" sz="2000" dirty="0" smtClean="0">
                <a:solidFill>
                  <a:srgbClr val="E10000"/>
                </a:solidFill>
                <a:latin typeface="Arial" charset="0"/>
              </a:rPr>
              <a:t> = </a:t>
            </a:r>
            <a:r>
              <a:rPr lang="cs-CZ" sz="2000" dirty="0" err="1" smtClean="0">
                <a:solidFill>
                  <a:srgbClr val="E10000"/>
                </a:solidFill>
                <a:latin typeface="Arial" charset="0"/>
              </a:rPr>
              <a:t>aktualismus</a:t>
            </a:r>
            <a:r>
              <a:rPr lang="cs-CZ" sz="2000" dirty="0" smtClean="0">
                <a:latin typeface="Arial" charset="0"/>
              </a:rPr>
              <a:t> </a:t>
            </a:r>
          </a:p>
          <a:p>
            <a:pPr>
              <a:spcAft>
                <a:spcPts val="300"/>
              </a:spcAft>
            </a:pPr>
            <a:r>
              <a:rPr lang="cs-CZ" sz="2000" i="1" dirty="0" smtClean="0">
                <a:latin typeface="Arial" charset="0"/>
              </a:rPr>
              <a:t>Základy geologie </a:t>
            </a:r>
            <a:br>
              <a:rPr lang="cs-CZ" sz="2000" i="1" dirty="0" smtClean="0">
                <a:latin typeface="Arial" charset="0"/>
              </a:rPr>
            </a:br>
            <a:r>
              <a:rPr lang="cs-CZ" sz="2000" i="1" dirty="0" smtClean="0">
                <a:latin typeface="Arial" charset="0"/>
              </a:rPr>
              <a:t>(</a:t>
            </a:r>
            <a:r>
              <a:rPr lang="cs-CZ" sz="2000" i="1" dirty="0" err="1" smtClean="0">
                <a:latin typeface="Arial" charset="0"/>
              </a:rPr>
              <a:t>Principles</a:t>
            </a:r>
            <a:r>
              <a:rPr lang="cs-CZ" sz="2000" i="1" dirty="0" smtClean="0">
                <a:latin typeface="Arial" charset="0"/>
              </a:rPr>
              <a:t> </a:t>
            </a:r>
            <a:r>
              <a:rPr lang="cs-CZ" sz="2000" i="1" dirty="0" err="1" smtClean="0">
                <a:latin typeface="Arial" charset="0"/>
              </a:rPr>
              <a:t>of</a:t>
            </a:r>
            <a:r>
              <a:rPr lang="cs-CZ" sz="2000" i="1" dirty="0" smtClean="0">
                <a:latin typeface="Arial" charset="0"/>
              </a:rPr>
              <a:t> Geology)</a:t>
            </a:r>
            <a:r>
              <a:rPr lang="cs-CZ" sz="2000" dirty="0" smtClean="0">
                <a:latin typeface="Arial" charset="0"/>
              </a:rPr>
              <a:t> </a:t>
            </a:r>
            <a:endParaRPr lang="cs-CZ" sz="2000" dirty="0">
              <a:latin typeface="Arial" charset="0"/>
            </a:endParaRPr>
          </a:p>
        </p:txBody>
      </p:sp>
      <p:pic>
        <p:nvPicPr>
          <p:cNvPr id="26631" name="Picture 2"/>
          <p:cNvPicPr>
            <a:picLocks noChangeAspect="1" noChangeArrowheads="1"/>
          </p:cNvPicPr>
          <p:nvPr/>
        </p:nvPicPr>
        <p:blipFill>
          <a:blip r:embed="rId3" cstate="print"/>
          <a:srcRect l="11028" t="12864" r="44667" b="43730"/>
          <a:stretch>
            <a:fillRect/>
          </a:stretch>
        </p:blipFill>
        <p:spPr bwMode="auto">
          <a:xfrm>
            <a:off x="7295956" y="2435087"/>
            <a:ext cx="1599566" cy="1848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2663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80893" y="3034265"/>
            <a:ext cx="2557747" cy="2864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26633" name="TextovéPole 17"/>
          <p:cNvSpPr txBox="1">
            <a:spLocks noChangeArrowheads="1"/>
          </p:cNvSpPr>
          <p:nvPr/>
        </p:nvSpPr>
        <p:spPr bwMode="auto">
          <a:xfrm>
            <a:off x="490538" y="854061"/>
            <a:ext cx="8164094" cy="145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 err="1" smtClean="0">
                <a:solidFill>
                  <a:srgbClr val="003399"/>
                </a:solidFill>
                <a:latin typeface="Arial" charset="0"/>
              </a:rPr>
              <a:t>James</a:t>
            </a:r>
            <a:r>
              <a:rPr lang="cs-CZ" sz="2000" dirty="0" smtClean="0">
                <a:solidFill>
                  <a:srgbClr val="003399"/>
                </a:solidFill>
                <a:latin typeface="Arial" charset="0"/>
              </a:rPr>
              <a:t> </a:t>
            </a:r>
            <a:r>
              <a:rPr lang="cs-CZ" sz="2000" dirty="0" err="1" smtClean="0">
                <a:solidFill>
                  <a:srgbClr val="003399"/>
                </a:solidFill>
                <a:latin typeface="Arial" charset="0"/>
              </a:rPr>
              <a:t>Hutton</a:t>
            </a:r>
            <a:r>
              <a:rPr lang="cs-CZ" sz="2000" dirty="0" smtClean="0">
                <a:latin typeface="Arial" charset="0"/>
              </a:rPr>
              <a:t> (1726</a:t>
            </a:r>
            <a:r>
              <a:rPr lang="cs-CZ" sz="2000" dirty="0" smtClean="0">
                <a:latin typeface="Arial" charset="0"/>
                <a:cs typeface="Arial" charset="0"/>
              </a:rPr>
              <a:t>–1797): geologické důkazy naznačují, že Země</a:t>
            </a:r>
          </a:p>
          <a:p>
            <a:pPr defTabSz="360000">
              <a:spcAft>
                <a:spcPts val="1000"/>
              </a:spcAft>
            </a:pPr>
            <a:r>
              <a:rPr lang="cs-CZ" sz="2000" dirty="0">
                <a:latin typeface="Arial" charset="0"/>
                <a:cs typeface="Arial" charset="0"/>
              </a:rPr>
              <a:t>	</a:t>
            </a:r>
            <a:r>
              <a:rPr lang="cs-CZ" sz="2000" dirty="0" smtClean="0">
                <a:latin typeface="Arial" charset="0"/>
                <a:cs typeface="Arial" charset="0"/>
              </a:rPr>
              <a:t>nepředstavitelně stará </a:t>
            </a:r>
            <a:r>
              <a:rPr lang="cs-CZ" sz="2000" dirty="0" smtClean="0">
                <a:latin typeface="Arial" charset="0"/>
                <a:cs typeface="Arial" charset="0"/>
                <a:sym typeface="Symbol"/>
              </a:rPr>
              <a:t> Jak můžeme použít pozorování a </a:t>
            </a:r>
            <a:br>
              <a:rPr lang="cs-CZ" sz="2000" dirty="0" smtClean="0">
                <a:latin typeface="Arial" charset="0"/>
                <a:cs typeface="Arial" charset="0"/>
                <a:sym typeface="Symbol"/>
              </a:rPr>
            </a:br>
            <a:r>
              <a:rPr lang="cs-CZ" sz="2000" dirty="0" smtClean="0">
                <a:latin typeface="Arial" charset="0"/>
                <a:cs typeface="Arial" charset="0"/>
                <a:sym typeface="Symbol"/>
              </a:rPr>
              <a:t>	experiment pro vysvětlení změn v tak ohromném časovém období?</a:t>
            </a:r>
            <a:endParaRPr lang="cs-CZ" sz="2000" dirty="0" smtClean="0">
              <a:latin typeface="Arial" charset="0"/>
              <a:cs typeface="Arial" charset="0"/>
            </a:endParaRPr>
          </a:p>
          <a:p>
            <a:pPr defTabSz="360000">
              <a:spcAft>
                <a:spcPts val="1000"/>
              </a:spcAft>
            </a:pPr>
            <a:r>
              <a:rPr lang="cs-CZ" sz="2000" dirty="0" smtClean="0">
                <a:latin typeface="Arial" charset="0"/>
                <a:sym typeface="Symbol"/>
              </a:rPr>
              <a:t> musíme se spolehnout na procesy, které známe ze současnosti</a:t>
            </a:r>
            <a:endParaRPr lang="cs-CZ" sz="2000" dirty="0" smtClean="0">
              <a:latin typeface="Arial" charset="0"/>
            </a:endParaRPr>
          </a:p>
        </p:txBody>
      </p:sp>
      <p:sp>
        <p:nvSpPr>
          <p:cNvPr id="26635" name="TextovéPole 20"/>
          <p:cNvSpPr txBox="1">
            <a:spLocks noChangeArrowheads="1"/>
          </p:cNvSpPr>
          <p:nvPr/>
        </p:nvSpPr>
        <p:spPr bwMode="auto">
          <a:xfrm>
            <a:off x="5483018" y="5892723"/>
            <a:ext cx="10737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 smtClean="0">
                <a:solidFill>
                  <a:srgbClr val="003399"/>
                </a:solidFill>
                <a:latin typeface="Arial" charset="0"/>
                <a:cs typeface="Arial" charset="0"/>
              </a:rPr>
              <a:t>Ch. </a:t>
            </a:r>
            <a:r>
              <a:rPr lang="cs-CZ" sz="1800" dirty="0" err="1">
                <a:solidFill>
                  <a:srgbClr val="003399"/>
                </a:solidFill>
                <a:latin typeface="Arial" charset="0"/>
                <a:cs typeface="Arial" charset="0"/>
              </a:rPr>
              <a:t>Lyell</a:t>
            </a:r>
            <a:endParaRPr lang="cs-CZ" sz="1800" dirty="0">
              <a:solidFill>
                <a:srgbClr val="003399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90538" y="278295"/>
            <a:ext cx="1654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E10000"/>
                </a:solidFill>
                <a:latin typeface="Arial" pitchFamily="34" charset="0"/>
                <a:cs typeface="Arial" pitchFamily="34" charset="0"/>
              </a:rPr>
              <a:t>stáří Země</a:t>
            </a:r>
            <a:endParaRPr lang="cs-CZ" dirty="0">
              <a:solidFill>
                <a:srgbClr val="E1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ovéPole 20"/>
          <p:cNvSpPr txBox="1">
            <a:spLocks noChangeArrowheads="1"/>
          </p:cNvSpPr>
          <p:nvPr/>
        </p:nvSpPr>
        <p:spPr bwMode="auto">
          <a:xfrm>
            <a:off x="7563608" y="4275958"/>
            <a:ext cx="11079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 smtClean="0">
                <a:solidFill>
                  <a:srgbClr val="003399"/>
                </a:solidFill>
                <a:latin typeface="Arial" charset="0"/>
                <a:cs typeface="Arial" charset="0"/>
              </a:rPr>
              <a:t>J. </a:t>
            </a:r>
            <a:r>
              <a:rPr lang="cs-CZ" sz="1800" dirty="0" err="1" smtClean="0">
                <a:solidFill>
                  <a:srgbClr val="003399"/>
                </a:solidFill>
                <a:latin typeface="Arial" charset="0"/>
                <a:cs typeface="Arial" charset="0"/>
              </a:rPr>
              <a:t>Hutton</a:t>
            </a:r>
            <a:endParaRPr lang="cs-CZ" sz="1800" dirty="0">
              <a:solidFill>
                <a:srgbClr val="003399"/>
              </a:solidFill>
              <a:latin typeface="Arial" charset="0"/>
              <a:cs typeface="Arial" charset="0"/>
            </a:endParaRPr>
          </a:p>
        </p:txBody>
      </p:sp>
      <p:pic>
        <p:nvPicPr>
          <p:cNvPr id="26637" name="Picture 13" descr="http://www.icr.org/i/articles/af/failed_history_uniform_wid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8397" y="4800600"/>
            <a:ext cx="4711708" cy="1669291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Text Box 23"/>
          <p:cNvSpPr txBox="1">
            <a:spLocks noChangeArrowheads="1"/>
          </p:cNvSpPr>
          <p:nvPr/>
        </p:nvSpPr>
        <p:spPr bwMode="auto">
          <a:xfrm>
            <a:off x="729077" y="596348"/>
            <a:ext cx="24449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300"/>
              </a:spcAft>
            </a:pPr>
            <a:r>
              <a:rPr lang="cs-CZ" dirty="0" err="1" smtClean="0">
                <a:solidFill>
                  <a:srgbClr val="E10000"/>
                </a:solidFill>
                <a:latin typeface="Arial" charset="0"/>
              </a:rPr>
              <a:t>uniformitarismus</a:t>
            </a:r>
            <a:endParaRPr lang="cs-CZ" dirty="0">
              <a:latin typeface="Arial" charset="0"/>
            </a:endParaRPr>
          </a:p>
        </p:txBody>
      </p:sp>
      <p:pic>
        <p:nvPicPr>
          <p:cNvPr id="183298" name="Picture 2" descr="http://evolution.berkeley.edu/evolibrary/images/history/rockcycle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3580" y="445121"/>
            <a:ext cx="2552700" cy="1943101"/>
          </a:xfrm>
          <a:prstGeom prst="rect">
            <a:avLst/>
          </a:prstGeom>
          <a:noFill/>
          <a:effectLst/>
        </p:spPr>
      </p:pic>
      <p:pic>
        <p:nvPicPr>
          <p:cNvPr id="183302" name="Picture 6" descr="http://www.bbc.co.uk/staticarchive/627a59344aa66c199aeb11e4d8b057751d829a33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646" y="2297460"/>
            <a:ext cx="4715427" cy="3509155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83304" name="Picture 8" descr="http://www.sott.net/image/s2/58538/full/meteorite_asteroid_impact_chi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42991" y="2763079"/>
            <a:ext cx="2703077" cy="1935278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83306" name="Picture 10" descr="http://www.pmpress.org/content/mediagallery/mediaobjects/disp/6/6_catastrophism_small_crop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17963" y="4759265"/>
            <a:ext cx="3807376" cy="1928252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5" name="TextovéPole 14"/>
          <p:cNvSpPr txBox="1"/>
          <p:nvPr/>
        </p:nvSpPr>
        <p:spPr>
          <a:xfrm>
            <a:off x="2375452" y="5943599"/>
            <a:ext cx="24224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charset="0"/>
                <a:sym typeface="Symbol"/>
              </a:rPr>
              <a:t> katastrofismus</a:t>
            </a:r>
            <a:endParaRPr lang="cs-CZ" dirty="0"/>
          </a:p>
        </p:txBody>
      </p:sp>
      <p:pic>
        <p:nvPicPr>
          <p:cNvPr id="183308" name="Picture 12" descr="http://upload.wikimedia.org/wikipedia/commons/5/50/Charles_Lyell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76789" y="391595"/>
            <a:ext cx="1883579" cy="286844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kupina 9"/>
          <p:cNvGrpSpPr/>
          <p:nvPr/>
        </p:nvGrpSpPr>
        <p:grpSpPr>
          <a:xfrm>
            <a:off x="490538" y="3488635"/>
            <a:ext cx="8166445" cy="2920528"/>
            <a:chOff x="490538" y="3488635"/>
            <a:chExt cx="8166445" cy="2920528"/>
          </a:xfrm>
        </p:grpSpPr>
        <p:sp>
          <p:nvSpPr>
            <p:cNvPr id="26629" name="Text Box 23"/>
            <p:cNvSpPr txBox="1">
              <a:spLocks noChangeArrowheads="1"/>
            </p:cNvSpPr>
            <p:nvPr/>
          </p:nvSpPr>
          <p:spPr bwMode="auto">
            <a:xfrm>
              <a:off x="490538" y="4963053"/>
              <a:ext cx="5243743" cy="836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360000">
                <a:spcAft>
                  <a:spcPts val="1000"/>
                </a:spcAft>
              </a:pPr>
              <a:r>
                <a:rPr lang="cs-CZ" sz="2000" dirty="0" smtClean="0">
                  <a:latin typeface="Arial" charset="0"/>
                </a:rPr>
                <a:t>přírodní teologie: </a:t>
              </a:r>
              <a:r>
                <a:rPr lang="cs-CZ" sz="2000" dirty="0" smtClean="0">
                  <a:solidFill>
                    <a:srgbClr val="000099"/>
                  </a:solidFill>
                  <a:latin typeface="Arial" charset="0"/>
                </a:rPr>
                <a:t>William </a:t>
              </a:r>
              <a:r>
                <a:rPr lang="cs-CZ" sz="2000" dirty="0" err="1" smtClean="0">
                  <a:solidFill>
                    <a:srgbClr val="000099"/>
                  </a:solidFill>
                  <a:latin typeface="Arial" charset="0"/>
                </a:rPr>
                <a:t>Paley</a:t>
              </a:r>
              <a:r>
                <a:rPr lang="cs-CZ" sz="2000" dirty="0" smtClean="0">
                  <a:solidFill>
                    <a:srgbClr val="000099"/>
                  </a:solidFill>
                  <a:latin typeface="Arial" charset="0"/>
                </a:rPr>
                <a:t> </a:t>
              </a:r>
              <a:r>
                <a:rPr lang="cs-CZ" sz="2000" dirty="0" smtClean="0">
                  <a:latin typeface="Arial" charset="0"/>
                  <a:cs typeface="Arial" charset="0"/>
                </a:rPr>
                <a:t>(1743–1805)</a:t>
              </a:r>
            </a:p>
            <a:p>
              <a:pPr defTabSz="360000">
                <a:spcAft>
                  <a:spcPts val="1000"/>
                </a:spcAft>
              </a:pPr>
              <a:r>
                <a:rPr lang="cs-CZ" sz="2000" dirty="0">
                  <a:latin typeface="Arial" charset="0"/>
                  <a:cs typeface="Arial" charset="0"/>
                </a:rPr>
                <a:t>	</a:t>
              </a:r>
              <a:r>
                <a:rPr lang="cs-CZ" sz="2000" dirty="0" smtClean="0">
                  <a:latin typeface="Arial" charset="0"/>
                  <a:cs typeface="Arial" charset="0"/>
                </a:rPr>
                <a:t>metafora Boha jako hodináře</a:t>
              </a:r>
              <a:endParaRPr lang="cs-CZ" sz="2000" dirty="0" smtClean="0">
                <a:latin typeface="Arial" charset="0"/>
              </a:endParaRPr>
            </a:p>
          </p:txBody>
        </p:sp>
        <p:pic>
          <p:nvPicPr>
            <p:cNvPr id="26630" name="Picture 8" descr="WilliamPaley"/>
            <p:cNvPicPr>
              <a:picLocks noChangeAspect="1" noChangeArrowheads="1"/>
            </p:cNvPicPr>
            <p:nvPr/>
          </p:nvPicPr>
          <p:blipFill>
            <a:blip r:embed="rId3" cstate="print"/>
            <a:srcRect l="3174" t="3397" r="8238" b="6793"/>
            <a:stretch>
              <a:fillRect/>
            </a:stretch>
          </p:blipFill>
          <p:spPr bwMode="auto">
            <a:xfrm>
              <a:off x="6532291" y="3488635"/>
              <a:ext cx="2124692" cy="2615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26634" name="TextovéPole 19"/>
            <p:cNvSpPr txBox="1">
              <a:spLocks noChangeArrowheads="1"/>
            </p:cNvSpPr>
            <p:nvPr/>
          </p:nvSpPr>
          <p:spPr bwMode="auto">
            <a:xfrm>
              <a:off x="7064376" y="6040854"/>
              <a:ext cx="1147763" cy="368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dirty="0">
                  <a:solidFill>
                    <a:srgbClr val="003399"/>
                  </a:solidFill>
                  <a:latin typeface="Arial" charset="0"/>
                  <a:cs typeface="Arial" charset="0"/>
                </a:rPr>
                <a:t>W. </a:t>
              </a:r>
              <a:r>
                <a:rPr lang="cs-CZ" sz="1800" dirty="0" err="1">
                  <a:solidFill>
                    <a:srgbClr val="003399"/>
                  </a:solidFill>
                  <a:latin typeface="Arial" charset="0"/>
                  <a:cs typeface="Arial" charset="0"/>
                </a:rPr>
                <a:t>Palley</a:t>
              </a:r>
              <a:endParaRPr lang="cs-CZ" sz="1800" dirty="0">
                <a:solidFill>
                  <a:srgbClr val="003399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3" name="Obdélník 12"/>
          <p:cNvSpPr/>
          <p:nvPr/>
        </p:nvSpPr>
        <p:spPr>
          <a:xfrm>
            <a:off x="490538" y="425151"/>
            <a:ext cx="21050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latin typeface="Arial" charset="0"/>
              </a:rPr>
              <a:t>paleontologie:</a:t>
            </a:r>
            <a:endParaRPr lang="cs-CZ" dirty="0"/>
          </a:p>
        </p:txBody>
      </p:sp>
      <p:pic>
        <p:nvPicPr>
          <p:cNvPr id="14" name="Picture 2" descr="Ow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89838" y="241232"/>
            <a:ext cx="2403475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3531115" y="410403"/>
            <a:ext cx="213712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dirty="0">
                <a:solidFill>
                  <a:srgbClr val="000099"/>
                </a:solidFill>
                <a:latin typeface="Arial" charset="0"/>
                <a:cs typeface="Arial" charset="0"/>
              </a:rPr>
              <a:t>Richard </a:t>
            </a:r>
            <a:r>
              <a:rPr lang="cs-CZ" dirty="0" err="1">
                <a:solidFill>
                  <a:srgbClr val="000099"/>
                </a:solidFill>
                <a:latin typeface="Arial" charset="0"/>
                <a:cs typeface="Arial" charset="0"/>
              </a:rPr>
              <a:t>Owen</a:t>
            </a:r>
            <a:endParaRPr lang="cs-CZ" dirty="0">
              <a:solidFill>
                <a:srgbClr val="000099"/>
              </a:solidFill>
              <a:latin typeface="Arial" charset="0"/>
              <a:cs typeface="Arial" charset="0"/>
            </a:endParaRPr>
          </a:p>
          <a:p>
            <a:pPr algn="ctr"/>
            <a:r>
              <a:rPr lang="cs-CZ" sz="2000" dirty="0">
                <a:latin typeface="Arial" charset="0"/>
                <a:cs typeface="Arial" charset="0"/>
              </a:rPr>
              <a:t>(1804–1892)</a:t>
            </a:r>
          </a:p>
        </p:txBody>
      </p:sp>
      <p:pic>
        <p:nvPicPr>
          <p:cNvPr id="16" name="Picture 4" descr="richard_owe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9260" y="1139825"/>
            <a:ext cx="2449512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7" name="Picture 12" descr="owenmoa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47372" y="1459188"/>
            <a:ext cx="2589212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0"/>
          <p:cNvSpPr txBox="1">
            <a:spLocks noChangeArrowheads="1"/>
          </p:cNvSpPr>
          <p:nvPr/>
        </p:nvSpPr>
        <p:spPr bwMode="auto">
          <a:xfrm>
            <a:off x="1094546" y="1125538"/>
            <a:ext cx="736156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Charles Robert DARWIN (1809–1882)</a:t>
            </a:r>
            <a:endParaRPr lang="cs-CZ" sz="2800" b="1" i="1" dirty="0">
              <a:solidFill>
                <a:srgbClr val="E1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aramond" pitchFamily="18" charset="0"/>
            </a:endParaRPr>
          </a:p>
        </p:txBody>
      </p:sp>
      <p:pic>
        <p:nvPicPr>
          <p:cNvPr id="29701" name="Picture 16" descr="DARW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454" y="2159000"/>
            <a:ext cx="2835275" cy="372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20910" y="2159000"/>
            <a:ext cx="2332038" cy="370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971951" y="345799"/>
            <a:ext cx="552535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 smtClean="0">
                <a:solidFill>
                  <a:srgbClr val="E10000"/>
                </a:solidFill>
                <a:latin typeface="Arial" charset="0"/>
              </a:rPr>
              <a:t>2. </a:t>
            </a:r>
            <a:r>
              <a:rPr lang="cs-CZ" sz="2800" b="1" dirty="0" err="1" smtClean="0">
                <a:solidFill>
                  <a:srgbClr val="E10000"/>
                </a:solidFill>
                <a:latin typeface="Arial" charset="0"/>
              </a:rPr>
              <a:t>Darwinova</a:t>
            </a:r>
            <a:r>
              <a:rPr lang="cs-CZ" sz="2800" b="1" dirty="0" smtClean="0">
                <a:solidFill>
                  <a:srgbClr val="E10000"/>
                </a:solidFill>
                <a:latin typeface="Arial" charset="0"/>
              </a:rPr>
              <a:t>/</a:t>
            </a:r>
            <a:r>
              <a:rPr lang="cs-CZ" sz="2800" b="1" dirty="0" err="1" smtClean="0">
                <a:solidFill>
                  <a:srgbClr val="E10000"/>
                </a:solidFill>
                <a:latin typeface="Arial" charset="0"/>
              </a:rPr>
              <a:t>Wallaceova</a:t>
            </a:r>
            <a:r>
              <a:rPr lang="cs-CZ" sz="2800" b="1" dirty="0" smtClean="0">
                <a:solidFill>
                  <a:srgbClr val="E10000"/>
                </a:solidFill>
                <a:latin typeface="Arial" charset="0"/>
              </a:rPr>
              <a:t> teorie</a:t>
            </a:r>
            <a:endParaRPr lang="cs-CZ" sz="2800" b="1" dirty="0">
              <a:solidFill>
                <a:srgbClr val="E1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 descr="Born house"/>
          <p:cNvPicPr>
            <a:picLocks noChangeAspect="1" noChangeArrowheads="1"/>
          </p:cNvPicPr>
          <p:nvPr/>
        </p:nvPicPr>
        <p:blipFill>
          <a:blip r:embed="rId3" cstate="print"/>
          <a:srcRect l="14153" t="26500" r="11880" b="26727"/>
          <a:stretch>
            <a:fillRect/>
          </a:stretch>
        </p:blipFill>
        <p:spPr bwMode="auto">
          <a:xfrm>
            <a:off x="482600" y="890588"/>
            <a:ext cx="3648075" cy="30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0723" name="Picture 4" descr="Shrewsburry"/>
          <p:cNvPicPr>
            <a:picLocks noChangeAspect="1" noChangeArrowheads="1"/>
          </p:cNvPicPr>
          <p:nvPr/>
        </p:nvPicPr>
        <p:blipFill>
          <a:blip r:embed="rId4" cstate="print"/>
          <a:srcRect b="14648"/>
          <a:stretch>
            <a:fillRect/>
          </a:stretch>
        </p:blipFill>
        <p:spPr bwMode="auto">
          <a:xfrm>
            <a:off x="482600" y="3929063"/>
            <a:ext cx="3962400" cy="270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0724" name="Text Box 6"/>
          <p:cNvSpPr txBox="1">
            <a:spLocks noChangeArrowheads="1"/>
          </p:cNvSpPr>
          <p:nvPr/>
        </p:nvSpPr>
        <p:spPr bwMode="auto">
          <a:xfrm>
            <a:off x="482600" y="368300"/>
            <a:ext cx="35036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latin typeface="Arial" charset="0"/>
                <a:cs typeface="Arial" charset="0"/>
              </a:rPr>
              <a:t>* 12. února 1809 Shrewsbury</a:t>
            </a:r>
          </a:p>
        </p:txBody>
      </p:sp>
      <p:pic>
        <p:nvPicPr>
          <p:cNvPr id="30725" name="Picture 7" descr="JosiahWedgwood"/>
          <p:cNvPicPr>
            <a:picLocks noChangeAspect="1" noChangeArrowheads="1"/>
          </p:cNvPicPr>
          <p:nvPr/>
        </p:nvPicPr>
        <p:blipFill>
          <a:blip r:embed="rId5" cstate="print"/>
          <a:srcRect l="5486" b="10405"/>
          <a:stretch>
            <a:fillRect/>
          </a:stretch>
        </p:blipFill>
        <p:spPr bwMode="auto">
          <a:xfrm>
            <a:off x="6808304" y="845561"/>
            <a:ext cx="1840396" cy="205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0726" name="Picture 9" descr="File:Portrait of Erasmus Darwin by Joseph Wright of Derby (1792)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 b="11977"/>
          <a:stretch>
            <a:fillRect/>
          </a:stretch>
        </p:blipFill>
        <p:spPr bwMode="auto">
          <a:xfrm>
            <a:off x="4500563" y="829257"/>
            <a:ext cx="1880359" cy="2074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0727" name="Picture 10" descr="Robert_Darwin"/>
          <p:cNvPicPr>
            <a:picLocks noChangeAspect="1" noChangeArrowheads="1"/>
          </p:cNvPicPr>
          <p:nvPr/>
        </p:nvPicPr>
        <p:blipFill>
          <a:blip r:embed="rId8" cstate="print"/>
          <a:srcRect l="13585" t="11833" r="9370" b="18500"/>
          <a:stretch>
            <a:fillRect/>
          </a:stretch>
        </p:blipFill>
        <p:spPr bwMode="auto">
          <a:xfrm>
            <a:off x="5641975" y="3455988"/>
            <a:ext cx="1944688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0728" name="Text Box 11"/>
          <p:cNvSpPr txBox="1">
            <a:spLocks noChangeArrowheads="1"/>
          </p:cNvSpPr>
          <p:nvPr/>
        </p:nvSpPr>
        <p:spPr bwMode="auto">
          <a:xfrm>
            <a:off x="4627080" y="2926177"/>
            <a:ext cx="16875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 err="1">
                <a:solidFill>
                  <a:srgbClr val="000099"/>
                </a:solidFill>
                <a:latin typeface="Arial" charset="0"/>
                <a:cs typeface="Arial" charset="0"/>
              </a:rPr>
              <a:t>Erasmus</a:t>
            </a:r>
            <a:r>
              <a:rPr lang="cs-CZ" sz="1600" dirty="0">
                <a:solidFill>
                  <a:srgbClr val="000099"/>
                </a:solidFill>
                <a:latin typeface="Arial" charset="0"/>
                <a:cs typeface="Arial" charset="0"/>
              </a:rPr>
              <a:t> Darwin</a:t>
            </a:r>
          </a:p>
        </p:txBody>
      </p:sp>
      <p:sp>
        <p:nvSpPr>
          <p:cNvPr id="30729" name="Text Box 12"/>
          <p:cNvSpPr txBox="1">
            <a:spLocks noChangeArrowheads="1"/>
          </p:cNvSpPr>
          <p:nvPr/>
        </p:nvSpPr>
        <p:spPr bwMode="auto">
          <a:xfrm>
            <a:off x="6843230" y="2926177"/>
            <a:ext cx="20272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000099"/>
                </a:solidFill>
                <a:latin typeface="Arial" charset="0"/>
                <a:cs typeface="Arial" charset="0"/>
              </a:rPr>
              <a:t>Josiah Wedgwood I.</a:t>
            </a:r>
          </a:p>
        </p:txBody>
      </p:sp>
      <p:sp>
        <p:nvSpPr>
          <p:cNvPr id="30730" name="Text Box 13"/>
          <p:cNvSpPr txBox="1">
            <a:spLocks noChangeArrowheads="1"/>
          </p:cNvSpPr>
          <p:nvPr/>
        </p:nvSpPr>
        <p:spPr bwMode="auto">
          <a:xfrm>
            <a:off x="5830198" y="6119813"/>
            <a:ext cx="14938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rgbClr val="000099"/>
                </a:solidFill>
                <a:latin typeface="Arial" charset="0"/>
                <a:cs typeface="Arial" charset="0"/>
              </a:rPr>
              <a:t>Robert Darwin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Wedgwood vase 2"/>
          <p:cNvPicPr>
            <a:picLocks noChangeAspect="1" noChangeArrowheads="1"/>
          </p:cNvPicPr>
          <p:nvPr/>
        </p:nvPicPr>
        <p:blipFill>
          <a:blip r:embed="rId3" cstate="print"/>
          <a:srcRect l="23726" r="24574"/>
          <a:stretch>
            <a:fillRect/>
          </a:stretch>
        </p:blipFill>
        <p:spPr bwMode="auto">
          <a:xfrm>
            <a:off x="6329363" y="2916238"/>
            <a:ext cx="1878012" cy="363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 descr="Wedgwood clock"/>
          <p:cNvPicPr>
            <a:picLocks noChangeAspect="1" noChangeArrowheads="1"/>
          </p:cNvPicPr>
          <p:nvPr/>
        </p:nvPicPr>
        <p:blipFill>
          <a:blip r:embed="rId4" cstate="print"/>
          <a:srcRect l="16451" r="16600"/>
          <a:stretch>
            <a:fillRect/>
          </a:stretch>
        </p:blipFill>
        <p:spPr bwMode="auto">
          <a:xfrm>
            <a:off x="1031875" y="300038"/>
            <a:ext cx="2260600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 descr="Wedgwood Darwin"/>
          <p:cNvPicPr>
            <a:picLocks noChangeAspect="1" noChangeArrowheads="1"/>
          </p:cNvPicPr>
          <p:nvPr/>
        </p:nvPicPr>
        <p:blipFill>
          <a:blip r:embed="rId5" cstate="print"/>
          <a:srcRect l="20850" t="16600" r="21326" b="15500"/>
          <a:stretch>
            <a:fillRect/>
          </a:stretch>
        </p:blipFill>
        <p:spPr bwMode="auto">
          <a:xfrm>
            <a:off x="1116013" y="4022725"/>
            <a:ext cx="2111375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1749" name="Picture 6" descr="Wedgwood vase"/>
          <p:cNvPicPr>
            <a:picLocks noChangeAspect="1" noChangeArrowheads="1"/>
          </p:cNvPicPr>
          <p:nvPr/>
        </p:nvPicPr>
        <p:blipFill>
          <a:blip r:embed="rId6" cstate="print"/>
          <a:srcRect l="28439" r="29247"/>
          <a:stretch>
            <a:fillRect/>
          </a:stretch>
        </p:blipFill>
        <p:spPr bwMode="auto">
          <a:xfrm>
            <a:off x="3533775" y="668338"/>
            <a:ext cx="2157413" cy="509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7" descr="Wedgwood_kpjas_003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53113" y="631825"/>
            <a:ext cx="2857500" cy="192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31751" name="Text Box 8"/>
          <p:cNvSpPr txBox="1">
            <a:spLocks noChangeArrowheads="1"/>
          </p:cNvSpPr>
          <p:nvPr/>
        </p:nvSpPr>
        <p:spPr bwMode="auto">
          <a:xfrm>
            <a:off x="4109969" y="5921858"/>
            <a:ext cx="1056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 smtClean="0"/>
              <a:t>Est. </a:t>
            </a:r>
            <a:r>
              <a:rPr lang="cs-CZ" sz="1800" dirty="0"/>
              <a:t>1759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0_engraving_-_ma_012+b_edinburgh_univers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9650" y="201613"/>
            <a:ext cx="4017963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396875" y="534988"/>
            <a:ext cx="42767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latin typeface="Arial" charset="0"/>
                <a:cs typeface="Arial" charset="0"/>
              </a:rPr>
              <a:t> říjen 1825: University of Edinburgh</a:t>
            </a:r>
          </a:p>
        </p:txBody>
      </p:sp>
      <p:grpSp>
        <p:nvGrpSpPr>
          <p:cNvPr id="8" name="Skupina 7"/>
          <p:cNvGrpSpPr/>
          <p:nvPr/>
        </p:nvGrpSpPr>
        <p:grpSpPr>
          <a:xfrm>
            <a:off x="396875" y="2989263"/>
            <a:ext cx="7794625" cy="3581400"/>
            <a:chOff x="396875" y="2989263"/>
            <a:chExt cx="7794625" cy="3581400"/>
          </a:xfrm>
        </p:grpSpPr>
        <p:pic>
          <p:nvPicPr>
            <p:cNvPr id="32773" name="Picture 8" descr="christscollegequa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28750" y="3800476"/>
              <a:ext cx="3765550" cy="269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32774" name="Picture 10" descr="christs"/>
            <p:cNvPicPr>
              <a:picLocks noChangeAspect="1" noChangeArrowheads="1"/>
            </p:cNvPicPr>
            <p:nvPr/>
          </p:nvPicPr>
          <p:blipFill>
            <a:blip r:embed="rId5" cstate="print"/>
            <a:srcRect l="1215"/>
            <a:stretch>
              <a:fillRect/>
            </a:stretch>
          </p:blipFill>
          <p:spPr bwMode="auto">
            <a:xfrm>
              <a:off x="5610225" y="2989263"/>
              <a:ext cx="2581275" cy="3581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32775" name="Text Box 11"/>
            <p:cNvSpPr txBox="1">
              <a:spLocks noChangeArrowheads="1"/>
            </p:cNvSpPr>
            <p:nvPr/>
          </p:nvSpPr>
          <p:spPr bwMode="auto">
            <a:xfrm>
              <a:off x="396875" y="3051175"/>
              <a:ext cx="4543425" cy="708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>
                  <a:latin typeface="Arial" charset="0"/>
                  <a:cs typeface="Arial" charset="0"/>
                </a:rPr>
                <a:t> leden 1828: Christ</a:t>
              </a:r>
              <a:r>
                <a:rPr lang="en-GB" sz="2000">
                  <a:latin typeface="Arial" charset="0"/>
                  <a:cs typeface="Arial" charset="0"/>
                </a:rPr>
                <a:t>’s College, </a:t>
              </a:r>
              <a:br>
                <a:rPr lang="en-GB" sz="2000">
                  <a:latin typeface="Arial" charset="0"/>
                  <a:cs typeface="Arial" charset="0"/>
                </a:rPr>
              </a:br>
              <a:r>
                <a:rPr lang="en-GB" sz="2000">
                  <a:latin typeface="Arial" charset="0"/>
                  <a:cs typeface="Arial" charset="0"/>
                </a:rPr>
                <a:t>  </a:t>
              </a:r>
              <a:r>
                <a:rPr lang="cs-CZ" sz="2000">
                  <a:latin typeface="Arial" charset="0"/>
                  <a:cs typeface="Arial" charset="0"/>
                </a:rPr>
                <a:t>                   University of </a:t>
              </a:r>
              <a:r>
                <a:rPr lang="en-GB" sz="2000">
                  <a:latin typeface="Arial" charset="0"/>
                  <a:cs typeface="Arial" charset="0"/>
                </a:rPr>
                <a:t>Cambridge</a:t>
              </a:r>
              <a:endParaRPr lang="cs-CZ" sz="2000">
                <a:latin typeface="Arial" charset="0"/>
                <a:cs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367246" y="217714"/>
            <a:ext cx="6496594" cy="1323439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4000" b="1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EVOLUCE A </a:t>
            </a:r>
            <a:endParaRPr lang="cs-CZ" sz="4000" b="1" dirty="0" smtClean="0">
              <a:ln w="3175">
                <a:solidFill>
                  <a:schemeClr val="tx1"/>
                </a:solidFill>
              </a:ln>
              <a:solidFill>
                <a:srgbClr val="E8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cs-CZ" sz="4000" b="1" dirty="0" smtClean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EVOLUČNÍ </a:t>
            </a:r>
            <a:r>
              <a:rPr lang="cs-CZ" sz="4000" b="1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BIOLOGIE</a:t>
            </a:r>
            <a:endParaRPr lang="cs-CZ" sz="4000" b="1" dirty="0">
              <a:ln w="3175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7171" name="Picture 31" descr="darwin_fo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537" y="1765348"/>
            <a:ext cx="4185965" cy="4664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32" descr="darw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0638" y="1745908"/>
            <a:ext cx="3355385" cy="4653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8" descr="Collection of beel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7088" y="290513"/>
            <a:ext cx="4949825" cy="627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 descr="Henslow"/>
          <p:cNvPicPr>
            <a:picLocks noChangeAspect="1" noChangeArrowheads="1"/>
          </p:cNvPicPr>
          <p:nvPr/>
        </p:nvPicPr>
        <p:blipFill>
          <a:blip r:embed="rId3" cstate="print"/>
          <a:srcRect l="15334" r="14256" b="9468"/>
          <a:stretch>
            <a:fillRect/>
          </a:stretch>
        </p:blipFill>
        <p:spPr bwMode="auto">
          <a:xfrm>
            <a:off x="5194300" y="869693"/>
            <a:ext cx="2339975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4819" name="Picture 5" descr="sedgwick"/>
          <p:cNvPicPr>
            <a:picLocks noChangeAspect="1" noChangeArrowheads="1"/>
          </p:cNvPicPr>
          <p:nvPr/>
        </p:nvPicPr>
        <p:blipFill>
          <a:blip r:embed="rId4" cstate="print"/>
          <a:srcRect l="19841" t="5257" r="35318" b="49429"/>
          <a:stretch>
            <a:fillRect/>
          </a:stretch>
        </p:blipFill>
        <p:spPr bwMode="auto">
          <a:xfrm>
            <a:off x="1152525" y="869693"/>
            <a:ext cx="2595563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4820" name="Text Box 6"/>
          <p:cNvSpPr txBox="1">
            <a:spLocks noChangeArrowheads="1"/>
          </p:cNvSpPr>
          <p:nvPr/>
        </p:nvSpPr>
        <p:spPr bwMode="auto">
          <a:xfrm>
            <a:off x="4806950" y="4084381"/>
            <a:ext cx="3184525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000">
                <a:solidFill>
                  <a:srgbClr val="000099"/>
                </a:solidFill>
                <a:latin typeface="Arial" charset="0"/>
                <a:cs typeface="Arial" charset="0"/>
              </a:rPr>
              <a:t>John Stevens Henslow</a:t>
            </a:r>
          </a:p>
          <a:p>
            <a:pPr algn="ctr"/>
            <a:r>
              <a:rPr lang="cs-CZ" sz="1800">
                <a:latin typeface="Arial" charset="0"/>
                <a:cs typeface="Arial" charset="0"/>
              </a:rPr>
              <a:t>(</a:t>
            </a:r>
            <a:r>
              <a:rPr lang="en-GB" sz="1800">
                <a:latin typeface="Arial" charset="0"/>
                <a:cs typeface="Arial" charset="0"/>
              </a:rPr>
              <a:t>1796–1861</a:t>
            </a:r>
            <a:r>
              <a:rPr lang="cs-CZ" sz="1800">
                <a:latin typeface="Arial" charset="0"/>
                <a:cs typeface="Arial" charset="0"/>
              </a:rPr>
              <a:t>), botanik, geolog</a:t>
            </a:r>
          </a:p>
        </p:txBody>
      </p:sp>
      <p:sp>
        <p:nvSpPr>
          <p:cNvPr id="34821" name="Text Box 7"/>
          <p:cNvSpPr txBox="1">
            <a:spLocks noChangeArrowheads="1"/>
          </p:cNvSpPr>
          <p:nvPr/>
        </p:nvSpPr>
        <p:spPr bwMode="auto">
          <a:xfrm>
            <a:off x="1265238" y="4084381"/>
            <a:ext cx="2314575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>
                <a:solidFill>
                  <a:srgbClr val="000099"/>
                </a:solidFill>
                <a:latin typeface="Arial" charset="0"/>
                <a:cs typeface="Arial" charset="0"/>
              </a:rPr>
              <a:t>Adam Sedgwick</a:t>
            </a:r>
          </a:p>
          <a:p>
            <a:pPr algn="ctr"/>
            <a:r>
              <a:rPr lang="cs-CZ" sz="1800">
                <a:latin typeface="Arial" charset="0"/>
                <a:cs typeface="Arial" charset="0"/>
              </a:rPr>
              <a:t>(1785–1873), geolog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fitzroy_paint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5375" y="311150"/>
            <a:ext cx="2644775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1425575" y="3771900"/>
            <a:ext cx="1893888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>
                <a:solidFill>
                  <a:srgbClr val="000099"/>
                </a:solidFill>
                <a:latin typeface="Arial" charset="0"/>
                <a:cs typeface="Arial" charset="0"/>
              </a:rPr>
              <a:t>Robert FitzRoy</a:t>
            </a:r>
          </a:p>
          <a:p>
            <a:pPr algn="ctr"/>
            <a:r>
              <a:rPr lang="cs-CZ" sz="1800">
                <a:latin typeface="Arial" charset="0"/>
                <a:cs typeface="Arial" charset="0"/>
              </a:rPr>
              <a:t>(1805–1865)</a:t>
            </a:r>
          </a:p>
        </p:txBody>
      </p:sp>
      <p:pic>
        <p:nvPicPr>
          <p:cNvPr id="35844" name="Picture 4" descr="Beagle"/>
          <p:cNvPicPr>
            <a:picLocks noChangeAspect="1" noChangeArrowheads="1"/>
          </p:cNvPicPr>
          <p:nvPr/>
        </p:nvPicPr>
        <p:blipFill>
          <a:blip r:embed="rId4" cstate="print"/>
          <a:srcRect l="1744" b="15216"/>
          <a:stretch>
            <a:fillRect/>
          </a:stretch>
        </p:blipFill>
        <p:spPr bwMode="auto">
          <a:xfrm>
            <a:off x="5434013" y="503238"/>
            <a:ext cx="2727325" cy="274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5718175" y="3248025"/>
            <a:ext cx="21240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>
                <a:latin typeface="Arial" charset="0"/>
                <a:cs typeface="Arial" charset="0"/>
              </a:rPr>
              <a:t>HMS Beagle</a:t>
            </a:r>
          </a:p>
          <a:p>
            <a:pPr algn="ctr"/>
            <a:r>
              <a:rPr lang="cs-CZ" sz="1600">
                <a:latin typeface="Arial" charset="0"/>
                <a:cs typeface="Arial" charset="0"/>
              </a:rPr>
              <a:t>Plymouth 27.12.1831</a:t>
            </a:r>
          </a:p>
        </p:txBody>
      </p:sp>
      <p:pic>
        <p:nvPicPr>
          <p:cNvPr id="35846" name="Picture 6" descr="Henslow"/>
          <p:cNvPicPr>
            <a:picLocks noChangeAspect="1" noChangeArrowheads="1"/>
          </p:cNvPicPr>
          <p:nvPr/>
        </p:nvPicPr>
        <p:blipFill>
          <a:blip r:embed="rId5" cstate="print"/>
          <a:srcRect l="21448" r="14256" b="40875"/>
          <a:stretch>
            <a:fillRect/>
          </a:stretch>
        </p:blipFill>
        <p:spPr bwMode="auto">
          <a:xfrm>
            <a:off x="7136918" y="4390266"/>
            <a:ext cx="1824037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" name="Picture 9" descr="Darwin-1840"/>
          <p:cNvPicPr>
            <a:picLocks noChangeAspect="1" noChangeArrowheads="1"/>
          </p:cNvPicPr>
          <p:nvPr/>
        </p:nvPicPr>
        <p:blipFill>
          <a:blip r:embed="rId6" cstate="print"/>
          <a:srcRect l="11236" t="-3412" r="16271" b="21456"/>
          <a:stretch>
            <a:fillRect/>
          </a:stretch>
        </p:blipFill>
        <p:spPr bwMode="auto">
          <a:xfrm>
            <a:off x="864705" y="4611756"/>
            <a:ext cx="1530626" cy="1918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" name="Oválný popisek 9"/>
          <p:cNvSpPr/>
          <p:nvPr/>
        </p:nvSpPr>
        <p:spPr bwMode="auto">
          <a:xfrm>
            <a:off x="2882348" y="4482548"/>
            <a:ext cx="4124740" cy="1938131"/>
          </a:xfrm>
          <a:prstGeom prst="wedgeEllipseCallout">
            <a:avLst>
              <a:gd name="adj1" fmla="val 64108"/>
              <a:gd name="adj2" fmla="val 12243"/>
            </a:avLst>
          </a:prstGeom>
          <a:solidFill>
            <a:srgbClr val="FFFFCC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1800" dirty="0" smtClean="0">
                <a:latin typeface="Arial" pitchFamily="34" charset="0"/>
                <a:cs typeface="Arial" pitchFamily="34" charset="0"/>
              </a:rPr>
              <a:t>Ani v nejmenším nepochybujte a neobávejte se, že nejste kvalifikován, buďte si jist, že jste ten správný člověk.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1" name="Picture 7" descr="http://upload.wikimedia.org/wikipedia/commons/4/42/Voyage_of_the_Beag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538" y="842824"/>
            <a:ext cx="8451091" cy="4359542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381000" y="261938"/>
            <a:ext cx="3149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E10000"/>
                </a:solidFill>
                <a:latin typeface="Arial" charset="0"/>
                <a:cs typeface="Arial" charset="0"/>
              </a:rPr>
              <a:t>HMS Beagle (1831–1836)</a:t>
            </a:r>
          </a:p>
        </p:txBody>
      </p:sp>
      <p:sp>
        <p:nvSpPr>
          <p:cNvPr id="71685" name="AutoShape 5"/>
          <p:cNvSpPr>
            <a:spLocks noChangeArrowheads="1"/>
          </p:cNvSpPr>
          <p:nvPr/>
        </p:nvSpPr>
        <p:spPr bwMode="auto">
          <a:xfrm>
            <a:off x="3385103" y="2298700"/>
            <a:ext cx="677863" cy="517525"/>
          </a:xfrm>
          <a:prstGeom prst="leftArrow">
            <a:avLst>
              <a:gd name="adj1" fmla="val 50000"/>
              <a:gd name="adj2" fmla="val 32745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71692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1338" y="3119438"/>
            <a:ext cx="4633912" cy="357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6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5" grpId="0" animBg="1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http://upload.wikimedia.org/wikipedia/commons/4/42/Voyage_of_the_Beag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538" y="842824"/>
            <a:ext cx="8451091" cy="4359542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37893" name="Text Box 6"/>
          <p:cNvSpPr txBox="1">
            <a:spLocks noChangeArrowheads="1"/>
          </p:cNvSpPr>
          <p:nvPr/>
        </p:nvSpPr>
        <p:spPr bwMode="auto">
          <a:xfrm>
            <a:off x="361950" y="5348288"/>
            <a:ext cx="4132863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000099"/>
                </a:solidFill>
                <a:latin typeface="Arial" charset="0"/>
                <a:cs typeface="Arial" charset="0"/>
              </a:rPr>
              <a:t>Charles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  <a:cs typeface="Arial" charset="0"/>
              </a:rPr>
              <a:t>Lyell</a:t>
            </a:r>
            <a:endParaRPr lang="cs-CZ" sz="2000" dirty="0">
              <a:solidFill>
                <a:srgbClr val="000099"/>
              </a:solidFill>
              <a:latin typeface="Arial" charset="0"/>
              <a:cs typeface="Arial" charset="0"/>
            </a:endParaRPr>
          </a:p>
          <a:p>
            <a:pPr>
              <a:spcAft>
                <a:spcPts val="600"/>
              </a:spcAft>
            </a:pPr>
            <a:r>
              <a:rPr lang="cs-CZ" sz="2000" i="1" dirty="0" err="1">
                <a:latin typeface="Arial" charset="0"/>
                <a:cs typeface="Arial" charset="0"/>
              </a:rPr>
              <a:t>Principles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smtClean="0">
                <a:latin typeface="Arial" charset="0"/>
                <a:cs typeface="Arial" charset="0"/>
              </a:rPr>
              <a:t>Geology</a:t>
            </a:r>
            <a:r>
              <a:rPr lang="cs-CZ" sz="2000" dirty="0" smtClean="0">
                <a:latin typeface="Arial" charset="0"/>
                <a:cs typeface="Arial" charset="0"/>
              </a:rPr>
              <a:t> </a:t>
            </a:r>
            <a:r>
              <a:rPr lang="cs-CZ" sz="2000" dirty="0">
                <a:latin typeface="Arial" charset="0"/>
                <a:cs typeface="Arial" charset="0"/>
              </a:rPr>
              <a:t>(1830–1833)</a:t>
            </a:r>
          </a:p>
        </p:txBody>
      </p:sp>
      <p:pic>
        <p:nvPicPr>
          <p:cNvPr id="37894" name="Picture 7"/>
          <p:cNvPicPr>
            <a:picLocks noChangeAspect="1" noChangeArrowheads="1"/>
          </p:cNvPicPr>
          <p:nvPr/>
        </p:nvPicPr>
        <p:blipFill>
          <a:blip r:embed="rId4" cstate="print"/>
          <a:srcRect l="1949" t="1169" r="1640" b="3583"/>
          <a:stretch>
            <a:fillRect/>
          </a:stretch>
        </p:blipFill>
        <p:spPr bwMode="auto">
          <a:xfrm>
            <a:off x="6662738" y="169863"/>
            <a:ext cx="2341563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37892" name="Text Box 3"/>
          <p:cNvSpPr txBox="1">
            <a:spLocks noChangeArrowheads="1"/>
          </p:cNvSpPr>
          <p:nvPr/>
        </p:nvSpPr>
        <p:spPr bwMode="auto">
          <a:xfrm>
            <a:off x="381000" y="261938"/>
            <a:ext cx="3149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E10000"/>
                </a:solidFill>
                <a:latin typeface="Arial" charset="0"/>
                <a:cs typeface="Arial" charset="0"/>
              </a:rPr>
              <a:t>HMS Beagle (1831–1836)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 descr="http://upload.wikimedia.org/wikipedia/commons/4/42/Voyage_of_the_Beag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538" y="842824"/>
            <a:ext cx="8451091" cy="4359542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381000" y="261938"/>
            <a:ext cx="3149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E10000"/>
                </a:solidFill>
                <a:latin typeface="Arial" charset="0"/>
                <a:cs typeface="Arial" charset="0"/>
              </a:rPr>
              <a:t>HMS </a:t>
            </a:r>
            <a:r>
              <a:rPr lang="cs-CZ" sz="2000" dirty="0" err="1">
                <a:solidFill>
                  <a:srgbClr val="E10000"/>
                </a:solidFill>
                <a:latin typeface="Arial" charset="0"/>
                <a:cs typeface="Arial" charset="0"/>
              </a:rPr>
              <a:t>Beagle</a:t>
            </a:r>
            <a:r>
              <a:rPr lang="cs-CZ" sz="2000" dirty="0">
                <a:solidFill>
                  <a:srgbClr val="E10000"/>
                </a:solidFill>
                <a:latin typeface="Arial" charset="0"/>
                <a:cs typeface="Arial" charset="0"/>
              </a:rPr>
              <a:t> (1831–1836)</a:t>
            </a: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2702112" y="3807743"/>
            <a:ext cx="677863" cy="517525"/>
          </a:xfrm>
          <a:prstGeom prst="leftArrow">
            <a:avLst>
              <a:gd name="adj1" fmla="val 50000"/>
              <a:gd name="adj2" fmla="val 32745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38917" name="Picture 9" descr="Megatheri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538" y="3556000"/>
            <a:ext cx="1914525" cy="282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38918" name="Picture 10" descr="glyptod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7400" y="4583113"/>
            <a:ext cx="2492375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38919" name="Picture 12" descr="HMS_Beagle_by_Conrad_Marten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7950" y="257175"/>
            <a:ext cx="3717925" cy="247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38920" name="Picture 14" descr="Image-Rhea_Darwinii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13538" y="3054350"/>
            <a:ext cx="2273300" cy="290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38921" name="Picture 16" descr="mastodo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49775" y="4586288"/>
            <a:ext cx="2474913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38922" name="Text Box 17"/>
          <p:cNvSpPr txBox="1">
            <a:spLocks noChangeArrowheads="1"/>
          </p:cNvSpPr>
          <p:nvPr/>
        </p:nvSpPr>
        <p:spPr bwMode="auto">
          <a:xfrm>
            <a:off x="1292225" y="6391275"/>
            <a:ext cx="12287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i="1">
                <a:latin typeface="Arial" charset="0"/>
                <a:cs typeface="Arial" charset="0"/>
              </a:rPr>
              <a:t>Megatherium</a:t>
            </a:r>
          </a:p>
        </p:txBody>
      </p:sp>
      <p:sp>
        <p:nvSpPr>
          <p:cNvPr id="38923" name="Text Box 18"/>
          <p:cNvSpPr txBox="1">
            <a:spLocks noChangeArrowheads="1"/>
          </p:cNvSpPr>
          <p:nvPr/>
        </p:nvSpPr>
        <p:spPr bwMode="auto">
          <a:xfrm>
            <a:off x="3311525" y="6132513"/>
            <a:ext cx="1000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i="1">
                <a:latin typeface="Arial" charset="0"/>
                <a:cs typeface="Arial" charset="0"/>
              </a:rPr>
              <a:t>Glyptodon</a:t>
            </a:r>
          </a:p>
        </p:txBody>
      </p:sp>
      <p:sp>
        <p:nvSpPr>
          <p:cNvPr id="38924" name="Text Box 19"/>
          <p:cNvSpPr txBox="1">
            <a:spLocks noChangeArrowheads="1"/>
          </p:cNvSpPr>
          <p:nvPr/>
        </p:nvSpPr>
        <p:spPr bwMode="auto">
          <a:xfrm>
            <a:off x="7021513" y="6362700"/>
            <a:ext cx="9699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i="1">
                <a:latin typeface="Arial" charset="0"/>
                <a:cs typeface="Arial" charset="0"/>
              </a:rPr>
              <a:t>Mastodon</a:t>
            </a:r>
          </a:p>
        </p:txBody>
      </p:sp>
      <p:sp>
        <p:nvSpPr>
          <p:cNvPr id="38925" name="Text Box 20"/>
          <p:cNvSpPr txBox="1">
            <a:spLocks noChangeArrowheads="1"/>
          </p:cNvSpPr>
          <p:nvPr/>
        </p:nvSpPr>
        <p:spPr bwMode="auto">
          <a:xfrm>
            <a:off x="7407275" y="5930900"/>
            <a:ext cx="14192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i="1">
                <a:latin typeface="Arial" charset="0"/>
                <a:cs typeface="Arial" charset="0"/>
              </a:rPr>
              <a:t>„Rhea Darwinii“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http://upload.wikimedia.org/wikipedia/commons/4/42/Voyage_of_the_Beag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538" y="842824"/>
            <a:ext cx="8451091" cy="4359542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35846" name="AutoShape 6"/>
          <p:cNvSpPr>
            <a:spLocks noChangeArrowheads="1"/>
          </p:cNvSpPr>
          <p:nvPr/>
        </p:nvSpPr>
        <p:spPr bwMode="auto">
          <a:xfrm flipH="1">
            <a:off x="490538" y="2761283"/>
            <a:ext cx="677862" cy="517525"/>
          </a:xfrm>
          <a:prstGeom prst="leftArrow">
            <a:avLst>
              <a:gd name="adj1" fmla="val 50000"/>
              <a:gd name="adj2" fmla="val 32745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39940" name="Picture 8" descr="Galapagos2"/>
          <p:cNvPicPr>
            <a:picLocks noChangeAspect="1" noChangeArrowheads="1"/>
          </p:cNvPicPr>
          <p:nvPr/>
        </p:nvPicPr>
        <p:blipFill>
          <a:blip r:embed="rId3" cstate="print"/>
          <a:srcRect t="26911"/>
          <a:stretch>
            <a:fillRect/>
          </a:stretch>
        </p:blipFill>
        <p:spPr bwMode="auto">
          <a:xfrm>
            <a:off x="6053137" y="3886200"/>
            <a:ext cx="3090863" cy="2259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39941" name="Picture 11" descr="galapagos-tortoise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5095" y="4590750"/>
            <a:ext cx="3035300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39942" name="Picture 4" descr="Beagle in the Galapagos"/>
          <p:cNvPicPr>
            <a:picLocks noChangeAspect="1" noChangeArrowheads="1"/>
          </p:cNvPicPr>
          <p:nvPr/>
        </p:nvPicPr>
        <p:blipFill>
          <a:blip r:embed="rId5" cstate="print"/>
          <a:srcRect l="27843" t="4898" r="18622" b="16858"/>
          <a:stretch>
            <a:fillRect/>
          </a:stretch>
        </p:blipFill>
        <p:spPr bwMode="auto">
          <a:xfrm>
            <a:off x="6597444" y="113801"/>
            <a:ext cx="2424112" cy="233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39943" name="Picture 13" descr="2573047-The-Sea-Iguana-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163" y="4549775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39944" name="Text Box 3"/>
          <p:cNvSpPr txBox="1">
            <a:spLocks noChangeArrowheads="1"/>
          </p:cNvSpPr>
          <p:nvPr/>
        </p:nvSpPr>
        <p:spPr bwMode="auto">
          <a:xfrm>
            <a:off x="381000" y="261938"/>
            <a:ext cx="3149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E10000"/>
                </a:solidFill>
                <a:latin typeface="Arial" charset="0"/>
                <a:cs typeface="Arial" charset="0"/>
              </a:rPr>
              <a:t>HMS Beagle (1831–1836)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 descr="Darwin%27s_finches_by_Gou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1125" y="277813"/>
            <a:ext cx="3405188" cy="275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40963" name="Picture 5" descr="John_Goul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950" y="165100"/>
            <a:ext cx="2390775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40964" name="Text Box 6"/>
          <p:cNvSpPr txBox="1">
            <a:spLocks noChangeArrowheads="1"/>
          </p:cNvSpPr>
          <p:nvPr/>
        </p:nvSpPr>
        <p:spPr bwMode="auto">
          <a:xfrm>
            <a:off x="2370138" y="777875"/>
            <a:ext cx="1352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>
                <a:solidFill>
                  <a:srgbClr val="000099"/>
                </a:solidFill>
                <a:latin typeface="Arial" charset="0"/>
                <a:cs typeface="Arial" charset="0"/>
              </a:rPr>
              <a:t>John </a:t>
            </a:r>
            <a:r>
              <a:rPr lang="cs-CZ" sz="1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Gould</a:t>
            </a:r>
            <a:endParaRPr lang="cs-CZ" sz="1800" dirty="0">
              <a:solidFill>
                <a:srgbClr val="000099"/>
              </a:solidFill>
              <a:latin typeface="Arial" charset="0"/>
              <a:cs typeface="Arial" charset="0"/>
            </a:endParaRPr>
          </a:p>
        </p:txBody>
      </p:sp>
      <p:pic>
        <p:nvPicPr>
          <p:cNvPr id="40965" name="Picture 9" descr="galapagos-mockingbird-mimus-melanotis-illustration-by-john-gould-from-darwins-zoology-of-the-voyage-of-hms-beag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89663" y="3216275"/>
            <a:ext cx="2592387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40966" name="Picture 11" descr="c1x17b-finche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8500" y="3227388"/>
            <a:ext cx="4957763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7" name="TextovéPole 6"/>
          <p:cNvSpPr txBox="1">
            <a:spLocks noChangeArrowheads="1"/>
          </p:cNvSpPr>
          <p:nvPr/>
        </p:nvSpPr>
        <p:spPr bwMode="auto">
          <a:xfrm>
            <a:off x="2824163" y="2451100"/>
            <a:ext cx="23383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>
                <a:latin typeface="Arial" charset="0"/>
                <a:cs typeface="Arial" charset="0"/>
              </a:rPr>
              <a:t>„Darwinovy pěnkavy“</a:t>
            </a:r>
          </a:p>
          <a:p>
            <a:pPr algn="ctr"/>
            <a:r>
              <a:rPr lang="cs-CZ" sz="1800">
                <a:latin typeface="Arial" charset="0"/>
                <a:cs typeface="Arial" charset="0"/>
              </a:rPr>
              <a:t>(pěnkavky)</a:t>
            </a:r>
          </a:p>
        </p:txBody>
      </p:sp>
      <p:sp>
        <p:nvSpPr>
          <p:cNvPr id="40968" name="TextovéPole 7"/>
          <p:cNvSpPr txBox="1">
            <a:spLocks noChangeArrowheads="1"/>
          </p:cNvSpPr>
          <p:nvPr/>
        </p:nvSpPr>
        <p:spPr bwMode="auto">
          <a:xfrm>
            <a:off x="5086350" y="6200775"/>
            <a:ext cx="26590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>
                <a:latin typeface="Arial" charset="0"/>
                <a:cs typeface="Arial" charset="0"/>
              </a:rPr>
              <a:t>drozd</a:t>
            </a:r>
            <a:r>
              <a:rPr lang="en-US" sz="1800">
                <a:latin typeface="Arial" charset="0"/>
                <a:cs typeface="Arial" charset="0"/>
              </a:rPr>
              <a:t>c</a:t>
            </a:r>
            <a:r>
              <a:rPr lang="cs-CZ" sz="1800">
                <a:latin typeface="Arial" charset="0"/>
                <a:cs typeface="Arial" charset="0"/>
              </a:rPr>
              <a:t>i („mockingbirds“)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>
            <a:grpSpLocks noChangeAspect="1"/>
          </p:cNvGrpSpPr>
          <p:nvPr/>
        </p:nvGrpSpPr>
        <p:grpSpPr>
          <a:xfrm>
            <a:off x="1292087" y="3453109"/>
            <a:ext cx="4200799" cy="2976266"/>
            <a:chOff x="735495" y="1500809"/>
            <a:chExt cx="4588427" cy="3250900"/>
          </a:xfrm>
        </p:grpSpPr>
        <p:sp>
          <p:nvSpPr>
            <p:cNvPr id="7" name="Volný tvar 6"/>
            <p:cNvSpPr/>
            <p:nvPr/>
          </p:nvSpPr>
          <p:spPr bwMode="auto">
            <a:xfrm>
              <a:off x="3298032" y="3002756"/>
              <a:ext cx="626268" cy="578645"/>
            </a:xfrm>
            <a:custGeom>
              <a:avLst/>
              <a:gdLst>
                <a:gd name="connsiteX0" fmla="*/ 0 w 609600"/>
                <a:gd name="connsiteY0" fmla="*/ 564357 h 564357"/>
                <a:gd name="connsiteX1" fmla="*/ 481013 w 609600"/>
                <a:gd name="connsiteY1" fmla="*/ 0 h 564357"/>
                <a:gd name="connsiteX2" fmla="*/ 609600 w 609600"/>
                <a:gd name="connsiteY2" fmla="*/ 426244 h 564357"/>
                <a:gd name="connsiteX3" fmla="*/ 0 w 609600"/>
                <a:gd name="connsiteY3" fmla="*/ 564357 h 564357"/>
                <a:gd name="connsiteX0" fmla="*/ 0 w 609600"/>
                <a:gd name="connsiteY0" fmla="*/ 564357 h 564357"/>
                <a:gd name="connsiteX1" fmla="*/ 481013 w 609600"/>
                <a:gd name="connsiteY1" fmla="*/ 0 h 564357"/>
                <a:gd name="connsiteX2" fmla="*/ 609600 w 609600"/>
                <a:gd name="connsiteY2" fmla="*/ 426244 h 564357"/>
                <a:gd name="connsiteX3" fmla="*/ 0 w 609600"/>
                <a:gd name="connsiteY3" fmla="*/ 564357 h 564357"/>
                <a:gd name="connsiteX0" fmla="*/ 0 w 626268"/>
                <a:gd name="connsiteY0" fmla="*/ 578645 h 578645"/>
                <a:gd name="connsiteX1" fmla="*/ 497681 w 626268"/>
                <a:gd name="connsiteY1" fmla="*/ 0 h 578645"/>
                <a:gd name="connsiteX2" fmla="*/ 626268 w 626268"/>
                <a:gd name="connsiteY2" fmla="*/ 426244 h 578645"/>
                <a:gd name="connsiteX3" fmla="*/ 0 w 626268"/>
                <a:gd name="connsiteY3" fmla="*/ 578645 h 578645"/>
                <a:gd name="connsiteX0" fmla="*/ 0 w 626268"/>
                <a:gd name="connsiteY0" fmla="*/ 578645 h 578645"/>
                <a:gd name="connsiteX1" fmla="*/ 497681 w 626268"/>
                <a:gd name="connsiteY1" fmla="*/ 0 h 578645"/>
                <a:gd name="connsiteX2" fmla="*/ 626268 w 626268"/>
                <a:gd name="connsiteY2" fmla="*/ 426244 h 578645"/>
                <a:gd name="connsiteX3" fmla="*/ 0 w 626268"/>
                <a:gd name="connsiteY3" fmla="*/ 578645 h 578645"/>
                <a:gd name="connsiteX0" fmla="*/ 0 w 626268"/>
                <a:gd name="connsiteY0" fmla="*/ 578645 h 578645"/>
                <a:gd name="connsiteX1" fmla="*/ 497681 w 626268"/>
                <a:gd name="connsiteY1" fmla="*/ 0 h 578645"/>
                <a:gd name="connsiteX2" fmla="*/ 626268 w 626268"/>
                <a:gd name="connsiteY2" fmla="*/ 426244 h 578645"/>
                <a:gd name="connsiteX3" fmla="*/ 0 w 626268"/>
                <a:gd name="connsiteY3" fmla="*/ 578645 h 578645"/>
                <a:gd name="connsiteX0" fmla="*/ 0 w 626268"/>
                <a:gd name="connsiteY0" fmla="*/ 578645 h 578645"/>
                <a:gd name="connsiteX1" fmla="*/ 497681 w 626268"/>
                <a:gd name="connsiteY1" fmla="*/ 0 h 578645"/>
                <a:gd name="connsiteX2" fmla="*/ 626268 w 626268"/>
                <a:gd name="connsiteY2" fmla="*/ 426244 h 578645"/>
                <a:gd name="connsiteX3" fmla="*/ 0 w 626268"/>
                <a:gd name="connsiteY3" fmla="*/ 578645 h 578645"/>
                <a:gd name="connsiteX0" fmla="*/ 0 w 626268"/>
                <a:gd name="connsiteY0" fmla="*/ 578645 h 578645"/>
                <a:gd name="connsiteX1" fmla="*/ 497681 w 626268"/>
                <a:gd name="connsiteY1" fmla="*/ 0 h 578645"/>
                <a:gd name="connsiteX2" fmla="*/ 626268 w 626268"/>
                <a:gd name="connsiteY2" fmla="*/ 426244 h 578645"/>
                <a:gd name="connsiteX3" fmla="*/ 0 w 626268"/>
                <a:gd name="connsiteY3" fmla="*/ 578645 h 578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268" h="578645">
                  <a:moveTo>
                    <a:pt x="0" y="578645"/>
                  </a:moveTo>
                  <a:cubicBezTo>
                    <a:pt x="254000" y="359568"/>
                    <a:pt x="357980" y="197645"/>
                    <a:pt x="497681" y="0"/>
                  </a:cubicBezTo>
                  <a:lnTo>
                    <a:pt x="626268" y="426244"/>
                  </a:lnTo>
                  <a:lnTo>
                    <a:pt x="0" y="578645"/>
                  </a:lnTo>
                  <a:close/>
                </a:path>
              </a:pathLst>
            </a:custGeom>
            <a:gradFill>
              <a:gsLst>
                <a:gs pos="100000">
                  <a:srgbClr val="003399"/>
                </a:gs>
                <a:gs pos="0">
                  <a:schemeClr val="bg1"/>
                </a:gs>
              </a:gsLst>
              <a:lin ang="96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pic>
          <p:nvPicPr>
            <p:cNvPr id="154628" name="Picture 4" descr="http://upload.wikimedia.org/wikipedia/commons/thumb/d/d9/Malthus_PL_en.svg/2000px-Malthus_PL_en.svg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35495" y="1500809"/>
              <a:ext cx="4588427" cy="3250900"/>
            </a:xfrm>
            <a:prstGeom prst="rect">
              <a:avLst/>
            </a:prstGeom>
            <a:noFill/>
          </p:spPr>
        </p:pic>
      </p:grpSp>
      <p:pic>
        <p:nvPicPr>
          <p:cNvPr id="154626" name="Picture 2" descr="http://upload.wikimedia.org/wikipedia/commons/3/32/Thomas_Robert_Malthu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1225" y="181182"/>
            <a:ext cx="2097156" cy="266311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90538" y="280918"/>
            <a:ext cx="4741683" cy="1082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 smtClean="0">
                <a:solidFill>
                  <a:srgbClr val="000099"/>
                </a:solidFill>
                <a:latin typeface="Arial" charset="0"/>
                <a:cs typeface="Arial" charset="0"/>
              </a:rPr>
              <a:t>Thomas Robert </a:t>
            </a:r>
            <a:r>
              <a:rPr lang="cs-CZ" sz="2000" dirty="0" err="1" smtClean="0">
                <a:solidFill>
                  <a:srgbClr val="000099"/>
                </a:solidFill>
                <a:latin typeface="Arial" charset="0"/>
                <a:cs typeface="Arial" charset="0"/>
              </a:rPr>
              <a:t>Malthus</a:t>
            </a:r>
            <a:r>
              <a:rPr lang="cs-CZ" sz="2000" dirty="0" smtClean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cs-CZ" sz="1800" dirty="0" smtClean="0">
                <a:latin typeface="Arial" charset="0"/>
                <a:cs typeface="Arial" charset="0"/>
              </a:rPr>
              <a:t>(1766</a:t>
            </a:r>
            <a:r>
              <a:rPr lang="cs-CZ" sz="1800" dirty="0" smtClean="0">
                <a:latin typeface="Arial"/>
                <a:cs typeface="Arial"/>
                <a:sym typeface="Symbol"/>
              </a:rPr>
              <a:t>‒</a:t>
            </a:r>
            <a:r>
              <a:rPr lang="cs-CZ" sz="1800" dirty="0" smtClean="0">
                <a:latin typeface="Arial" charset="0"/>
                <a:cs typeface="Arial" charset="0"/>
              </a:rPr>
              <a:t>1834)</a:t>
            </a:r>
            <a:endParaRPr lang="cs-CZ" sz="2000" dirty="0" smtClean="0">
              <a:solidFill>
                <a:srgbClr val="000099"/>
              </a:solidFill>
              <a:latin typeface="Arial" charset="0"/>
              <a:cs typeface="Arial" charset="0"/>
            </a:endParaRPr>
          </a:p>
          <a:p>
            <a:pPr defTabSz="360000"/>
            <a:r>
              <a:rPr lang="cs-CZ" sz="1800" dirty="0" smtClean="0">
                <a:latin typeface="Arial" charset="0"/>
                <a:cs typeface="Arial" charset="0"/>
              </a:rPr>
              <a:t>1798, 1801: </a:t>
            </a:r>
            <a:r>
              <a:rPr lang="cs-CZ" sz="1800" i="1" dirty="0" smtClean="0">
                <a:latin typeface="Arial" charset="0"/>
                <a:cs typeface="Arial" charset="0"/>
              </a:rPr>
              <a:t>Esej o principu populace </a:t>
            </a:r>
            <a:br>
              <a:rPr lang="cs-CZ" sz="1800" i="1" dirty="0" smtClean="0">
                <a:latin typeface="Arial" charset="0"/>
                <a:cs typeface="Arial" charset="0"/>
              </a:rPr>
            </a:br>
            <a:r>
              <a:rPr lang="cs-CZ" sz="1800" i="1" dirty="0" smtClean="0">
                <a:latin typeface="Arial" charset="0"/>
                <a:cs typeface="Arial" charset="0"/>
              </a:rPr>
              <a:t>	</a:t>
            </a:r>
            <a:r>
              <a:rPr lang="cs-CZ" sz="1800" dirty="0" smtClean="0">
                <a:latin typeface="Arial" charset="0"/>
                <a:cs typeface="Arial" charset="0"/>
              </a:rPr>
              <a:t>(</a:t>
            </a:r>
            <a:r>
              <a:rPr lang="cs-CZ" sz="1800" i="1" dirty="0" err="1" smtClean="0">
                <a:latin typeface="Arial" charset="0"/>
                <a:cs typeface="Arial" charset="0"/>
              </a:rPr>
              <a:t>An</a:t>
            </a:r>
            <a:r>
              <a:rPr lang="cs-CZ" sz="1800" i="1" dirty="0" smtClean="0">
                <a:latin typeface="Arial" charset="0"/>
                <a:cs typeface="Arial" charset="0"/>
              </a:rPr>
              <a:t> </a:t>
            </a:r>
            <a:r>
              <a:rPr lang="cs-CZ" sz="1800" i="1" dirty="0" err="1" smtClean="0">
                <a:latin typeface="Arial" charset="0"/>
                <a:cs typeface="Arial" charset="0"/>
              </a:rPr>
              <a:t>Essay</a:t>
            </a:r>
            <a:r>
              <a:rPr lang="cs-CZ" sz="1800" i="1" dirty="0" smtClean="0">
                <a:latin typeface="Arial" charset="0"/>
                <a:cs typeface="Arial" charset="0"/>
              </a:rPr>
              <a:t> on </a:t>
            </a:r>
            <a:r>
              <a:rPr lang="cs-CZ" sz="1800" i="1" dirty="0" err="1" smtClean="0">
                <a:latin typeface="Arial" charset="0"/>
                <a:cs typeface="Arial" charset="0"/>
              </a:rPr>
              <a:t>the</a:t>
            </a:r>
            <a:r>
              <a:rPr lang="cs-CZ" sz="1800" i="1" dirty="0" smtClean="0">
                <a:latin typeface="Arial" charset="0"/>
                <a:cs typeface="Arial" charset="0"/>
              </a:rPr>
              <a:t> </a:t>
            </a:r>
            <a:r>
              <a:rPr lang="cs-CZ" sz="1800" i="1" dirty="0" err="1" smtClean="0">
                <a:latin typeface="Arial" charset="0"/>
                <a:cs typeface="Arial" charset="0"/>
              </a:rPr>
              <a:t>Principle</a:t>
            </a:r>
            <a:r>
              <a:rPr lang="cs-CZ" sz="1800" i="1" dirty="0" smtClean="0">
                <a:latin typeface="Arial" charset="0"/>
                <a:cs typeface="Arial" charset="0"/>
              </a:rPr>
              <a:t> </a:t>
            </a:r>
            <a:r>
              <a:rPr lang="cs-CZ" sz="1800" i="1" dirty="0" err="1" smtClean="0">
                <a:latin typeface="Arial" charset="0"/>
                <a:cs typeface="Arial" charset="0"/>
              </a:rPr>
              <a:t>of</a:t>
            </a:r>
            <a:r>
              <a:rPr lang="cs-CZ" sz="1800" i="1" dirty="0" smtClean="0">
                <a:latin typeface="Arial" charset="0"/>
                <a:cs typeface="Arial" charset="0"/>
              </a:rPr>
              <a:t> </a:t>
            </a:r>
            <a:r>
              <a:rPr lang="cs-CZ" sz="1800" i="1" dirty="0" err="1" smtClean="0">
                <a:latin typeface="Arial" charset="0"/>
                <a:cs typeface="Arial" charset="0"/>
              </a:rPr>
              <a:t>Population</a:t>
            </a:r>
            <a:r>
              <a:rPr lang="cs-CZ" sz="1800" dirty="0" smtClean="0">
                <a:latin typeface="Arial" charset="0"/>
                <a:cs typeface="Arial" charset="0"/>
              </a:rPr>
              <a:t>)</a:t>
            </a:r>
            <a:endParaRPr lang="cs-CZ" sz="1800" i="1" dirty="0">
              <a:latin typeface="Arial" charset="0"/>
              <a:cs typeface="Arial" charset="0"/>
            </a:endParaRPr>
          </a:p>
        </p:txBody>
      </p:sp>
      <p:sp>
        <p:nvSpPr>
          <p:cNvPr id="9" name="Obdélníkový popisek 8"/>
          <p:cNvSpPr/>
          <p:nvPr/>
        </p:nvSpPr>
        <p:spPr bwMode="auto">
          <a:xfrm>
            <a:off x="5516215" y="3910311"/>
            <a:ext cx="2295939" cy="1103242"/>
          </a:xfrm>
          <a:prstGeom prst="wedgeRectCallout">
            <a:avLst>
              <a:gd name="adj1" fmla="val -113906"/>
              <a:gd name="adj2" fmla="val 59676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nedostatek zdrojů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dirty="0" smtClean="0">
                <a:latin typeface="Arial" pitchFamily="34" charset="0"/>
                <a:cs typeface="Arial" pitchFamily="34" charset="0"/>
                <a:sym typeface="Symbol"/>
              </a:rPr>
              <a:t> méně přizpůsobení jedinci nepřežívají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dirty="0" smtClean="0">
                <a:latin typeface="Arial" pitchFamily="34" charset="0"/>
                <a:cs typeface="Arial" pitchFamily="34" charset="0"/>
                <a:sym typeface="Symbol"/>
              </a:rPr>
              <a:t>= přírodní výběr</a:t>
            </a:r>
            <a:endParaRPr kumimoji="0" lang="cs-CZ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90538" y="1553505"/>
            <a:ext cx="8276689" cy="17338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1800" dirty="0" smtClean="0">
                <a:latin typeface="Arial" pitchFamily="34" charset="0"/>
                <a:cs typeface="Arial" pitchFamily="34" charset="0"/>
              </a:rPr>
              <a:t>snížení porodní a dětské úmrtnosti, zvýšení průměrného </a:t>
            </a:r>
            <a:br>
              <a:rPr lang="cs-CZ" sz="1800" dirty="0" smtClean="0">
                <a:latin typeface="Arial" pitchFamily="34" charset="0"/>
                <a:cs typeface="Arial" pitchFamily="34" charset="0"/>
              </a:rPr>
            </a:br>
            <a:r>
              <a:rPr lang="cs-CZ" sz="1800" dirty="0" smtClean="0">
                <a:latin typeface="Arial" pitchFamily="34" charset="0"/>
                <a:cs typeface="Arial" pitchFamily="34" charset="0"/>
              </a:rPr>
              <a:t>	věku </a:t>
            </a:r>
            <a:r>
              <a:rPr lang="cs-CZ" sz="1800" dirty="0" smtClean="0">
                <a:latin typeface="Arial" pitchFamily="34" charset="0"/>
                <a:cs typeface="Arial" pitchFamily="34" charset="0"/>
                <a:sym typeface="Symbol"/>
              </a:rPr>
              <a:t> populační růst</a:t>
            </a:r>
            <a:endParaRPr lang="cs-CZ" sz="1800" dirty="0" smtClean="0">
              <a:latin typeface="Arial" pitchFamily="34" charset="0"/>
              <a:cs typeface="Arial" pitchFamily="34" charset="0"/>
            </a:endParaRPr>
          </a:p>
          <a:p>
            <a:pPr defTabSz="360000">
              <a:spcAft>
                <a:spcPts val="1000"/>
              </a:spcAft>
            </a:pPr>
            <a:r>
              <a:rPr lang="cs-CZ" sz="1800" dirty="0" smtClean="0">
                <a:latin typeface="Arial" pitchFamily="34" charset="0"/>
                <a:cs typeface="Arial" pitchFamily="34" charset="0"/>
              </a:rPr>
              <a:t>V. Británie (Glasgow, Liverpool, Birmingham, Manchester, </a:t>
            </a:r>
            <a:br>
              <a:rPr lang="cs-CZ" sz="1800" dirty="0" smtClean="0">
                <a:latin typeface="Arial" pitchFamily="34" charset="0"/>
                <a:cs typeface="Arial" pitchFamily="34" charset="0"/>
              </a:rPr>
            </a:br>
            <a:r>
              <a:rPr lang="cs-CZ" sz="1800" dirty="0" smtClean="0">
                <a:latin typeface="Arial" pitchFamily="34" charset="0"/>
                <a:cs typeface="Arial" pitchFamily="34" charset="0"/>
              </a:rPr>
              <a:t>	Londýn), Irsko, USA, Neapol („město žebráků“)</a:t>
            </a:r>
          </a:p>
          <a:p>
            <a:pPr defTabSz="360000">
              <a:spcAft>
                <a:spcPts val="1000"/>
              </a:spcAft>
            </a:pPr>
            <a:r>
              <a:rPr lang="cs-CZ" sz="1800" dirty="0" smtClean="0">
                <a:latin typeface="Arial" pitchFamily="34" charset="0"/>
                <a:cs typeface="Arial" pitchFamily="34" charset="0"/>
              </a:rPr>
              <a:t>ALE: zemědělská revoluce (Anglie, USA), v USA do růstu započítáni i imigranti 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img1.wikia.nocookie.net/__cb20111004021328/marveldatabase/images/thumb/b/bb/Charles_Darwin_(Earth-616).jpg/250px-Charles_Darwin_(Earth-61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81483" y="3101843"/>
            <a:ext cx="2311140" cy="294901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8" name="Oválný popisek 7"/>
          <p:cNvSpPr/>
          <p:nvPr/>
        </p:nvSpPr>
        <p:spPr>
          <a:xfrm>
            <a:off x="783300" y="2812869"/>
            <a:ext cx="4980692" cy="2397211"/>
          </a:xfrm>
          <a:prstGeom prst="wedgeEllipseCallout">
            <a:avLst>
              <a:gd name="adj1" fmla="val 63238"/>
              <a:gd name="adj2" fmla="val 17852"/>
            </a:avLst>
          </a:prstGeom>
          <a:solidFill>
            <a:srgbClr val="FFFFCC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Jsem si téměř jist (zcela v rozporu se svým dřívějším názorem), že druhy (</a:t>
            </a:r>
            <a:r>
              <a:rPr lang="cs-CZ" sz="18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je to jako přiznat se k vraždě</a:t>
            </a:r>
            <a:r>
              <a:rPr lang="cs-C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nejsou neměnné! </a:t>
            </a:r>
            <a:endParaRPr lang="cs-CZ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GB" sz="16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[</a:t>
            </a:r>
            <a:r>
              <a:rPr lang="cs-CZ" sz="16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1844, Darwinův dopis </a:t>
            </a:r>
            <a:br>
              <a:rPr lang="cs-CZ" sz="1600" dirty="0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cs-CZ" sz="160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Hookerovi</a:t>
            </a:r>
            <a:r>
              <a:rPr lang="en-GB" sz="16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]</a:t>
            </a:r>
            <a:endParaRPr lang="cs-CZ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490538" y="542075"/>
            <a:ext cx="8481809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1842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 tužkou psaný 35-stránkový nástin teorie přírodního výběru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endParaRPr lang="cs-CZ" sz="2000" dirty="0">
              <a:latin typeface="Arial" pitchFamily="34" charset="0"/>
              <a:cs typeface="Arial" pitchFamily="34" charset="0"/>
            </a:endParaRPr>
          </a:p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1844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 rozšíření na 230 stran ...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manželce Emmě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aby vydala po jeho smrti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endParaRPr lang="cs-CZ" sz="2000" dirty="0">
              <a:latin typeface="Arial" pitchFamily="34" charset="0"/>
              <a:cs typeface="Arial" pitchFamily="34" charset="0"/>
            </a:endParaRPr>
          </a:p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11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. ledna 1844: dopis J.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Hookerovi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s nástinem své teorie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7" descr="Albrecht_von_Hall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2534" y="858930"/>
            <a:ext cx="2464101" cy="3128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492125" y="346075"/>
            <a:ext cx="621253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 dirty="0">
                <a:solidFill>
                  <a:srgbClr val="E10000"/>
                </a:solidFill>
                <a:latin typeface="Arial Black" pitchFamily="34" charset="0"/>
              </a:rPr>
              <a:t>EVOLUCE</a:t>
            </a:r>
            <a:r>
              <a:rPr lang="cs-CZ" sz="2000" b="1" dirty="0">
                <a:latin typeface="Arial" charset="0"/>
              </a:rPr>
              <a:t> </a:t>
            </a:r>
            <a:r>
              <a:rPr lang="cs-CZ" sz="2000" dirty="0">
                <a:latin typeface="Arial" charset="0"/>
              </a:rPr>
              <a:t>(</a:t>
            </a:r>
            <a:r>
              <a:rPr lang="cs-CZ" sz="2000" dirty="0" err="1">
                <a:latin typeface="Arial" charset="0"/>
              </a:rPr>
              <a:t>evolvere</a:t>
            </a:r>
            <a:r>
              <a:rPr lang="cs-CZ" sz="2000" dirty="0">
                <a:latin typeface="Arial" charset="0"/>
              </a:rPr>
              <a:t>, </a:t>
            </a:r>
            <a:r>
              <a:rPr lang="cs-CZ" sz="2000" dirty="0" err="1">
                <a:latin typeface="Arial" charset="0"/>
              </a:rPr>
              <a:t>evolutio</a:t>
            </a:r>
            <a:r>
              <a:rPr lang="cs-CZ" sz="2000" dirty="0">
                <a:latin typeface="Arial" charset="0"/>
              </a:rPr>
              <a:t>) = rozvinout, rozvinutí</a:t>
            </a:r>
            <a:endParaRPr lang="cs-CZ" sz="1800" dirty="0">
              <a:latin typeface="Arial" charset="0"/>
            </a:endParaRPr>
          </a:p>
        </p:txBody>
      </p:sp>
      <p:sp>
        <p:nvSpPr>
          <p:cNvPr id="79880" name="Text Box 8"/>
          <p:cNvSpPr txBox="1">
            <a:spLocks noChangeArrowheads="1"/>
          </p:cNvSpPr>
          <p:nvPr/>
        </p:nvSpPr>
        <p:spPr bwMode="auto">
          <a:xfrm>
            <a:off x="490538" y="1012825"/>
            <a:ext cx="5080237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dirty="0">
                <a:solidFill>
                  <a:schemeClr val="accent2"/>
                </a:solidFill>
                <a:latin typeface="Arial" charset="0"/>
              </a:rPr>
              <a:t>Albrecht </a:t>
            </a:r>
            <a:r>
              <a:rPr lang="cs-CZ" dirty="0" err="1">
                <a:solidFill>
                  <a:schemeClr val="accent2"/>
                </a:solidFill>
                <a:latin typeface="Arial" charset="0"/>
              </a:rPr>
              <a:t>von</a:t>
            </a:r>
            <a:r>
              <a:rPr lang="cs-CZ" dirty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cs-CZ" dirty="0" err="1">
                <a:solidFill>
                  <a:schemeClr val="accent2"/>
                </a:solidFill>
                <a:latin typeface="Arial" charset="0"/>
              </a:rPr>
              <a:t>Haller</a:t>
            </a:r>
            <a:r>
              <a:rPr lang="cs-CZ" dirty="0">
                <a:solidFill>
                  <a:schemeClr val="accent2"/>
                </a:solidFill>
                <a:latin typeface="Arial" charset="0"/>
              </a:rPr>
              <a:t> (1774):</a:t>
            </a:r>
            <a:r>
              <a:rPr lang="cs-CZ" dirty="0">
                <a:latin typeface="Arial" charset="0"/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charset="0"/>
              </a:rPr>
              <a:t>vývoj </a:t>
            </a:r>
            <a:r>
              <a:rPr lang="cs-CZ" sz="2000" dirty="0">
                <a:latin typeface="Arial" charset="0"/>
              </a:rPr>
              <a:t>individuálního embrya</a:t>
            </a: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charset="0"/>
              </a:rPr>
              <a:t>v </a:t>
            </a:r>
            <a:r>
              <a:rPr lang="cs-CZ" sz="2000" dirty="0">
                <a:latin typeface="Arial" charset="0"/>
              </a:rPr>
              <a:t>podstatě ontogenetický vývoj podle 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  předem daného programu (preformismus)</a:t>
            </a:r>
          </a:p>
        </p:txBody>
      </p:sp>
      <p:pic>
        <p:nvPicPr>
          <p:cNvPr id="8199" name="Picture 9" descr="HomunculusLar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03264" y="2059459"/>
            <a:ext cx="1060649" cy="4244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Picture 10" descr="http://render.fineartamerica.com/images/images-acrylic-search/15.00/15.00/metalposts/break/images-medium/8-preformationism-18th-century-science-sourc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62179" y="3564217"/>
            <a:ext cx="3379605" cy="26635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hambers_rober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5721" y="309104"/>
            <a:ext cx="278765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563475" y="555831"/>
            <a:ext cx="35862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 dirty="0">
                <a:solidFill>
                  <a:srgbClr val="000099"/>
                </a:solidFill>
                <a:latin typeface="Arial" charset="0"/>
                <a:cs typeface="Arial" charset="0"/>
              </a:rPr>
              <a:t>Robert </a:t>
            </a:r>
            <a:r>
              <a:rPr lang="cs-CZ" sz="2000" dirty="0" err="1" smtClean="0">
                <a:solidFill>
                  <a:srgbClr val="000099"/>
                </a:solidFill>
                <a:latin typeface="Arial" charset="0"/>
                <a:cs typeface="Arial" charset="0"/>
              </a:rPr>
              <a:t>Chambers</a:t>
            </a:r>
            <a:r>
              <a:rPr lang="cs-CZ" sz="2000" dirty="0" smtClean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cs-CZ" sz="1800" dirty="0" smtClean="0">
                <a:latin typeface="Arial" charset="0"/>
                <a:cs typeface="Arial" charset="0"/>
              </a:rPr>
              <a:t>(1802–1871</a:t>
            </a:r>
            <a:r>
              <a:rPr lang="cs-CZ" sz="1800" dirty="0"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490538" y="1501569"/>
            <a:ext cx="5043497" cy="157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  <a:cs typeface="Arial" charset="0"/>
              </a:rPr>
              <a:t>1844: </a:t>
            </a:r>
            <a:r>
              <a:rPr lang="cs-CZ" sz="2000" i="1" dirty="0" smtClean="0">
                <a:latin typeface="Arial" charset="0"/>
                <a:cs typeface="Arial" charset="0"/>
              </a:rPr>
              <a:t>Stopy přírodní historie Stvoření </a:t>
            </a:r>
            <a:br>
              <a:rPr lang="cs-CZ" sz="2000" i="1" dirty="0" smtClean="0">
                <a:latin typeface="Arial" charset="0"/>
                <a:cs typeface="Arial" charset="0"/>
              </a:rPr>
            </a:br>
            <a:r>
              <a:rPr lang="cs-CZ" sz="2000" dirty="0" smtClean="0">
                <a:latin typeface="Arial" charset="0"/>
                <a:cs typeface="Arial" charset="0"/>
              </a:rPr>
              <a:t>(</a:t>
            </a:r>
            <a:r>
              <a:rPr lang="cs-CZ" sz="2000" i="1" dirty="0" err="1" smtClean="0">
                <a:latin typeface="Arial" charset="0"/>
                <a:cs typeface="Arial" charset="0"/>
              </a:rPr>
              <a:t>Vestiges</a:t>
            </a:r>
            <a:r>
              <a:rPr lang="cs-CZ" sz="2000" i="1" dirty="0" smtClean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natural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history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 smtClean="0">
                <a:latin typeface="Arial" charset="0"/>
                <a:cs typeface="Arial" charset="0"/>
              </a:rPr>
              <a:t>Creation</a:t>
            </a:r>
            <a:r>
              <a:rPr lang="cs-CZ" sz="2000" dirty="0" smtClean="0">
                <a:latin typeface="Arial" charset="0"/>
                <a:cs typeface="Arial" charset="0"/>
              </a:rPr>
              <a:t>)</a:t>
            </a:r>
          </a:p>
          <a:p>
            <a:pPr>
              <a:spcAft>
                <a:spcPts val="10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12 vydání, celkem 100 000 výtisků</a:t>
            </a:r>
          </a:p>
          <a:p>
            <a:pPr>
              <a:spcAft>
                <a:spcPts val="10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autorství zjištěno až 1884</a:t>
            </a:r>
            <a:endParaRPr lang="cs-CZ" sz="2000" dirty="0">
              <a:latin typeface="Arial" charset="0"/>
              <a:cs typeface="Arial" charset="0"/>
            </a:endParaRPr>
          </a:p>
        </p:txBody>
      </p:sp>
      <p:pic>
        <p:nvPicPr>
          <p:cNvPr id="9" name="Picture 2" descr="http://www.onthaitime.com/files/images/english-newspaper-thailan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8590" y="4146667"/>
            <a:ext cx="2848475" cy="1939677"/>
          </a:xfrm>
          <a:prstGeom prst="rect">
            <a:avLst/>
          </a:prstGeom>
          <a:noFill/>
        </p:spPr>
      </p:pic>
      <p:sp>
        <p:nvSpPr>
          <p:cNvPr id="10" name="Oválný popisek 9"/>
          <p:cNvSpPr/>
          <p:nvPr/>
        </p:nvSpPr>
        <p:spPr>
          <a:xfrm>
            <a:off x="2992005" y="3436767"/>
            <a:ext cx="2883875" cy="1527350"/>
          </a:xfrm>
          <a:prstGeom prst="wedgeEllipseCallout">
            <a:avLst>
              <a:gd name="adj1" fmla="val -54293"/>
              <a:gd name="adj2" fmla="val 46219"/>
            </a:avLst>
          </a:prstGeom>
          <a:solidFill>
            <a:srgbClr val="CCFF99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Jde o odpornou a nečistou věc, jejíž dotek špiní a ze které dýchá zkáza!</a:t>
            </a:r>
            <a:endParaRPr lang="cs-CZ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22" name="Picture 2" descr="http://assets.cambridge.org/97811080/01670/cover/97811080016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66923" y="3644692"/>
            <a:ext cx="1714500" cy="26479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vilej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3788" y="708025"/>
            <a:ext cx="1781175" cy="289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4" descr="barnac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2438" y="3995738"/>
            <a:ext cx="7297737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3012" name="Picture 6" descr="020-vilejs_stvolnaty_2"/>
          <p:cNvPicPr>
            <a:picLocks noChangeAspect="1" noChangeArrowheads="1"/>
          </p:cNvPicPr>
          <p:nvPr/>
        </p:nvPicPr>
        <p:blipFill>
          <a:blip r:embed="rId4" cstate="print"/>
          <a:srcRect l="22324"/>
          <a:stretch>
            <a:fillRect/>
          </a:stretch>
        </p:blipFill>
        <p:spPr bwMode="auto">
          <a:xfrm>
            <a:off x="5934075" y="250825"/>
            <a:ext cx="2889250" cy="279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3013" name="Picture 7" descr="svijonoze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0688" y="309563"/>
            <a:ext cx="3109912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3014" name="Picture 5" descr="barnacles"/>
          <p:cNvPicPr>
            <a:picLocks noChangeAspect="1" noChangeArrowheads="1"/>
          </p:cNvPicPr>
          <p:nvPr/>
        </p:nvPicPr>
        <p:blipFill>
          <a:blip r:embed="rId6" cstate="print"/>
          <a:srcRect t="5775" b="5032"/>
          <a:stretch>
            <a:fillRect/>
          </a:stretch>
        </p:blipFill>
        <p:spPr bwMode="auto">
          <a:xfrm>
            <a:off x="200025" y="3122613"/>
            <a:ext cx="2351088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3015" name="Text Box 8"/>
          <p:cNvSpPr txBox="1">
            <a:spLocks noChangeArrowheads="1"/>
          </p:cNvSpPr>
          <p:nvPr/>
        </p:nvSpPr>
        <p:spPr bwMode="auto">
          <a:xfrm>
            <a:off x="4078288" y="219075"/>
            <a:ext cx="10826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latin typeface="Arial" charset="0"/>
                <a:cs typeface="Arial" charset="0"/>
              </a:rPr>
              <a:t>1846 …</a:t>
            </a:r>
          </a:p>
        </p:txBody>
      </p:sp>
      <p:sp>
        <p:nvSpPr>
          <p:cNvPr id="43016" name="TextovéPole 7"/>
          <p:cNvSpPr txBox="1">
            <a:spLocks noChangeArrowheads="1"/>
          </p:cNvSpPr>
          <p:nvPr/>
        </p:nvSpPr>
        <p:spPr bwMode="auto">
          <a:xfrm>
            <a:off x="5707063" y="3425825"/>
            <a:ext cx="1857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43017" name="TextovéPole 8"/>
          <p:cNvSpPr txBox="1">
            <a:spLocks noChangeArrowheads="1"/>
          </p:cNvSpPr>
          <p:nvPr/>
        </p:nvSpPr>
        <p:spPr bwMode="auto">
          <a:xfrm>
            <a:off x="6232525" y="3195638"/>
            <a:ext cx="2032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>
                <a:latin typeface="Arial" charset="0"/>
                <a:cs typeface="Arial" charset="0"/>
              </a:rPr>
              <a:t>„barnacles“</a:t>
            </a:r>
          </a:p>
          <a:p>
            <a:pPr algn="ctr"/>
            <a:r>
              <a:rPr lang="cs-CZ" sz="1800">
                <a:latin typeface="Arial" charset="0"/>
                <a:cs typeface="Arial" charset="0"/>
              </a:rPr>
              <a:t>(svijonožci, vilejši)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490538" y="285840"/>
            <a:ext cx="8451850" cy="34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 smtClean="0">
                <a:latin typeface="Arial" charset="0"/>
                <a:cs typeface="Arial" charset="0"/>
              </a:rPr>
              <a:t>1854</a:t>
            </a:r>
            <a:r>
              <a:rPr lang="cs-CZ" sz="2000" dirty="0">
                <a:latin typeface="Arial" charset="0"/>
                <a:cs typeface="Arial" charset="0"/>
              </a:rPr>
              <a:t>: 2 knihy o žijících druzích a 2 knihy o vymřelých svijonožcích</a:t>
            </a:r>
            <a:br>
              <a:rPr lang="cs-CZ" sz="2000" dirty="0">
                <a:latin typeface="Arial" charset="0"/>
                <a:cs typeface="Arial" charset="0"/>
              </a:rPr>
            </a:br>
            <a:endParaRPr lang="cs-CZ" sz="2000" dirty="0">
              <a:latin typeface="Arial" charset="0"/>
              <a:cs typeface="Arial" charset="0"/>
            </a:endParaRPr>
          </a:p>
          <a:p>
            <a:r>
              <a:rPr lang="cs-CZ" sz="2000" dirty="0" smtClean="0">
                <a:latin typeface="Arial" charset="0"/>
                <a:cs typeface="Arial" charset="0"/>
              </a:rPr>
              <a:t>1856</a:t>
            </a:r>
            <a:r>
              <a:rPr lang="cs-CZ" sz="2000" dirty="0">
                <a:latin typeface="Arial" charset="0"/>
                <a:cs typeface="Arial" charset="0"/>
              </a:rPr>
              <a:t>: Darwin začíná pracovat na knize o přírodním výběru, která má mít</a:t>
            </a:r>
            <a:br>
              <a:rPr lang="cs-CZ" sz="2000" dirty="0">
                <a:latin typeface="Arial" charset="0"/>
                <a:cs typeface="Arial" charset="0"/>
              </a:rPr>
            </a:br>
            <a:r>
              <a:rPr lang="cs-CZ" sz="2000" dirty="0">
                <a:latin typeface="Arial" charset="0"/>
                <a:cs typeface="Arial" charset="0"/>
              </a:rPr>
              <a:t>           rozsah 1000 stran ...</a:t>
            </a:r>
            <a:br>
              <a:rPr lang="cs-CZ" sz="2000" dirty="0">
                <a:latin typeface="Arial" charset="0"/>
                <a:cs typeface="Arial" charset="0"/>
              </a:rPr>
            </a:br>
            <a:endParaRPr lang="cs-CZ" sz="2000" dirty="0">
              <a:latin typeface="Arial" charset="0"/>
              <a:cs typeface="Arial" charset="0"/>
            </a:endParaRPr>
          </a:p>
          <a:p>
            <a:r>
              <a:rPr lang="cs-CZ" sz="2000" dirty="0" smtClean="0">
                <a:latin typeface="Arial" charset="0"/>
                <a:cs typeface="Arial" charset="0"/>
              </a:rPr>
              <a:t>5</a:t>
            </a:r>
            <a:r>
              <a:rPr lang="cs-CZ" sz="2000" dirty="0">
                <a:latin typeface="Arial" charset="0"/>
                <a:cs typeface="Arial" charset="0"/>
              </a:rPr>
              <a:t>. srpna 1857: nástin teorie A. </a:t>
            </a:r>
            <a:r>
              <a:rPr lang="cs-CZ" sz="2000" dirty="0" err="1">
                <a:latin typeface="Arial" charset="0"/>
                <a:cs typeface="Arial" charset="0"/>
              </a:rPr>
              <a:t>Grayovi</a:t>
            </a:r>
            <a:r>
              <a:rPr lang="cs-CZ" sz="2000" dirty="0">
                <a:latin typeface="Arial" charset="0"/>
                <a:cs typeface="Arial" charset="0"/>
              </a:rPr>
              <a:t/>
            </a:r>
            <a:br>
              <a:rPr lang="cs-CZ" sz="2000" dirty="0">
                <a:latin typeface="Arial" charset="0"/>
                <a:cs typeface="Arial" charset="0"/>
              </a:rPr>
            </a:br>
            <a:endParaRPr lang="cs-CZ" sz="2000" dirty="0">
              <a:latin typeface="Arial" charset="0"/>
              <a:cs typeface="Arial" charset="0"/>
            </a:endParaRPr>
          </a:p>
          <a:p>
            <a:r>
              <a:rPr lang="cs-CZ" sz="2000" dirty="0" smtClean="0">
                <a:latin typeface="Arial" charset="0"/>
                <a:cs typeface="Arial" charset="0"/>
              </a:rPr>
              <a:t>1858</a:t>
            </a:r>
            <a:r>
              <a:rPr lang="cs-CZ" sz="2000" dirty="0">
                <a:latin typeface="Arial" charset="0"/>
                <a:cs typeface="Arial" charset="0"/>
              </a:rPr>
              <a:t>: dopis od A.R. </a:t>
            </a:r>
            <a:r>
              <a:rPr lang="cs-CZ" sz="2000" dirty="0" err="1">
                <a:latin typeface="Arial" charset="0"/>
                <a:cs typeface="Arial" charset="0"/>
              </a:rPr>
              <a:t>Wallaceho</a:t>
            </a:r>
            <a:r>
              <a:rPr lang="cs-CZ" sz="2000" dirty="0">
                <a:latin typeface="Arial" charset="0"/>
                <a:cs typeface="Arial" charset="0"/>
              </a:rPr>
              <a:t> </a:t>
            </a:r>
            <a:r>
              <a:rPr lang="cs-CZ" sz="2000" i="1" dirty="0">
                <a:latin typeface="Arial" charset="0"/>
                <a:cs typeface="Arial" charset="0"/>
              </a:rPr>
              <a:t>On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tendency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varieties</a:t>
            </a:r>
            <a:r>
              <a:rPr lang="cs-CZ" sz="2000" i="1" dirty="0">
                <a:latin typeface="Arial" charset="0"/>
                <a:cs typeface="Arial" charset="0"/>
              </a:rPr>
              <a:t> to </a:t>
            </a:r>
            <a:r>
              <a:rPr lang="cs-CZ" sz="2000" i="1" dirty="0" err="1">
                <a:latin typeface="Arial" charset="0"/>
                <a:cs typeface="Arial" charset="0"/>
              </a:rPr>
              <a:t>depart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</a:p>
          <a:p>
            <a:r>
              <a:rPr lang="cs-CZ" sz="2000" i="1" dirty="0">
                <a:latin typeface="Arial" charset="0"/>
                <a:cs typeface="Arial" charset="0"/>
              </a:rPr>
              <a:t>           </a:t>
            </a:r>
            <a:r>
              <a:rPr lang="cs-CZ" sz="2000" i="1" dirty="0" err="1">
                <a:latin typeface="Arial" charset="0"/>
                <a:cs typeface="Arial" charset="0"/>
              </a:rPr>
              <a:t>indefinitely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from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original</a:t>
            </a:r>
            <a:r>
              <a:rPr lang="cs-CZ" sz="2000" i="1" dirty="0">
                <a:latin typeface="Arial" charset="0"/>
                <a:cs typeface="Arial" charset="0"/>
              </a:rPr>
              <a:t> type </a:t>
            </a:r>
            <a:r>
              <a:rPr lang="cs-CZ" sz="2000" dirty="0">
                <a:latin typeface="Arial" charset="0"/>
                <a:cs typeface="Arial" charset="0"/>
              </a:rPr>
              <a:t>(</a:t>
            </a:r>
            <a:r>
              <a:rPr lang="cs-CZ" sz="2000" i="1" dirty="0">
                <a:latin typeface="Arial" charset="0"/>
                <a:cs typeface="Arial" charset="0"/>
              </a:rPr>
              <a:t>O sklonu variet nekonečně se </a:t>
            </a:r>
          </a:p>
          <a:p>
            <a:r>
              <a:rPr lang="cs-CZ" sz="2000" i="1" dirty="0">
                <a:latin typeface="Arial" charset="0"/>
                <a:cs typeface="Arial" charset="0"/>
              </a:rPr>
              <a:t>           odchylovat od původního typu</a:t>
            </a:r>
            <a:r>
              <a:rPr lang="cs-CZ" sz="2000" dirty="0">
                <a:latin typeface="Arial" charset="0"/>
                <a:cs typeface="Arial" charset="0"/>
              </a:rPr>
              <a:t>)</a:t>
            </a:r>
          </a:p>
          <a:p>
            <a:endParaRPr lang="cs-CZ" sz="2000" dirty="0">
              <a:latin typeface="Arial" charset="0"/>
              <a:cs typeface="Arial" charset="0"/>
            </a:endParaRPr>
          </a:p>
        </p:txBody>
      </p:sp>
      <p:pic>
        <p:nvPicPr>
          <p:cNvPr id="60424" name="Picture 8" descr="wallace_you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9513" y="3806825"/>
            <a:ext cx="1995487" cy="271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4041" name="Picture 2" descr="Darwin-1854"/>
          <p:cNvPicPr>
            <a:picLocks noChangeAspect="1" noChangeArrowheads="1"/>
          </p:cNvPicPr>
          <p:nvPr/>
        </p:nvPicPr>
        <p:blipFill>
          <a:blip r:embed="rId4" cstate="print"/>
          <a:srcRect l="2977" t="4028" r="3363" b="8293"/>
          <a:stretch>
            <a:fillRect/>
          </a:stretch>
        </p:blipFill>
        <p:spPr bwMode="auto">
          <a:xfrm>
            <a:off x="5051425" y="3373438"/>
            <a:ext cx="2443163" cy="319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7194550" y="3225800"/>
            <a:ext cx="1247775" cy="1185863"/>
            <a:chOff x="4740" y="2000"/>
            <a:chExt cx="786" cy="747"/>
          </a:xfrm>
        </p:grpSpPr>
        <p:sp>
          <p:nvSpPr>
            <p:cNvPr id="44038" name="AutoShape 11"/>
            <p:cNvSpPr>
              <a:spLocks noChangeArrowheads="1"/>
            </p:cNvSpPr>
            <p:nvPr/>
          </p:nvSpPr>
          <p:spPr bwMode="auto">
            <a:xfrm>
              <a:off x="4740" y="2195"/>
              <a:ext cx="786" cy="552"/>
            </a:xfrm>
            <a:prstGeom prst="cloudCallout">
              <a:avLst>
                <a:gd name="adj1" fmla="val -66412"/>
                <a:gd name="adj2" fmla="val -9421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cs-CZ" sz="2000">
                <a:latin typeface="Arial" charset="0"/>
                <a:cs typeface="Arial" charset="0"/>
              </a:endParaRPr>
            </a:p>
          </p:txBody>
        </p:sp>
        <p:sp>
          <p:nvSpPr>
            <p:cNvPr id="44039" name="Freeform 14"/>
            <p:cNvSpPr>
              <a:spLocks/>
            </p:cNvSpPr>
            <p:nvPr/>
          </p:nvSpPr>
          <p:spPr bwMode="auto">
            <a:xfrm>
              <a:off x="4984" y="2000"/>
              <a:ext cx="331" cy="399"/>
            </a:xfrm>
            <a:custGeom>
              <a:avLst/>
              <a:gdLst>
                <a:gd name="T0" fmla="*/ 61 w 331"/>
                <a:gd name="T1" fmla="*/ 42 h 399"/>
                <a:gd name="T2" fmla="*/ 331 w 331"/>
                <a:gd name="T3" fmla="*/ 30 h 399"/>
                <a:gd name="T4" fmla="*/ 247 w 331"/>
                <a:gd name="T5" fmla="*/ 399 h 399"/>
                <a:gd name="T6" fmla="*/ 31 w 331"/>
                <a:gd name="T7" fmla="*/ 399 h 399"/>
                <a:gd name="T8" fmla="*/ 61 w 331"/>
                <a:gd name="T9" fmla="*/ 42 h 3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1"/>
                <a:gd name="T16" fmla="*/ 0 h 399"/>
                <a:gd name="T17" fmla="*/ 331 w 331"/>
                <a:gd name="T18" fmla="*/ 399 h 3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1" h="399">
                  <a:moveTo>
                    <a:pt x="61" y="42"/>
                  </a:moveTo>
                  <a:cubicBezTo>
                    <a:pt x="121" y="30"/>
                    <a:pt x="178" y="0"/>
                    <a:pt x="331" y="30"/>
                  </a:cubicBezTo>
                  <a:cubicBezTo>
                    <a:pt x="262" y="228"/>
                    <a:pt x="247" y="399"/>
                    <a:pt x="247" y="399"/>
                  </a:cubicBezTo>
                  <a:cubicBezTo>
                    <a:pt x="124" y="378"/>
                    <a:pt x="31" y="399"/>
                    <a:pt x="31" y="399"/>
                  </a:cubicBezTo>
                  <a:cubicBezTo>
                    <a:pt x="0" y="340"/>
                    <a:pt x="11" y="104"/>
                    <a:pt x="61" y="42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pic>
          <p:nvPicPr>
            <p:cNvPr id="44040" name="Picture 15"/>
            <p:cNvPicPr>
              <a:picLocks noChangeAspect="1" noChangeArrowheads="1"/>
            </p:cNvPicPr>
            <p:nvPr/>
          </p:nvPicPr>
          <p:blipFill>
            <a:blip r:embed="rId5" cstate="print"/>
            <a:srcRect r="51184" b="50755"/>
            <a:stretch>
              <a:fillRect/>
            </a:stretch>
          </p:blipFill>
          <p:spPr bwMode="auto">
            <a:xfrm flipH="1">
              <a:off x="4948" y="2405"/>
              <a:ext cx="303" cy="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60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0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3" descr="Wallac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27501" y="1671292"/>
            <a:ext cx="3127375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5059" name="Picture 14" descr="wallace_alfred_russe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6964" y="1659766"/>
            <a:ext cx="2862262" cy="394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5060" name="Text Box 15"/>
          <p:cNvSpPr txBox="1">
            <a:spLocks noChangeArrowheads="1"/>
          </p:cNvSpPr>
          <p:nvPr/>
        </p:nvSpPr>
        <p:spPr bwMode="auto">
          <a:xfrm>
            <a:off x="2870200" y="274638"/>
            <a:ext cx="338772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1" dirty="0">
                <a:solidFill>
                  <a:srgbClr val="E10000"/>
                </a:solidFill>
                <a:latin typeface="Arial" charset="0"/>
                <a:cs typeface="Arial" charset="0"/>
              </a:rPr>
              <a:t>Alfred </a:t>
            </a:r>
            <a:r>
              <a:rPr lang="cs-CZ" b="1" dirty="0" err="1">
                <a:solidFill>
                  <a:srgbClr val="E10000"/>
                </a:solidFill>
                <a:latin typeface="Arial" charset="0"/>
                <a:cs typeface="Arial" charset="0"/>
              </a:rPr>
              <a:t>Russel</a:t>
            </a:r>
            <a:r>
              <a:rPr lang="cs-CZ" b="1" dirty="0">
                <a:solidFill>
                  <a:srgbClr val="E10000"/>
                </a:solidFill>
                <a:latin typeface="Arial" charset="0"/>
                <a:cs typeface="Arial" charset="0"/>
              </a:rPr>
              <a:t> </a:t>
            </a:r>
            <a:r>
              <a:rPr lang="cs-CZ" b="1" dirty="0" err="1">
                <a:solidFill>
                  <a:srgbClr val="E10000"/>
                </a:solidFill>
                <a:latin typeface="Arial" charset="0"/>
                <a:cs typeface="Arial" charset="0"/>
              </a:rPr>
              <a:t>Wallace</a:t>
            </a:r>
            <a:endParaRPr lang="cs-CZ" b="1" dirty="0">
              <a:solidFill>
                <a:srgbClr val="E10000"/>
              </a:solidFill>
              <a:latin typeface="Arial" charset="0"/>
              <a:cs typeface="Arial" charset="0"/>
            </a:endParaRPr>
          </a:p>
          <a:p>
            <a:pPr algn="ctr"/>
            <a:r>
              <a:rPr lang="cs-CZ" sz="2000" dirty="0">
                <a:latin typeface="Arial" charset="0"/>
                <a:cs typeface="Arial" charset="0"/>
              </a:rPr>
              <a:t>(1823–1913)</a:t>
            </a:r>
          </a:p>
        </p:txBody>
      </p:sp>
      <p:pic>
        <p:nvPicPr>
          <p:cNvPr id="6" name="Picture 2" descr="http://www.barkinghistory.co.uk/images/p079_1_00.png"/>
          <p:cNvPicPr>
            <a:picLocks noChangeAspect="1" noChangeArrowheads="1"/>
          </p:cNvPicPr>
          <p:nvPr/>
        </p:nvPicPr>
        <p:blipFill>
          <a:blip r:embed="rId5" cstate="print"/>
          <a:srcRect l="10680" t="7681" r="11519" b="15099"/>
          <a:stretch>
            <a:fillRect/>
          </a:stretch>
        </p:blipFill>
        <p:spPr bwMode="auto">
          <a:xfrm>
            <a:off x="6122504" y="1669774"/>
            <a:ext cx="2888015" cy="3934995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Lye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388" y="301625"/>
            <a:ext cx="1866900" cy="24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6083" name="Picture 3" descr="Asa_Gray_(1867)"/>
          <p:cNvPicPr>
            <a:picLocks noChangeAspect="1" noChangeArrowheads="1"/>
          </p:cNvPicPr>
          <p:nvPr/>
        </p:nvPicPr>
        <p:blipFill>
          <a:blip r:embed="rId4" cstate="print"/>
          <a:srcRect l="8337" r="9424" b="5711"/>
          <a:stretch>
            <a:fillRect/>
          </a:stretch>
        </p:blipFill>
        <p:spPr bwMode="auto">
          <a:xfrm>
            <a:off x="565150" y="3606800"/>
            <a:ext cx="2397125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6084" name="Picture 4" descr="hook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88" y="288925"/>
            <a:ext cx="2581275" cy="316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6085" name="Picture 5" descr="Huxle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61088" y="301625"/>
            <a:ext cx="2563812" cy="315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850900" y="2754313"/>
            <a:ext cx="15113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>
                <a:solidFill>
                  <a:srgbClr val="000099"/>
                </a:solidFill>
                <a:latin typeface="Arial" charset="0"/>
                <a:cs typeface="Arial" charset="0"/>
              </a:rPr>
              <a:t>Charles Lyell</a:t>
            </a:r>
          </a:p>
          <a:p>
            <a:pPr algn="ctr"/>
            <a:r>
              <a:rPr lang="cs-CZ" sz="1600">
                <a:latin typeface="Arial" charset="0"/>
                <a:cs typeface="Arial" charset="0"/>
              </a:rPr>
              <a:t>(1797–1875)</a:t>
            </a:r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3254375" y="3455988"/>
            <a:ext cx="2468563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>
                <a:solidFill>
                  <a:srgbClr val="000099"/>
                </a:solidFill>
                <a:latin typeface="Arial" charset="0"/>
                <a:cs typeface="Arial" charset="0"/>
              </a:rPr>
              <a:t>Joseph Dalton Hooker</a:t>
            </a:r>
          </a:p>
          <a:p>
            <a:pPr algn="ctr"/>
            <a:r>
              <a:rPr lang="cs-CZ" sz="1600">
                <a:latin typeface="Arial" charset="0"/>
                <a:cs typeface="Arial" charset="0"/>
              </a:rPr>
              <a:t>(1814–1879)</a:t>
            </a: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6180138" y="3455988"/>
            <a:ext cx="2468562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>
                <a:solidFill>
                  <a:srgbClr val="000099"/>
                </a:solidFill>
                <a:latin typeface="Arial" charset="0"/>
                <a:cs typeface="Arial" charset="0"/>
              </a:rPr>
              <a:t>Thomas Henry Huxley</a:t>
            </a:r>
          </a:p>
          <a:p>
            <a:pPr algn="ctr"/>
            <a:r>
              <a:rPr lang="cs-CZ" sz="1600">
                <a:latin typeface="Arial" charset="0"/>
                <a:cs typeface="Arial" charset="0"/>
              </a:rPr>
              <a:t>(1825–1895)</a:t>
            </a:r>
          </a:p>
        </p:txBody>
      </p:sp>
      <p:sp>
        <p:nvSpPr>
          <p:cNvPr id="46089" name="Rectangle 9"/>
          <p:cNvSpPr>
            <a:spLocks noChangeArrowheads="1"/>
          </p:cNvSpPr>
          <p:nvPr/>
        </p:nvSpPr>
        <p:spPr bwMode="auto">
          <a:xfrm>
            <a:off x="3057525" y="5964238"/>
            <a:ext cx="23717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>
                <a:solidFill>
                  <a:srgbClr val="000099"/>
                </a:solidFill>
                <a:latin typeface="Arial" charset="0"/>
                <a:cs typeface="Arial" charset="0"/>
              </a:rPr>
              <a:t>Asa Gray </a:t>
            </a:r>
            <a:r>
              <a:rPr lang="cs-CZ" sz="1600">
                <a:latin typeface="Arial" charset="0"/>
                <a:cs typeface="Arial" charset="0"/>
              </a:rPr>
              <a:t>(1810–1888)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912" y="2182253"/>
            <a:ext cx="3714750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7107" name="Rectangle 2"/>
          <p:cNvSpPr>
            <a:spLocks noChangeArrowheads="1"/>
          </p:cNvSpPr>
          <p:nvPr/>
        </p:nvSpPr>
        <p:spPr bwMode="auto">
          <a:xfrm>
            <a:off x="490538" y="240723"/>
            <a:ext cx="8167621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cs-CZ" sz="2000" dirty="0">
                <a:latin typeface="Arial" charset="0"/>
                <a:cs typeface="Arial" charset="0"/>
              </a:rPr>
              <a:t> 1. července 1858: </a:t>
            </a:r>
            <a:r>
              <a:rPr lang="cs-CZ" sz="2000" dirty="0" err="1">
                <a:latin typeface="Arial" charset="0"/>
                <a:cs typeface="Arial" charset="0"/>
              </a:rPr>
              <a:t>Linnean</a:t>
            </a:r>
            <a:r>
              <a:rPr lang="cs-CZ" sz="2000" dirty="0">
                <a:latin typeface="Arial" charset="0"/>
                <a:cs typeface="Arial" charset="0"/>
              </a:rPr>
              <a:t> Society </a:t>
            </a:r>
            <a:r>
              <a:rPr lang="cs-CZ" sz="2000" dirty="0" err="1">
                <a:latin typeface="Arial" charset="0"/>
                <a:cs typeface="Arial" charset="0"/>
              </a:rPr>
              <a:t>of</a:t>
            </a:r>
            <a:r>
              <a:rPr lang="cs-CZ" sz="2000" dirty="0">
                <a:latin typeface="Arial" charset="0"/>
                <a:cs typeface="Arial" charset="0"/>
              </a:rPr>
              <a:t> </a:t>
            </a:r>
            <a:r>
              <a:rPr lang="cs-CZ" sz="2000" dirty="0" smtClean="0">
                <a:latin typeface="Arial" charset="0"/>
                <a:cs typeface="Arial" charset="0"/>
              </a:rPr>
              <a:t>London</a:t>
            </a:r>
            <a:r>
              <a:rPr lang="en-US" sz="2000" dirty="0">
                <a:latin typeface="Arial" charset="0"/>
                <a:cs typeface="Arial" charset="0"/>
              </a:rPr>
              <a:t/>
            </a:r>
            <a:br>
              <a:rPr lang="en-US" sz="2000" dirty="0">
                <a:latin typeface="Arial" charset="0"/>
                <a:cs typeface="Arial" charset="0"/>
              </a:rPr>
            </a:br>
            <a:endParaRPr lang="cs-CZ" sz="2000" dirty="0">
              <a:latin typeface="Arial" charset="0"/>
              <a:cs typeface="Arial" charset="0"/>
            </a:endParaRPr>
          </a:p>
          <a:p>
            <a:r>
              <a:rPr lang="cs-CZ" sz="2000" dirty="0">
                <a:latin typeface="Arial" charset="0"/>
                <a:cs typeface="Arial" charset="0"/>
              </a:rPr>
              <a:t> </a:t>
            </a:r>
            <a:r>
              <a:rPr lang="cs-CZ" sz="2000" i="1" dirty="0">
                <a:latin typeface="Arial" charset="0"/>
                <a:cs typeface="Arial" charset="0"/>
              </a:rPr>
              <a:t>On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tendency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species to </a:t>
            </a:r>
            <a:r>
              <a:rPr lang="cs-CZ" sz="2000" i="1" dirty="0" err="1">
                <a:latin typeface="Arial" charset="0"/>
                <a:cs typeface="Arial" charset="0"/>
              </a:rPr>
              <a:t>form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varieties</a:t>
            </a:r>
            <a:r>
              <a:rPr lang="cs-CZ" sz="2000" i="1" dirty="0">
                <a:latin typeface="Arial" charset="0"/>
                <a:cs typeface="Arial" charset="0"/>
              </a:rPr>
              <a:t>; </a:t>
            </a:r>
            <a:r>
              <a:rPr lang="cs-CZ" sz="2000" i="1" dirty="0" err="1">
                <a:latin typeface="Arial" charset="0"/>
                <a:cs typeface="Arial" charset="0"/>
              </a:rPr>
              <a:t>and</a:t>
            </a:r>
            <a:r>
              <a:rPr lang="cs-CZ" sz="2000" i="1" dirty="0">
                <a:latin typeface="Arial" charset="0"/>
                <a:cs typeface="Arial" charset="0"/>
              </a:rPr>
              <a:t> on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perpetuation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</a:p>
          <a:p>
            <a:pPr defTabSz="360000"/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smtClean="0">
                <a:latin typeface="Arial" charset="0"/>
                <a:cs typeface="Arial" charset="0"/>
              </a:rPr>
              <a:t>	</a:t>
            </a:r>
            <a:r>
              <a:rPr lang="cs-CZ" sz="2000" i="1" dirty="0" err="1" smtClean="0">
                <a:latin typeface="Arial" charset="0"/>
                <a:cs typeface="Arial" charset="0"/>
              </a:rPr>
              <a:t>of</a:t>
            </a:r>
            <a:r>
              <a:rPr lang="cs-CZ" sz="2000" i="1" dirty="0" smtClean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varieties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and</a:t>
            </a:r>
            <a:r>
              <a:rPr lang="cs-CZ" sz="2000" i="1" dirty="0">
                <a:latin typeface="Arial" charset="0"/>
                <a:cs typeface="Arial" charset="0"/>
              </a:rPr>
              <a:t> species by </a:t>
            </a:r>
            <a:r>
              <a:rPr lang="cs-CZ" sz="2000" i="1" dirty="0" err="1">
                <a:latin typeface="Arial" charset="0"/>
                <a:cs typeface="Arial" charset="0"/>
              </a:rPr>
              <a:t>means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natural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selection</a:t>
            </a:r>
            <a:r>
              <a:rPr lang="cs-CZ" sz="2000" dirty="0">
                <a:latin typeface="Arial" charset="0"/>
                <a:cs typeface="Arial" charset="0"/>
              </a:rPr>
              <a:t> </a:t>
            </a:r>
            <a:r>
              <a:rPr lang="cs-CZ" sz="2000" dirty="0" smtClean="0">
                <a:latin typeface="Arial" charset="0"/>
                <a:cs typeface="Arial" charset="0"/>
              </a:rPr>
              <a:t/>
            </a:r>
            <a:br>
              <a:rPr lang="cs-CZ" sz="2000" dirty="0" smtClean="0">
                <a:latin typeface="Arial" charset="0"/>
                <a:cs typeface="Arial" charset="0"/>
              </a:rPr>
            </a:br>
            <a:r>
              <a:rPr lang="cs-CZ" sz="2000" dirty="0" smtClean="0">
                <a:latin typeface="Arial" charset="0"/>
                <a:cs typeface="Arial" charset="0"/>
              </a:rPr>
              <a:t>	(</a:t>
            </a:r>
            <a:r>
              <a:rPr lang="cs-CZ" sz="2000" i="1" dirty="0">
                <a:latin typeface="Arial" charset="0"/>
                <a:cs typeface="Arial" charset="0"/>
              </a:rPr>
              <a:t>O sklonu druhů vytvářet variety; a o zachovávání variet a druhů </a:t>
            </a:r>
            <a:r>
              <a:rPr lang="cs-CZ" sz="2000" i="1" dirty="0" smtClean="0">
                <a:latin typeface="Arial" charset="0"/>
                <a:cs typeface="Arial" charset="0"/>
              </a:rPr>
              <a:t/>
            </a:r>
            <a:br>
              <a:rPr lang="cs-CZ" sz="2000" i="1" dirty="0" smtClean="0">
                <a:latin typeface="Arial" charset="0"/>
                <a:cs typeface="Arial" charset="0"/>
              </a:rPr>
            </a:br>
            <a:r>
              <a:rPr lang="cs-CZ" sz="2000" i="1" dirty="0" smtClean="0">
                <a:latin typeface="Arial" charset="0"/>
                <a:cs typeface="Arial" charset="0"/>
              </a:rPr>
              <a:t> 	přírodním výběrem</a:t>
            </a:r>
            <a:r>
              <a:rPr lang="cs-CZ" sz="2000" dirty="0">
                <a:latin typeface="Arial" charset="0"/>
                <a:cs typeface="Arial" charset="0"/>
              </a:rPr>
              <a:t>)</a:t>
            </a:r>
          </a:p>
        </p:txBody>
      </p:sp>
      <p:pic>
        <p:nvPicPr>
          <p:cNvPr id="4710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3385" y="4281488"/>
            <a:ext cx="2797175" cy="214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7109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9538" y="1958975"/>
            <a:ext cx="3554412" cy="464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490538" y="257221"/>
            <a:ext cx="863600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cs-CZ" sz="2000" dirty="0">
                <a:latin typeface="Arial" charset="0"/>
                <a:cs typeface="Arial" charset="0"/>
              </a:rPr>
              <a:t>24. listopadu 1859 </a:t>
            </a:r>
          </a:p>
          <a:p>
            <a:pPr defTabSz="360000"/>
            <a:r>
              <a:rPr lang="en-US" sz="2000" i="1" dirty="0" smtClean="0">
                <a:latin typeface="Arial" charset="0"/>
                <a:cs typeface="Arial" charset="0"/>
              </a:rPr>
              <a:t>On </a:t>
            </a:r>
            <a:r>
              <a:rPr lang="en-US" sz="2000" i="1" dirty="0">
                <a:latin typeface="Arial" charset="0"/>
                <a:cs typeface="Arial" charset="0"/>
              </a:rPr>
              <a:t>the origin of species </a:t>
            </a:r>
            <a:r>
              <a:rPr lang="cs-CZ" sz="2000" i="1" dirty="0">
                <a:latin typeface="Arial" charset="0"/>
                <a:cs typeface="Arial" charset="0"/>
              </a:rPr>
              <a:t>by </a:t>
            </a:r>
            <a:r>
              <a:rPr lang="en-US" sz="2000" i="1" dirty="0">
                <a:latin typeface="Arial" charset="0"/>
                <a:cs typeface="Arial" charset="0"/>
              </a:rPr>
              <a:t>m</a:t>
            </a:r>
            <a:r>
              <a:rPr lang="cs-CZ" sz="2000" i="1" dirty="0" err="1">
                <a:latin typeface="Arial" charset="0"/>
                <a:cs typeface="Arial" charset="0"/>
              </a:rPr>
              <a:t>eans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US" sz="2000" i="1" dirty="0">
                <a:latin typeface="Arial" charset="0"/>
                <a:cs typeface="Arial" charset="0"/>
              </a:rPr>
              <a:t>n</a:t>
            </a:r>
            <a:r>
              <a:rPr lang="cs-CZ" sz="2000" i="1" dirty="0" err="1">
                <a:latin typeface="Arial" charset="0"/>
                <a:cs typeface="Arial" charset="0"/>
              </a:rPr>
              <a:t>atural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US" sz="2000" i="1" dirty="0">
                <a:latin typeface="Arial" charset="0"/>
                <a:cs typeface="Arial" charset="0"/>
              </a:rPr>
              <a:t>s</a:t>
            </a:r>
            <a:r>
              <a:rPr lang="cs-CZ" sz="2000" i="1" dirty="0" err="1">
                <a:latin typeface="Arial" charset="0"/>
                <a:cs typeface="Arial" charset="0"/>
              </a:rPr>
              <a:t>election</a:t>
            </a:r>
            <a:r>
              <a:rPr lang="cs-CZ" sz="2000" i="1" dirty="0">
                <a:latin typeface="Arial" charset="0"/>
                <a:cs typeface="Arial" charset="0"/>
              </a:rPr>
              <a:t>, </a:t>
            </a:r>
            <a:r>
              <a:rPr lang="cs-CZ" sz="2000" i="1" dirty="0" err="1">
                <a:latin typeface="Arial" charset="0"/>
                <a:cs typeface="Arial" charset="0"/>
              </a:rPr>
              <a:t>or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US" sz="2000" i="1" dirty="0">
                <a:latin typeface="Arial" charset="0"/>
                <a:cs typeface="Arial" charset="0"/>
              </a:rPr>
              <a:t>p</a:t>
            </a:r>
            <a:r>
              <a:rPr lang="cs-CZ" sz="2000" i="1" dirty="0" err="1">
                <a:latin typeface="Arial" charset="0"/>
                <a:cs typeface="Arial" charset="0"/>
              </a:rPr>
              <a:t>reservation</a:t>
            </a:r>
            <a:r>
              <a:rPr lang="cs-CZ" sz="2000" i="1" dirty="0">
                <a:latin typeface="Arial" charset="0"/>
                <a:cs typeface="Arial" charset="0"/>
              </a:rPr>
              <a:t>      </a:t>
            </a:r>
            <a:br>
              <a:rPr lang="cs-CZ" sz="2000" i="1" dirty="0">
                <a:latin typeface="Arial" charset="0"/>
                <a:cs typeface="Arial" charset="0"/>
              </a:rPr>
            </a:br>
            <a:r>
              <a:rPr lang="cs-CZ" sz="2000" i="1" dirty="0" smtClean="0">
                <a:latin typeface="Arial" charset="0"/>
                <a:cs typeface="Arial" charset="0"/>
              </a:rPr>
              <a:t>	</a:t>
            </a:r>
            <a:r>
              <a:rPr lang="cs-CZ" sz="2000" i="1" dirty="0" err="1" smtClean="0">
                <a:latin typeface="Arial" charset="0"/>
                <a:cs typeface="Arial" charset="0"/>
              </a:rPr>
              <a:t>of</a:t>
            </a:r>
            <a:r>
              <a:rPr lang="cs-CZ" sz="2000" i="1" dirty="0" smtClean="0">
                <a:latin typeface="Arial" charset="0"/>
                <a:cs typeface="Arial" charset="0"/>
              </a:rPr>
              <a:t> </a:t>
            </a:r>
            <a:r>
              <a:rPr lang="en-US" sz="2000" i="1" dirty="0">
                <a:latin typeface="Arial" charset="0"/>
                <a:cs typeface="Arial" charset="0"/>
              </a:rPr>
              <a:t>f</a:t>
            </a:r>
            <a:r>
              <a:rPr lang="cs-CZ" sz="2000" i="1" dirty="0" err="1">
                <a:latin typeface="Arial" charset="0"/>
                <a:cs typeface="Arial" charset="0"/>
              </a:rPr>
              <a:t>avoured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US" sz="2000" i="1" dirty="0">
                <a:latin typeface="Arial" charset="0"/>
                <a:cs typeface="Arial" charset="0"/>
              </a:rPr>
              <a:t>r</a:t>
            </a:r>
            <a:r>
              <a:rPr lang="cs-CZ" sz="2000" i="1" dirty="0" err="1">
                <a:latin typeface="Arial" charset="0"/>
                <a:cs typeface="Arial" charset="0"/>
              </a:rPr>
              <a:t>aces</a:t>
            </a:r>
            <a:r>
              <a:rPr lang="cs-CZ" sz="2000" i="1" dirty="0">
                <a:latin typeface="Arial" charset="0"/>
                <a:cs typeface="Arial" charset="0"/>
              </a:rPr>
              <a:t> in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US" sz="2000" i="1" dirty="0">
                <a:latin typeface="Arial" charset="0"/>
                <a:cs typeface="Arial" charset="0"/>
              </a:rPr>
              <a:t>s</a:t>
            </a:r>
            <a:r>
              <a:rPr lang="cs-CZ" sz="2000" i="1" dirty="0" err="1">
                <a:latin typeface="Arial" charset="0"/>
                <a:cs typeface="Arial" charset="0"/>
              </a:rPr>
              <a:t>truggle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for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US" sz="2000" i="1" dirty="0">
                <a:latin typeface="Arial" charset="0"/>
                <a:cs typeface="Arial" charset="0"/>
              </a:rPr>
              <a:t>l</a:t>
            </a:r>
            <a:r>
              <a:rPr lang="cs-CZ" sz="2000" i="1" dirty="0" err="1">
                <a:latin typeface="Arial" charset="0"/>
                <a:cs typeface="Arial" charset="0"/>
              </a:rPr>
              <a:t>ife</a:t>
            </a:r>
            <a:r>
              <a:rPr lang="cs-CZ" sz="2000" dirty="0">
                <a:latin typeface="Arial" charset="0"/>
                <a:cs typeface="Arial" charset="0"/>
              </a:rPr>
              <a:t> </a:t>
            </a:r>
            <a:br>
              <a:rPr lang="cs-CZ" sz="2000" dirty="0">
                <a:latin typeface="Arial" charset="0"/>
                <a:cs typeface="Arial" charset="0"/>
              </a:rPr>
            </a:br>
            <a:r>
              <a:rPr lang="cs-CZ" sz="2000" dirty="0" smtClean="0">
                <a:latin typeface="Arial" charset="0"/>
                <a:cs typeface="Arial" charset="0"/>
              </a:rPr>
              <a:t>(</a:t>
            </a:r>
            <a:r>
              <a:rPr lang="cs-CZ" sz="2000" i="1" dirty="0">
                <a:latin typeface="Arial" charset="0"/>
                <a:cs typeface="Arial" charset="0"/>
              </a:rPr>
              <a:t>O vzniku druhů přírodním výběrem, neboli uchováním prospěšných </a:t>
            </a:r>
            <a:br>
              <a:rPr lang="cs-CZ" sz="2000" i="1" dirty="0">
                <a:latin typeface="Arial" charset="0"/>
                <a:cs typeface="Arial" charset="0"/>
              </a:rPr>
            </a:br>
            <a:r>
              <a:rPr lang="cs-CZ" sz="2000" i="1" dirty="0" smtClean="0">
                <a:latin typeface="Arial" charset="0"/>
                <a:cs typeface="Arial" charset="0"/>
              </a:rPr>
              <a:t>	plemen </a:t>
            </a:r>
            <a:r>
              <a:rPr lang="cs-CZ" sz="2000" i="1" dirty="0">
                <a:latin typeface="Arial" charset="0"/>
                <a:cs typeface="Arial" charset="0"/>
              </a:rPr>
              <a:t>v boji o život</a:t>
            </a:r>
            <a:r>
              <a:rPr lang="cs-CZ" sz="2000" dirty="0">
                <a:latin typeface="Arial" charset="0"/>
                <a:cs typeface="Arial" charset="0"/>
              </a:rPr>
              <a:t>) </a:t>
            </a:r>
          </a:p>
        </p:txBody>
      </p:sp>
      <p:pic>
        <p:nvPicPr>
          <p:cNvPr id="48131" name="Picture 3" descr="1859_Origin_F373_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125" y="1982788"/>
            <a:ext cx="1136650" cy="460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4" descr="Title page"/>
          <p:cNvPicPr>
            <a:picLocks noChangeAspect="1" noChangeArrowheads="1"/>
          </p:cNvPicPr>
          <p:nvPr/>
        </p:nvPicPr>
        <p:blipFill>
          <a:blip r:embed="rId4" cstate="print"/>
          <a:srcRect r="3958" b="7562"/>
          <a:stretch>
            <a:fillRect/>
          </a:stretch>
        </p:blipFill>
        <p:spPr bwMode="auto">
          <a:xfrm>
            <a:off x="1303338" y="2382838"/>
            <a:ext cx="2616200" cy="366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7" descr="Darwin_divergenc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76688" y="2387600"/>
            <a:ext cx="5078412" cy="362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1" descr="TH_Huxley_41_5_K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6250" y="1539875"/>
            <a:ext cx="2851150" cy="479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6807" name="AutoShape 7"/>
          <p:cNvSpPr>
            <a:spLocks noChangeArrowheads="1"/>
          </p:cNvSpPr>
          <p:nvPr/>
        </p:nvSpPr>
        <p:spPr bwMode="auto">
          <a:xfrm>
            <a:off x="1019175" y="1011238"/>
            <a:ext cx="4003675" cy="1462087"/>
          </a:xfrm>
          <a:prstGeom prst="wedgeEllipseCallout">
            <a:avLst>
              <a:gd name="adj1" fmla="val 85412"/>
              <a:gd name="adj2" fmla="val 60241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000" dirty="0">
                <a:latin typeface="Arial" pitchFamily="34" charset="0"/>
                <a:cs typeface="Arial" pitchFamily="34" charset="0"/>
              </a:rPr>
              <a:t>„Jak neobyčejně hloupé, že to člověka nenapadlo!“ </a:t>
            </a:r>
          </a:p>
        </p:txBody>
      </p:sp>
      <p:sp>
        <p:nvSpPr>
          <p:cNvPr id="49156" name="TextovéPole 4"/>
          <p:cNvSpPr txBox="1">
            <a:spLocks noChangeArrowheads="1"/>
          </p:cNvSpPr>
          <p:nvPr/>
        </p:nvSpPr>
        <p:spPr bwMode="auto">
          <a:xfrm>
            <a:off x="3937000" y="5921375"/>
            <a:ext cx="14271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>
                <a:solidFill>
                  <a:srgbClr val="003399"/>
                </a:solidFill>
                <a:latin typeface="Arial" charset="0"/>
                <a:cs typeface="Arial" charset="0"/>
              </a:rPr>
              <a:t>T. H. </a:t>
            </a:r>
            <a:r>
              <a:rPr lang="cs-CZ" sz="1800" dirty="0" err="1">
                <a:solidFill>
                  <a:srgbClr val="003399"/>
                </a:solidFill>
                <a:latin typeface="Arial" charset="0"/>
                <a:cs typeface="Arial" charset="0"/>
              </a:rPr>
              <a:t>Huxley</a:t>
            </a:r>
            <a:endParaRPr lang="cs-CZ" sz="1800" dirty="0">
              <a:solidFill>
                <a:srgbClr val="003399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76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3" descr="Darwin_sexual_caricatu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13" y="254000"/>
            <a:ext cx="2614612" cy="319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3" descr="Darwin_ap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62675" y="1071563"/>
            <a:ext cx="2736850" cy="368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0180" name="Picture 4" descr="Cartoon1"/>
          <p:cNvPicPr>
            <a:picLocks noChangeAspect="1" noChangeArrowheads="1"/>
          </p:cNvPicPr>
          <p:nvPr/>
        </p:nvPicPr>
        <p:blipFill>
          <a:blip r:embed="rId5" cstate="print"/>
          <a:srcRect l="15929" r="24100" b="12776"/>
          <a:stretch>
            <a:fillRect/>
          </a:stretch>
        </p:blipFill>
        <p:spPr bwMode="auto">
          <a:xfrm>
            <a:off x="338138" y="849313"/>
            <a:ext cx="2341562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0181" name="Picture 18" descr="24413-004-317B085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73350" y="2919413"/>
            <a:ext cx="3405188" cy="380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5" descr="jesus-vs-darw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263" y="228600"/>
            <a:ext cx="6907212" cy="519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1203" name="Picture 7" descr="Annie_Darw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1625" y="3489325"/>
            <a:ext cx="2309813" cy="322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490538" y="426266"/>
            <a:ext cx="6167437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</a:rPr>
              <a:t>v širším měřítku = 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změna</a:t>
            </a:r>
            <a:r>
              <a:rPr lang="cs-CZ" sz="2000" dirty="0">
                <a:solidFill>
                  <a:srgbClr val="FF0000"/>
                </a:solidFill>
                <a:latin typeface="Arial" charset="0"/>
              </a:rPr>
              <a:t> </a:t>
            </a:r>
          </a:p>
          <a:p>
            <a:r>
              <a:rPr lang="cs-CZ" sz="2000" dirty="0">
                <a:latin typeface="Arial" charset="0"/>
              </a:rPr>
              <a:t>(politika, ekonomie, technologie, vědecké teorie atd.)</a:t>
            </a:r>
            <a:endParaRPr lang="cs-CZ" sz="2000" i="1" dirty="0">
              <a:latin typeface="Arial" charset="0"/>
            </a:endParaRPr>
          </a:p>
        </p:txBody>
      </p:sp>
      <p:sp>
        <p:nvSpPr>
          <p:cNvPr id="79878" name="Text Box 6"/>
          <p:cNvSpPr txBox="1">
            <a:spLocks noChangeArrowheads="1"/>
          </p:cNvSpPr>
          <p:nvPr/>
        </p:nvSpPr>
        <p:spPr bwMode="auto">
          <a:xfrm>
            <a:off x="492125" y="5873750"/>
            <a:ext cx="31162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>
                <a:solidFill>
                  <a:srgbClr val="E10000"/>
                </a:solidFill>
                <a:latin typeface="Arial Black" pitchFamily="34" charset="0"/>
              </a:rPr>
              <a:t>KULTURNÍ EVOLUCE</a:t>
            </a:r>
          </a:p>
        </p:txBody>
      </p:sp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490538" y="4343271"/>
            <a:ext cx="8320731" cy="101566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000" dirty="0">
                <a:solidFill>
                  <a:srgbClr val="E10000"/>
                </a:solidFill>
                <a:latin typeface="Arial Black" pitchFamily="34" charset="0"/>
              </a:rPr>
              <a:t>BIOLOGICKÁ EVOLUCE</a:t>
            </a:r>
            <a:r>
              <a:rPr lang="cs-CZ" sz="2000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sz="2000" dirty="0">
                <a:latin typeface="Arial" charset="0"/>
              </a:rPr>
              <a:t>= </a:t>
            </a:r>
            <a:r>
              <a:rPr lang="cs-CZ" sz="2000" u="sng" dirty="0">
                <a:solidFill>
                  <a:srgbClr val="E10000"/>
                </a:solidFill>
                <a:latin typeface="Arial" charset="0"/>
              </a:rPr>
              <a:t>geneticky podmíněná </a:t>
            </a:r>
            <a:r>
              <a:rPr lang="cs-CZ" sz="2000" u="sng" dirty="0" smtClean="0">
                <a:solidFill>
                  <a:srgbClr val="E10000"/>
                </a:solidFill>
                <a:latin typeface="Arial" charset="0"/>
              </a:rPr>
              <a:t>a </a:t>
            </a:r>
            <a:r>
              <a:rPr lang="cs-CZ" sz="2000" u="sng" dirty="0">
                <a:solidFill>
                  <a:srgbClr val="E10000"/>
                </a:solidFill>
                <a:latin typeface="Arial" charset="0"/>
              </a:rPr>
              <a:t>dědičná </a:t>
            </a:r>
            <a:r>
              <a:rPr lang="cs-CZ" sz="2000" u="sng" dirty="0" smtClean="0">
                <a:solidFill>
                  <a:srgbClr val="E10000"/>
                </a:solidFill>
                <a:latin typeface="Arial" charset="0"/>
              </a:rPr>
              <a:t>změna </a:t>
            </a:r>
            <a:r>
              <a:rPr lang="cs-CZ" sz="2000" u="sng" dirty="0">
                <a:solidFill>
                  <a:srgbClr val="E10000"/>
                </a:solidFill>
                <a:latin typeface="Arial" charset="0"/>
              </a:rPr>
              <a:t>vlastností organismů mezi </a:t>
            </a:r>
            <a:r>
              <a:rPr lang="cs-CZ" sz="2000" u="sng" dirty="0" smtClean="0">
                <a:solidFill>
                  <a:srgbClr val="E10000"/>
                </a:solidFill>
                <a:latin typeface="Arial" charset="0"/>
              </a:rPr>
              <a:t>generacemi</a:t>
            </a:r>
            <a:r>
              <a:rPr lang="en-US" sz="2000" u="sng" dirty="0" smtClean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sz="2000" dirty="0" smtClean="0">
                <a:latin typeface="Arial" charset="0"/>
              </a:rPr>
              <a:t>stavba</a:t>
            </a:r>
            <a:r>
              <a:rPr lang="cs-CZ" sz="2000" dirty="0">
                <a:latin typeface="Arial" charset="0"/>
              </a:rPr>
              <a:t>, funkce a organizace organismů nebo jejich </a:t>
            </a:r>
            <a:r>
              <a:rPr lang="cs-CZ" sz="2000" dirty="0" smtClean="0">
                <a:latin typeface="Arial" charset="0"/>
              </a:rPr>
              <a:t>částí</a:t>
            </a:r>
            <a:r>
              <a:rPr lang="en-US" sz="2000" dirty="0" smtClean="0">
                <a:latin typeface="Arial" charset="0"/>
              </a:rPr>
              <a:t>, </a:t>
            </a:r>
            <a:r>
              <a:rPr lang="cs-CZ" sz="2000" dirty="0" smtClean="0">
                <a:latin typeface="Arial" charset="0"/>
              </a:rPr>
              <a:t>chování </a:t>
            </a:r>
            <a:r>
              <a:rPr lang="cs-CZ" sz="2000" dirty="0">
                <a:latin typeface="Arial" charset="0"/>
              </a:rPr>
              <a:t>a vzájemné vztahy</a:t>
            </a:r>
            <a:endParaRPr lang="cs-CZ" sz="2000" dirty="0">
              <a:solidFill>
                <a:srgbClr val="FF3300"/>
              </a:solidFill>
              <a:latin typeface="Arial" charset="0"/>
            </a:endParaRPr>
          </a:p>
        </p:txBody>
      </p:sp>
      <p:pic>
        <p:nvPicPr>
          <p:cNvPr id="10" name="Picture 4" descr="http://vesmir.stoplusjednicka.cz/sites/default/files/obrazky/2015/10/universe_en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970" y="1524505"/>
            <a:ext cx="3646944" cy="196023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" name="Picture 6" descr="http://secretsoftheuniversefilm.com/wp-content/uploads/2015/06/subatomic-particl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6985" y="1453379"/>
            <a:ext cx="3826905" cy="2163033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8" grpId="0" autoUpdateAnimBg="0"/>
      <p:bldP spid="79877" grpId="0" animBg="1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Ow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1851" y="890587"/>
            <a:ext cx="1868714" cy="2256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2228" name="Text Box 8"/>
          <p:cNvSpPr txBox="1">
            <a:spLocks noChangeArrowheads="1"/>
          </p:cNvSpPr>
          <p:nvPr/>
        </p:nvSpPr>
        <p:spPr bwMode="auto">
          <a:xfrm>
            <a:off x="752640" y="360708"/>
            <a:ext cx="181011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 dirty="0">
                <a:solidFill>
                  <a:srgbClr val="000099"/>
                </a:solidFill>
                <a:latin typeface="Arial" charset="0"/>
                <a:cs typeface="Arial" charset="0"/>
              </a:rPr>
              <a:t>Richard </a:t>
            </a:r>
            <a:r>
              <a:rPr lang="cs-CZ" sz="2000" dirty="0" err="1" smtClean="0">
                <a:solidFill>
                  <a:srgbClr val="000099"/>
                </a:solidFill>
                <a:latin typeface="Arial" charset="0"/>
                <a:cs typeface="Arial" charset="0"/>
              </a:rPr>
              <a:t>Owen</a:t>
            </a:r>
            <a:endParaRPr lang="cs-CZ" sz="2000" dirty="0">
              <a:solidFill>
                <a:srgbClr val="000099"/>
              </a:solidFill>
              <a:latin typeface="Arial" charset="0"/>
              <a:cs typeface="Arial" charset="0"/>
            </a:endParaRPr>
          </a:p>
        </p:txBody>
      </p:sp>
      <p:pic>
        <p:nvPicPr>
          <p:cNvPr id="52229" name="Picture 10" descr="1838-1840_FossilMammalia_F9"/>
          <p:cNvPicPr>
            <a:picLocks noChangeAspect="1" noChangeArrowheads="1"/>
          </p:cNvPicPr>
          <p:nvPr/>
        </p:nvPicPr>
        <p:blipFill>
          <a:blip r:embed="rId4" cstate="print"/>
          <a:srcRect b="3997"/>
          <a:stretch>
            <a:fillRect/>
          </a:stretch>
        </p:blipFill>
        <p:spPr bwMode="auto">
          <a:xfrm>
            <a:off x="2754653" y="155195"/>
            <a:ext cx="2708321" cy="3403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owen-vanityfair3"/>
          <p:cNvPicPr>
            <a:picLocks noChangeAspect="1" noChangeArrowheads="1"/>
          </p:cNvPicPr>
          <p:nvPr/>
        </p:nvPicPr>
        <p:blipFill>
          <a:blip r:embed="rId5" cstate="print"/>
          <a:srcRect r="11673"/>
          <a:stretch>
            <a:fillRect/>
          </a:stretch>
        </p:blipFill>
        <p:spPr bwMode="auto">
          <a:xfrm>
            <a:off x="883338" y="3595447"/>
            <a:ext cx="1404937" cy="260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8" name="Picture 11" descr="Wilberforce"/>
          <p:cNvPicPr>
            <a:picLocks noChangeAspect="1" noChangeArrowheads="1"/>
          </p:cNvPicPr>
          <p:nvPr/>
        </p:nvPicPr>
        <p:blipFill>
          <a:blip r:embed="rId6" cstate="print"/>
          <a:srcRect l="12213" r="13028"/>
          <a:stretch>
            <a:fillRect/>
          </a:stretch>
        </p:blipFill>
        <p:spPr bwMode="auto">
          <a:xfrm>
            <a:off x="3550407" y="3653080"/>
            <a:ext cx="1516063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6125957" y="745090"/>
            <a:ext cx="2422525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 dirty="0">
                <a:solidFill>
                  <a:srgbClr val="000099"/>
                </a:solidFill>
                <a:latin typeface="Arial" charset="0"/>
                <a:cs typeface="Arial" charset="0"/>
              </a:rPr>
              <a:t>Samuel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  <a:cs typeface="Arial" charset="0"/>
              </a:rPr>
              <a:t>Wilberforce</a:t>
            </a:r>
            <a:endParaRPr lang="cs-CZ" sz="2000" dirty="0">
              <a:solidFill>
                <a:srgbClr val="000099"/>
              </a:solidFill>
              <a:latin typeface="Arial" charset="0"/>
              <a:cs typeface="Arial" charset="0"/>
            </a:endParaRPr>
          </a:p>
          <a:p>
            <a:pPr algn="ctr"/>
            <a:r>
              <a:rPr lang="cs-CZ" sz="1800" dirty="0">
                <a:latin typeface="Arial" charset="0"/>
                <a:cs typeface="Arial" charset="0"/>
              </a:rPr>
              <a:t>(1805–1873)</a:t>
            </a:r>
          </a:p>
        </p:txBody>
      </p:sp>
      <p:pic>
        <p:nvPicPr>
          <p:cNvPr id="10" name="Picture 9" descr="File:Samuel Wilberforce by George Richmond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36856" y="1644650"/>
            <a:ext cx="3394075" cy="478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3"/>
          <p:cNvSpPr txBox="1">
            <a:spLocks noChangeArrowheads="1"/>
          </p:cNvSpPr>
          <p:nvPr/>
        </p:nvSpPr>
        <p:spPr bwMode="auto">
          <a:xfrm>
            <a:off x="490538" y="300383"/>
            <a:ext cx="7321235" cy="6006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  <a:cs typeface="Arial" charset="0"/>
              </a:rPr>
              <a:t>1868: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variation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animals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and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plants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under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domestication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dirty="0">
                <a:latin typeface="Arial" charset="0"/>
                <a:cs typeface="Arial" charset="0"/>
              </a:rPr>
              <a:t/>
            </a:r>
            <a:br>
              <a:rPr lang="cs-CZ" sz="2000" dirty="0">
                <a:latin typeface="Arial" charset="0"/>
                <a:cs typeface="Arial" charset="0"/>
              </a:rPr>
            </a:br>
            <a:r>
              <a:rPr lang="cs-CZ" sz="2000" dirty="0">
                <a:latin typeface="Arial" charset="0"/>
                <a:cs typeface="Arial" charset="0"/>
              </a:rPr>
              <a:t>           (</a:t>
            </a:r>
            <a:r>
              <a:rPr lang="cs-CZ" sz="2000" i="1" dirty="0">
                <a:latin typeface="Arial" charset="0"/>
                <a:cs typeface="Arial" charset="0"/>
              </a:rPr>
              <a:t>Proměnlivost rostlin a živočichů při domestikaci</a:t>
            </a:r>
            <a:r>
              <a:rPr lang="cs-CZ" sz="2000" dirty="0">
                <a:latin typeface="Arial" charset="0"/>
                <a:cs typeface="Arial" charset="0"/>
              </a:rPr>
              <a:t>)</a:t>
            </a:r>
            <a:br>
              <a:rPr lang="cs-CZ" sz="2000" dirty="0">
                <a:latin typeface="Arial" charset="0"/>
                <a:cs typeface="Arial" charset="0"/>
              </a:rPr>
            </a:br>
            <a:endParaRPr lang="cs-CZ" sz="2000" dirty="0">
              <a:latin typeface="Arial" charset="0"/>
              <a:cs typeface="Arial" charset="0"/>
            </a:endParaRP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  <a:cs typeface="Arial" charset="0"/>
              </a:rPr>
              <a:t>1871: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descent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man, </a:t>
            </a:r>
            <a:r>
              <a:rPr lang="cs-CZ" sz="2000" i="1" dirty="0" err="1">
                <a:latin typeface="Arial" charset="0"/>
                <a:cs typeface="Arial" charset="0"/>
              </a:rPr>
              <a:t>and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selection</a:t>
            </a:r>
            <a:r>
              <a:rPr lang="cs-CZ" sz="2000" i="1" dirty="0">
                <a:latin typeface="Arial" charset="0"/>
                <a:cs typeface="Arial" charset="0"/>
              </a:rPr>
              <a:t> in </a:t>
            </a:r>
            <a:r>
              <a:rPr lang="cs-CZ" sz="2000" i="1" dirty="0" err="1">
                <a:latin typeface="Arial" charset="0"/>
                <a:cs typeface="Arial" charset="0"/>
              </a:rPr>
              <a:t>relation</a:t>
            </a:r>
            <a:r>
              <a:rPr lang="cs-CZ" sz="2000" i="1" dirty="0">
                <a:latin typeface="Arial" charset="0"/>
                <a:cs typeface="Arial" charset="0"/>
              </a:rPr>
              <a:t> to </a:t>
            </a:r>
            <a:br>
              <a:rPr lang="cs-CZ" sz="2000" i="1" dirty="0">
                <a:latin typeface="Arial" charset="0"/>
                <a:cs typeface="Arial" charset="0"/>
              </a:rPr>
            </a:br>
            <a:r>
              <a:rPr lang="cs-CZ" sz="2000" i="1" dirty="0">
                <a:latin typeface="Arial" charset="0"/>
                <a:cs typeface="Arial" charset="0"/>
              </a:rPr>
              <a:t>           sex</a:t>
            </a:r>
            <a:r>
              <a:rPr lang="cs-CZ" sz="2000" dirty="0">
                <a:latin typeface="Arial" charset="0"/>
                <a:cs typeface="Arial" charset="0"/>
              </a:rPr>
              <a:t> (</a:t>
            </a:r>
            <a:r>
              <a:rPr lang="cs-CZ" sz="2000" i="1" dirty="0">
                <a:latin typeface="Arial" charset="0"/>
                <a:cs typeface="Arial" charset="0"/>
              </a:rPr>
              <a:t>Původ člověka a pohlavní výběr</a:t>
            </a:r>
            <a:r>
              <a:rPr lang="cs-CZ" sz="2000" dirty="0" smtClean="0">
                <a:latin typeface="Arial" charset="0"/>
                <a:cs typeface="Arial" charset="0"/>
              </a:rPr>
              <a:t>)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  <a:cs typeface="Arial" charset="0"/>
              </a:rPr>
              <a:t/>
            </a:r>
            <a:br>
              <a:rPr lang="cs-CZ" sz="2000" dirty="0">
                <a:latin typeface="Arial" charset="0"/>
                <a:cs typeface="Arial" charset="0"/>
              </a:rPr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sz="2000" dirty="0" smtClean="0">
                <a:latin typeface="Arial" charset="0"/>
                <a:cs typeface="Arial" charset="0"/>
              </a:rPr>
              <a:t>1872</a:t>
            </a:r>
            <a:r>
              <a:rPr lang="cs-CZ" sz="2000" dirty="0">
                <a:latin typeface="Arial" charset="0"/>
                <a:cs typeface="Arial" charset="0"/>
              </a:rPr>
              <a:t>: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expression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emotions</a:t>
            </a:r>
            <a:r>
              <a:rPr lang="cs-CZ" sz="2000" i="1" dirty="0">
                <a:latin typeface="Arial" charset="0"/>
                <a:cs typeface="Arial" charset="0"/>
              </a:rPr>
              <a:t> in man </a:t>
            </a:r>
            <a:r>
              <a:rPr lang="cs-CZ" sz="2000" i="1" dirty="0" err="1">
                <a:latin typeface="Arial" charset="0"/>
                <a:cs typeface="Arial" charset="0"/>
              </a:rPr>
              <a:t>and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animals</a:t>
            </a:r>
            <a:r>
              <a:rPr lang="cs-CZ" sz="2000" dirty="0">
                <a:latin typeface="Arial" charset="0"/>
                <a:cs typeface="Arial" charset="0"/>
              </a:rPr>
              <a:t> </a:t>
            </a:r>
            <a:br>
              <a:rPr lang="cs-CZ" sz="2000" dirty="0">
                <a:latin typeface="Arial" charset="0"/>
                <a:cs typeface="Arial" charset="0"/>
              </a:rPr>
            </a:br>
            <a:r>
              <a:rPr lang="cs-CZ" sz="2000" dirty="0">
                <a:latin typeface="Arial" charset="0"/>
                <a:cs typeface="Arial" charset="0"/>
              </a:rPr>
              <a:t>            (</a:t>
            </a:r>
            <a:r>
              <a:rPr lang="cs-CZ" sz="2000" i="1" dirty="0">
                <a:latin typeface="Arial" charset="0"/>
                <a:cs typeface="Arial" charset="0"/>
              </a:rPr>
              <a:t>Vyjádření emocí u člověka a zvířat</a:t>
            </a:r>
            <a:r>
              <a:rPr lang="cs-CZ" sz="2000" dirty="0">
                <a:latin typeface="Arial" charset="0"/>
                <a:cs typeface="Arial" charset="0"/>
              </a:rPr>
              <a:t>)</a:t>
            </a:r>
          </a:p>
        </p:txBody>
      </p:sp>
      <p:pic>
        <p:nvPicPr>
          <p:cNvPr id="54275" name="Picture 4"/>
          <p:cNvPicPr>
            <a:picLocks noChangeAspect="1" noChangeArrowheads="1"/>
          </p:cNvPicPr>
          <p:nvPr/>
        </p:nvPicPr>
        <p:blipFill>
          <a:blip r:embed="rId3" cstate="print"/>
          <a:srcRect l="3763" t="4361" r="1971" b="3362"/>
          <a:stretch>
            <a:fillRect/>
          </a:stretch>
        </p:blipFill>
        <p:spPr bwMode="auto">
          <a:xfrm>
            <a:off x="7189788" y="796925"/>
            <a:ext cx="1792287" cy="283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5"/>
          <p:cNvPicPr>
            <a:picLocks noChangeAspect="1" noChangeArrowheads="1"/>
          </p:cNvPicPr>
          <p:nvPr/>
        </p:nvPicPr>
        <p:blipFill>
          <a:blip r:embed="rId4" cstate="print"/>
          <a:srcRect t="2481"/>
          <a:stretch>
            <a:fillRect/>
          </a:stretch>
        </p:blipFill>
        <p:spPr bwMode="auto">
          <a:xfrm>
            <a:off x="3273425" y="2198688"/>
            <a:ext cx="2071688" cy="321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11" descr="1872_Expression_F1142_00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91375" y="3781425"/>
            <a:ext cx="1811338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8" name="Picture 13" descr="1871_Descent_F937"/>
          <p:cNvPicPr>
            <a:picLocks noChangeAspect="1" noChangeArrowheads="1"/>
          </p:cNvPicPr>
          <p:nvPr/>
        </p:nvPicPr>
        <p:blipFill>
          <a:blip r:embed="rId6" cstate="print"/>
          <a:srcRect t="3696" b="1778"/>
          <a:stretch>
            <a:fillRect/>
          </a:stretch>
        </p:blipFill>
        <p:spPr bwMode="auto">
          <a:xfrm>
            <a:off x="2276475" y="2197100"/>
            <a:ext cx="738188" cy="320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9" name="Picture 15" descr="o-puvodu-clovek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90567" y="3723585"/>
            <a:ext cx="1212850" cy="181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0" name="Picture 16" descr="o-pohlavnim-vyberu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79455" y="1843985"/>
            <a:ext cx="1216025" cy="183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1" name="Picture 17" descr="Darwin-187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3100" y="3698875"/>
            <a:ext cx="121285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2" name="Picture 18" descr="Darwin-186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3413" y="2025650"/>
            <a:ext cx="1285875" cy="16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83" name="Text Box 19"/>
          <p:cNvSpPr txBox="1">
            <a:spLocks noChangeArrowheads="1"/>
          </p:cNvSpPr>
          <p:nvPr/>
        </p:nvSpPr>
        <p:spPr bwMode="auto">
          <a:xfrm>
            <a:off x="1441450" y="2028825"/>
            <a:ext cx="5207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1868</a:t>
            </a:r>
          </a:p>
        </p:txBody>
      </p:sp>
      <p:sp>
        <p:nvSpPr>
          <p:cNvPr id="54284" name="Text Box 20"/>
          <p:cNvSpPr txBox="1">
            <a:spLocks noChangeArrowheads="1"/>
          </p:cNvSpPr>
          <p:nvPr/>
        </p:nvSpPr>
        <p:spPr bwMode="auto">
          <a:xfrm>
            <a:off x="1409700" y="3687763"/>
            <a:ext cx="520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/>
              <a:t>1871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7" descr="File:Darwins Funeral - The Graphic 1882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050" y="1023938"/>
            <a:ext cx="4398963" cy="291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5299" name="Picture 11" descr="Funeral1"/>
          <p:cNvPicPr>
            <a:picLocks noChangeAspect="1" noChangeArrowheads="1"/>
          </p:cNvPicPr>
          <p:nvPr/>
        </p:nvPicPr>
        <p:blipFill>
          <a:blip r:embed="rId5" cstate="print"/>
          <a:srcRect l="3670" t="5382" r="4561" b="5949"/>
          <a:stretch>
            <a:fillRect/>
          </a:stretch>
        </p:blipFill>
        <p:spPr bwMode="auto">
          <a:xfrm>
            <a:off x="319088" y="4325938"/>
            <a:ext cx="3122612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5300" name="Picture 13" descr="Westminster_Ma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8950" y="174625"/>
            <a:ext cx="3086100" cy="457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Text Box 14"/>
          <p:cNvSpPr txBox="1">
            <a:spLocks noChangeArrowheads="1"/>
          </p:cNvSpPr>
          <p:nvPr/>
        </p:nvSpPr>
        <p:spPr bwMode="auto">
          <a:xfrm>
            <a:off x="319088" y="352425"/>
            <a:ext cx="3867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latin typeface="Arial" charset="0"/>
                <a:cs typeface="Arial" charset="0"/>
              </a:rPr>
              <a:t>+ 19. dubna 1882, Down House </a:t>
            </a:r>
          </a:p>
        </p:txBody>
      </p:sp>
      <p:sp>
        <p:nvSpPr>
          <p:cNvPr id="55302" name="AutoShape 15"/>
          <p:cNvSpPr>
            <a:spLocks noChangeArrowheads="1"/>
          </p:cNvSpPr>
          <p:nvPr/>
        </p:nvSpPr>
        <p:spPr bwMode="auto">
          <a:xfrm>
            <a:off x="8148638" y="2874963"/>
            <a:ext cx="865187" cy="309562"/>
          </a:xfrm>
          <a:prstGeom prst="wedgeRectCallout">
            <a:avLst>
              <a:gd name="adj1" fmla="val -51653"/>
              <a:gd name="adj2" fmla="val 91537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sz="1400"/>
              <a:t>Newton</a:t>
            </a:r>
          </a:p>
        </p:txBody>
      </p:sp>
      <p:sp>
        <p:nvSpPr>
          <p:cNvPr id="55303" name="AutoShape 16"/>
          <p:cNvSpPr>
            <a:spLocks noChangeArrowheads="1"/>
          </p:cNvSpPr>
          <p:nvPr/>
        </p:nvSpPr>
        <p:spPr bwMode="auto">
          <a:xfrm>
            <a:off x="7810500" y="2366963"/>
            <a:ext cx="865188" cy="309562"/>
          </a:xfrm>
          <a:prstGeom prst="wedgeRectCallout">
            <a:avLst>
              <a:gd name="adj1" fmla="val -41009"/>
              <a:gd name="adj2" fmla="val 220769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sz="1400"/>
              <a:t>Maxwell</a:t>
            </a:r>
          </a:p>
        </p:txBody>
      </p:sp>
      <p:sp>
        <p:nvSpPr>
          <p:cNvPr id="55304" name="AutoShape 17"/>
          <p:cNvSpPr>
            <a:spLocks noChangeArrowheads="1"/>
          </p:cNvSpPr>
          <p:nvPr/>
        </p:nvSpPr>
        <p:spPr bwMode="auto">
          <a:xfrm>
            <a:off x="8062913" y="3995738"/>
            <a:ext cx="865187" cy="309562"/>
          </a:xfrm>
          <a:prstGeom prst="wedgeRectCallout">
            <a:avLst>
              <a:gd name="adj1" fmla="val -64495"/>
              <a:gd name="adj2" fmla="val -175130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sz="1400"/>
              <a:t>Faraday</a:t>
            </a:r>
          </a:p>
        </p:txBody>
      </p:sp>
      <p:sp>
        <p:nvSpPr>
          <p:cNvPr id="55305" name="AutoShape 18"/>
          <p:cNvSpPr>
            <a:spLocks noChangeArrowheads="1"/>
          </p:cNvSpPr>
          <p:nvPr/>
        </p:nvSpPr>
        <p:spPr bwMode="auto">
          <a:xfrm>
            <a:off x="6846888" y="2749550"/>
            <a:ext cx="955675" cy="309563"/>
          </a:xfrm>
          <a:prstGeom prst="wedgeRectCallout">
            <a:avLst>
              <a:gd name="adj1" fmla="val 23088"/>
              <a:gd name="adj2" fmla="val 103847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sz="1400"/>
              <a:t>Herschel</a:t>
            </a:r>
          </a:p>
        </p:txBody>
      </p:sp>
      <p:sp>
        <p:nvSpPr>
          <p:cNvPr id="55306" name="AutoShape 19"/>
          <p:cNvSpPr>
            <a:spLocks noChangeArrowheads="1"/>
          </p:cNvSpPr>
          <p:nvPr/>
        </p:nvSpPr>
        <p:spPr bwMode="auto">
          <a:xfrm>
            <a:off x="5722938" y="3219450"/>
            <a:ext cx="865187" cy="309563"/>
          </a:xfrm>
          <a:prstGeom prst="wedgeRectCallout">
            <a:avLst>
              <a:gd name="adj1" fmla="val 128718"/>
              <a:gd name="adj2" fmla="val 23333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sz="1400"/>
              <a:t>Darwin</a:t>
            </a:r>
          </a:p>
        </p:txBody>
      </p:sp>
      <p:pic>
        <p:nvPicPr>
          <p:cNvPr id="55307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99150" y="4441825"/>
            <a:ext cx="3094038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5308" name="Picture 4" descr="Darwin_tomb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90875" y="3797300"/>
            <a:ext cx="3068638" cy="230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Text Box 6"/>
          <p:cNvSpPr txBox="1">
            <a:spLocks noChangeArrowheads="1"/>
          </p:cNvSpPr>
          <p:nvPr/>
        </p:nvSpPr>
        <p:spPr bwMode="auto">
          <a:xfrm>
            <a:off x="818736" y="541407"/>
            <a:ext cx="5307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Darwinova teorie = DARWINISMUS:</a:t>
            </a:r>
          </a:p>
        </p:txBody>
      </p:sp>
      <p:sp>
        <p:nvSpPr>
          <p:cNvPr id="56324" name="Text Box 7"/>
          <p:cNvSpPr txBox="1">
            <a:spLocks noChangeArrowheads="1"/>
          </p:cNvSpPr>
          <p:nvPr/>
        </p:nvSpPr>
        <p:spPr bwMode="auto">
          <a:xfrm>
            <a:off x="490538" y="1632778"/>
            <a:ext cx="6362639" cy="201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1. Původ všech druhů ze společného předka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    ne nadpřirozenou </a:t>
            </a:r>
            <a:r>
              <a:rPr lang="cs-CZ" sz="2000" dirty="0" smtClean="0">
                <a:latin typeface="Arial" charset="0"/>
              </a:rPr>
              <a:t>bytostí (materialistické vysvětlení)</a:t>
            </a:r>
            <a:endParaRPr lang="cs-CZ" sz="2000" dirty="0">
              <a:latin typeface="Arial" charset="0"/>
            </a:endParaRP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    ne </a:t>
            </a:r>
            <a:r>
              <a:rPr lang="cs-CZ" sz="2000" dirty="0" smtClean="0">
                <a:latin typeface="Arial" charset="0"/>
              </a:rPr>
              <a:t>samoplození, druhy vznikají z jiných druhů</a:t>
            </a:r>
            <a:endParaRPr lang="cs-CZ" sz="2000" dirty="0">
              <a:latin typeface="Arial" charset="0"/>
            </a:endParaRP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    divergence akumulací drobných </a:t>
            </a:r>
            <a:r>
              <a:rPr lang="cs-CZ" sz="2000" dirty="0" smtClean="0">
                <a:latin typeface="Arial" charset="0"/>
              </a:rPr>
              <a:t>změn</a:t>
            </a:r>
            <a:br>
              <a:rPr lang="cs-CZ" sz="2000" dirty="0" smtClean="0">
                <a:latin typeface="Arial" charset="0"/>
              </a:rPr>
            </a:br>
            <a:r>
              <a:rPr lang="cs-CZ" sz="2000" dirty="0" smtClean="0">
                <a:latin typeface="Arial" charset="0"/>
              </a:rPr>
              <a:t>	(žádné skoky, ne katastrofismus)</a:t>
            </a:r>
            <a:endParaRPr lang="cs-CZ" sz="2000" dirty="0">
              <a:latin typeface="Arial" charset="0"/>
            </a:endParaRPr>
          </a:p>
        </p:txBody>
      </p:sp>
      <p:pic>
        <p:nvPicPr>
          <p:cNvPr id="56326" name="Picture 18" descr="nový-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4213" y="439117"/>
            <a:ext cx="17907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490538" y="4151105"/>
            <a:ext cx="32400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</a:rPr>
              <a:t>2. Teorie přírodního výběru</a:t>
            </a:r>
          </a:p>
        </p:txBody>
      </p:sp>
      <p:pic>
        <p:nvPicPr>
          <p:cNvPr id="14" name="Picture 11" descr="darwin's_noteboo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24632" y="3663970"/>
            <a:ext cx="2642290" cy="2504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490538" y="0"/>
            <a:ext cx="8653462" cy="3191201"/>
            <a:chOff x="490538" y="0"/>
            <a:chExt cx="8653462" cy="3191201"/>
          </a:xfrm>
        </p:grpSpPr>
        <p:pic>
          <p:nvPicPr>
            <p:cNvPr id="3" name="Picture 13" descr="1"/>
            <p:cNvPicPr>
              <a:picLocks noChangeAspect="1" noChangeArrowheads="1"/>
            </p:cNvPicPr>
            <p:nvPr/>
          </p:nvPicPr>
          <p:blipFill>
            <a:blip r:embed="rId2" cstate="print"/>
            <a:srcRect t="4427" r="41507" b="40926"/>
            <a:stretch>
              <a:fillRect/>
            </a:stretch>
          </p:blipFill>
          <p:spPr bwMode="auto">
            <a:xfrm>
              <a:off x="490538" y="436584"/>
              <a:ext cx="4250427" cy="2473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 Box 14"/>
            <p:cNvSpPr txBox="1">
              <a:spLocks noChangeArrowheads="1"/>
            </p:cNvSpPr>
            <p:nvPr/>
          </p:nvSpPr>
          <p:spPr bwMode="auto">
            <a:xfrm>
              <a:off x="927324" y="307008"/>
              <a:ext cx="193514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dirty="0">
                  <a:solidFill>
                    <a:srgbClr val="CE0000"/>
                  </a:solidFill>
                  <a:latin typeface="Arial" pitchFamily="34" charset="0"/>
                  <a:cs typeface="Arial" pitchFamily="34" charset="0"/>
                </a:rPr>
                <a:t>transformismus</a:t>
              </a:r>
            </a:p>
          </p:txBody>
        </p:sp>
        <p:pic>
          <p:nvPicPr>
            <p:cNvPr id="5" name="Picture 13" descr="1"/>
            <p:cNvPicPr>
              <a:picLocks noChangeAspect="1" noChangeArrowheads="1"/>
            </p:cNvPicPr>
            <p:nvPr/>
          </p:nvPicPr>
          <p:blipFill>
            <a:blip r:embed="rId2" cstate="print"/>
            <a:srcRect l="58599" t="4427" r="-3558" b="40926"/>
            <a:stretch>
              <a:fillRect/>
            </a:stretch>
          </p:blipFill>
          <p:spPr bwMode="auto">
            <a:xfrm>
              <a:off x="4929809" y="0"/>
              <a:ext cx="4214191" cy="3191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14"/>
            <p:cNvSpPr txBox="1">
              <a:spLocks noChangeArrowheads="1"/>
            </p:cNvSpPr>
            <p:nvPr/>
          </p:nvSpPr>
          <p:spPr bwMode="auto">
            <a:xfrm>
              <a:off x="5433064" y="2377660"/>
              <a:ext cx="161133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dirty="0" smtClean="0">
                  <a:solidFill>
                    <a:srgbClr val="CE0000"/>
                  </a:solidFill>
                  <a:latin typeface="Arial" pitchFamily="34" charset="0"/>
                  <a:cs typeface="Arial" pitchFamily="34" charset="0"/>
                </a:rPr>
                <a:t>darwinismus</a:t>
              </a:r>
              <a:endParaRPr lang="cs-CZ" sz="2000" dirty="0">
                <a:solidFill>
                  <a:srgbClr val="CE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71011" name="Picture 3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 rot="16200000">
            <a:off x="2935543" y="1763969"/>
            <a:ext cx="3548723" cy="6219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/>
          <a:stretch>
            <a:fillRect/>
          </a:stretch>
        </p:blipFill>
        <p:spPr bwMode="auto">
          <a:xfrm rot="10800000">
            <a:off x="1027872" y="1111112"/>
            <a:ext cx="7048500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Obdélníkový popisek 14"/>
          <p:cNvSpPr/>
          <p:nvPr/>
        </p:nvSpPr>
        <p:spPr bwMode="auto">
          <a:xfrm>
            <a:off x="5834268" y="765312"/>
            <a:ext cx="2842591" cy="874645"/>
          </a:xfrm>
          <a:prstGeom prst="wedgeRectCallout">
            <a:avLst>
              <a:gd name="adj1" fmla="val -13490"/>
              <a:gd name="adj2" fmla="val 97727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„populace“ se mění, protože se mění všichni</a:t>
            </a:r>
            <a:r>
              <a:rPr kumimoji="0" lang="cs-CZ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jedinci (žádná selekce)</a:t>
            </a:r>
            <a:endParaRPr kumimoji="0" lang="cs-CZ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bdélníkový popisek 15"/>
          <p:cNvSpPr/>
          <p:nvPr/>
        </p:nvSpPr>
        <p:spPr bwMode="auto">
          <a:xfrm>
            <a:off x="6076120" y="5554730"/>
            <a:ext cx="2842591" cy="874645"/>
          </a:xfrm>
          <a:prstGeom prst="wedgeRectCallout">
            <a:avLst>
              <a:gd name="adj1" fmla="val 2943"/>
              <a:gd name="adj2" fmla="val -121591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„populace“ menších jedinců, protože velcí byli </a:t>
            </a:r>
            <a:r>
              <a:rPr kumimoji="0" lang="cs-CZ" sz="16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vyselektováni</a:t>
            </a:r>
            <a:r>
              <a:rPr kumimoji="0" lang="cs-CZ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pryč</a:t>
            </a:r>
            <a:endParaRPr kumimoji="0" lang="cs-CZ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818530" y="427383"/>
            <a:ext cx="1451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latin typeface="Arial" pitchFamily="34" charset="0"/>
                <a:cs typeface="Arial" pitchFamily="34" charset="0"/>
              </a:rPr>
              <a:t>Lamarck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: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818530" y="5827644"/>
            <a:ext cx="1229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Darwin: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9"/>
          <p:cNvSpPr txBox="1">
            <a:spLocks noChangeArrowheads="1"/>
          </p:cNvSpPr>
          <p:nvPr/>
        </p:nvSpPr>
        <p:spPr bwMode="auto">
          <a:xfrm>
            <a:off x="490538" y="1162810"/>
            <a:ext cx="39517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Problémy Darwinovy teorie:</a:t>
            </a:r>
          </a:p>
        </p:txBody>
      </p:sp>
      <p:sp>
        <p:nvSpPr>
          <p:cNvPr id="57347" name="Text Box 10"/>
          <p:cNvSpPr txBox="1">
            <a:spLocks noChangeArrowheads="1"/>
          </p:cNvSpPr>
          <p:nvPr/>
        </p:nvSpPr>
        <p:spPr bwMode="auto">
          <a:xfrm>
            <a:off x="490538" y="1767854"/>
            <a:ext cx="4028860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čas: 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William Thomson, lord Kelvin</a:t>
            </a:r>
            <a:br>
              <a:rPr lang="cs-CZ" sz="2000" dirty="0">
                <a:solidFill>
                  <a:srgbClr val="000099"/>
                </a:solidFill>
                <a:latin typeface="Arial" charset="0"/>
              </a:rPr>
            </a:br>
            <a:r>
              <a:rPr lang="cs-CZ" sz="2000" dirty="0">
                <a:latin typeface="Arial" charset="0"/>
              </a:rPr>
              <a:t>        stáří Země max. 200 mil. let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kambrické zkameněliny</a:t>
            </a:r>
          </a:p>
        </p:txBody>
      </p:sp>
      <p:pic>
        <p:nvPicPr>
          <p:cNvPr id="57350" name="Picture 2" descr="stromatolit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575" y="3444875"/>
            <a:ext cx="2016125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1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9525" y="4943475"/>
            <a:ext cx="2162175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2" name="Picture 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7463" y="5697538"/>
            <a:ext cx="2455862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3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35275" y="3554413"/>
            <a:ext cx="1689100" cy="133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4" name="Picture 8" descr="Halucigenia"/>
          <p:cNvPicPr>
            <a:picLocks noChangeAspect="1" noChangeArrowheads="1"/>
          </p:cNvPicPr>
          <p:nvPr/>
        </p:nvPicPr>
        <p:blipFill>
          <a:blip r:embed="rId7" cstate="print">
            <a:lum bright="18000"/>
          </a:blip>
          <a:srcRect/>
          <a:stretch>
            <a:fillRect/>
          </a:stretch>
        </p:blipFill>
        <p:spPr bwMode="auto">
          <a:xfrm>
            <a:off x="6465888" y="4137025"/>
            <a:ext cx="2414587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5" name="Picture 10" descr="Opabinia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61138" y="2482850"/>
            <a:ext cx="2582862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6" name="Picture 11" descr="Wiwaxi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10138" y="2149475"/>
            <a:ext cx="1879600" cy="181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7" name="TextovéPole 12"/>
          <p:cNvSpPr txBox="1">
            <a:spLocks noChangeArrowheads="1"/>
          </p:cNvSpPr>
          <p:nvPr/>
        </p:nvSpPr>
        <p:spPr bwMode="auto">
          <a:xfrm>
            <a:off x="536575" y="5337175"/>
            <a:ext cx="11001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>
                <a:latin typeface="Arial" charset="0"/>
                <a:cs typeface="Arial" charset="0"/>
              </a:rPr>
              <a:t>stromatolity</a:t>
            </a:r>
          </a:p>
        </p:txBody>
      </p:sp>
      <p:sp>
        <p:nvSpPr>
          <p:cNvPr id="57358" name="TextovéPole 13"/>
          <p:cNvSpPr txBox="1">
            <a:spLocks noChangeArrowheads="1"/>
          </p:cNvSpPr>
          <p:nvPr/>
        </p:nvSpPr>
        <p:spPr bwMode="auto">
          <a:xfrm>
            <a:off x="3810000" y="6315075"/>
            <a:ext cx="27797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>
                <a:latin typeface="Arial" charset="0"/>
                <a:cs typeface="Arial" charset="0"/>
              </a:rPr>
              <a:t>prekambrium (Ediakarská fauna)</a:t>
            </a:r>
          </a:p>
        </p:txBody>
      </p:sp>
      <p:cxnSp>
        <p:nvCxnSpPr>
          <p:cNvPr id="57359" name="Přímá spojovací šipka 15"/>
          <p:cNvCxnSpPr>
            <a:cxnSpLocks noChangeShapeType="1"/>
          </p:cNvCxnSpPr>
          <p:nvPr/>
        </p:nvCxnSpPr>
        <p:spPr bwMode="auto">
          <a:xfrm>
            <a:off x="3369917" y="2752656"/>
            <a:ext cx="1708979" cy="398048"/>
          </a:xfrm>
          <a:prstGeom prst="straightConnector1">
            <a:avLst/>
          </a:prstGeom>
          <a:noFill/>
          <a:ln w="38100" algn="ctr">
            <a:solidFill>
              <a:srgbClr val="E10000"/>
            </a:solidFill>
            <a:round/>
            <a:headEnd/>
            <a:tailEnd type="arrow" w="med" len="med"/>
          </a:ln>
        </p:spPr>
      </p:cxn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828468" y="325920"/>
            <a:ext cx="785343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 smtClean="0">
                <a:solidFill>
                  <a:srgbClr val="E10000"/>
                </a:solidFill>
                <a:latin typeface="Arial" charset="0"/>
              </a:rPr>
              <a:t>3. Evoluční teorie na přelomu 19. a 20. století</a:t>
            </a:r>
            <a:endParaRPr lang="cs-CZ" sz="2800" b="1" dirty="0">
              <a:solidFill>
                <a:srgbClr val="E1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5" name="Text Box 10"/>
          <p:cNvSpPr txBox="1">
            <a:spLocks noChangeArrowheads="1"/>
          </p:cNvSpPr>
          <p:nvPr/>
        </p:nvSpPr>
        <p:spPr bwMode="auto">
          <a:xfrm>
            <a:off x="490538" y="1052237"/>
            <a:ext cx="5405647" cy="3862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 smtClean="0">
                <a:latin typeface="Arial" charset="0"/>
              </a:rPr>
              <a:t>vznik </a:t>
            </a:r>
            <a:r>
              <a:rPr lang="cs-CZ" sz="2000" dirty="0">
                <a:latin typeface="Arial" charset="0"/>
              </a:rPr>
              <a:t>složitých </a:t>
            </a:r>
            <a:r>
              <a:rPr lang="cs-CZ" sz="2000" dirty="0" smtClean="0">
                <a:latin typeface="Arial" charset="0"/>
              </a:rPr>
              <a:t>orgánů</a:t>
            </a:r>
            <a:br>
              <a:rPr lang="cs-CZ" sz="2000" dirty="0" smtClean="0">
                <a:latin typeface="Arial" charset="0"/>
              </a:rPr>
            </a:br>
            <a:r>
              <a:rPr lang="cs-CZ" sz="2000" dirty="0" smtClean="0">
                <a:latin typeface="Arial" charset="0"/>
              </a:rPr>
              <a:t/>
            </a:r>
            <a:br>
              <a:rPr lang="cs-CZ" sz="2000" dirty="0" smtClean="0">
                <a:latin typeface="Arial" charset="0"/>
              </a:rPr>
            </a:br>
            <a:r>
              <a:rPr lang="cs-CZ" sz="2000" dirty="0" smtClean="0">
                <a:latin typeface="Arial" charset="0"/>
              </a:rPr>
              <a:t/>
            </a:r>
            <a:br>
              <a:rPr lang="cs-CZ" sz="2000" dirty="0" smtClean="0">
                <a:latin typeface="Arial" charset="0"/>
              </a:rPr>
            </a:br>
            <a:r>
              <a:rPr lang="cs-CZ" sz="2000" dirty="0" smtClean="0">
                <a:latin typeface="Arial" charset="0"/>
              </a:rPr>
              <a:t/>
            </a:r>
            <a:br>
              <a:rPr lang="cs-CZ" sz="2000" dirty="0" smtClean="0">
                <a:latin typeface="Arial" charset="0"/>
              </a:rPr>
            </a:br>
            <a:r>
              <a:rPr lang="cs-CZ" sz="2000" dirty="0" smtClean="0">
                <a:latin typeface="Arial" charset="0"/>
              </a:rPr>
              <a:t/>
            </a:r>
            <a:br>
              <a:rPr lang="cs-CZ" sz="2000" dirty="0" smtClean="0">
                <a:latin typeface="Arial" charset="0"/>
              </a:rPr>
            </a:br>
            <a:r>
              <a:rPr lang="cs-CZ" sz="2000" dirty="0" smtClean="0">
                <a:latin typeface="Arial" charset="0"/>
              </a:rPr>
              <a:t/>
            </a:r>
            <a:br>
              <a:rPr lang="cs-CZ" sz="2000" dirty="0" smtClean="0">
                <a:latin typeface="Arial" charset="0"/>
              </a:rPr>
            </a:br>
            <a:r>
              <a:rPr lang="cs-CZ" sz="2000" dirty="0" smtClean="0">
                <a:latin typeface="Arial" charset="0"/>
              </a:rPr>
              <a:t/>
            </a:r>
            <a:br>
              <a:rPr lang="cs-CZ" sz="2000" dirty="0" smtClean="0">
                <a:latin typeface="Arial" charset="0"/>
              </a:rPr>
            </a:br>
            <a:endParaRPr lang="cs-CZ" sz="2000" dirty="0" smtClean="0">
              <a:latin typeface="Arial" charset="0"/>
            </a:endParaRPr>
          </a:p>
          <a:p>
            <a:pPr>
              <a:spcAft>
                <a:spcPts val="1000"/>
              </a:spcAft>
            </a:pPr>
            <a:r>
              <a:rPr lang="cs-CZ" sz="2000" dirty="0" smtClean="0">
                <a:latin typeface="Arial" charset="0"/>
              </a:rPr>
              <a:t>neznalost </a:t>
            </a:r>
            <a:r>
              <a:rPr lang="cs-CZ" sz="2000" dirty="0">
                <a:latin typeface="Arial" charset="0"/>
              </a:rPr>
              <a:t>teorie dědičnosti</a:t>
            </a:r>
            <a:r>
              <a:rPr lang="cs-CZ" sz="2000" dirty="0" smtClean="0">
                <a:latin typeface="Arial" charset="0"/>
              </a:rPr>
              <a:t>:</a:t>
            </a:r>
          </a:p>
          <a:p>
            <a:pPr>
              <a:spcAft>
                <a:spcPts val="1000"/>
              </a:spcAft>
            </a:pPr>
            <a:r>
              <a:rPr lang="cs-CZ" sz="2000" dirty="0" smtClean="0">
                <a:latin typeface="Arial" charset="0"/>
              </a:rPr>
              <a:t>  </a:t>
            </a:r>
            <a:r>
              <a:rPr lang="cs-CZ" sz="2000" dirty="0">
                <a:solidFill>
                  <a:srgbClr val="E10000"/>
                </a:solidFill>
                <a:latin typeface="Arial" charset="0"/>
              </a:rPr>
              <a:t>směsná dědičnost </a:t>
            </a:r>
            <a:r>
              <a:rPr lang="cs-CZ" sz="2000" dirty="0" smtClean="0">
                <a:latin typeface="Arial" charset="0"/>
              </a:rPr>
              <a:t>(</a:t>
            </a:r>
            <a:r>
              <a:rPr lang="cs-CZ" sz="2000" dirty="0" smtClean="0">
                <a:latin typeface="Arial" charset="0"/>
                <a:sym typeface="Symbol"/>
              </a:rPr>
              <a:t></a:t>
            </a:r>
            <a:r>
              <a:rPr lang="cs-CZ" sz="2000" dirty="0" smtClean="0">
                <a:latin typeface="Arial" charset="0"/>
              </a:rPr>
              <a:t> </a:t>
            </a:r>
            <a:r>
              <a:rPr lang="cs-CZ" sz="2000" dirty="0">
                <a:latin typeface="Arial" charset="0"/>
              </a:rPr>
              <a:t>1867 </a:t>
            </a:r>
            <a:r>
              <a:rPr lang="cs-CZ" sz="2000" dirty="0" err="1">
                <a:latin typeface="Arial" charset="0"/>
              </a:rPr>
              <a:t>Fleeming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 smtClean="0">
                <a:latin typeface="Arial" charset="0"/>
              </a:rPr>
              <a:t>Jenkin</a:t>
            </a:r>
            <a:r>
              <a:rPr lang="cs-CZ" sz="2000" dirty="0" smtClean="0">
                <a:latin typeface="Arial" charset="0"/>
              </a:rPr>
              <a:t>)</a:t>
            </a:r>
          </a:p>
          <a:p>
            <a:pPr>
              <a:spcAft>
                <a:spcPts val="1000"/>
              </a:spcAft>
            </a:pPr>
            <a:r>
              <a:rPr lang="cs-CZ" sz="2000" dirty="0" smtClean="0">
                <a:latin typeface="Arial" charset="0"/>
              </a:rPr>
              <a:t>  </a:t>
            </a:r>
            <a:r>
              <a:rPr lang="cs-CZ" sz="2000" dirty="0">
                <a:solidFill>
                  <a:srgbClr val="E10000"/>
                </a:solidFill>
                <a:latin typeface="Arial" charset="0"/>
              </a:rPr>
              <a:t>pangeneze</a:t>
            </a:r>
            <a:r>
              <a:rPr lang="cs-CZ" sz="2000" dirty="0">
                <a:latin typeface="Arial" charset="0"/>
              </a:rPr>
              <a:t> (</a:t>
            </a:r>
            <a:r>
              <a:rPr lang="cs-CZ" sz="2000" dirty="0" err="1">
                <a:latin typeface="Arial" charset="0"/>
              </a:rPr>
              <a:t>gemmuly</a:t>
            </a:r>
            <a:r>
              <a:rPr lang="cs-CZ" sz="2000" dirty="0">
                <a:latin typeface="Arial" charset="0"/>
              </a:rPr>
              <a:t>)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90538" y="387558"/>
            <a:ext cx="39517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Problémy Darwinovy teorie:</a:t>
            </a:r>
          </a:p>
        </p:txBody>
      </p:sp>
      <p:pic>
        <p:nvPicPr>
          <p:cNvPr id="9218" name="Picture 2" descr="http://trypophobia.net/wp-content/uploads/2012/01/honeycom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32442" y="417065"/>
            <a:ext cx="2812775" cy="203665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220" name="Picture 4" descr="http://images.fineartamerica.com/images-medium-large/squid-eye-jennifer-brigh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538" y="1600200"/>
            <a:ext cx="2790893" cy="186059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222" name="Picture 6" descr="http://www.redlakefalls.k12.mn.us/2011-2012%20web%20pics/Hughes/EagleEye2.jpg"/>
          <p:cNvPicPr>
            <a:picLocks noChangeAspect="1" noChangeArrowheads="1"/>
          </p:cNvPicPr>
          <p:nvPr/>
        </p:nvPicPr>
        <p:blipFill>
          <a:blip r:embed="rId5" cstate="print"/>
          <a:srcRect l="4219" t="6087" r="3824" b="4696"/>
          <a:stretch>
            <a:fillRect/>
          </a:stretch>
        </p:blipFill>
        <p:spPr bwMode="auto">
          <a:xfrm>
            <a:off x="3288864" y="1073425"/>
            <a:ext cx="2813762" cy="2047461"/>
          </a:xfrm>
          <a:prstGeom prst="rect">
            <a:avLst/>
          </a:prstGeom>
          <a:noFill/>
          <a:effectLst>
            <a:softEdge rad="127000"/>
          </a:effectLst>
        </p:spPr>
      </p:pic>
      <p:grpSp>
        <p:nvGrpSpPr>
          <p:cNvPr id="20" name="Skupina 19"/>
          <p:cNvGrpSpPr/>
          <p:nvPr/>
        </p:nvGrpSpPr>
        <p:grpSpPr>
          <a:xfrm>
            <a:off x="4098235" y="2909006"/>
            <a:ext cx="4797287" cy="3520369"/>
            <a:chOff x="4098235" y="2909006"/>
            <a:chExt cx="4797287" cy="3520369"/>
          </a:xfrm>
        </p:grpSpPr>
        <p:pic>
          <p:nvPicPr>
            <p:cNvPr id="9224" name="Picture 8" descr="Fleeming Jenkin.jpg"/>
            <p:cNvPicPr>
              <a:picLocks noChangeAspect="1" noChangeArrowheads="1"/>
            </p:cNvPicPr>
            <p:nvPr/>
          </p:nvPicPr>
          <p:blipFill>
            <a:blip r:embed="rId6" cstate="print"/>
            <a:srcRect l="3456" t="756" r="4101" b="12363"/>
            <a:stretch>
              <a:fillRect/>
            </a:stretch>
          </p:blipFill>
          <p:spPr bwMode="auto">
            <a:xfrm>
              <a:off x="6221896" y="2909006"/>
              <a:ext cx="2673626" cy="3498202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grpSp>
          <p:nvGrpSpPr>
            <p:cNvPr id="19" name="Skupina 18"/>
            <p:cNvGrpSpPr>
              <a:grpSpLocks noChangeAspect="1"/>
            </p:cNvGrpSpPr>
            <p:nvPr/>
          </p:nvGrpSpPr>
          <p:grpSpPr>
            <a:xfrm>
              <a:off x="4098235" y="4903513"/>
              <a:ext cx="1659101" cy="1525862"/>
              <a:chOff x="3780183" y="4713926"/>
              <a:chExt cx="1865244" cy="1715449"/>
            </a:xfrm>
          </p:grpSpPr>
          <p:grpSp>
            <p:nvGrpSpPr>
              <p:cNvPr id="17" name="Skupina 16"/>
              <p:cNvGrpSpPr/>
              <p:nvPr/>
            </p:nvGrpSpPr>
            <p:grpSpPr>
              <a:xfrm>
                <a:off x="3780183" y="4713926"/>
                <a:ext cx="1865244" cy="671840"/>
                <a:chOff x="3203713" y="5757535"/>
                <a:chExt cx="1865244" cy="671840"/>
              </a:xfrm>
            </p:grpSpPr>
            <p:sp>
              <p:nvSpPr>
                <p:cNvPr id="13" name="Elipsa 12"/>
                <p:cNvSpPr>
                  <a:spLocks noChangeAspect="1"/>
                </p:cNvSpPr>
                <p:nvPr/>
              </p:nvSpPr>
              <p:spPr bwMode="auto">
                <a:xfrm>
                  <a:off x="4482548" y="5842967"/>
                  <a:ext cx="586409" cy="586408"/>
                </a:xfrm>
                <a:prstGeom prst="ellipse">
                  <a:avLst/>
                </a:prstGeom>
                <a:solidFill>
                  <a:srgbClr val="0099FF"/>
                </a:solidFill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14" name="Elipsa 13"/>
                <p:cNvSpPr>
                  <a:spLocks noChangeAspect="1"/>
                </p:cNvSpPr>
                <p:nvPr/>
              </p:nvSpPr>
              <p:spPr bwMode="auto">
                <a:xfrm>
                  <a:off x="3203713" y="5842967"/>
                  <a:ext cx="586409" cy="586408"/>
                </a:xfrm>
                <a:prstGeom prst="ellipse">
                  <a:avLst/>
                </a:prstGeom>
                <a:solidFill>
                  <a:srgbClr val="FFFF00"/>
                </a:solidFill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15" name="TextovéPole 14"/>
                <p:cNvSpPr txBox="1"/>
                <p:nvPr/>
              </p:nvSpPr>
              <p:spPr>
                <a:xfrm>
                  <a:off x="3918902" y="5757535"/>
                  <a:ext cx="410690" cy="5847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cs-CZ" sz="3200" b="1" dirty="0" smtClean="0">
                      <a:sym typeface="Symbol"/>
                    </a:rPr>
                    <a:t></a:t>
                  </a:r>
                  <a:endParaRPr lang="cs-CZ" sz="3200" b="1" dirty="0"/>
                </a:p>
              </p:txBody>
            </p:sp>
          </p:grpSp>
          <p:sp>
            <p:nvSpPr>
              <p:cNvPr id="16" name="Elipsa 15"/>
              <p:cNvSpPr>
                <a:spLocks noChangeAspect="1"/>
              </p:cNvSpPr>
              <p:nvPr/>
            </p:nvSpPr>
            <p:spPr bwMode="auto">
              <a:xfrm>
                <a:off x="4432851" y="5842967"/>
                <a:ext cx="586409" cy="586408"/>
              </a:xfrm>
              <a:prstGeom prst="ellipse">
                <a:avLst/>
              </a:prstGeom>
              <a:solidFill>
                <a:srgbClr val="00CC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8" name="Šipka dolů 17"/>
              <p:cNvSpPr/>
              <p:nvPr/>
            </p:nvSpPr>
            <p:spPr bwMode="auto">
              <a:xfrm>
                <a:off x="4581939" y="5426765"/>
                <a:ext cx="268356" cy="258417"/>
              </a:xfrm>
              <a:prstGeom prst="downArrow">
                <a:avLst/>
              </a:prstGeom>
              <a:solidFill>
                <a:srgbClr val="E1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5" grpId="0" uiExpand="1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04" name="Picture 16" descr="evolv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650" y="2230438"/>
            <a:ext cx="451485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59405" name="Picture 19" descr="march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0225" y="4044951"/>
            <a:ext cx="2676525" cy="2543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Text Box 20"/>
          <p:cNvSpPr txBox="1">
            <a:spLocks noChangeArrowheads="1"/>
          </p:cNvSpPr>
          <p:nvPr/>
        </p:nvSpPr>
        <p:spPr bwMode="auto">
          <a:xfrm>
            <a:off x="490538" y="379068"/>
            <a:ext cx="6168676" cy="155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solidFill>
                  <a:srgbClr val="3333CC"/>
                </a:solidFill>
                <a:latin typeface="Arial" charset="0"/>
                <a:cs typeface="Arial" charset="0"/>
              </a:rPr>
              <a:t>Herbert</a:t>
            </a:r>
            <a:r>
              <a:rPr lang="cs-CZ" sz="2000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cs-CZ" sz="2000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Spencer</a:t>
            </a:r>
            <a:r>
              <a:rPr lang="cs-CZ" sz="2000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cs-CZ" sz="2000" dirty="0">
                <a:latin typeface="Arial" charset="0"/>
                <a:cs typeface="Arial" charset="0"/>
              </a:rPr>
              <a:t>(1820–1903</a:t>
            </a:r>
            <a:r>
              <a:rPr lang="cs-CZ" sz="2000" dirty="0" smtClean="0">
                <a:latin typeface="Arial" charset="0"/>
                <a:cs typeface="Arial" charset="0"/>
              </a:rPr>
              <a:t>):  </a:t>
            </a:r>
            <a:r>
              <a:rPr lang="cs-CZ" sz="2000" dirty="0">
                <a:latin typeface="Arial" charset="0"/>
                <a:cs typeface="Arial" charset="0"/>
              </a:rPr>
              <a:t>sociální darwinismus</a:t>
            </a:r>
          </a:p>
          <a:p>
            <a:pPr>
              <a:spcAft>
                <a:spcPts val="600"/>
              </a:spcAft>
            </a:pPr>
            <a:r>
              <a:rPr lang="cs-CZ" sz="2000" dirty="0" smtClean="0">
                <a:solidFill>
                  <a:srgbClr val="3333CC"/>
                </a:solidFill>
                <a:latin typeface="Arial" charset="0"/>
                <a:cs typeface="Arial" charset="0"/>
              </a:rPr>
              <a:t>Marx, Engels:</a:t>
            </a:r>
            <a:r>
              <a:rPr lang="cs-CZ" sz="2000" dirty="0" smtClean="0">
                <a:latin typeface="Arial" charset="0"/>
                <a:cs typeface="Arial" charset="0"/>
              </a:rPr>
              <a:t> marxismus</a:t>
            </a:r>
            <a:r>
              <a:rPr lang="cs-CZ" sz="2000" dirty="0">
                <a:latin typeface="Arial" charset="0"/>
                <a:cs typeface="Arial" charset="0"/>
              </a:rPr>
              <a:t/>
            </a:r>
            <a:br>
              <a:rPr lang="cs-CZ" sz="2000" dirty="0">
                <a:latin typeface="Arial" charset="0"/>
                <a:cs typeface="Arial" charset="0"/>
              </a:rPr>
            </a:br>
            <a:endParaRPr lang="cs-CZ" sz="2000" dirty="0">
              <a:latin typeface="Arial" charset="0"/>
              <a:cs typeface="Arial" charset="0"/>
            </a:endParaRPr>
          </a:p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  <a:cs typeface="Arial" charset="0"/>
              </a:rPr>
              <a:t>evoluce jako progresivní vývoj</a:t>
            </a:r>
          </a:p>
        </p:txBody>
      </p:sp>
      <p:pic>
        <p:nvPicPr>
          <p:cNvPr id="5939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15150" y="449263"/>
            <a:ext cx="1801813" cy="259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59397" name="TextovéPole 8"/>
          <p:cNvSpPr txBox="1">
            <a:spLocks noChangeArrowheads="1"/>
          </p:cNvSpPr>
          <p:nvPr/>
        </p:nvSpPr>
        <p:spPr bwMode="auto">
          <a:xfrm>
            <a:off x="7132638" y="3065463"/>
            <a:ext cx="13382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>
                <a:solidFill>
                  <a:schemeClr val="accent2"/>
                </a:solidFill>
                <a:latin typeface="Arial" charset="0"/>
                <a:cs typeface="Arial" charset="0"/>
              </a:rPr>
              <a:t>H. Spencer</a:t>
            </a:r>
          </a:p>
        </p:txBody>
      </p:sp>
      <p:sp>
        <p:nvSpPr>
          <p:cNvPr id="59399" name="TextovéPole 10"/>
          <p:cNvSpPr txBox="1">
            <a:spLocks noChangeArrowheads="1"/>
          </p:cNvSpPr>
          <p:nvPr/>
        </p:nvSpPr>
        <p:spPr bwMode="auto">
          <a:xfrm>
            <a:off x="5708650" y="6213475"/>
            <a:ext cx="9794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>
                <a:solidFill>
                  <a:schemeClr val="accent2"/>
                </a:solidFill>
                <a:latin typeface="Arial" charset="0"/>
                <a:cs typeface="Arial" charset="0"/>
              </a:rPr>
              <a:t>K. Marx</a:t>
            </a:r>
          </a:p>
        </p:txBody>
      </p:sp>
      <p:pic>
        <p:nvPicPr>
          <p:cNvPr id="5940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73675" y="3622675"/>
            <a:ext cx="1831975" cy="257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5940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5975" y="3621088"/>
            <a:ext cx="1830388" cy="257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59403" name="TextovéPole 12"/>
          <p:cNvSpPr txBox="1">
            <a:spLocks noChangeArrowheads="1"/>
          </p:cNvSpPr>
          <p:nvPr/>
        </p:nvSpPr>
        <p:spPr bwMode="auto">
          <a:xfrm>
            <a:off x="7577138" y="6208713"/>
            <a:ext cx="11334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>
                <a:solidFill>
                  <a:schemeClr val="accent2"/>
                </a:solidFill>
                <a:latin typeface="Arial" charset="0"/>
                <a:cs typeface="Arial" charset="0"/>
              </a:rPr>
              <a:t>F. Engels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14"/>
          <p:cNvSpPr txBox="1">
            <a:spLocks noChangeArrowheads="1"/>
          </p:cNvSpPr>
          <p:nvPr/>
        </p:nvSpPr>
        <p:spPr bwMode="auto">
          <a:xfrm>
            <a:off x="2433967" y="304099"/>
            <a:ext cx="4767652" cy="52322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Alternativní teorie</a:t>
            </a:r>
          </a:p>
        </p:txBody>
      </p:sp>
      <p:sp>
        <p:nvSpPr>
          <p:cNvPr id="60419" name="Text Box 15"/>
          <p:cNvSpPr txBox="1">
            <a:spLocks noChangeArrowheads="1"/>
          </p:cNvSpPr>
          <p:nvPr/>
        </p:nvSpPr>
        <p:spPr bwMode="auto">
          <a:xfrm>
            <a:off x="490538" y="1235282"/>
            <a:ext cx="24064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10000"/>
                </a:solidFill>
                <a:latin typeface="Arial" pitchFamily="34" charset="0"/>
                <a:cs typeface="Arial" pitchFamily="34" charset="0"/>
              </a:rPr>
              <a:t>1. Ortogeneze: </a:t>
            </a:r>
          </a:p>
        </p:txBody>
      </p:sp>
      <p:sp>
        <p:nvSpPr>
          <p:cNvPr id="60420" name="Text Box 17"/>
          <p:cNvSpPr txBox="1">
            <a:spLocks noChangeArrowheads="1"/>
          </p:cNvSpPr>
          <p:nvPr/>
        </p:nvSpPr>
        <p:spPr bwMode="auto">
          <a:xfrm>
            <a:off x="2710691" y="4812541"/>
            <a:ext cx="23907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i="1" dirty="0" err="1">
                <a:latin typeface="Arial" charset="0"/>
              </a:rPr>
              <a:t>Megaceros</a:t>
            </a:r>
            <a:r>
              <a:rPr lang="cs-CZ" sz="1800" i="1" dirty="0">
                <a:latin typeface="Arial" charset="0"/>
              </a:rPr>
              <a:t> </a:t>
            </a:r>
            <a:r>
              <a:rPr lang="cs-CZ" sz="1800" i="1" dirty="0" err="1">
                <a:latin typeface="Arial" charset="0"/>
              </a:rPr>
              <a:t>giganteus</a:t>
            </a:r>
            <a:endParaRPr lang="cs-CZ" sz="1800" i="1" dirty="0">
              <a:latin typeface="Arial" charset="0"/>
            </a:endParaRPr>
          </a:p>
        </p:txBody>
      </p:sp>
      <p:pic>
        <p:nvPicPr>
          <p:cNvPr id="60423" name="Picture 20" descr="megaceros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0796" y="1023730"/>
            <a:ext cx="3303983" cy="4674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0424" name="Picture 21" descr="cervus_megacero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466" y="1960701"/>
            <a:ext cx="3858108" cy="2747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0425" name="Text Box 22"/>
          <p:cNvSpPr txBox="1">
            <a:spLocks noChangeArrowheads="1"/>
          </p:cNvSpPr>
          <p:nvPr/>
        </p:nvSpPr>
        <p:spPr bwMode="auto">
          <a:xfrm>
            <a:off x="808590" y="5571711"/>
            <a:ext cx="13255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</a:rPr>
              <a:t>finalismus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2270125" y="5746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2588472" y="5572545"/>
            <a:ext cx="615232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000" dirty="0" smtClean="0">
                <a:latin typeface="Arial" charset="0"/>
              </a:rPr>
              <a:t>T</a:t>
            </a:r>
            <a:r>
              <a:rPr lang="cs-CZ" sz="2000" dirty="0">
                <a:latin typeface="Arial" charset="0"/>
              </a:rPr>
              <a:t>. </a:t>
            </a:r>
            <a:r>
              <a:rPr lang="cs-CZ" sz="2000" dirty="0" err="1" smtClean="0">
                <a:latin typeface="Arial" charset="0"/>
              </a:rPr>
              <a:t>Dobzhansky</a:t>
            </a:r>
            <a:r>
              <a:rPr lang="cs-CZ" sz="2000" dirty="0" smtClean="0">
                <a:latin typeface="Arial" charset="0"/>
              </a:rPr>
              <a:t> (</a:t>
            </a:r>
            <a:r>
              <a:rPr lang="cs-CZ" sz="2000" i="1" dirty="0" err="1" smtClean="0">
                <a:latin typeface="Arial" charset="0"/>
                <a:cs typeface="Arial" charset="0"/>
              </a:rPr>
              <a:t>American</a:t>
            </a:r>
            <a:r>
              <a:rPr lang="cs-CZ" sz="2000" i="1" dirty="0" smtClean="0">
                <a:latin typeface="Arial" charset="0"/>
                <a:cs typeface="Arial" charset="0"/>
              </a:rPr>
              <a:t> </a:t>
            </a:r>
            <a:r>
              <a:rPr lang="cs-CZ" sz="2000" i="1" dirty="0">
                <a:latin typeface="Arial" charset="0"/>
                <a:cs typeface="Arial" charset="0"/>
              </a:rPr>
              <a:t>Biology </a:t>
            </a:r>
            <a:r>
              <a:rPr lang="cs-CZ" sz="2000" i="1" dirty="0" err="1">
                <a:latin typeface="Arial" charset="0"/>
                <a:cs typeface="Arial" charset="0"/>
              </a:rPr>
              <a:t>Teacher</a:t>
            </a:r>
            <a:r>
              <a:rPr lang="cs-CZ" sz="2000" dirty="0">
                <a:latin typeface="Arial" charset="0"/>
                <a:cs typeface="Arial" charset="0"/>
              </a:rPr>
              <a:t>,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dirty="0" smtClean="0">
                <a:latin typeface="Arial" charset="0"/>
              </a:rPr>
              <a:t>1973)</a:t>
            </a:r>
            <a:endParaRPr lang="cs-CZ" sz="2000" dirty="0">
              <a:latin typeface="Arial" charset="0"/>
            </a:endParaRPr>
          </a:p>
        </p:txBody>
      </p:sp>
      <p:sp>
        <p:nvSpPr>
          <p:cNvPr id="9223" name="AutoShape 7" descr="data:image/jpeg;base64,/9j/4AAQSkZJRgABAQAAAQABAAD/2wCEAAkGBxQSEhUUEhQUFhUVGBYXFRUYFxQUFRQVFxcXFxUXFxcYHCggGBolHBQUITEhJSkrLi4uFx8zODMsNygtLisBCgoKBQUFDgUFDisZExkrKysrKysrKysrKysrKysrKysrKysrKysrKysrKysrKysrKysrKysrKysrKysrKysrK//AABEIAOAA4AMBIgACEQEDEQH/xAAcAAABBQEBAQAAAAAAAAAAAAACAQMEBQYABwj/xAA+EAABAwEFBQUGBQMCBwAAAAABAAIRAwQFEiExBkFRYXETIoGRoQcyQrHB8BQjUtHhYnLxFYIkM0NTc5Ki/8QAFAEBAAAAAAAAAAAAAAAAAAAAAP/EABQRAQAAAAAAAAAAAAAAAAAAAAD/2gAMAwEAAhEDEQA/APX10oV0oCSoEsoDlIhldKBVySVxKDpSSkJTL7QJhA8Smq9cMEnp1VZa7aA0y7du8f4VabZid3A556GBu+SC8q24Rz+XFR69s56EKC81IjDCrXVXBoDp1AJ9P2QXX+pEYHTId9hSrNbSZnj6QM/VefXhez6eAcAQeREaKyui/A497x9Ag3dOqHZhEFU3dbRvOREg8eXqrJj5EhA6ulCuQGuQpUCgogUCUICSgJEoQKEQQpQUASulIuQKCulClQKulCklAUrnugSUEqvvG15ENKALXeUjuqvFapVMMb1O4btUViu4vMuGEct6u6dMNEAQEECzXM0Z1CXnyb5KyYwAQAB0CWUkoOcFAtN3tdPPVTigxFBmLfs/2hz3T47lHOy4GhgxErXOCbeUGLeyrZcMjGwEy7PuTvKt6F4FwDmOmBPhoAVaVIMgieSyV7WN9lLqtnGJhzq094HFvLkg2t229tZpLTOE4XcMQAJjjqpaxdy2kNDHB0tAM7hidDnaZE7vBbCjUkA8QgdBXJAV0oCBRAoAUUoCShCCuBQOBKEEoggaldKFcEBSlQrkBJCuCQlAzaXwFGZZg7M6KS/MoS+SgPRcCgJShA5KSFwRQgBNlPEJipuQC50JtxTtfRRS6EA1XKC+pkpFZygVnoMhtLZ3Wd2OkSKTjOAaMcYOXAZfRbTYe9DXod73m69DoVV21ge0tdocj9FTbO2t1mtPZ5hpMRmZG4knKUHqErpQgpQgIFEECUIDSoAUqA5RApsIgUALpQpUCpZQyulAspHFdKatDoaUDWMoWuQA5QgplBKxLgU20o0DrXJxrkwxGAgNxUec0tV5GijNf1QPVVFeUtWomapQR6z1XV3x5+alVznxVXaqpmBP3/hA1UtIJP3mq62uJHaMJBac4kyOcJu22kAEAZic+f2UzctUOc9pk5c89xHLig9H2ftwrWdj5kwJ35qyCy2wwLWVKcyGukdCtQEBApQhSgoCSoQuCApRBAiCACV0oZXICJXShXICUa2uyCflQLce90CDseSRAx0opzQSGlHKii0N0kTvG9K6sOPgglNKdLlXmsDoUbK/EoH3GULWwEDKgzP3kl7UZkIELM5Ki1wPJSKlUDeq20VtUEa0u1VPaah137/orItlRrTRgff3wQZG8K0AzrnoVHuC1lr+uvIc0zfLpJjjpvTd3vLDI1y9dct6D1LZJsF/E58QtKsxsaZxGIkfVaYoOlEgRIFBShIuCBUQKAIwgaSpFxQcuK5C90AnggVVdsd+YfBQNndpGWsPcyWupuLXtdGXA5atP0Kl2kYn55aZdEDlM5Jm02kMaSTCflVd6Nx93cdSgyF8220VnHsQYbnMNOY4Ss7Xv+1sBa4xyzn+Fp7ZtJSBextXs6VPuue0B1Wq/e2mOH9RWVvHaGxukfharjvfUrODz0AyQM2Xa60Nd3nuI5RPqFsLj21NTC2oMzAkcd/Ref2mmHgOZjE+6yoJkDXC/fnuT11WZ/aMwgySMiOevMIPZ/x8gAHX1TzrQGgyku67xhBOZgfJZz2hWs0KBI3mJ5oLG3bR0qYlzgPGVWN2uszjGKfDzXj9W1PecySn7Jd1d+dNjnRwz9EHt9httOoe44Hiq+9LypvNVlN2bDB3EdOK8us98VaJyljtCIIHlxUuhtGZcXAYne8ePDogmWr3ic8okbyZT1AYXNgjdx0Kh1bUCWnLOCeR3p6k4SOf3CD07YWpOLKIaPOc1q3LJbACQ48v2WscUCIggRBAS5IEqAgiCAImoGyuSpECKPbnRTd0KkEKJeTZZ459Dl9QgwNz3EbI51ZjiZ99u4tJkjnC1VCvjg8kNoGBpgbvos9steTnVa9OoAHMc0gCYLXTBCDWtKjW6zYgRiicp3wdY/dPU3Z8lJdCDKt2VoMgtpsLm5gkTHRUl4ez+nVql+J7JJdhhjmyczBxDKVu7ZZnOHdMHn/EH1VX/pdoJ/5gg8jl0koKatsvTfSZSqOOFhkGQJJ1OWk8la3dcFOkIAxCZbizLOIDjmRlvVlZrsDQO0djPz8FJc1A7ZTAXn3teeTSYBvfn5FegNENXmHtAteOsxh0EkoMrZrhLSGup1qjiAS1gwt72gxnXwVxedlNiFMupUKWNpdpUrVRGgc7EMycsjkt5c1pxUW4Ydhy55BM39Y2WphbUbiw5A6Pad40I8wUHltovjth3xB4ElzfAnvN8yFXVGA5t8RwWmvXZnA0loqCP1FkdBESs6LO5uoMHKUEy73zhDuiuGNnMaDRU1kYruyOGEjpnw/jNB6Z7Om/lPdza30k/MLUuXm+z+2dKz2VtJgLquJ5eSCGtzMf3ZYVttn7z/E0GVYjFiHLuuLfogsUoSJQgIJUIRBAoRBCEQQNpFyRAqB7ZBB3pVyCnq05a7iCoLLEKXf+J8YjyGg9VNveuaLg7DiY4gVI1aDljHTKeRQ20ZgcB6IBDoUqkZzUVwyTlnqZBBPBSkwor7QAsXtftW5kUqPeqvOFoGsnRBpLbftNtRtJnfqP0aOG8ngArBknWJWKuOwMu1or2pxNWrk55zFM64Qd3XfC0lkv+hVzp1Gu6EILZ/un0Xm23bA0B7h8UEjnxXoBt7czlELzba29qVaq2liDm4hjAO6c80Gj2ca0Uw5hkOA++qdva78eYxSJiIn1Wa2QtXY1X2fFjpzipunMg7vDetu3NBh6lhtBJxPfg+LuyQBwmc8ty5lyVKwOINazJwIkYiYnLcRotq94kA/ws9tDf7aTcDTJk75jOdSgx95Wbsnlu8JutVwU8tXZdOaCtaXVXFzjJJ3qFedXv4R8Iz6n7CCLWqEDLfK+htmrCKFkoUv002z/AHEYnepK8M2dup1ptVGi0TLgXcGsBlxPgD6L6GcgRKEiUIFCUJAlQEEQQhEEDK5IlQIuK5IUDNqpgxPTzVQ+q4kh0CCY6blb2pst6Z+SrbbGRQDS++qZqVMOQ3oqToQVhJQUm018ChTJJz3c1WbA3EXH8bX9989k0/Cw/F1I05dUN6XabXbKdIg9kwGpU4OAIhvifqtiHEEACBoOSBu/LuZaaTqT/dd5zuIXjl7XbUu+qIMjVp4/yvaHB06Dnx8FQbVXG61MDRmBnKDyi07R2h4INR0HcqptQqwve7H0HFr2kcJET0Ve0INBs7ai3MTjY4PbnkW6PHlB8F6vYrwa9gcCMx9j5ryXZqmO1bMCcs9M8ls7qrljHDUNJby1gfRBcbQWiKTjO6ctV5nUql3GFpL8vjFlOekTI6+pVKLOGsad5zQdR7sHxPRV9U4nk8Sp1rqQ30C0nsz2dFe09o8TSoQ4k6OqHNrecanoOKDeez/ZoWOh2jx+fVALuLGatZy3E8+i0znIqjpTUoDBRAptpRBAYRBAESBQUaAIkDBK6UMpC5AcpJQ4l0oCOeuizl7XVaXOApVKbaQIJLsReAMy0CIOmsrQgoKpyPQ/JBQWWqC2RnPNPuVPc+KnFN5zDWmeIP7GQrI1BOX+EDVal2Zc9ozIA8icvVUd8G8CC6kym5m5odDyOOYHzWnZDijeYGSDz4XtbaQ79jru4kBzjz0kwmLPtf2eIuNRrpMU3gtMdD95L0IV4mdPNM122asMLxTdPwuDT6FB5Pet8Otg77hloMIBHiFnnU2h0afJetXns5YM4oMncGdz5HJY+9dnLPi/LLmAZe/2hPhGXmgrrjkPncN/30WxsdMP7XDHwnLiW7vJZN90OoZseTpLSANdJgraXDScyzue/JzyI5NAgfVBhL1pltU+Z6oqlaQBwGn31Ui+XgPJmSoFlsz6r8NNpc6HENGpwguPoCgatL5PT5/cL3H2e02tu+jhEYg5zubi4gn0HkvFdnrqqWyoKVISSe87cxs5udwhe+2Gzto0mUme7TaGjoN55oJT3LgU0XJWvQOgogU2CiQOtcilNNRygOUUpsFEEEdxQyucgJQGSuQyklAcrObabVU7BSkgPqvB7Onx/qdwaMlK2m2hp2KialQy4yKbJgvdwHLidy8t2Sa6870Y+0HFmajhuw082sA3Nkt+yg3tvMU6dUiCAMYO4PAkdQY9U1RtYmZBxaBXm0FlxF7DpUafPf4715RVvWpROEicBPUIPULG7epBEysZsztG2plIB4ExOgyWvoVwYOaCJbKbhMT0WYt910qhOOmO0PxAFp8xC3wqt0IHihqYP0jyHzQeYVLjrU82GQBo5zjHFdZrI6C4gcj15r0K12dhyBjwVbarBTptM4TviMvIIM7ZLN3pdDpJIG7lPrmpN93iBTg5QM4O9VF63pnDCABvjUcPVZy97eXEgERyQM2m0Y3L0z2WXCabDa6g7zxhpDgye87lJEdBzXlNmzK+hLhYG2Wg0EECmzMQQe6JiOaCW1rWzha1smTAAk8TGpQEpXFBKBQuYuShAYKWUkpQUDjCiBQAowUBAo03KKUEUlCUxbbZTpAuqvaxo3uIaPVY+9vaXZaciiH1nchhZ/7O1HQFBt1ntrNq6VhZnDqpHcpg59XcGrzS9/aHbK0hjhRbwp+94vOflCylau57i57i5xzLnEuJ5knVBLve9atpqOq1nYnHyaNwaNwWt9jjv+PP/hqfNiwa1Ps1tnZXhQM5PLmH/c0x6wg93vCy9o2PiGbTwP7HRePbbWEtqkwRPod/qvallNvLmNakajBLmglwiSRGo4n9kHitCu5jwQYcDIK2Ni2zc1oD2zxOmaylpoCfqgpmMj5oN5R2ypn3iAdZg+S6wbYtfULe9B03dZWGc4xo1w6QfFRjWDdAW+KD1C17RsAkERxJCpby2oY5p3btc+awNStO9xQlyCTbLYXExkoeq4pWoJNmfBngCfILY+zDbA0Xiy13flPP5bj/ANOofh/td6HqsvdNlxtrH9NJ8f3FpgfNUbig+n3lN4ljfZztT+Lo9lVd+fSEEnWozc7mdx89618oHJRSmMSUPQPyilMByMPQOyja5Rw5ONKB6U41R2uToKD5lttqfUcXVHueeLnFx9VHlLU1KAoCJQkogEhCAVJsFqNKoyoNWOa4dWmfooxXAoPqWy2gVGNe3MPaHA8nAEfNOOWN9lN59tYGNJ71EmmeQGbP/kjyWyKDzXb/AGTw4rRQb3feqMA93i9o4cR4rz9oDvoV9DuC862x2HkmtZRBzLqQyB4lnA/0/wCEHnJyyUeuFMqGRnII1ByMhV9VyCO5DKJ5QhAqVrSSAMydAlA3DMnQLS3NdXZDG/3zoP0oHWUhQoFu8g4uZOqxTwtbfVfuwsuW5FAFltL6bg+m5zHNzDmmCCvUdlvaOx4FO2EMfoKoHcdzd+g89Oi8nBRSg+kaVYOaHNIc05gggg+ITgevnu6L8r2YzQqOYNS3Vh6tORW6uf2mgwLVSIP66eY6lhzHgSg9MD0TXKnuy+6FoE0arH8gYcOrTmFYByCYHIpUVrk8CgeaU80qO0p0FB8yVNT1KEIq3vHqUIQLCRdKRBxSLpSINx7Jb87C2dk49y0DDyFQSWHxzHiF7iSvlqzVzTe17feY5rm9WmR6hfTN2WwVqVOq3Soxrh/uAKCXKRySVxKDE7a7Hi0A1aMNrAZ7m1I3O4Hn5rxy3Ncxxa9pa4GC05EHmvoDaq/qdis7q1TOMmM3vedGj6ncF4Fed+VLQ976oa4uJIEQGzuadYy0lBBxJ2gxznBrRJOgUQvV/svfFKk7BVY0Nfl2onE0/wBUn3ekQgsrru4UhidBfx4dFNq14VjbrsLDy3c/4VNa6RAQVF5VMToVWBBJ3Z/JW7bKSVDfQyqTuB9AgpgiCFcCgMLki4IHGPIIIJBGhBgjoQtRcm3VqoQHO7Zg+Gpm6OT9fOVlUoKD2i5Nu7LXhrj2Lzuf7p6P084WtpuB003HUL5sBV3ce1Fosp/KqHD/ANt3eYfDd4Qg9+aU6CsTs1t/QtENq/k1Duce448nbuhW0aUH/9k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225" name="AutoShape 9" descr="data:image/jpeg;base64,/9j/4AAQSkZJRgABAQAAAQABAAD/2wCEAAkGBxQSEhUUEhQUFhUVGBYXFRUYFxQUFRQVFxcXFxUXFxcYHCggGBolHBQUITEhJSkrLi4uFx8zODMsNygtLisBCgoKBQUFDgUFDisZExkrKysrKysrKysrKysrKysrKysrKysrKysrKysrKysrKysrKysrKysrKysrKysrKysrK//AABEIAOAA4AMBIgACEQEDEQH/xAAcAAABBQEBAQAAAAAAAAAAAAACAQMEBQYABwj/xAA+EAABAwEFBQUGBQMCBwAAAAABAAIRAwQFEiExBkFRYXETIoGRoQcyQrHB8BQjUtHhYnLxFYIkM0NTc5Ki/8QAFAEBAAAAAAAAAAAAAAAAAAAAAP/EABQRAQAAAAAAAAAAAAAAAAAAAAD/2gAMAwEAAhEDEQA/APX10oV0oCSoEsoDlIhldKBVySVxKDpSSkJTL7QJhA8Smq9cMEnp1VZa7aA0y7du8f4VabZid3A556GBu+SC8q24Rz+XFR69s56EKC81IjDCrXVXBoDp1AJ9P2QXX+pEYHTId9hSrNbSZnj6QM/VefXhez6eAcAQeREaKyui/A497x9Ag3dOqHZhEFU3dbRvOREg8eXqrJj5EhA6ulCuQGuQpUCgogUCUICSgJEoQKEQQpQUASulIuQKCulClQKulCklAUrnugSUEqvvG15ENKALXeUjuqvFapVMMb1O4btUViu4vMuGEct6u6dMNEAQEECzXM0Z1CXnyb5KyYwAQAB0CWUkoOcFAtN3tdPPVTigxFBmLfs/2hz3T47lHOy4GhgxErXOCbeUGLeyrZcMjGwEy7PuTvKt6F4FwDmOmBPhoAVaVIMgieSyV7WN9lLqtnGJhzq094HFvLkg2t229tZpLTOE4XcMQAJjjqpaxdy2kNDHB0tAM7hidDnaZE7vBbCjUkA8QgdBXJAV0oCBRAoAUUoCShCCuBQOBKEEoggaldKFcEBSlQrkBJCuCQlAzaXwFGZZg7M6KS/MoS+SgPRcCgJShA5KSFwRQgBNlPEJipuQC50JtxTtfRRS6EA1XKC+pkpFZygVnoMhtLZ3Wd2OkSKTjOAaMcYOXAZfRbTYe9DXod73m69DoVV21ge0tdocj9FTbO2t1mtPZ5hpMRmZG4knKUHqErpQgpQgIFEECUIDSoAUqA5RApsIgUALpQpUCpZQyulAspHFdKatDoaUDWMoWuQA5QgplBKxLgU20o0DrXJxrkwxGAgNxUec0tV5GijNf1QPVVFeUtWomapQR6z1XV3x5+alVznxVXaqpmBP3/hA1UtIJP3mq62uJHaMJBac4kyOcJu22kAEAZic+f2UzctUOc9pk5c89xHLig9H2ftwrWdj5kwJ35qyCy2wwLWVKcyGukdCtQEBApQhSgoCSoQuCApRBAiCACV0oZXICJXShXICUa2uyCflQLce90CDseSRAx0opzQSGlHKii0N0kTvG9K6sOPgglNKdLlXmsDoUbK/EoH3GULWwEDKgzP3kl7UZkIELM5Ki1wPJSKlUDeq20VtUEa0u1VPaah137/orItlRrTRgff3wQZG8K0AzrnoVHuC1lr+uvIc0zfLpJjjpvTd3vLDI1y9dct6D1LZJsF/E58QtKsxsaZxGIkfVaYoOlEgRIFBShIuCBUQKAIwgaSpFxQcuK5C90AnggVVdsd+YfBQNndpGWsPcyWupuLXtdGXA5atP0Kl2kYn55aZdEDlM5Jm02kMaSTCflVd6Nx93cdSgyF8220VnHsQYbnMNOY4Ss7Xv+1sBa4xyzn+Fp7ZtJSBextXs6VPuue0B1Wq/e2mOH9RWVvHaGxukfharjvfUrODz0AyQM2Xa60Nd3nuI5RPqFsLj21NTC2oMzAkcd/Ref2mmHgOZjE+6yoJkDXC/fnuT11WZ/aMwgySMiOevMIPZ/x8gAHX1TzrQGgyku67xhBOZgfJZz2hWs0KBI3mJ5oLG3bR0qYlzgPGVWN2uszjGKfDzXj9W1PecySn7Jd1d+dNjnRwz9EHt9httOoe44Hiq+9LypvNVlN2bDB3EdOK8us98VaJyljtCIIHlxUuhtGZcXAYne8ePDogmWr3ic8okbyZT1AYXNgjdx0Kh1bUCWnLOCeR3p6k4SOf3CD07YWpOLKIaPOc1q3LJbACQ48v2WscUCIggRBAS5IEqAgiCAImoGyuSpECKPbnRTd0KkEKJeTZZ459Dl9QgwNz3EbI51ZjiZ99u4tJkjnC1VCvjg8kNoGBpgbvos9steTnVa9OoAHMc0gCYLXTBCDWtKjW6zYgRiicp3wdY/dPU3Z8lJdCDKt2VoMgtpsLm5gkTHRUl4ez+nVql+J7JJdhhjmyczBxDKVu7ZZnOHdMHn/EH1VX/pdoJ/5gg8jl0koKatsvTfSZSqOOFhkGQJJ1OWk8la3dcFOkIAxCZbizLOIDjmRlvVlZrsDQO0djPz8FJc1A7ZTAXn3teeTSYBvfn5FegNENXmHtAteOsxh0EkoMrZrhLSGup1qjiAS1gwt72gxnXwVxedlNiFMupUKWNpdpUrVRGgc7EMycsjkt5c1pxUW4Ydhy55BM39Y2WphbUbiw5A6Pad40I8wUHltovjth3xB4ElzfAnvN8yFXVGA5t8RwWmvXZnA0loqCP1FkdBESs6LO5uoMHKUEy73zhDuiuGNnMaDRU1kYruyOGEjpnw/jNB6Z7Om/lPdza30k/MLUuXm+z+2dKz2VtJgLquJ5eSCGtzMf3ZYVttn7z/E0GVYjFiHLuuLfogsUoSJQgIJUIRBAoRBCEQQNpFyRAqB7ZBB3pVyCnq05a7iCoLLEKXf+J8YjyGg9VNveuaLg7DiY4gVI1aDljHTKeRQ20ZgcB6IBDoUqkZzUVwyTlnqZBBPBSkwor7QAsXtftW5kUqPeqvOFoGsnRBpLbftNtRtJnfqP0aOG8ngArBknWJWKuOwMu1or2pxNWrk55zFM64Qd3XfC0lkv+hVzp1Gu6EILZ/un0Xm23bA0B7h8UEjnxXoBt7czlELzba29qVaq2liDm4hjAO6c80Gj2ca0Uw5hkOA++qdva78eYxSJiIn1Wa2QtXY1X2fFjpzipunMg7vDetu3NBh6lhtBJxPfg+LuyQBwmc8ty5lyVKwOINazJwIkYiYnLcRotq94kA/ws9tDf7aTcDTJk75jOdSgx95Wbsnlu8JutVwU8tXZdOaCtaXVXFzjJJ3qFedXv4R8Iz6n7CCLWqEDLfK+htmrCKFkoUv002z/AHEYnepK8M2dup1ptVGi0TLgXcGsBlxPgD6L6GcgRKEiUIFCUJAlQEEQQhEEDK5IlQIuK5IUDNqpgxPTzVQ+q4kh0CCY6blb2pst6Z+SrbbGRQDS++qZqVMOQ3oqToQVhJQUm018ChTJJz3c1WbA3EXH8bX9989k0/Cw/F1I05dUN6XabXbKdIg9kwGpU4OAIhvifqtiHEEACBoOSBu/LuZaaTqT/dd5zuIXjl7XbUu+qIMjVp4/yvaHB06Dnx8FQbVXG61MDRmBnKDyi07R2h4INR0HcqptQqwve7H0HFr2kcJET0Ve0INBs7ai3MTjY4PbnkW6PHlB8F6vYrwa9gcCMx9j5ryXZqmO1bMCcs9M8ls7qrljHDUNJby1gfRBcbQWiKTjO6ctV5nUql3GFpL8vjFlOekTI6+pVKLOGsad5zQdR7sHxPRV9U4nk8Sp1rqQ30C0nsz2dFe09o8TSoQ4k6OqHNrecanoOKDeez/ZoWOh2jx+fVALuLGatZy3E8+i0znIqjpTUoDBRAptpRBAYRBAESBQUaAIkDBK6UMpC5AcpJQ4l0oCOeuizl7XVaXOApVKbaQIJLsReAMy0CIOmsrQgoKpyPQ/JBQWWqC2RnPNPuVPc+KnFN5zDWmeIP7GQrI1BOX+EDVal2Zc9ozIA8icvVUd8G8CC6kym5m5odDyOOYHzWnZDijeYGSDz4XtbaQ79jru4kBzjz0kwmLPtf2eIuNRrpMU3gtMdD95L0IV4mdPNM122asMLxTdPwuDT6FB5Pet8Otg77hloMIBHiFnnU2h0afJetXns5YM4oMncGdz5HJY+9dnLPi/LLmAZe/2hPhGXmgrrjkPncN/30WxsdMP7XDHwnLiW7vJZN90OoZseTpLSANdJgraXDScyzue/JzyI5NAgfVBhL1pltU+Z6oqlaQBwGn31Ui+XgPJmSoFlsz6r8NNpc6HENGpwguPoCgatL5PT5/cL3H2e02tu+jhEYg5zubi4gn0HkvFdnrqqWyoKVISSe87cxs5udwhe+2Gzto0mUme7TaGjoN55oJT3LgU0XJWvQOgogU2CiQOtcilNNRygOUUpsFEEEdxQyucgJQGSuQyklAcrObabVU7BSkgPqvB7Onx/qdwaMlK2m2hp2KialQy4yKbJgvdwHLidy8t2Sa6870Y+0HFmajhuw082sA3Nkt+yg3tvMU6dUiCAMYO4PAkdQY9U1RtYmZBxaBXm0FlxF7DpUafPf4715RVvWpROEicBPUIPULG7epBEysZsztG2plIB4ExOgyWvoVwYOaCJbKbhMT0WYt910qhOOmO0PxAFp8xC3wqt0IHihqYP0jyHzQeYVLjrU82GQBo5zjHFdZrI6C4gcj15r0K12dhyBjwVbarBTptM4TviMvIIM7ZLN3pdDpJIG7lPrmpN93iBTg5QM4O9VF63pnDCABvjUcPVZy97eXEgERyQM2m0Y3L0z2WXCabDa6g7zxhpDgye87lJEdBzXlNmzK+hLhYG2Wg0EECmzMQQe6JiOaCW1rWzha1smTAAk8TGpQEpXFBKBQuYuShAYKWUkpQUDjCiBQAowUBAo03KKUEUlCUxbbZTpAuqvaxo3uIaPVY+9vaXZaciiH1nchhZ/7O1HQFBt1ntrNq6VhZnDqpHcpg59XcGrzS9/aHbK0hjhRbwp+94vOflCylau57i57i5xzLnEuJ5knVBLve9atpqOq1nYnHyaNwaNwWt9jjv+PP/hqfNiwa1Ps1tnZXhQM5PLmH/c0x6wg93vCy9o2PiGbTwP7HRePbbWEtqkwRPod/qvallNvLmNakajBLmglwiSRGo4n9kHitCu5jwQYcDIK2Ni2zc1oD2zxOmaylpoCfqgpmMj5oN5R2ypn3iAdZg+S6wbYtfULe9B03dZWGc4xo1w6QfFRjWDdAW+KD1C17RsAkERxJCpby2oY5p3btc+awNStO9xQlyCTbLYXExkoeq4pWoJNmfBngCfILY+zDbA0Xiy13flPP5bj/ANOofh/td6HqsvdNlxtrH9NJ8f3FpgfNUbig+n3lN4ljfZztT+Lo9lVd+fSEEnWozc7mdx89618oHJRSmMSUPQPyilMByMPQOyja5Rw5ONKB6U41R2uToKD5lttqfUcXVHueeLnFx9VHlLU1KAoCJQkogEhCAVJsFqNKoyoNWOa4dWmfooxXAoPqWy2gVGNe3MPaHA8nAEfNOOWN9lN59tYGNJ71EmmeQGbP/kjyWyKDzXb/AGTw4rRQb3feqMA93i9o4cR4rz9oDvoV9DuC862x2HkmtZRBzLqQyB4lnA/0/wCEHnJyyUeuFMqGRnII1ByMhV9VyCO5DKJ5QhAqVrSSAMydAlA3DMnQLS3NdXZDG/3zoP0oHWUhQoFu8g4uZOqxTwtbfVfuwsuW5FAFltL6bg+m5zHNzDmmCCvUdlvaOx4FO2EMfoKoHcdzd+g89Oi8nBRSg+kaVYOaHNIc05gggg+ITgevnu6L8r2YzQqOYNS3Vh6tORW6uf2mgwLVSIP66eY6lhzHgSg9MD0TXKnuy+6FoE0arH8gYcOrTmFYByCYHIpUVrk8CgeaU80qO0p0FB8yVNT1KEIq3vHqUIQLCRdKRBxSLpSINx7Jb87C2dk49y0DDyFQSWHxzHiF7iSvlqzVzTe17feY5rm9WmR6hfTN2WwVqVOq3Soxrh/uAKCXKRySVxKDE7a7Hi0A1aMNrAZ7m1I3O4Hn5rxy3Ncxxa9pa4GC05EHmvoDaq/qdis7q1TOMmM3vedGj6ncF4Fed+VLQ976oa4uJIEQGzuadYy0lBBxJ2gxznBrRJOgUQvV/svfFKk7BVY0Nfl2onE0/wBUn3ekQgsrru4UhidBfx4dFNq14VjbrsLDy3c/4VNa6RAQVF5VMToVWBBJ3Z/JW7bKSVDfQyqTuB9AgpgiCFcCgMLki4IHGPIIIJBGhBgjoQtRcm3VqoQHO7Zg+Gpm6OT9fOVlUoKD2i5Nu7LXhrj2Lzuf7p6P084WtpuB003HUL5sBV3ce1Fosp/KqHD/ANt3eYfDd4Qg9+aU6CsTs1t/QtENq/k1Duce448nbuhW0aUH/9k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" name="Obrázek 7" descr="stažený soubor.jpg"/>
          <p:cNvPicPr>
            <a:picLocks noChangeAspect="1"/>
          </p:cNvPicPr>
          <p:nvPr/>
        </p:nvPicPr>
        <p:blipFill>
          <a:blip r:embed="rId3" cstate="print"/>
          <a:srcRect l="5396" r="18207"/>
          <a:stretch>
            <a:fillRect/>
          </a:stretch>
        </p:blipFill>
        <p:spPr>
          <a:xfrm>
            <a:off x="816643" y="912266"/>
            <a:ext cx="2198406" cy="287758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Oválný popisek 8"/>
          <p:cNvSpPr/>
          <p:nvPr/>
        </p:nvSpPr>
        <p:spPr bwMode="auto">
          <a:xfrm>
            <a:off x="3019884" y="1388792"/>
            <a:ext cx="5695121" cy="1679713"/>
          </a:xfrm>
          <a:prstGeom prst="wedgeEllipseCallout">
            <a:avLst>
              <a:gd name="adj1" fmla="val -63939"/>
              <a:gd name="adj2" fmla="val 34689"/>
            </a:avLst>
          </a:prstGeom>
          <a:solidFill>
            <a:srgbClr val="FFFFCC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GB" dirty="0" smtClean="0">
                <a:latin typeface="Arial" charset="0"/>
              </a:rPr>
              <a:t>Nothing in biology makes sense except in the light of evolution</a:t>
            </a:r>
            <a:r>
              <a:rPr lang="cs-CZ" dirty="0" smtClean="0">
                <a:latin typeface="Arial" charset="0"/>
              </a:rPr>
              <a:t>.</a:t>
            </a:r>
            <a:endParaRPr kumimoji="0" lang="cs-CZ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/>
      <p:bldP spid="9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9"/>
          <p:cNvSpPr txBox="1">
            <a:spLocks noChangeArrowheads="1"/>
          </p:cNvSpPr>
          <p:nvPr/>
        </p:nvSpPr>
        <p:spPr bwMode="auto">
          <a:xfrm>
            <a:off x="490538" y="1173853"/>
            <a:ext cx="4707186" cy="83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 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Paul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Kammerer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,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Arthur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Koestler</a:t>
            </a:r>
            <a:endParaRPr lang="cs-CZ" sz="2000" dirty="0">
              <a:solidFill>
                <a:srgbClr val="000099"/>
              </a:solidFill>
              <a:latin typeface="Arial" charset="0"/>
            </a:endParaRP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lysenkismus</a:t>
            </a:r>
            <a:r>
              <a:rPr lang="cs-CZ" sz="2000" dirty="0">
                <a:latin typeface="Arial" charset="0"/>
              </a:rPr>
              <a:t>: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Trofim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Děnisovič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 Lysenko</a:t>
            </a:r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490538" y="2668865"/>
            <a:ext cx="43767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000099"/>
                </a:solidFill>
                <a:latin typeface="Arial" charset="0"/>
              </a:rPr>
              <a:t>August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Weismann</a:t>
            </a:r>
            <a:r>
              <a:rPr lang="cs-CZ" sz="2000" dirty="0">
                <a:latin typeface="Arial" charset="0"/>
              </a:rPr>
              <a:t>: </a:t>
            </a:r>
            <a:br>
              <a:rPr lang="cs-CZ" sz="2000" dirty="0">
                <a:latin typeface="Arial" charset="0"/>
              </a:rPr>
            </a:br>
            <a:r>
              <a:rPr lang="cs-CZ" sz="2000" dirty="0" err="1">
                <a:latin typeface="Arial" charset="0"/>
              </a:rPr>
              <a:t>soma</a:t>
            </a:r>
            <a:r>
              <a:rPr lang="cs-CZ" sz="2000" dirty="0">
                <a:latin typeface="Arial" charset="0"/>
              </a:rPr>
              <a:t> + zárodečná plazma (</a:t>
            </a:r>
            <a:r>
              <a:rPr lang="cs-CZ" sz="2000" dirty="0" err="1">
                <a:latin typeface="Arial" charset="0"/>
              </a:rPr>
              <a:t>germen</a:t>
            </a:r>
            <a:r>
              <a:rPr lang="cs-CZ" sz="2000" dirty="0">
                <a:latin typeface="Arial" charset="0"/>
              </a:rPr>
              <a:t>)</a:t>
            </a:r>
          </a:p>
        </p:txBody>
      </p:sp>
      <p:pic>
        <p:nvPicPr>
          <p:cNvPr id="35851" name="Picture 11" descr="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538" y="3617843"/>
            <a:ext cx="5240895" cy="2554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6" name="Text Box 13"/>
          <p:cNvSpPr txBox="1">
            <a:spLocks noChangeArrowheads="1"/>
          </p:cNvSpPr>
          <p:nvPr/>
        </p:nvSpPr>
        <p:spPr bwMode="auto">
          <a:xfrm>
            <a:off x="490538" y="372856"/>
            <a:ext cx="33505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10000"/>
                </a:solidFill>
                <a:latin typeface="Arial" pitchFamily="34" charset="0"/>
                <a:cs typeface="Arial" pitchFamily="34" charset="0"/>
              </a:rPr>
              <a:t>2. Neolamarckismus: </a:t>
            </a:r>
          </a:p>
        </p:txBody>
      </p:sp>
      <p:pic>
        <p:nvPicPr>
          <p:cNvPr id="61447" name="Picture 14" descr="Lysenko_in_field_with_whea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85333" y="421861"/>
            <a:ext cx="2035175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5855" name="Picture 15" descr="August_Weisman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58980" y="3560554"/>
            <a:ext cx="2025994" cy="3040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1449" name="TextovéPole 10"/>
          <p:cNvSpPr txBox="1">
            <a:spLocks noChangeArrowheads="1"/>
          </p:cNvSpPr>
          <p:nvPr/>
        </p:nvSpPr>
        <p:spPr bwMode="auto">
          <a:xfrm>
            <a:off x="5233988" y="2420938"/>
            <a:ext cx="15732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>
                <a:solidFill>
                  <a:srgbClr val="000099"/>
                </a:solidFill>
                <a:latin typeface="Arial" charset="0"/>
                <a:cs typeface="Arial" charset="0"/>
              </a:rPr>
              <a:t>T. D. Lysenko</a:t>
            </a:r>
          </a:p>
        </p:txBody>
      </p:sp>
      <p:sp>
        <p:nvSpPr>
          <p:cNvPr id="59402" name="TextovéPole 11"/>
          <p:cNvSpPr txBox="1">
            <a:spLocks noChangeArrowheads="1"/>
          </p:cNvSpPr>
          <p:nvPr/>
        </p:nvSpPr>
        <p:spPr bwMode="auto">
          <a:xfrm>
            <a:off x="5487919" y="6244431"/>
            <a:ext cx="15525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>
                <a:solidFill>
                  <a:srgbClr val="000099"/>
                </a:solidFill>
                <a:latin typeface="Arial" charset="0"/>
                <a:cs typeface="Arial" charset="0"/>
              </a:rPr>
              <a:t>A. </a:t>
            </a:r>
            <a:r>
              <a:rPr lang="cs-CZ" sz="1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Weismann</a:t>
            </a:r>
            <a:endParaRPr lang="cs-CZ" sz="1800" dirty="0">
              <a:solidFill>
                <a:srgbClr val="000099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5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0" grpId="0" autoUpdateAnimBg="0"/>
      <p:bldP spid="5940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11"/>
          <p:cNvGraphicFramePr>
            <a:graphicFrameLocks noChangeAspect="1"/>
          </p:cNvGraphicFramePr>
          <p:nvPr/>
        </p:nvGraphicFramePr>
        <p:xfrm>
          <a:off x="344488" y="2184400"/>
          <a:ext cx="8439150" cy="3359150"/>
        </p:xfrm>
        <a:graphic>
          <a:graphicData uri="http://schemas.openxmlformats.org/presentationml/2006/ole">
            <p:oleObj spid="_x0000_s1026" name="dokument" r:id="rId4" imgW="6071400" imgH="2416320" progId="Word.Document.8">
              <p:embed/>
            </p:oleObj>
          </a:graphicData>
        </a:graphic>
      </p:graphicFrame>
      <p:graphicFrame>
        <p:nvGraphicFramePr>
          <p:cNvPr id="1027" name="Object 12"/>
          <p:cNvGraphicFramePr>
            <a:graphicFrameLocks noChangeAspect="1"/>
          </p:cNvGraphicFramePr>
          <p:nvPr/>
        </p:nvGraphicFramePr>
        <p:xfrm>
          <a:off x="263525" y="1433513"/>
          <a:ext cx="8658225" cy="552450"/>
        </p:xfrm>
        <a:graphic>
          <a:graphicData uri="http://schemas.openxmlformats.org/presentationml/2006/ole">
            <p:oleObj spid="_x0000_s1027" name="dokument" r:id="rId5" imgW="8658720" imgH="552600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3" name="Picture 9" descr="3"/>
          <p:cNvPicPr>
            <a:picLocks noChangeAspect="1" noChangeArrowheads="1"/>
          </p:cNvPicPr>
          <p:nvPr/>
        </p:nvPicPr>
        <p:blipFill>
          <a:blip r:embed="rId3" cstate="print"/>
          <a:srcRect r="50136"/>
          <a:stretch>
            <a:fillRect/>
          </a:stretch>
        </p:blipFill>
        <p:spPr bwMode="auto">
          <a:xfrm>
            <a:off x="5789853" y="933311"/>
            <a:ext cx="2874654" cy="5009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Text Box 10"/>
          <p:cNvSpPr txBox="1">
            <a:spLocks noChangeArrowheads="1"/>
          </p:cNvSpPr>
          <p:nvPr/>
        </p:nvSpPr>
        <p:spPr bwMode="auto">
          <a:xfrm>
            <a:off x="490538" y="1010548"/>
            <a:ext cx="5101076" cy="540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solidFill>
                  <a:schemeClr val="tx2"/>
                </a:solidFill>
                <a:latin typeface="Arial" charset="0"/>
              </a:rPr>
              <a:t> 1900: znovuobjevení </a:t>
            </a:r>
            <a:r>
              <a:rPr lang="cs-CZ" sz="2000" dirty="0" err="1">
                <a:solidFill>
                  <a:schemeClr val="tx2"/>
                </a:solidFill>
                <a:latin typeface="Arial" charset="0"/>
              </a:rPr>
              <a:t>Mendelových</a:t>
            </a:r>
            <a:r>
              <a:rPr lang="cs-CZ" sz="200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cs-CZ" sz="2000" dirty="0" smtClean="0">
                <a:solidFill>
                  <a:schemeClr val="tx2"/>
                </a:solidFill>
                <a:latin typeface="Arial" charset="0"/>
              </a:rPr>
              <a:t>zákonů</a:t>
            </a:r>
            <a:endParaRPr lang="cs-CZ" sz="2000" dirty="0">
              <a:solidFill>
                <a:srgbClr val="006600"/>
              </a:solidFill>
              <a:latin typeface="Arial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solidFill>
                  <a:srgbClr val="006600"/>
                </a:solidFill>
                <a:latin typeface="Arial" charset="0"/>
              </a:rPr>
              <a:t> 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Hugo de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Vries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:</a:t>
            </a:r>
            <a:r>
              <a:rPr lang="cs-CZ" sz="2000" dirty="0">
                <a:latin typeface="Arial" charset="0"/>
              </a:rPr>
              <a:t> pojem mutace</a:t>
            </a:r>
            <a:br>
              <a:rPr lang="cs-CZ" sz="2000" dirty="0">
                <a:latin typeface="Arial" charset="0"/>
              </a:rPr>
            </a:br>
            <a:r>
              <a:rPr lang="cs-CZ" sz="2000" i="1" dirty="0">
                <a:latin typeface="Arial" charset="0"/>
              </a:rPr>
              <a:t>  </a:t>
            </a:r>
            <a:r>
              <a:rPr lang="cs-CZ" sz="2000" dirty="0" smtClean="0">
                <a:latin typeface="Arial" charset="0"/>
              </a:rPr>
              <a:t>pupalka (</a:t>
            </a:r>
            <a:r>
              <a:rPr lang="cs-CZ" sz="2000" i="1" dirty="0" err="1" smtClean="0">
                <a:latin typeface="Arial" charset="0"/>
              </a:rPr>
              <a:t>Oenothera</a:t>
            </a:r>
            <a:r>
              <a:rPr lang="cs-CZ" sz="2000" i="1" dirty="0" smtClean="0">
                <a:latin typeface="Arial" charset="0"/>
              </a:rPr>
              <a:t> </a:t>
            </a:r>
            <a:r>
              <a:rPr lang="cs-CZ" sz="2000" i="1" dirty="0" err="1" smtClean="0">
                <a:latin typeface="Arial" charset="0"/>
              </a:rPr>
              <a:t>lamarckiana</a:t>
            </a:r>
            <a:r>
              <a:rPr lang="cs-CZ" sz="2000" dirty="0" smtClean="0">
                <a:latin typeface="Arial" charset="0"/>
              </a:rPr>
              <a:t>)</a:t>
            </a:r>
            <a:endParaRPr lang="cs-CZ" sz="2000" i="1" dirty="0">
              <a:solidFill>
                <a:srgbClr val="FF0000"/>
              </a:solidFill>
              <a:latin typeface="Arial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cs-CZ" sz="2000" dirty="0" smtClean="0">
                <a:latin typeface="Arial" charset="0"/>
              </a:rPr>
              <a:t> 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William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Bateson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, Thomas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Hunt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 Morgan</a:t>
            </a:r>
          </a:p>
          <a:p>
            <a:pPr>
              <a:spcAft>
                <a:spcPts val="1200"/>
              </a:spcAft>
            </a:pPr>
            <a:r>
              <a:rPr lang="cs-CZ" sz="2000" u="sng" dirty="0" smtClean="0">
                <a:latin typeface="Arial" charset="0"/>
              </a:rPr>
              <a:t/>
            </a:r>
            <a:br>
              <a:rPr lang="cs-CZ" sz="2000" u="sng" dirty="0" smtClean="0">
                <a:latin typeface="Arial" charset="0"/>
              </a:rPr>
            </a:br>
            <a:r>
              <a:rPr lang="cs-CZ" sz="2000" u="sng" dirty="0" smtClean="0">
                <a:latin typeface="Arial" charset="0"/>
              </a:rPr>
              <a:t>diskrétní proměnlivost</a:t>
            </a:r>
            <a:r>
              <a:rPr lang="cs-CZ" sz="2000" dirty="0" smtClean="0">
                <a:latin typeface="Arial" charset="0"/>
              </a:rPr>
              <a:t> </a:t>
            </a:r>
          </a:p>
          <a:p>
            <a:pPr>
              <a:spcAft>
                <a:spcPts val="1200"/>
              </a:spcAft>
            </a:pPr>
            <a:endParaRPr lang="cs-CZ" sz="2000" dirty="0" smtClean="0">
              <a:latin typeface="Arial" charset="0"/>
            </a:endParaRPr>
          </a:p>
          <a:p>
            <a:pPr>
              <a:spcAft>
                <a:spcPts val="1200"/>
              </a:spcAft>
            </a:pPr>
            <a:endParaRPr lang="cs-CZ" sz="2000" dirty="0" smtClean="0">
              <a:latin typeface="Arial" charset="0"/>
            </a:endParaRPr>
          </a:p>
          <a:p>
            <a:pPr>
              <a:spcAft>
                <a:spcPts val="1200"/>
              </a:spcAft>
            </a:pPr>
            <a:endParaRPr lang="cs-CZ" sz="2000" dirty="0" smtClean="0">
              <a:latin typeface="Arial" charset="0"/>
            </a:endParaRPr>
          </a:p>
          <a:p>
            <a:pPr>
              <a:spcAft>
                <a:spcPts val="1800"/>
              </a:spcAft>
            </a:pPr>
            <a:endParaRPr lang="cs-CZ" sz="2000" dirty="0" smtClean="0">
              <a:latin typeface="Arial" charset="0"/>
            </a:endParaRPr>
          </a:p>
          <a:p>
            <a:pPr>
              <a:spcAft>
                <a:spcPts val="1200"/>
              </a:spcAft>
            </a:pPr>
            <a:r>
              <a:rPr lang="en-US" sz="2000" dirty="0" smtClean="0">
                <a:latin typeface="Arial" charset="0"/>
              </a:rPr>
              <a:t/>
            </a:r>
            <a:br>
              <a:rPr lang="en-US" sz="2000" dirty="0" smtClean="0">
                <a:latin typeface="Arial" charset="0"/>
              </a:rPr>
            </a:br>
            <a:r>
              <a:rPr lang="cs-CZ" sz="2000" dirty="0" err="1" smtClean="0">
                <a:latin typeface="Arial" charset="0"/>
              </a:rPr>
              <a:t>makromutace</a:t>
            </a:r>
            <a:r>
              <a:rPr lang="cs-CZ" sz="2000" dirty="0">
                <a:latin typeface="Arial" charset="0"/>
              </a:rPr>
              <a:t>: 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Richard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Goldschmidt</a:t>
            </a:r>
            <a:r>
              <a:rPr lang="cs-CZ" sz="2000" dirty="0">
                <a:latin typeface="Arial" charset="0"/>
              </a:rPr>
              <a:t> 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  (1940) - „nadějná monstra“</a:t>
            </a:r>
          </a:p>
        </p:txBody>
      </p:sp>
      <p:sp>
        <p:nvSpPr>
          <p:cNvPr id="62470" name="Text Box 13"/>
          <p:cNvSpPr txBox="1">
            <a:spLocks noChangeArrowheads="1"/>
          </p:cNvSpPr>
          <p:nvPr/>
        </p:nvSpPr>
        <p:spPr bwMode="auto">
          <a:xfrm>
            <a:off x="490538" y="354289"/>
            <a:ext cx="29530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10000"/>
                </a:solidFill>
                <a:latin typeface="Arial" pitchFamily="34" charset="0"/>
                <a:cs typeface="Arial" pitchFamily="34" charset="0"/>
              </a:rPr>
              <a:t>3. Mutacionismus: </a:t>
            </a:r>
          </a:p>
        </p:txBody>
      </p:sp>
      <p:pic>
        <p:nvPicPr>
          <p:cNvPr id="168962" name="Picture 2" descr="http://luirig.altervista.org/cpm/albums/vries/Oenothera-lamarckiana-X-hookeri-1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42336" y="2721889"/>
            <a:ext cx="1921035" cy="281401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" name="Picture 4" descr="http://www.nature.com/scitable/content/ne0000/ne0000/ne0000/ne0000/6738821/EssGen_WhiteandRedEyedFlies_MID_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355" y="3598318"/>
            <a:ext cx="2990850" cy="14954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5" name="Text Box 11"/>
          <p:cNvSpPr txBox="1">
            <a:spLocks noChangeArrowheads="1"/>
          </p:cNvSpPr>
          <p:nvPr/>
        </p:nvSpPr>
        <p:spPr bwMode="auto">
          <a:xfrm>
            <a:off x="490538" y="723694"/>
            <a:ext cx="3546164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 dirty="0">
                <a:latin typeface="Arial" charset="0"/>
                <a:sym typeface="Symbol" pitchFamily="18" charset="2"/>
              </a:rPr>
              <a:t> </a:t>
            </a:r>
            <a:r>
              <a:rPr lang="cs-CZ" dirty="0" err="1">
                <a:solidFill>
                  <a:srgbClr val="E10000"/>
                </a:solidFill>
                <a:latin typeface="Arial" charset="0"/>
                <a:sym typeface="Symbol" pitchFamily="18" charset="2"/>
              </a:rPr>
              <a:t>b</a:t>
            </a:r>
            <a:r>
              <a:rPr lang="cs-CZ" dirty="0" err="1">
                <a:solidFill>
                  <a:srgbClr val="E10000"/>
                </a:solidFill>
                <a:latin typeface="Arial" charset="0"/>
              </a:rPr>
              <a:t>iometrikové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: </a:t>
            </a:r>
            <a:r>
              <a:rPr lang="cs-CZ" sz="2000" b="1" dirty="0">
                <a:latin typeface="Arial" charset="0"/>
              </a:rPr>
              <a:t/>
            </a:r>
            <a:br>
              <a:rPr lang="cs-CZ" sz="2000" b="1" dirty="0">
                <a:latin typeface="Arial" charset="0"/>
              </a:rPr>
            </a:br>
            <a:endParaRPr lang="cs-CZ" sz="2000" b="1" dirty="0">
              <a:latin typeface="Arial" charset="0"/>
            </a:endParaRPr>
          </a:p>
          <a:p>
            <a:pPr>
              <a:spcAft>
                <a:spcPts val="1200"/>
              </a:spcAft>
            </a:pPr>
            <a:r>
              <a:rPr lang="cs-CZ" sz="2000" b="1" dirty="0">
                <a:latin typeface="Arial" charset="0"/>
              </a:rPr>
              <a:t>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Francis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Galton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, Karl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Pearson</a:t>
            </a:r>
            <a:endParaRPr lang="cs-CZ" sz="2000" dirty="0">
              <a:solidFill>
                <a:srgbClr val="FF0000"/>
              </a:solidFill>
              <a:latin typeface="Arial" charset="0"/>
            </a:endParaRPr>
          </a:p>
          <a:p>
            <a:r>
              <a:rPr lang="cs-CZ" sz="20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cs-CZ" sz="2000" u="sng" dirty="0">
                <a:latin typeface="Arial" charset="0"/>
              </a:rPr>
              <a:t>kontinuální proměnlivost</a:t>
            </a:r>
          </a:p>
        </p:txBody>
      </p:sp>
      <p:pic>
        <p:nvPicPr>
          <p:cNvPr id="7" name="Picture 9" descr="3"/>
          <p:cNvPicPr>
            <a:picLocks noChangeAspect="1" noChangeArrowheads="1"/>
          </p:cNvPicPr>
          <p:nvPr/>
        </p:nvPicPr>
        <p:blipFill>
          <a:blip r:embed="rId3" cstate="print"/>
          <a:srcRect l="50023"/>
          <a:stretch>
            <a:fillRect/>
          </a:stretch>
        </p:blipFill>
        <p:spPr bwMode="auto">
          <a:xfrm>
            <a:off x="5128587" y="820486"/>
            <a:ext cx="2881168" cy="5009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http://img.sparknotes.com/figures/A/a3aa6bb95c7d70781cc0089d17f9160f/direct.gif"/>
          <p:cNvPicPr>
            <a:picLocks noChangeAspect="1" noChangeArrowheads="1"/>
          </p:cNvPicPr>
          <p:nvPr/>
        </p:nvPicPr>
        <p:blipFill>
          <a:blip r:embed="rId4" cstate="print"/>
          <a:srcRect l="1118"/>
          <a:stretch>
            <a:fillRect/>
          </a:stretch>
        </p:blipFill>
        <p:spPr bwMode="auto">
          <a:xfrm>
            <a:off x="752629" y="3170710"/>
            <a:ext cx="3955778" cy="19812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4" name="Picture 6" descr="Fish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0049" y="1542429"/>
            <a:ext cx="6557962" cy="254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2061265" y="4464533"/>
            <a:ext cx="4973638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000099"/>
                </a:solidFill>
                <a:latin typeface="Arial" charset="0"/>
              </a:rPr>
              <a:t>Ronald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cs-CZ" dirty="0" err="1">
                <a:solidFill>
                  <a:srgbClr val="000099"/>
                </a:solidFill>
                <a:latin typeface="Arial" charset="0"/>
              </a:rPr>
              <a:t>Aylmer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cs-CZ" dirty="0" err="1">
                <a:solidFill>
                  <a:srgbClr val="000099"/>
                </a:solidFill>
                <a:latin typeface="Arial" charset="0"/>
              </a:rPr>
              <a:t>Fisher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 (1890-1962)</a:t>
            </a:r>
          </a:p>
          <a:p>
            <a:r>
              <a:rPr lang="cs-CZ" dirty="0">
                <a:solidFill>
                  <a:srgbClr val="000099"/>
                </a:solidFill>
                <a:latin typeface="Arial" charset="0"/>
              </a:rPr>
              <a:t>John B. S. </a:t>
            </a:r>
            <a:r>
              <a:rPr lang="cs-CZ" dirty="0" err="1">
                <a:solidFill>
                  <a:srgbClr val="000099"/>
                </a:solidFill>
                <a:latin typeface="Arial" charset="0"/>
              </a:rPr>
              <a:t>Haldane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 (1892-1964)</a:t>
            </a:r>
          </a:p>
          <a:p>
            <a:r>
              <a:rPr lang="cs-CZ" dirty="0" err="1">
                <a:solidFill>
                  <a:srgbClr val="000099"/>
                </a:solidFill>
                <a:latin typeface="Arial" charset="0"/>
              </a:rPr>
              <a:t>Sewall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cs-CZ" dirty="0" err="1">
                <a:solidFill>
                  <a:srgbClr val="000099"/>
                </a:solidFill>
                <a:latin typeface="Arial" charset="0"/>
              </a:rPr>
              <a:t>Wright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 (1889-1988)</a:t>
            </a:r>
          </a:p>
          <a:p>
            <a:r>
              <a:rPr lang="cs-CZ" dirty="0">
                <a:solidFill>
                  <a:srgbClr val="000099"/>
                </a:solidFill>
                <a:latin typeface="Arial" charset="0"/>
              </a:rPr>
              <a:t>Sergej </a:t>
            </a:r>
            <a:r>
              <a:rPr lang="cs-CZ" dirty="0" err="1">
                <a:solidFill>
                  <a:srgbClr val="000099"/>
                </a:solidFill>
                <a:latin typeface="Arial" charset="0"/>
              </a:rPr>
              <a:t>Četverikov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 (1880-1958)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295607" y="435251"/>
            <a:ext cx="648126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 smtClean="0">
                <a:solidFill>
                  <a:srgbClr val="E10000"/>
                </a:solidFill>
                <a:latin typeface="Arial" charset="0"/>
              </a:rPr>
              <a:t>4. Moderní syntéza a současný vývoj</a:t>
            </a:r>
            <a:endParaRPr lang="cs-CZ" sz="2800" b="1" dirty="0">
              <a:solidFill>
                <a:srgbClr val="E1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6" descr="Fish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8513" y="328613"/>
            <a:ext cx="4862512" cy="188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361950" y="2620963"/>
            <a:ext cx="36984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>
                <a:latin typeface="Arial" charset="0"/>
              </a:rPr>
              <a:t>1918: výsledky </a:t>
            </a:r>
            <a:r>
              <a:rPr lang="cs-CZ" sz="1800" dirty="0" err="1">
                <a:latin typeface="Arial" charset="0"/>
              </a:rPr>
              <a:t>biometriků</a:t>
            </a:r>
            <a:r>
              <a:rPr lang="cs-CZ" sz="1800" dirty="0">
                <a:latin typeface="Arial" charset="0"/>
              </a:rPr>
              <a:t> </a:t>
            </a:r>
            <a:br>
              <a:rPr lang="cs-CZ" sz="1800" dirty="0">
                <a:latin typeface="Arial" charset="0"/>
              </a:rPr>
            </a:br>
            <a:r>
              <a:rPr lang="cs-CZ" sz="1800" dirty="0">
                <a:latin typeface="Arial" charset="0"/>
              </a:rPr>
              <a:t>  v souladu s </a:t>
            </a:r>
            <a:r>
              <a:rPr lang="cs-CZ" sz="1800" dirty="0" err="1">
                <a:latin typeface="Arial" charset="0"/>
              </a:rPr>
              <a:t>Mendelovými</a:t>
            </a:r>
            <a:r>
              <a:rPr lang="cs-CZ" sz="1800" dirty="0">
                <a:latin typeface="Arial" charset="0"/>
              </a:rPr>
              <a:t> </a:t>
            </a:r>
            <a:r>
              <a:rPr lang="cs-CZ" sz="1800" dirty="0" smtClean="0">
                <a:latin typeface="Arial" charset="0"/>
              </a:rPr>
              <a:t>zákony</a:t>
            </a:r>
            <a:endParaRPr lang="cs-CZ" sz="1800" i="1" dirty="0">
              <a:latin typeface="Arial" charset="0"/>
            </a:endParaRPr>
          </a:p>
        </p:txBody>
      </p:sp>
      <p:sp>
        <p:nvSpPr>
          <p:cNvPr id="39949" name="AutoShape 13"/>
          <p:cNvSpPr>
            <a:spLocks noChangeArrowheads="1"/>
          </p:cNvSpPr>
          <p:nvPr/>
        </p:nvSpPr>
        <p:spPr bwMode="auto">
          <a:xfrm rot="2207875">
            <a:off x="1958975" y="1917700"/>
            <a:ext cx="533400" cy="609600"/>
          </a:xfrm>
          <a:prstGeom prst="downArrow">
            <a:avLst>
              <a:gd name="adj1" fmla="val 50000"/>
              <a:gd name="adj2" fmla="val 28571"/>
            </a:avLst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0245" y="853866"/>
            <a:ext cx="3883501" cy="5575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6" descr="Fish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8513" y="328613"/>
            <a:ext cx="4862512" cy="188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8" name="Text Box 12"/>
          <p:cNvSpPr txBox="1">
            <a:spLocks noChangeArrowheads="1"/>
          </p:cNvSpPr>
          <p:nvPr/>
        </p:nvSpPr>
        <p:spPr bwMode="auto">
          <a:xfrm>
            <a:off x="2736850" y="5289550"/>
            <a:ext cx="3471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>
                <a:solidFill>
                  <a:srgbClr val="E10000"/>
                </a:solidFill>
                <a:latin typeface="Arial" charset="0"/>
              </a:rPr>
              <a:t>základy populační genetiky</a:t>
            </a:r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361950" y="2620963"/>
            <a:ext cx="414655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>
                <a:latin typeface="Arial" charset="0"/>
              </a:rPr>
              <a:t>1918: výsledky biometriků </a:t>
            </a:r>
            <a:br>
              <a:rPr lang="cs-CZ" sz="1800">
                <a:latin typeface="Arial" charset="0"/>
              </a:rPr>
            </a:br>
            <a:r>
              <a:rPr lang="cs-CZ" sz="1800">
                <a:latin typeface="Arial" charset="0"/>
              </a:rPr>
              <a:t>  v souladu s Mendelovými zákony</a:t>
            </a:r>
            <a:br>
              <a:rPr lang="cs-CZ" sz="1800">
                <a:latin typeface="Arial" charset="0"/>
              </a:rPr>
            </a:br>
            <a:endParaRPr lang="cs-CZ" sz="1800">
              <a:latin typeface="Arial" charset="0"/>
            </a:endParaRPr>
          </a:p>
          <a:p>
            <a:r>
              <a:rPr lang="cs-CZ" sz="1800">
                <a:latin typeface="Arial" charset="0"/>
              </a:rPr>
              <a:t>1930: </a:t>
            </a:r>
            <a:r>
              <a:rPr lang="cs-CZ" sz="1800" i="1">
                <a:latin typeface="Arial" charset="0"/>
              </a:rPr>
              <a:t>The Genetical Theory of</a:t>
            </a:r>
            <a:br>
              <a:rPr lang="cs-CZ" sz="1800" i="1">
                <a:latin typeface="Arial" charset="0"/>
              </a:rPr>
            </a:br>
            <a:r>
              <a:rPr lang="cs-CZ" sz="1800" i="1">
                <a:latin typeface="Arial" charset="0"/>
              </a:rPr>
              <a:t>  Natural Selection</a:t>
            </a:r>
            <a:r>
              <a:rPr lang="cs-CZ" sz="1800">
                <a:latin typeface="Arial" charset="0"/>
              </a:rPr>
              <a:t> </a:t>
            </a:r>
          </a:p>
          <a:p>
            <a:r>
              <a:rPr lang="cs-CZ" sz="1800">
                <a:latin typeface="Arial" charset="0"/>
              </a:rPr>
              <a:t>  (</a:t>
            </a:r>
            <a:r>
              <a:rPr lang="cs-CZ" sz="1800" i="1">
                <a:latin typeface="Arial" charset="0"/>
              </a:rPr>
              <a:t>Genetická teorie přírodního výběru</a:t>
            </a:r>
            <a:r>
              <a:rPr lang="cs-CZ" sz="1800">
                <a:latin typeface="Arial" charset="0"/>
              </a:rPr>
              <a:t>)</a:t>
            </a:r>
            <a:endParaRPr lang="cs-CZ" sz="1800" i="1">
              <a:latin typeface="Arial" charset="0"/>
            </a:endParaRPr>
          </a:p>
        </p:txBody>
      </p:sp>
      <p:sp>
        <p:nvSpPr>
          <p:cNvPr id="39949" name="AutoShape 13"/>
          <p:cNvSpPr>
            <a:spLocks noChangeArrowheads="1"/>
          </p:cNvSpPr>
          <p:nvPr/>
        </p:nvSpPr>
        <p:spPr bwMode="auto">
          <a:xfrm rot="2207875">
            <a:off x="1958975" y="1917700"/>
            <a:ext cx="533400" cy="609600"/>
          </a:xfrm>
          <a:prstGeom prst="downArrow">
            <a:avLst>
              <a:gd name="adj1" fmla="val 50000"/>
              <a:gd name="adj2" fmla="val 28571"/>
            </a:avLst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9946" name="Text Box 10"/>
          <p:cNvSpPr txBox="1">
            <a:spLocks noChangeArrowheads="1"/>
          </p:cNvSpPr>
          <p:nvPr/>
        </p:nvSpPr>
        <p:spPr bwMode="auto">
          <a:xfrm>
            <a:off x="3344863" y="4525963"/>
            <a:ext cx="51863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>
                <a:latin typeface="Arial" charset="0"/>
              </a:rPr>
              <a:t>1932:</a:t>
            </a:r>
            <a:r>
              <a:rPr lang="cs-CZ" sz="1800" i="1">
                <a:latin typeface="Arial" charset="0"/>
              </a:rPr>
              <a:t> The Causes of Evolution </a:t>
            </a:r>
            <a:r>
              <a:rPr lang="cs-CZ" sz="1800">
                <a:latin typeface="Arial" charset="0"/>
              </a:rPr>
              <a:t>(</a:t>
            </a:r>
            <a:r>
              <a:rPr lang="cs-CZ" sz="1800" i="1">
                <a:latin typeface="Arial" charset="0"/>
              </a:rPr>
              <a:t>Příčiny evoluce</a:t>
            </a:r>
            <a:r>
              <a:rPr lang="cs-CZ" sz="1800">
                <a:latin typeface="Arial" charset="0"/>
              </a:rPr>
              <a:t>)</a:t>
            </a:r>
          </a:p>
        </p:txBody>
      </p:sp>
      <p:sp>
        <p:nvSpPr>
          <p:cNvPr id="39950" name="AutoShape 14"/>
          <p:cNvSpPr>
            <a:spLocks noChangeArrowheads="1"/>
          </p:cNvSpPr>
          <p:nvPr/>
        </p:nvSpPr>
        <p:spPr bwMode="auto">
          <a:xfrm>
            <a:off x="4537075" y="2365375"/>
            <a:ext cx="533400" cy="2008188"/>
          </a:xfrm>
          <a:prstGeom prst="downArrow">
            <a:avLst>
              <a:gd name="adj1" fmla="val 50000"/>
              <a:gd name="adj2" fmla="val 87289"/>
            </a:avLst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9947" name="Text Box 11"/>
          <p:cNvSpPr txBox="1">
            <a:spLocks noChangeArrowheads="1"/>
          </p:cNvSpPr>
          <p:nvPr/>
        </p:nvSpPr>
        <p:spPr bwMode="auto">
          <a:xfrm>
            <a:off x="5329238" y="2846388"/>
            <a:ext cx="31464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>
                <a:latin typeface="Arial" charset="0"/>
              </a:rPr>
              <a:t>1931:</a:t>
            </a:r>
            <a:r>
              <a:rPr lang="cs-CZ" sz="1800" i="1">
                <a:latin typeface="Arial" charset="0"/>
              </a:rPr>
              <a:t> Evolution in Mendelian</a:t>
            </a:r>
            <a:br>
              <a:rPr lang="cs-CZ" sz="1800" i="1">
                <a:latin typeface="Arial" charset="0"/>
              </a:rPr>
            </a:br>
            <a:r>
              <a:rPr lang="cs-CZ" sz="1800" i="1">
                <a:latin typeface="Arial" charset="0"/>
              </a:rPr>
              <a:t>Populations </a:t>
            </a:r>
            <a:r>
              <a:rPr lang="cs-CZ" sz="1800">
                <a:latin typeface="Arial" charset="0"/>
              </a:rPr>
              <a:t>(</a:t>
            </a:r>
            <a:r>
              <a:rPr lang="cs-CZ" sz="1800" i="1">
                <a:latin typeface="Arial" charset="0"/>
              </a:rPr>
              <a:t>Evoluce v </a:t>
            </a:r>
            <a:br>
              <a:rPr lang="cs-CZ" sz="1800" i="1">
                <a:latin typeface="Arial" charset="0"/>
              </a:rPr>
            </a:br>
            <a:r>
              <a:rPr lang="cs-CZ" sz="1800" i="1">
                <a:latin typeface="Arial" charset="0"/>
              </a:rPr>
              <a:t>mendelovských populacích</a:t>
            </a:r>
            <a:r>
              <a:rPr lang="cs-CZ" sz="1800">
                <a:latin typeface="Arial" charset="0"/>
              </a:rPr>
              <a:t>)</a:t>
            </a:r>
          </a:p>
        </p:txBody>
      </p:sp>
      <p:sp>
        <p:nvSpPr>
          <p:cNvPr id="39951" name="AutoShape 15"/>
          <p:cNvSpPr>
            <a:spLocks noChangeArrowheads="1"/>
          </p:cNvSpPr>
          <p:nvPr/>
        </p:nvSpPr>
        <p:spPr bwMode="auto">
          <a:xfrm rot="-1886797">
            <a:off x="6310313" y="2044700"/>
            <a:ext cx="533400" cy="609600"/>
          </a:xfrm>
          <a:prstGeom prst="downArrow">
            <a:avLst>
              <a:gd name="adj1" fmla="val 50000"/>
              <a:gd name="adj2" fmla="val 28571"/>
            </a:avLst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9955" name="Text Box 19"/>
          <p:cNvSpPr txBox="1">
            <a:spLocks noChangeArrowheads="1"/>
          </p:cNvSpPr>
          <p:nvPr/>
        </p:nvSpPr>
        <p:spPr bwMode="auto">
          <a:xfrm>
            <a:off x="1873250" y="5770563"/>
            <a:ext cx="5400675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10000"/>
                </a:solidFill>
                <a:latin typeface="Arial" charset="0"/>
                <a:sym typeface="Symbol" pitchFamily="18" charset="2"/>
              </a:rPr>
              <a:t>NEODARWINISMUS v užším smyslu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8" grpId="0"/>
      <p:bldP spid="39946" grpId="0"/>
      <p:bldP spid="39950" grpId="0" animBg="1"/>
      <p:bldP spid="39947" grpId="0"/>
      <p:bldP spid="39951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15"/>
          <p:cNvSpPr txBox="1">
            <a:spLocks noChangeArrowheads="1"/>
          </p:cNvSpPr>
          <p:nvPr/>
        </p:nvSpPr>
        <p:spPr bwMode="auto">
          <a:xfrm>
            <a:off x="382588" y="357188"/>
            <a:ext cx="8059737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>
                <a:solidFill>
                  <a:srgbClr val="000099"/>
                </a:solidFill>
                <a:latin typeface="Arial" charset="0"/>
              </a:rPr>
              <a:t>Theodosius Dobzhansky</a:t>
            </a:r>
            <a:r>
              <a:rPr lang="cs-CZ" sz="2000">
                <a:latin typeface="Arial" charset="0"/>
              </a:rPr>
              <a:t> (1900-1975)</a:t>
            </a:r>
            <a:r>
              <a:rPr lang="cs-CZ">
                <a:latin typeface="Arial" charset="0"/>
              </a:rPr>
              <a:t/>
            </a:r>
            <a:br>
              <a:rPr lang="cs-CZ">
                <a:latin typeface="Arial" charset="0"/>
              </a:rPr>
            </a:br>
            <a:r>
              <a:rPr lang="cs-CZ">
                <a:latin typeface="Arial" charset="0"/>
              </a:rPr>
              <a:t> </a:t>
            </a:r>
            <a:r>
              <a:rPr lang="cs-CZ" sz="2000">
                <a:latin typeface="Arial" charset="0"/>
              </a:rPr>
              <a:t>1937 – </a:t>
            </a:r>
            <a:r>
              <a:rPr lang="cs-CZ" sz="2000" i="1">
                <a:latin typeface="Arial" charset="0"/>
              </a:rPr>
              <a:t>Genetics and the Origin of Species </a:t>
            </a:r>
            <a:br>
              <a:rPr lang="cs-CZ" sz="2000" i="1">
                <a:latin typeface="Arial" charset="0"/>
              </a:rPr>
            </a:br>
            <a:r>
              <a:rPr lang="cs-CZ" sz="2000" i="1">
                <a:latin typeface="Arial" charset="0"/>
              </a:rPr>
              <a:t>  </a:t>
            </a:r>
            <a:r>
              <a:rPr lang="cs-CZ" sz="2000">
                <a:latin typeface="Arial" charset="0"/>
              </a:rPr>
              <a:t>(</a:t>
            </a:r>
            <a:r>
              <a:rPr lang="cs-CZ" sz="2000" i="1">
                <a:latin typeface="Arial" charset="0"/>
              </a:rPr>
              <a:t>Genetika a původ druhů</a:t>
            </a:r>
            <a:r>
              <a:rPr lang="cs-CZ" sz="2000">
                <a:latin typeface="Arial" charset="0"/>
              </a:rPr>
              <a:t>)</a:t>
            </a:r>
            <a:r>
              <a:rPr lang="cs-CZ" sz="2000" i="1">
                <a:latin typeface="Arial" charset="0"/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cs-CZ" sz="2000">
                <a:solidFill>
                  <a:srgbClr val="000099"/>
                </a:solidFill>
                <a:latin typeface="Arial" charset="0"/>
              </a:rPr>
              <a:t>Edmund B. Ford</a:t>
            </a:r>
            <a:r>
              <a:rPr lang="cs-CZ" sz="2000">
                <a:latin typeface="Arial" charset="0"/>
              </a:rPr>
              <a:t> (1901-1988)</a:t>
            </a:r>
            <a:br>
              <a:rPr lang="cs-CZ" sz="2000">
                <a:latin typeface="Arial" charset="0"/>
              </a:rPr>
            </a:br>
            <a:r>
              <a:rPr lang="cs-CZ" sz="2000">
                <a:latin typeface="Arial" charset="0"/>
              </a:rPr>
              <a:t> 1964 – </a:t>
            </a:r>
            <a:r>
              <a:rPr lang="cs-CZ" sz="2000" i="1">
                <a:latin typeface="Arial" charset="0"/>
              </a:rPr>
              <a:t>Ecological Genetics </a:t>
            </a:r>
            <a:r>
              <a:rPr lang="cs-CZ" sz="2000">
                <a:latin typeface="Arial" charset="0"/>
              </a:rPr>
              <a:t>(</a:t>
            </a:r>
            <a:r>
              <a:rPr lang="cs-CZ" sz="2000" i="1">
                <a:latin typeface="Arial" charset="0"/>
              </a:rPr>
              <a:t>Ekologická genetika</a:t>
            </a:r>
            <a:r>
              <a:rPr lang="cs-CZ" sz="2000">
                <a:latin typeface="Arial" charset="0"/>
              </a:rPr>
              <a:t>)</a:t>
            </a:r>
          </a:p>
          <a:p>
            <a:pPr>
              <a:spcAft>
                <a:spcPts val="1200"/>
              </a:spcAft>
            </a:pPr>
            <a:r>
              <a:rPr lang="cs-CZ" sz="2000">
                <a:solidFill>
                  <a:srgbClr val="000099"/>
                </a:solidFill>
                <a:latin typeface="Arial" charset="0"/>
              </a:rPr>
              <a:t>Julian S. Huxley</a:t>
            </a:r>
            <a:r>
              <a:rPr lang="cs-CZ" sz="2000">
                <a:latin typeface="Arial" charset="0"/>
              </a:rPr>
              <a:t> (1887-1975)</a:t>
            </a:r>
            <a:br>
              <a:rPr lang="cs-CZ" sz="2000">
                <a:latin typeface="Arial" charset="0"/>
              </a:rPr>
            </a:br>
            <a:r>
              <a:rPr lang="cs-CZ" sz="2000">
                <a:latin typeface="Arial" charset="0"/>
              </a:rPr>
              <a:t> 1942 – </a:t>
            </a:r>
            <a:r>
              <a:rPr lang="cs-CZ" sz="2000" i="1">
                <a:latin typeface="Arial" charset="0"/>
              </a:rPr>
              <a:t>Evolution: The Modern Synthesis </a:t>
            </a:r>
            <a:r>
              <a:rPr lang="cs-CZ" sz="2000">
                <a:latin typeface="Arial" charset="0"/>
              </a:rPr>
              <a:t>(</a:t>
            </a:r>
            <a:r>
              <a:rPr lang="cs-CZ" sz="2000" i="1">
                <a:latin typeface="Arial" charset="0"/>
              </a:rPr>
              <a:t>Evoluce: Moderní syntéza</a:t>
            </a:r>
            <a:r>
              <a:rPr lang="cs-CZ" sz="2000">
                <a:latin typeface="Arial" charset="0"/>
              </a:rPr>
              <a:t>)</a:t>
            </a:r>
          </a:p>
        </p:txBody>
      </p:sp>
      <p:sp>
        <p:nvSpPr>
          <p:cNvPr id="65539" name="Text Box 16"/>
          <p:cNvSpPr txBox="1">
            <a:spLocks noChangeArrowheads="1"/>
          </p:cNvSpPr>
          <p:nvPr/>
        </p:nvSpPr>
        <p:spPr bwMode="auto">
          <a:xfrm>
            <a:off x="382588" y="1377950"/>
            <a:ext cx="269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000099"/>
                </a:solidFill>
                <a:latin typeface="Arial" charset="0"/>
              </a:rPr>
              <a:t> </a:t>
            </a:r>
            <a:endParaRPr lang="cs-CZ" sz="2000">
              <a:latin typeface="Arial" charset="0"/>
            </a:endParaRPr>
          </a:p>
        </p:txBody>
      </p:sp>
      <p:sp>
        <p:nvSpPr>
          <p:cNvPr id="65540" name="Text Box 17"/>
          <p:cNvSpPr txBox="1">
            <a:spLocks noChangeArrowheads="1"/>
          </p:cNvSpPr>
          <p:nvPr/>
        </p:nvSpPr>
        <p:spPr bwMode="auto">
          <a:xfrm>
            <a:off x="382588" y="2443163"/>
            <a:ext cx="2698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000099"/>
                </a:solidFill>
                <a:latin typeface="Arial" charset="0"/>
              </a:rPr>
              <a:t> </a:t>
            </a:r>
            <a:endParaRPr lang="cs-CZ" sz="2000">
              <a:latin typeface="Arial" charset="0"/>
            </a:endParaRPr>
          </a:p>
        </p:txBody>
      </p:sp>
      <p:pic>
        <p:nvPicPr>
          <p:cNvPr id="65541" name="Picture 22" descr="Theodosius_Dobzhansk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90428" y="148743"/>
            <a:ext cx="1876425" cy="239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0983" name="Text Box 23"/>
          <p:cNvSpPr txBox="1">
            <a:spLocks noChangeArrowheads="1"/>
          </p:cNvSpPr>
          <p:nvPr/>
        </p:nvSpPr>
        <p:spPr bwMode="auto">
          <a:xfrm>
            <a:off x="361950" y="3371850"/>
            <a:ext cx="464185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>
                <a:solidFill>
                  <a:srgbClr val="000099"/>
                </a:solidFill>
                <a:latin typeface="Arial" charset="0"/>
              </a:rPr>
              <a:t> Ernst Mayr</a:t>
            </a:r>
            <a:r>
              <a:rPr lang="cs-CZ" sz="2000">
                <a:latin typeface="Arial" charset="0"/>
              </a:rPr>
              <a:t> (1904-2005)</a:t>
            </a:r>
          </a:p>
          <a:p>
            <a:pPr>
              <a:spcAft>
                <a:spcPts val="600"/>
              </a:spcAft>
            </a:pPr>
            <a:r>
              <a:rPr lang="cs-CZ" sz="2000">
                <a:solidFill>
                  <a:srgbClr val="000099"/>
                </a:solidFill>
                <a:latin typeface="Arial" charset="0"/>
              </a:rPr>
              <a:t> George Gaylord Simson</a:t>
            </a:r>
            <a:r>
              <a:rPr lang="cs-CZ" sz="2000">
                <a:latin typeface="Arial" charset="0"/>
              </a:rPr>
              <a:t> (1902-1984)</a:t>
            </a:r>
          </a:p>
          <a:p>
            <a:pPr>
              <a:spcAft>
                <a:spcPts val="600"/>
              </a:spcAft>
            </a:pPr>
            <a:r>
              <a:rPr lang="cs-CZ" sz="2000">
                <a:solidFill>
                  <a:srgbClr val="000099"/>
                </a:solidFill>
                <a:latin typeface="Arial" charset="0"/>
              </a:rPr>
              <a:t> George Ledyard Stebbins</a:t>
            </a:r>
            <a:r>
              <a:rPr lang="cs-CZ" sz="2000">
                <a:latin typeface="Arial" charset="0"/>
              </a:rPr>
              <a:t> (1906-2000)</a:t>
            </a:r>
          </a:p>
        </p:txBody>
      </p:sp>
      <p:sp>
        <p:nvSpPr>
          <p:cNvPr id="40984" name="Text Box 24"/>
          <p:cNvSpPr txBox="1">
            <a:spLocks noChangeArrowheads="1"/>
          </p:cNvSpPr>
          <p:nvPr/>
        </p:nvSpPr>
        <p:spPr bwMode="auto">
          <a:xfrm>
            <a:off x="361950" y="4789488"/>
            <a:ext cx="52800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latin typeface="Arial" charset="0"/>
              </a:rPr>
              <a:t> 1947 Princeton</a:t>
            </a:r>
          </a:p>
          <a:p>
            <a:r>
              <a:rPr lang="cs-CZ" sz="2000">
                <a:latin typeface="Arial" charset="0"/>
              </a:rPr>
              <a:t> 1949 </a:t>
            </a:r>
            <a:r>
              <a:rPr lang="cs-CZ" sz="2000" i="1">
                <a:latin typeface="Arial" charset="0"/>
              </a:rPr>
              <a:t>Genetics, Paleontology, and Evolution </a:t>
            </a:r>
          </a:p>
        </p:txBody>
      </p:sp>
      <p:sp>
        <p:nvSpPr>
          <p:cNvPr id="40985" name="Text Box 25"/>
          <p:cNvSpPr txBox="1">
            <a:spLocks noChangeArrowheads="1"/>
          </p:cNvSpPr>
          <p:nvPr/>
        </p:nvSpPr>
        <p:spPr bwMode="auto">
          <a:xfrm>
            <a:off x="1265238" y="5624513"/>
            <a:ext cx="66976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 b="1">
                <a:solidFill>
                  <a:srgbClr val="E10000"/>
                </a:solidFill>
                <a:latin typeface="Arial" charset="0"/>
              </a:rPr>
              <a:t>Syntetická teorie evoluce = Moderní syntéza</a:t>
            </a:r>
          </a:p>
        </p:txBody>
      </p:sp>
      <p:sp>
        <p:nvSpPr>
          <p:cNvPr id="40986" name="Text Box 26"/>
          <p:cNvSpPr txBox="1">
            <a:spLocks noChangeArrowheads="1"/>
          </p:cNvSpPr>
          <p:nvPr/>
        </p:nvSpPr>
        <p:spPr bwMode="auto">
          <a:xfrm>
            <a:off x="2320925" y="6100763"/>
            <a:ext cx="4557713" cy="3968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>
                <a:solidFill>
                  <a:srgbClr val="E10000"/>
                </a:solidFill>
                <a:latin typeface="Arial" charset="0"/>
                <a:sym typeface="Symbol" pitchFamily="18" charset="2"/>
              </a:rPr>
              <a:t>NEODARWINISMUS v širším smyslu</a:t>
            </a:r>
            <a:endParaRPr lang="cs-CZ" sz="2000" b="1">
              <a:solidFill>
                <a:srgbClr val="E1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9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3" grpId="0" autoUpdateAnimBg="0"/>
      <p:bldP spid="40984" grpId="0" autoUpdateAnimBg="0"/>
      <p:bldP spid="40985" grpId="0" autoUpdateAnimBg="0"/>
      <p:bldP spid="40986" grpId="0" animBg="1" autoUpdateAnimBg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9"/>
          <p:cNvSpPr txBox="1">
            <a:spLocks noChangeArrowheads="1"/>
          </p:cNvSpPr>
          <p:nvPr/>
        </p:nvSpPr>
        <p:spPr bwMode="auto">
          <a:xfrm>
            <a:off x="2257563" y="389628"/>
            <a:ext cx="45688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E10000"/>
                </a:solidFill>
                <a:latin typeface="Arial" charset="0"/>
              </a:rPr>
              <a:t>Některé zásady neodarwinismu:</a:t>
            </a:r>
          </a:p>
        </p:txBody>
      </p:sp>
      <p:sp>
        <p:nvSpPr>
          <p:cNvPr id="66563" name="Text Box 10"/>
          <p:cNvSpPr txBox="1">
            <a:spLocks noChangeArrowheads="1"/>
          </p:cNvSpPr>
          <p:nvPr/>
        </p:nvSpPr>
        <p:spPr bwMode="auto">
          <a:xfrm>
            <a:off x="361950" y="1293813"/>
            <a:ext cx="8810625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800">
                <a:latin typeface="Arial" charset="0"/>
              </a:rPr>
              <a:t>fenotypové rozdíly způsobeny rozdíly v genotypu a částečně působením</a:t>
            </a:r>
            <a:br>
              <a:rPr lang="cs-CZ" sz="1800">
                <a:latin typeface="Arial" charset="0"/>
              </a:rPr>
            </a:br>
            <a:r>
              <a:rPr lang="cs-CZ" sz="1800">
                <a:latin typeface="Arial" charset="0"/>
              </a:rPr>
              <a:t>  vnějšího prostředí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800">
                <a:latin typeface="Arial" charset="0"/>
              </a:rPr>
              <a:t>prostředí může změnit frekvenci mutací, ale ne vyvolávat adaptivní mutace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800">
                <a:latin typeface="Arial" charset="0"/>
              </a:rPr>
              <a:t>základem dědičnosti geny, které si z generace na generaci zachovávají svou identitu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800">
                <a:latin typeface="Arial" charset="0"/>
              </a:rPr>
              <a:t>evoluční změny probíhají v populacích jako změny ve frekvenci genotypů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800">
                <a:latin typeface="Arial" charset="0"/>
              </a:rPr>
              <a:t>mezi různými druhy neprobíhá výměna genů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800">
                <a:latin typeface="Arial" charset="0"/>
              </a:rPr>
              <a:t>ani mutace s velkým účinkem nemusí způsobit vznik nového druhu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800">
                <a:latin typeface="Arial" charset="0"/>
              </a:rPr>
              <a:t>nové druhy vznikají zpravidla genetickou divergencí geograficky izolovaných </a:t>
            </a:r>
            <a:br>
              <a:rPr lang="cs-CZ" sz="1800">
                <a:latin typeface="Arial" charset="0"/>
              </a:rPr>
            </a:br>
            <a:r>
              <a:rPr lang="cs-CZ" sz="1800">
                <a:latin typeface="Arial" charset="0"/>
              </a:rPr>
              <a:t>  populací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800">
                <a:latin typeface="Arial" charset="0"/>
              </a:rPr>
              <a:t>rozdíly a děje a mechanismy na úrovni vyšší než druh (makroevoluce) lze vysvětlit </a:t>
            </a:r>
            <a:br>
              <a:rPr lang="cs-CZ" sz="1800">
                <a:latin typeface="Arial" charset="0"/>
              </a:rPr>
            </a:br>
            <a:r>
              <a:rPr lang="cs-CZ" sz="1800">
                <a:latin typeface="Arial" charset="0"/>
              </a:rPr>
              <a:t>  pomocí stejných principů jako na úrovni nižší (mikroevoluce)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800">
                <a:latin typeface="Arial" charset="0"/>
              </a:rPr>
              <a:t>fosilní záznam je v souladu s principy evolučních změn, není třeba vnášet jiné </a:t>
            </a:r>
            <a:br>
              <a:rPr lang="cs-CZ" sz="1800">
                <a:latin typeface="Arial" charset="0"/>
              </a:rPr>
            </a:br>
            <a:r>
              <a:rPr lang="cs-CZ" sz="1800">
                <a:latin typeface="Arial" charset="0"/>
              </a:rPr>
              <a:t>  mechanismy (lamarckismus, ortogeneze, vitalismus, mutacionismus)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2024063" y="455613"/>
            <a:ext cx="4902200" cy="5794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3200" b="1" dirty="0">
                <a:ln w="3175">
                  <a:noFill/>
                </a:ln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EVOLUČNÍ BIOLOGIE</a:t>
            </a:r>
            <a:endParaRPr lang="cs-CZ" sz="2800" b="1" dirty="0">
              <a:ln w="3175">
                <a:noFill/>
              </a:ln>
              <a:solidFill>
                <a:srgbClr val="E1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2270125" y="5746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9221" name="Text Box 6"/>
          <p:cNvSpPr txBox="1">
            <a:spLocks noChangeArrowheads="1"/>
          </p:cNvSpPr>
          <p:nvPr/>
        </p:nvSpPr>
        <p:spPr bwMode="auto">
          <a:xfrm>
            <a:off x="1060542" y="1339850"/>
            <a:ext cx="7092005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800" dirty="0">
                <a:latin typeface="Arial" charset="0"/>
              </a:rPr>
              <a:t>= vědní obor zkoumající obecné zákonitosti</a:t>
            </a:r>
          </a:p>
          <a:p>
            <a:pPr algn="ctr"/>
            <a:r>
              <a:rPr lang="cs-CZ" sz="2800" dirty="0">
                <a:solidFill>
                  <a:srgbClr val="E10000"/>
                </a:solidFill>
                <a:latin typeface="Arial" charset="0"/>
              </a:rPr>
              <a:t>biologické evoluce</a:t>
            </a:r>
          </a:p>
          <a:p>
            <a:pPr algn="ctr"/>
            <a:endParaRPr lang="cs-CZ" sz="2800" dirty="0">
              <a:latin typeface="Arial" charset="0"/>
            </a:endParaRPr>
          </a:p>
          <a:p>
            <a:pPr algn="ctr"/>
            <a:r>
              <a:rPr lang="cs-CZ" sz="2800" u="sng" dirty="0">
                <a:solidFill>
                  <a:srgbClr val="E10000"/>
                </a:solidFill>
                <a:latin typeface="Arial" charset="0"/>
              </a:rPr>
              <a:t>vlastnosti</a:t>
            </a:r>
            <a:r>
              <a:rPr lang="cs-CZ" sz="2800" dirty="0">
                <a:latin typeface="Arial" charset="0"/>
              </a:rPr>
              <a:t> a </a:t>
            </a:r>
            <a:r>
              <a:rPr lang="cs-CZ" sz="2800" u="sng" dirty="0">
                <a:solidFill>
                  <a:srgbClr val="E10000"/>
                </a:solidFill>
                <a:latin typeface="Arial" charset="0"/>
              </a:rPr>
              <a:t>mechanismy</a:t>
            </a:r>
            <a:r>
              <a:rPr lang="cs-CZ" sz="2800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sz="2800" dirty="0">
                <a:latin typeface="Arial" charset="0"/>
              </a:rPr>
              <a:t>procesu evoluce</a:t>
            </a:r>
            <a:endParaRPr lang="cs-CZ" dirty="0">
              <a:latin typeface="Arial" charset="0"/>
            </a:endParaRPr>
          </a:p>
          <a:p>
            <a:pPr algn="ctr"/>
            <a:endParaRPr lang="cs-CZ" dirty="0">
              <a:latin typeface="Arial" charset="0"/>
            </a:endParaRPr>
          </a:p>
        </p:txBody>
      </p:sp>
      <p:sp>
        <p:nvSpPr>
          <p:cNvPr id="9223" name="AutoShape 7" descr="data:image/jpeg;base64,/9j/4AAQSkZJRgABAQAAAQABAAD/2wCEAAkGBxQSEhUUEhQUFhUVGBYXFRUYFxQUFRQVFxcXFxUXFxcYHCggGBolHBQUITEhJSkrLi4uFx8zODMsNygtLisBCgoKBQUFDgUFDisZExkrKysrKysrKysrKysrKysrKysrKysrKysrKysrKysrKysrKysrKysrKysrKysrKysrK//AABEIAOAA4AMBIgACEQEDEQH/xAAcAAABBQEBAQAAAAAAAAAAAAACAQMEBQYABwj/xAA+EAABAwEFBQUGBQMCBwAAAAABAAIRAwQFEiExBkFRYXETIoGRoQcyQrHB8BQjUtHhYnLxFYIkM0NTc5Ki/8QAFAEBAAAAAAAAAAAAAAAAAAAAAP/EABQRAQAAAAAAAAAAAAAAAAAAAAD/2gAMAwEAAhEDEQA/APX10oV0oCSoEsoDlIhldKBVySVxKDpSSkJTL7QJhA8Smq9cMEnp1VZa7aA0y7du8f4VabZid3A556GBu+SC8q24Rz+XFR69s56EKC81IjDCrXVXBoDp1AJ9P2QXX+pEYHTId9hSrNbSZnj6QM/VefXhez6eAcAQeREaKyui/A497x9Ag3dOqHZhEFU3dbRvOREg8eXqrJj5EhA6ulCuQGuQpUCgogUCUICSgJEoQKEQQpQUASulIuQKCulClQKulCklAUrnugSUEqvvG15ENKALXeUjuqvFapVMMb1O4btUViu4vMuGEct6u6dMNEAQEECzXM0Z1CXnyb5KyYwAQAB0CWUkoOcFAtN3tdPPVTigxFBmLfs/2hz3T47lHOy4GhgxErXOCbeUGLeyrZcMjGwEy7PuTvKt6F4FwDmOmBPhoAVaVIMgieSyV7WN9lLqtnGJhzq094HFvLkg2t229tZpLTOE4XcMQAJjjqpaxdy2kNDHB0tAM7hidDnaZE7vBbCjUkA8QgdBXJAV0oCBRAoAUUoCShCCuBQOBKEEoggaldKFcEBSlQrkBJCuCQlAzaXwFGZZg7M6KS/MoS+SgPRcCgJShA5KSFwRQgBNlPEJipuQC50JtxTtfRRS6EA1XKC+pkpFZygVnoMhtLZ3Wd2OkSKTjOAaMcYOXAZfRbTYe9DXod73m69DoVV21ge0tdocj9FTbO2t1mtPZ5hpMRmZG4knKUHqErpQgpQgIFEECUIDSoAUqA5RApsIgUALpQpUCpZQyulAspHFdKatDoaUDWMoWuQA5QgplBKxLgU20o0DrXJxrkwxGAgNxUec0tV5GijNf1QPVVFeUtWomapQR6z1XV3x5+alVznxVXaqpmBP3/hA1UtIJP3mq62uJHaMJBac4kyOcJu22kAEAZic+f2UzctUOc9pk5c89xHLig9H2ftwrWdj5kwJ35qyCy2wwLWVKcyGukdCtQEBApQhSgoCSoQuCApRBAiCACV0oZXICJXShXICUa2uyCflQLce90CDseSRAx0opzQSGlHKii0N0kTvG9K6sOPgglNKdLlXmsDoUbK/EoH3GULWwEDKgzP3kl7UZkIELM5Ki1wPJSKlUDeq20VtUEa0u1VPaah137/orItlRrTRgff3wQZG8K0AzrnoVHuC1lr+uvIc0zfLpJjjpvTd3vLDI1y9dct6D1LZJsF/E58QtKsxsaZxGIkfVaYoOlEgRIFBShIuCBUQKAIwgaSpFxQcuK5C90AnggVVdsd+YfBQNndpGWsPcyWupuLXtdGXA5atP0Kl2kYn55aZdEDlM5Jm02kMaSTCflVd6Nx93cdSgyF8220VnHsQYbnMNOY4Ss7Xv+1sBa4xyzn+Fp7ZtJSBextXs6VPuue0B1Wq/e2mOH9RWVvHaGxukfharjvfUrODz0AyQM2Xa60Nd3nuI5RPqFsLj21NTC2oMzAkcd/Ref2mmHgOZjE+6yoJkDXC/fnuT11WZ/aMwgySMiOevMIPZ/x8gAHX1TzrQGgyku67xhBOZgfJZz2hWs0KBI3mJ5oLG3bR0qYlzgPGVWN2uszjGKfDzXj9W1PecySn7Jd1d+dNjnRwz9EHt9httOoe44Hiq+9LypvNVlN2bDB3EdOK8us98VaJyljtCIIHlxUuhtGZcXAYne8ePDogmWr3ic8okbyZT1AYXNgjdx0Kh1bUCWnLOCeR3p6k4SOf3CD07YWpOLKIaPOc1q3LJbACQ48v2WscUCIggRBAS5IEqAgiCAImoGyuSpECKPbnRTd0KkEKJeTZZ459Dl9QgwNz3EbI51ZjiZ99u4tJkjnC1VCvjg8kNoGBpgbvos9steTnVa9OoAHMc0gCYLXTBCDWtKjW6zYgRiicp3wdY/dPU3Z8lJdCDKt2VoMgtpsLm5gkTHRUl4ez+nVql+J7JJdhhjmyczBxDKVu7ZZnOHdMHn/EH1VX/pdoJ/5gg8jl0koKatsvTfSZSqOOFhkGQJJ1OWk8la3dcFOkIAxCZbizLOIDjmRlvVlZrsDQO0djPz8FJc1A7ZTAXn3teeTSYBvfn5FegNENXmHtAteOsxh0EkoMrZrhLSGup1qjiAS1gwt72gxnXwVxedlNiFMupUKWNpdpUrVRGgc7EMycsjkt5c1pxUW4Ydhy55BM39Y2WphbUbiw5A6Pad40I8wUHltovjth3xB4ElzfAnvN8yFXVGA5t8RwWmvXZnA0loqCP1FkdBESs6LO5uoMHKUEy73zhDuiuGNnMaDRU1kYruyOGEjpnw/jNB6Z7Om/lPdza30k/MLUuXm+z+2dKz2VtJgLquJ5eSCGtzMf3ZYVttn7z/E0GVYjFiHLuuLfogsUoSJQgIJUIRBAoRBCEQQNpFyRAqB7ZBB3pVyCnq05a7iCoLLEKXf+J8YjyGg9VNveuaLg7DiY4gVI1aDljHTKeRQ20ZgcB6IBDoUqkZzUVwyTlnqZBBPBSkwor7QAsXtftW5kUqPeqvOFoGsnRBpLbftNtRtJnfqP0aOG8ngArBknWJWKuOwMu1or2pxNWrk55zFM64Qd3XfC0lkv+hVzp1Gu6EILZ/un0Xm23bA0B7h8UEjnxXoBt7czlELzba29qVaq2liDm4hjAO6c80Gj2ca0Uw5hkOA++qdva78eYxSJiIn1Wa2QtXY1X2fFjpzipunMg7vDetu3NBh6lhtBJxPfg+LuyQBwmc8ty5lyVKwOINazJwIkYiYnLcRotq94kA/ws9tDf7aTcDTJk75jOdSgx95Wbsnlu8JutVwU8tXZdOaCtaXVXFzjJJ3qFedXv4R8Iz6n7CCLWqEDLfK+htmrCKFkoUv002z/AHEYnepK8M2dup1ptVGi0TLgXcGsBlxPgD6L6GcgRKEiUIFCUJAlQEEQQhEEDK5IlQIuK5IUDNqpgxPTzVQ+q4kh0CCY6blb2pst6Z+SrbbGRQDS++qZqVMOQ3oqToQVhJQUm018ChTJJz3c1WbA3EXH8bX9989k0/Cw/F1I05dUN6XabXbKdIg9kwGpU4OAIhvifqtiHEEACBoOSBu/LuZaaTqT/dd5zuIXjl7XbUu+qIMjVp4/yvaHB06Dnx8FQbVXG61MDRmBnKDyi07R2h4INR0HcqptQqwve7H0HFr2kcJET0Ve0INBs7ai3MTjY4PbnkW6PHlB8F6vYrwa9gcCMx9j5ryXZqmO1bMCcs9M8ls7qrljHDUNJby1gfRBcbQWiKTjO6ctV5nUql3GFpL8vjFlOekTI6+pVKLOGsad5zQdR7sHxPRV9U4nk8Sp1rqQ30C0nsz2dFe09o8TSoQ4k6OqHNrecanoOKDeez/ZoWOh2jx+fVALuLGatZy3E8+i0znIqjpTUoDBRAptpRBAYRBAESBQUaAIkDBK6UMpC5AcpJQ4l0oCOeuizl7XVaXOApVKbaQIJLsReAMy0CIOmsrQgoKpyPQ/JBQWWqC2RnPNPuVPc+KnFN5zDWmeIP7GQrI1BOX+EDVal2Zc9ozIA8icvVUd8G8CC6kym5m5odDyOOYHzWnZDijeYGSDz4XtbaQ79jru4kBzjz0kwmLPtf2eIuNRrpMU3gtMdD95L0IV4mdPNM122asMLxTdPwuDT6FB5Pet8Otg77hloMIBHiFnnU2h0afJetXns5YM4oMncGdz5HJY+9dnLPi/LLmAZe/2hPhGXmgrrjkPncN/30WxsdMP7XDHwnLiW7vJZN90OoZseTpLSANdJgraXDScyzue/JzyI5NAgfVBhL1pltU+Z6oqlaQBwGn31Ui+XgPJmSoFlsz6r8NNpc6HENGpwguPoCgatL5PT5/cL3H2e02tu+jhEYg5zubi4gn0HkvFdnrqqWyoKVISSe87cxs5udwhe+2Gzto0mUme7TaGjoN55oJT3LgU0XJWvQOgogU2CiQOtcilNNRygOUUpsFEEEdxQyucgJQGSuQyklAcrObabVU7BSkgPqvB7Onx/qdwaMlK2m2hp2KialQy4yKbJgvdwHLidy8t2Sa6870Y+0HFmajhuw082sA3Nkt+yg3tvMU6dUiCAMYO4PAkdQY9U1RtYmZBxaBXm0FlxF7DpUafPf4715RVvWpROEicBPUIPULG7epBEysZsztG2plIB4ExOgyWvoVwYOaCJbKbhMT0WYt910qhOOmO0PxAFp8xC3wqt0IHihqYP0jyHzQeYVLjrU82GQBo5zjHFdZrI6C4gcj15r0K12dhyBjwVbarBTptM4TviMvIIM7ZLN3pdDpJIG7lPrmpN93iBTg5QM4O9VF63pnDCABvjUcPVZy97eXEgERyQM2m0Y3L0z2WXCabDa6g7zxhpDgye87lJEdBzXlNmzK+hLhYG2Wg0EECmzMQQe6JiOaCW1rWzha1smTAAk8TGpQEpXFBKBQuYuShAYKWUkpQUDjCiBQAowUBAo03KKUEUlCUxbbZTpAuqvaxo3uIaPVY+9vaXZaciiH1nchhZ/7O1HQFBt1ntrNq6VhZnDqpHcpg59XcGrzS9/aHbK0hjhRbwp+94vOflCylau57i57i5xzLnEuJ5knVBLve9atpqOq1nYnHyaNwaNwWt9jjv+PP/hqfNiwa1Ps1tnZXhQM5PLmH/c0x6wg93vCy9o2PiGbTwP7HRePbbWEtqkwRPod/qvallNvLmNakajBLmglwiSRGo4n9kHitCu5jwQYcDIK2Ni2zc1oD2zxOmaylpoCfqgpmMj5oN5R2ypn3iAdZg+S6wbYtfULe9B03dZWGc4xo1w6QfFRjWDdAW+KD1C17RsAkERxJCpby2oY5p3btc+awNStO9xQlyCTbLYXExkoeq4pWoJNmfBngCfILY+zDbA0Xiy13flPP5bj/ANOofh/td6HqsvdNlxtrH9NJ8f3FpgfNUbig+n3lN4ljfZztT+Lo9lVd+fSEEnWozc7mdx89618oHJRSmMSUPQPyilMByMPQOyja5Rw5ONKB6U41R2uToKD5lttqfUcXVHueeLnFx9VHlLU1KAoCJQkogEhCAVJsFqNKoyoNWOa4dWmfooxXAoPqWy2gVGNe3MPaHA8nAEfNOOWN9lN59tYGNJ71EmmeQGbP/kjyWyKDzXb/AGTw4rRQb3feqMA93i9o4cR4rz9oDvoV9DuC862x2HkmtZRBzLqQyB4lnA/0/wCEHnJyyUeuFMqGRnII1ByMhV9VyCO5DKJ5QhAqVrSSAMydAlA3DMnQLS3NdXZDG/3zoP0oHWUhQoFu8g4uZOqxTwtbfVfuwsuW5FAFltL6bg+m5zHNzDmmCCvUdlvaOx4FO2EMfoKoHcdzd+g89Oi8nBRSg+kaVYOaHNIc05gggg+ITgevnu6L8r2YzQqOYNS3Vh6tORW6uf2mgwLVSIP66eY6lhzHgSg9MD0TXKnuy+6FoE0arH8gYcOrTmFYByCYHIpUVrk8CgeaU80qO0p0FB8yVNT1KEIq3vHqUIQLCRdKRBxSLpSINx7Jb87C2dk49y0DDyFQSWHxzHiF7iSvlqzVzTe17feY5rm9WmR6hfTN2WwVqVOq3Soxrh/uAKCXKRySVxKDE7a7Hi0A1aMNrAZ7m1I3O4Hn5rxy3Ncxxa9pa4GC05EHmvoDaq/qdis7q1TOMmM3vedGj6ncF4Fed+VLQ976oa4uJIEQGzuadYy0lBBxJ2gxznBrRJOgUQvV/svfFKk7BVY0Nfl2onE0/wBUn3ekQgsrru4UhidBfx4dFNq14VjbrsLDy3c/4VNa6RAQVF5VMToVWBBJ3Z/JW7bKSVDfQyqTuB9AgpgiCFcCgMLki4IHGPIIIJBGhBgjoQtRcm3VqoQHO7Zg+Gpm6OT9fOVlUoKD2i5Nu7LXhrj2Lzuf7p6P084WtpuB003HUL5sBV3ce1Fosp/KqHD/ANt3eYfDd4Qg9+aU6CsTs1t/QtENq/k1Duce448nbuhW0aUH/9k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225" name="AutoShape 9" descr="data:image/jpeg;base64,/9j/4AAQSkZJRgABAQAAAQABAAD/2wCEAAkGBxQSEhUUEhQUFhUVGBYXFRUYFxQUFRQVFxcXFxUXFxcYHCggGBolHBQUITEhJSkrLi4uFx8zODMsNygtLisBCgoKBQUFDgUFDisZExkrKysrKysrKysrKysrKysrKysrKysrKysrKysrKysrKysrKysrKysrKysrKysrKysrK//AABEIAOAA4AMBIgACEQEDEQH/xAAcAAABBQEBAQAAAAAAAAAAAAACAQMEBQYABwj/xAA+EAABAwEFBQUGBQMCBwAAAAABAAIRAwQFEiExBkFRYXETIoGRoQcyQrHB8BQjUtHhYnLxFYIkM0NTc5Ki/8QAFAEBAAAAAAAAAAAAAAAAAAAAAP/EABQRAQAAAAAAAAAAAAAAAAAAAAD/2gAMAwEAAhEDEQA/APX10oV0oCSoEsoDlIhldKBVySVxKDpSSkJTL7QJhA8Smq9cMEnp1VZa7aA0y7du8f4VabZid3A556GBu+SC8q24Rz+XFR69s56EKC81IjDCrXVXBoDp1AJ9P2QXX+pEYHTId9hSrNbSZnj6QM/VefXhez6eAcAQeREaKyui/A497x9Ag3dOqHZhEFU3dbRvOREg8eXqrJj5EhA6ulCuQGuQpUCgogUCUICSgJEoQKEQQpQUASulIuQKCulClQKulCklAUrnugSUEqvvG15ENKALXeUjuqvFapVMMb1O4btUViu4vMuGEct6u6dMNEAQEECzXM0Z1CXnyb5KyYwAQAB0CWUkoOcFAtN3tdPPVTigxFBmLfs/2hz3T47lHOy4GhgxErXOCbeUGLeyrZcMjGwEy7PuTvKt6F4FwDmOmBPhoAVaVIMgieSyV7WN9lLqtnGJhzq094HFvLkg2t229tZpLTOE4XcMQAJjjqpaxdy2kNDHB0tAM7hidDnaZE7vBbCjUkA8QgdBXJAV0oCBRAoAUUoCShCCuBQOBKEEoggaldKFcEBSlQrkBJCuCQlAzaXwFGZZg7M6KS/MoS+SgPRcCgJShA5KSFwRQgBNlPEJipuQC50JtxTtfRRS6EA1XKC+pkpFZygVnoMhtLZ3Wd2OkSKTjOAaMcYOXAZfRbTYe9DXod73m69DoVV21ge0tdocj9FTbO2t1mtPZ5hpMRmZG4knKUHqErpQgpQgIFEECUIDSoAUqA5RApsIgUALpQpUCpZQyulAspHFdKatDoaUDWMoWuQA5QgplBKxLgU20o0DrXJxrkwxGAgNxUec0tV5GijNf1QPVVFeUtWomapQR6z1XV3x5+alVznxVXaqpmBP3/hA1UtIJP3mq62uJHaMJBac4kyOcJu22kAEAZic+f2UzctUOc9pk5c89xHLig9H2ftwrWdj5kwJ35qyCy2wwLWVKcyGukdCtQEBApQhSgoCSoQuCApRBAiCACV0oZXICJXShXICUa2uyCflQLce90CDseSRAx0opzQSGlHKii0N0kTvG9K6sOPgglNKdLlXmsDoUbK/EoH3GULWwEDKgzP3kl7UZkIELM5Ki1wPJSKlUDeq20VtUEa0u1VPaah137/orItlRrTRgff3wQZG8K0AzrnoVHuC1lr+uvIc0zfLpJjjpvTd3vLDI1y9dct6D1LZJsF/E58QtKsxsaZxGIkfVaYoOlEgRIFBShIuCBUQKAIwgaSpFxQcuK5C90AnggVVdsd+YfBQNndpGWsPcyWupuLXtdGXA5atP0Kl2kYn55aZdEDlM5Jm02kMaSTCflVd6Nx93cdSgyF8220VnHsQYbnMNOY4Ss7Xv+1sBa4xyzn+Fp7ZtJSBextXs6VPuue0B1Wq/e2mOH9RWVvHaGxukfharjvfUrODz0AyQM2Xa60Nd3nuI5RPqFsLj21NTC2oMzAkcd/Ref2mmHgOZjE+6yoJkDXC/fnuT11WZ/aMwgySMiOevMIPZ/x8gAHX1TzrQGgyku67xhBOZgfJZz2hWs0KBI3mJ5oLG3bR0qYlzgPGVWN2uszjGKfDzXj9W1PecySn7Jd1d+dNjnRwz9EHt9httOoe44Hiq+9LypvNVlN2bDB3EdOK8us98VaJyljtCIIHlxUuhtGZcXAYne8ePDogmWr3ic8okbyZT1AYXNgjdx0Kh1bUCWnLOCeR3p6k4SOf3CD07YWpOLKIaPOc1q3LJbACQ48v2WscUCIggRBAS5IEqAgiCAImoGyuSpECKPbnRTd0KkEKJeTZZ459Dl9QgwNz3EbI51ZjiZ99u4tJkjnC1VCvjg8kNoGBpgbvos9steTnVa9OoAHMc0gCYLXTBCDWtKjW6zYgRiicp3wdY/dPU3Z8lJdCDKt2VoMgtpsLm5gkTHRUl4ez+nVql+J7JJdhhjmyczBxDKVu7ZZnOHdMHn/EH1VX/pdoJ/5gg8jl0koKatsvTfSZSqOOFhkGQJJ1OWk8la3dcFOkIAxCZbizLOIDjmRlvVlZrsDQO0djPz8FJc1A7ZTAXn3teeTSYBvfn5FegNENXmHtAteOsxh0EkoMrZrhLSGup1qjiAS1gwt72gxnXwVxedlNiFMupUKWNpdpUrVRGgc7EMycsjkt5c1pxUW4Ydhy55BM39Y2WphbUbiw5A6Pad40I8wUHltovjth3xB4ElzfAnvN8yFXVGA5t8RwWmvXZnA0loqCP1FkdBESs6LO5uoMHKUEy73zhDuiuGNnMaDRU1kYruyOGEjpnw/jNB6Z7Om/lPdza30k/MLUuXm+z+2dKz2VtJgLquJ5eSCGtzMf3ZYVttn7z/E0GVYjFiHLuuLfogsUoSJQgIJUIRBAoRBCEQQNpFyRAqB7ZBB3pVyCnq05a7iCoLLEKXf+J8YjyGg9VNveuaLg7DiY4gVI1aDljHTKeRQ20ZgcB6IBDoUqkZzUVwyTlnqZBBPBSkwor7QAsXtftW5kUqPeqvOFoGsnRBpLbftNtRtJnfqP0aOG8ngArBknWJWKuOwMu1or2pxNWrk55zFM64Qd3XfC0lkv+hVzp1Gu6EILZ/un0Xm23bA0B7h8UEjnxXoBt7czlELzba29qVaq2liDm4hjAO6c80Gj2ca0Uw5hkOA++qdva78eYxSJiIn1Wa2QtXY1X2fFjpzipunMg7vDetu3NBh6lhtBJxPfg+LuyQBwmc8ty5lyVKwOINazJwIkYiYnLcRotq94kA/ws9tDf7aTcDTJk75jOdSgx95Wbsnlu8JutVwU8tXZdOaCtaXVXFzjJJ3qFedXv4R8Iz6n7CCLWqEDLfK+htmrCKFkoUv002z/AHEYnepK8M2dup1ptVGi0TLgXcGsBlxPgD6L6GcgRKEiUIFCUJAlQEEQQhEEDK5IlQIuK5IUDNqpgxPTzVQ+q4kh0CCY6blb2pst6Z+SrbbGRQDS++qZqVMOQ3oqToQVhJQUm018ChTJJz3c1WbA3EXH8bX9989k0/Cw/F1I05dUN6XabXbKdIg9kwGpU4OAIhvifqtiHEEACBoOSBu/LuZaaTqT/dd5zuIXjl7XbUu+qIMjVp4/yvaHB06Dnx8FQbVXG61MDRmBnKDyi07R2h4INR0HcqptQqwve7H0HFr2kcJET0Ve0INBs7ai3MTjY4PbnkW6PHlB8F6vYrwa9gcCMx9j5ryXZqmO1bMCcs9M8ls7qrljHDUNJby1gfRBcbQWiKTjO6ctV5nUql3GFpL8vjFlOekTI6+pVKLOGsad5zQdR7sHxPRV9U4nk8Sp1rqQ30C0nsz2dFe09o8TSoQ4k6OqHNrecanoOKDeez/ZoWOh2jx+fVALuLGatZy3E8+i0znIqjpTUoDBRAptpRBAYRBAESBQUaAIkDBK6UMpC5AcpJQ4l0oCOeuizl7XVaXOApVKbaQIJLsReAMy0CIOmsrQgoKpyPQ/JBQWWqC2RnPNPuVPc+KnFN5zDWmeIP7GQrI1BOX+EDVal2Zc9ozIA8icvVUd8G8CC6kym5m5odDyOOYHzWnZDijeYGSDz4XtbaQ79jru4kBzjz0kwmLPtf2eIuNRrpMU3gtMdD95L0IV4mdPNM122asMLxTdPwuDT6FB5Pet8Otg77hloMIBHiFnnU2h0afJetXns5YM4oMncGdz5HJY+9dnLPi/LLmAZe/2hPhGXmgrrjkPncN/30WxsdMP7XDHwnLiW7vJZN90OoZseTpLSANdJgraXDScyzue/JzyI5NAgfVBhL1pltU+Z6oqlaQBwGn31Ui+XgPJmSoFlsz6r8NNpc6HENGpwguPoCgatL5PT5/cL3H2e02tu+jhEYg5zubi4gn0HkvFdnrqqWyoKVISSe87cxs5udwhe+2Gzto0mUme7TaGjoN55oJT3LgU0XJWvQOgogU2CiQOtcilNNRygOUUpsFEEEdxQyucgJQGSuQyklAcrObabVU7BSkgPqvB7Onx/qdwaMlK2m2hp2KialQy4yKbJgvdwHLidy8t2Sa6870Y+0HFmajhuw082sA3Nkt+yg3tvMU6dUiCAMYO4PAkdQY9U1RtYmZBxaBXm0FlxF7DpUafPf4715RVvWpROEicBPUIPULG7epBEysZsztG2plIB4ExOgyWvoVwYOaCJbKbhMT0WYt910qhOOmO0PxAFp8xC3wqt0IHihqYP0jyHzQeYVLjrU82GQBo5zjHFdZrI6C4gcj15r0K12dhyBjwVbarBTptM4TviMvIIM7ZLN3pdDpJIG7lPrmpN93iBTg5QM4O9VF63pnDCABvjUcPVZy97eXEgERyQM2m0Y3L0z2WXCabDa6g7zxhpDgye87lJEdBzXlNmzK+hLhYG2Wg0EECmzMQQe6JiOaCW1rWzha1smTAAk8TGpQEpXFBKBQuYuShAYKWUkpQUDjCiBQAowUBAo03KKUEUlCUxbbZTpAuqvaxo3uIaPVY+9vaXZaciiH1nchhZ/7O1HQFBt1ntrNq6VhZnDqpHcpg59XcGrzS9/aHbK0hjhRbwp+94vOflCylau57i57i5xzLnEuJ5knVBLve9atpqOq1nYnHyaNwaNwWt9jjv+PP/hqfNiwa1Ps1tnZXhQM5PLmH/c0x6wg93vCy9o2PiGbTwP7HRePbbWEtqkwRPod/qvallNvLmNakajBLmglwiSRGo4n9kHitCu5jwQYcDIK2Ni2zc1oD2zxOmaylpoCfqgpmMj5oN5R2ypn3iAdZg+S6wbYtfULe9B03dZWGc4xo1w6QfFRjWDdAW+KD1C17RsAkERxJCpby2oY5p3btc+awNStO9xQlyCTbLYXExkoeq4pWoJNmfBngCfILY+zDbA0Xiy13flPP5bj/ANOofh/td6HqsvdNlxtrH9NJ8f3FpgfNUbig+n3lN4ljfZztT+Lo9lVd+fSEEnWozc7mdx89618oHJRSmMSUPQPyilMByMPQOyja5Rw5ONKB6U41R2uToKD5lttqfUcXVHueeLnFx9VHlLU1KAoCJQkogEhCAVJsFqNKoyoNWOa4dWmfooxXAoPqWy2gVGNe3MPaHA8nAEfNOOWN9lN59tYGNJ71EmmeQGbP/kjyWyKDzXb/AGTw4rRQb3feqMA93i9o4cR4rz9oDvoV9DuC862x2HkmtZRBzLqQyB4lnA/0/wCEHnJyyUeuFMqGRnII1ByMhV9VyCO5DKJ5QhAqVrSSAMydAlA3DMnQLS3NdXZDG/3zoP0oHWUhQoFu8g4uZOqxTwtbfVfuwsuW5FAFltL6bg+m5zHNzDmmCCvUdlvaOx4FO2EMfoKoHcdzd+g89Oi8nBRSg+kaVYOaHNIc05gggg+ITgevnu6L8r2YzQqOYNS3Vh6tORW6uf2mgwLVSIP66eY6lhzHgSg9MD0TXKnuy+6FoE0arH8gYcOrTmFYByCYHIpUVrk8CgeaU80qO0p0FB8yVNT1KEIq3vHqUIQLCRdKRBxSLpSINx7Jb87C2dk49y0DDyFQSWHxzHiF7iSvlqzVzTe17feY5rm9WmR6hfTN2WwVqVOq3Soxrh/uAKCXKRySVxKDE7a7Hi0A1aMNrAZ7m1I3O4Hn5rxy3Ncxxa9pa4GC05EHmvoDaq/qdis7q1TOMmM3vedGj6ncF4Fed+VLQ976oa4uJIEQGzuadYy0lBBxJ2gxznBrRJOgUQvV/svfFKk7BVY0Nfl2onE0/wBUn3ekQgsrru4UhidBfx4dFNq14VjbrsLDy3c/4VNa6RAQVF5VMToVWBBJ3Z/JW7bKSVDfQyqTuB9AgpgiCFcCgMLki4IHGPIIIJBGhBgjoQtRcm3VqoQHO7Zg+Gpm6OT9fOVlUoKD2i5Nu7LXhrj2Lzuf7p6P084WtpuB003HUL5sBV3ce1Fosp/KqHD/ANt3eYfDd4Qg9+aU6CsTs1t/QtENq/k1Duce448nbuhW0aUH/9k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14"/>
          <p:cNvSpPr txBox="1">
            <a:spLocks noChangeArrowheads="1"/>
          </p:cNvSpPr>
          <p:nvPr/>
        </p:nvSpPr>
        <p:spPr bwMode="auto">
          <a:xfrm>
            <a:off x="1984375" y="347663"/>
            <a:ext cx="5105400" cy="5191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LZE EVOLUCI DOKÁZAT?</a:t>
            </a:r>
          </a:p>
        </p:txBody>
      </p:sp>
      <p:grpSp>
        <p:nvGrpSpPr>
          <p:cNvPr id="11" name="Skupina 10"/>
          <p:cNvGrpSpPr/>
          <p:nvPr/>
        </p:nvGrpSpPr>
        <p:grpSpPr>
          <a:xfrm>
            <a:off x="490538" y="1166684"/>
            <a:ext cx="8505181" cy="5555632"/>
            <a:chOff x="490538" y="1166684"/>
            <a:chExt cx="8505181" cy="5555632"/>
          </a:xfrm>
        </p:grpSpPr>
        <p:sp>
          <p:nvSpPr>
            <p:cNvPr id="38941" name="Text Box 29"/>
            <p:cNvSpPr txBox="1">
              <a:spLocks noChangeArrowheads="1"/>
            </p:cNvSpPr>
            <p:nvPr/>
          </p:nvSpPr>
          <p:spPr bwMode="auto">
            <a:xfrm>
              <a:off x="490538" y="1166684"/>
              <a:ext cx="6875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dirty="0" err="1">
                  <a:solidFill>
                    <a:srgbClr val="E10000"/>
                  </a:solidFill>
                  <a:latin typeface="Arial" charset="0"/>
                </a:rPr>
                <a:t>suboptimální</a:t>
              </a:r>
              <a:r>
                <a:rPr lang="cs-CZ" dirty="0">
                  <a:solidFill>
                    <a:srgbClr val="E10000"/>
                  </a:solidFill>
                  <a:latin typeface="Arial" charset="0"/>
                </a:rPr>
                <a:t> </a:t>
              </a:r>
              <a:r>
                <a:rPr lang="cs-CZ" dirty="0" smtClean="0">
                  <a:solidFill>
                    <a:srgbClr val="E10000"/>
                  </a:solidFill>
                  <a:latin typeface="Arial" charset="0"/>
                </a:rPr>
                <a:t>znaky:</a:t>
              </a:r>
              <a:r>
                <a:rPr lang="cs-CZ" b="1" dirty="0" smtClean="0">
                  <a:solidFill>
                    <a:srgbClr val="E10000"/>
                  </a:solidFill>
                  <a:latin typeface="Arial" charset="0"/>
                </a:rPr>
                <a:t> </a:t>
              </a:r>
              <a:r>
                <a:rPr lang="cs-CZ" dirty="0">
                  <a:solidFill>
                    <a:schemeClr val="tx2"/>
                  </a:solidFill>
                  <a:latin typeface="Arial" charset="0"/>
                </a:rPr>
                <a:t>inverzní oko, hrtanový nerv</a:t>
              </a:r>
              <a:endParaRPr lang="cs-CZ" dirty="0">
                <a:solidFill>
                  <a:srgbClr val="CC3300"/>
                </a:solidFill>
                <a:latin typeface="Arial" charset="0"/>
              </a:endParaRPr>
            </a:p>
          </p:txBody>
        </p:sp>
        <p:pic>
          <p:nvPicPr>
            <p:cNvPr id="38942" name="Picture 30" descr="oko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334897" y="1449860"/>
              <a:ext cx="2660822" cy="27029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9746" name="Picture 2" descr="http://4.bp.blogspot.com/-47RBn97-DF0/TlMl4-Z5xlI/AAAAAAAAMQM/OGI6uBxwqdA/s1600/giraffe+recurrent+laryngeal+nerve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38400" y="3927918"/>
              <a:ext cx="4120771" cy="2794398"/>
            </a:xfrm>
            <a:prstGeom prst="rect">
              <a:avLst/>
            </a:prstGeom>
            <a:noFill/>
          </p:spPr>
        </p:pic>
        <p:pic>
          <p:nvPicPr>
            <p:cNvPr id="159748" name="Picture 4" descr="http://www.ghorayeb.com/files/Anatomy_Recurrent_Laryngeal_2GG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90538" y="1831886"/>
              <a:ext cx="3289428" cy="302406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Text Box 15"/>
          <p:cNvSpPr txBox="1">
            <a:spLocks noChangeArrowheads="1"/>
          </p:cNvSpPr>
          <p:nvPr/>
        </p:nvSpPr>
        <p:spPr bwMode="auto">
          <a:xfrm>
            <a:off x="490538" y="1428193"/>
            <a:ext cx="7643439" cy="805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000" dirty="0" err="1" smtClean="0">
                <a:solidFill>
                  <a:srgbClr val="E10000"/>
                </a:solidFill>
                <a:latin typeface="Arial" charset="0"/>
              </a:rPr>
              <a:t>pozorovan</a:t>
            </a:r>
            <a:r>
              <a:rPr lang="cs-CZ" sz="2000" dirty="0" smtClean="0">
                <a:solidFill>
                  <a:srgbClr val="E10000"/>
                </a:solidFill>
                <a:latin typeface="Arial" charset="0"/>
              </a:rPr>
              <a:t>á</a:t>
            </a:r>
            <a:r>
              <a:rPr lang="en-US" sz="2000" dirty="0" smtClean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sz="2000" dirty="0" smtClean="0">
                <a:solidFill>
                  <a:srgbClr val="E10000"/>
                </a:solidFill>
                <a:latin typeface="Arial" charset="0"/>
              </a:rPr>
              <a:t>evoluce</a:t>
            </a:r>
            <a:r>
              <a:rPr lang="cs-CZ" sz="2000" dirty="0">
                <a:solidFill>
                  <a:srgbClr val="E10000"/>
                </a:solidFill>
                <a:latin typeface="Arial" charset="0"/>
              </a:rPr>
              <a:t>: </a:t>
            </a:r>
            <a:r>
              <a:rPr lang="cs-CZ" sz="1800" i="1" dirty="0" err="1">
                <a:latin typeface="Arial" charset="0"/>
              </a:rPr>
              <a:t>Primula</a:t>
            </a:r>
            <a:r>
              <a:rPr lang="cs-CZ" sz="1800" i="1" dirty="0">
                <a:latin typeface="Arial" charset="0"/>
              </a:rPr>
              <a:t> </a:t>
            </a:r>
            <a:r>
              <a:rPr lang="cs-CZ" sz="1800" i="1" dirty="0" err="1">
                <a:latin typeface="Arial" charset="0"/>
              </a:rPr>
              <a:t>verticillata</a:t>
            </a:r>
            <a:r>
              <a:rPr lang="cs-CZ" sz="1800" dirty="0">
                <a:latin typeface="Arial" charset="0"/>
              </a:rPr>
              <a:t> </a:t>
            </a:r>
            <a:r>
              <a:rPr lang="cs-CZ" sz="1800" dirty="0">
                <a:latin typeface="Arial" charset="0"/>
                <a:sym typeface="Symbol" pitchFamily="18" charset="2"/>
              </a:rPr>
              <a:t> </a:t>
            </a:r>
            <a:r>
              <a:rPr lang="cs-CZ" sz="1800" i="1" dirty="0">
                <a:latin typeface="Arial" charset="0"/>
                <a:sym typeface="Symbol" pitchFamily="18" charset="2"/>
              </a:rPr>
              <a:t>P. </a:t>
            </a:r>
            <a:r>
              <a:rPr lang="cs-CZ" sz="1800" i="1" dirty="0" err="1">
                <a:latin typeface="Arial" charset="0"/>
                <a:sym typeface="Symbol" pitchFamily="18" charset="2"/>
              </a:rPr>
              <a:t>floribunda</a:t>
            </a:r>
            <a:r>
              <a:rPr lang="cs-CZ" sz="1800" dirty="0">
                <a:latin typeface="Arial" charset="0"/>
                <a:sym typeface="Symbol" pitchFamily="18" charset="2"/>
              </a:rPr>
              <a:t>  </a:t>
            </a:r>
            <a:r>
              <a:rPr lang="cs-CZ" sz="1800" i="1" dirty="0">
                <a:latin typeface="Arial" charset="0"/>
                <a:sym typeface="Symbol" pitchFamily="18" charset="2"/>
              </a:rPr>
              <a:t>P</a:t>
            </a:r>
            <a:r>
              <a:rPr lang="cs-CZ" sz="1800" i="1" dirty="0" smtClean="0">
                <a:latin typeface="Arial" charset="0"/>
                <a:sym typeface="Symbol" pitchFamily="18" charset="2"/>
              </a:rPr>
              <a:t>. </a:t>
            </a:r>
            <a:r>
              <a:rPr lang="cs-CZ" sz="1800" i="1" dirty="0" err="1" smtClean="0">
                <a:latin typeface="Arial" charset="0"/>
                <a:sym typeface="Symbol" pitchFamily="18" charset="2"/>
              </a:rPr>
              <a:t>kewensis</a:t>
            </a:r>
            <a:endParaRPr lang="cs-CZ" sz="1800" i="1" dirty="0" smtClean="0">
              <a:latin typeface="Arial" charset="0"/>
              <a:sym typeface="Symbol" pitchFamily="18" charset="2"/>
            </a:endParaRPr>
          </a:p>
          <a:p>
            <a:pPr>
              <a:spcAft>
                <a:spcPts val="1000"/>
              </a:spcAft>
            </a:pPr>
            <a:r>
              <a:rPr lang="cs-CZ" sz="1800" dirty="0" smtClean="0">
                <a:latin typeface="Arial" charset="0"/>
                <a:sym typeface="Symbol" pitchFamily="18" charset="2"/>
              </a:rPr>
              <a:t>                                      </a:t>
            </a:r>
            <a:r>
              <a:rPr lang="cs-CZ" sz="1800" i="1" dirty="0" err="1" smtClean="0">
                <a:latin typeface="Arial" charset="0"/>
                <a:sym typeface="Symbol" pitchFamily="18" charset="2"/>
              </a:rPr>
              <a:t>Galleopsis</a:t>
            </a:r>
            <a:r>
              <a:rPr lang="cs-CZ" sz="1800" i="1" dirty="0" smtClean="0">
                <a:latin typeface="Arial" charset="0"/>
                <a:sym typeface="Symbol" pitchFamily="18" charset="2"/>
              </a:rPr>
              <a:t> </a:t>
            </a:r>
            <a:r>
              <a:rPr lang="cs-CZ" sz="1800" i="1" dirty="0" err="1">
                <a:latin typeface="Arial" charset="0"/>
                <a:sym typeface="Symbol" pitchFamily="18" charset="2"/>
              </a:rPr>
              <a:t>pubescens</a:t>
            </a:r>
            <a:r>
              <a:rPr lang="cs-CZ" sz="1800" dirty="0">
                <a:latin typeface="Arial" charset="0"/>
                <a:sym typeface="Symbol" pitchFamily="18" charset="2"/>
              </a:rPr>
              <a:t>  </a:t>
            </a:r>
            <a:r>
              <a:rPr lang="cs-CZ" sz="1800" i="1" dirty="0">
                <a:latin typeface="Arial" charset="0"/>
                <a:sym typeface="Symbol" pitchFamily="18" charset="2"/>
              </a:rPr>
              <a:t>G. </a:t>
            </a:r>
            <a:r>
              <a:rPr lang="cs-CZ" sz="1800" i="1" dirty="0" err="1">
                <a:latin typeface="Arial" charset="0"/>
                <a:sym typeface="Symbol" pitchFamily="18" charset="2"/>
              </a:rPr>
              <a:t>speciosa</a:t>
            </a:r>
            <a:r>
              <a:rPr lang="cs-CZ" sz="1800" dirty="0">
                <a:latin typeface="Arial" charset="0"/>
                <a:sym typeface="Symbol" pitchFamily="18" charset="2"/>
              </a:rPr>
              <a:t>  </a:t>
            </a:r>
            <a:r>
              <a:rPr lang="cs-CZ" sz="1800" i="1" dirty="0">
                <a:latin typeface="Arial" charset="0"/>
                <a:sym typeface="Symbol" pitchFamily="18" charset="2"/>
              </a:rPr>
              <a:t>G. </a:t>
            </a:r>
            <a:r>
              <a:rPr lang="cs-CZ" sz="1800" i="1" dirty="0" err="1">
                <a:latin typeface="Arial" charset="0"/>
                <a:sym typeface="Symbol" pitchFamily="18" charset="2"/>
              </a:rPr>
              <a:t>tetralit</a:t>
            </a:r>
            <a:endParaRPr lang="cs-CZ" sz="1800" dirty="0">
              <a:latin typeface="Arial" charset="0"/>
              <a:sym typeface="Symbol" pitchFamily="18" charset="2"/>
            </a:endParaRPr>
          </a:p>
        </p:txBody>
      </p:sp>
      <p:pic>
        <p:nvPicPr>
          <p:cNvPr id="9" name="Picture 2" descr="http://www.evolution-textbook.org/content/free/figures/03_EVOW_Art/10_EVOW_CH03.jpg"/>
          <p:cNvPicPr>
            <a:picLocks noChangeAspect="1" noChangeArrowheads="1"/>
          </p:cNvPicPr>
          <p:nvPr/>
        </p:nvPicPr>
        <p:blipFill>
          <a:blip r:embed="rId3" cstate="print"/>
          <a:srcRect l="3487" t="6669" r="2769" b="28839"/>
          <a:stretch>
            <a:fillRect/>
          </a:stretch>
        </p:blipFill>
        <p:spPr bwMode="auto">
          <a:xfrm>
            <a:off x="490538" y="3031525"/>
            <a:ext cx="8093289" cy="3109526"/>
          </a:xfrm>
          <a:prstGeom prst="rect">
            <a:avLst/>
          </a:prstGeom>
          <a:noFill/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984375" y="347663"/>
            <a:ext cx="5105400" cy="5191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LZE EVOLUCI DOKÁZAT?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14"/>
          <p:cNvSpPr txBox="1">
            <a:spLocks noChangeArrowheads="1"/>
          </p:cNvSpPr>
          <p:nvPr/>
        </p:nvSpPr>
        <p:spPr bwMode="auto">
          <a:xfrm>
            <a:off x="1984375" y="347663"/>
            <a:ext cx="5105400" cy="5191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LZE EVOLUCI DOKÁZAT?</a:t>
            </a:r>
          </a:p>
        </p:txBody>
      </p:sp>
      <p:sp>
        <p:nvSpPr>
          <p:cNvPr id="38928" name="Text Box 16"/>
          <p:cNvSpPr txBox="1">
            <a:spLocks noChangeArrowheads="1"/>
          </p:cNvSpPr>
          <p:nvPr/>
        </p:nvSpPr>
        <p:spPr bwMode="auto">
          <a:xfrm>
            <a:off x="490538" y="1550344"/>
            <a:ext cx="34740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hierarchické uspořádání</a:t>
            </a:r>
          </a:p>
        </p:txBody>
      </p:sp>
      <p:pic>
        <p:nvPicPr>
          <p:cNvPr id="157698" name="Picture 2" descr="http://www.ib.bioninja.com.au/_Media/phylogeny_tree_med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145" y="3476367"/>
            <a:ext cx="5938997" cy="3155092"/>
          </a:xfrm>
          <a:prstGeom prst="rect">
            <a:avLst/>
          </a:prstGeom>
          <a:noFill/>
        </p:spPr>
      </p:pic>
      <p:pic>
        <p:nvPicPr>
          <p:cNvPr id="8" name="Picture 2" descr="http://www.evolution-textbook.org/content/free/figures/03_EVOW_Art/05_EVOW_CH03.jpg"/>
          <p:cNvPicPr>
            <a:picLocks noChangeAspect="1" noChangeArrowheads="1"/>
          </p:cNvPicPr>
          <p:nvPr/>
        </p:nvPicPr>
        <p:blipFill>
          <a:blip r:embed="rId4" cstate="print"/>
          <a:srcRect b="26844"/>
          <a:stretch>
            <a:fillRect/>
          </a:stretch>
        </p:blipFill>
        <p:spPr bwMode="auto">
          <a:xfrm>
            <a:off x="5469924" y="1127651"/>
            <a:ext cx="3333366" cy="28529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5"/>
          <p:cNvSpPr txBox="1">
            <a:spLocks noChangeArrowheads="1"/>
          </p:cNvSpPr>
          <p:nvPr/>
        </p:nvSpPr>
        <p:spPr bwMode="auto">
          <a:xfrm>
            <a:off x="458788" y="365125"/>
            <a:ext cx="39853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E10000"/>
                </a:solidFill>
                <a:latin typeface="Arial" charset="0"/>
              </a:rPr>
              <a:t>fosilní 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záznam a fylogeneze</a:t>
            </a:r>
          </a:p>
        </p:txBody>
      </p:sp>
      <p:pic>
        <p:nvPicPr>
          <p:cNvPr id="68611" name="Picture 10" descr="Duka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3451" y="1280469"/>
            <a:ext cx="5500515" cy="5004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1"/>
          <p:cNvSpPr txBox="1">
            <a:spLocks noChangeArrowheads="1"/>
          </p:cNvSpPr>
          <p:nvPr/>
        </p:nvSpPr>
        <p:spPr bwMode="auto">
          <a:xfrm>
            <a:off x="490538" y="545714"/>
            <a:ext cx="68575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homologie: </a:t>
            </a:r>
            <a:r>
              <a:rPr lang="cs-CZ" dirty="0">
                <a:latin typeface="Arial" charset="0"/>
              </a:rPr>
              <a:t>orgány, genetický kód</a:t>
            </a:r>
            <a:r>
              <a:rPr lang="cs-CZ" dirty="0" smtClean="0">
                <a:latin typeface="Arial" charset="0"/>
              </a:rPr>
              <a:t>, aminokyseliny</a:t>
            </a:r>
            <a:endParaRPr lang="cs-CZ" dirty="0">
              <a:solidFill>
                <a:srgbClr val="E10000"/>
              </a:solidFill>
              <a:latin typeface="Arial" charset="0"/>
            </a:endParaRPr>
          </a:p>
        </p:txBody>
      </p:sp>
      <p:pic>
        <p:nvPicPr>
          <p:cNvPr id="160772" name="Picture 4" descr="http://www.harunyahya.com/image/Darwinism_refuted/201_the_left_arm_right_arm.jpg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2026508" y="1469553"/>
            <a:ext cx="5502961" cy="3246748"/>
          </a:xfrm>
          <a:prstGeom prst="rect">
            <a:avLst/>
          </a:prstGeom>
          <a:noFill/>
        </p:spPr>
      </p:pic>
      <p:sp>
        <p:nvSpPr>
          <p:cNvPr id="7" name="Obdélníkový popisek 6"/>
          <p:cNvSpPr/>
          <p:nvPr/>
        </p:nvSpPr>
        <p:spPr bwMode="auto">
          <a:xfrm>
            <a:off x="984809" y="5317267"/>
            <a:ext cx="2425656" cy="1112108"/>
          </a:xfrm>
          <a:prstGeom prst="wedgeRectCallout">
            <a:avLst>
              <a:gd name="adj1" fmla="val 26019"/>
              <a:gd name="adj2" fmla="val -88004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až na výjimky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v přírodě jen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L-stereoizomery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4189327" y="290341"/>
            <a:ext cx="194957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E10000"/>
                </a:solidFill>
                <a:latin typeface="Arial" charset="0"/>
              </a:rPr>
              <a:t>konvergence</a:t>
            </a:r>
            <a:endParaRPr lang="cs-CZ" dirty="0">
              <a:solidFill>
                <a:srgbClr val="E10000"/>
              </a:solidFill>
              <a:latin typeface="Arial" charset="0"/>
            </a:endParaRPr>
          </a:p>
        </p:txBody>
      </p:sp>
      <p:pic>
        <p:nvPicPr>
          <p:cNvPr id="3" name="Picture 32" descr="Pan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7580" y="1791981"/>
            <a:ext cx="2538521" cy="2397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14" name="Picture 2" descr="http://ethansaustin.files.wordpress.com/2012/10/convergent-evolutio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538" y="2471351"/>
            <a:ext cx="3256598" cy="4089829"/>
          </a:xfrm>
          <a:prstGeom prst="rect">
            <a:avLst/>
          </a:prstGeom>
          <a:noFill/>
        </p:spPr>
      </p:pic>
      <p:pic>
        <p:nvPicPr>
          <p:cNvPr id="166916" name="Picture 4" descr="http://www.zo.utexas.edu/courses/THOC/EyeEvolution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2065" y="379707"/>
            <a:ext cx="3684475" cy="1700006"/>
          </a:xfrm>
          <a:prstGeom prst="rect">
            <a:avLst/>
          </a:prstGeom>
          <a:noFill/>
        </p:spPr>
      </p:pic>
      <p:pic>
        <p:nvPicPr>
          <p:cNvPr id="166920" name="Picture 8" descr="http://www.pbs.org/wgbh/evolution/library/01/4/images/l_014_01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47239" y="4343833"/>
            <a:ext cx="4526058" cy="2317341"/>
          </a:xfrm>
          <a:prstGeom prst="rect">
            <a:avLst/>
          </a:prstGeom>
          <a:noFill/>
        </p:spPr>
      </p:pic>
      <p:pic>
        <p:nvPicPr>
          <p:cNvPr id="166922" name="Picture 10" descr="https://upload.wikimedia.org/wikipedia/commons/3/38/Homolog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05349" y="346974"/>
            <a:ext cx="2381250" cy="37052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490538" y="290341"/>
            <a:ext cx="28745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E10000"/>
                </a:solidFill>
                <a:latin typeface="Arial" charset="0"/>
              </a:rPr>
              <a:t>evoluce a geografie</a:t>
            </a:r>
            <a:endParaRPr lang="cs-CZ" dirty="0">
              <a:solidFill>
                <a:srgbClr val="E10000"/>
              </a:solidFill>
              <a:latin typeface="Arial" charset="0"/>
            </a:endParaRPr>
          </a:p>
        </p:txBody>
      </p:sp>
      <p:pic>
        <p:nvPicPr>
          <p:cNvPr id="165892" name="Picture 4" descr="http://www.molluscs.at/images/regions-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2645" y="170335"/>
            <a:ext cx="4953000" cy="267652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65890" name="Picture 2" descr="http://evolution-textbook.org/content/free/figures/03_EVOW_Art/06_EVOW_CH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538" y="2934641"/>
            <a:ext cx="5377067" cy="36347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http://cdn.c.photoshelter.com/img-get/I0000GMum2tlhgVQ/s/600/600/3086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538" y="996779"/>
            <a:ext cx="3924300" cy="57150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56676" name="Picture 4" descr="http://i.dailymail.co.uk/i/pix/2007/11_01/pythonDM0711_468x3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5968" y="1632400"/>
            <a:ext cx="4926227" cy="378940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490538" y="290341"/>
            <a:ext cx="31790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E10000"/>
                </a:solidFill>
                <a:latin typeface="Arial" charset="0"/>
              </a:rPr>
              <a:t>rudimentární struktury</a:t>
            </a:r>
            <a:endParaRPr lang="cs-CZ" dirty="0">
              <a:solidFill>
                <a:srgbClr val="E1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8" name="Picture 6" descr="http://creationtoday.org/wp-content/uploads/2010/04/Whale-Pelvis-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538" y="1076538"/>
            <a:ext cx="5097740" cy="3507560"/>
          </a:xfrm>
          <a:prstGeom prst="rect">
            <a:avLst/>
          </a:prstGeom>
          <a:noFill/>
        </p:spPr>
      </p:pic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490538" y="290341"/>
            <a:ext cx="31790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E10000"/>
                </a:solidFill>
                <a:latin typeface="Arial" charset="0"/>
              </a:rPr>
              <a:t>rudimentární struktury</a:t>
            </a:r>
            <a:endParaRPr lang="cs-CZ" dirty="0">
              <a:solidFill>
                <a:srgbClr val="E10000"/>
              </a:solidFill>
              <a:latin typeface="Arial" charset="0"/>
            </a:endParaRPr>
          </a:p>
        </p:txBody>
      </p:sp>
      <p:pic>
        <p:nvPicPr>
          <p:cNvPr id="162818" name="Picture 2" descr="http://4.bp.blogspot.com/-KNTf929vgeU/T5m05htZ3hI/AAAAAAAAC0Y/9V8UkEzgBBg/s1600/DSC_08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8279" y="3649363"/>
            <a:ext cx="3722395" cy="246608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Obdélníkový popisek 5"/>
          <p:cNvSpPr/>
          <p:nvPr/>
        </p:nvSpPr>
        <p:spPr bwMode="auto">
          <a:xfrm>
            <a:off x="5935749" y="2541116"/>
            <a:ext cx="2425656" cy="828160"/>
          </a:xfrm>
          <a:prstGeom prst="wedgeRectCallout">
            <a:avLst>
              <a:gd name="adj1" fmla="val 11755"/>
              <a:gd name="adj2" fmla="val 112929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ty</a:t>
            </a:r>
            <a:r>
              <a:rPr kumimoji="0" 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č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inky</a:t>
            </a:r>
            <a:r>
              <a:rPr kumimoji="0" 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u asexuální smetánky lékařské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http://www.evolution-textbook.org/content/free/figures/03_EVOW_Art/18_EVOW_CH03.jpg"/>
          <p:cNvPicPr>
            <a:picLocks noChangeAspect="1" noChangeArrowheads="1"/>
          </p:cNvPicPr>
          <p:nvPr/>
        </p:nvPicPr>
        <p:blipFill>
          <a:blip r:embed="rId2" cstate="print"/>
          <a:srcRect b="13441"/>
          <a:stretch>
            <a:fillRect/>
          </a:stretch>
        </p:blipFill>
        <p:spPr bwMode="auto">
          <a:xfrm>
            <a:off x="2809195" y="522779"/>
            <a:ext cx="3937594" cy="5906596"/>
          </a:xfrm>
          <a:prstGeom prst="rect">
            <a:avLst/>
          </a:prstGeom>
          <a:noFill/>
        </p:spPr>
      </p:pic>
      <p:sp>
        <p:nvSpPr>
          <p:cNvPr id="3" name="Text Box 31"/>
          <p:cNvSpPr txBox="1">
            <a:spLocks noChangeArrowheads="1"/>
          </p:cNvSpPr>
          <p:nvPr/>
        </p:nvSpPr>
        <p:spPr bwMode="auto">
          <a:xfrm>
            <a:off x="490538" y="290341"/>
            <a:ext cx="16417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E10000"/>
                </a:solidFill>
                <a:latin typeface="Arial" charset="0"/>
              </a:rPr>
              <a:t>přechodné</a:t>
            </a:r>
          </a:p>
          <a:p>
            <a:r>
              <a:rPr lang="cs-CZ" smtClean="0">
                <a:solidFill>
                  <a:srgbClr val="E10000"/>
                </a:solidFill>
                <a:latin typeface="Arial" charset="0"/>
              </a:rPr>
              <a:t>formy?</a:t>
            </a:r>
            <a:endParaRPr lang="cs-CZ" dirty="0">
              <a:solidFill>
                <a:srgbClr val="E1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3249</TotalTime>
  <Words>2316</Words>
  <Application>Microsoft Office PowerPoint</Application>
  <PresentationFormat>Předvádění na obrazovce (4:3)</PresentationFormat>
  <Paragraphs>514</Paragraphs>
  <Slides>100</Slides>
  <Notes>74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100</vt:i4>
      </vt:variant>
    </vt:vector>
  </HeadingPairs>
  <TitlesOfParts>
    <vt:vector size="102" baseType="lpstr">
      <vt:lpstr>Výchozí návrh</vt:lpstr>
      <vt:lpstr>dokument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Snímek 45</vt:lpstr>
      <vt:lpstr>Snímek 46</vt:lpstr>
      <vt:lpstr>Snímek 47</vt:lpstr>
      <vt:lpstr>Snímek 48</vt:lpstr>
      <vt:lpstr>Snímek 49</vt:lpstr>
      <vt:lpstr>Snímek 50</vt:lpstr>
      <vt:lpstr>Snímek 51</vt:lpstr>
      <vt:lpstr>Snímek 52</vt:lpstr>
      <vt:lpstr>Snímek 53</vt:lpstr>
      <vt:lpstr>Snímek 54</vt:lpstr>
      <vt:lpstr>Snímek 55</vt:lpstr>
      <vt:lpstr>Snímek 56</vt:lpstr>
      <vt:lpstr>Snímek 57</vt:lpstr>
      <vt:lpstr>Snímek 58</vt:lpstr>
      <vt:lpstr>Snímek 59</vt:lpstr>
      <vt:lpstr>Snímek 60</vt:lpstr>
      <vt:lpstr>Snímek 61</vt:lpstr>
      <vt:lpstr>Snímek 62</vt:lpstr>
      <vt:lpstr>Snímek 63</vt:lpstr>
      <vt:lpstr>Snímek 64</vt:lpstr>
      <vt:lpstr>Snímek 65</vt:lpstr>
      <vt:lpstr>Snímek 66</vt:lpstr>
      <vt:lpstr>Snímek 67</vt:lpstr>
      <vt:lpstr>Snímek 68</vt:lpstr>
      <vt:lpstr>Snímek 69</vt:lpstr>
      <vt:lpstr>Snímek 70</vt:lpstr>
      <vt:lpstr>Snímek 71</vt:lpstr>
      <vt:lpstr>Snímek 72</vt:lpstr>
      <vt:lpstr>Snímek 73</vt:lpstr>
      <vt:lpstr>Snímek 74</vt:lpstr>
      <vt:lpstr>Snímek 75</vt:lpstr>
      <vt:lpstr>Snímek 76</vt:lpstr>
      <vt:lpstr>Snímek 77</vt:lpstr>
      <vt:lpstr>Snímek 78</vt:lpstr>
      <vt:lpstr>Snímek 79</vt:lpstr>
      <vt:lpstr>Snímek 80</vt:lpstr>
      <vt:lpstr>Snímek 81</vt:lpstr>
      <vt:lpstr>Snímek 82</vt:lpstr>
      <vt:lpstr>Snímek 83</vt:lpstr>
      <vt:lpstr>Snímek 84</vt:lpstr>
      <vt:lpstr>Snímek 85</vt:lpstr>
      <vt:lpstr>Snímek 86</vt:lpstr>
      <vt:lpstr>Snímek 87</vt:lpstr>
      <vt:lpstr>Snímek 88</vt:lpstr>
      <vt:lpstr>Snímek 89</vt:lpstr>
      <vt:lpstr>Snímek 90</vt:lpstr>
      <vt:lpstr>Snímek 91</vt:lpstr>
      <vt:lpstr>Snímek 92</vt:lpstr>
      <vt:lpstr>Snímek 93</vt:lpstr>
      <vt:lpstr>Snímek 94</vt:lpstr>
      <vt:lpstr>Snímek 95</vt:lpstr>
      <vt:lpstr>Snímek 96</vt:lpstr>
      <vt:lpstr>Snímek 97</vt:lpstr>
      <vt:lpstr>Snímek 98</vt:lpstr>
      <vt:lpstr>Snímek 99</vt:lpstr>
      <vt:lpstr>Snímek 100</vt:lpstr>
    </vt:vector>
  </TitlesOfParts>
  <Company>LGE ÚŽFG AV ČR Brno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 Macholán</cp:lastModifiedBy>
  <cp:revision>197</cp:revision>
  <dcterms:created xsi:type="dcterms:W3CDTF">2002-02-28T16:27:36Z</dcterms:created>
  <dcterms:modified xsi:type="dcterms:W3CDTF">2016-02-23T22:39:00Z</dcterms:modified>
</cp:coreProperties>
</file>