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3"/>
  </p:notesMasterIdLst>
  <p:sldIdLst>
    <p:sldId id="257" r:id="rId2"/>
    <p:sldId id="268" r:id="rId3"/>
    <p:sldId id="272" r:id="rId4"/>
    <p:sldId id="258" r:id="rId5"/>
    <p:sldId id="269" r:id="rId6"/>
    <p:sldId id="270" r:id="rId7"/>
    <p:sldId id="259" r:id="rId8"/>
    <p:sldId id="287" r:id="rId9"/>
    <p:sldId id="293" r:id="rId10"/>
    <p:sldId id="294" r:id="rId11"/>
    <p:sldId id="271" r:id="rId12"/>
    <p:sldId id="286" r:id="rId13"/>
    <p:sldId id="277" r:id="rId14"/>
    <p:sldId id="260" r:id="rId15"/>
    <p:sldId id="278" r:id="rId16"/>
    <p:sldId id="285" r:id="rId17"/>
    <p:sldId id="261" r:id="rId18"/>
    <p:sldId id="280" r:id="rId19"/>
    <p:sldId id="281" r:id="rId20"/>
    <p:sldId id="295" r:id="rId21"/>
    <p:sldId id="296" r:id="rId22"/>
    <p:sldId id="308" r:id="rId23"/>
    <p:sldId id="273" r:id="rId24"/>
    <p:sldId id="302" r:id="rId25"/>
    <p:sldId id="300" r:id="rId26"/>
    <p:sldId id="306" r:id="rId27"/>
    <p:sldId id="303" r:id="rId28"/>
    <p:sldId id="307" r:id="rId29"/>
    <p:sldId id="263" r:id="rId30"/>
    <p:sldId id="274" r:id="rId31"/>
    <p:sldId id="309" r:id="rId32"/>
    <p:sldId id="310" r:id="rId33"/>
    <p:sldId id="311" r:id="rId34"/>
    <p:sldId id="312" r:id="rId35"/>
    <p:sldId id="313" r:id="rId36"/>
    <p:sldId id="264" r:id="rId37"/>
    <p:sldId id="314" r:id="rId38"/>
    <p:sldId id="291" r:id="rId39"/>
    <p:sldId id="292" r:id="rId40"/>
    <p:sldId id="315" r:id="rId41"/>
    <p:sldId id="275" r:id="rId42"/>
    <p:sldId id="288" r:id="rId43"/>
    <p:sldId id="267" r:id="rId44"/>
    <p:sldId id="290" r:id="rId45"/>
    <p:sldId id="317" r:id="rId46"/>
    <p:sldId id="289" r:id="rId47"/>
    <p:sldId id="282" r:id="rId48"/>
    <p:sldId id="316" r:id="rId49"/>
    <p:sldId id="283" r:id="rId50"/>
    <p:sldId id="284" r:id="rId51"/>
    <p:sldId id="298" r:id="rId5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E80000"/>
    <a:srgbClr val="CCFFFF"/>
    <a:srgbClr val="99FF33"/>
    <a:srgbClr val="FFFFCC"/>
    <a:srgbClr val="FFFF00"/>
    <a:srgbClr val="0099CC"/>
    <a:srgbClr val="3366FF"/>
    <a:srgbClr val="66FF33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494" y="-114"/>
      </p:cViewPr>
      <p:guideLst>
        <p:guide orient="horz" pos="4094"/>
        <p:guide pos="2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plotArea>
      <c:layout/>
      <c:barChart>
        <c:barDir val="col"/>
        <c:grouping val="clustered"/>
        <c:ser>
          <c:idx val="0"/>
          <c:order val="0"/>
          <c:spPr>
            <a:ln>
              <a:solidFill>
                <a:srgbClr val="66FF33"/>
              </a:solidFill>
            </a:ln>
          </c:spPr>
          <c:dPt>
            <c:idx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List1!$A$1:$A$3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List1!$B$1:$B$3</c:f>
              <c:numCache>
                <c:formatCode>General</c:formatCode>
                <c:ptCount val="3"/>
                <c:pt idx="0">
                  <c:v>25</c:v>
                </c:pt>
                <c:pt idx="1">
                  <c:v>50</c:v>
                </c:pt>
                <c:pt idx="2">
                  <c:v>25</c:v>
                </c:pt>
              </c:numCache>
            </c:numRef>
          </c:val>
        </c:ser>
        <c:axId val="71644288"/>
        <c:axId val="71645824"/>
      </c:barChart>
      <c:catAx>
        <c:axId val="71644288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i="1"/>
            </a:pPr>
            <a:endParaRPr lang="cs-CZ"/>
          </a:p>
        </c:txPr>
        <c:crossAx val="71645824"/>
        <c:crosses val="autoZero"/>
        <c:auto val="1"/>
        <c:lblAlgn val="ctr"/>
        <c:lblOffset val="100"/>
      </c:catAx>
      <c:valAx>
        <c:axId val="71645824"/>
        <c:scaling>
          <c:orientation val="minMax"/>
        </c:scaling>
        <c:axPos val="l"/>
        <c:majorGridlines>
          <c:spPr>
            <a:ln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cs-CZ"/>
          </a:p>
        </c:txPr>
        <c:crossAx val="71644288"/>
        <c:crosses val="autoZero"/>
        <c:crossBetween val="between"/>
        <c:majorUnit val="10"/>
      </c:valAx>
    </c:plotArea>
    <c:plotVisOnly val="1"/>
  </c:chart>
  <c:spPr>
    <a:ln>
      <a:prstDash val="sysDash"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66FF33"/>
            </a:solidFill>
            <a:ln w="3175">
              <a:solidFill>
                <a:schemeClr val="tx1"/>
              </a:solidFill>
            </a:ln>
          </c:spPr>
          <c:cat>
            <c:strRef>
              <c:f>List1!$A$5:$A$7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List1!$B$5:$B$7</c:f>
              <c:numCache>
                <c:formatCode>General</c:formatCode>
                <c:ptCount val="3"/>
                <c:pt idx="0">
                  <c:v>37.5</c:v>
                </c:pt>
                <c:pt idx="1">
                  <c:v>25</c:v>
                </c:pt>
                <c:pt idx="2">
                  <c:v>37.5</c:v>
                </c:pt>
              </c:numCache>
            </c:numRef>
          </c:val>
        </c:ser>
        <c:axId val="72832512"/>
        <c:axId val="72834048"/>
      </c:barChart>
      <c:catAx>
        <c:axId val="72832512"/>
        <c:scaling>
          <c:orientation val="minMax"/>
        </c:scaling>
        <c:axPos val="b"/>
        <c:tickLblPos val="nextTo"/>
        <c:txPr>
          <a:bodyPr/>
          <a:lstStyle/>
          <a:p>
            <a:pPr>
              <a:defRPr sz="1050" i="1"/>
            </a:pPr>
            <a:endParaRPr lang="cs-CZ"/>
          </a:p>
        </c:txPr>
        <c:crossAx val="72834048"/>
        <c:crosses val="autoZero"/>
        <c:auto val="1"/>
        <c:lblAlgn val="ctr"/>
        <c:lblOffset val="100"/>
      </c:catAx>
      <c:valAx>
        <c:axId val="72834048"/>
        <c:scaling>
          <c:orientation val="minMax"/>
          <c:max val="60"/>
        </c:scaling>
        <c:axPos val="l"/>
        <c:majorGridlines>
          <c:spPr>
            <a:ln>
              <a:prstDash val="sysDash"/>
            </a:ln>
          </c:spPr>
        </c:majorGridlines>
        <c:numFmt formatCode="General" sourceLinked="1"/>
        <c:tickLblPos val="nextTo"/>
        <c:crossAx val="72832512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>
        <c:manualLayout>
          <c:layoutTarget val="inner"/>
          <c:xMode val="edge"/>
          <c:yMode val="edge"/>
          <c:x val="0.13024729330708679"/>
          <c:y val="6.6298342541436461E-2"/>
          <c:w val="0.8124610400262462"/>
          <c:h val="0.73623062310581389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66FF33"/>
            </a:solidFill>
            <a:ln w="3175">
              <a:solidFill>
                <a:schemeClr val="tx1"/>
              </a:solidFill>
            </a:ln>
          </c:spPr>
          <c:cat>
            <c:strRef>
              <c:f>List1!$A$9:$A$11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List1!$B$9:$B$11</c:f>
              <c:numCache>
                <c:formatCode>General</c:formatCode>
                <c:ptCount val="3"/>
                <c:pt idx="0">
                  <c:v>43.75</c:v>
                </c:pt>
                <c:pt idx="1">
                  <c:v>12.5</c:v>
                </c:pt>
                <c:pt idx="2">
                  <c:v>43.75</c:v>
                </c:pt>
              </c:numCache>
            </c:numRef>
          </c:val>
        </c:ser>
        <c:axId val="72849280"/>
        <c:axId val="72850816"/>
      </c:barChart>
      <c:catAx>
        <c:axId val="72849280"/>
        <c:scaling>
          <c:orientation val="minMax"/>
        </c:scaling>
        <c:axPos val="b"/>
        <c:tickLblPos val="nextTo"/>
        <c:txPr>
          <a:bodyPr/>
          <a:lstStyle/>
          <a:p>
            <a:pPr>
              <a:defRPr sz="1050" i="1"/>
            </a:pPr>
            <a:endParaRPr lang="cs-CZ"/>
          </a:p>
        </c:txPr>
        <c:crossAx val="72850816"/>
        <c:crosses val="autoZero"/>
        <c:auto val="1"/>
        <c:lblAlgn val="ctr"/>
        <c:lblOffset val="100"/>
      </c:catAx>
      <c:valAx>
        <c:axId val="72850816"/>
        <c:scaling>
          <c:orientation val="minMax"/>
          <c:max val="60"/>
        </c:scaling>
        <c:axPos val="l"/>
        <c:majorGridlines>
          <c:spPr>
            <a:ln>
              <a:prstDash val="sysDash"/>
            </a:ln>
          </c:spPr>
        </c:majorGridlines>
        <c:numFmt formatCode="General" sourceLinked="1"/>
        <c:tickLblPos val="nextTo"/>
        <c:crossAx val="72849280"/>
        <c:crosses val="autoZero"/>
        <c:crossBetween val="between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66FF33"/>
            </a:solidFill>
            <a:ln w="3175">
              <a:solidFill>
                <a:schemeClr val="tx1"/>
              </a:solidFill>
            </a:ln>
          </c:spPr>
          <c:cat>
            <c:strRef>
              <c:f>List1!$A$13:$A$15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List1!$B$13:$B$15</c:f>
              <c:numCache>
                <c:formatCode>General</c:formatCode>
                <c:ptCount val="3"/>
                <c:pt idx="0">
                  <c:v>46.875</c:v>
                </c:pt>
                <c:pt idx="1">
                  <c:v>6.25</c:v>
                </c:pt>
                <c:pt idx="2">
                  <c:v>46.875</c:v>
                </c:pt>
              </c:numCache>
            </c:numRef>
          </c:val>
        </c:ser>
        <c:axId val="72866048"/>
        <c:axId val="72871936"/>
      </c:barChart>
      <c:catAx>
        <c:axId val="72866048"/>
        <c:scaling>
          <c:orientation val="minMax"/>
        </c:scaling>
        <c:axPos val="b"/>
        <c:tickLblPos val="nextTo"/>
        <c:txPr>
          <a:bodyPr/>
          <a:lstStyle/>
          <a:p>
            <a:pPr>
              <a:defRPr sz="1050" i="1"/>
            </a:pPr>
            <a:endParaRPr lang="cs-CZ"/>
          </a:p>
        </c:txPr>
        <c:crossAx val="72871936"/>
        <c:crosses val="autoZero"/>
        <c:auto val="1"/>
        <c:lblAlgn val="ctr"/>
        <c:lblOffset val="100"/>
      </c:catAx>
      <c:valAx>
        <c:axId val="72871936"/>
        <c:scaling>
          <c:orientation val="minMax"/>
          <c:max val="60"/>
        </c:scaling>
        <c:axPos val="l"/>
        <c:majorGridlines>
          <c:spPr>
            <a:ln>
              <a:prstDash val="sysDash"/>
            </a:ln>
          </c:spPr>
        </c:majorGridlines>
        <c:numFmt formatCode="General" sourceLinked="1"/>
        <c:tickLblPos val="nextTo"/>
        <c:crossAx val="72866048"/>
        <c:crosses val="autoZero"/>
        <c:crossBetween val="between"/>
      </c:valAx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470A787-9307-49ED-A2E7-3144FC526F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C64C47-D39A-4465-A7E7-11AF9A4B663B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D305B-B6C1-4CB3-903F-8F566F7A8E12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A6C01F-3EFE-4169-8EA4-9C7F552C66B8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EB7791-7005-400E-84CE-59DD6D9499EE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E11531-8DE1-4B1A-9707-B2C14FD3BBF9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0E35-2027-4D02-B33E-A0236B466AB8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68DAC-D292-4B8C-9C79-44A3B073CE17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C11AF-A03B-42B7-BC9C-560A5CC5BE07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C5498-675B-4275-909C-D941DDC8F991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8DE462-3C56-4C15-B351-99AB1B52D622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06E485-1A35-4318-B4F2-D187836C1BE8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B89F8-F3A7-42EF-A64F-56958EFF0788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3AA8A-B6E3-40DA-8F41-4F3C3E526970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3FFA9A-6E95-4AEF-98C2-2B2950B2F65F}" type="slidenum">
              <a:rPr lang="en-GB" sz="1200"/>
              <a:pPr algn="r"/>
              <a:t>31</a:t>
            </a:fld>
            <a:endParaRPr lang="en-GB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48300D-15C4-4B82-9EB7-C2ECA737C6CE}" type="slidenum">
              <a:rPr lang="en-GB" sz="1200"/>
              <a:pPr algn="r"/>
              <a:t>32</a:t>
            </a:fld>
            <a:endParaRPr lang="en-GB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D9B0BE3-1E7B-41A1-9520-623ECDB45853}" type="slidenum">
              <a:rPr lang="en-GB" sz="1200"/>
              <a:pPr algn="r"/>
              <a:t>33</a:t>
            </a:fld>
            <a:endParaRPr lang="en-GB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C0EF1E1-9E86-47DB-93AB-DC7C20B3D598}" type="slidenum">
              <a:rPr lang="en-GB" sz="1200"/>
              <a:pPr algn="r"/>
              <a:t>34</a:t>
            </a:fld>
            <a:endParaRPr lang="en-GB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1BCD62D-E543-4CB6-8C4C-97959295D846}" type="slidenum">
              <a:rPr lang="en-GB" sz="1200"/>
              <a:pPr algn="r"/>
              <a:t>35</a:t>
            </a:fld>
            <a:endParaRPr lang="en-GB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77D583-977E-4B06-B778-FC6575EE11B4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77D583-977E-4B06-B778-FC6575EE11B4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1B0E93-E24A-489E-8821-5844F9A6B8FB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66F9D3-8540-4C7D-878F-E11C2521B422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164E30-0C15-4647-A192-7F4BFC038DF7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DBCDF0-C0DD-4410-9203-AD739DC9CE0B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5110A1-8E4A-4972-B591-37C10944B5E7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6A410-CAF8-4CF5-B358-0C5C93606638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57A9A0-7DFF-4EFC-B339-73A0F5680D71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6A410-CAF8-4CF5-B358-0C5C93606638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CD55FF-9E6B-4D67-8E2E-0C7E7A2DD113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68331-BD10-47BA-8DED-DD18DA4AE9BA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95735A-7345-49CF-9784-C64168D7444C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301E4-3205-429C-926B-2772AE9FB943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58A7A-041F-4AD0-A60D-C3C0132ED388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224B4-78B6-4460-95B5-6F30BBA16DC5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8B876-263F-47A8-99FE-A9DA856341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6E1AA-0411-4A82-8CF9-A1B0D5BCE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A376A-ABDC-4F0B-AE40-E1F0DA008F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8790A-3201-41ED-AD1B-6A152DBD13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94B21-DFD3-4BB0-9B6C-C185D08340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B87AD-E463-4390-8894-9F86E60D20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9248B-6A54-41E3-9F84-AE5F871D58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828E2-16B4-4DDA-B62C-59938CA2A4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4BEAD-FA08-4F16-9ACB-CAA9256AB3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7F866-3865-438C-A195-5D19CE0770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F218-4E4C-4773-ADAC-D833CC1279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D372434-FF35-4EB1-9DE5-35231CAF5D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b/Max_Delbruck.jpg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upload.wikimedia.org/wikipedia/commons/c/c9/Salvador_E._Luria_teaching_at_MIT.jpg" TargetMode="Externa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6/Jaguar_head_shot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://upload.wikimedia.org/wikipedia/commons/7/72/Black_jaguar.jpg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hyperlink" Target="http://upload.wikimedia.org/wikipedia/commons/7/7a/Linanthus_demissus_1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5/Portulaca_grandiflora_mutant1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http://upload.wikimedia.org/wikipedia/en/2/25/Pyrene_adduct.jpg" TargetMode="Externa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3"/>
          <p:cNvSpPr txBox="1">
            <a:spLocks noChangeArrowheads="1"/>
          </p:cNvSpPr>
          <p:nvPr/>
        </p:nvSpPr>
        <p:spPr bwMode="auto">
          <a:xfrm>
            <a:off x="1340527" y="263611"/>
            <a:ext cx="6072327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VZNIK GENETICKÉ PROMĚNLIVOSTI</a:t>
            </a:r>
            <a:endParaRPr lang="cs-CZ" sz="4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1057" descr="d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" y="1855788"/>
            <a:ext cx="5867400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059" descr="dna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1188" y="4600575"/>
            <a:ext cx="29083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61" descr="DNA"/>
          <p:cNvPicPr>
            <a:picLocks noChangeAspect="1" noChangeArrowheads="1"/>
          </p:cNvPicPr>
          <p:nvPr/>
        </p:nvPicPr>
        <p:blipFill>
          <a:blip r:embed="rId5" cstate="print"/>
          <a:srcRect r="26927" b="28070"/>
          <a:stretch>
            <a:fillRect/>
          </a:stretch>
        </p:blipFill>
        <p:spPr bwMode="auto">
          <a:xfrm>
            <a:off x="6321425" y="1714500"/>
            <a:ext cx="2366963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65492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fúze a disociace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 smtClean="0"/>
              <a:t>  </a:t>
            </a:r>
            <a:r>
              <a:rPr lang="cs-CZ" dirty="0"/>
              <a:t>reciproké translokace celých ramen (WART)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>
          <a:blip r:embed="rId3" cstate="print"/>
          <a:srcRect t="31281"/>
          <a:stretch>
            <a:fillRect/>
          </a:stretch>
        </p:blipFill>
        <p:spPr bwMode="auto">
          <a:xfrm>
            <a:off x="5921375" y="2278063"/>
            <a:ext cx="257651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4267200"/>
            <a:ext cx="2876550" cy="1573213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1760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translokace</a:t>
            </a: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61720" y="3012568"/>
            <a:ext cx="1292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myš domácí</a:t>
            </a:r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3398" y="356367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476250" y="529024"/>
            <a:ext cx="157286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 delece</a:t>
            </a:r>
            <a:endParaRPr lang="en-US" dirty="0">
              <a:solidFill>
                <a:srgbClr val="E80000"/>
              </a:solidFill>
            </a:endParaRPr>
          </a:p>
          <a:p>
            <a:endParaRPr lang="cs-CZ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duplikace</a:t>
            </a:r>
            <a:r>
              <a:rPr lang="en-US" dirty="0">
                <a:solidFill>
                  <a:srgbClr val="E80000"/>
                </a:solidFill>
              </a:rPr>
              <a:t/>
            </a:r>
            <a:br>
              <a:rPr lang="en-US" dirty="0">
                <a:solidFill>
                  <a:srgbClr val="E80000"/>
                </a:solidFill>
              </a:rPr>
            </a:br>
            <a:endParaRPr lang="en-US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inzerce</a:t>
            </a:r>
          </a:p>
        </p:txBody>
      </p:sp>
      <p:pic>
        <p:nvPicPr>
          <p:cNvPr id="10243" name="Picture 13" descr="Types-of-mutation"/>
          <p:cNvPicPr>
            <a:picLocks noChangeAspect="1" noChangeArrowheads="1"/>
          </p:cNvPicPr>
          <p:nvPr/>
        </p:nvPicPr>
        <p:blipFill>
          <a:blip r:embed="rId3" cstate="print"/>
          <a:srcRect t="39288" b="31030"/>
          <a:stretch>
            <a:fillRect/>
          </a:stretch>
        </p:blipFill>
        <p:spPr bwMode="auto">
          <a:xfrm>
            <a:off x="5443538" y="2506663"/>
            <a:ext cx="29083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6" descr="Types-of-mutation"/>
          <p:cNvPicPr>
            <a:picLocks noChangeAspect="1" noChangeArrowheads="1"/>
          </p:cNvPicPr>
          <p:nvPr/>
        </p:nvPicPr>
        <p:blipFill>
          <a:blip r:embed="rId4" cstate="print"/>
          <a:srcRect t="4636" r="32042" b="59650"/>
          <a:stretch>
            <a:fillRect/>
          </a:stretch>
        </p:blipFill>
        <p:spPr bwMode="auto">
          <a:xfrm>
            <a:off x="2613025" y="2514600"/>
            <a:ext cx="19764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2490788" y="2378075"/>
            <a:ext cx="1022350" cy="209708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9106" name="Rectangle 18"/>
          <p:cNvSpPr>
            <a:spLocks noChangeArrowheads="1"/>
          </p:cNvSpPr>
          <p:nvPr/>
        </p:nvSpPr>
        <p:spPr bwMode="auto">
          <a:xfrm>
            <a:off x="3643313" y="2378075"/>
            <a:ext cx="1022350" cy="2473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5375275" y="2378075"/>
            <a:ext cx="3076575" cy="219233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5" grpId="0" animBg="1"/>
      <p:bldP spid="89105" grpId="1" animBg="1"/>
      <p:bldP spid="89106" grpId="0" animBg="1"/>
      <p:bldP spid="89106" grpId="1" animBg="1"/>
      <p:bldP spid="89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940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Genomové mutace</a:t>
            </a:r>
          </a:p>
        </p:txBody>
      </p:sp>
      <p:sp>
        <p:nvSpPr>
          <p:cNvPr id="11267" name="Text Box 23"/>
          <p:cNvSpPr txBox="1">
            <a:spLocks noChangeArrowheads="1"/>
          </p:cNvSpPr>
          <p:nvPr/>
        </p:nvSpPr>
        <p:spPr bwMode="auto">
          <a:xfrm>
            <a:off x="476250" y="1378250"/>
            <a:ext cx="8040663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-</a:t>
            </a:r>
            <a:r>
              <a:rPr lang="cs-CZ" dirty="0" err="1" smtClean="0">
                <a:solidFill>
                  <a:srgbClr val="E80000"/>
                </a:solidFill>
              </a:rPr>
              <a:t>somie</a:t>
            </a:r>
            <a:r>
              <a:rPr lang="en-US" dirty="0" smtClean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(</a:t>
            </a:r>
            <a:r>
              <a:rPr lang="cs-CZ" dirty="0" err="1" smtClean="0">
                <a:solidFill>
                  <a:srgbClr val="E80000"/>
                </a:solidFill>
              </a:rPr>
              <a:t>monosomie</a:t>
            </a:r>
            <a:r>
              <a:rPr lang="cs-CZ" dirty="0">
                <a:solidFill>
                  <a:srgbClr val="E80000"/>
                </a:solidFill>
              </a:rPr>
              <a:t>, </a:t>
            </a:r>
            <a:r>
              <a:rPr lang="cs-CZ" dirty="0" err="1" smtClean="0">
                <a:solidFill>
                  <a:srgbClr val="E80000"/>
                </a:solidFill>
              </a:rPr>
              <a:t>trisomie</a:t>
            </a:r>
            <a:r>
              <a:rPr lang="cs-CZ" dirty="0" smtClean="0">
                <a:solidFill>
                  <a:srgbClr val="E80000"/>
                </a:solidFill>
              </a:rPr>
              <a:t>)</a:t>
            </a:r>
            <a:endParaRPr lang="en-US" dirty="0" smtClean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 smtClean="0"/>
              <a:t>většinou </a:t>
            </a:r>
            <a:r>
              <a:rPr lang="cs-CZ" sz="2000" dirty="0"/>
              <a:t>neslučitelné se </a:t>
            </a:r>
            <a:r>
              <a:rPr lang="cs-CZ" sz="2000" dirty="0" smtClean="0"/>
              <a:t>životem</a:t>
            </a:r>
            <a:endParaRPr lang="en-US" sz="2000" dirty="0" smtClean="0"/>
          </a:p>
          <a:p>
            <a:pPr defTabSz="360000">
              <a:spcAft>
                <a:spcPts val="1000"/>
              </a:spcAft>
            </a:pPr>
            <a:r>
              <a:rPr lang="en-US" sz="2000" dirty="0" smtClean="0">
                <a:solidFill>
                  <a:srgbClr val="E80000"/>
                </a:solidFill>
              </a:rPr>
              <a:t>	</a:t>
            </a:r>
            <a:r>
              <a:rPr lang="cs-CZ" sz="2000" dirty="0" err="1" smtClean="0">
                <a:solidFill>
                  <a:srgbClr val="E80000"/>
                </a:solidFill>
              </a:rPr>
              <a:t>monosomie</a:t>
            </a:r>
            <a:r>
              <a:rPr lang="cs-CZ" sz="2000" dirty="0"/>
              <a:t>: jediná životaschopná = X0 (</a:t>
            </a:r>
            <a:r>
              <a:rPr lang="cs-CZ" sz="2000" dirty="0" err="1"/>
              <a:t>Turnerův</a:t>
            </a:r>
            <a:r>
              <a:rPr lang="cs-CZ" sz="2000" dirty="0"/>
              <a:t> </a:t>
            </a:r>
            <a:r>
              <a:rPr lang="cs-CZ" sz="2000" dirty="0" smtClean="0"/>
              <a:t>syndrom)</a:t>
            </a:r>
            <a:endParaRPr lang="en-US" sz="2000" dirty="0" smtClean="0"/>
          </a:p>
          <a:p>
            <a:pPr defTabSz="360000">
              <a:spcAft>
                <a:spcPts val="1000"/>
              </a:spcAft>
            </a:pPr>
            <a:r>
              <a:rPr lang="en-US" sz="2000" dirty="0" smtClean="0">
                <a:solidFill>
                  <a:srgbClr val="E80000"/>
                </a:solidFill>
              </a:rPr>
              <a:t>	</a:t>
            </a:r>
            <a:r>
              <a:rPr lang="cs-CZ" sz="2000" dirty="0" err="1" smtClean="0">
                <a:solidFill>
                  <a:srgbClr val="E80000"/>
                </a:solidFill>
              </a:rPr>
              <a:t>trisomie</a:t>
            </a:r>
            <a:r>
              <a:rPr lang="cs-CZ" sz="2000" dirty="0"/>
              <a:t>: nerovnováha dávky genů (zvýšená exprese </a:t>
            </a:r>
            <a:r>
              <a:rPr lang="cs-CZ" sz="2000" dirty="0" err="1"/>
              <a:t>trizomického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	  </a:t>
            </a:r>
            <a:r>
              <a:rPr lang="cs-CZ" sz="2000" dirty="0" smtClean="0"/>
              <a:t>páru)</a:t>
            </a:r>
            <a:endParaRPr lang="en-US" sz="2000" dirty="0" smtClean="0"/>
          </a:p>
          <a:p>
            <a:pPr defTabSz="360000">
              <a:spcAft>
                <a:spcPts val="1000"/>
              </a:spcAft>
            </a:pPr>
            <a:r>
              <a:rPr lang="en-US" sz="2000" dirty="0" smtClean="0"/>
              <a:t>	</a:t>
            </a:r>
            <a:r>
              <a:rPr lang="cs-CZ" sz="2000" dirty="0" smtClean="0"/>
              <a:t>životaschopné </a:t>
            </a:r>
            <a:r>
              <a:rPr lang="cs-CZ" sz="2000" dirty="0" err="1"/>
              <a:t>trizomie</a:t>
            </a:r>
            <a:r>
              <a:rPr lang="cs-CZ" sz="2000" dirty="0"/>
              <a:t> : XXY, XXX, XYY, </a:t>
            </a:r>
            <a:r>
              <a:rPr lang="cs-CZ" sz="2000" dirty="0" err="1"/>
              <a:t>Patau</a:t>
            </a:r>
            <a:r>
              <a:rPr lang="cs-CZ" sz="2000" dirty="0"/>
              <a:t> syndrom (</a:t>
            </a:r>
            <a:r>
              <a:rPr lang="cs-CZ" sz="2000" dirty="0" err="1"/>
              <a:t>chr</a:t>
            </a:r>
            <a:r>
              <a:rPr lang="cs-CZ" sz="2000" dirty="0"/>
              <a:t>. 13),</a:t>
            </a:r>
            <a:br>
              <a:rPr lang="cs-CZ" sz="2000" dirty="0"/>
            </a:br>
            <a:r>
              <a:rPr lang="cs-CZ" sz="2000" dirty="0"/>
              <a:t>	  </a:t>
            </a:r>
            <a:r>
              <a:rPr lang="cs-CZ" sz="2000" dirty="0" err="1"/>
              <a:t>Edwardsův</a:t>
            </a:r>
            <a:r>
              <a:rPr lang="cs-CZ" sz="2000" dirty="0"/>
              <a:t> s. (</a:t>
            </a:r>
            <a:r>
              <a:rPr lang="cs-CZ" sz="2000" dirty="0" err="1"/>
              <a:t>chr</a:t>
            </a:r>
            <a:r>
              <a:rPr lang="cs-CZ" sz="2000" dirty="0"/>
              <a:t>. 18), Downův s. (</a:t>
            </a:r>
            <a:r>
              <a:rPr lang="cs-CZ" sz="2000" dirty="0" err="1"/>
              <a:t>chr</a:t>
            </a:r>
            <a:r>
              <a:rPr lang="cs-CZ" sz="2000" dirty="0"/>
              <a:t>. 21)</a:t>
            </a:r>
            <a:endParaRPr lang="cs-CZ" sz="18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476250" y="350793"/>
            <a:ext cx="7780976" cy="304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-ploidie (</a:t>
            </a:r>
            <a:r>
              <a:rPr lang="cs-CZ" dirty="0" smtClean="0">
                <a:solidFill>
                  <a:srgbClr val="E80000"/>
                </a:solidFill>
              </a:rPr>
              <a:t>polyploidie)</a:t>
            </a:r>
            <a:endParaRPr lang="en-US" dirty="0" smtClean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US" sz="1800" dirty="0" smtClean="0">
                <a:solidFill>
                  <a:srgbClr val="E80000"/>
                </a:solidFill>
              </a:rPr>
              <a:t>	</a:t>
            </a:r>
            <a:r>
              <a:rPr lang="cs-CZ" sz="1800" dirty="0" smtClean="0"/>
              <a:t>především rostliny</a:t>
            </a:r>
            <a:endParaRPr lang="en-US" sz="1800" dirty="0" smtClean="0"/>
          </a:p>
          <a:p>
            <a:pPr defTabSz="360000">
              <a:spcAft>
                <a:spcPts val="1000"/>
              </a:spcAft>
            </a:pPr>
            <a:r>
              <a:rPr lang="en-US" sz="1800" dirty="0" smtClean="0"/>
              <a:t>	</a:t>
            </a:r>
            <a:r>
              <a:rPr lang="cs-CZ" sz="1800" dirty="0" smtClean="0"/>
              <a:t>u </a:t>
            </a:r>
            <a:r>
              <a:rPr lang="cs-CZ" sz="1800" dirty="0"/>
              <a:t>živočichů méně (bezobratlí, ryby, </a:t>
            </a:r>
            <a:r>
              <a:rPr lang="cs-CZ" sz="1800" dirty="0" smtClean="0"/>
              <a:t>obojživelníci)</a:t>
            </a:r>
            <a:endParaRPr lang="en-US" sz="1800" dirty="0" smtClean="0"/>
          </a:p>
          <a:p>
            <a:pPr defTabSz="360000">
              <a:spcAft>
                <a:spcPts val="1000"/>
              </a:spcAft>
            </a:pPr>
            <a:r>
              <a:rPr lang="en-US" sz="1800" dirty="0" smtClean="0"/>
              <a:t>	</a:t>
            </a:r>
            <a:r>
              <a:rPr lang="cs-CZ" sz="1800" dirty="0" smtClean="0"/>
              <a:t>během </a:t>
            </a:r>
            <a:r>
              <a:rPr lang="cs-CZ" sz="1800" dirty="0"/>
              <a:t>evoluce obratlovců došlo ke 2 kolům duplikace </a:t>
            </a:r>
            <a:r>
              <a:rPr lang="cs-CZ" sz="1800" dirty="0" smtClean="0"/>
              <a:t>celého genomu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</a:t>
            </a:r>
            <a:r>
              <a:rPr lang="cs-CZ" sz="1800" dirty="0" smtClean="0"/>
              <a:t>(2R-hypotéza)</a:t>
            </a:r>
            <a:endParaRPr lang="en-US" sz="1800" dirty="0" smtClean="0"/>
          </a:p>
          <a:p>
            <a:pPr defTabSz="360000">
              <a:spcAft>
                <a:spcPts val="1000"/>
              </a:spcAft>
            </a:pPr>
            <a:r>
              <a:rPr lang="en-US" sz="1800" dirty="0" smtClean="0"/>
              <a:t>	</a:t>
            </a:r>
            <a:r>
              <a:rPr lang="cs-CZ" sz="1800" dirty="0" err="1" smtClean="0"/>
              <a:t>pol</a:t>
            </a:r>
            <a:r>
              <a:rPr lang="en-US" sz="1800" dirty="0"/>
              <a:t>y</a:t>
            </a:r>
            <a:r>
              <a:rPr lang="cs-CZ" sz="1800" dirty="0" err="1"/>
              <a:t>ploidní</a:t>
            </a:r>
            <a:r>
              <a:rPr lang="cs-CZ" sz="1800" dirty="0"/>
              <a:t> jedinci zpravidla větší (zvýšený objem </a:t>
            </a:r>
            <a:r>
              <a:rPr lang="cs-CZ" sz="1800" dirty="0" smtClean="0"/>
              <a:t>buněk)</a:t>
            </a:r>
            <a:endParaRPr lang="en-US" sz="1800" dirty="0" smtClean="0"/>
          </a:p>
          <a:p>
            <a:pPr defTabSz="360000">
              <a:spcAft>
                <a:spcPts val="1000"/>
              </a:spcAft>
            </a:pPr>
            <a:r>
              <a:rPr lang="en-US" sz="1800" dirty="0" smtClean="0"/>
              <a:t>	</a:t>
            </a:r>
            <a:r>
              <a:rPr lang="cs-CZ" sz="1800" dirty="0" smtClean="0"/>
              <a:t>liché </a:t>
            </a:r>
            <a:r>
              <a:rPr lang="cs-CZ" sz="1800" dirty="0"/>
              <a:t>násobky genomu </a:t>
            </a:r>
            <a:r>
              <a:rPr lang="cs-CZ" sz="1800" dirty="0">
                <a:sym typeface="Symbol" pitchFamily="18" charset="2"/>
              </a:rPr>
              <a:t> problémy v meióze  reprodukční </a:t>
            </a:r>
            <a:r>
              <a:rPr lang="cs-CZ" sz="1800" dirty="0" smtClean="0">
                <a:sym typeface="Symbol" pitchFamily="18" charset="2"/>
              </a:rPr>
              <a:t>bariéra</a:t>
            </a:r>
            <a:r>
              <a:rPr lang="en-US" sz="1800" dirty="0" smtClean="0">
                <a:sym typeface="Symbol" pitchFamily="18" charset="2"/>
              </a:rPr>
              <a:t/>
            </a:r>
            <a:br>
              <a:rPr lang="en-US" sz="1800" dirty="0" smtClean="0">
                <a:sym typeface="Symbol" pitchFamily="18" charset="2"/>
              </a:rPr>
            </a:br>
            <a:r>
              <a:rPr lang="en-US" sz="1800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(ne </a:t>
            </a:r>
            <a:r>
              <a:rPr lang="cs-CZ" sz="1800" dirty="0">
                <a:sym typeface="Symbol" pitchFamily="18" charset="2"/>
              </a:rPr>
              <a:t>vždy – např. triploidní skokani)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476250" y="3730326"/>
            <a:ext cx="849471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/>
            <a:r>
              <a:rPr lang="cs-CZ" sz="2000" dirty="0">
                <a:solidFill>
                  <a:srgbClr val="E80000"/>
                </a:solidFill>
              </a:rPr>
              <a:t>autopolyploidie: </a:t>
            </a:r>
            <a:r>
              <a:rPr lang="cs-CZ" sz="2000" dirty="0"/>
              <a:t>kombinace dvou stejných genomů</a:t>
            </a:r>
            <a:br>
              <a:rPr lang="cs-CZ" sz="2000" dirty="0"/>
            </a:br>
            <a:r>
              <a:rPr lang="en-US" sz="1800" b="1" dirty="0" smtClean="0"/>
              <a:t>	</a:t>
            </a:r>
            <a:r>
              <a:rPr lang="cs-CZ" sz="1800" dirty="0" smtClean="0"/>
              <a:t>fúze </a:t>
            </a:r>
            <a:r>
              <a:rPr lang="cs-CZ" sz="1800" dirty="0"/>
              <a:t>buněk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err="1" smtClean="0"/>
              <a:t>endoreplikace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smtClean="0"/>
              <a:t>abortivní </a:t>
            </a:r>
            <a:r>
              <a:rPr lang="cs-CZ" sz="1800" dirty="0"/>
              <a:t>buněčný cyklus</a:t>
            </a:r>
            <a:r>
              <a:rPr lang="cs-CZ" sz="2000" b="1" dirty="0"/>
              <a:t/>
            </a:r>
            <a:br>
              <a:rPr lang="cs-CZ" sz="2000" b="1" dirty="0"/>
            </a:br>
            <a:endParaRPr lang="cs-CZ" sz="2000" b="1" dirty="0"/>
          </a:p>
          <a:p>
            <a:pPr defTabSz="360000"/>
            <a:r>
              <a:rPr lang="cs-CZ" sz="2000" dirty="0" err="1">
                <a:solidFill>
                  <a:srgbClr val="E80000"/>
                </a:solidFill>
              </a:rPr>
              <a:t>alopolyploidie</a:t>
            </a:r>
            <a:r>
              <a:rPr lang="cs-CZ" sz="2000" dirty="0">
                <a:solidFill>
                  <a:srgbClr val="E80000"/>
                </a:solidFill>
              </a:rPr>
              <a:t>:</a:t>
            </a:r>
            <a:r>
              <a:rPr lang="cs-CZ" sz="2000" b="1" dirty="0"/>
              <a:t> </a:t>
            </a:r>
            <a:r>
              <a:rPr lang="cs-CZ" sz="2000" dirty="0"/>
              <a:t>kombinace dvou různých genomů</a:t>
            </a:r>
            <a:br>
              <a:rPr lang="cs-CZ" sz="2000" dirty="0"/>
            </a:br>
            <a:r>
              <a:rPr lang="en-US" sz="2000" dirty="0" smtClean="0"/>
              <a:t>	</a:t>
            </a:r>
            <a:r>
              <a:rPr lang="cs-CZ" sz="1800" dirty="0" smtClean="0"/>
              <a:t>fúze </a:t>
            </a:r>
            <a:r>
              <a:rPr lang="cs-CZ" sz="1800" dirty="0"/>
              <a:t>diploidních gamet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smtClean="0"/>
              <a:t>polyspermie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4"/>
          <p:cNvSpPr txBox="1">
            <a:spLocks noChangeArrowheads="1"/>
          </p:cNvSpPr>
          <p:nvPr/>
        </p:nvSpPr>
        <p:spPr bwMode="auto">
          <a:xfrm>
            <a:off x="2203708" y="279572"/>
            <a:ext cx="48291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Náhodnost a rychlost mutací (</a:t>
            </a:r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 pitchFamily="18" charset="2"/>
              </a:rPr>
              <a:t>)</a:t>
            </a:r>
          </a:p>
        </p:txBody>
      </p:sp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595313" y="1087438"/>
            <a:ext cx="7947432" cy="53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E80000"/>
                </a:solidFill>
              </a:rPr>
              <a:t>mutace náhodné co do účinku, nenáhodné co do pozice a rychlosti</a:t>
            </a:r>
            <a:r>
              <a:rPr lang="cs-CZ" sz="1800" b="1" dirty="0"/>
              <a:t> </a:t>
            </a:r>
            <a:br>
              <a:rPr lang="cs-CZ" sz="1800" b="1" dirty="0"/>
            </a:br>
            <a:endParaRPr lang="cs-CZ" sz="1800" b="1" dirty="0"/>
          </a:p>
          <a:p>
            <a:pPr>
              <a:spcAft>
                <a:spcPts val="600"/>
              </a:spcAft>
            </a:pPr>
            <a:r>
              <a:rPr lang="cs-CZ" sz="1800" dirty="0" err="1"/>
              <a:t>tranzice</a:t>
            </a:r>
            <a:r>
              <a:rPr lang="cs-CZ" sz="1800" dirty="0"/>
              <a:t> </a:t>
            </a:r>
            <a:r>
              <a:rPr lang="en-US" sz="1800" dirty="0"/>
              <a:t>&gt; </a:t>
            </a:r>
            <a:r>
              <a:rPr lang="en-US" sz="1800" dirty="0" err="1"/>
              <a:t>transverze</a:t>
            </a:r>
            <a:endParaRPr lang="en-US" sz="1800" dirty="0"/>
          </a:p>
          <a:p>
            <a:pPr>
              <a:spcAft>
                <a:spcPts val="600"/>
              </a:spcAft>
            </a:pPr>
            <a:r>
              <a:rPr lang="cs-CZ" sz="1800" dirty="0"/>
              <a:t>mutační „</a:t>
            </a:r>
            <a:r>
              <a:rPr lang="cs-CZ" sz="1800" dirty="0" err="1"/>
              <a:t>hotspots</a:t>
            </a:r>
            <a:r>
              <a:rPr lang="cs-CZ" sz="1800" dirty="0"/>
              <a:t>“</a:t>
            </a:r>
            <a:r>
              <a:rPr lang="en-US" sz="1800" dirty="0"/>
              <a:t>: </a:t>
            </a:r>
            <a:r>
              <a:rPr lang="cs-CZ" sz="1800" dirty="0" err="1"/>
              <a:t>CpG</a:t>
            </a:r>
            <a:r>
              <a:rPr lang="cs-CZ" sz="1800" dirty="0"/>
              <a:t> u živočichů</a:t>
            </a:r>
            <a:r>
              <a:rPr lang="en-US" sz="1800" dirty="0"/>
              <a:t> (</a:t>
            </a:r>
            <a:r>
              <a:rPr lang="cs-CZ" sz="1800" dirty="0" err="1"/>
              <a:t>metylovaný</a:t>
            </a:r>
            <a:r>
              <a:rPr lang="cs-CZ" sz="1800" dirty="0"/>
              <a:t> C </a:t>
            </a:r>
            <a:r>
              <a:rPr lang="cs-CZ" sz="1800" dirty="0">
                <a:sym typeface="Symbol" pitchFamily="18" charset="2"/>
              </a:rPr>
              <a:t> T)</a:t>
            </a:r>
            <a:r>
              <a:rPr lang="en-US" sz="1800" dirty="0">
                <a:sym typeface="Symbol" pitchFamily="18" charset="2"/>
              </a:rPr>
              <a:t>; </a:t>
            </a:r>
            <a:r>
              <a:rPr lang="en-US" sz="1800" dirty="0" err="1">
                <a:sym typeface="Symbol" pitchFamily="18" charset="2"/>
              </a:rPr>
              <a:t>TpT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prokaryot</a:t>
            </a:r>
            <a:r>
              <a:rPr lang="cs-CZ" sz="1800" dirty="0">
                <a:sym typeface="Symbol" pitchFamily="18" charset="2"/>
              </a:rPr>
              <a:t/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„SOS reakce“ bakterií, </a:t>
            </a:r>
            <a:r>
              <a:rPr lang="en-US" sz="1800" dirty="0" err="1">
                <a:sym typeface="Symbol" pitchFamily="18" charset="2"/>
              </a:rPr>
              <a:t>minisatelity</a:t>
            </a:r>
            <a:r>
              <a:rPr lang="en-US" sz="1800" dirty="0">
                <a:sym typeface="Symbol" pitchFamily="18" charset="2"/>
              </a:rPr>
              <a:t> (VNTR), </a:t>
            </a:r>
            <a:r>
              <a:rPr lang="en-US" sz="1800" dirty="0" err="1">
                <a:sym typeface="Symbol" pitchFamily="18" charset="2"/>
              </a:rPr>
              <a:t>mikrosatelity</a:t>
            </a:r>
            <a:r>
              <a:rPr lang="en-US" sz="1800" dirty="0">
                <a:sym typeface="Symbol" pitchFamily="18" charset="2"/>
              </a:rPr>
              <a:t> (STR)</a:t>
            </a:r>
          </a:p>
          <a:p>
            <a:pPr>
              <a:spcAft>
                <a:spcPts val="600"/>
              </a:spcAft>
            </a:pPr>
            <a:r>
              <a:rPr lang="en-US" sz="1800" dirty="0" err="1">
                <a:sym typeface="Symbol" pitchFamily="18" charset="2"/>
              </a:rPr>
              <a:t>mtDNA</a:t>
            </a:r>
            <a:r>
              <a:rPr lang="en-US" sz="1800" dirty="0">
                <a:sym typeface="Symbol" pitchFamily="18" charset="2"/>
              </a:rPr>
              <a:t> &gt; </a:t>
            </a:r>
            <a:r>
              <a:rPr lang="en-US" sz="1800" dirty="0" err="1">
                <a:sym typeface="Symbol" pitchFamily="18" charset="2"/>
              </a:rPr>
              <a:t>jad</a:t>
            </a:r>
            <a:r>
              <a:rPr lang="en-US" sz="1800" dirty="0">
                <a:sym typeface="Symbol" pitchFamily="18" charset="2"/>
              </a:rPr>
              <a:t>. DNA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pohlavní chromozomy </a:t>
            </a:r>
            <a:r>
              <a:rPr lang="en-US" sz="1800" dirty="0">
                <a:sym typeface="Symbol" pitchFamily="18" charset="2"/>
              </a:rPr>
              <a:t>&gt;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smtClean="0">
                <a:sym typeface="Symbol" pitchFamily="18" charset="2"/>
              </a:rPr>
              <a:t>autozomy</a:t>
            </a:r>
          </a:p>
          <a:p>
            <a:pPr>
              <a:spcAft>
                <a:spcPts val="600"/>
              </a:spcAft>
            </a:pPr>
            <a:r>
              <a:rPr lang="cs-CZ" sz="1800" dirty="0" smtClean="0">
                <a:sym typeface="Symbol" pitchFamily="18" charset="2"/>
              </a:rPr>
              <a:t>vliv </a:t>
            </a:r>
            <a:r>
              <a:rPr lang="cs-CZ" sz="1800" dirty="0">
                <a:sym typeface="Symbol" pitchFamily="18" charset="2"/>
              </a:rPr>
              <a:t>blízkosti počátku replikace, centromery, </a:t>
            </a:r>
            <a:r>
              <a:rPr lang="cs-CZ" sz="1800" dirty="0" err="1">
                <a:sym typeface="Symbol" pitchFamily="18" charset="2"/>
              </a:rPr>
              <a:t>telomery</a:t>
            </a:r>
            <a:r>
              <a:rPr lang="cs-CZ" sz="1800" dirty="0">
                <a:sym typeface="Symbol" pitchFamily="18" charset="2"/>
              </a:rPr>
              <a:t>, </a:t>
            </a:r>
            <a:r>
              <a:rPr lang="cs-CZ" sz="1800" dirty="0" err="1">
                <a:sym typeface="Symbol" pitchFamily="18" charset="2"/>
              </a:rPr>
              <a:t>repetitivních</a:t>
            </a:r>
            <a:r>
              <a:rPr lang="cs-CZ" sz="1800" dirty="0">
                <a:sym typeface="Symbol" pitchFamily="18" charset="2"/>
              </a:rPr>
              <a:t> sekvencí,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intenzity transkripce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studenokrevní živočichové: </a:t>
            </a:r>
            <a:r>
              <a:rPr lang="en-US" sz="1800" dirty="0">
                <a:sym typeface="Symbol" pitchFamily="18" charset="2"/>
              </a:rPr>
              <a:t>&gt; </a:t>
            </a:r>
            <a:r>
              <a:rPr lang="en-US" sz="1800" dirty="0" err="1" smtClean="0">
                <a:sym typeface="Symbol" pitchFamily="18" charset="2"/>
              </a:rPr>
              <a:t>teplota</a:t>
            </a:r>
            <a:r>
              <a:rPr lang="en-US" sz="1800" dirty="0" smtClean="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</a:t>
            </a:r>
            <a:r>
              <a:rPr lang="en-US" sz="1800" dirty="0">
                <a:sym typeface="Symbol" pitchFamily="18" charset="2"/>
              </a:rPr>
              <a:t> &gt; 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ym typeface="Symbol" pitchFamily="18" charset="2"/>
              </a:rPr>
              <a:t>RNA </a:t>
            </a:r>
            <a:r>
              <a:rPr lang="en-US" sz="1800" dirty="0" err="1">
                <a:sym typeface="Symbol" pitchFamily="18" charset="2"/>
              </a:rPr>
              <a:t>viry</a:t>
            </a:r>
            <a:r>
              <a:rPr lang="en-US" sz="1800" dirty="0">
                <a:sym typeface="Symbol" pitchFamily="18" charset="2"/>
              </a:rPr>
              <a:t> (HIV)</a:t>
            </a:r>
            <a:endParaRPr lang="cs-CZ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parazit</a:t>
            </a:r>
            <a:r>
              <a:rPr lang="en-US" sz="1800" dirty="0" err="1">
                <a:sym typeface="Symbol" pitchFamily="18" charset="2"/>
              </a:rPr>
              <a:t>i</a:t>
            </a:r>
            <a:endParaRPr lang="cs-CZ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protilátky, imunoglobuliny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ym typeface="Symbol" pitchFamily="18" charset="2"/>
              </a:rPr>
              <a:t>&gt; 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somatick</a:t>
            </a:r>
            <a:r>
              <a:rPr lang="cs-CZ" sz="1800" dirty="0">
                <a:sym typeface="Symbol" pitchFamily="18" charset="2"/>
              </a:rPr>
              <a:t>ý</a:t>
            </a:r>
            <a:r>
              <a:rPr lang="en-US" sz="1800" dirty="0" err="1">
                <a:sym typeface="Symbol" pitchFamily="18" charset="2"/>
              </a:rPr>
              <a:t>ch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mutac</a:t>
            </a:r>
            <a:r>
              <a:rPr lang="cs-CZ" sz="1800" dirty="0">
                <a:sym typeface="Symbol" pitchFamily="18" charset="2"/>
              </a:rPr>
              <a:t>í</a:t>
            </a:r>
            <a:endParaRPr lang="en-US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1800" dirty="0" err="1">
                <a:sym typeface="Symbol" pitchFamily="18" charset="2"/>
              </a:rPr>
              <a:t>samci</a:t>
            </a:r>
            <a:r>
              <a:rPr lang="en-US" sz="1800" dirty="0">
                <a:sym typeface="Symbol" pitchFamily="18" charset="2"/>
              </a:rPr>
              <a:t> &gt; </a:t>
            </a:r>
            <a:r>
              <a:rPr lang="en-US" sz="1800" dirty="0" err="1">
                <a:sym typeface="Symbol" pitchFamily="18" charset="2"/>
              </a:rPr>
              <a:t>samice</a:t>
            </a:r>
            <a:r>
              <a:rPr lang="en-US" sz="1800" dirty="0">
                <a:sym typeface="Symbol" pitchFamily="18" charset="2"/>
              </a:rPr>
              <a:t>: </a:t>
            </a:r>
            <a:r>
              <a:rPr lang="cs-CZ" sz="1800" dirty="0">
                <a:sym typeface="Symbol" pitchFamily="18" charset="2"/>
              </a:rPr>
              <a:t>člověk 6x, hlodavci, liška: 2x … více buněčných dělení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v zárodečných buňkách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119570" y="242244"/>
            <a:ext cx="45496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</a:rPr>
              <a:t>Adaptivní (směrované) mutace?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09700" y="1238250"/>
            <a:ext cx="442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0099"/>
                </a:solidFill>
              </a:rPr>
              <a:t>Max Delbrück, Salvador Luria</a:t>
            </a:r>
            <a:r>
              <a:rPr lang="cs-CZ" sz="2000"/>
              <a:t> (1943):</a:t>
            </a:r>
            <a:br>
              <a:rPr lang="cs-CZ" sz="2000"/>
            </a:br>
            <a:r>
              <a:rPr lang="cs-CZ" sz="2000"/>
              <a:t>   fluktuační test</a:t>
            </a:r>
          </a:p>
        </p:txBody>
      </p:sp>
      <p:pic>
        <p:nvPicPr>
          <p:cNvPr id="14340" name="Picture 4" descr="File:Max Delbruck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1923" t="14890" r="21516" b="51944"/>
          <a:stretch>
            <a:fillRect/>
          </a:stretch>
        </p:blipFill>
        <p:spPr bwMode="auto">
          <a:xfrm>
            <a:off x="7124700" y="1092200"/>
            <a:ext cx="15906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341" name="Picture 5" descr="File:Salvador E. Luria teaching at MI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37347" t="7903" r="32562" b="51474"/>
          <a:stretch>
            <a:fillRect/>
          </a:stretch>
        </p:blipFill>
        <p:spPr bwMode="auto">
          <a:xfrm>
            <a:off x="7105650" y="3032125"/>
            <a:ext cx="16541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4342" name="Group 6"/>
          <p:cNvGrpSpPr>
            <a:grpSpLocks/>
          </p:cNvGrpSpPr>
          <p:nvPr/>
        </p:nvGrpSpPr>
        <p:grpSpPr bwMode="auto">
          <a:xfrm>
            <a:off x="647700" y="2563813"/>
            <a:ext cx="5945188" cy="3509962"/>
            <a:chOff x="1077" y="2162"/>
            <a:chExt cx="3576" cy="2129"/>
          </a:xfrm>
        </p:grpSpPr>
        <p:pic>
          <p:nvPicPr>
            <p:cNvPr id="14343" name="Picture 7" descr="Fluktuacni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7" y="2162"/>
              <a:ext cx="3576" cy="2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Oval 8"/>
            <p:cNvSpPr>
              <a:spLocks noChangeAspect="1" noChangeArrowheads="1"/>
            </p:cNvSpPr>
            <p:nvPr/>
          </p:nvSpPr>
          <p:spPr bwMode="auto">
            <a:xfrm>
              <a:off x="1277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5" name="Oval 9"/>
            <p:cNvSpPr>
              <a:spLocks noChangeAspect="1" noChangeArrowheads="1"/>
            </p:cNvSpPr>
            <p:nvPr/>
          </p:nvSpPr>
          <p:spPr bwMode="auto">
            <a:xfrm>
              <a:off x="14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6" name="Oval 10"/>
            <p:cNvSpPr>
              <a:spLocks noChangeAspect="1" noChangeArrowheads="1"/>
            </p:cNvSpPr>
            <p:nvPr/>
          </p:nvSpPr>
          <p:spPr bwMode="auto">
            <a:xfrm>
              <a:off x="188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7" name="Oval 11"/>
            <p:cNvSpPr>
              <a:spLocks noChangeAspect="1" noChangeArrowheads="1"/>
            </p:cNvSpPr>
            <p:nvPr/>
          </p:nvSpPr>
          <p:spPr bwMode="auto">
            <a:xfrm>
              <a:off x="22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8" name="Oval 12"/>
            <p:cNvSpPr>
              <a:spLocks noChangeAspect="1" noChangeArrowheads="1"/>
            </p:cNvSpPr>
            <p:nvPr/>
          </p:nvSpPr>
          <p:spPr bwMode="auto">
            <a:xfrm>
              <a:off x="297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9" name="Oval 13"/>
            <p:cNvSpPr>
              <a:spLocks noChangeAspect="1" noChangeArrowheads="1"/>
            </p:cNvSpPr>
            <p:nvPr/>
          </p:nvSpPr>
          <p:spPr bwMode="auto">
            <a:xfrm>
              <a:off x="316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0" name="Oval 14"/>
            <p:cNvSpPr>
              <a:spLocks noChangeAspect="1" noChangeArrowheads="1"/>
            </p:cNvSpPr>
            <p:nvPr/>
          </p:nvSpPr>
          <p:spPr bwMode="auto">
            <a:xfrm>
              <a:off x="321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1" name="Oval 15"/>
            <p:cNvSpPr>
              <a:spLocks noChangeAspect="1" noChangeArrowheads="1"/>
            </p:cNvSpPr>
            <p:nvPr/>
          </p:nvSpPr>
          <p:spPr bwMode="auto">
            <a:xfrm>
              <a:off x="3453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2" name="Oval 16"/>
            <p:cNvSpPr>
              <a:spLocks noChangeAspect="1" noChangeArrowheads="1"/>
            </p:cNvSpPr>
            <p:nvPr/>
          </p:nvSpPr>
          <p:spPr bwMode="auto">
            <a:xfrm>
              <a:off x="363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3" name="Oval 17"/>
            <p:cNvSpPr>
              <a:spLocks noChangeAspect="1" noChangeArrowheads="1"/>
            </p:cNvSpPr>
            <p:nvPr/>
          </p:nvSpPr>
          <p:spPr bwMode="auto">
            <a:xfrm>
              <a:off x="435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4" name="Oval 18"/>
            <p:cNvSpPr>
              <a:spLocks noChangeAspect="1" noChangeArrowheads="1"/>
            </p:cNvSpPr>
            <p:nvPr/>
          </p:nvSpPr>
          <p:spPr bwMode="auto">
            <a:xfrm>
              <a:off x="13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5" name="Oval 19"/>
            <p:cNvSpPr>
              <a:spLocks noChangeAspect="1" noChangeArrowheads="1"/>
            </p:cNvSpPr>
            <p:nvPr/>
          </p:nvSpPr>
          <p:spPr bwMode="auto">
            <a:xfrm>
              <a:off x="1426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6" name="Oval 20"/>
            <p:cNvSpPr>
              <a:spLocks noChangeAspect="1" noChangeArrowheads="1"/>
            </p:cNvSpPr>
            <p:nvPr/>
          </p:nvSpPr>
          <p:spPr bwMode="auto">
            <a:xfrm>
              <a:off x="29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7" name="Oval 21"/>
            <p:cNvSpPr>
              <a:spLocks noChangeAspect="1" noChangeArrowheads="1"/>
            </p:cNvSpPr>
            <p:nvPr/>
          </p:nvSpPr>
          <p:spPr bwMode="auto">
            <a:xfrm>
              <a:off x="3005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8" name="Oval 22"/>
            <p:cNvSpPr>
              <a:spLocks noChangeAspect="1" noChangeArrowheads="1"/>
            </p:cNvSpPr>
            <p:nvPr/>
          </p:nvSpPr>
          <p:spPr bwMode="auto">
            <a:xfrm>
              <a:off x="305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9" name="Oval 23"/>
            <p:cNvSpPr>
              <a:spLocks noChangeAspect="1" noChangeArrowheads="1"/>
            </p:cNvSpPr>
            <p:nvPr/>
          </p:nvSpPr>
          <p:spPr bwMode="auto">
            <a:xfrm>
              <a:off x="3094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0" name="Oval 24"/>
            <p:cNvSpPr>
              <a:spLocks noChangeAspect="1" noChangeArrowheads="1"/>
            </p:cNvSpPr>
            <p:nvPr/>
          </p:nvSpPr>
          <p:spPr bwMode="auto">
            <a:xfrm>
              <a:off x="3141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1" name="Oval 25"/>
            <p:cNvSpPr>
              <a:spLocks noChangeAspect="1" noChangeArrowheads="1"/>
            </p:cNvSpPr>
            <p:nvPr/>
          </p:nvSpPr>
          <p:spPr bwMode="auto">
            <a:xfrm>
              <a:off x="318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2" name="Oval 26"/>
            <p:cNvSpPr>
              <a:spLocks noChangeAspect="1" noChangeArrowheads="1"/>
            </p:cNvSpPr>
            <p:nvPr/>
          </p:nvSpPr>
          <p:spPr bwMode="auto">
            <a:xfrm>
              <a:off x="322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3" name="Oval 27"/>
            <p:cNvSpPr>
              <a:spLocks noChangeAspect="1" noChangeArrowheads="1"/>
            </p:cNvSpPr>
            <p:nvPr/>
          </p:nvSpPr>
          <p:spPr bwMode="auto">
            <a:xfrm>
              <a:off x="327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4" name="Oval 28"/>
            <p:cNvSpPr>
              <a:spLocks noChangeAspect="1" noChangeArrowheads="1"/>
            </p:cNvSpPr>
            <p:nvPr/>
          </p:nvSpPr>
          <p:spPr bwMode="auto">
            <a:xfrm>
              <a:off x="331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81000" y="1042988"/>
            <a:ext cx="81026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mutace</a:t>
            </a:r>
            <a:r>
              <a:rPr lang="cs-CZ" sz="2000">
                <a:sym typeface="Symbol" pitchFamily="18" charset="2"/>
              </a:rPr>
              <a:t>  </a:t>
            </a:r>
            <a:r>
              <a:rPr lang="cs-CZ" sz="2000"/>
              <a:t>nové </a:t>
            </a:r>
            <a:r>
              <a:rPr lang="cs-CZ" sz="2000">
                <a:solidFill>
                  <a:srgbClr val="E80000"/>
                </a:solidFill>
              </a:rPr>
              <a:t>alely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E80000"/>
                </a:solidFill>
              </a:rPr>
              <a:t>rekombinace</a:t>
            </a:r>
            <a:r>
              <a:rPr lang="cs-CZ" sz="2000"/>
              <a:t> </a:t>
            </a:r>
            <a:r>
              <a:rPr lang="cs-CZ" sz="2000">
                <a:sym typeface="Symbol" pitchFamily="18" charset="2"/>
              </a:rPr>
              <a:t> nové </a:t>
            </a:r>
            <a:r>
              <a:rPr lang="cs-CZ" sz="2000">
                <a:solidFill>
                  <a:srgbClr val="E80000"/>
                </a:solidFill>
              </a:rPr>
              <a:t>genotypy </a:t>
            </a:r>
            <a:r>
              <a:rPr lang="cs-CZ" sz="2000"/>
              <a:t>(výj</a:t>
            </a:r>
            <a:r>
              <a:rPr lang="en-US" sz="2000"/>
              <a:t>imkou</a:t>
            </a:r>
            <a:r>
              <a:rPr lang="cs-CZ" sz="2000"/>
              <a:t> vnitrogenové rekombinace)</a:t>
            </a:r>
            <a:r>
              <a:rPr lang="cs-CZ" sz="2000">
                <a:solidFill>
                  <a:srgbClr val="E80000"/>
                </a:solidFill>
              </a:rPr>
              <a:t/>
            </a:r>
            <a:br>
              <a:rPr lang="cs-CZ" sz="2000">
                <a:solidFill>
                  <a:srgbClr val="E80000"/>
                </a:solidFill>
              </a:rPr>
            </a:br>
            <a:endParaRPr lang="cs-CZ" sz="1800">
              <a:sym typeface="Symbol" pitchFamily="18" charset="2"/>
            </a:endParaRPr>
          </a:p>
        </p:txBody>
      </p:sp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2919413" y="322263"/>
            <a:ext cx="3592512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REKOMBINACE</a:t>
            </a:r>
          </a:p>
        </p:txBody>
      </p:sp>
      <p:grpSp>
        <p:nvGrpSpPr>
          <p:cNvPr id="15364" name="Skupina 84"/>
          <p:cNvGrpSpPr>
            <a:grpSpLocks/>
          </p:cNvGrpSpPr>
          <p:nvPr/>
        </p:nvGrpSpPr>
        <p:grpSpPr bwMode="auto">
          <a:xfrm>
            <a:off x="703263" y="2271713"/>
            <a:ext cx="7200900" cy="4062412"/>
            <a:chOff x="703263" y="2272232"/>
            <a:chExt cx="7201239" cy="4062351"/>
          </a:xfrm>
        </p:grpSpPr>
        <p:sp>
          <p:nvSpPr>
            <p:cNvPr id="15365" name="Line 3"/>
            <p:cNvSpPr>
              <a:spLocks noChangeShapeType="1"/>
            </p:cNvSpPr>
            <p:nvPr/>
          </p:nvSpPr>
          <p:spPr bwMode="auto">
            <a:xfrm>
              <a:off x="703263" y="2272232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6" name="Line 4"/>
            <p:cNvSpPr>
              <a:spLocks noChangeShapeType="1"/>
            </p:cNvSpPr>
            <p:nvPr/>
          </p:nvSpPr>
          <p:spPr bwMode="auto">
            <a:xfrm>
              <a:off x="703263" y="2399363"/>
              <a:ext cx="86917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7" name="Line 5"/>
            <p:cNvSpPr>
              <a:spLocks noChangeShapeType="1"/>
            </p:cNvSpPr>
            <p:nvPr/>
          </p:nvSpPr>
          <p:spPr bwMode="auto">
            <a:xfrm>
              <a:off x="703263" y="2653624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8" name="Line 6"/>
            <p:cNvSpPr>
              <a:spLocks noChangeShapeType="1"/>
            </p:cNvSpPr>
            <p:nvPr/>
          </p:nvSpPr>
          <p:spPr bwMode="auto">
            <a:xfrm>
              <a:off x="703263" y="2779358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9" name="Line 7"/>
            <p:cNvSpPr>
              <a:spLocks noChangeShapeType="1"/>
            </p:cNvSpPr>
            <p:nvPr/>
          </p:nvSpPr>
          <p:spPr bwMode="auto">
            <a:xfrm>
              <a:off x="703263" y="3349350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0" name="Line 8"/>
            <p:cNvSpPr>
              <a:spLocks noChangeShapeType="1"/>
            </p:cNvSpPr>
            <p:nvPr/>
          </p:nvSpPr>
          <p:spPr bwMode="auto">
            <a:xfrm>
              <a:off x="703263" y="3476480"/>
              <a:ext cx="467790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1" name="Line 9"/>
            <p:cNvSpPr>
              <a:spLocks noChangeShapeType="1"/>
            </p:cNvSpPr>
            <p:nvPr/>
          </p:nvSpPr>
          <p:spPr bwMode="auto">
            <a:xfrm>
              <a:off x="703263" y="3856475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2" name="Line 10"/>
            <p:cNvSpPr>
              <a:spLocks noChangeShapeType="1"/>
            </p:cNvSpPr>
            <p:nvPr/>
          </p:nvSpPr>
          <p:spPr bwMode="auto">
            <a:xfrm>
              <a:off x="703263" y="3729345"/>
              <a:ext cx="535671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73" name="AutoShape 11"/>
            <p:cNvCxnSpPr>
              <a:cxnSpLocks noChangeShapeType="1"/>
            </p:cNvCxnSpPr>
            <p:nvPr/>
          </p:nvCxnSpPr>
          <p:spPr bwMode="auto">
            <a:xfrm>
              <a:off x="1171053" y="3476480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74" name="AutoShape 12"/>
            <p:cNvCxnSpPr>
              <a:cxnSpLocks noChangeShapeType="1"/>
            </p:cNvCxnSpPr>
            <p:nvPr/>
          </p:nvCxnSpPr>
          <p:spPr bwMode="auto">
            <a:xfrm flipV="1">
              <a:off x="1238934" y="3602214"/>
              <a:ext cx="33350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5375" name="AutoShape 13"/>
            <p:cNvCxnSpPr>
              <a:cxnSpLocks noChangeShapeType="1"/>
            </p:cNvCxnSpPr>
            <p:nvPr/>
          </p:nvCxnSpPr>
          <p:spPr bwMode="auto">
            <a:xfrm>
              <a:off x="1572437" y="3602214"/>
              <a:ext cx="26857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76" name="Line 14"/>
            <p:cNvSpPr>
              <a:spLocks noChangeShapeType="1"/>
            </p:cNvSpPr>
            <p:nvPr/>
          </p:nvSpPr>
          <p:spPr bwMode="auto">
            <a:xfrm>
              <a:off x="1841010" y="3729345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1439626" y="3729345"/>
              <a:ext cx="20069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8" name="Line 16"/>
            <p:cNvSpPr>
              <a:spLocks noChangeShapeType="1"/>
            </p:cNvSpPr>
            <p:nvPr/>
          </p:nvSpPr>
          <p:spPr bwMode="auto">
            <a:xfrm>
              <a:off x="769668" y="442646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9" name="Line 17"/>
            <p:cNvSpPr>
              <a:spLocks noChangeShapeType="1"/>
            </p:cNvSpPr>
            <p:nvPr/>
          </p:nvSpPr>
          <p:spPr bwMode="auto">
            <a:xfrm>
              <a:off x="769668" y="4553598"/>
              <a:ext cx="73636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0" name="Line 18"/>
            <p:cNvSpPr>
              <a:spLocks noChangeShapeType="1"/>
            </p:cNvSpPr>
            <p:nvPr/>
          </p:nvSpPr>
          <p:spPr bwMode="auto">
            <a:xfrm>
              <a:off x="769668" y="4933593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1" name="Line 19"/>
            <p:cNvSpPr>
              <a:spLocks noChangeShapeType="1"/>
            </p:cNvSpPr>
            <p:nvPr/>
          </p:nvSpPr>
          <p:spPr bwMode="auto">
            <a:xfrm>
              <a:off x="769668" y="4806462"/>
              <a:ext cx="66995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82" name="AutoShape 20"/>
            <p:cNvCxnSpPr>
              <a:cxnSpLocks noChangeShapeType="1"/>
            </p:cNvCxnSpPr>
            <p:nvPr/>
          </p:nvCxnSpPr>
          <p:spPr bwMode="auto">
            <a:xfrm>
              <a:off x="1506032" y="4553598"/>
              <a:ext cx="268573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83" name="AutoShape 21"/>
            <p:cNvCxnSpPr>
              <a:cxnSpLocks noChangeShapeType="1"/>
            </p:cNvCxnSpPr>
            <p:nvPr/>
          </p:nvCxnSpPr>
          <p:spPr bwMode="auto">
            <a:xfrm flipV="1">
              <a:off x="1439626" y="4553598"/>
              <a:ext cx="401384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84" name="Line 22"/>
            <p:cNvSpPr>
              <a:spLocks noChangeShapeType="1"/>
            </p:cNvSpPr>
            <p:nvPr/>
          </p:nvSpPr>
          <p:spPr bwMode="auto">
            <a:xfrm>
              <a:off x="1841010" y="4806462"/>
              <a:ext cx="467790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5" name="Line 23"/>
            <p:cNvSpPr>
              <a:spLocks noChangeShapeType="1"/>
            </p:cNvSpPr>
            <p:nvPr/>
          </p:nvSpPr>
          <p:spPr bwMode="auto">
            <a:xfrm>
              <a:off x="1773129" y="3476480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6" name="Line 24"/>
            <p:cNvSpPr>
              <a:spLocks noChangeShapeType="1"/>
            </p:cNvSpPr>
            <p:nvPr/>
          </p:nvSpPr>
          <p:spPr bwMode="auto">
            <a:xfrm>
              <a:off x="1841010" y="4553598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7" name="Line 25"/>
            <p:cNvSpPr>
              <a:spLocks noChangeShapeType="1"/>
            </p:cNvSpPr>
            <p:nvPr/>
          </p:nvSpPr>
          <p:spPr bwMode="auto">
            <a:xfrm>
              <a:off x="1773129" y="4806462"/>
              <a:ext cx="67881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8" name="Line 26"/>
            <p:cNvSpPr>
              <a:spLocks noChangeShapeType="1"/>
            </p:cNvSpPr>
            <p:nvPr/>
          </p:nvSpPr>
          <p:spPr bwMode="auto">
            <a:xfrm>
              <a:off x="769668" y="5503586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9" name="Line 27"/>
            <p:cNvSpPr>
              <a:spLocks noChangeShapeType="1"/>
            </p:cNvSpPr>
            <p:nvPr/>
          </p:nvSpPr>
          <p:spPr bwMode="auto">
            <a:xfrm>
              <a:off x="769668" y="5630716"/>
              <a:ext cx="267098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0" name="Line 28"/>
            <p:cNvSpPr>
              <a:spLocks noChangeShapeType="1"/>
            </p:cNvSpPr>
            <p:nvPr/>
          </p:nvSpPr>
          <p:spPr bwMode="auto">
            <a:xfrm>
              <a:off x="769668" y="6010711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1" name="Line 29"/>
            <p:cNvSpPr>
              <a:spLocks noChangeShapeType="1"/>
            </p:cNvSpPr>
            <p:nvPr/>
          </p:nvSpPr>
          <p:spPr bwMode="auto">
            <a:xfrm>
              <a:off x="769668" y="5883581"/>
              <a:ext cx="26709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92" name="AutoShape 30"/>
            <p:cNvCxnSpPr>
              <a:cxnSpLocks noChangeShapeType="1"/>
            </p:cNvCxnSpPr>
            <p:nvPr/>
          </p:nvCxnSpPr>
          <p:spPr bwMode="auto">
            <a:xfrm>
              <a:off x="1036766" y="5630716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93" name="AutoShape 31"/>
            <p:cNvCxnSpPr>
              <a:cxnSpLocks noChangeShapeType="1"/>
            </p:cNvCxnSpPr>
            <p:nvPr/>
          </p:nvCxnSpPr>
          <p:spPr bwMode="auto">
            <a:xfrm flipV="1">
              <a:off x="970360" y="5630716"/>
              <a:ext cx="401384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94" name="Line 32"/>
            <p:cNvSpPr>
              <a:spLocks noChangeShapeType="1"/>
            </p:cNvSpPr>
            <p:nvPr/>
          </p:nvSpPr>
          <p:spPr bwMode="auto">
            <a:xfrm>
              <a:off x="2108109" y="5883581"/>
              <a:ext cx="20069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5" name="Line 33"/>
            <p:cNvSpPr>
              <a:spLocks noChangeShapeType="1"/>
            </p:cNvSpPr>
            <p:nvPr/>
          </p:nvSpPr>
          <p:spPr bwMode="auto">
            <a:xfrm>
              <a:off x="2108109" y="5630716"/>
              <a:ext cx="20216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6" name="Line 34"/>
            <p:cNvSpPr>
              <a:spLocks noChangeShapeType="1"/>
            </p:cNvSpPr>
            <p:nvPr/>
          </p:nvSpPr>
          <p:spPr bwMode="auto">
            <a:xfrm>
              <a:off x="1303864" y="5883581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7" name="Line 35"/>
            <p:cNvSpPr>
              <a:spLocks noChangeShapeType="1"/>
            </p:cNvSpPr>
            <p:nvPr/>
          </p:nvSpPr>
          <p:spPr bwMode="auto">
            <a:xfrm>
              <a:off x="1371745" y="5630716"/>
              <a:ext cx="73636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8" name="Line 36"/>
            <p:cNvSpPr>
              <a:spLocks noChangeShapeType="1"/>
            </p:cNvSpPr>
            <p:nvPr/>
          </p:nvSpPr>
          <p:spPr bwMode="auto">
            <a:xfrm>
              <a:off x="1640318" y="2399363"/>
              <a:ext cx="60207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9" name="Line 40"/>
            <p:cNvSpPr>
              <a:spLocks noChangeShapeType="1"/>
            </p:cNvSpPr>
            <p:nvPr/>
          </p:nvSpPr>
          <p:spPr bwMode="auto">
            <a:xfrm flipH="1">
              <a:off x="5494719" y="4217617"/>
              <a:ext cx="334979" cy="507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0" name="Line 41"/>
            <p:cNvSpPr>
              <a:spLocks noChangeShapeType="1"/>
            </p:cNvSpPr>
            <p:nvPr/>
          </p:nvSpPr>
          <p:spPr bwMode="auto">
            <a:xfrm>
              <a:off x="6231083" y="4217617"/>
              <a:ext cx="401384" cy="505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1" name="Line 42"/>
            <p:cNvSpPr>
              <a:spLocks noChangeShapeType="1"/>
            </p:cNvSpPr>
            <p:nvPr/>
          </p:nvSpPr>
          <p:spPr bwMode="auto">
            <a:xfrm>
              <a:off x="4290565" y="511451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2" name="Line 43"/>
            <p:cNvSpPr>
              <a:spLocks noChangeShapeType="1"/>
            </p:cNvSpPr>
            <p:nvPr/>
          </p:nvSpPr>
          <p:spPr bwMode="auto">
            <a:xfrm>
              <a:off x="4290565" y="5241647"/>
              <a:ext cx="40138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3" name="Line 44"/>
            <p:cNvSpPr>
              <a:spLocks noChangeShapeType="1"/>
            </p:cNvSpPr>
            <p:nvPr/>
          </p:nvSpPr>
          <p:spPr bwMode="auto">
            <a:xfrm>
              <a:off x="4290565" y="5495908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4" name="Line 45"/>
            <p:cNvSpPr>
              <a:spLocks noChangeShapeType="1"/>
            </p:cNvSpPr>
            <p:nvPr/>
          </p:nvSpPr>
          <p:spPr bwMode="auto">
            <a:xfrm>
              <a:off x="4290565" y="5621642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5" name="Line 46"/>
            <p:cNvSpPr>
              <a:spLocks noChangeShapeType="1"/>
            </p:cNvSpPr>
            <p:nvPr/>
          </p:nvSpPr>
          <p:spPr bwMode="auto">
            <a:xfrm>
              <a:off x="5494719" y="5241647"/>
              <a:ext cx="33497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6" name="Line 47"/>
            <p:cNvSpPr>
              <a:spLocks noChangeShapeType="1"/>
            </p:cNvSpPr>
            <p:nvPr/>
          </p:nvSpPr>
          <p:spPr bwMode="auto">
            <a:xfrm flipV="1">
              <a:off x="6365369" y="5104737"/>
              <a:ext cx="401384" cy="978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7" name="Line 48"/>
            <p:cNvSpPr>
              <a:spLocks noChangeShapeType="1"/>
            </p:cNvSpPr>
            <p:nvPr/>
          </p:nvSpPr>
          <p:spPr bwMode="auto">
            <a:xfrm flipV="1">
              <a:off x="6365369" y="5231868"/>
              <a:ext cx="736364" cy="9779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8" name="Line 49"/>
            <p:cNvSpPr>
              <a:spLocks noChangeShapeType="1"/>
            </p:cNvSpPr>
            <p:nvPr/>
          </p:nvSpPr>
          <p:spPr bwMode="auto">
            <a:xfrm>
              <a:off x="6365369" y="5484732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9" name="Line 50"/>
            <p:cNvSpPr>
              <a:spLocks noChangeShapeType="1"/>
            </p:cNvSpPr>
            <p:nvPr/>
          </p:nvSpPr>
          <p:spPr bwMode="auto">
            <a:xfrm flipV="1">
              <a:off x="6365369" y="5611863"/>
              <a:ext cx="736364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0" name="Line 51"/>
            <p:cNvSpPr>
              <a:spLocks noChangeShapeType="1"/>
            </p:cNvSpPr>
            <p:nvPr/>
          </p:nvSpPr>
          <p:spPr bwMode="auto">
            <a:xfrm>
              <a:off x="7101733" y="5231868"/>
              <a:ext cx="802769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1" name="Line 52"/>
            <p:cNvSpPr>
              <a:spLocks noChangeShapeType="1"/>
            </p:cNvSpPr>
            <p:nvPr/>
          </p:nvSpPr>
          <p:spPr bwMode="auto">
            <a:xfrm>
              <a:off x="4691950" y="5495908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2" name="Line 53"/>
            <p:cNvSpPr>
              <a:spLocks noChangeShapeType="1"/>
            </p:cNvSpPr>
            <p:nvPr/>
          </p:nvSpPr>
          <p:spPr bwMode="auto">
            <a:xfrm>
              <a:off x="5494719" y="5495908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3" name="Line 54"/>
            <p:cNvSpPr>
              <a:spLocks noChangeShapeType="1"/>
            </p:cNvSpPr>
            <p:nvPr/>
          </p:nvSpPr>
          <p:spPr bwMode="auto">
            <a:xfrm>
              <a:off x="4691950" y="5241647"/>
              <a:ext cx="80276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4" name="Line 56"/>
            <p:cNvSpPr>
              <a:spLocks noChangeShapeType="1"/>
            </p:cNvSpPr>
            <p:nvPr/>
          </p:nvSpPr>
          <p:spPr bwMode="auto">
            <a:xfrm>
              <a:off x="5360432" y="2760504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5" name="Line 57"/>
            <p:cNvSpPr>
              <a:spLocks noChangeShapeType="1"/>
            </p:cNvSpPr>
            <p:nvPr/>
          </p:nvSpPr>
          <p:spPr bwMode="auto">
            <a:xfrm flipV="1">
              <a:off x="5962509" y="2760504"/>
              <a:ext cx="603552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6" name="Line 58"/>
            <p:cNvSpPr>
              <a:spLocks noChangeShapeType="1"/>
            </p:cNvSpPr>
            <p:nvPr/>
          </p:nvSpPr>
          <p:spPr bwMode="auto">
            <a:xfrm flipH="1">
              <a:off x="5360432" y="3457627"/>
              <a:ext cx="602077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7" name="Line 59"/>
            <p:cNvSpPr>
              <a:spLocks noChangeShapeType="1"/>
            </p:cNvSpPr>
            <p:nvPr/>
          </p:nvSpPr>
          <p:spPr bwMode="auto">
            <a:xfrm>
              <a:off x="5962509" y="3457627"/>
              <a:ext cx="603552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8" name="Line 60"/>
            <p:cNvSpPr>
              <a:spLocks noChangeShapeType="1"/>
            </p:cNvSpPr>
            <p:nvPr/>
          </p:nvSpPr>
          <p:spPr bwMode="auto">
            <a:xfrm flipV="1">
              <a:off x="6431775" y="2823371"/>
              <a:ext cx="200692" cy="189997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9" name="Line 61"/>
            <p:cNvSpPr>
              <a:spLocks noChangeShapeType="1"/>
            </p:cNvSpPr>
            <p:nvPr/>
          </p:nvSpPr>
          <p:spPr bwMode="auto">
            <a:xfrm>
              <a:off x="6030390" y="3393363"/>
              <a:ext cx="602077" cy="57138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0" name="Line 62"/>
            <p:cNvSpPr>
              <a:spLocks noChangeShapeType="1"/>
            </p:cNvSpPr>
            <p:nvPr/>
          </p:nvSpPr>
          <p:spPr bwMode="auto">
            <a:xfrm>
              <a:off x="5294026" y="2823371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1" name="Line 63"/>
            <p:cNvSpPr>
              <a:spLocks noChangeShapeType="1"/>
            </p:cNvSpPr>
            <p:nvPr/>
          </p:nvSpPr>
          <p:spPr bwMode="auto">
            <a:xfrm flipH="1">
              <a:off x="5294026" y="3774755"/>
              <a:ext cx="200692" cy="189997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2" name="Line 64"/>
            <p:cNvSpPr>
              <a:spLocks noChangeShapeType="1"/>
            </p:cNvSpPr>
            <p:nvPr/>
          </p:nvSpPr>
          <p:spPr bwMode="auto">
            <a:xfrm flipH="1">
              <a:off x="6030390" y="3013368"/>
              <a:ext cx="401384" cy="379995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3" name="Line 65"/>
            <p:cNvSpPr>
              <a:spLocks noChangeShapeType="1"/>
            </p:cNvSpPr>
            <p:nvPr/>
          </p:nvSpPr>
          <p:spPr bwMode="auto">
            <a:xfrm flipH="1">
              <a:off x="5494719" y="3393363"/>
              <a:ext cx="401384" cy="381391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4" name="Line 66"/>
            <p:cNvSpPr>
              <a:spLocks noChangeShapeType="1"/>
            </p:cNvSpPr>
            <p:nvPr/>
          </p:nvSpPr>
          <p:spPr bwMode="auto">
            <a:xfrm>
              <a:off x="5428314" y="3393363"/>
              <a:ext cx="10713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5" name="Line 67"/>
            <p:cNvSpPr>
              <a:spLocks noChangeShapeType="1"/>
            </p:cNvSpPr>
            <p:nvPr/>
          </p:nvSpPr>
          <p:spPr bwMode="auto">
            <a:xfrm>
              <a:off x="5962509" y="2950501"/>
              <a:ext cx="0" cy="949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6" name="Line 69"/>
            <p:cNvSpPr>
              <a:spLocks noChangeShapeType="1"/>
            </p:cNvSpPr>
            <p:nvPr/>
          </p:nvSpPr>
          <p:spPr bwMode="auto">
            <a:xfrm>
              <a:off x="7101733" y="5611863"/>
              <a:ext cx="80276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7" name="Line 70"/>
            <p:cNvSpPr>
              <a:spLocks noChangeShapeType="1"/>
            </p:cNvSpPr>
            <p:nvPr/>
          </p:nvSpPr>
          <p:spPr bwMode="auto">
            <a:xfrm>
              <a:off x="6700348" y="5484732"/>
              <a:ext cx="120415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8" name="Line 71"/>
            <p:cNvSpPr>
              <a:spLocks noChangeShapeType="1"/>
            </p:cNvSpPr>
            <p:nvPr/>
          </p:nvSpPr>
          <p:spPr bwMode="auto">
            <a:xfrm>
              <a:off x="6766753" y="5104737"/>
              <a:ext cx="113774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9" name="Oval 72"/>
            <p:cNvSpPr>
              <a:spLocks noChangeArrowheads="1"/>
            </p:cNvSpPr>
            <p:nvPr/>
          </p:nvSpPr>
          <p:spPr bwMode="auto">
            <a:xfrm>
              <a:off x="4826237" y="5393925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0" name="Oval 73"/>
            <p:cNvSpPr>
              <a:spLocks noChangeArrowheads="1"/>
            </p:cNvSpPr>
            <p:nvPr/>
          </p:nvSpPr>
          <p:spPr bwMode="auto">
            <a:xfrm>
              <a:off x="6700348" y="5386939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1" name="Line 76"/>
            <p:cNvSpPr>
              <a:spLocks noChangeShapeType="1"/>
            </p:cNvSpPr>
            <p:nvPr/>
          </p:nvSpPr>
          <p:spPr bwMode="auto">
            <a:xfrm>
              <a:off x="1439626" y="2905091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2" name="Line 77"/>
            <p:cNvSpPr>
              <a:spLocks noChangeShapeType="1"/>
            </p:cNvSpPr>
            <p:nvPr/>
          </p:nvSpPr>
          <p:spPr bwMode="auto">
            <a:xfrm>
              <a:off x="1439626" y="4045076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3" name="Line 78"/>
            <p:cNvSpPr>
              <a:spLocks noChangeShapeType="1"/>
            </p:cNvSpPr>
            <p:nvPr/>
          </p:nvSpPr>
          <p:spPr bwMode="auto">
            <a:xfrm>
              <a:off x="1439626" y="5122193"/>
              <a:ext cx="0" cy="2528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4" name="Text Box 81"/>
            <p:cNvSpPr txBox="1">
              <a:spLocks noChangeArrowheads="1"/>
            </p:cNvSpPr>
            <p:nvPr/>
          </p:nvSpPr>
          <p:spPr bwMode="auto">
            <a:xfrm>
              <a:off x="2376682" y="2335099"/>
              <a:ext cx="17398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Vytvoření zlomu na jednom chromozomu.</a:t>
              </a:r>
              <a:endParaRPr lang="en-US" sz="1200"/>
            </a:p>
          </p:txBody>
        </p:sp>
        <p:sp>
          <p:nvSpPr>
            <p:cNvPr id="15435" name="Text Box 82"/>
            <p:cNvSpPr txBox="1">
              <a:spLocks noChangeArrowheads="1"/>
            </p:cNvSpPr>
            <p:nvPr/>
          </p:nvSpPr>
          <p:spPr bwMode="auto">
            <a:xfrm>
              <a:off x="2376682" y="3349350"/>
              <a:ext cx="147272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Invaze řetězce do homologního chromozomu.</a:t>
              </a:r>
              <a:endParaRPr lang="en-US" sz="1200"/>
            </a:p>
          </p:txBody>
        </p:sp>
        <p:sp>
          <p:nvSpPr>
            <p:cNvPr id="15436" name="Text Box 83"/>
            <p:cNvSpPr txBox="1">
              <a:spLocks noChangeArrowheads="1"/>
            </p:cNvSpPr>
            <p:nvPr/>
          </p:nvSpPr>
          <p:spPr bwMode="auto">
            <a:xfrm>
              <a:off x="2376682" y="4300734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Spojení řetězců homologních chromozomů. Holidayův spoj</a:t>
              </a:r>
              <a:endParaRPr lang="en-US" sz="1200"/>
            </a:p>
          </p:txBody>
        </p:sp>
        <p:sp>
          <p:nvSpPr>
            <p:cNvPr id="15437" name="Text Box 84"/>
            <p:cNvSpPr txBox="1">
              <a:spLocks noChangeArrowheads="1"/>
            </p:cNvSpPr>
            <p:nvPr/>
          </p:nvSpPr>
          <p:spPr bwMode="auto">
            <a:xfrm>
              <a:off x="2443087" y="5503586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Migrace Holidayova spoje. Vytvoření heteroduplexu.</a:t>
              </a:r>
              <a:endParaRPr lang="en-US" sz="1200"/>
            </a:p>
          </p:txBody>
        </p:sp>
        <p:sp>
          <p:nvSpPr>
            <p:cNvPr id="15438" name="Text Box 85"/>
            <p:cNvSpPr txBox="1">
              <a:spLocks noChangeArrowheads="1"/>
            </p:cNvSpPr>
            <p:nvPr/>
          </p:nvSpPr>
          <p:spPr bwMode="auto">
            <a:xfrm>
              <a:off x="4987924" y="2391685"/>
              <a:ext cx="200767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Štěpení Holidayova spoje</a:t>
              </a:r>
              <a:endParaRPr lang="en-US" sz="1200"/>
            </a:p>
          </p:txBody>
        </p:sp>
        <p:sp>
          <p:nvSpPr>
            <p:cNvPr id="15439" name="Oval 38"/>
            <p:cNvSpPr>
              <a:spLocks noChangeArrowheads="1"/>
            </p:cNvSpPr>
            <p:nvPr/>
          </p:nvSpPr>
          <p:spPr bwMode="auto">
            <a:xfrm>
              <a:off x="4826237" y="5020914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0" name="Oval 37"/>
            <p:cNvSpPr>
              <a:spLocks noChangeArrowheads="1"/>
            </p:cNvSpPr>
            <p:nvPr/>
          </p:nvSpPr>
          <p:spPr bwMode="auto">
            <a:xfrm>
              <a:off x="6700348" y="5005547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1" name="Text Box 86"/>
            <p:cNvSpPr txBox="1">
              <a:spLocks noChangeArrowheads="1"/>
            </p:cNvSpPr>
            <p:nvPr/>
          </p:nvSpPr>
          <p:spPr bwMode="auto">
            <a:xfrm>
              <a:off x="1036766" y="6074975"/>
              <a:ext cx="1205629" cy="24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>
                  <a:solidFill>
                    <a:srgbClr val="CC0000"/>
                  </a:solidFill>
                </a:rPr>
                <a:t>Heteroduplex</a:t>
              </a:r>
              <a:endParaRPr lang="en-US" sz="1200">
                <a:solidFill>
                  <a:srgbClr val="CC0000"/>
                </a:solidFill>
              </a:endParaRPr>
            </a:p>
          </p:txBody>
        </p:sp>
        <p:sp>
          <p:nvSpPr>
            <p:cNvPr id="15442" name="Oval 87"/>
            <p:cNvSpPr>
              <a:spLocks noChangeArrowheads="1"/>
            </p:cNvSpPr>
            <p:nvPr/>
          </p:nvSpPr>
          <p:spPr bwMode="auto">
            <a:xfrm>
              <a:off x="1305340" y="5567850"/>
              <a:ext cx="736363" cy="379995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76250" y="776288"/>
            <a:ext cx="7827784" cy="405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1800" dirty="0"/>
              <a:t>u mnoha organismů crossing-over důležitý pro správný průběh meiózy</a:t>
            </a:r>
            <a:br>
              <a:rPr lang="cs-CZ" sz="1800" dirty="0"/>
            </a:br>
            <a:r>
              <a:rPr lang="cs-CZ" sz="1800" dirty="0"/>
              <a:t>  	(aspoň 1 c-o na chromozom, jinak vznik aneuploidií)</a:t>
            </a:r>
          </a:p>
          <a:p>
            <a:pPr>
              <a:spcAft>
                <a:spcPts val="1000"/>
              </a:spcAft>
            </a:pPr>
            <a:r>
              <a:rPr lang="cs-CZ" sz="1800" dirty="0"/>
              <a:t>ženy s </a:t>
            </a:r>
            <a:r>
              <a:rPr lang="cs-CZ" sz="1800" dirty="0">
                <a:sym typeface="Symbol" pitchFamily="18" charset="2"/>
              </a:rPr>
              <a:t> c-o   dětí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děti starších žen   rekombinací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rozdíly v různých částech chromozomu (poblíž centromer a </a:t>
            </a:r>
            <a:r>
              <a:rPr lang="cs-CZ" sz="1800" dirty="0" err="1">
                <a:sym typeface="Symbol" pitchFamily="18" charset="2"/>
              </a:rPr>
              <a:t>telomer</a:t>
            </a:r>
            <a:r>
              <a:rPr lang="cs-CZ" sz="1800" dirty="0">
                <a:sym typeface="Symbol" pitchFamily="18" charset="2"/>
              </a:rPr>
              <a:t> apod.,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rozdíly mezi organismy)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malé chromozomy  frekvence rekombinací</a:t>
            </a:r>
          </a:p>
          <a:p>
            <a:pPr defTabSz="360000">
              <a:spcAft>
                <a:spcPts val="1000"/>
              </a:spcAft>
            </a:pP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rekombinační „</a:t>
            </a:r>
            <a:r>
              <a:rPr lang="cs-CZ" sz="1800" dirty="0" err="1">
                <a:solidFill>
                  <a:srgbClr val="E80000"/>
                </a:solidFill>
                <a:sym typeface="Symbol" pitchFamily="18" charset="2"/>
              </a:rPr>
              <a:t>hotspots</a:t>
            </a: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“:</a:t>
            </a:r>
            <a:br>
              <a:rPr lang="cs-CZ" sz="1800" dirty="0">
                <a:solidFill>
                  <a:srgbClr val="E80000"/>
                </a:solidFill>
                <a:sym typeface="Symbol" pitchFamily="18" charset="2"/>
              </a:rPr>
            </a:br>
            <a:r>
              <a:rPr lang="en-US" sz="1800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u </a:t>
            </a:r>
            <a:r>
              <a:rPr lang="cs-CZ" sz="1800" dirty="0">
                <a:sym typeface="Symbol" pitchFamily="18" charset="2"/>
              </a:rPr>
              <a:t>člověka 25 000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chybí </a:t>
            </a:r>
            <a:r>
              <a:rPr lang="cs-CZ" sz="1800" dirty="0">
                <a:sym typeface="Symbol" pitchFamily="18" charset="2"/>
              </a:rPr>
              <a:t>u </a:t>
            </a:r>
            <a:r>
              <a:rPr lang="cs-CZ" sz="1800" i="1" dirty="0" err="1">
                <a:sym typeface="Symbol" pitchFamily="18" charset="2"/>
              </a:rPr>
              <a:t>Drosophila</a:t>
            </a:r>
            <a:r>
              <a:rPr lang="cs-CZ" sz="1800" dirty="0">
                <a:sym typeface="Symbol" pitchFamily="18" charset="2"/>
              </a:rPr>
              <a:t> a </a:t>
            </a:r>
            <a:r>
              <a:rPr lang="cs-CZ" sz="1800" i="1" dirty="0" err="1" smtClean="0">
                <a:sym typeface="Symbol" pitchFamily="18" charset="2"/>
              </a:rPr>
              <a:t>Caenorhabditis</a:t>
            </a:r>
            <a:r>
              <a:rPr lang="cs-CZ" sz="1800" i="1" dirty="0" smtClean="0">
                <a:sym typeface="Symbol" pitchFamily="18" charset="2"/>
              </a:rPr>
              <a:t> </a:t>
            </a:r>
            <a:r>
              <a:rPr lang="cs-CZ" sz="1800" i="1" dirty="0" err="1">
                <a:sym typeface="Symbol" pitchFamily="18" charset="2"/>
              </a:rPr>
              <a:t>elegans</a:t>
            </a:r>
            <a:r>
              <a:rPr lang="cs-CZ" sz="1800" i="1" dirty="0">
                <a:sym typeface="Symbol" pitchFamily="18" charset="2"/>
              </a:rPr>
              <a:t/>
            </a:r>
            <a:br>
              <a:rPr lang="cs-CZ" sz="1800" i="1" dirty="0">
                <a:sym typeface="Symbol" pitchFamily="18" charset="2"/>
              </a:rPr>
            </a:br>
            <a:r>
              <a:rPr lang="en-US" sz="1800" i="1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častý </a:t>
            </a:r>
            <a:r>
              <a:rPr lang="cs-CZ" sz="1800" dirty="0">
                <a:sym typeface="Symbol" pitchFamily="18" charset="2"/>
              </a:rPr>
              <a:t>vznik a zánik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zánik </a:t>
            </a:r>
            <a:r>
              <a:rPr lang="cs-CZ" sz="1800" dirty="0">
                <a:sym typeface="Symbol" pitchFamily="18" charset="2"/>
              </a:rPr>
              <a:t>1 místa často </a:t>
            </a:r>
            <a:r>
              <a:rPr lang="cs-CZ" sz="1800" dirty="0" smtClean="0">
                <a:sym typeface="Symbol" pitchFamily="18" charset="2"/>
              </a:rPr>
              <a:t>kompenzován</a:t>
            </a:r>
            <a:r>
              <a:rPr lang="en-US" sz="1800" dirty="0" smtClean="0">
                <a:sym typeface="Symbol" pitchFamily="18" charset="2"/>
              </a:rPr>
              <a:t> </a:t>
            </a:r>
            <a:r>
              <a:rPr lang="cs-CZ" sz="1800" dirty="0" smtClean="0">
                <a:sym typeface="Symbol" pitchFamily="18" charset="2"/>
              </a:rPr>
              <a:t>zvýšenou </a:t>
            </a:r>
            <a:r>
              <a:rPr lang="cs-CZ" sz="1800" dirty="0">
                <a:sym typeface="Symbol" pitchFamily="18" charset="2"/>
              </a:rPr>
              <a:t>aktivitou sousedního místa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1"/>
          <p:cNvSpPr txBox="1">
            <a:spLocks noChangeArrowheads="1"/>
          </p:cNvSpPr>
          <p:nvPr/>
        </p:nvSpPr>
        <p:spPr bwMode="auto">
          <a:xfrm>
            <a:off x="381000" y="287338"/>
            <a:ext cx="8686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</a:rPr>
              <a:t>rozdíly v míře rekombinace mezi pohlavími: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1800" dirty="0"/>
              <a:t>  - </a:t>
            </a:r>
            <a:r>
              <a:rPr lang="cs-CZ" sz="1800" dirty="0" err="1">
                <a:solidFill>
                  <a:srgbClr val="0000CC"/>
                </a:solidFill>
              </a:rPr>
              <a:t>Haldaneovo</a:t>
            </a:r>
            <a:r>
              <a:rPr lang="cs-CZ" sz="1800" dirty="0">
                <a:solidFill>
                  <a:srgbClr val="0000CC"/>
                </a:solidFill>
              </a:rPr>
              <a:t>-</a:t>
            </a:r>
            <a:r>
              <a:rPr lang="cs-CZ" sz="1800" dirty="0" err="1">
                <a:solidFill>
                  <a:srgbClr val="0000CC"/>
                </a:solidFill>
              </a:rPr>
              <a:t>Huxleyovo</a:t>
            </a:r>
            <a:r>
              <a:rPr lang="cs-CZ" sz="1800" dirty="0">
                <a:solidFill>
                  <a:srgbClr val="0000CC"/>
                </a:solidFill>
              </a:rPr>
              <a:t> pravidlo</a:t>
            </a:r>
            <a:r>
              <a:rPr lang="cs-CZ" sz="1800" dirty="0"/>
              <a:t>: pokud jedno pohlaví nerekombinuje,</a:t>
            </a:r>
            <a:br>
              <a:rPr lang="cs-CZ" sz="1800" dirty="0"/>
            </a:br>
            <a:r>
              <a:rPr lang="cs-CZ" sz="1800" dirty="0"/>
              <a:t>    jde o pohlaví </a:t>
            </a:r>
            <a:r>
              <a:rPr lang="cs-CZ" sz="1800" u="sng" dirty="0" err="1"/>
              <a:t>heterogametické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  - pokud rekombinují obě pohlaví, u samic většinou </a:t>
            </a:r>
            <a:r>
              <a:rPr lang="cs-CZ" sz="1800" dirty="0">
                <a:sym typeface="Symbol" pitchFamily="18" charset="2"/>
              </a:rPr>
              <a:t> rekombinací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(člověk 1,7x, myš 1,3x)</a:t>
            </a:r>
            <a:br>
              <a:rPr lang="cs-CZ" sz="1800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rozdíly mezi druhy:</a:t>
            </a:r>
            <a:r>
              <a:rPr lang="cs-CZ" sz="1800" dirty="0">
                <a:sym typeface="Symbol" pitchFamily="18" charset="2"/>
              </a:rPr>
              <a:t/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- druhy s více malými chromozomy  více rekombinací než druhy s menším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počtem velkých chromozomů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- korelace s počtem ramen: více rekombinací v </a:t>
            </a:r>
            <a:r>
              <a:rPr lang="cs-CZ" sz="1800" dirty="0" err="1">
                <a:sym typeface="Symbol" pitchFamily="18" charset="2"/>
              </a:rPr>
              <a:t>karyotypech</a:t>
            </a:r>
            <a:r>
              <a:rPr lang="cs-CZ" sz="1800" dirty="0">
                <a:sym typeface="Symbol" pitchFamily="18" charset="2"/>
              </a:rPr>
              <a:t> s velkým množstvím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chrom. ramen (aspoň 1 c-o/rameno, aby nedocházelo k aneuploidiím?)</a:t>
            </a:r>
            <a:endParaRPr lang="cs-CZ" sz="280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075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3516313"/>
            <a:ext cx="569912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669696" y="1302265"/>
            <a:ext cx="25122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>
                <a:solidFill>
                  <a:srgbClr val="E80000"/>
                </a:solidFill>
              </a:rPr>
              <a:t>Rekombinace</a:t>
            </a:r>
          </a:p>
          <a:p>
            <a:pPr algn="ctr"/>
            <a:r>
              <a:rPr lang="cs-CZ">
                <a:solidFill>
                  <a:srgbClr val="E80000"/>
                </a:solidFill>
              </a:rPr>
              <a:t>a polymorfismus: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249644" y="330200"/>
            <a:ext cx="671138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důsledky rekombinace:</a:t>
            </a:r>
          </a:p>
        </p:txBody>
      </p:sp>
      <p:pic>
        <p:nvPicPr>
          <p:cNvPr id="18436" name="Picture 4" descr="Rekombin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0913" y="1327150"/>
            <a:ext cx="39116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561975" y="2851150"/>
            <a:ext cx="32289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absence rekombinace </a:t>
            </a:r>
            <a:br>
              <a:rPr lang="cs-CZ" sz="2000"/>
            </a:br>
            <a:r>
              <a:rPr lang="cs-CZ" sz="2000"/>
              <a:t>   </a:t>
            </a:r>
            <a:r>
              <a:rPr lang="cs-CZ" sz="2000">
                <a:sym typeface="Symbol" pitchFamily="18" charset="2"/>
              </a:rPr>
              <a:t> </a:t>
            </a: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vazbová nerovnováha</a:t>
            </a:r>
            <a:endParaRPr lang="cs-CZ" sz="200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42925" y="311150"/>
            <a:ext cx="739298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Důsledek H-W principu:</a:t>
            </a:r>
            <a:r>
              <a:rPr lang="cs-CZ" sz="2000" b="1" dirty="0"/>
              <a:t> </a:t>
            </a:r>
            <a:br>
              <a:rPr lang="cs-CZ" sz="2000" b="1" dirty="0"/>
            </a:br>
            <a:endParaRPr lang="cs-CZ" sz="2000" b="1" dirty="0"/>
          </a:p>
          <a:p>
            <a:r>
              <a:rPr lang="cs-CZ" sz="2000" dirty="0"/>
              <a:t>při platnosti předpokladů H-W populace k udržení polymorfismu</a:t>
            </a:r>
          </a:p>
          <a:p>
            <a:r>
              <a:rPr lang="cs-CZ" sz="2000" dirty="0">
                <a:solidFill>
                  <a:srgbClr val="E80000"/>
                </a:solidFill>
              </a:rPr>
              <a:t>stačí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náhodné oplození a mendelovská dědičnost</a:t>
            </a:r>
            <a:endParaRPr lang="cs-CZ" sz="2000" dirty="0">
              <a:solidFill>
                <a:srgbClr val="E80000"/>
              </a:solidFill>
            </a:endParaRP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609600" y="3597275"/>
            <a:ext cx="678973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ALE!</a:t>
            </a:r>
          </a:p>
          <a:p>
            <a:r>
              <a:rPr lang="cs-CZ" sz="2000" b="1"/>
              <a:t>reálné populace se od modelové situace zpravidla liší:</a:t>
            </a:r>
          </a:p>
          <a:p>
            <a:endParaRPr lang="cs-CZ" sz="2000"/>
          </a:p>
          <a:p>
            <a:pPr>
              <a:spcAft>
                <a:spcPts val="600"/>
              </a:spcAft>
            </a:pPr>
            <a:r>
              <a:rPr lang="cs-CZ" sz="2000"/>
              <a:t>velikost populace omezená</a:t>
            </a:r>
          </a:p>
          <a:p>
            <a:pPr>
              <a:spcAft>
                <a:spcPts val="600"/>
              </a:spcAft>
            </a:pPr>
            <a:r>
              <a:rPr lang="cs-CZ" sz="2000"/>
              <a:t>oplození nemusí být náhodné</a:t>
            </a:r>
          </a:p>
          <a:p>
            <a:pPr>
              <a:spcAft>
                <a:spcPts val="600"/>
              </a:spcAft>
            </a:pPr>
            <a:r>
              <a:rPr lang="cs-CZ" sz="2000"/>
              <a:t>migrace</a:t>
            </a:r>
          </a:p>
          <a:p>
            <a:pPr>
              <a:spcAft>
                <a:spcPts val="600"/>
              </a:spcAft>
            </a:pPr>
            <a:r>
              <a:rPr lang="cs-CZ" sz="2000"/>
              <a:t>selekce</a:t>
            </a:r>
          </a:p>
          <a:p>
            <a:pPr>
              <a:spcAft>
                <a:spcPts val="600"/>
              </a:spcAft>
            </a:pPr>
            <a:r>
              <a:rPr lang="cs-CZ" sz="2000"/>
              <a:t>vznik nových alel mutací</a:t>
            </a:r>
          </a:p>
        </p:txBody>
      </p:sp>
      <p:pic>
        <p:nvPicPr>
          <p:cNvPr id="3076" name="Picture 17" descr="File:Jaguar head sho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874838"/>
            <a:ext cx="2333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7" name="Picture 19" descr="File:Black jagua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1525" y="1874838"/>
            <a:ext cx="284162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476250" y="1269314"/>
            <a:ext cx="4482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 smtClean="0">
                <a:solidFill>
                  <a:srgbClr val="E80000"/>
                </a:solidFill>
              </a:rPr>
              <a:t>Rekombinace a </a:t>
            </a:r>
            <a:r>
              <a:rPr lang="cs-CZ" dirty="0">
                <a:solidFill>
                  <a:srgbClr val="E80000"/>
                </a:solidFill>
              </a:rPr>
              <a:t>polymorfismus: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249644" y="330200"/>
            <a:ext cx="671138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důsledky rekombinace:</a:t>
            </a: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476250" y="2248243"/>
            <a:ext cx="6181500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 smtClean="0">
                <a:sym typeface="Symbol" pitchFamily="18" charset="2"/>
              </a:rPr>
              <a:t>pozitivní selekce:</a:t>
            </a:r>
            <a:r>
              <a:rPr lang="cs-CZ" sz="2000" i="1" dirty="0" smtClean="0">
                <a:sym typeface="Symbol" pitchFamily="18" charset="2"/>
              </a:rPr>
              <a:t> </a:t>
            </a:r>
            <a:r>
              <a:rPr lang="cs-CZ" sz="2000" i="1" dirty="0" err="1" smtClean="0">
                <a:solidFill>
                  <a:srgbClr val="E80000"/>
                </a:solidFill>
                <a:sym typeface="Symbol" pitchFamily="18" charset="2"/>
              </a:rPr>
              <a:t>selective</a:t>
            </a:r>
            <a:r>
              <a:rPr lang="cs-CZ" sz="2000" i="1" dirty="0" smtClean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sweep</a:t>
            </a:r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>
                <a:sym typeface="Symbol" pitchFamily="18" charset="2"/>
              </a:rPr>
              <a:t>(selekční smetení)</a:t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 smtClean="0">
                <a:sym typeface="Symbol" pitchFamily="18" charset="2"/>
              </a:rPr>
              <a:t>	</a:t>
            </a:r>
            <a:r>
              <a:rPr lang="cs-CZ" sz="2000" i="1" dirty="0" err="1" smtClean="0">
                <a:sym typeface="Symbol" pitchFamily="18" charset="2"/>
              </a:rPr>
              <a:t>hitchhiking</a:t>
            </a:r>
            <a:r>
              <a:rPr lang="cs-CZ" sz="2000" dirty="0" smtClean="0">
                <a:sym typeface="Symbol" pitchFamily="18" charset="2"/>
              </a:rPr>
              <a:t> (</a:t>
            </a:r>
            <a:r>
              <a:rPr lang="cs-CZ" sz="2000" i="1" dirty="0" smtClean="0">
                <a:sym typeface="Symbol" pitchFamily="18" charset="2"/>
              </a:rPr>
              <a:t>draft</a:t>
            </a:r>
            <a:r>
              <a:rPr lang="cs-CZ" sz="2000" dirty="0" smtClean="0">
                <a:sym typeface="Symbol" pitchFamily="18" charset="2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	</a:t>
            </a:r>
            <a:r>
              <a:rPr lang="cs-CZ" sz="2000" dirty="0" smtClean="0">
                <a:sym typeface="Symbol" pitchFamily="18" charset="2"/>
              </a:rPr>
              <a:t>častější </a:t>
            </a:r>
            <a:r>
              <a:rPr lang="cs-CZ" sz="2000" dirty="0">
                <a:sym typeface="Symbol" pitchFamily="18" charset="2"/>
              </a:rPr>
              <a:t>výskyt vzácných alel</a:t>
            </a:r>
            <a:br>
              <a:rPr lang="cs-CZ" sz="2000" dirty="0">
                <a:sym typeface="Symbol" pitchFamily="18" charset="2"/>
              </a:rPr>
            </a:br>
            <a:endParaRPr lang="cs-CZ" sz="20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2000" dirty="0" smtClean="0">
                <a:sym typeface="Symbol" pitchFamily="18" charset="2"/>
              </a:rPr>
              <a:t>negativní selekce: </a:t>
            </a:r>
            <a:r>
              <a:rPr lang="cs-CZ" sz="2000" i="1" dirty="0" smtClean="0">
                <a:solidFill>
                  <a:srgbClr val="E80000"/>
                </a:solidFill>
                <a:sym typeface="Symbol" pitchFamily="18" charset="2"/>
              </a:rPr>
              <a:t>background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selection</a:t>
            </a:r>
            <a:endParaRPr lang="cs-CZ" sz="2000" i="1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2000250" y="5130800"/>
            <a:ext cx="34829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> ztráta polymorfismu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506699" y="986310"/>
            <a:ext cx="858760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Míra toku </a:t>
            </a:r>
            <a:r>
              <a:rPr lang="cs-CZ" dirty="0" smtClean="0">
                <a:solidFill>
                  <a:srgbClr val="E80000"/>
                </a:solidFill>
              </a:rPr>
              <a:t>genů</a:t>
            </a:r>
            <a:r>
              <a:rPr lang="en-US" dirty="0" smtClean="0">
                <a:solidFill>
                  <a:srgbClr val="E80000"/>
                </a:solidFill>
              </a:rPr>
              <a:t> </a:t>
            </a:r>
            <a:r>
              <a:rPr lang="cs-CZ" dirty="0" smtClean="0">
                <a:solidFill>
                  <a:srgbClr val="E80000"/>
                </a:solidFill>
              </a:rPr>
              <a:t>(</a:t>
            </a:r>
            <a:r>
              <a:rPr lang="en-US" i="1" dirty="0" smtClean="0">
                <a:solidFill>
                  <a:srgbClr val="E80000"/>
                </a:solidFill>
              </a:rPr>
              <a:t>migration rate</a:t>
            </a:r>
            <a:r>
              <a:rPr lang="cs-CZ" dirty="0" smtClean="0">
                <a:solidFill>
                  <a:srgbClr val="E80000"/>
                </a:solidFill>
              </a:rPr>
              <a:t>), </a:t>
            </a:r>
            <a:r>
              <a:rPr lang="cs-CZ" i="1" dirty="0" smtClean="0">
                <a:solidFill>
                  <a:srgbClr val="E80000"/>
                </a:solidFill>
              </a:rPr>
              <a:t>m</a:t>
            </a:r>
            <a:r>
              <a:rPr lang="en-US" i="1" dirty="0" smtClean="0">
                <a:solidFill>
                  <a:srgbClr val="E80000"/>
                </a:solidFill>
              </a:rPr>
              <a:t> </a:t>
            </a:r>
            <a:r>
              <a:rPr lang="cs-CZ" sz="2000" dirty="0" smtClean="0"/>
              <a:t>= </a:t>
            </a:r>
            <a:r>
              <a:rPr lang="cs-CZ" sz="2000" dirty="0"/>
              <a:t>podíl genových kopií, který se </a:t>
            </a:r>
            <a:endParaRPr lang="cs-CZ" sz="2000" dirty="0" smtClean="0"/>
          </a:p>
          <a:p>
            <a:pPr defTabSz="360000"/>
            <a:r>
              <a:rPr lang="cs-CZ" sz="2000" dirty="0" smtClean="0"/>
              <a:t>	do </a:t>
            </a:r>
            <a:r>
              <a:rPr lang="cs-CZ" sz="2000" dirty="0"/>
              <a:t>populace dostal </a:t>
            </a:r>
            <a:r>
              <a:rPr lang="cs-CZ" sz="2000" dirty="0" smtClean="0"/>
              <a:t>v</a:t>
            </a:r>
            <a:r>
              <a:rPr lang="cs-CZ" sz="2000" dirty="0"/>
              <a:t> dané generaci </a:t>
            </a:r>
            <a:r>
              <a:rPr lang="cs-CZ" sz="2000" dirty="0" smtClean="0"/>
              <a:t>imigrací </a:t>
            </a:r>
            <a:r>
              <a:rPr lang="cs-CZ" sz="2000" dirty="0"/>
              <a:t>z jiných populací</a:t>
            </a:r>
          </a:p>
        </p:txBody>
      </p:sp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2050711" y="307158"/>
            <a:ext cx="5172075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MIGRACE (TOK </a:t>
            </a:r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GENŮ)</a:t>
            </a:r>
          </a:p>
        </p:txBody>
      </p:sp>
      <p:grpSp>
        <p:nvGrpSpPr>
          <p:cNvPr id="44" name="Skupina 43"/>
          <p:cNvGrpSpPr/>
          <p:nvPr/>
        </p:nvGrpSpPr>
        <p:grpSpPr>
          <a:xfrm>
            <a:off x="6266545" y="2642322"/>
            <a:ext cx="2121354" cy="2447644"/>
            <a:chOff x="5199970" y="2087987"/>
            <a:chExt cx="1709057" cy="1971931"/>
          </a:xfrm>
        </p:grpSpPr>
        <p:pic>
          <p:nvPicPr>
            <p:cNvPr id="37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55470" y="2831639"/>
              <a:ext cx="583179" cy="913647"/>
            </a:xfrm>
            <a:prstGeom prst="rect">
              <a:avLst/>
            </a:prstGeom>
            <a:noFill/>
          </p:spPr>
        </p:pic>
        <p:sp>
          <p:nvSpPr>
            <p:cNvPr id="25" name="Elipsa 24"/>
            <p:cNvSpPr/>
            <p:nvPr/>
          </p:nvSpPr>
          <p:spPr bwMode="auto">
            <a:xfrm>
              <a:off x="5199970" y="2350861"/>
              <a:ext cx="1709057" cy="1709057"/>
            </a:xfrm>
            <a:prstGeom prst="ellips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71387" y="2237334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8977" y="2969448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9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03524" y="2087987"/>
              <a:ext cx="551996" cy="783834"/>
            </a:xfrm>
            <a:prstGeom prst="rect">
              <a:avLst/>
            </a:prstGeom>
            <a:noFill/>
          </p:spPr>
        </p:pic>
      </p:grpSp>
      <p:sp>
        <p:nvSpPr>
          <p:cNvPr id="40" name="Šipka doprava 39"/>
          <p:cNvSpPr/>
          <p:nvPr/>
        </p:nvSpPr>
        <p:spPr bwMode="auto">
          <a:xfrm>
            <a:off x="5014169" y="3657152"/>
            <a:ext cx="770173" cy="540473"/>
          </a:xfrm>
          <a:prstGeom prst="rightArrow">
            <a:avLst/>
          </a:prstGeom>
          <a:solidFill>
            <a:srgbClr val="66FF33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834798" y="2373546"/>
            <a:ext cx="3972924" cy="3439872"/>
            <a:chOff x="834798" y="2373546"/>
            <a:chExt cx="3972924" cy="3439872"/>
          </a:xfrm>
        </p:grpSpPr>
        <p:grpSp>
          <p:nvGrpSpPr>
            <p:cNvPr id="43" name="Skupina 42"/>
            <p:cNvGrpSpPr/>
            <p:nvPr/>
          </p:nvGrpSpPr>
          <p:grpSpPr>
            <a:xfrm>
              <a:off x="834798" y="2496279"/>
              <a:ext cx="2121354" cy="2593688"/>
              <a:chOff x="1585913" y="1970328"/>
              <a:chExt cx="1709057" cy="2089590"/>
            </a:xfrm>
          </p:grpSpPr>
          <p:pic>
            <p:nvPicPr>
              <p:cNvPr id="21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60686" y="2846629"/>
                <a:ext cx="583179" cy="913647"/>
              </a:xfrm>
              <a:prstGeom prst="rect">
                <a:avLst/>
              </a:prstGeom>
              <a:noFill/>
            </p:spPr>
          </p:pic>
          <p:sp>
            <p:nvSpPr>
              <p:cNvPr id="22" name="Elipsa 21"/>
              <p:cNvSpPr/>
              <p:nvPr/>
            </p:nvSpPr>
            <p:spPr bwMode="auto">
              <a:xfrm>
                <a:off x="1585913" y="2350861"/>
                <a:ext cx="1709057" cy="1709057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50184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57330" y="2237334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20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044920" y="2969448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19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72218" y="1970328"/>
                <a:ext cx="583179" cy="913647"/>
              </a:xfrm>
              <a:prstGeom prst="rect">
                <a:avLst/>
              </a:prstGeom>
              <a:noFill/>
            </p:spPr>
          </p:pic>
        </p:grpSp>
        <p:pic>
          <p:nvPicPr>
            <p:cNvPr id="38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53753" y="2373546"/>
              <a:ext cx="723866" cy="1134057"/>
            </a:xfrm>
            <a:prstGeom prst="rect">
              <a:avLst/>
            </a:prstGeom>
            <a:noFill/>
          </p:spPr>
        </p:pic>
        <p:pic>
          <p:nvPicPr>
            <p:cNvPr id="50186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22561" y="4840490"/>
              <a:ext cx="685161" cy="972928"/>
            </a:xfrm>
            <a:prstGeom prst="rect">
              <a:avLst/>
            </a:prstGeom>
            <a:noFill/>
          </p:spPr>
        </p:pic>
        <p:cxnSp>
          <p:nvCxnSpPr>
            <p:cNvPr id="42" name="Přímá spojovací šipka 41"/>
            <p:cNvCxnSpPr/>
            <p:nvPr/>
          </p:nvCxnSpPr>
          <p:spPr bwMode="auto">
            <a:xfrm flipV="1">
              <a:off x="2582041" y="2954538"/>
              <a:ext cx="1337669" cy="45940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ovéPole 45"/>
            <p:cNvSpPr txBox="1"/>
            <p:nvPr/>
          </p:nvSpPr>
          <p:spPr>
            <a:xfrm>
              <a:off x="2904248" y="2696082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smtClean="0"/>
                <a:t>m</a:t>
              </a:r>
              <a:endParaRPr lang="cs-CZ" i="1" dirty="0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3501885" y="4367388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smtClean="0"/>
                <a:t>m</a:t>
              </a:r>
              <a:endParaRPr lang="cs-CZ" i="1" dirty="0"/>
            </a:p>
          </p:txBody>
        </p:sp>
        <p:cxnSp>
          <p:nvCxnSpPr>
            <p:cNvPr id="48" name="Přímá spojovací šipka 47"/>
            <p:cNvCxnSpPr/>
            <p:nvPr/>
          </p:nvCxnSpPr>
          <p:spPr bwMode="auto">
            <a:xfrm flipH="1" flipV="1">
              <a:off x="2919838" y="4562443"/>
              <a:ext cx="1243086" cy="52752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1" name="Obdélníkový popisek 50"/>
          <p:cNvSpPr/>
          <p:nvPr/>
        </p:nvSpPr>
        <p:spPr>
          <a:xfrm>
            <a:off x="6195704" y="5539180"/>
            <a:ext cx="2110095" cy="709220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tok genů 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zvyšuje variabilitu v dému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2050711" y="307158"/>
            <a:ext cx="5172075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strike="sngStrike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MIGRACE (</a:t>
            </a:r>
            <a:r>
              <a:rPr lang="cs-CZ" sz="3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TOK </a:t>
            </a:r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GENŮ</a:t>
            </a:r>
            <a:r>
              <a:rPr lang="cs-CZ" sz="3200" b="1" strike="sngStrike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grpSp>
        <p:nvGrpSpPr>
          <p:cNvPr id="2" name="Skupina 12"/>
          <p:cNvGrpSpPr/>
          <p:nvPr/>
        </p:nvGrpSpPr>
        <p:grpSpPr>
          <a:xfrm>
            <a:off x="5657204" y="1342098"/>
            <a:ext cx="3323511" cy="4803625"/>
            <a:chOff x="5668089" y="1669124"/>
            <a:chExt cx="3323511" cy="4803625"/>
          </a:xfrm>
        </p:grpSpPr>
        <p:pic>
          <p:nvPicPr>
            <p:cNvPr id="27" name="Picture 4" descr="http://www.hay-fever-relief.com/image-files/tree-polle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68089" y="4254743"/>
              <a:ext cx="3323511" cy="221800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8" name="Picture 6" descr="https://encrypted-tbn3.gstatic.com/images?q=tbn:ANd9GcT6GEkf3aQvoFXWL0EMSyHYbdgehHh-bK22xaT0wcFGqZeMxK3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85270" y="1669124"/>
              <a:ext cx="2962275" cy="1543051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31" name="Obdélníkový popisek 30"/>
          <p:cNvSpPr/>
          <p:nvPr/>
        </p:nvSpPr>
        <p:spPr>
          <a:xfrm>
            <a:off x="5455477" y="3078554"/>
            <a:ext cx="2904564" cy="498344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tok genů 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 žádná migrace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délníkový popisek 31"/>
          <p:cNvSpPr/>
          <p:nvPr/>
        </p:nvSpPr>
        <p:spPr>
          <a:xfrm>
            <a:off x="3009822" y="1601743"/>
            <a:ext cx="2273447" cy="1041699"/>
          </a:xfrm>
          <a:prstGeom prst="wedgeRectCallout">
            <a:avLst>
              <a:gd name="adj1" fmla="val -79795"/>
              <a:gd name="adj2" fmla="val 294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migrace na velké vzdálenosti 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 </a:t>
            </a:r>
          </a:p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žádný tok genů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13"/>
          <p:cNvGrpSpPr/>
          <p:nvPr/>
        </p:nvGrpSpPr>
        <p:grpSpPr>
          <a:xfrm>
            <a:off x="146512" y="1563335"/>
            <a:ext cx="5123522" cy="4682284"/>
            <a:chOff x="157397" y="1890361"/>
            <a:chExt cx="5123522" cy="4682284"/>
          </a:xfrm>
        </p:grpSpPr>
        <p:pic>
          <p:nvPicPr>
            <p:cNvPr id="29" name="Picture 14" descr="http://flashpackatforty.com/wp-content/gallery/jaisalmer/migrating-birds-jaisalmer-india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7397" y="4479798"/>
              <a:ext cx="3141233" cy="209284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0" name="Picture 16" descr="http://cap.birdlife.cz/files/obrazek-eurasia-orig-l-peske.png"/>
            <p:cNvPicPr>
              <a:picLocks noChangeAspect="1" noChangeArrowheads="1"/>
            </p:cNvPicPr>
            <p:nvPr/>
          </p:nvPicPr>
          <p:blipFill>
            <a:blip r:embed="rId6" cstate="print"/>
            <a:srcRect r="45900"/>
            <a:stretch>
              <a:fillRect/>
            </a:stretch>
          </p:blipFill>
          <p:spPr bwMode="auto">
            <a:xfrm>
              <a:off x="247947" y="1890361"/>
              <a:ext cx="2269864" cy="215200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4" name="Picture 10" descr="http://infinitespider.com/wp-content/uploads/2014/09/Sort_sol_pdfnet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97114" y="3141006"/>
              <a:ext cx="2583805" cy="190270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952727"/>
            <a:ext cx="7542706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1. přímé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zpětný odchyt (</a:t>
            </a:r>
            <a:r>
              <a:rPr lang="cs-CZ" sz="2000" i="1" dirty="0" err="1">
                <a:solidFill>
                  <a:srgbClr val="E80000"/>
                </a:solidFill>
              </a:rPr>
              <a:t>capture</a:t>
            </a:r>
            <a:r>
              <a:rPr lang="cs-CZ" sz="2000" i="1" dirty="0">
                <a:solidFill>
                  <a:srgbClr val="E80000"/>
                </a:solidFill>
              </a:rPr>
              <a:t>-</a:t>
            </a:r>
            <a:r>
              <a:rPr lang="cs-CZ" sz="2000" i="1" dirty="0" err="1">
                <a:solidFill>
                  <a:srgbClr val="E80000"/>
                </a:solidFill>
              </a:rPr>
              <a:t>mark</a:t>
            </a:r>
            <a:r>
              <a:rPr lang="cs-CZ" sz="2000" i="1" dirty="0">
                <a:solidFill>
                  <a:srgbClr val="E80000"/>
                </a:solidFill>
              </a:rPr>
              <a:t>-</a:t>
            </a:r>
            <a:r>
              <a:rPr lang="cs-CZ" sz="2000" i="1" dirty="0" err="1">
                <a:solidFill>
                  <a:srgbClr val="E80000"/>
                </a:solidFill>
              </a:rPr>
              <a:t>recapture</a:t>
            </a:r>
            <a:r>
              <a:rPr lang="cs-CZ" sz="2000" dirty="0">
                <a:solidFill>
                  <a:srgbClr val="E80000"/>
                </a:solidFill>
              </a:rPr>
              <a:t>, </a:t>
            </a:r>
            <a:r>
              <a:rPr lang="cs-CZ" sz="2000" dirty="0" smtClean="0">
                <a:solidFill>
                  <a:srgbClr val="E80000"/>
                </a:solidFill>
              </a:rPr>
              <a:t>CMR)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solidFill>
                  <a:srgbClr val="E80000"/>
                </a:solidFill>
              </a:rPr>
              <a:t>	</a:t>
            </a:r>
            <a:r>
              <a:rPr lang="cs-CZ" sz="2000" dirty="0" smtClean="0"/>
              <a:t>stříhání prstů, </a:t>
            </a:r>
            <a:r>
              <a:rPr lang="cs-CZ" sz="2000" dirty="0"/>
              <a:t>speciální barvy, </a:t>
            </a:r>
            <a:r>
              <a:rPr lang="cs-CZ" sz="2000" dirty="0" smtClean="0"/>
              <a:t>tetování, štítky, kroužky, límce, </a:t>
            </a:r>
            <a:br>
              <a:rPr lang="cs-CZ" sz="2000" dirty="0" smtClean="0"/>
            </a:br>
            <a:r>
              <a:rPr lang="cs-CZ" sz="2000" dirty="0" smtClean="0"/>
              <a:t>	genetické značení</a:t>
            </a:r>
            <a:endParaRPr lang="cs-CZ" sz="2000" dirty="0">
              <a:solidFill>
                <a:srgbClr val="0099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111829" y="326571"/>
            <a:ext cx="4956100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b="1" cap="all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Metody odhadu</a:t>
            </a:r>
            <a:r>
              <a:rPr lang="en-US" b="1" cap="all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b="1" cap="all" dirty="0" err="1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toku</a:t>
            </a:r>
            <a:r>
              <a:rPr lang="en-US" b="1" cap="all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gen</a:t>
            </a:r>
            <a:r>
              <a:rPr lang="cs-CZ" b="1" cap="all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ů:</a:t>
            </a:r>
            <a:endParaRPr lang="cs-CZ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10" descr="http://www.71ranch.com/images/glossary/ta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7423" y="2475480"/>
            <a:ext cx="2484664" cy="18634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12" descr="http://www.dickinsonlonghorn.net/longhorn_info/management_tips/Images/Branding-CU-1009-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5877" y="4534329"/>
            <a:ext cx="2323239" cy="20347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16" descr="http://www.photomecan.eu/_data/section-1/1321_b-krouze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6743" y="4862286"/>
            <a:ext cx="2362199" cy="17997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osits.org/images/dosits/PilotWhaleinNCwithDTag_Ari_400.jpg"/>
          <p:cNvPicPr>
            <a:picLocks noChangeAspect="1" noChangeArrowheads="1"/>
          </p:cNvPicPr>
          <p:nvPr/>
        </p:nvPicPr>
        <p:blipFill>
          <a:blip r:embed="rId6" cstate="print"/>
          <a:srcRect l="9946"/>
          <a:stretch>
            <a:fillRect/>
          </a:stretch>
        </p:blipFill>
        <p:spPr bwMode="auto">
          <a:xfrm>
            <a:off x="228599" y="2692678"/>
            <a:ext cx="2928257" cy="21623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l="48614" t="49224" b="10065"/>
          <a:stretch>
            <a:fillRect/>
          </a:stretch>
        </p:blipFill>
        <p:spPr bwMode="auto">
          <a:xfrm>
            <a:off x="6096001" y="2351314"/>
            <a:ext cx="2745175" cy="16328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t="6600" r="53760" b="53542"/>
          <a:stretch>
            <a:fillRect/>
          </a:stretch>
        </p:blipFill>
        <p:spPr bwMode="auto">
          <a:xfrm>
            <a:off x="5611526" y="3814464"/>
            <a:ext cx="2530988" cy="16379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14" descr="http://im.novinky.cz/mynews/815/28154-top_foto1-sdyf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740" y="4989286"/>
            <a:ext cx="2962975" cy="166914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onservationmedia.com/wp-content/photo/Telemetry_980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992" y="4341388"/>
            <a:ext cx="3246437" cy="21631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64899"/>
            <a:ext cx="4559261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1. Přímé metody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solidFill>
                  <a:srgbClr val="E80000"/>
                </a:solidFill>
              </a:rPr>
              <a:t>dálkové sledování pohybu – telemetrie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	vysílačky, antény; GPS systémy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	... nákladnější, časová náročnost</a:t>
            </a:r>
            <a:endParaRPr lang="cs-CZ" sz="2000" dirty="0">
              <a:solidFill>
                <a:srgbClr val="009900"/>
              </a:solidFill>
            </a:endParaRPr>
          </a:p>
        </p:txBody>
      </p:sp>
      <p:pic>
        <p:nvPicPr>
          <p:cNvPr id="13" name="Picture 4" descr="http://www.selmy.cz/data/images/clanky/MarkoInGalichnik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3885" y="3397253"/>
            <a:ext cx="3125945" cy="21036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6" descr="http://www.spaceoffice.nl/blobs/spaceplaza/upload/images/wolf_with_radiocollar.jpg"/>
          <p:cNvPicPr>
            <a:picLocks noChangeAspect="1" noChangeArrowheads="1"/>
          </p:cNvPicPr>
          <p:nvPr/>
        </p:nvPicPr>
        <p:blipFill>
          <a:blip r:embed="rId5" cstate="print"/>
          <a:srcRect l="10689" r="5235"/>
          <a:stretch>
            <a:fillRect/>
          </a:stretch>
        </p:blipFill>
        <p:spPr bwMode="auto">
          <a:xfrm>
            <a:off x="5932714" y="785649"/>
            <a:ext cx="2971800" cy="23517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8" descr="http://extras.mnginteractive.com/live/media/site36/2011/0801/20110801__animal-wandering~p1.jpg"/>
          <p:cNvPicPr>
            <a:picLocks noChangeAspect="1" noChangeArrowheads="1"/>
          </p:cNvPicPr>
          <p:nvPr/>
        </p:nvPicPr>
        <p:blipFill>
          <a:blip r:embed="rId6" cstate="print"/>
          <a:srcRect b="7340"/>
          <a:stretch>
            <a:fillRect/>
          </a:stretch>
        </p:blipFill>
        <p:spPr bwMode="auto">
          <a:xfrm>
            <a:off x="2404795" y="2202176"/>
            <a:ext cx="3266662" cy="234079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TextovéPole 15"/>
          <p:cNvSpPr txBox="1"/>
          <p:nvPr/>
        </p:nvSpPr>
        <p:spPr>
          <a:xfrm>
            <a:off x="4188506" y="5889171"/>
            <a:ext cx="4671472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</a:rPr>
              <a:t>Riziko podhodnocení toku genů!!</a:t>
            </a:r>
            <a:endParaRPr lang="cs-CZ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97556"/>
            <a:ext cx="8111195" cy="251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2</a:t>
            </a:r>
            <a:r>
              <a:rPr lang="cs-CZ" dirty="0">
                <a:solidFill>
                  <a:srgbClr val="E80000"/>
                </a:solidFill>
              </a:rPr>
              <a:t>. </a:t>
            </a:r>
            <a:r>
              <a:rPr lang="cs-CZ" dirty="0" smtClean="0">
                <a:solidFill>
                  <a:srgbClr val="E80000"/>
                </a:solidFill>
              </a:rPr>
              <a:t>Nepřímé metody</a:t>
            </a:r>
            <a:endParaRPr lang="cs-CZ" sz="200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molekulární </a:t>
            </a:r>
            <a:r>
              <a:rPr lang="cs-CZ" sz="2000" dirty="0" err="1" smtClean="0">
                <a:solidFill>
                  <a:srgbClr val="E80000"/>
                </a:solidFill>
              </a:rPr>
              <a:t>markery</a:t>
            </a:r>
            <a:endParaRPr lang="cs-CZ" sz="2000" dirty="0" smtClean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	modely toku genů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	programy s využitím maximální věrohodnosti (maximum </a:t>
            </a:r>
            <a:r>
              <a:rPr lang="cs-CZ" sz="2000" dirty="0" err="1" smtClean="0">
                <a:solidFill>
                  <a:schemeClr val="tx2"/>
                </a:solidFill>
                <a:sym typeface="Symbol" pitchFamily="18" charset="2"/>
              </a:rPr>
              <a:t>likelihood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)</a:t>
            </a:r>
            <a:b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</a:b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	nebo </a:t>
            </a:r>
            <a:r>
              <a:rPr lang="cs-CZ" sz="2000" dirty="0" err="1" smtClean="0">
                <a:solidFill>
                  <a:schemeClr val="tx2"/>
                </a:solidFill>
                <a:sym typeface="Symbol" pitchFamily="18" charset="2"/>
              </a:rPr>
              <a:t>bayesiánského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 přístupu</a:t>
            </a:r>
            <a:endParaRPr lang="cs-CZ" sz="2000" dirty="0" smtClean="0">
              <a:solidFill>
                <a:srgbClr val="0099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	disperze (</a:t>
            </a:r>
            <a:r>
              <a:rPr lang="cs-CZ" sz="2000" i="1" dirty="0" err="1" smtClean="0">
                <a:solidFill>
                  <a:schemeClr val="tx2"/>
                </a:solidFill>
                <a:sym typeface="Symbol" pitchFamily="18" charset="2"/>
              </a:rPr>
              <a:t>dispersal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): vzdálenost rodičů a potomků	</a:t>
            </a:r>
            <a:endParaRPr lang="cs-CZ" sz="2000" dirty="0">
              <a:solidFill>
                <a:srgbClr val="009900"/>
              </a:solidFill>
            </a:endParaRPr>
          </a:p>
        </p:txBody>
      </p:sp>
      <p:pic>
        <p:nvPicPr>
          <p:cNvPr id="44034" name="Picture 2" descr="http://www.evolution-textbook.org/content/free/figures/16_EVOW_Art/04_EVOW_CH16.jpg"/>
          <p:cNvPicPr>
            <a:picLocks noChangeAspect="1" noChangeArrowheads="1"/>
          </p:cNvPicPr>
          <p:nvPr/>
        </p:nvPicPr>
        <p:blipFill>
          <a:blip r:embed="rId3" cstate="print"/>
          <a:srcRect b="25753"/>
          <a:stretch>
            <a:fillRect/>
          </a:stretch>
        </p:blipFill>
        <p:spPr bwMode="auto">
          <a:xfrm>
            <a:off x="933902" y="3099482"/>
            <a:ext cx="7247371" cy="3410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/>
          <p:cNvGrpSpPr/>
          <p:nvPr/>
        </p:nvGrpSpPr>
        <p:grpSpPr>
          <a:xfrm>
            <a:off x="411163" y="3892974"/>
            <a:ext cx="7909505" cy="2823512"/>
            <a:chOff x="411163" y="3892974"/>
            <a:chExt cx="7909505" cy="2823512"/>
          </a:xfrm>
        </p:grpSpPr>
        <p:grpSp>
          <p:nvGrpSpPr>
            <p:cNvPr id="22" name="Skupina 21"/>
            <p:cNvGrpSpPr/>
            <p:nvPr/>
          </p:nvGrpSpPr>
          <p:grpSpPr>
            <a:xfrm>
              <a:off x="411163" y="3892974"/>
              <a:ext cx="7909505" cy="2823512"/>
              <a:chOff x="411163" y="3892974"/>
              <a:chExt cx="7909505" cy="2823512"/>
            </a:xfrm>
          </p:grpSpPr>
          <p:pic>
            <p:nvPicPr>
              <p:cNvPr id="17" name="Picture 2" descr="http://www.apsnet.org/edcenter/advanced/topics/PopGenetics/Article%20Images/pop_figure_07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48723"/>
              <a:stretch>
                <a:fillRect/>
              </a:stretch>
            </p:blipFill>
            <p:spPr bwMode="auto">
              <a:xfrm>
                <a:off x="2167518" y="4440483"/>
                <a:ext cx="6153150" cy="2276003"/>
              </a:xfrm>
              <a:prstGeom prst="rect">
                <a:avLst/>
              </a:prstGeom>
              <a:noFill/>
            </p:spPr>
          </p:pic>
          <p:sp>
            <p:nvSpPr>
              <p:cNvPr id="20" name="TextovéPole 19"/>
              <p:cNvSpPr txBox="1"/>
              <p:nvPr/>
            </p:nvSpPr>
            <p:spPr>
              <a:xfrm>
                <a:off x="411163" y="3892974"/>
                <a:ext cx="46522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 smtClean="0">
                    <a:solidFill>
                      <a:srgbClr val="E80000"/>
                    </a:solidFill>
                  </a:rPr>
                  <a:t>Ostrovní model může být i asymetrický:</a:t>
                </a:r>
                <a:endParaRPr lang="cs-CZ" sz="2000" dirty="0">
                  <a:solidFill>
                    <a:srgbClr val="E80000"/>
                  </a:solidFill>
                </a:endParaRPr>
              </a:p>
            </p:txBody>
          </p:sp>
        </p:grpSp>
        <p:sp>
          <p:nvSpPr>
            <p:cNvPr id="23" name="Šipka dolů 22"/>
            <p:cNvSpPr/>
            <p:nvPr/>
          </p:nvSpPr>
          <p:spPr bwMode="auto">
            <a:xfrm rot="1635274">
              <a:off x="3856884" y="4340504"/>
              <a:ext cx="342583" cy="326572"/>
            </a:xfrm>
            <a:prstGeom prst="downArrow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97282" name="Picture 2" descr="http://media.indiedb.com/images/games/1/11/10298/cycladic-islands-I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3370" y="224679"/>
            <a:ext cx="3807731" cy="20540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ovéPole 3"/>
          <p:cNvSpPr txBox="1"/>
          <p:nvPr/>
        </p:nvSpPr>
        <p:spPr>
          <a:xfrm>
            <a:off x="411163" y="446315"/>
            <a:ext cx="4685898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</a:rPr>
              <a:t>A) Ostrovní model (</a:t>
            </a:r>
            <a:r>
              <a:rPr lang="cs-CZ" i="1" dirty="0" smtClean="0">
                <a:solidFill>
                  <a:srgbClr val="E80000"/>
                </a:solidFill>
              </a:rPr>
              <a:t>island model</a:t>
            </a:r>
            <a:r>
              <a:rPr lang="cs-CZ" dirty="0" smtClean="0">
                <a:solidFill>
                  <a:srgbClr val="E80000"/>
                </a:solidFill>
              </a:rPr>
              <a:t>)</a:t>
            </a:r>
            <a:endParaRPr lang="cs-CZ" dirty="0">
              <a:solidFill>
                <a:srgbClr val="E80000"/>
              </a:solidFill>
            </a:endParaRPr>
          </a:p>
        </p:txBody>
      </p:sp>
      <p:grpSp>
        <p:nvGrpSpPr>
          <p:cNvPr id="3" name="Group 33"/>
          <p:cNvGrpSpPr>
            <a:grpSpLocks noChangeAspect="1"/>
          </p:cNvGrpSpPr>
          <p:nvPr/>
        </p:nvGrpSpPr>
        <p:grpSpPr bwMode="auto">
          <a:xfrm>
            <a:off x="2775857" y="1115787"/>
            <a:ext cx="1640795" cy="1358620"/>
            <a:chOff x="3960" y="1326"/>
            <a:chExt cx="628" cy="520"/>
          </a:xfrm>
        </p:grpSpPr>
        <p:sp>
          <p:nvSpPr>
            <p:cNvPr id="6" name="Oval 13"/>
            <p:cNvSpPr>
              <a:spLocks noChangeAspect="1" noChangeArrowheads="1"/>
            </p:cNvSpPr>
            <p:nvPr/>
          </p:nvSpPr>
          <p:spPr bwMode="auto">
            <a:xfrm>
              <a:off x="4044" y="1326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Oval 15"/>
            <p:cNvSpPr>
              <a:spLocks noChangeAspect="1" noChangeArrowheads="1"/>
            </p:cNvSpPr>
            <p:nvPr/>
          </p:nvSpPr>
          <p:spPr bwMode="auto">
            <a:xfrm>
              <a:off x="4404" y="1368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Oval 16"/>
            <p:cNvSpPr>
              <a:spLocks noChangeAspect="1" noChangeArrowheads="1"/>
            </p:cNvSpPr>
            <p:nvPr/>
          </p:nvSpPr>
          <p:spPr bwMode="auto">
            <a:xfrm>
              <a:off x="4416" y="1662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Oval 17"/>
            <p:cNvSpPr>
              <a:spLocks noChangeAspect="1" noChangeArrowheads="1"/>
            </p:cNvSpPr>
            <p:nvPr/>
          </p:nvSpPr>
          <p:spPr bwMode="auto">
            <a:xfrm>
              <a:off x="3960" y="1674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 flipH="1" flipV="1">
              <a:off x="4194" y="1488"/>
              <a:ext cx="222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 flipH="1">
              <a:off x="4050" y="1430"/>
              <a:ext cx="78" cy="3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 flipV="1">
              <a:off x="4057" y="1769"/>
              <a:ext cx="454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Line 25"/>
            <p:cNvSpPr>
              <a:spLocks noChangeShapeType="1"/>
            </p:cNvSpPr>
            <p:nvPr/>
          </p:nvSpPr>
          <p:spPr bwMode="auto">
            <a:xfrm>
              <a:off x="4151" y="1409"/>
              <a:ext cx="324" cy="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4490" y="1473"/>
              <a:ext cx="15" cy="2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 flipV="1">
              <a:off x="4140" y="1506"/>
              <a:ext cx="246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" name="Obdélníkový popisek 17"/>
          <p:cNvSpPr/>
          <p:nvPr/>
        </p:nvSpPr>
        <p:spPr>
          <a:xfrm>
            <a:off x="204334" y="4651436"/>
            <a:ext cx="2035620" cy="719513"/>
          </a:xfrm>
          <a:prstGeom prst="wedgeRectCallout">
            <a:avLst>
              <a:gd name="adj1" fmla="val 65124"/>
              <a:gd name="adj2" fmla="val 42112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continent</a:t>
            </a:r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-island model</a:t>
            </a:r>
            <a:endParaRPr lang="cs-CZ" sz="18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bdélníkový popisek 18"/>
          <p:cNvSpPr/>
          <p:nvPr/>
        </p:nvSpPr>
        <p:spPr>
          <a:xfrm>
            <a:off x="7358742" y="3701068"/>
            <a:ext cx="1153887" cy="719513"/>
          </a:xfrm>
          <a:prstGeom prst="wedgeRectCallout">
            <a:avLst>
              <a:gd name="adj1" fmla="val -33539"/>
              <a:gd name="adj2" fmla="val 9048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island </a:t>
            </a:r>
          </a:p>
          <a:p>
            <a:pPr algn="ctr"/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</a:t>
            </a:r>
            <a:endParaRPr lang="cs-CZ" sz="18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11163" y="2792029"/>
            <a:ext cx="74531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 smtClean="0"/>
              <a:t>S. </a:t>
            </a:r>
            <a:r>
              <a:rPr lang="cs-CZ" sz="2000" dirty="0" err="1"/>
              <a:t>Wright</a:t>
            </a:r>
            <a:r>
              <a:rPr lang="cs-CZ" sz="2000" dirty="0"/>
              <a:t> </a:t>
            </a:r>
            <a:r>
              <a:rPr lang="cs-CZ" sz="2000" dirty="0" smtClean="0"/>
              <a:t>(F-statistika): 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cs-CZ" sz="2000" baseline="-25000" dirty="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1/(4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+ 1)  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(1/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cs-CZ" sz="2000" baseline="-25000" dirty="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‒ 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1)/4</a:t>
            </a:r>
            <a:br>
              <a:rPr lang="cs-CZ" sz="2000" dirty="0">
                <a:solidFill>
                  <a:schemeClr val="tx2"/>
                </a:solidFill>
                <a:sym typeface="Symbol" pitchFamily="18" charset="2"/>
              </a:rPr>
            </a:b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  … 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počet migrantů na 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generaci</a:t>
            </a:r>
            <a:endParaRPr lang="cs-CZ" sz="20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1163" y="381000"/>
            <a:ext cx="7324441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 smtClean="0">
                <a:solidFill>
                  <a:srgbClr val="E80000"/>
                </a:solidFill>
              </a:rPr>
              <a:t>B) Modely izolace vzdáleností (</a:t>
            </a:r>
            <a:r>
              <a:rPr lang="cs-CZ" dirty="0" err="1" smtClean="0">
                <a:solidFill>
                  <a:srgbClr val="E80000"/>
                </a:solidFill>
              </a:rPr>
              <a:t>isolation</a:t>
            </a:r>
            <a:r>
              <a:rPr lang="cs-CZ" dirty="0" smtClean="0">
                <a:solidFill>
                  <a:srgbClr val="E80000"/>
                </a:solidFill>
              </a:rPr>
              <a:t> by distance)</a:t>
            </a:r>
            <a:br>
              <a:rPr lang="cs-CZ" dirty="0" smtClean="0">
                <a:solidFill>
                  <a:srgbClr val="E80000"/>
                </a:solidFill>
              </a:rPr>
            </a:br>
            <a:r>
              <a:rPr lang="cs-CZ" dirty="0" smtClean="0">
                <a:solidFill>
                  <a:srgbClr val="E80000"/>
                </a:solidFill>
              </a:rPr>
              <a:t>	diskontinuální = </a:t>
            </a:r>
            <a:r>
              <a:rPr lang="cs-CZ" i="1" dirty="0" err="1" smtClean="0">
                <a:solidFill>
                  <a:srgbClr val="E80000"/>
                </a:solidFill>
              </a:rPr>
              <a:t>stepping</a:t>
            </a:r>
            <a:r>
              <a:rPr lang="cs-CZ" i="1" dirty="0" smtClean="0">
                <a:solidFill>
                  <a:srgbClr val="E80000"/>
                </a:solidFill>
              </a:rPr>
              <a:t> stone model</a:t>
            </a:r>
            <a:endParaRPr lang="cs-CZ" i="1" dirty="0">
              <a:solidFill>
                <a:srgbClr val="E80000"/>
              </a:solidFill>
            </a:endParaRPr>
          </a:p>
        </p:txBody>
      </p:sp>
      <p:pic>
        <p:nvPicPr>
          <p:cNvPr id="6" name="Picture 2" descr="http://www.apsnet.org/edcenter/advanced/topics/PopGenetics/Article%20Images/pop_figure_07.jpg"/>
          <p:cNvPicPr>
            <a:picLocks noChangeAspect="1" noChangeArrowheads="1"/>
          </p:cNvPicPr>
          <p:nvPr/>
        </p:nvPicPr>
        <p:blipFill>
          <a:blip r:embed="rId3" cstate="print"/>
          <a:srcRect t="51522"/>
          <a:stretch>
            <a:fillRect/>
          </a:stretch>
        </p:blipFill>
        <p:spPr bwMode="auto">
          <a:xfrm>
            <a:off x="683305" y="1367951"/>
            <a:ext cx="6153150" cy="2151762"/>
          </a:xfrm>
          <a:prstGeom prst="rect">
            <a:avLst/>
          </a:prstGeom>
          <a:noFill/>
        </p:spPr>
      </p:pic>
      <p:sp>
        <p:nvSpPr>
          <p:cNvPr id="7" name="Obdélníkový popisek 6"/>
          <p:cNvSpPr/>
          <p:nvPr/>
        </p:nvSpPr>
        <p:spPr>
          <a:xfrm>
            <a:off x="768106" y="3106429"/>
            <a:ext cx="1710227" cy="719513"/>
          </a:xfrm>
          <a:prstGeom prst="wedgeRectCallout">
            <a:avLst>
              <a:gd name="adj1" fmla="val 24424"/>
              <a:gd name="adj2" fmla="val -11216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1D </a:t>
            </a:r>
            <a:r>
              <a:rPr lang="cs-CZ" sz="1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  <a:endParaRPr lang="cs-CZ" sz="18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6679047" y="1514957"/>
            <a:ext cx="1710227" cy="719513"/>
          </a:xfrm>
          <a:prstGeom prst="wedgeRectCallout">
            <a:avLst>
              <a:gd name="adj1" fmla="val -56137"/>
              <a:gd name="adj2" fmla="val 100298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2D </a:t>
            </a:r>
            <a:r>
              <a:rPr lang="cs-CZ" sz="1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  <a:endParaRPr lang="cs-CZ" sz="18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9330" name="Picture 2" descr="http://fbcatown.com/filerequest/16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5025" y="4176598"/>
            <a:ext cx="3197832" cy="23983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35" descr="ital74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9257" y="3548743"/>
            <a:ext cx="272332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2" name="Picture 2" descr="http://www.fla-keys.com/img/footer_floridakeys_5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388" y="4405760"/>
            <a:ext cx="2957739" cy="1621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1163" y="381000"/>
            <a:ext cx="7324441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 smtClean="0">
                <a:solidFill>
                  <a:srgbClr val="E80000"/>
                </a:solidFill>
              </a:rPr>
              <a:t>B) Modely izolace vzdáleností (</a:t>
            </a:r>
            <a:r>
              <a:rPr lang="cs-CZ" dirty="0" err="1" smtClean="0">
                <a:solidFill>
                  <a:srgbClr val="E80000"/>
                </a:solidFill>
              </a:rPr>
              <a:t>isolation</a:t>
            </a:r>
            <a:r>
              <a:rPr lang="cs-CZ" dirty="0" smtClean="0">
                <a:solidFill>
                  <a:srgbClr val="E80000"/>
                </a:solidFill>
              </a:rPr>
              <a:t> by distance)</a:t>
            </a:r>
            <a:br>
              <a:rPr lang="cs-CZ" dirty="0" smtClean="0">
                <a:solidFill>
                  <a:srgbClr val="E80000"/>
                </a:solidFill>
              </a:rPr>
            </a:br>
            <a:r>
              <a:rPr lang="cs-CZ" dirty="0" smtClean="0">
                <a:solidFill>
                  <a:srgbClr val="E80000"/>
                </a:solidFill>
              </a:rPr>
              <a:t>	kontinuální</a:t>
            </a:r>
            <a:endParaRPr lang="cs-CZ" i="1" dirty="0">
              <a:solidFill>
                <a:srgbClr val="E8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11163" y="1451188"/>
            <a:ext cx="8732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Linanthus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parryae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jirnicovité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Polemoniaceae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Mohavská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poušť (Kalifornie) </a:t>
            </a:r>
          </a:p>
          <a:p>
            <a:pPr algn="ctr"/>
            <a:r>
              <a:rPr lang="cs-CZ" sz="2000" dirty="0" smtClean="0">
                <a:latin typeface="Arial" pitchFamily="34" charset="0"/>
                <a:cs typeface="Arial" pitchFamily="34" charset="0"/>
              </a:rPr>
              <a:t>T.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Dobzhansky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Sewall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Wright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432513" y="6208697"/>
            <a:ext cx="1223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smtClean="0">
                <a:latin typeface="Arial" pitchFamily="34" charset="0"/>
                <a:cs typeface="Arial" pitchFamily="34" charset="0"/>
              </a:rPr>
              <a:t>L.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parryae</a:t>
            </a:r>
            <a:endParaRPr lang="cs-CZ" sz="1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0" descr="http://calphotos.berkeley.edu/imgs/512x768/0000_0000/0108/166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63" y="2235977"/>
            <a:ext cx="2669611" cy="20012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4" descr="File:Linanthus demissus 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7334" y="4231277"/>
            <a:ext cx="2560637" cy="247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7890" name="Picture 2" descr="http://eolspecies.lifedesks.org/image/view/1686/_origin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0627" y="2283276"/>
            <a:ext cx="2993573" cy="22451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" descr="http://eolspecies.lifedesks.org/image/view/1607/_original"/>
          <p:cNvPicPr>
            <a:picLocks noChangeAspect="1" noChangeArrowheads="1"/>
          </p:cNvPicPr>
          <p:nvPr/>
        </p:nvPicPr>
        <p:blipFill>
          <a:blip r:embed="rId7" cstate="print"/>
          <a:srcRect l="4947" t="3053" r="9664" b="3031"/>
          <a:stretch>
            <a:fillRect/>
          </a:stretch>
        </p:blipFill>
        <p:spPr bwMode="auto">
          <a:xfrm>
            <a:off x="5563341" y="4121659"/>
            <a:ext cx="3429739" cy="251398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Migr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028700" y="366713"/>
            <a:ext cx="31797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Důsledky toku genů: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22263" y="1200150"/>
            <a:ext cx="49117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80000"/>
                </a:solidFill>
              </a:rPr>
              <a:t>genetická homogenizace subpopulací</a:t>
            </a:r>
            <a:r>
              <a:rPr lang="cs-CZ" sz="2000"/>
              <a:t>,</a:t>
            </a:r>
            <a:br>
              <a:rPr lang="cs-CZ" sz="2000"/>
            </a:br>
            <a:r>
              <a:rPr lang="cs-CZ" sz="2000"/>
              <a:t>   zabraňující jejich genetické divergenci </a:t>
            </a:r>
            <a:r>
              <a:rPr lang="en-US" sz="2000"/>
              <a:t/>
            </a:r>
            <a:br>
              <a:rPr lang="en-US" sz="2000"/>
            </a:br>
            <a:endParaRPr lang="cs-CZ" sz="2000"/>
          </a:p>
          <a:p>
            <a:r>
              <a:rPr lang="cs-CZ" sz="2000">
                <a:sym typeface="Symbol" pitchFamily="18" charset="2"/>
              </a:rPr>
              <a:t>u mnoha druhů migrace velmi</a:t>
            </a:r>
            <a:r>
              <a:rPr lang="en-US" sz="2000">
                <a:sym typeface="Symbol" pitchFamily="18" charset="2"/>
              </a:rPr>
              <a:t> </a:t>
            </a:r>
            <a:r>
              <a:rPr lang="cs-CZ" sz="2000">
                <a:sym typeface="Symbol" pitchFamily="18" charset="2"/>
              </a:rPr>
              <a:t>omezená</a:t>
            </a:r>
            <a:endParaRPr lang="cs-CZ" sz="2000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30200" y="3787775"/>
            <a:ext cx="32369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/>
              <a:t>Př.: výskyt melanických forem</a:t>
            </a:r>
            <a:br>
              <a:rPr lang="cs-CZ" sz="1800"/>
            </a:br>
            <a:r>
              <a:rPr lang="cs-CZ" sz="1800"/>
              <a:t>       můr v Anglii</a:t>
            </a:r>
          </a:p>
        </p:txBody>
      </p:sp>
      <p:sp>
        <p:nvSpPr>
          <p:cNvPr id="58376" name="AutoShape 8"/>
          <p:cNvSpPr>
            <a:spLocks noChangeArrowheads="1"/>
          </p:cNvSpPr>
          <p:nvPr/>
        </p:nvSpPr>
        <p:spPr bwMode="auto">
          <a:xfrm>
            <a:off x="3968750" y="3781425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autoUpdateAnimBg="0"/>
      <p:bldP spid="583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738188" y="1393825"/>
            <a:ext cx="814998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smtClean="0"/>
              <a:t>mutace (+ transpozice</a:t>
            </a:r>
            <a:r>
              <a:rPr lang="cs-CZ" dirty="0"/>
              <a:t>)</a:t>
            </a:r>
          </a:p>
          <a:p>
            <a:pPr>
              <a:lnSpc>
                <a:spcPct val="150000"/>
              </a:lnSpc>
            </a:pPr>
            <a:r>
              <a:rPr lang="cs-CZ" dirty="0"/>
              <a:t> rekombinace</a:t>
            </a:r>
          </a:p>
          <a:p>
            <a:pPr>
              <a:lnSpc>
                <a:spcPct val="150000"/>
              </a:lnSpc>
            </a:pPr>
            <a:r>
              <a:rPr lang="cs-CZ" dirty="0"/>
              <a:t> migrace (tok genů)</a:t>
            </a:r>
          </a:p>
          <a:p>
            <a:pPr>
              <a:lnSpc>
                <a:spcPct val="150000"/>
              </a:lnSpc>
            </a:pPr>
            <a:r>
              <a:rPr lang="cs-CZ" dirty="0"/>
              <a:t> nenáhodné </a:t>
            </a:r>
            <a:r>
              <a:rPr lang="en-US" dirty="0" err="1"/>
              <a:t>oplozen</a:t>
            </a:r>
            <a:r>
              <a:rPr lang="cs-CZ" dirty="0"/>
              <a:t>í 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dirty="0"/>
              <a:t> přírodní výběr (selekce)</a:t>
            </a:r>
          </a:p>
          <a:p>
            <a:pPr>
              <a:lnSpc>
                <a:spcPct val="150000"/>
              </a:lnSpc>
            </a:pPr>
            <a:r>
              <a:rPr lang="cs-CZ" dirty="0"/>
              <a:t> náhodný genetický posun (drift) + </a:t>
            </a:r>
            <a:r>
              <a:rPr lang="cs-CZ" sz="2000" dirty="0" err="1"/>
              <a:t>bottleneck</a:t>
            </a:r>
            <a:r>
              <a:rPr lang="cs-CZ" sz="2000" dirty="0"/>
              <a:t>, efekt zakladatele</a:t>
            </a:r>
          </a:p>
          <a:p>
            <a:pPr>
              <a:lnSpc>
                <a:spcPct val="150000"/>
              </a:lnSpc>
            </a:pPr>
            <a:r>
              <a:rPr lang="cs-CZ" dirty="0"/>
              <a:t> molekulární </a:t>
            </a:r>
            <a:r>
              <a:rPr lang="cs-CZ" dirty="0" smtClean="0"/>
              <a:t>tah</a:t>
            </a:r>
            <a:endParaRPr lang="cs-CZ" dirty="0"/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1113310" y="424335"/>
            <a:ext cx="708251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HLAVNÍ MIKROEVOLUČNÍ MECHANISMY:</a:t>
            </a:r>
            <a:endParaRPr lang="cs-CZ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84200" y="3654425"/>
            <a:ext cx="3586163" cy="2441575"/>
            <a:chOff x="368" y="2302"/>
            <a:chExt cx="2259" cy="1538"/>
          </a:xfrm>
        </p:grpSpPr>
        <p:pic>
          <p:nvPicPr>
            <p:cNvPr id="22536" name="Picture 9" descr="odontopera_bidentata_ma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4" y="2302"/>
              <a:ext cx="1628" cy="1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sp>
          <p:nvSpPr>
            <p:cNvPr id="22537" name="Text Box 13"/>
            <p:cNvSpPr txBox="1">
              <a:spLocks noChangeArrowheads="1"/>
            </p:cNvSpPr>
            <p:nvPr/>
          </p:nvSpPr>
          <p:spPr bwMode="auto">
            <a:xfrm>
              <a:off x="368" y="3472"/>
              <a:ext cx="225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/>
                <a:t>zejkovec dvojzubý</a:t>
              </a:r>
            </a:p>
            <a:p>
              <a:pPr algn="ctr"/>
              <a:r>
                <a:rPr lang="cs-CZ" sz="1600"/>
                <a:t>(</a:t>
              </a:r>
              <a:r>
                <a:rPr lang="en-US" sz="1600" i="1"/>
                <a:t>Odontoptera</a:t>
              </a:r>
              <a:r>
                <a:rPr lang="cs-CZ" sz="1600" i="1"/>
                <a:t> </a:t>
              </a:r>
              <a:r>
                <a:rPr lang="en-US" sz="1600"/>
                <a:t>[</a:t>
              </a:r>
              <a:r>
                <a:rPr lang="en-US" sz="1600" i="1"/>
                <a:t>Gonodontis</a:t>
              </a:r>
              <a:r>
                <a:rPr lang="en-US" sz="1600"/>
                <a:t>]</a:t>
              </a:r>
              <a:r>
                <a:rPr lang="en-US" sz="1600" i="1"/>
                <a:t> </a:t>
              </a:r>
              <a:r>
                <a:rPr lang="cs-CZ" sz="1600" i="1"/>
                <a:t>bidentata</a:t>
              </a:r>
              <a:r>
                <a:rPr lang="cs-CZ" sz="1600"/>
                <a:t>)</a:t>
              </a:r>
            </a:p>
          </p:txBody>
        </p:sp>
      </p:grpSp>
      <p:pic>
        <p:nvPicPr>
          <p:cNvPr id="22533" name="Picture 11" descr="biston_betularia_ha3_2507_t"/>
          <p:cNvPicPr>
            <a:picLocks noChangeAspect="1" noChangeArrowheads="1"/>
          </p:cNvPicPr>
          <p:nvPr/>
        </p:nvPicPr>
        <p:blipFill>
          <a:blip r:embed="rId4" cstate="print"/>
          <a:srcRect t="15058" b="15391"/>
          <a:stretch>
            <a:fillRect/>
          </a:stretch>
        </p:blipFill>
        <p:spPr bwMode="auto">
          <a:xfrm>
            <a:off x="2492375" y="805543"/>
            <a:ext cx="2112963" cy="146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2534" name="Picture 12" descr="biston_betularia_hs5_1004_t"/>
          <p:cNvPicPr>
            <a:picLocks noChangeAspect="1" noChangeArrowheads="1"/>
          </p:cNvPicPr>
          <p:nvPr/>
        </p:nvPicPr>
        <p:blipFill>
          <a:blip r:embed="rId5" cstate="print"/>
          <a:srcRect t="20617" b="21471"/>
          <a:stretch>
            <a:fillRect/>
          </a:stretch>
        </p:blipFill>
        <p:spPr bwMode="auto">
          <a:xfrm>
            <a:off x="263525" y="925286"/>
            <a:ext cx="2124075" cy="123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5" name="Text Box 14"/>
          <p:cNvSpPr txBox="1">
            <a:spLocks noChangeArrowheads="1"/>
          </p:cNvSpPr>
          <p:nvPr/>
        </p:nvSpPr>
        <p:spPr bwMode="auto">
          <a:xfrm>
            <a:off x="627063" y="2708276"/>
            <a:ext cx="3686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/>
              <a:t>drsnokřídlec březový (</a:t>
            </a:r>
            <a:r>
              <a:rPr lang="cs-CZ" sz="1600" i="1"/>
              <a:t>Biston betularia</a:t>
            </a:r>
            <a:r>
              <a:rPr lang="cs-CZ" sz="1600"/>
              <a:t>)</a:t>
            </a:r>
          </a:p>
        </p:txBody>
      </p:sp>
      <p:pic>
        <p:nvPicPr>
          <p:cNvPr id="22532" name="Picture 20" descr="Migra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73100"/>
            <a:ext cx="89281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Bez názvu -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 smtClean="0"/>
              <a:t>Geogra</a:t>
            </a:r>
            <a:r>
              <a:rPr lang="cs-CZ" sz="2000" dirty="0" smtClean="0"/>
              <a:t>f</a:t>
            </a:r>
            <a:r>
              <a:rPr lang="en-GB" sz="2000" dirty="0" err="1" smtClean="0"/>
              <a:t>ic</a:t>
            </a:r>
            <a:r>
              <a:rPr lang="cs-CZ" sz="2000" dirty="0" err="1" smtClean="0"/>
              <a:t>ká</a:t>
            </a:r>
            <a:r>
              <a:rPr lang="cs-CZ" sz="2000" dirty="0" smtClean="0"/>
              <a:t> škála</a:t>
            </a:r>
            <a:endParaRPr lang="en-GB" sz="2000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4953001" y="2547256"/>
            <a:ext cx="1099455" cy="500744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klina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295401" y="176607"/>
            <a:ext cx="6524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E80000"/>
                </a:solidFill>
              </a:rPr>
              <a:t>Difúze neutrálních alel v důsledku toku genů mezi démy</a:t>
            </a:r>
            <a:endParaRPr lang="cs-CZ" sz="2000" dirty="0">
              <a:solidFill>
                <a:srgbClr val="E80000"/>
              </a:solidFill>
            </a:endParaRPr>
          </a:p>
        </p:txBody>
      </p:sp>
      <p:sp>
        <p:nvSpPr>
          <p:cNvPr id="11" name="Oválný popisek 10"/>
          <p:cNvSpPr/>
          <p:nvPr/>
        </p:nvSpPr>
        <p:spPr bwMode="auto">
          <a:xfrm>
            <a:off x="498475" y="5127171"/>
            <a:ext cx="1319439" cy="587828"/>
          </a:xfrm>
          <a:prstGeom prst="wedgeEllipseCallout">
            <a:avLst>
              <a:gd name="adj1" fmla="val -5271"/>
              <a:gd name="adj2" fmla="val 84975"/>
            </a:avLst>
          </a:prstGeom>
          <a:solidFill>
            <a:srgbClr val="0099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Dém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1</a:t>
            </a:r>
          </a:p>
        </p:txBody>
      </p:sp>
      <p:sp>
        <p:nvSpPr>
          <p:cNvPr id="12" name="Oválný popisek 11"/>
          <p:cNvSpPr/>
          <p:nvPr/>
        </p:nvSpPr>
        <p:spPr bwMode="auto">
          <a:xfrm>
            <a:off x="6735989" y="1099911"/>
            <a:ext cx="1319439" cy="587828"/>
          </a:xfrm>
          <a:prstGeom prst="wedgeEllipseCallout">
            <a:avLst>
              <a:gd name="adj1" fmla="val -2796"/>
              <a:gd name="adj2" fmla="val -92803"/>
            </a:avLst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Dém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96686" y="178571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Dém</a:t>
            </a:r>
            <a:r>
              <a:rPr lang="cs-CZ" dirty="0" smtClean="0"/>
              <a:t> 1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166257" y="178571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Dém</a:t>
            </a:r>
            <a:r>
              <a:rPr lang="cs-CZ" dirty="0" smtClean="0"/>
              <a:t> 2</a:t>
            </a:r>
            <a:endParaRPr lang="cs-CZ" dirty="0"/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5301344" y="3655421"/>
            <a:ext cx="2198913" cy="1101635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při počátečním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kontaktu klina „schodovitá“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 smtClean="0"/>
              <a:t>Geogra</a:t>
            </a:r>
            <a:r>
              <a:rPr lang="cs-CZ" sz="2000" dirty="0" smtClean="0"/>
              <a:t>f</a:t>
            </a:r>
            <a:r>
              <a:rPr lang="en-GB" sz="2000" dirty="0" err="1" smtClean="0"/>
              <a:t>ic</a:t>
            </a:r>
            <a:r>
              <a:rPr lang="cs-CZ" sz="2000" dirty="0" err="1" smtClean="0"/>
              <a:t>ká</a:t>
            </a:r>
            <a:r>
              <a:rPr lang="cs-CZ" sz="2000" dirty="0" smtClean="0"/>
              <a:t> škála</a:t>
            </a:r>
            <a:endParaRPr lang="en-GB" sz="2000" dirty="0"/>
          </a:p>
        </p:txBody>
      </p:sp>
      <p:pic>
        <p:nvPicPr>
          <p:cNvPr id="8" name="Obrázek 7" descr="Bez názvu -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 smtClean="0"/>
              <a:t>Geogra</a:t>
            </a:r>
            <a:r>
              <a:rPr lang="cs-CZ" sz="2000" dirty="0" smtClean="0"/>
              <a:t>f</a:t>
            </a:r>
            <a:r>
              <a:rPr lang="en-GB" sz="2000" dirty="0" err="1" smtClean="0"/>
              <a:t>ic</a:t>
            </a:r>
            <a:r>
              <a:rPr lang="cs-CZ" sz="2000" dirty="0" err="1" smtClean="0"/>
              <a:t>ká</a:t>
            </a:r>
            <a:r>
              <a:rPr lang="cs-CZ" sz="2000" dirty="0" smtClean="0"/>
              <a:t> škála</a:t>
            </a:r>
            <a:endParaRPr lang="en-GB" sz="2000" dirty="0"/>
          </a:p>
        </p:txBody>
      </p:sp>
      <p:pic>
        <p:nvPicPr>
          <p:cNvPr id="6" name="Obrázek 5" descr="Bez názvu -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-228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mtClean="0"/>
              <a:t/>
            </a:r>
            <a:br>
              <a:rPr lang="en-GB" smtClean="0"/>
            </a:br>
            <a:endParaRPr lang="en-GB" smtClean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 smtClean="0"/>
              <a:t>Geogra</a:t>
            </a:r>
            <a:r>
              <a:rPr lang="cs-CZ" sz="2000" dirty="0" smtClean="0"/>
              <a:t>f</a:t>
            </a:r>
            <a:r>
              <a:rPr lang="en-GB" sz="2000" dirty="0" err="1" smtClean="0"/>
              <a:t>ic</a:t>
            </a:r>
            <a:r>
              <a:rPr lang="cs-CZ" sz="2000" dirty="0" err="1" smtClean="0"/>
              <a:t>ká</a:t>
            </a:r>
            <a:r>
              <a:rPr lang="cs-CZ" sz="2000" dirty="0" smtClean="0"/>
              <a:t> škála</a:t>
            </a:r>
            <a:endParaRPr lang="en-GB" sz="2000" dirty="0"/>
          </a:p>
        </p:txBody>
      </p:sp>
      <p:pic>
        <p:nvPicPr>
          <p:cNvPr id="8" name="Obrázek 7" descr="Bez názvu - 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" y="679450"/>
            <a:ext cx="89027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 smtClean="0"/>
              <a:t>Geogra</a:t>
            </a:r>
            <a:r>
              <a:rPr lang="cs-CZ" sz="2000" dirty="0" smtClean="0"/>
              <a:t>f</a:t>
            </a:r>
            <a:r>
              <a:rPr lang="en-GB" sz="2000" dirty="0" err="1" smtClean="0"/>
              <a:t>ic</a:t>
            </a:r>
            <a:r>
              <a:rPr lang="cs-CZ" sz="2000" dirty="0" err="1" smtClean="0"/>
              <a:t>ká</a:t>
            </a:r>
            <a:r>
              <a:rPr lang="cs-CZ" sz="2000" dirty="0" smtClean="0"/>
              <a:t> škála</a:t>
            </a:r>
            <a:endParaRPr lang="en-GB" sz="2000" dirty="0"/>
          </a:p>
        </p:txBody>
      </p:sp>
      <p:pic>
        <p:nvPicPr>
          <p:cNvPr id="7" name="Obrázek 6" descr="Bez názvu - 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bio.miami.edu/~cmallery/150/mendel/sf10x1a.jpg"/>
          <p:cNvPicPr>
            <a:picLocks noChangeAspect="1" noChangeArrowheads="1"/>
          </p:cNvPicPr>
          <p:nvPr/>
        </p:nvPicPr>
        <p:blipFill>
          <a:blip r:embed="rId3" cstate="print"/>
          <a:srcRect l="2155" t="3472" r="2042" b="4881"/>
          <a:stretch>
            <a:fillRect/>
          </a:stretch>
        </p:blipFill>
        <p:spPr bwMode="auto">
          <a:xfrm>
            <a:off x="6270172" y="1960932"/>
            <a:ext cx="2677885" cy="159251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3554" name="Text Box 13"/>
          <p:cNvSpPr txBox="1">
            <a:spLocks noChangeArrowheads="1"/>
          </p:cNvSpPr>
          <p:nvPr/>
        </p:nvSpPr>
        <p:spPr bwMode="auto">
          <a:xfrm>
            <a:off x="1798638" y="300038"/>
            <a:ext cx="5489575" cy="10668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PŘÍBUZENSKÉ KŘÍŽENÍ</a:t>
            </a:r>
          </a:p>
          <a:p>
            <a:pPr algn="ctr"/>
            <a:r>
              <a:rPr lang="cs-CZ" sz="32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(INBREEDING)</a:t>
            </a:r>
          </a:p>
        </p:txBody>
      </p:sp>
      <p:sp>
        <p:nvSpPr>
          <p:cNvPr id="23555" name="Text Box 14"/>
          <p:cNvSpPr txBox="1">
            <a:spLocks noChangeArrowheads="1"/>
          </p:cNvSpPr>
          <p:nvPr/>
        </p:nvSpPr>
        <p:spPr bwMode="auto">
          <a:xfrm>
            <a:off x="433388" y="1861911"/>
            <a:ext cx="6277681" cy="214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/>
              <a:t>Př.: opakované samooplození </a:t>
            </a:r>
            <a:r>
              <a:rPr lang="cs-CZ" sz="2000" dirty="0" smtClean="0"/>
              <a:t>(např. samosprašnost):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výchozí </a:t>
            </a:r>
            <a:r>
              <a:rPr lang="cs-CZ" sz="2000" dirty="0" smtClean="0"/>
              <a:t>gen</a:t>
            </a:r>
            <a:r>
              <a:rPr lang="en-US" sz="2000" dirty="0" err="1" smtClean="0"/>
              <a:t>erace</a:t>
            </a:r>
            <a:r>
              <a:rPr lang="cs-CZ" sz="2000" dirty="0" smtClean="0"/>
              <a:t> </a:t>
            </a:r>
            <a:r>
              <a:rPr lang="cs-CZ" sz="2000" dirty="0" smtClean="0"/>
              <a:t>(HWE):	1/4 </a:t>
            </a:r>
            <a:r>
              <a:rPr lang="cs-CZ" sz="2000" i="1" dirty="0" smtClean="0"/>
              <a:t>AA</a:t>
            </a:r>
            <a:r>
              <a:rPr lang="cs-CZ" sz="2000" dirty="0" smtClean="0"/>
              <a:t>, 2/4 </a:t>
            </a:r>
            <a:r>
              <a:rPr lang="cs-CZ" sz="2000" i="1" dirty="0" err="1" smtClean="0"/>
              <a:t>Aa</a:t>
            </a:r>
            <a:r>
              <a:rPr lang="cs-CZ" sz="2000" dirty="0" smtClean="0"/>
              <a:t>, 1/4 </a:t>
            </a:r>
            <a:r>
              <a:rPr lang="cs-CZ" sz="2000" i="1" dirty="0" err="1" smtClean="0"/>
              <a:t>aa</a:t>
            </a:r>
            <a:endParaRPr lang="cs-CZ" sz="2000" dirty="0" smtClean="0"/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1. gen. samooplození:	3/8 </a:t>
            </a:r>
            <a:r>
              <a:rPr lang="cs-CZ" sz="2000" i="1" dirty="0" smtClean="0"/>
              <a:t>AA</a:t>
            </a:r>
            <a:r>
              <a:rPr lang="cs-CZ" sz="2000" dirty="0" smtClean="0"/>
              <a:t>, 2/8 </a:t>
            </a:r>
            <a:r>
              <a:rPr lang="cs-CZ" sz="2000" i="1" dirty="0" err="1" smtClean="0"/>
              <a:t>Aa</a:t>
            </a:r>
            <a:r>
              <a:rPr lang="cs-CZ" sz="2000" dirty="0" smtClean="0"/>
              <a:t>, 3/8 </a:t>
            </a:r>
            <a:r>
              <a:rPr lang="cs-CZ" sz="2000" i="1" dirty="0" err="1" smtClean="0"/>
              <a:t>aa</a:t>
            </a:r>
            <a:endParaRPr lang="cs-CZ" sz="2000" dirty="0" smtClean="0"/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2. gen. samooplození:	7/16 </a:t>
            </a:r>
            <a:r>
              <a:rPr lang="cs-CZ" sz="2000" i="1" dirty="0" smtClean="0"/>
              <a:t>AA</a:t>
            </a:r>
            <a:r>
              <a:rPr lang="cs-CZ" sz="2000" dirty="0" smtClean="0"/>
              <a:t>, 2/16 </a:t>
            </a:r>
            <a:r>
              <a:rPr lang="cs-CZ" sz="2000" i="1" dirty="0" err="1" smtClean="0"/>
              <a:t>Aa</a:t>
            </a:r>
            <a:r>
              <a:rPr lang="cs-CZ" sz="2000" dirty="0" smtClean="0"/>
              <a:t>, 7/16 </a:t>
            </a:r>
            <a:r>
              <a:rPr lang="cs-CZ" sz="2000" i="1" dirty="0" err="1" smtClean="0"/>
              <a:t>aa</a:t>
            </a:r>
            <a:endParaRPr lang="cs-CZ" sz="2000" i="1" dirty="0" smtClean="0"/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3. gen. samooplození:	15/16 </a:t>
            </a:r>
            <a:r>
              <a:rPr lang="cs-CZ" sz="2000" i="1" dirty="0" smtClean="0"/>
              <a:t>AA</a:t>
            </a:r>
            <a:r>
              <a:rPr lang="cs-CZ" sz="2000" dirty="0" smtClean="0"/>
              <a:t>, 2/32 </a:t>
            </a:r>
            <a:r>
              <a:rPr lang="cs-CZ" sz="2000" i="1" dirty="0" err="1" smtClean="0"/>
              <a:t>Aa</a:t>
            </a:r>
            <a:r>
              <a:rPr lang="cs-CZ" sz="2000" dirty="0" smtClean="0"/>
              <a:t>, 15/16 </a:t>
            </a:r>
            <a:r>
              <a:rPr lang="cs-CZ" sz="2000" i="1" dirty="0" err="1" smtClean="0"/>
              <a:t>aa</a:t>
            </a:r>
            <a:endParaRPr lang="cs-CZ" sz="2000" dirty="0" smtClean="0"/>
          </a:p>
        </p:txBody>
      </p:sp>
      <p:graphicFrame>
        <p:nvGraphicFramePr>
          <p:cNvPr id="14" name="Graf 13"/>
          <p:cNvGraphicFramePr/>
          <p:nvPr/>
        </p:nvGraphicFramePr>
        <p:xfrm>
          <a:off x="433388" y="4376510"/>
          <a:ext cx="2160000" cy="17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f 14"/>
          <p:cNvGraphicFramePr/>
          <p:nvPr/>
        </p:nvGraphicFramePr>
        <p:xfrm>
          <a:off x="2523445" y="4376510"/>
          <a:ext cx="2160000" cy="17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Graf 15"/>
          <p:cNvGraphicFramePr/>
          <p:nvPr/>
        </p:nvGraphicFramePr>
        <p:xfrm>
          <a:off x="4619759" y="4376510"/>
          <a:ext cx="2160000" cy="17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Graf 16"/>
          <p:cNvGraphicFramePr/>
          <p:nvPr/>
        </p:nvGraphicFramePr>
        <p:xfrm>
          <a:off x="6779759" y="4376510"/>
          <a:ext cx="2160000" cy="17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16" grpId="0">
        <p:bldAsOne/>
      </p:bldGraphic>
      <p:bldGraphic spid="17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13" name="Text Box 21"/>
          <p:cNvSpPr txBox="1">
            <a:spLocks noChangeArrowheads="1"/>
          </p:cNvSpPr>
          <p:nvPr/>
        </p:nvSpPr>
        <p:spPr bwMode="auto">
          <a:xfrm>
            <a:off x="2352675" y="323397"/>
            <a:ext cx="448796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Koeficienty </a:t>
            </a:r>
            <a:r>
              <a:rPr lang="cs-CZ" b="1" cap="all" dirty="0" err="1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inbreedingu</a:t>
            </a:r>
            <a:endParaRPr lang="cs-CZ" b="1" cap="all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33388" y="1131889"/>
            <a:ext cx="4108817" cy="89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1. Rodokmenový, </a:t>
            </a:r>
            <a:r>
              <a:rPr lang="cs-CZ" i="1" dirty="0" smtClean="0">
                <a:solidFill>
                  <a:srgbClr val="E80000"/>
                </a:solidFill>
              </a:rPr>
              <a:t>F</a:t>
            </a:r>
            <a:r>
              <a:rPr lang="cs-CZ" dirty="0" smtClean="0">
                <a:solidFill>
                  <a:srgbClr val="E8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= pravděpodobnost </a:t>
            </a:r>
            <a:r>
              <a:rPr lang="cs-CZ" sz="2000" dirty="0" err="1" smtClean="0"/>
              <a:t>autozygotnosti</a:t>
            </a:r>
            <a:endParaRPr lang="cs-CZ" sz="20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33388" y="3912055"/>
            <a:ext cx="7976864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cs-CZ" sz="2000" dirty="0" err="1">
                <a:solidFill>
                  <a:srgbClr val="E80000"/>
                </a:solidFill>
              </a:rPr>
              <a:t>autozygotnost</a:t>
            </a:r>
            <a:r>
              <a:rPr lang="cs-CZ" sz="2000" dirty="0">
                <a:solidFill>
                  <a:srgbClr val="E80000"/>
                </a:solidFill>
              </a:rPr>
              <a:t>:</a:t>
            </a:r>
            <a:endParaRPr lang="cs-CZ" sz="2000" dirty="0"/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cs-CZ" sz="2000" dirty="0"/>
              <a:t>alely identické původem (</a:t>
            </a:r>
            <a:r>
              <a:rPr lang="cs-CZ" sz="2000" i="1" dirty="0" err="1"/>
              <a:t>identical</a:t>
            </a:r>
            <a:r>
              <a:rPr lang="cs-CZ" sz="2000" i="1" dirty="0"/>
              <a:t> by </a:t>
            </a:r>
            <a:r>
              <a:rPr lang="cs-CZ" sz="2000" i="1" dirty="0" err="1"/>
              <a:t>descent</a:t>
            </a:r>
            <a:r>
              <a:rPr lang="cs-CZ" sz="2000" dirty="0"/>
              <a:t>, IBD), vždy </a:t>
            </a:r>
            <a:r>
              <a:rPr lang="cs-CZ" sz="2000" dirty="0" smtClean="0"/>
              <a:t>homozygot</a:t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err="1" smtClean="0">
                <a:solidFill>
                  <a:srgbClr val="E80000"/>
                </a:solidFill>
              </a:rPr>
              <a:t>alozygotnost</a:t>
            </a:r>
            <a:r>
              <a:rPr lang="cs-CZ" sz="2000" dirty="0">
                <a:solidFill>
                  <a:srgbClr val="E80000"/>
                </a:solidFill>
              </a:rPr>
              <a:t>:</a:t>
            </a:r>
            <a:endParaRPr lang="cs-CZ" sz="1800" dirty="0"/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cs-CZ" sz="2000" dirty="0"/>
              <a:t>buď heterozygot, nebo homozygot, kde alely identické stavem </a:t>
            </a:r>
            <a:br>
              <a:rPr lang="cs-CZ" sz="2000" dirty="0"/>
            </a:br>
            <a:r>
              <a:rPr lang="cs-CZ" sz="2000" dirty="0"/>
              <a:t>  (</a:t>
            </a:r>
            <a:r>
              <a:rPr lang="cs-CZ" sz="2000" i="1" dirty="0" err="1"/>
              <a:t>identical</a:t>
            </a:r>
            <a:r>
              <a:rPr lang="cs-CZ" sz="2000" i="1" dirty="0"/>
              <a:t> by </a:t>
            </a:r>
            <a:r>
              <a:rPr lang="cs-CZ" sz="2000" i="1" dirty="0" err="1"/>
              <a:t>state</a:t>
            </a:r>
            <a:r>
              <a:rPr lang="cs-CZ" sz="2000" dirty="0"/>
              <a:t>, IBS)</a:t>
            </a:r>
          </a:p>
        </p:txBody>
      </p:sp>
      <p:pic>
        <p:nvPicPr>
          <p:cNvPr id="12" name="Picture 8" descr="IBD - IB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6543" y="1108529"/>
            <a:ext cx="3823834" cy="307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5292995" y="3422425"/>
            <a:ext cx="328808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i="1" dirty="0"/>
              <a:t>F</a:t>
            </a:r>
            <a:r>
              <a:rPr lang="cs-CZ" sz="2800" dirty="0"/>
              <a:t> = (1/2)</a:t>
            </a:r>
            <a:r>
              <a:rPr lang="cs-CZ" sz="2800" i="1" baseline="30000" dirty="0"/>
              <a:t>n</a:t>
            </a:r>
            <a:r>
              <a:rPr lang="cs-CZ" sz="2800" baseline="30000" dirty="0"/>
              <a:t>+1</a:t>
            </a:r>
            <a:r>
              <a:rPr lang="cs-CZ" sz="2800" dirty="0"/>
              <a:t> (1 + </a:t>
            </a:r>
            <a:r>
              <a:rPr lang="cs-CZ" sz="2800" i="1" dirty="0"/>
              <a:t>F</a:t>
            </a:r>
            <a:r>
              <a:rPr lang="cs-CZ" sz="2800" baseline="-25000" dirty="0"/>
              <a:t>A</a:t>
            </a:r>
            <a:r>
              <a:rPr lang="cs-CZ" sz="2800" dirty="0"/>
              <a:t>)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0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>
                <a:sym typeface="Symbol" pitchFamily="18" charset="2"/>
              </a:rPr>
              <a:t>F</a:t>
            </a:r>
            <a:r>
              <a:rPr lang="cs-CZ" dirty="0">
                <a:sym typeface="Symbol" pitchFamily="18" charset="2"/>
              </a:rPr>
              <a:t>  1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433388" y="527957"/>
            <a:ext cx="77676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Inbrední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 populace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sz="2000" dirty="0">
                <a:sym typeface="Symbol" pitchFamily="18" charset="2"/>
              </a:rPr>
              <a:t>= taková, u níž pravděpodobnost </a:t>
            </a:r>
            <a:r>
              <a:rPr lang="cs-CZ" sz="2000" dirty="0" err="1">
                <a:sym typeface="Symbol" pitchFamily="18" charset="2"/>
              </a:rPr>
              <a:t>autozygotnosti</a:t>
            </a:r>
            <a:r>
              <a:rPr lang="cs-CZ" sz="2000" dirty="0">
                <a:sym typeface="Symbol" pitchFamily="18" charset="2"/>
              </a:rPr>
              <a:t/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  v důsledku křížení mezi příbuznými  v </a:t>
            </a:r>
            <a:r>
              <a:rPr lang="cs-CZ" sz="2000" dirty="0" err="1">
                <a:sym typeface="Symbol" pitchFamily="18" charset="2"/>
              </a:rPr>
              <a:t>panmiktické</a:t>
            </a:r>
            <a:r>
              <a:rPr lang="cs-CZ" sz="2000" dirty="0">
                <a:sym typeface="Symbol" pitchFamily="18" charset="2"/>
              </a:rPr>
              <a:t> populaci</a:t>
            </a:r>
            <a:endParaRPr lang="cs-CZ" sz="2000" dirty="0"/>
          </a:p>
        </p:txBody>
      </p:sp>
      <p:pic>
        <p:nvPicPr>
          <p:cNvPr id="25605" name="Picture 2" descr="http://www.wikiskripta.eu/images/c/ca/Inbreedingcoe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843" y="3020559"/>
            <a:ext cx="3616325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33388" y="1696357"/>
            <a:ext cx="8499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F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>
                <a:sym typeface="Symbol" pitchFamily="18" charset="2"/>
              </a:rPr>
              <a:t>= </a:t>
            </a:r>
            <a:r>
              <a:rPr lang="cs-CZ" sz="2000" dirty="0"/>
              <a:t>pravděpodobnost, že jedinec zdědil obě alely téhož genu od jednoho </a:t>
            </a:r>
            <a:br>
              <a:rPr lang="cs-CZ" sz="2000" dirty="0"/>
            </a:br>
            <a:r>
              <a:rPr lang="cs-CZ" sz="2000" dirty="0"/>
              <a:t>      předka (má obě alely IBD)</a:t>
            </a:r>
          </a:p>
        </p:txBody>
      </p:sp>
      <p:sp>
        <p:nvSpPr>
          <p:cNvPr id="25607" name="TextovéPole 8"/>
          <p:cNvSpPr txBox="1">
            <a:spLocks noChangeArrowheads="1"/>
          </p:cNvSpPr>
          <p:nvPr/>
        </p:nvSpPr>
        <p:spPr bwMode="auto">
          <a:xfrm>
            <a:off x="5292499" y="4998812"/>
            <a:ext cx="33826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i="1" dirty="0"/>
              <a:t>n</a:t>
            </a:r>
            <a:r>
              <a:rPr lang="cs-CZ" sz="2000" dirty="0"/>
              <a:t> = počet kroků v genealogii</a:t>
            </a:r>
            <a:endParaRPr lang="cs-CZ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 descr="http://www.genetic-genealogy.co.uk/images/image11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1993" y="502104"/>
            <a:ext cx="54864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ovéPole 9"/>
          <p:cNvSpPr txBox="1">
            <a:spLocks noChangeArrowheads="1"/>
          </p:cNvSpPr>
          <p:nvPr/>
        </p:nvSpPr>
        <p:spPr bwMode="auto">
          <a:xfrm>
            <a:off x="433388" y="4640943"/>
            <a:ext cx="8178800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000" dirty="0"/>
              <a:t>a) </a:t>
            </a:r>
            <a:r>
              <a:rPr lang="en-US" sz="2000" dirty="0" err="1"/>
              <a:t>Amenhotep</a:t>
            </a:r>
            <a:r>
              <a:rPr lang="en-US" sz="2000" dirty="0"/>
              <a:t> I</a:t>
            </a:r>
            <a:r>
              <a:rPr lang="cs-CZ" sz="2000" dirty="0"/>
              <a:t>.</a:t>
            </a:r>
            <a:r>
              <a:rPr lang="en-US" sz="2000" dirty="0"/>
              <a:t> a </a:t>
            </a:r>
            <a:r>
              <a:rPr lang="en-US" sz="2000" dirty="0" err="1"/>
              <a:t>Ahotep</a:t>
            </a:r>
            <a:r>
              <a:rPr lang="en-US" sz="2000" dirty="0"/>
              <a:t> II</a:t>
            </a:r>
            <a:r>
              <a:rPr lang="cs-CZ" sz="2000" dirty="0"/>
              <a:t>. 					</a:t>
            </a:r>
            <a:r>
              <a:rPr lang="en-US" sz="2000" dirty="0"/>
              <a:t>25%</a:t>
            </a:r>
          </a:p>
          <a:p>
            <a:pPr defTabSz="360000">
              <a:spcAft>
                <a:spcPts val="1000"/>
              </a:spcAft>
            </a:pPr>
            <a:r>
              <a:rPr lang="en-US" sz="2000" dirty="0"/>
              <a:t>b) </a:t>
            </a:r>
            <a:r>
              <a:rPr lang="en-US" sz="2000" dirty="0" smtClean="0"/>
              <a:t>Ames</a:t>
            </a:r>
            <a:r>
              <a:rPr lang="cs-CZ" sz="2000" dirty="0" smtClean="0"/>
              <a:t>	</a:t>
            </a:r>
            <a:r>
              <a:rPr lang="cs-CZ" sz="2000" dirty="0"/>
              <a:t>						</a:t>
            </a:r>
            <a:r>
              <a:rPr lang="cs-CZ" sz="2000" dirty="0" smtClean="0"/>
              <a:t>				</a:t>
            </a:r>
            <a:r>
              <a:rPr lang="en-US" sz="2000" dirty="0" smtClean="0"/>
              <a:t>37.5</a:t>
            </a:r>
            <a:r>
              <a:rPr lang="en-US" sz="2000" dirty="0"/>
              <a:t>%</a:t>
            </a:r>
          </a:p>
          <a:p>
            <a:pPr defTabSz="360000">
              <a:spcAft>
                <a:spcPts val="1000"/>
              </a:spcAft>
            </a:pPr>
            <a:r>
              <a:rPr lang="en-US" sz="2000" dirty="0"/>
              <a:t>c) Hat</a:t>
            </a:r>
            <a:r>
              <a:rPr lang="cs-CZ" sz="2000" dirty="0"/>
              <a:t>š</a:t>
            </a:r>
            <a:r>
              <a:rPr lang="en-US" sz="2000" dirty="0" err="1"/>
              <a:t>ep</a:t>
            </a:r>
            <a:r>
              <a:rPr lang="cs-CZ" sz="2000" dirty="0"/>
              <a:t>s</a:t>
            </a:r>
            <a:r>
              <a:rPr lang="en-US" sz="2000" dirty="0" err="1"/>
              <a:t>ut</a:t>
            </a:r>
            <a:r>
              <a:rPr lang="cs-CZ" sz="2000" dirty="0"/>
              <a:t>							</a:t>
            </a:r>
            <a:r>
              <a:rPr lang="cs-CZ" sz="2000" dirty="0" smtClean="0"/>
              <a:t>			</a:t>
            </a:r>
            <a:r>
              <a:rPr lang="en-US" sz="2000" dirty="0" smtClean="0"/>
              <a:t>25</a:t>
            </a:r>
            <a:r>
              <a:rPr lang="en-US" sz="2000" dirty="0"/>
              <a:t>%</a:t>
            </a:r>
          </a:p>
          <a:p>
            <a:pPr defTabSz="360000">
              <a:spcAft>
                <a:spcPts val="1000"/>
              </a:spcAft>
            </a:pPr>
            <a:r>
              <a:rPr lang="en-US" sz="2000" dirty="0"/>
              <a:t>d) </a:t>
            </a:r>
            <a:r>
              <a:rPr lang="cs-CZ" sz="2000" dirty="0" smtClean="0"/>
              <a:t>Ostatní v rodokmenu nejsou </a:t>
            </a:r>
            <a:r>
              <a:rPr lang="cs-CZ" sz="2000" dirty="0" err="1" smtClean="0"/>
              <a:t>inbrední</a:t>
            </a:r>
            <a:r>
              <a:rPr lang="cs-CZ" sz="2000" dirty="0" smtClean="0"/>
              <a:t>, tj.</a:t>
            </a:r>
            <a:r>
              <a:rPr lang="en-US" sz="2000" dirty="0" smtClean="0"/>
              <a:t> </a:t>
            </a:r>
            <a:r>
              <a:rPr lang="en-US" sz="2000" i="1" dirty="0"/>
              <a:t>F</a:t>
            </a:r>
            <a:r>
              <a:rPr lang="en-US" sz="2000" dirty="0"/>
              <a:t> = </a:t>
            </a:r>
            <a:r>
              <a:rPr lang="en-US" sz="2000" dirty="0" smtClean="0"/>
              <a:t>0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606800" y="404813"/>
            <a:ext cx="2127250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MUTACE</a:t>
            </a:r>
          </a:p>
        </p:txBody>
      </p:sp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542925" y="3648075"/>
            <a:ext cx="599916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 </a:t>
            </a:r>
            <a:r>
              <a:rPr lang="cs-CZ" sz="2000">
                <a:solidFill>
                  <a:srgbClr val="E80000"/>
                </a:solidFill>
              </a:rPr>
              <a:t>spontánní</a:t>
            </a:r>
            <a:r>
              <a:rPr lang="cs-CZ" sz="2000"/>
              <a:t> </a:t>
            </a:r>
            <a:r>
              <a:rPr lang="cs-CZ" sz="2000">
                <a:sym typeface="Symbol" pitchFamily="18" charset="2"/>
              </a:rPr>
              <a:t> </a:t>
            </a: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indukované</a:t>
            </a:r>
            <a:br>
              <a:rPr lang="cs-CZ" sz="2000">
                <a:solidFill>
                  <a:srgbClr val="E80000"/>
                </a:solidFill>
                <a:sym typeface="Symbol" pitchFamily="18" charset="2"/>
              </a:rPr>
            </a:br>
            <a:endParaRPr lang="cs-CZ" sz="2000">
              <a:solidFill>
                <a:srgbClr val="E80000"/>
              </a:solidFill>
              <a:sym typeface="Symbol" pitchFamily="18" charset="2"/>
            </a:endParaRPr>
          </a:p>
          <a:p>
            <a:r>
              <a:rPr lang="cs-CZ" sz="2000">
                <a:sym typeface="Symbol" pitchFamily="18" charset="2"/>
              </a:rPr>
              <a:t> v zárodečných buňkách  somatické</a:t>
            </a:r>
            <a:br>
              <a:rPr lang="cs-CZ" sz="2000">
                <a:sym typeface="Symbol" pitchFamily="18" charset="2"/>
              </a:rPr>
            </a:br>
            <a:endParaRPr lang="cs-CZ" sz="200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>
                <a:sym typeface="Symbol" pitchFamily="18" charset="2"/>
              </a:rPr>
              <a:t> podle škodlivosti/prospěšnosti účinku:</a:t>
            </a:r>
            <a:br>
              <a:rPr lang="cs-CZ" sz="2000">
                <a:sym typeface="Symbol" pitchFamily="18" charset="2"/>
              </a:rPr>
            </a:br>
            <a:r>
              <a:rPr lang="cs-CZ" sz="2000">
                <a:sym typeface="Symbol" pitchFamily="18" charset="2"/>
              </a:rPr>
              <a:t>  					</a:t>
            </a: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prospěšné</a:t>
            </a:r>
            <a:br>
              <a:rPr lang="cs-CZ" sz="200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  					škodlivé</a:t>
            </a:r>
            <a:br>
              <a:rPr lang="cs-CZ" sz="200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  					neutrální</a:t>
            </a:r>
            <a:r>
              <a:rPr lang="cs-CZ" sz="2000">
                <a:sym typeface="Symbol" pitchFamily="18" charset="2"/>
              </a:rPr>
              <a:t></a:t>
            </a:r>
          </a:p>
        </p:txBody>
      </p:sp>
      <p:pic>
        <p:nvPicPr>
          <p:cNvPr id="5124" name="Picture 1061" descr="File:Portulaca grandiflora mutant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8713" y="442913"/>
            <a:ext cx="2211387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1063" descr="File:Pyrene adduc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" y="463550"/>
            <a:ext cx="244633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9" name="Text Box 48"/>
          <p:cNvSpPr txBox="1">
            <a:spLocks noChangeArrowheads="1"/>
          </p:cNvSpPr>
          <p:nvPr/>
        </p:nvSpPr>
        <p:spPr bwMode="auto">
          <a:xfrm>
            <a:off x="433388" y="1805214"/>
            <a:ext cx="55611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i="1" dirty="0"/>
              <a:t>F</a:t>
            </a:r>
            <a:r>
              <a:rPr lang="cs-CZ" sz="2800" baseline="-25000" dirty="0"/>
              <a:t>IS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e</a:t>
            </a:r>
            <a:r>
              <a:rPr lang="cs-CZ" sz="2800" dirty="0"/>
              <a:t> – </a:t>
            </a:r>
            <a:r>
              <a:rPr lang="cs-CZ" sz="2800" i="1" dirty="0"/>
              <a:t>H</a:t>
            </a:r>
            <a:r>
              <a:rPr lang="cs-CZ" sz="2800" baseline="-25000" dirty="0"/>
              <a:t>o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e</a:t>
            </a:r>
            <a:r>
              <a:rPr lang="cs-CZ" dirty="0"/>
              <a:t>	-1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IS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</p:txBody>
      </p:sp>
      <p:sp>
        <p:nvSpPr>
          <p:cNvPr id="27660" name="TextovéPole 47"/>
          <p:cNvSpPr txBox="1">
            <a:spLocks noChangeArrowheads="1"/>
          </p:cNvSpPr>
          <p:nvPr/>
        </p:nvSpPr>
        <p:spPr bwMode="auto">
          <a:xfrm>
            <a:off x="433388" y="2479448"/>
            <a:ext cx="34563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/>
              <a:t>H</a:t>
            </a:r>
            <a:r>
              <a:rPr lang="cs-CZ" sz="1800" baseline="-25000" dirty="0"/>
              <a:t>o</a:t>
            </a:r>
            <a:r>
              <a:rPr lang="cs-CZ" sz="1800" dirty="0"/>
              <a:t>= skutečná </a:t>
            </a:r>
            <a:r>
              <a:rPr lang="cs-CZ" sz="1800" dirty="0" err="1"/>
              <a:t>heterozygotnost</a:t>
            </a:r>
            <a:r>
              <a:rPr lang="cs-CZ" sz="1800" dirty="0"/>
              <a:t> </a:t>
            </a:r>
          </a:p>
          <a:p>
            <a:r>
              <a:rPr lang="cs-CZ" sz="1800" i="1" dirty="0"/>
              <a:t>H</a:t>
            </a:r>
            <a:r>
              <a:rPr lang="cs-CZ" sz="1800" baseline="-25000" dirty="0"/>
              <a:t>e</a:t>
            </a:r>
            <a:r>
              <a:rPr lang="cs-CZ" sz="1800" dirty="0"/>
              <a:t>= očekávaná </a:t>
            </a:r>
            <a:r>
              <a:rPr lang="cs-CZ" sz="1800" dirty="0" err="1"/>
              <a:t>heterozygotnost</a:t>
            </a:r>
            <a:endParaRPr lang="cs-CZ" sz="1800" i="1" dirty="0"/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433388" y="446314"/>
            <a:ext cx="5472973" cy="89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2. </a:t>
            </a:r>
            <a:r>
              <a:rPr lang="cs-CZ" dirty="0" err="1" smtClean="0">
                <a:solidFill>
                  <a:srgbClr val="E80000"/>
                </a:solidFill>
              </a:rPr>
              <a:t>Démový</a:t>
            </a:r>
            <a:r>
              <a:rPr lang="cs-CZ" dirty="0" smtClean="0">
                <a:solidFill>
                  <a:srgbClr val="E80000"/>
                </a:solidFill>
              </a:rPr>
              <a:t> koeficient </a:t>
            </a:r>
            <a:r>
              <a:rPr lang="cs-CZ" dirty="0" err="1" smtClean="0">
                <a:solidFill>
                  <a:srgbClr val="E80000"/>
                </a:solidFill>
              </a:rPr>
              <a:t>inbreedingu</a:t>
            </a:r>
            <a:r>
              <a:rPr lang="cs-CZ" dirty="0" smtClean="0">
                <a:solidFill>
                  <a:srgbClr val="E80000"/>
                </a:solidFill>
              </a:rPr>
              <a:t>, </a:t>
            </a:r>
            <a:r>
              <a:rPr lang="cs-CZ" i="1" dirty="0" smtClean="0">
                <a:solidFill>
                  <a:srgbClr val="E80000"/>
                </a:solidFill>
              </a:rPr>
              <a:t>F</a:t>
            </a:r>
            <a:r>
              <a:rPr lang="cs-CZ" baseline="-25000" dirty="0" smtClean="0">
                <a:solidFill>
                  <a:srgbClr val="E80000"/>
                </a:solidFill>
              </a:rPr>
              <a:t>IS</a:t>
            </a:r>
            <a:r>
              <a:rPr lang="cs-CZ" dirty="0" smtClean="0">
                <a:solidFill>
                  <a:srgbClr val="E8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= odchylka od HW rovnováhy</a:t>
            </a:r>
            <a:endParaRPr lang="cs-CZ" sz="2000" dirty="0"/>
          </a:p>
        </p:txBody>
      </p:sp>
      <p:sp>
        <p:nvSpPr>
          <p:cNvPr id="51" name="Text Box 57"/>
          <p:cNvSpPr txBox="1">
            <a:spLocks noChangeArrowheads="1"/>
          </p:cNvSpPr>
          <p:nvPr/>
        </p:nvSpPr>
        <p:spPr bwMode="auto">
          <a:xfrm>
            <a:off x="433388" y="3443742"/>
            <a:ext cx="9014134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E80000"/>
                </a:solidFill>
              </a:rPr>
              <a:t>Pozor, </a:t>
            </a:r>
            <a:r>
              <a:rPr lang="cs-CZ" sz="2000" i="1" dirty="0">
                <a:solidFill>
                  <a:srgbClr val="E80000"/>
                </a:solidFill>
              </a:rPr>
              <a:t>F</a:t>
            </a:r>
            <a:r>
              <a:rPr lang="cs-CZ" sz="2000" dirty="0">
                <a:solidFill>
                  <a:srgbClr val="E80000"/>
                </a:solidFill>
              </a:rPr>
              <a:t> a </a:t>
            </a:r>
            <a:r>
              <a:rPr lang="cs-CZ" sz="2000" i="1" dirty="0" smtClean="0">
                <a:solidFill>
                  <a:srgbClr val="E80000"/>
                </a:solidFill>
              </a:rPr>
              <a:t>F</a:t>
            </a:r>
            <a:r>
              <a:rPr lang="cs-CZ" sz="2000" baseline="-25000" dirty="0" smtClean="0">
                <a:solidFill>
                  <a:srgbClr val="E80000"/>
                </a:solidFill>
              </a:rPr>
              <a:t>IS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smtClean="0">
                <a:solidFill>
                  <a:srgbClr val="E80000"/>
                </a:solidFill>
              </a:rPr>
              <a:t>neměří totéž!</a:t>
            </a:r>
          </a:p>
          <a:p>
            <a:pPr>
              <a:spcAft>
                <a:spcPts val="1000"/>
              </a:spcAft>
            </a:pPr>
            <a:r>
              <a:rPr lang="cs-CZ" sz="2000" i="1" dirty="0" smtClean="0"/>
              <a:t>F</a:t>
            </a:r>
            <a:r>
              <a:rPr lang="cs-CZ" sz="2000" dirty="0" smtClean="0"/>
              <a:t> </a:t>
            </a:r>
            <a:r>
              <a:rPr lang="cs-CZ" sz="2000" dirty="0"/>
              <a:t>je </a:t>
            </a:r>
            <a:r>
              <a:rPr lang="cs-CZ" sz="2000" u="sng" dirty="0"/>
              <a:t>individuální</a:t>
            </a:r>
            <a:r>
              <a:rPr lang="cs-CZ" sz="2000" dirty="0"/>
              <a:t>, </a:t>
            </a:r>
            <a:r>
              <a:rPr lang="cs-CZ" sz="2000" i="1" dirty="0"/>
              <a:t>F</a:t>
            </a:r>
            <a:r>
              <a:rPr lang="cs-CZ" sz="2000" baseline="-25000" dirty="0"/>
              <a:t>IS</a:t>
            </a:r>
            <a:r>
              <a:rPr lang="cs-CZ" sz="2000" dirty="0"/>
              <a:t> je </a:t>
            </a:r>
            <a:r>
              <a:rPr lang="cs-CZ" sz="2000" u="sng" dirty="0" smtClean="0"/>
              <a:t>skupinový</a:t>
            </a:r>
            <a:br>
              <a:rPr lang="cs-CZ" sz="2000" u="sng" dirty="0" smtClean="0"/>
            </a:br>
            <a:endParaRPr lang="cs-CZ" sz="2000" u="sng" dirty="0" smtClean="0"/>
          </a:p>
          <a:p>
            <a:pPr>
              <a:spcAft>
                <a:spcPts val="1000"/>
              </a:spcAft>
            </a:pPr>
            <a:r>
              <a:rPr lang="cs-CZ" sz="2000" dirty="0" smtClean="0"/>
              <a:t>Př.: </a:t>
            </a:r>
            <a:r>
              <a:rPr lang="cs-CZ" sz="2000" dirty="0" err="1" smtClean="0"/>
              <a:t>hutterité</a:t>
            </a:r>
            <a:r>
              <a:rPr lang="cs-CZ" sz="2000" dirty="0" smtClean="0"/>
              <a:t> (anabaptisté = novokřtěnci) z Velkých plání v USA a Kanadě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 	navzdory striktnímu dodržování tabu incestu jde o jednu z nejvíce</a:t>
            </a:r>
            <a:br>
              <a:rPr lang="cs-CZ" sz="2000" dirty="0" smtClean="0"/>
            </a:br>
            <a:r>
              <a:rPr lang="cs-CZ" sz="2000" dirty="0" smtClean="0"/>
              <a:t>	</a:t>
            </a:r>
            <a:r>
              <a:rPr lang="cs-CZ" sz="2000" dirty="0" err="1" smtClean="0"/>
              <a:t>inbredních</a:t>
            </a:r>
            <a:r>
              <a:rPr lang="cs-CZ" sz="2000" dirty="0" smtClean="0"/>
              <a:t> skupin lidí (</a:t>
            </a:r>
            <a:r>
              <a:rPr lang="cs-CZ" sz="2000" i="1" dirty="0" smtClean="0"/>
              <a:t>F</a:t>
            </a:r>
            <a:r>
              <a:rPr lang="cs-CZ" sz="2000" dirty="0" smtClean="0"/>
              <a:t> = 0,0255)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	příčinou malý počet zakladatelů (protestanti z Tyrolska a Korutan, 16. st.)</a:t>
            </a:r>
            <a:endParaRPr lang="cs-CZ" sz="2000" dirty="0"/>
          </a:p>
        </p:txBody>
      </p:sp>
      <p:pic>
        <p:nvPicPr>
          <p:cNvPr id="119810" name="Picture 2" descr="http://upload.wikimedia.org/wikipedia/commons/1/1d/Anneken_Hendri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9431" y="2382842"/>
            <a:ext cx="2816226" cy="213563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5" descr="inb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6126" y="2999696"/>
            <a:ext cx="62261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47"/>
          <p:cNvSpPr txBox="1">
            <a:spLocks noChangeArrowheads="1"/>
          </p:cNvSpPr>
          <p:nvPr/>
        </p:nvSpPr>
        <p:spPr bwMode="auto">
          <a:xfrm>
            <a:off x="2153785" y="262391"/>
            <a:ext cx="465544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Genetické důsledky </a:t>
            </a:r>
            <a:r>
              <a:rPr lang="cs-CZ" dirty="0" err="1">
                <a:solidFill>
                  <a:srgbClr val="E80000"/>
                </a:solidFill>
              </a:rPr>
              <a:t>inbreedingu</a:t>
            </a:r>
            <a:r>
              <a:rPr lang="cs-CZ" dirty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433388" y="1046617"/>
            <a:ext cx="8784777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err="1"/>
              <a:t>inbreedingem</a:t>
            </a:r>
            <a:r>
              <a:rPr lang="cs-CZ" sz="2000" dirty="0"/>
              <a:t> se mění </a:t>
            </a:r>
            <a:r>
              <a:rPr lang="en-US" sz="2000" dirty="0" err="1"/>
              <a:t>frekvence</a:t>
            </a:r>
            <a:r>
              <a:rPr lang="cs-CZ" sz="2000" dirty="0"/>
              <a:t> </a:t>
            </a:r>
            <a:r>
              <a:rPr lang="cs-CZ" sz="2000" u="sng" dirty="0" smtClean="0"/>
              <a:t>genotypů</a:t>
            </a:r>
            <a:r>
              <a:rPr lang="cs-CZ" sz="2000" dirty="0" smtClean="0"/>
              <a:t> (zvýšení frekvence homozygotů)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sym typeface="Symbol"/>
              </a:rPr>
              <a:t></a:t>
            </a:r>
            <a:r>
              <a:rPr lang="cs-CZ" sz="2000" dirty="0" smtClean="0">
                <a:sym typeface="Symbol"/>
              </a:rPr>
              <a:t> </a:t>
            </a:r>
            <a:r>
              <a:rPr lang="en-US" sz="2000" u="sng" dirty="0" err="1" smtClean="0"/>
              <a:t>frekvence</a:t>
            </a:r>
            <a:r>
              <a:rPr lang="cs-CZ" sz="2000" u="sng" dirty="0" smtClean="0"/>
              <a:t> </a:t>
            </a:r>
            <a:r>
              <a:rPr lang="cs-CZ" sz="2000" u="sng" dirty="0"/>
              <a:t>alel se nemění</a:t>
            </a:r>
            <a:endParaRPr lang="en-US" sz="2000" u="sng" dirty="0"/>
          </a:p>
          <a:p>
            <a:pPr>
              <a:spcAft>
                <a:spcPts val="1000"/>
              </a:spcAft>
            </a:pPr>
            <a:r>
              <a:rPr lang="en-US" sz="2000" dirty="0" err="1" smtClean="0"/>
              <a:t>postihuje</a:t>
            </a:r>
            <a:r>
              <a:rPr lang="en-US" sz="2000" dirty="0" smtClean="0"/>
              <a:t> </a:t>
            </a:r>
            <a:r>
              <a:rPr lang="en-US" sz="2000" dirty="0"/>
              <a:t>v</a:t>
            </a:r>
            <a:r>
              <a:rPr lang="cs-CZ" sz="2000" dirty="0"/>
              <a:t>š</a:t>
            </a:r>
            <a:r>
              <a:rPr lang="en-US" sz="2000" dirty="0" err="1"/>
              <a:t>echny</a:t>
            </a:r>
            <a:r>
              <a:rPr lang="en-US" sz="2000" dirty="0"/>
              <a:t> </a:t>
            </a:r>
            <a:r>
              <a:rPr lang="en-US" sz="2000" dirty="0" err="1"/>
              <a:t>lokusy</a:t>
            </a:r>
            <a:endParaRPr lang="cs-CZ" sz="2000" dirty="0"/>
          </a:p>
          <a:p>
            <a:pPr>
              <a:spcAft>
                <a:spcPts val="1000"/>
              </a:spcAft>
            </a:pPr>
            <a:r>
              <a:rPr lang="cs-CZ" sz="2000" dirty="0"/>
              <a:t>vzniká vazbová nerovnováha</a:t>
            </a:r>
          </a:p>
        </p:txBody>
      </p:sp>
      <p:pic>
        <p:nvPicPr>
          <p:cNvPr id="11" name="Obrázek 10" descr="Obrázek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1514" y="1524001"/>
            <a:ext cx="5022172" cy="1024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9"/>
          <p:cNvSpPr txBox="1">
            <a:spLocks noChangeArrowheads="1"/>
          </p:cNvSpPr>
          <p:nvPr/>
        </p:nvSpPr>
        <p:spPr bwMode="auto">
          <a:xfrm>
            <a:off x="6288088" y="2962275"/>
            <a:ext cx="2508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Leavenworthia</a:t>
            </a:r>
            <a:r>
              <a:rPr lang="cs-CZ" sz="1600" i="1"/>
              <a:t> </a:t>
            </a:r>
            <a:r>
              <a:rPr lang="en-US" sz="1600" i="1"/>
              <a:t>alabamica</a:t>
            </a:r>
            <a:endParaRPr lang="cs-CZ" sz="1600" i="1"/>
          </a:p>
        </p:txBody>
      </p:sp>
      <p:pic>
        <p:nvPicPr>
          <p:cNvPr id="30723" name="Picture 54" descr="Size"/>
          <p:cNvPicPr>
            <a:picLocks noChangeAspect="1" noChangeArrowheads="1"/>
          </p:cNvPicPr>
          <p:nvPr/>
        </p:nvPicPr>
        <p:blipFill>
          <a:blip r:embed="rId3" cstate="print"/>
          <a:srcRect l="11096" r="5086"/>
          <a:stretch>
            <a:fillRect/>
          </a:stretch>
        </p:blipFill>
        <p:spPr bwMode="auto">
          <a:xfrm>
            <a:off x="6265863" y="960438"/>
            <a:ext cx="2543175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62"/>
          <p:cNvSpPr txBox="1">
            <a:spLocks noChangeArrowheads="1"/>
          </p:cNvSpPr>
          <p:nvPr/>
        </p:nvSpPr>
        <p:spPr bwMode="auto">
          <a:xfrm>
            <a:off x="433388" y="1097870"/>
            <a:ext cx="398538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inbrední</a:t>
            </a:r>
            <a:r>
              <a:rPr lang="cs-CZ" dirty="0">
                <a:solidFill>
                  <a:srgbClr val="E80000"/>
                </a:solidFill>
              </a:rPr>
              <a:t> deprese</a:t>
            </a:r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>  </a:t>
            </a:r>
            <a:r>
              <a:rPr lang="cs-CZ" sz="2000" dirty="0"/>
              <a:t>výskyt chorob, snížení plodnosti</a:t>
            </a:r>
            <a:br>
              <a:rPr lang="cs-CZ" sz="2000" dirty="0"/>
            </a:br>
            <a:r>
              <a:rPr lang="cs-CZ" sz="2000" dirty="0"/>
              <a:t>   nebo životaschopnosti</a:t>
            </a:r>
          </a:p>
        </p:txBody>
      </p:sp>
      <p:sp>
        <p:nvSpPr>
          <p:cNvPr id="78911" name="Text Box 63"/>
          <p:cNvSpPr txBox="1">
            <a:spLocks noChangeArrowheads="1"/>
          </p:cNvSpPr>
          <p:nvPr/>
        </p:nvSpPr>
        <p:spPr bwMode="auto">
          <a:xfrm>
            <a:off x="382588" y="5634038"/>
            <a:ext cx="8493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E80000"/>
                </a:solidFill>
              </a:rPr>
              <a:t>Pozor! Ne vždy musí být inbreeding škodlivý (např. řada druhů vyšších rostlin je</a:t>
            </a:r>
          </a:p>
          <a:p>
            <a:pPr algn="ctr"/>
            <a:r>
              <a:rPr lang="cs-CZ" sz="1800">
                <a:solidFill>
                  <a:srgbClr val="E80000"/>
                </a:solidFill>
              </a:rPr>
              <a:t>samosprašná). Navíc důsledky inbreedingu se mohou lišit v rámci jednoho druhu </a:t>
            </a:r>
          </a:p>
          <a:p>
            <a:pPr algn="ctr"/>
            <a:r>
              <a:rPr lang="cs-CZ" sz="1800">
                <a:solidFill>
                  <a:srgbClr val="E80000"/>
                </a:solidFill>
              </a:rPr>
              <a:t>v závislosti na vnějším prostředí.</a:t>
            </a:r>
          </a:p>
        </p:txBody>
      </p:sp>
      <p:sp>
        <p:nvSpPr>
          <p:cNvPr id="30726" name="Text Box 47"/>
          <p:cNvSpPr txBox="1">
            <a:spLocks noChangeArrowheads="1"/>
          </p:cNvSpPr>
          <p:nvPr/>
        </p:nvSpPr>
        <p:spPr bwMode="auto">
          <a:xfrm>
            <a:off x="1097870" y="360363"/>
            <a:ext cx="487825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</a:rPr>
              <a:t>Fenotypové </a:t>
            </a:r>
            <a:r>
              <a:rPr lang="cs-CZ" dirty="0">
                <a:solidFill>
                  <a:srgbClr val="E80000"/>
                </a:solidFill>
              </a:rPr>
              <a:t>důsledky </a:t>
            </a:r>
            <a:r>
              <a:rPr lang="cs-CZ" dirty="0" err="1">
                <a:solidFill>
                  <a:srgbClr val="E80000"/>
                </a:solidFill>
              </a:rPr>
              <a:t>inbreedingu</a:t>
            </a:r>
            <a:r>
              <a:rPr lang="cs-CZ" dirty="0">
                <a:solidFill>
                  <a:srgbClr val="E80000"/>
                </a:solidFill>
              </a:rPr>
              <a:t>:</a:t>
            </a:r>
          </a:p>
        </p:txBody>
      </p:sp>
      <p:pic>
        <p:nvPicPr>
          <p:cNvPr id="30727" name="Picture 4" descr="http://minicattle.com/images/minikent_02.jpg"/>
          <p:cNvPicPr>
            <a:picLocks noChangeAspect="1" noChangeArrowheads="1"/>
          </p:cNvPicPr>
          <p:nvPr/>
        </p:nvPicPr>
        <p:blipFill>
          <a:blip r:embed="rId4" cstate="print"/>
          <a:srcRect l="9152" t="7828" r="9941" b="10049"/>
          <a:stretch>
            <a:fillRect/>
          </a:stretch>
        </p:blipFill>
        <p:spPr bwMode="auto">
          <a:xfrm>
            <a:off x="487363" y="2528888"/>
            <a:ext cx="3846512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8" name="Picture 8" descr="http://www.bob-owens.com/wp-content/uploads/2012/10/P1010696-e13492997465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4763" y="3475038"/>
            <a:ext cx="2386012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9" name="Picture 2" descr="https://encrypted-tbn2.gstatic.com/images?q=tbn:ANd9GcRrssmFeh7wn0T398Ran4c-D_jeePD616jl_Ow9d9qVdTNOfC5-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0838" y="1981200"/>
            <a:ext cx="1990725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62"/>
          <p:cNvSpPr txBox="1">
            <a:spLocks noChangeArrowheads="1"/>
          </p:cNvSpPr>
          <p:nvPr/>
        </p:nvSpPr>
        <p:spPr bwMode="auto">
          <a:xfrm>
            <a:off x="433388" y="192996"/>
            <a:ext cx="8459787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 err="1" smtClean="0">
                <a:solidFill>
                  <a:srgbClr val="E80000"/>
                </a:solidFill>
              </a:rPr>
              <a:t>Inbrední</a:t>
            </a:r>
            <a:r>
              <a:rPr lang="cs-CZ" dirty="0" smtClean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deprese u člověka:</a:t>
            </a:r>
          </a:p>
          <a:p>
            <a:pPr>
              <a:spcAft>
                <a:spcPts val="1200"/>
              </a:spcAft>
            </a:pPr>
            <a:r>
              <a:rPr lang="cs-CZ" sz="2000" dirty="0" err="1"/>
              <a:t>amišové</a:t>
            </a:r>
            <a:r>
              <a:rPr lang="cs-CZ" sz="2000" dirty="0"/>
              <a:t>: hemofilie B, anémie, pletencová dystrofie, </a:t>
            </a:r>
            <a:r>
              <a:rPr lang="cs-CZ" sz="2000" dirty="0" err="1"/>
              <a:t>Ellis</a:t>
            </a:r>
            <a:r>
              <a:rPr lang="cs-CZ" sz="2000" dirty="0"/>
              <a:t>-Van </a:t>
            </a:r>
            <a:r>
              <a:rPr lang="cs-CZ" sz="2000" dirty="0" err="1"/>
              <a:t>Creveldův</a:t>
            </a:r>
            <a:r>
              <a:rPr lang="cs-CZ" sz="2000" dirty="0"/>
              <a:t> </a:t>
            </a:r>
            <a:r>
              <a:rPr lang="cs-CZ" sz="2000" dirty="0" smtClean="0"/>
              <a:t>syndrom </a:t>
            </a:r>
            <a:r>
              <a:rPr lang="cs-CZ" sz="2000" dirty="0"/>
              <a:t>(zakrslost, polydaktylie), poruchy vývoje nehtů, defekty </a:t>
            </a:r>
            <a:r>
              <a:rPr lang="cs-CZ" sz="2000" dirty="0" smtClean="0"/>
              <a:t>zubů</a:t>
            </a:r>
            <a:endParaRPr lang="cs-CZ" sz="2000" dirty="0"/>
          </a:p>
        </p:txBody>
      </p:sp>
      <p:pic>
        <p:nvPicPr>
          <p:cNvPr id="31749" name="Picture 13" descr="http://de.academic.ru/pictures/dewiki/68/Deux_pieds_1_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9438" y="4050166"/>
            <a:ext cx="246856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31750" name="Přímá spojovací šipka 11"/>
          <p:cNvCxnSpPr>
            <a:cxnSpLocks noChangeShapeType="1"/>
          </p:cNvCxnSpPr>
          <p:nvPr/>
        </p:nvCxnSpPr>
        <p:spPr bwMode="auto">
          <a:xfrm>
            <a:off x="6423704" y="3907973"/>
            <a:ext cx="390753" cy="729341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sp>
        <p:nvSpPr>
          <p:cNvPr id="31751" name="AutoShape 13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1752" name="AutoShape 15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5362" name="Picture 2" descr="http://zena-in.cz/media/2011/02/02/4cecb9c64c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4302" y="1469916"/>
            <a:ext cx="2919412" cy="17534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64" name="Picture 4" descr="http://is.muni.cz/do/rect/el/estud/pedf/js14/grafomot/web/pics/02-03-07-polydaktyl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9113" y="1504360"/>
            <a:ext cx="2191229" cy="1640141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12" name="Přímá spojovací šipka 11"/>
          <p:cNvCxnSpPr>
            <a:cxnSpLocks noChangeShapeType="1"/>
          </p:cNvCxnSpPr>
          <p:nvPr/>
        </p:nvCxnSpPr>
        <p:spPr bwMode="auto">
          <a:xfrm>
            <a:off x="3570515" y="1382485"/>
            <a:ext cx="642256" cy="1317172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pic>
        <p:nvPicPr>
          <p:cNvPr id="15366" name="Picture 6" descr="http://upload.wikimedia.org/wikipedia/commons/0/0f/Lancaster_County_Amish_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8817" y="1480457"/>
            <a:ext cx="2293258" cy="171994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Text Box 62"/>
          <p:cNvSpPr txBox="1">
            <a:spLocks noChangeArrowheads="1"/>
          </p:cNvSpPr>
          <p:nvPr/>
        </p:nvSpPr>
        <p:spPr bwMode="auto">
          <a:xfrm>
            <a:off x="433388" y="3567690"/>
            <a:ext cx="845978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/>
              <a:t>kmen </a:t>
            </a:r>
            <a:r>
              <a:rPr lang="cs-CZ" sz="2000" dirty="0" err="1"/>
              <a:t>Vandoma</a:t>
            </a:r>
            <a:r>
              <a:rPr lang="cs-CZ" sz="2000" dirty="0"/>
              <a:t>, Zimbabwe (tzv. „Pštrosí lidé“): </a:t>
            </a:r>
            <a:r>
              <a:rPr lang="cs-CZ" sz="2000" dirty="0" err="1" smtClean="0"/>
              <a:t>ektrodaktylie</a:t>
            </a:r>
            <a:endParaRPr lang="cs-CZ" sz="2000" dirty="0" smtClean="0"/>
          </a:p>
          <a:p>
            <a:pPr>
              <a:spcAft>
                <a:spcPts val="1200"/>
              </a:spcAft>
            </a:pPr>
            <a:endParaRPr lang="cs-CZ" sz="2000" dirty="0"/>
          </a:p>
          <a:p>
            <a:pPr>
              <a:spcAft>
                <a:spcPts val="1200"/>
              </a:spcAft>
            </a:pPr>
            <a:r>
              <a:rPr lang="cs-CZ" sz="2000" dirty="0"/>
              <a:t>mormoni v </a:t>
            </a:r>
            <a:r>
              <a:rPr lang="cs-CZ" sz="2000" dirty="0" err="1"/>
              <a:t>Hilld</a:t>
            </a:r>
            <a:r>
              <a:rPr lang="en-US" sz="2000" dirty="0"/>
              <a:t>a</a:t>
            </a:r>
            <a:r>
              <a:rPr lang="cs-CZ" sz="2000" dirty="0" err="1"/>
              <a:t>le</a:t>
            </a:r>
            <a:r>
              <a:rPr lang="cs-CZ" sz="2000" dirty="0"/>
              <a:t> (Utah) a Colorado City (Arizona)</a:t>
            </a:r>
          </a:p>
          <a:p>
            <a:pPr>
              <a:spcAft>
                <a:spcPts val="1200"/>
              </a:spcAft>
            </a:pPr>
            <a:r>
              <a:rPr lang="cs-CZ" sz="2000" dirty="0"/>
              <a:t>amazonští indiáni</a:t>
            </a:r>
          </a:p>
          <a:p>
            <a:pPr>
              <a:spcAft>
                <a:spcPts val="1200"/>
              </a:spcAft>
            </a:pPr>
            <a:r>
              <a:rPr lang="cs-CZ" sz="2000" dirty="0"/>
              <a:t>šlechtické </a:t>
            </a:r>
            <a:r>
              <a:rPr lang="cs-CZ" sz="2000" dirty="0" smtClean="0"/>
              <a:t>rody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ovéPole 16"/>
          <p:cNvSpPr txBox="1">
            <a:spLocks noChangeArrowheads="1"/>
          </p:cNvSpPr>
          <p:nvPr/>
        </p:nvSpPr>
        <p:spPr bwMode="auto">
          <a:xfrm>
            <a:off x="433388" y="941388"/>
            <a:ext cx="8122929" cy="293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dirty="0"/>
              <a:t>Karel II</a:t>
            </a:r>
            <a:r>
              <a:rPr lang="cs-CZ" sz="2000" dirty="0" smtClean="0"/>
              <a:t>. Španělský: 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dirty="0" smtClean="0"/>
              <a:t>nepřirozeně </a:t>
            </a:r>
            <a:r>
              <a:rPr lang="cs-CZ" sz="2000" dirty="0"/>
              <a:t>velká hlava, deformovaná čelist,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slabé </a:t>
            </a:r>
            <a:r>
              <a:rPr lang="cs-CZ" sz="2000" dirty="0"/>
              <a:t>tělo, potíže s chůzí a další defekty,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mentální </a:t>
            </a:r>
            <a:r>
              <a:rPr lang="cs-CZ" sz="2000" dirty="0"/>
              <a:t>a psychické poruchy, impotence, </a:t>
            </a:r>
            <a:r>
              <a:rPr lang="cs-CZ" sz="2000" dirty="0" smtClean="0"/>
              <a:t>neplodnost</a:t>
            </a:r>
          </a:p>
          <a:p>
            <a:pPr defTabSz="360000">
              <a:spcBef>
                <a:spcPts val="0"/>
              </a:spcBef>
              <a:spcAft>
                <a:spcPts val="0"/>
              </a:spcAft>
            </a:pPr>
            <a:endParaRPr lang="cs-CZ" sz="2000" dirty="0"/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dirty="0"/>
              <a:t>František I.: </a:t>
            </a:r>
            <a:endParaRPr lang="cs-CZ" sz="2000" dirty="0" smtClean="0"/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dirty="0" smtClean="0"/>
              <a:t>u </a:t>
            </a:r>
            <a:r>
              <a:rPr lang="cs-CZ" sz="2000" dirty="0"/>
              <a:t>potomků mentální retardace, hydrocefalie, záchvaty, některé nebyly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schopny</a:t>
            </a:r>
            <a:r>
              <a:rPr lang="en-US" sz="2000" dirty="0" smtClean="0"/>
              <a:t> </a:t>
            </a:r>
            <a:r>
              <a:rPr lang="cs-CZ" sz="2000" dirty="0"/>
              <a:t>samostatného života</a:t>
            </a:r>
          </a:p>
        </p:txBody>
      </p:sp>
      <p:pic>
        <p:nvPicPr>
          <p:cNvPr id="32772" name="Picture 15" descr="Soubor:Carlos II.jpg"/>
          <p:cNvPicPr>
            <a:picLocks noChangeAspect="1" noChangeArrowheads="1"/>
          </p:cNvPicPr>
          <p:nvPr/>
        </p:nvPicPr>
        <p:blipFill>
          <a:blip r:embed="rId3" cstate="print"/>
          <a:srcRect l="3677" t="2315" r="3676"/>
          <a:stretch>
            <a:fillRect/>
          </a:stretch>
        </p:blipFill>
        <p:spPr bwMode="auto">
          <a:xfrm>
            <a:off x="6681788" y="144269"/>
            <a:ext cx="2288041" cy="271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Soubor:Francesco I.jpg"/>
          <p:cNvPicPr>
            <a:picLocks noChangeAspect="1" noChangeArrowheads="1"/>
          </p:cNvPicPr>
          <p:nvPr/>
        </p:nvPicPr>
        <p:blipFill>
          <a:blip r:embed="rId4" cstate="print"/>
          <a:srcRect t="6914"/>
          <a:stretch>
            <a:fillRect/>
          </a:stretch>
        </p:blipFill>
        <p:spPr bwMode="auto">
          <a:xfrm>
            <a:off x="4395789" y="3649417"/>
            <a:ext cx="2266268" cy="298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6" name="AutoShape 13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77" name="AutoShape 15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2" name="Text Box 62"/>
          <p:cNvSpPr txBox="1">
            <a:spLocks noChangeArrowheads="1"/>
          </p:cNvSpPr>
          <p:nvPr/>
        </p:nvSpPr>
        <p:spPr bwMode="auto">
          <a:xfrm>
            <a:off x="433388" y="192996"/>
            <a:ext cx="8459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 err="1" smtClean="0">
                <a:solidFill>
                  <a:srgbClr val="E80000"/>
                </a:solidFill>
              </a:rPr>
              <a:t>Inbrední</a:t>
            </a:r>
            <a:r>
              <a:rPr lang="cs-CZ" dirty="0" smtClean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deprese u člověka</a:t>
            </a:r>
            <a:r>
              <a:rPr lang="cs-CZ" dirty="0" smtClean="0">
                <a:solidFill>
                  <a:srgbClr val="E80000"/>
                </a:solidFill>
              </a:rPr>
              <a:t>:</a:t>
            </a:r>
            <a:endParaRPr lang="cs-CZ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62"/>
          <p:cNvSpPr txBox="1">
            <a:spLocks noChangeArrowheads="1"/>
          </p:cNvSpPr>
          <p:nvPr/>
        </p:nvSpPr>
        <p:spPr bwMode="auto">
          <a:xfrm>
            <a:off x="433388" y="192996"/>
            <a:ext cx="8459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 err="1" smtClean="0">
                <a:solidFill>
                  <a:srgbClr val="E80000"/>
                </a:solidFill>
              </a:rPr>
              <a:t>Inbrední</a:t>
            </a:r>
            <a:r>
              <a:rPr lang="cs-CZ" dirty="0" smtClean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deprese u člověka</a:t>
            </a:r>
            <a:r>
              <a:rPr lang="cs-CZ" dirty="0" smtClean="0">
                <a:solidFill>
                  <a:srgbClr val="E80000"/>
                </a:solidFill>
              </a:rPr>
              <a:t>:</a:t>
            </a:r>
            <a:endParaRPr lang="cs-CZ" dirty="0">
              <a:solidFill>
                <a:srgbClr val="E80000"/>
              </a:solidFill>
            </a:endParaRPr>
          </a:p>
        </p:txBody>
      </p:sp>
      <p:pic>
        <p:nvPicPr>
          <p:cNvPr id="31747" name="Picture 56" descr="Rudolf2"/>
          <p:cNvPicPr>
            <a:picLocks noChangeAspect="1" noChangeArrowheads="1"/>
          </p:cNvPicPr>
          <p:nvPr/>
        </p:nvPicPr>
        <p:blipFill>
          <a:blip r:embed="rId3" cstate="print"/>
          <a:srcRect b="19624"/>
          <a:stretch>
            <a:fillRect/>
          </a:stretch>
        </p:blipFill>
        <p:spPr bwMode="auto">
          <a:xfrm>
            <a:off x="574903" y="1582966"/>
            <a:ext cx="2810555" cy="337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48" name="Text Box 58"/>
          <p:cNvSpPr txBox="1">
            <a:spLocks noChangeArrowheads="1"/>
          </p:cNvSpPr>
          <p:nvPr/>
        </p:nvSpPr>
        <p:spPr bwMode="auto">
          <a:xfrm>
            <a:off x="433388" y="987652"/>
            <a:ext cx="84978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Rudolf II.</a:t>
            </a:r>
            <a:r>
              <a:rPr lang="cs-CZ" sz="2000" dirty="0">
                <a:solidFill>
                  <a:srgbClr val="000099"/>
                </a:solidFill>
              </a:rPr>
              <a:t> </a:t>
            </a:r>
            <a:r>
              <a:rPr lang="cs-CZ" sz="2000" dirty="0" smtClean="0">
                <a:solidFill>
                  <a:srgbClr val="000099"/>
                </a:solidFill>
                <a:sym typeface="Symbol"/>
              </a:rPr>
              <a:t> hraběnka Kateřina </a:t>
            </a:r>
            <a:r>
              <a:rPr lang="cs-CZ" sz="2000" dirty="0" err="1" smtClean="0">
                <a:solidFill>
                  <a:srgbClr val="000099"/>
                </a:solidFill>
                <a:sym typeface="Symbol"/>
              </a:rPr>
              <a:t>Stradová</a:t>
            </a:r>
            <a:r>
              <a:rPr lang="cs-CZ" sz="2000" dirty="0" smtClean="0">
                <a:solidFill>
                  <a:srgbClr val="000099"/>
                </a:solidFill>
                <a:sym typeface="Symbol"/>
              </a:rPr>
              <a:t> </a:t>
            </a:r>
            <a:r>
              <a:rPr lang="cs-CZ" sz="2000" dirty="0" smtClean="0">
                <a:solidFill>
                  <a:srgbClr val="000099"/>
                </a:solidFill>
              </a:rPr>
              <a:t> </a:t>
            </a:r>
            <a:r>
              <a:rPr lang="cs-CZ" sz="2000" dirty="0">
                <a:solidFill>
                  <a:srgbClr val="000099"/>
                </a:solidFill>
              </a:rPr>
              <a:t>Julius </a:t>
            </a:r>
            <a:r>
              <a:rPr lang="cs-CZ" sz="2000" dirty="0" err="1" smtClean="0">
                <a:solidFill>
                  <a:srgbClr val="000099"/>
                </a:solidFill>
              </a:rPr>
              <a:t>Caesar</a:t>
            </a:r>
            <a:r>
              <a:rPr lang="cs-CZ" sz="2000" dirty="0" smtClean="0">
                <a:solidFill>
                  <a:srgbClr val="000099"/>
                </a:solidFill>
              </a:rPr>
              <a:t> (Juan </a:t>
            </a:r>
            <a:r>
              <a:rPr lang="en-US" sz="2000" dirty="0" err="1" smtClean="0">
                <a:solidFill>
                  <a:srgbClr val="000099"/>
                </a:solidFill>
              </a:rPr>
              <a:t>d’Austria</a:t>
            </a:r>
            <a:r>
              <a:rPr lang="cs-CZ" sz="2000" dirty="0" smtClean="0">
                <a:solidFill>
                  <a:srgbClr val="000099"/>
                </a:solidFill>
              </a:rPr>
              <a:t>)</a:t>
            </a:r>
            <a:endParaRPr lang="cs-CZ" sz="2000" dirty="0">
              <a:solidFill>
                <a:srgbClr val="000099"/>
              </a:solidFill>
            </a:endParaRPr>
          </a:p>
        </p:txBody>
      </p:sp>
      <p:sp>
        <p:nvSpPr>
          <p:cNvPr id="31751" name="AutoShape 13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1752" name="AutoShape 15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31753" name="Picture 21" descr="Soubor:Levob 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1967" y="2062842"/>
            <a:ext cx="39338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Picture 17" descr="http://zputimi.webz.cz/svejk/flanderka17.jpg"/>
          <p:cNvPicPr>
            <a:picLocks noChangeAspect="1" noChangeArrowheads="1"/>
          </p:cNvPicPr>
          <p:nvPr/>
        </p:nvPicPr>
        <p:blipFill>
          <a:blip r:embed="rId5" cstate="print"/>
          <a:srcRect l="19403" t="2040" r="17894" b="37599"/>
          <a:stretch>
            <a:fillRect/>
          </a:stretch>
        </p:blipFill>
        <p:spPr bwMode="auto">
          <a:xfrm>
            <a:off x="6398307" y="4554538"/>
            <a:ext cx="2525712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" name="Picture 19" descr="http://www.postavy.cz/foto/pepek-vyskoc-fo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7333" y="4594225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" name="TextovéPole 14"/>
          <p:cNvSpPr txBox="1"/>
          <p:nvPr/>
        </p:nvSpPr>
        <p:spPr>
          <a:xfrm>
            <a:off x="3505200" y="1567542"/>
            <a:ext cx="544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/>
              <a:t>schizofrenie, deviace, násilné sklony (včetně vražd)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5" descr="Maria_Theresia_as_chi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5349" y="363311"/>
            <a:ext cx="2713037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3795" name="Text Box 57"/>
          <p:cNvSpPr txBox="1">
            <a:spLocks noChangeArrowheads="1"/>
          </p:cNvSpPr>
          <p:nvPr/>
        </p:nvSpPr>
        <p:spPr bwMode="auto">
          <a:xfrm>
            <a:off x="1303338" y="4897438"/>
            <a:ext cx="2155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E80000"/>
                </a:solidFill>
              </a:rPr>
              <a:t>“</a:t>
            </a:r>
            <a:r>
              <a:rPr lang="en-US" i="1" dirty="0">
                <a:solidFill>
                  <a:srgbClr val="E80000"/>
                </a:solidFill>
              </a:rPr>
              <a:t>hybrid </a:t>
            </a:r>
            <a:r>
              <a:rPr lang="en-US" i="1" dirty="0" err="1">
                <a:solidFill>
                  <a:srgbClr val="E80000"/>
                </a:solidFill>
              </a:rPr>
              <a:t>vigour</a:t>
            </a:r>
            <a:r>
              <a:rPr lang="en-US" dirty="0">
                <a:solidFill>
                  <a:srgbClr val="E80000"/>
                </a:solidFill>
              </a:rPr>
              <a:t>”</a:t>
            </a: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(</a:t>
            </a:r>
            <a:r>
              <a:rPr lang="cs-CZ" dirty="0" err="1">
                <a:solidFill>
                  <a:srgbClr val="E80000"/>
                </a:solidFill>
              </a:rPr>
              <a:t>heteróze</a:t>
            </a:r>
            <a:r>
              <a:rPr lang="cs-CZ" dirty="0">
                <a:solidFill>
                  <a:srgbClr val="E80000"/>
                </a:solidFill>
              </a:rPr>
              <a:t>)</a:t>
            </a:r>
          </a:p>
        </p:txBody>
      </p:sp>
      <p:sp>
        <p:nvSpPr>
          <p:cNvPr id="33796" name="Text Box 58"/>
          <p:cNvSpPr txBox="1">
            <a:spLocks noChangeArrowheads="1"/>
          </p:cNvSpPr>
          <p:nvPr/>
        </p:nvSpPr>
        <p:spPr bwMode="auto">
          <a:xfrm>
            <a:off x="4907870" y="3409497"/>
            <a:ext cx="2916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</a:rPr>
              <a:t>František Štěpán Lotrinský</a:t>
            </a:r>
          </a:p>
        </p:txBody>
      </p:sp>
      <p:sp>
        <p:nvSpPr>
          <p:cNvPr id="33797" name="Text Box 60"/>
          <p:cNvSpPr txBox="1">
            <a:spLocks noChangeArrowheads="1"/>
          </p:cNvSpPr>
          <p:nvPr/>
        </p:nvSpPr>
        <p:spPr bwMode="auto">
          <a:xfrm>
            <a:off x="2014085" y="3848100"/>
            <a:ext cx="1565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99"/>
                </a:solidFill>
              </a:rPr>
              <a:t>Marie </a:t>
            </a:r>
            <a:r>
              <a:rPr lang="en-US" sz="1800" dirty="0" err="1">
                <a:solidFill>
                  <a:srgbClr val="000099"/>
                </a:solidFill>
              </a:rPr>
              <a:t>Terezie</a:t>
            </a:r>
            <a:endParaRPr lang="cs-CZ" sz="1800" dirty="0">
              <a:solidFill>
                <a:srgbClr val="000099"/>
              </a:solidFill>
            </a:endParaRPr>
          </a:p>
        </p:txBody>
      </p:sp>
      <p:pic>
        <p:nvPicPr>
          <p:cNvPr id="33798" name="Picture 6" descr="http://www.farmwest.com/images/client/BreedingCorn%20Fig%2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6543" y="4022282"/>
            <a:ext cx="3266168" cy="25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2" descr="Soubor:Joseph II Portrait with crow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3792" y="321356"/>
            <a:ext cx="2530475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9" name="TextovéPole 48"/>
          <p:cNvSpPr txBox="1"/>
          <p:nvPr/>
        </p:nvSpPr>
        <p:spPr>
          <a:xfrm>
            <a:off x="1894114" y="337458"/>
            <a:ext cx="3907673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E80000"/>
                </a:solidFill>
              </a:rPr>
              <a:t>Sewall</a:t>
            </a:r>
            <a:r>
              <a:rPr lang="cs-CZ" dirty="0" smtClean="0">
                <a:solidFill>
                  <a:srgbClr val="E80000"/>
                </a:solidFill>
              </a:rPr>
              <a:t> </a:t>
            </a:r>
            <a:r>
              <a:rPr lang="cs-CZ" dirty="0" err="1" smtClean="0">
                <a:solidFill>
                  <a:srgbClr val="E80000"/>
                </a:solidFill>
              </a:rPr>
              <a:t>Wright</a:t>
            </a:r>
            <a:r>
              <a:rPr lang="cs-CZ" dirty="0" smtClean="0">
                <a:solidFill>
                  <a:srgbClr val="E80000"/>
                </a:solidFill>
              </a:rPr>
              <a:t> - F-statistika:</a:t>
            </a:r>
            <a:endParaRPr lang="cs-CZ" dirty="0"/>
          </a:p>
        </p:txBody>
      </p:sp>
      <p:grpSp>
        <p:nvGrpSpPr>
          <p:cNvPr id="50" name="Skupina 49"/>
          <p:cNvGrpSpPr>
            <a:grpSpLocks noChangeAspect="1"/>
          </p:cNvGrpSpPr>
          <p:nvPr/>
        </p:nvGrpSpPr>
        <p:grpSpPr>
          <a:xfrm>
            <a:off x="718458" y="1415144"/>
            <a:ext cx="6901544" cy="4956269"/>
            <a:chOff x="1447800" y="620486"/>
            <a:chExt cx="6901544" cy="4956269"/>
          </a:xfrm>
        </p:grpSpPr>
        <p:sp>
          <p:nvSpPr>
            <p:cNvPr id="51" name="Obdélník 50"/>
            <p:cNvSpPr/>
            <p:nvPr/>
          </p:nvSpPr>
          <p:spPr bwMode="auto">
            <a:xfrm>
              <a:off x="1447800" y="620486"/>
              <a:ext cx="6106886" cy="48768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52" name="Skupina 36"/>
            <p:cNvGrpSpPr>
              <a:grpSpLocks noChangeAspect="1"/>
            </p:cNvGrpSpPr>
            <p:nvPr/>
          </p:nvGrpSpPr>
          <p:grpSpPr>
            <a:xfrm>
              <a:off x="1545771" y="707573"/>
              <a:ext cx="5900057" cy="4869182"/>
              <a:chOff x="805543" y="391886"/>
              <a:chExt cx="7307469" cy="6030687"/>
            </a:xfrm>
          </p:grpSpPr>
          <p:grpSp>
            <p:nvGrpSpPr>
              <p:cNvPr id="65" name="Skupina 33"/>
              <p:cNvGrpSpPr/>
              <p:nvPr/>
            </p:nvGrpSpPr>
            <p:grpSpPr>
              <a:xfrm>
                <a:off x="805543" y="468313"/>
                <a:ext cx="3156858" cy="3156858"/>
                <a:chOff x="859971" y="1055914"/>
                <a:chExt cx="3156858" cy="3156858"/>
              </a:xfrm>
            </p:grpSpPr>
            <p:sp>
              <p:nvSpPr>
                <p:cNvPr id="79" name="Elipsa 78"/>
                <p:cNvSpPr>
                  <a:spLocks noChangeAspect="1"/>
                </p:cNvSpPr>
                <p:nvPr/>
              </p:nvSpPr>
              <p:spPr bwMode="auto">
                <a:xfrm>
                  <a:off x="859971" y="1055914"/>
                  <a:ext cx="3156858" cy="3156858"/>
                </a:xfrm>
                <a:prstGeom prst="ellipse">
                  <a:avLst/>
                </a:prstGeom>
                <a:solidFill>
                  <a:srgbClr val="99FF33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8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1727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2641829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593977" y="2141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256520" y="3066374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332720" y="1324660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6" name="Skupina 34"/>
              <p:cNvGrpSpPr/>
              <p:nvPr/>
            </p:nvGrpSpPr>
            <p:grpSpPr>
              <a:xfrm>
                <a:off x="4931228" y="391886"/>
                <a:ext cx="3181784" cy="3156858"/>
                <a:chOff x="4931228" y="391886"/>
                <a:chExt cx="3181784" cy="3156858"/>
              </a:xfrm>
            </p:grpSpPr>
            <p:sp>
              <p:nvSpPr>
                <p:cNvPr id="73" name="Elipsa 72"/>
                <p:cNvSpPr>
                  <a:spLocks noChangeAspect="1"/>
                </p:cNvSpPr>
                <p:nvPr/>
              </p:nvSpPr>
              <p:spPr bwMode="auto">
                <a:xfrm>
                  <a:off x="4931228" y="391886"/>
                  <a:ext cx="3156858" cy="3156858"/>
                </a:xfrm>
                <a:prstGeom prst="ellipse">
                  <a:avLst/>
                </a:prstGeom>
                <a:solidFill>
                  <a:srgbClr val="FFFF00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7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446036" y="965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5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260979" y="178185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6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970034" y="162946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7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892348" y="2522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8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6512834" y="642484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7" name="Skupina 35"/>
              <p:cNvGrpSpPr/>
              <p:nvPr/>
            </p:nvGrpSpPr>
            <p:grpSpPr>
              <a:xfrm>
                <a:off x="3091543" y="3265715"/>
                <a:ext cx="3156858" cy="3156858"/>
                <a:chOff x="3526971" y="3483429"/>
                <a:chExt cx="3156858" cy="3156858"/>
              </a:xfrm>
            </p:grpSpPr>
            <p:sp>
              <p:nvSpPr>
                <p:cNvPr id="68" name="Elipsa 67"/>
                <p:cNvSpPr>
                  <a:spLocks noChangeAspect="1"/>
                </p:cNvSpPr>
                <p:nvPr/>
              </p:nvSpPr>
              <p:spPr bwMode="auto">
                <a:xfrm>
                  <a:off x="3526971" y="3483429"/>
                  <a:ext cx="3156858" cy="3156858"/>
                </a:xfrm>
                <a:prstGeom prst="ellipse">
                  <a:avLst/>
                </a:prstGeom>
                <a:solidFill>
                  <a:srgbClr val="CC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69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532837" y="3834564"/>
                  <a:ext cx="1142977" cy="6419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7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889379" y="4938715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043263" y="5406803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097692" y="4427089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53" name="Skupina 41"/>
            <p:cNvGrpSpPr/>
            <p:nvPr/>
          </p:nvGrpSpPr>
          <p:grpSpPr>
            <a:xfrm>
              <a:off x="4003902" y="1741714"/>
              <a:ext cx="992641" cy="185057"/>
              <a:chOff x="433388" y="468313"/>
              <a:chExt cx="1338943" cy="195943"/>
            </a:xfrm>
          </p:grpSpPr>
          <p:cxnSp>
            <p:nvCxnSpPr>
              <p:cNvPr id="63" name="Přímá spojovací šipka 62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4" name="Přímá spojovací šipka 63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4" name="Skupina 42"/>
            <p:cNvGrpSpPr/>
            <p:nvPr/>
          </p:nvGrpSpPr>
          <p:grpSpPr>
            <a:xfrm rot="3153616">
              <a:off x="3383416" y="3102429"/>
              <a:ext cx="742269" cy="174171"/>
              <a:chOff x="433388" y="468313"/>
              <a:chExt cx="1338943" cy="195943"/>
            </a:xfrm>
          </p:grpSpPr>
          <p:cxnSp>
            <p:nvCxnSpPr>
              <p:cNvPr id="61" name="Přímá spojovací šipka 60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2" name="Přímá spojovací šipka 61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5" name="Skupina 45"/>
            <p:cNvGrpSpPr/>
            <p:nvPr/>
          </p:nvGrpSpPr>
          <p:grpSpPr>
            <a:xfrm rot="18446384" flipH="1">
              <a:off x="5179559" y="3145972"/>
              <a:ext cx="742269" cy="174171"/>
              <a:chOff x="433388" y="468313"/>
              <a:chExt cx="1338943" cy="195943"/>
            </a:xfrm>
          </p:grpSpPr>
          <p:cxnSp>
            <p:nvCxnSpPr>
              <p:cNvPr id="59" name="Přímá spojovací šipka 58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0" name="Přímá spojovací šipka 59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56" name="Obdélníkový popisek 55"/>
            <p:cNvSpPr/>
            <p:nvPr/>
          </p:nvSpPr>
          <p:spPr bwMode="auto">
            <a:xfrm>
              <a:off x="2786743" y="4245429"/>
              <a:ext cx="587829" cy="457200"/>
            </a:xfrm>
            <a:prstGeom prst="wedgeRectCallout">
              <a:avLst>
                <a:gd name="adj1" fmla="val 121760"/>
                <a:gd name="adj2" fmla="val -18452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I</a:t>
              </a:r>
            </a:p>
          </p:txBody>
        </p:sp>
        <p:sp>
          <p:nvSpPr>
            <p:cNvPr id="57" name="Obdélníkový popisek 56"/>
            <p:cNvSpPr/>
            <p:nvPr/>
          </p:nvSpPr>
          <p:spPr bwMode="auto">
            <a:xfrm>
              <a:off x="2100943" y="3385458"/>
              <a:ext cx="587829" cy="457200"/>
            </a:xfrm>
            <a:prstGeom prst="wedgeRectCallout">
              <a:avLst>
                <a:gd name="adj1" fmla="val 29167"/>
                <a:gd name="adj2" fmla="val -113690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S</a:t>
              </a:r>
            </a:p>
          </p:txBody>
        </p:sp>
        <p:sp>
          <p:nvSpPr>
            <p:cNvPr id="58" name="Obdélníkový popisek 57"/>
            <p:cNvSpPr/>
            <p:nvPr/>
          </p:nvSpPr>
          <p:spPr bwMode="auto">
            <a:xfrm>
              <a:off x="7761515" y="4669972"/>
              <a:ext cx="587829" cy="457200"/>
            </a:xfrm>
            <a:prstGeom prst="wedgeRectCallout">
              <a:avLst>
                <a:gd name="adj1" fmla="val -117129"/>
                <a:gd name="adj2" fmla="val -27976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33388" y="466499"/>
            <a:ext cx="8503738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 smtClean="0">
                <a:solidFill>
                  <a:srgbClr val="E80000"/>
                </a:solidFill>
              </a:rPr>
              <a:t>F</a:t>
            </a:r>
            <a:r>
              <a:rPr lang="cs-CZ" baseline="-25000" dirty="0" smtClean="0">
                <a:solidFill>
                  <a:srgbClr val="E80000"/>
                </a:solidFill>
              </a:rPr>
              <a:t>IS</a:t>
            </a:r>
            <a:r>
              <a:rPr lang="cs-CZ" dirty="0" smtClean="0">
                <a:solidFill>
                  <a:srgbClr val="E80000"/>
                </a:solidFill>
              </a:rPr>
              <a:t> (= koeficient </a:t>
            </a:r>
            <a:r>
              <a:rPr lang="cs-CZ" dirty="0" err="1" smtClean="0">
                <a:solidFill>
                  <a:srgbClr val="E80000"/>
                </a:solidFill>
              </a:rPr>
              <a:t>inbreedingu</a:t>
            </a:r>
            <a:r>
              <a:rPr lang="cs-CZ" dirty="0" smtClean="0">
                <a:solidFill>
                  <a:srgbClr val="E80000"/>
                </a:solidFill>
              </a:rPr>
              <a:t>)</a:t>
            </a:r>
            <a:endParaRPr lang="cs-CZ" sz="2000" baseline="-25000" dirty="0"/>
          </a:p>
          <a:p>
            <a:pPr defTabSz="360000"/>
            <a:r>
              <a:rPr lang="cs-CZ" sz="2000" dirty="0" smtClean="0">
                <a:sym typeface="Symbol"/>
              </a:rPr>
              <a:t></a:t>
            </a:r>
            <a:r>
              <a:rPr lang="cs-CZ" sz="2000" dirty="0" smtClean="0"/>
              <a:t> snížení </a:t>
            </a:r>
            <a:r>
              <a:rPr lang="cs-CZ" sz="2000" dirty="0"/>
              <a:t>HZ v </a:t>
            </a:r>
            <a:r>
              <a:rPr lang="cs-CZ" sz="2000" dirty="0" err="1"/>
              <a:t>subpopulaci</a:t>
            </a:r>
            <a:r>
              <a:rPr lang="cs-CZ" sz="2000" dirty="0"/>
              <a:t> v </a:t>
            </a:r>
            <a:r>
              <a:rPr lang="cs-CZ" sz="2000" dirty="0" smtClean="0"/>
              <a:t>důsledku </a:t>
            </a:r>
            <a:r>
              <a:rPr lang="cs-CZ" sz="2000" dirty="0"/>
              <a:t>příbuzenského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	křížení</a:t>
            </a:r>
            <a:r>
              <a:rPr lang="cs-CZ" sz="1800" dirty="0"/>
              <a:t/>
            </a:r>
            <a:br>
              <a:rPr lang="cs-CZ" sz="1800" dirty="0"/>
            </a:br>
            <a:endParaRPr lang="cs-CZ" sz="1800" dirty="0" smtClean="0"/>
          </a:p>
          <a:p>
            <a:r>
              <a:rPr lang="cs-CZ" sz="2800" i="1" dirty="0" smtClean="0"/>
              <a:t>F</a:t>
            </a:r>
            <a:r>
              <a:rPr lang="cs-CZ" sz="2800" baseline="-25000" dirty="0" smtClean="0"/>
              <a:t>IS</a:t>
            </a:r>
            <a:r>
              <a:rPr lang="cs-CZ" sz="2800" dirty="0" smtClean="0"/>
              <a:t> = (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S</a:t>
            </a:r>
            <a:r>
              <a:rPr lang="cs-CZ" sz="2800" dirty="0" smtClean="0"/>
              <a:t> ‒ 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I</a:t>
            </a:r>
            <a:r>
              <a:rPr lang="cs-CZ" sz="2800" dirty="0" smtClean="0"/>
              <a:t>)/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S</a:t>
            </a:r>
            <a:r>
              <a:rPr lang="cs-CZ" sz="2800" dirty="0" smtClean="0"/>
              <a:t>		</a:t>
            </a:r>
            <a:r>
              <a:rPr lang="cs-CZ" dirty="0" smtClean="0"/>
              <a:t>-1 </a:t>
            </a:r>
            <a:r>
              <a:rPr lang="cs-CZ" dirty="0" smtClean="0">
                <a:sym typeface="Symbol" pitchFamily="18" charset="2"/>
              </a:rPr>
              <a:t> </a:t>
            </a:r>
            <a:r>
              <a:rPr lang="cs-CZ" i="1" dirty="0" smtClean="0"/>
              <a:t>F</a:t>
            </a:r>
            <a:r>
              <a:rPr lang="cs-CZ" baseline="-25000" dirty="0" smtClean="0"/>
              <a:t>IS</a:t>
            </a:r>
            <a:r>
              <a:rPr lang="cs-CZ" dirty="0" smtClean="0"/>
              <a:t> </a:t>
            </a:r>
            <a:r>
              <a:rPr lang="cs-CZ" dirty="0" smtClean="0">
                <a:sym typeface="Symbol" pitchFamily="18" charset="2"/>
              </a:rPr>
              <a:t> +1</a:t>
            </a:r>
          </a:p>
          <a:p>
            <a:endParaRPr lang="cs-CZ" sz="2000" dirty="0" smtClean="0">
              <a:sym typeface="Symbol" pitchFamily="18" charset="2"/>
            </a:endParaRPr>
          </a:p>
          <a:p>
            <a:endParaRPr lang="cs-CZ" sz="2000" dirty="0"/>
          </a:p>
          <a:p>
            <a:pPr>
              <a:spcAft>
                <a:spcPts val="1000"/>
              </a:spcAft>
            </a:pPr>
            <a:r>
              <a:rPr lang="cs-CZ" i="1" dirty="0" smtClean="0">
                <a:solidFill>
                  <a:srgbClr val="E80000"/>
                </a:solidFill>
              </a:rPr>
              <a:t>F</a:t>
            </a:r>
            <a:r>
              <a:rPr lang="cs-CZ" baseline="-25000" dirty="0" smtClean="0">
                <a:solidFill>
                  <a:srgbClr val="E80000"/>
                </a:solidFill>
              </a:rPr>
              <a:t>ST</a:t>
            </a:r>
            <a:r>
              <a:rPr lang="cs-CZ" dirty="0" smtClean="0">
                <a:solidFill>
                  <a:srgbClr val="E80000"/>
                </a:solidFill>
              </a:rPr>
              <a:t> (= fixační index) </a:t>
            </a:r>
            <a:r>
              <a:rPr lang="cs-CZ" sz="2000" dirty="0" smtClean="0">
                <a:sym typeface="Symbol"/>
              </a:rPr>
              <a:t></a:t>
            </a:r>
            <a:r>
              <a:rPr lang="cs-CZ" sz="2000" dirty="0" smtClean="0"/>
              <a:t> snížení </a:t>
            </a:r>
            <a:r>
              <a:rPr lang="cs-CZ" sz="2000" dirty="0"/>
              <a:t>HZ v důsledku </a:t>
            </a:r>
            <a:r>
              <a:rPr lang="cs-CZ" sz="2000" dirty="0" smtClean="0"/>
              <a:t>strukturování populace</a:t>
            </a:r>
            <a:endParaRPr lang="cs-CZ" sz="1800" dirty="0"/>
          </a:p>
          <a:p>
            <a:endParaRPr lang="cs-CZ" sz="1800" dirty="0" smtClean="0"/>
          </a:p>
          <a:p>
            <a:r>
              <a:rPr lang="cs-CZ" sz="2800" i="1" dirty="0" smtClean="0"/>
              <a:t>F</a:t>
            </a:r>
            <a:r>
              <a:rPr lang="cs-CZ" sz="2800" baseline="-25000" dirty="0" smtClean="0"/>
              <a:t>ST</a:t>
            </a:r>
            <a:r>
              <a:rPr lang="cs-CZ" sz="2800" dirty="0" smtClean="0"/>
              <a:t> = (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T</a:t>
            </a:r>
            <a:r>
              <a:rPr lang="cs-CZ" sz="2800" dirty="0" smtClean="0"/>
              <a:t> ‒ 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S</a:t>
            </a:r>
            <a:r>
              <a:rPr lang="cs-CZ" sz="2800" dirty="0" smtClean="0"/>
              <a:t>)/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T</a:t>
            </a:r>
            <a:r>
              <a:rPr lang="cs-CZ" sz="2800" dirty="0" smtClean="0"/>
              <a:t>	</a:t>
            </a:r>
            <a:r>
              <a:rPr lang="cs-CZ" dirty="0" smtClean="0"/>
              <a:t>0 </a:t>
            </a:r>
            <a:r>
              <a:rPr lang="cs-CZ" dirty="0" smtClean="0">
                <a:sym typeface="Symbol" pitchFamily="18" charset="2"/>
              </a:rPr>
              <a:t> </a:t>
            </a:r>
            <a:r>
              <a:rPr lang="cs-CZ" i="1" dirty="0" smtClean="0"/>
              <a:t>F</a:t>
            </a:r>
            <a:r>
              <a:rPr lang="cs-CZ" baseline="-25000" dirty="0" smtClean="0"/>
              <a:t>S</a:t>
            </a:r>
            <a:r>
              <a:rPr lang="en-US" baseline="-25000" dirty="0" smtClean="0"/>
              <a:t>T</a:t>
            </a:r>
            <a:r>
              <a:rPr lang="cs-CZ" dirty="0" smtClean="0"/>
              <a:t> </a:t>
            </a:r>
            <a:r>
              <a:rPr lang="cs-CZ" dirty="0" smtClean="0">
                <a:sym typeface="Symbol" pitchFamily="18" charset="2"/>
              </a:rPr>
              <a:t> +1</a:t>
            </a:r>
          </a:p>
          <a:p>
            <a:endParaRPr lang="cs-CZ" sz="1800" dirty="0" smtClean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1800" dirty="0"/>
              <a:t/>
            </a:r>
            <a:br>
              <a:rPr lang="cs-CZ" sz="1800" dirty="0"/>
            </a:br>
            <a:r>
              <a:rPr lang="cs-CZ" sz="1800" i="1" dirty="0" smtClean="0">
                <a:solidFill>
                  <a:srgbClr val="E80000"/>
                </a:solidFill>
              </a:rPr>
              <a:t> </a:t>
            </a:r>
            <a:r>
              <a:rPr lang="cs-CZ" i="1" dirty="0" smtClean="0">
                <a:solidFill>
                  <a:srgbClr val="E80000"/>
                </a:solidFill>
              </a:rPr>
              <a:t>F</a:t>
            </a:r>
            <a:r>
              <a:rPr lang="cs-CZ" baseline="-25000" dirty="0" smtClean="0">
                <a:solidFill>
                  <a:srgbClr val="E80000"/>
                </a:solidFill>
              </a:rPr>
              <a:t>IT</a:t>
            </a:r>
            <a:r>
              <a:rPr lang="cs-CZ" dirty="0" smtClean="0">
                <a:solidFill>
                  <a:srgbClr val="E80000"/>
                </a:solidFill>
              </a:rPr>
              <a:t> </a:t>
            </a:r>
            <a:r>
              <a:rPr lang="cs-CZ" sz="2000" dirty="0" smtClean="0">
                <a:sym typeface="Symbol"/>
              </a:rPr>
              <a:t></a:t>
            </a:r>
            <a:r>
              <a:rPr lang="cs-CZ" sz="2000" dirty="0" smtClean="0"/>
              <a:t> snížení HZ v důsledku strukturování populace i </a:t>
            </a:r>
            <a:r>
              <a:rPr lang="cs-CZ" sz="2000" dirty="0" err="1" smtClean="0"/>
              <a:t>inbreedingu</a:t>
            </a:r>
            <a:endParaRPr lang="cs-CZ" sz="1800" dirty="0" smtClean="0"/>
          </a:p>
          <a:p>
            <a:endParaRPr lang="cs-CZ" sz="2800" i="1" dirty="0" smtClean="0"/>
          </a:p>
          <a:p>
            <a:r>
              <a:rPr lang="cs-CZ" sz="2800" i="1" dirty="0" smtClean="0"/>
              <a:t>F</a:t>
            </a:r>
            <a:r>
              <a:rPr lang="cs-CZ" sz="2800" baseline="-25000" dirty="0" smtClean="0"/>
              <a:t>IT</a:t>
            </a:r>
            <a:r>
              <a:rPr lang="cs-CZ" sz="2800" dirty="0" smtClean="0"/>
              <a:t> = (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T</a:t>
            </a:r>
            <a:r>
              <a:rPr lang="cs-CZ" sz="2800" dirty="0" smtClean="0"/>
              <a:t> ‒ 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I</a:t>
            </a:r>
            <a:r>
              <a:rPr lang="cs-CZ" sz="2800" dirty="0" smtClean="0"/>
              <a:t>)/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T</a:t>
            </a:r>
            <a:endParaRPr lang="cs-CZ" sz="2800" dirty="0" smtClean="0"/>
          </a:p>
          <a:p>
            <a:endParaRPr lang="cs-CZ" sz="2000" dirty="0"/>
          </a:p>
        </p:txBody>
      </p:sp>
      <p:sp>
        <p:nvSpPr>
          <p:cNvPr id="27655" name="Text Box 44"/>
          <p:cNvSpPr txBox="1">
            <a:spLocks noChangeArrowheads="1"/>
          </p:cNvSpPr>
          <p:nvPr/>
        </p:nvSpPr>
        <p:spPr bwMode="auto">
          <a:xfrm>
            <a:off x="4405540" y="5505677"/>
            <a:ext cx="4374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/>
              <a:t>(</a:t>
            </a:r>
            <a:r>
              <a:rPr lang="cs-CZ" sz="2800" dirty="0" smtClean="0"/>
              <a:t>1 ‒</a:t>
            </a:r>
            <a:r>
              <a:rPr lang="cs-CZ" sz="2800" i="1" dirty="0" smtClean="0"/>
              <a:t> </a:t>
            </a:r>
            <a:r>
              <a:rPr lang="cs-CZ" sz="2800" i="1" dirty="0"/>
              <a:t>F</a:t>
            </a:r>
            <a:r>
              <a:rPr lang="cs-CZ" sz="2800" baseline="-25000" dirty="0"/>
              <a:t>IS</a:t>
            </a:r>
            <a:r>
              <a:rPr lang="cs-CZ" sz="2800" dirty="0"/>
              <a:t>) (</a:t>
            </a:r>
            <a:r>
              <a:rPr lang="cs-CZ" sz="2800" dirty="0" smtClean="0"/>
              <a:t>1 ‒</a:t>
            </a:r>
            <a:r>
              <a:rPr lang="cs-CZ" sz="2800" i="1" dirty="0" smtClean="0"/>
              <a:t> </a:t>
            </a:r>
            <a:r>
              <a:rPr lang="cs-CZ" sz="2800" i="1" dirty="0"/>
              <a:t>F</a:t>
            </a:r>
            <a:r>
              <a:rPr lang="cs-CZ" sz="2800" baseline="-25000" dirty="0"/>
              <a:t>ST</a:t>
            </a:r>
            <a:r>
              <a:rPr lang="cs-CZ" sz="2800" dirty="0"/>
              <a:t>) = </a:t>
            </a:r>
            <a:r>
              <a:rPr lang="cs-CZ" sz="2800" dirty="0" smtClean="0"/>
              <a:t>1 ‒</a:t>
            </a:r>
            <a:r>
              <a:rPr lang="cs-CZ" sz="2800" i="1" dirty="0" smtClean="0"/>
              <a:t> </a:t>
            </a:r>
            <a:r>
              <a:rPr lang="cs-CZ" sz="2800" i="1" dirty="0"/>
              <a:t>F</a:t>
            </a:r>
            <a:r>
              <a:rPr lang="cs-CZ" sz="2800" baseline="-25000" dirty="0"/>
              <a:t>IT</a:t>
            </a:r>
          </a:p>
        </p:txBody>
      </p:sp>
      <p:pic>
        <p:nvPicPr>
          <p:cNvPr id="5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1"/>
          <p:cNvSpPr txBox="1">
            <a:spLocks noChangeArrowheads="1"/>
          </p:cNvSpPr>
          <p:nvPr/>
        </p:nvSpPr>
        <p:spPr bwMode="auto">
          <a:xfrm>
            <a:off x="1965790" y="352425"/>
            <a:ext cx="5163208" cy="107721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ASORTATIVNÍ </a:t>
            </a:r>
            <a:r>
              <a:rPr lang="cs-CZ" sz="3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PÁŘENÍ</a:t>
            </a:r>
          </a:p>
          <a:p>
            <a:pPr algn="ctr"/>
            <a:r>
              <a:rPr lang="cs-CZ" sz="3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cs-CZ" sz="3200" b="1" i="1" dirty="0" err="1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assortative</a:t>
            </a:r>
            <a:r>
              <a:rPr lang="cs-CZ" sz="3200" b="1" i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3200" b="1" i="1" dirty="0" err="1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mating</a:t>
            </a:r>
            <a:r>
              <a:rPr lang="cs-CZ" sz="3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  <a:endParaRPr lang="cs-CZ" sz="3200" b="1" dirty="0">
              <a:ln w="3175">
                <a:solidFill>
                  <a:sysClr val="windowText" lastClr="000000"/>
                </a:solidFill>
              </a:ln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34819" name="Text Box 12"/>
          <p:cNvSpPr txBox="1">
            <a:spLocks noChangeArrowheads="1"/>
          </p:cNvSpPr>
          <p:nvPr/>
        </p:nvSpPr>
        <p:spPr bwMode="auto">
          <a:xfrm>
            <a:off x="433388" y="1685471"/>
            <a:ext cx="7899920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= vyšší pravděpodobnost páření mezi jedinci se stejným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 fenotypem</a:t>
            </a:r>
          </a:p>
          <a:p>
            <a:pPr>
              <a:spcAft>
                <a:spcPts val="1000"/>
              </a:spcAft>
            </a:pPr>
            <a:endParaRPr lang="cs-CZ" sz="2000" dirty="0">
              <a:solidFill>
                <a:srgbClr val="E80000"/>
              </a:solidFill>
            </a:endParaRPr>
          </a:p>
          <a:p>
            <a:pPr>
              <a:spcAft>
                <a:spcPts val="1000"/>
              </a:spcAft>
            </a:pPr>
            <a:r>
              <a:rPr lang="cs-CZ" sz="2000" dirty="0"/>
              <a:t>příčinou může být preference partnera se stejným fenotypem, ale</a:t>
            </a:r>
            <a:br>
              <a:rPr lang="cs-CZ" sz="2000" dirty="0"/>
            </a:br>
            <a:r>
              <a:rPr lang="cs-CZ" sz="2000" dirty="0"/>
              <a:t>  mohou existovat i jiné </a:t>
            </a:r>
            <a:r>
              <a:rPr lang="cs-CZ" sz="2000" dirty="0" smtClean="0"/>
              <a:t>příčiny</a:t>
            </a:r>
          </a:p>
          <a:p>
            <a:pPr>
              <a:spcAft>
                <a:spcPts val="1000"/>
              </a:spcAft>
            </a:pPr>
            <a:r>
              <a:rPr lang="cs-CZ" sz="2000" dirty="0" smtClean="0"/>
              <a:t>Př</a:t>
            </a:r>
            <a:r>
              <a:rPr lang="cs-CZ" sz="2000" dirty="0"/>
              <a:t>.: fytofágní hmyz – jedinci žijící na různých druzích hostitelské </a:t>
            </a:r>
            <a:br>
              <a:rPr lang="cs-CZ" sz="2000" dirty="0"/>
            </a:br>
            <a:r>
              <a:rPr lang="cs-CZ" sz="2000" dirty="0"/>
              <a:t>  rostliny můžou dospívat v odlišnou dobu </a:t>
            </a:r>
            <a:r>
              <a:rPr lang="cs-CZ" sz="2000" dirty="0">
                <a:sym typeface="Symbol" pitchFamily="18" charset="2"/>
              </a:rPr>
              <a:t> častější páření jedinců </a:t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  se stejným fenotypem (život na hostiteli) </a:t>
            </a:r>
            <a:r>
              <a:rPr lang="cs-CZ" sz="2000" u="sng" dirty="0">
                <a:sym typeface="Symbol" pitchFamily="18" charset="2"/>
              </a:rPr>
              <a:t>bez aktivní preference </a:t>
            </a:r>
            <a:br>
              <a:rPr lang="cs-CZ" sz="2000" u="sng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  </a:t>
            </a:r>
            <a:r>
              <a:rPr lang="cs-CZ" sz="2000" u="sng" dirty="0">
                <a:sym typeface="Symbol" pitchFamily="18" charset="2"/>
              </a:rPr>
              <a:t>partnera 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 </a:t>
            </a:r>
            <a:r>
              <a:rPr lang="cs-CZ" sz="2000" dirty="0"/>
              <a:t>jde pouze o pozitivní </a:t>
            </a:r>
            <a:r>
              <a:rPr lang="cs-CZ" sz="2000" u="sng" dirty="0"/>
              <a:t>fenotypovou </a:t>
            </a:r>
            <a:r>
              <a:rPr lang="cs-CZ" sz="2000" u="sng" dirty="0" smtClean="0"/>
              <a:t>korelaci</a:t>
            </a:r>
            <a:endParaRPr lang="cs-CZ" sz="2000" dirty="0">
              <a:solidFill>
                <a:srgbClr val="E80000"/>
              </a:solidFill>
            </a:endParaRPr>
          </a:p>
          <a:p>
            <a:pPr>
              <a:spcAft>
                <a:spcPts val="1000"/>
              </a:spcAft>
            </a:pPr>
            <a:r>
              <a:rPr lang="cs-CZ" sz="2000" dirty="0"/>
              <a:t>asortativní páření způsobuje úbytek h</a:t>
            </a:r>
            <a:r>
              <a:rPr lang="en-US" sz="2000" dirty="0" err="1"/>
              <a:t>eter</a:t>
            </a:r>
            <a:r>
              <a:rPr lang="cs-CZ" sz="2000" dirty="0" err="1" smtClean="0"/>
              <a:t>ozygotů</a:t>
            </a:r>
            <a:endParaRPr lang="cs-CZ" sz="2000" dirty="0"/>
          </a:p>
          <a:p>
            <a:pPr>
              <a:spcAft>
                <a:spcPts val="1000"/>
              </a:spcAft>
            </a:pPr>
            <a:r>
              <a:rPr lang="cs-CZ" sz="2000" dirty="0"/>
              <a:t>asortativní páření způsobuje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u="sng" dirty="0"/>
              <a:t>vazbovou nerovnováhu (LD)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476250" y="3135956"/>
            <a:ext cx="4548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substituce</a:t>
            </a:r>
            <a:r>
              <a:rPr lang="cs-CZ" dirty="0"/>
              <a:t> (</a:t>
            </a:r>
            <a:r>
              <a:rPr lang="cs-CZ" dirty="0" err="1"/>
              <a:t>tranzice</a:t>
            </a:r>
            <a:r>
              <a:rPr lang="cs-CZ" dirty="0"/>
              <a:t>, </a:t>
            </a:r>
            <a:r>
              <a:rPr lang="cs-CZ" dirty="0" err="1"/>
              <a:t>transverze</a:t>
            </a:r>
            <a:r>
              <a:rPr lang="cs-CZ" dirty="0"/>
              <a:t>)</a:t>
            </a:r>
          </a:p>
        </p:txBody>
      </p:sp>
      <p:sp>
        <p:nvSpPr>
          <p:cNvPr id="6148" name="Text Box 21"/>
          <p:cNvSpPr txBox="1">
            <a:spLocks noChangeArrowheads="1"/>
          </p:cNvSpPr>
          <p:nvPr/>
        </p:nvSpPr>
        <p:spPr bwMode="auto">
          <a:xfrm>
            <a:off x="476250" y="450592"/>
            <a:ext cx="215475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</a:rPr>
              <a:t>Podle rozsahu</a:t>
            </a:r>
          </a:p>
        </p:txBody>
      </p:sp>
      <p:sp>
        <p:nvSpPr>
          <p:cNvPr id="6149" name="Text Box 22"/>
          <p:cNvSpPr txBox="1">
            <a:spLocks noChangeArrowheads="1"/>
          </p:cNvSpPr>
          <p:nvPr/>
        </p:nvSpPr>
        <p:spPr bwMode="auto">
          <a:xfrm>
            <a:off x="2874233" y="353112"/>
            <a:ext cx="21780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 genové (bodové)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 chromozomové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 genomové</a:t>
            </a: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476250" y="1956487"/>
            <a:ext cx="25795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E80000"/>
                </a:solidFill>
              </a:rPr>
              <a:t>Bodové mutace:</a:t>
            </a:r>
            <a:endParaRPr lang="cs-CZ" b="1" dirty="0">
              <a:solidFill>
                <a:srgbClr val="E80000"/>
              </a:solidFill>
            </a:endParaRPr>
          </a:p>
        </p:txBody>
      </p:sp>
      <p:pic>
        <p:nvPicPr>
          <p:cNvPr id="85016" name="Picture 24" descr="TsT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783" y="1432676"/>
            <a:ext cx="3479028" cy="251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76250" y="3669872"/>
            <a:ext cx="7234238" cy="2020888"/>
            <a:chOff x="300" y="2386"/>
            <a:chExt cx="4557" cy="1273"/>
          </a:xfrm>
        </p:grpSpPr>
        <p:sp>
          <p:nvSpPr>
            <p:cNvPr id="6155" name="Text Box 15"/>
            <p:cNvSpPr txBox="1">
              <a:spLocks noChangeArrowheads="1"/>
            </p:cNvSpPr>
            <p:nvPr/>
          </p:nvSpPr>
          <p:spPr bwMode="auto">
            <a:xfrm>
              <a:off x="300" y="2840"/>
              <a:ext cx="45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E80000"/>
                  </a:solidFill>
                </a:rPr>
                <a:t>synonymní			</a:t>
              </a:r>
              <a:r>
                <a:rPr lang="en-US" sz="2000" dirty="0">
                  <a:solidFill>
                    <a:srgbClr val="E80000"/>
                  </a:solidFill>
                </a:rPr>
                <a:t>    </a:t>
              </a:r>
              <a:r>
                <a:rPr lang="cs-CZ" sz="2000" dirty="0">
                  <a:solidFill>
                    <a:srgbClr val="E80000"/>
                  </a:solidFill>
                </a:rPr>
                <a:t>nesynonymní (záměnové)</a:t>
              </a:r>
            </a:p>
          </p:txBody>
        </p:sp>
        <p:sp>
          <p:nvSpPr>
            <p:cNvPr id="6156" name="Text Box 17"/>
            <p:cNvSpPr txBox="1">
              <a:spLocks noChangeArrowheads="1"/>
            </p:cNvSpPr>
            <p:nvPr/>
          </p:nvSpPr>
          <p:spPr bwMode="auto">
            <a:xfrm>
              <a:off x="2966" y="3213"/>
              <a:ext cx="1891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/>
                <a:t>měnící smysl (</a:t>
              </a:r>
              <a:r>
                <a:rPr lang="cs-CZ" sz="2000" dirty="0" err="1"/>
                <a:t>missense</a:t>
              </a:r>
              <a:r>
                <a:rPr lang="cs-CZ" sz="2000" dirty="0"/>
                <a:t>)</a:t>
              </a:r>
            </a:p>
            <a:p>
              <a:r>
                <a:rPr lang="cs-CZ" sz="2000" dirty="0"/>
                <a:t>nesmyslné (nonsense)</a:t>
              </a:r>
            </a:p>
          </p:txBody>
        </p:sp>
        <p:sp>
          <p:nvSpPr>
            <p:cNvPr id="6157" name="Line 25"/>
            <p:cNvSpPr>
              <a:spLocks noChangeShapeType="1"/>
            </p:cNvSpPr>
            <p:nvPr/>
          </p:nvSpPr>
          <p:spPr bwMode="auto">
            <a:xfrm flipH="1">
              <a:off x="685" y="2386"/>
              <a:ext cx="131" cy="4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8" name="Line 26"/>
            <p:cNvSpPr>
              <a:spLocks noChangeShapeType="1"/>
            </p:cNvSpPr>
            <p:nvPr/>
          </p:nvSpPr>
          <p:spPr bwMode="auto">
            <a:xfrm>
              <a:off x="1121" y="2398"/>
              <a:ext cx="1526" cy="4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476250" y="5016071"/>
            <a:ext cx="1501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GTA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Val</a:t>
            </a:r>
            <a:endParaRPr lang="cs-CZ" sz="1800" dirty="0">
              <a:sym typeface="Symbol" pitchFamily="18" charset="2"/>
            </a:endParaRPr>
          </a:p>
        </p:txBody>
      </p:sp>
      <p:sp>
        <p:nvSpPr>
          <p:cNvPr id="85021" name="Text Box 29"/>
          <p:cNvSpPr txBox="1">
            <a:spLocks noChangeArrowheads="1"/>
          </p:cNvSpPr>
          <p:nvPr/>
        </p:nvSpPr>
        <p:spPr bwMode="auto">
          <a:xfrm>
            <a:off x="2236229" y="5005945"/>
            <a:ext cx="2251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TTC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Phe</a:t>
            </a:r>
            <a:endParaRPr lang="cs-CZ" sz="1800" dirty="0">
              <a:sym typeface="Symbol" pitchFamily="18" charset="2"/>
            </a:endParaRPr>
          </a:p>
          <a:p>
            <a:r>
              <a:rPr lang="cs-CZ" sz="1800" dirty="0">
                <a:sym typeface="Symbol" pitchFamily="18" charset="2"/>
              </a:rPr>
              <a:t>AAG  TAG</a:t>
            </a:r>
          </a:p>
          <a:p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Lys</a:t>
            </a:r>
            <a:r>
              <a:rPr lang="cs-CZ" sz="1800" dirty="0">
                <a:sym typeface="Symbol" pitchFamily="18" charset="2"/>
              </a:rPr>
              <a:t>   </a:t>
            </a:r>
            <a:r>
              <a:rPr lang="cs-CZ" sz="1800" i="1" dirty="0" err="1">
                <a:sym typeface="Symbol" pitchFamily="18" charset="2"/>
              </a:rPr>
              <a:t>ochre</a:t>
            </a:r>
            <a:r>
              <a:rPr lang="cs-CZ" sz="1800" dirty="0">
                <a:sym typeface="Symbol" pitchFamily="18" charset="2"/>
              </a:rPr>
              <a:t> (stop)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0" grpId="0"/>
      <p:bldP spid="85015" grpId="0"/>
      <p:bldP spid="85020" grpId="0"/>
      <p:bldP spid="850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433388" y="411843"/>
            <a:ext cx="8608447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Rozdíly mezi </a:t>
            </a:r>
            <a:r>
              <a:rPr lang="cs-CZ" dirty="0" err="1">
                <a:solidFill>
                  <a:srgbClr val="E80000"/>
                </a:solidFill>
              </a:rPr>
              <a:t>inbreedingem</a:t>
            </a:r>
            <a:r>
              <a:rPr lang="cs-CZ" dirty="0">
                <a:solidFill>
                  <a:srgbClr val="E80000"/>
                </a:solidFill>
              </a:rPr>
              <a:t> a asortativním pářením:</a:t>
            </a:r>
            <a:br>
              <a:rPr lang="cs-CZ" dirty="0">
                <a:solidFill>
                  <a:srgbClr val="E80000"/>
                </a:solidFill>
              </a:rPr>
            </a:br>
            <a:endParaRPr lang="cs-CZ" dirty="0">
              <a:solidFill>
                <a:srgbClr val="E80000"/>
              </a:solidFill>
            </a:endParaRPr>
          </a:p>
          <a:p>
            <a:r>
              <a:rPr lang="cs-CZ" sz="2000" dirty="0"/>
              <a:t>působí </a:t>
            </a:r>
            <a:r>
              <a:rPr lang="cs-CZ" sz="2000" u="sng" dirty="0"/>
              <a:t>pouze na </a:t>
            </a:r>
            <a:r>
              <a:rPr lang="cs-CZ" sz="2000" u="sng" dirty="0" err="1"/>
              <a:t>lokus</a:t>
            </a:r>
            <a:r>
              <a:rPr lang="cs-CZ" sz="2000" u="sng" dirty="0"/>
              <a:t>(y) spojené s preferovaným fenotypem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/>
              <a:t>× </a:t>
            </a:r>
            <a:r>
              <a:rPr lang="cs-CZ" sz="2000" dirty="0" err="1"/>
              <a:t>inbreeding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  ovlivňuje všechny </a:t>
            </a:r>
            <a:r>
              <a:rPr lang="cs-CZ" sz="2000" dirty="0" err="1"/>
              <a:t>lokusy</a:t>
            </a: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  <a:p>
            <a:r>
              <a:rPr lang="cs-CZ" sz="2000" dirty="0"/>
              <a:t>as. páření je </a:t>
            </a:r>
            <a:r>
              <a:rPr lang="cs-CZ" sz="2000" u="sng" dirty="0"/>
              <a:t>mocnou evoluční silou </a:t>
            </a:r>
            <a:r>
              <a:rPr lang="cs-CZ" sz="2000" dirty="0"/>
              <a:t>(silná LD na více </a:t>
            </a:r>
            <a:r>
              <a:rPr lang="cs-CZ" sz="2000" dirty="0" err="1"/>
              <a:t>lokusech</a:t>
            </a:r>
            <a:r>
              <a:rPr lang="cs-CZ" sz="2000" dirty="0"/>
              <a:t>)</a:t>
            </a:r>
            <a:br>
              <a:rPr lang="cs-CZ" sz="2000" dirty="0"/>
            </a:br>
            <a:r>
              <a:rPr lang="cs-CZ" sz="2000" dirty="0"/>
              <a:t>  </a:t>
            </a:r>
            <a:r>
              <a:rPr lang="cs-CZ" sz="2000" dirty="0">
                <a:sym typeface="Symbol" pitchFamily="18" charset="2"/>
              </a:rPr>
              <a:t> </a:t>
            </a:r>
            <a:r>
              <a:rPr lang="cs-CZ" sz="2000" dirty="0" err="1">
                <a:sym typeface="Symbol" pitchFamily="18" charset="2"/>
              </a:rPr>
              <a:t>inbreeding</a:t>
            </a:r>
            <a:r>
              <a:rPr lang="cs-CZ" sz="2000" dirty="0">
                <a:sym typeface="Symbol" pitchFamily="18" charset="2"/>
              </a:rPr>
              <a:t> pouze zesiluje LD tam, kde byla už na počátku, a to jen</a:t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  v případě samooplození (samosprašnosti), v ostatních případech</a:t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  rekombinace „úspěšnější“  redukce 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10" descr="http://i.istockimg.com/file_thumbview_approve/15482487/3/stock-photo-15482487-disgusted-young-woman-sticking-out-tongue.jpg"/>
          <p:cNvPicPr>
            <a:picLocks noChangeAspect="1" noChangeArrowheads="1"/>
          </p:cNvPicPr>
          <p:nvPr/>
        </p:nvPicPr>
        <p:blipFill>
          <a:blip r:embed="rId2" cstate="print"/>
          <a:srcRect b="12514"/>
          <a:stretch>
            <a:fillRect/>
          </a:stretch>
        </p:blipFill>
        <p:spPr bwMode="auto">
          <a:xfrm>
            <a:off x="6384506" y="4438966"/>
            <a:ext cx="2030150" cy="2220116"/>
          </a:xfrm>
          <a:prstGeom prst="rect">
            <a:avLst/>
          </a:prstGeom>
          <a:noFill/>
        </p:spPr>
      </p:pic>
      <p:pic>
        <p:nvPicPr>
          <p:cNvPr id="58" name="Picture 14" descr="http://andthatswhyyouresingle.com/wp-content/uploads/2012/09/Happy-woman-Fotolia_12331389_Subscription_XXL.jpg"/>
          <p:cNvPicPr>
            <a:picLocks noChangeAspect="1" noChangeArrowheads="1"/>
          </p:cNvPicPr>
          <p:nvPr/>
        </p:nvPicPr>
        <p:blipFill>
          <a:blip r:embed="rId3" cstate="print"/>
          <a:srcRect b="12489"/>
          <a:stretch>
            <a:fillRect/>
          </a:stretch>
        </p:blipFill>
        <p:spPr bwMode="auto">
          <a:xfrm>
            <a:off x="5990479" y="2327612"/>
            <a:ext cx="2641892" cy="1983131"/>
          </a:xfrm>
          <a:prstGeom prst="rect">
            <a:avLst/>
          </a:prstGeom>
          <a:noFill/>
        </p:spPr>
      </p:pic>
      <p:sp>
        <p:nvSpPr>
          <p:cNvPr id="1030" name="AutoShape 6" descr="Výsledek obrázku pro marking anima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2" name="AutoShape 8" descr="Výsledek obrázku pro marking anima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1460581" y="254000"/>
            <a:ext cx="6259662" cy="107721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NEGATIVNÍ ASORTATIVNÍ </a:t>
            </a:r>
            <a:endParaRPr lang="cs-CZ" sz="3200" b="1" dirty="0" smtClean="0">
              <a:ln w="3175">
                <a:solidFill>
                  <a:sysClr val="windowText" lastClr="000000"/>
                </a:solidFill>
              </a:ln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cs-CZ" sz="3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DISASORTATIVNÍ) PÁŘENÍ</a:t>
            </a:r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433388" y="1551667"/>
            <a:ext cx="877676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= preference partnera s odlišným fenotypem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výsledkem </a:t>
            </a:r>
            <a:r>
              <a:rPr lang="cs-CZ" sz="2000" u="sng" dirty="0"/>
              <a:t>intermediární frekvence </a:t>
            </a:r>
            <a:r>
              <a:rPr lang="cs-CZ" sz="2000" u="sng" dirty="0" smtClean="0"/>
              <a:t>alel</a:t>
            </a:r>
            <a:r>
              <a:rPr lang="cs-CZ" sz="2000" dirty="0" smtClean="0"/>
              <a:t>, zeslabování </a:t>
            </a:r>
            <a:r>
              <a:rPr lang="cs-CZ" sz="2000" u="sng" dirty="0" smtClean="0"/>
              <a:t>vazbové nerovnováhy</a:t>
            </a:r>
            <a:endParaRPr lang="cs-CZ" sz="2000" u="sng" dirty="0"/>
          </a:p>
          <a:p>
            <a:pPr>
              <a:spcAft>
                <a:spcPts val="600"/>
              </a:spcAft>
            </a:pPr>
            <a:r>
              <a:rPr lang="cs-CZ" sz="2000" dirty="0"/>
              <a:t>př. preference samců s odlišným MHC (myš, </a:t>
            </a:r>
            <a:r>
              <a:rPr lang="cs-CZ" sz="2000" dirty="0" smtClean="0"/>
              <a:t>člověk)</a:t>
            </a:r>
            <a:endParaRPr lang="cs-CZ" sz="2000" dirty="0"/>
          </a:p>
        </p:txBody>
      </p:sp>
      <p:pic>
        <p:nvPicPr>
          <p:cNvPr id="55" name="Picture 2" descr="http://www.nature.com/nri/journal/v7/n7/images/nri2103-f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281" y="3101941"/>
            <a:ext cx="2493975" cy="1782927"/>
          </a:xfrm>
          <a:prstGeom prst="rect">
            <a:avLst/>
          </a:prstGeom>
          <a:noFill/>
        </p:spPr>
      </p:pic>
      <p:pic>
        <p:nvPicPr>
          <p:cNvPr id="59" name="Picture 2" descr="http://i.huffpost.com/gen/1400676/thumbs/o-SWEATY-MEN-facebook.jpg"/>
          <p:cNvPicPr>
            <a:picLocks noChangeAspect="1" noChangeArrowheads="1"/>
          </p:cNvPicPr>
          <p:nvPr/>
        </p:nvPicPr>
        <p:blipFill>
          <a:blip r:embed="rId5" cstate="print"/>
          <a:srcRect r="29214"/>
          <a:stretch>
            <a:fillRect/>
          </a:stretch>
        </p:blipFill>
        <p:spPr bwMode="auto">
          <a:xfrm>
            <a:off x="3068810" y="3722145"/>
            <a:ext cx="2929221" cy="2069055"/>
          </a:xfrm>
          <a:prstGeom prst="rect">
            <a:avLst/>
          </a:prstGeom>
          <a:noFill/>
        </p:spPr>
      </p:pic>
      <p:grpSp>
        <p:nvGrpSpPr>
          <p:cNvPr id="60" name="Skupina 59"/>
          <p:cNvGrpSpPr>
            <a:grpSpLocks noChangeAspect="1"/>
          </p:cNvGrpSpPr>
          <p:nvPr/>
        </p:nvGrpSpPr>
        <p:grpSpPr>
          <a:xfrm>
            <a:off x="696685" y="4691233"/>
            <a:ext cx="1446167" cy="2086196"/>
            <a:chOff x="198605" y="3700632"/>
            <a:chExt cx="1868048" cy="2694789"/>
          </a:xfrm>
        </p:grpSpPr>
        <p:pic>
          <p:nvPicPr>
            <p:cNvPr id="61" name="Picture 12" descr="https://c1.staticflickr.com/5/4038/4581097830_541bac0efc_z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8605" y="3894268"/>
              <a:ext cx="1868048" cy="2501153"/>
            </a:xfrm>
            <a:prstGeom prst="rect">
              <a:avLst/>
            </a:prstGeom>
            <a:noFill/>
          </p:spPr>
        </p:pic>
        <p:sp>
          <p:nvSpPr>
            <p:cNvPr id="62" name="TextovéPole 61"/>
            <p:cNvSpPr txBox="1"/>
            <p:nvPr/>
          </p:nvSpPr>
          <p:spPr>
            <a:xfrm rot="19084286">
              <a:off x="1355462" y="3700632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ym typeface="Symbol"/>
                </a:rPr>
                <a:t>  </a:t>
              </a:r>
              <a:endParaRPr lang="cs-CZ" b="1" dirty="0"/>
            </a:p>
          </p:txBody>
        </p:sp>
      </p:grpSp>
      <p:sp>
        <p:nvSpPr>
          <p:cNvPr id="64" name="Obdélníkový popisek 63"/>
          <p:cNvSpPr/>
          <p:nvPr/>
        </p:nvSpPr>
        <p:spPr bwMode="auto">
          <a:xfrm>
            <a:off x="3222173" y="2928258"/>
            <a:ext cx="914399" cy="457200"/>
          </a:xfrm>
          <a:prstGeom prst="wedgeRectCallout">
            <a:avLst>
              <a:gd name="adj1" fmla="val -102843"/>
              <a:gd name="adj2" fmla="val 5059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MHC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83065" y="766634"/>
            <a:ext cx="3408363" cy="904875"/>
            <a:chOff x="1137" y="2975"/>
            <a:chExt cx="2147" cy="570"/>
          </a:xfrm>
        </p:grpSpPr>
        <p:sp>
          <p:nvSpPr>
            <p:cNvPr id="7175" name="Text Box 6"/>
            <p:cNvSpPr txBox="1">
              <a:spLocks noChangeArrowheads="1"/>
            </p:cNvSpPr>
            <p:nvPr/>
          </p:nvSpPr>
          <p:spPr bwMode="auto">
            <a:xfrm>
              <a:off x="1346" y="3118"/>
              <a:ext cx="1938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E80000"/>
                  </a:solidFill>
                </a:rPr>
                <a:t>indels</a:t>
              </a:r>
              <a:r>
                <a:rPr lang="cs-CZ" sz="2000" b="1" dirty="0"/>
                <a:t> </a:t>
              </a:r>
              <a:r>
                <a:rPr lang="cs-CZ" sz="2000" b="1" dirty="0">
                  <a:sym typeface="Symbol" pitchFamily="18" charset="2"/>
                </a:rPr>
                <a:t> </a:t>
              </a:r>
              <a:r>
                <a:rPr lang="cs-CZ" sz="1800" dirty="0">
                  <a:sym typeface="Symbol" pitchFamily="18" charset="2"/>
                </a:rPr>
                <a:t>posunutí čtecího </a:t>
              </a:r>
            </a:p>
            <a:p>
              <a:r>
                <a:rPr lang="cs-CZ" sz="1800" dirty="0">
                  <a:sym typeface="Symbol" pitchFamily="18" charset="2"/>
                </a:rPr>
                <a:t>                 </a:t>
              </a:r>
              <a:r>
                <a:rPr lang="cs-CZ" sz="1800" dirty="0" smtClean="0">
                  <a:sym typeface="Symbol" pitchFamily="18" charset="2"/>
                </a:rPr>
                <a:t>rámce</a:t>
              </a:r>
              <a:endParaRPr lang="cs-CZ" sz="1800" dirty="0"/>
            </a:p>
          </p:txBody>
        </p:sp>
        <p:sp>
          <p:nvSpPr>
            <p:cNvPr id="7176" name="Text Box 7"/>
            <p:cNvSpPr txBox="1">
              <a:spLocks noChangeArrowheads="1"/>
            </p:cNvSpPr>
            <p:nvPr/>
          </p:nvSpPr>
          <p:spPr bwMode="auto">
            <a:xfrm>
              <a:off x="1137" y="2975"/>
              <a:ext cx="266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sz="4400" dirty="0">
                  <a:latin typeface="Arial Narrow" pitchFamily="34" charset="0"/>
                </a:rPr>
                <a:t>}</a:t>
              </a:r>
            </a:p>
          </p:txBody>
        </p:sp>
      </p:grp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1344613" y="5375275"/>
            <a:ext cx="654698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sym typeface="Symbol" pitchFamily="18" charset="2"/>
              </a:rPr>
              <a:t> změna frekvence alely mutací velmi pomalá</a:t>
            </a:r>
            <a:endParaRPr lang="cs-CZ">
              <a:solidFill>
                <a:srgbClr val="E80000"/>
              </a:solidFill>
            </a:endParaRPr>
          </a:p>
        </p:txBody>
      </p:sp>
      <p:sp>
        <p:nvSpPr>
          <p:cNvPr id="7172" name="Text Box 18"/>
          <p:cNvSpPr txBox="1">
            <a:spLocks noChangeArrowheads="1"/>
          </p:cNvSpPr>
          <p:nvPr/>
        </p:nvSpPr>
        <p:spPr bwMode="auto">
          <a:xfrm>
            <a:off x="476250" y="697899"/>
            <a:ext cx="4402615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cs-CZ" dirty="0" smtClean="0">
                <a:solidFill>
                  <a:srgbClr val="E80000"/>
                </a:solidFill>
              </a:rPr>
              <a:t>inzerce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ACGGT </a:t>
            </a:r>
            <a:r>
              <a:rPr lang="cs-CZ" sz="2000" dirty="0">
                <a:sym typeface="Symbol" pitchFamily="18" charset="2"/>
              </a:rPr>
              <a:t> </a:t>
            </a:r>
            <a:r>
              <a:rPr lang="cs-CZ" sz="2000" dirty="0" smtClean="0">
                <a:sym typeface="Symbol" pitchFamily="18" charset="2"/>
              </a:rPr>
              <a:t>AC</a:t>
            </a:r>
            <a:r>
              <a:rPr lang="cs-CZ" sz="2000" dirty="0" smtClean="0">
                <a:solidFill>
                  <a:srgbClr val="E80000"/>
                </a:solidFill>
                <a:sym typeface="Symbol" pitchFamily="18" charset="2"/>
              </a:rPr>
              <a:t>A</a:t>
            </a:r>
            <a:r>
              <a:rPr lang="cs-CZ" sz="2000" dirty="0" smtClean="0">
                <a:sym typeface="Symbol" pitchFamily="18" charset="2"/>
              </a:rPr>
              <a:t>GGT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delece</a:t>
            </a: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</a:t>
            </a:r>
            <a:r>
              <a:rPr lang="cs-CZ" sz="2000" dirty="0">
                <a:solidFill>
                  <a:srgbClr val="E80000"/>
                </a:solidFill>
              </a:rPr>
              <a:t>C</a:t>
            </a:r>
            <a:r>
              <a:rPr lang="cs-CZ" sz="2000" dirty="0"/>
              <a:t>GGT </a:t>
            </a:r>
            <a:r>
              <a:rPr lang="cs-CZ" sz="2000" dirty="0">
                <a:sym typeface="Symbol" pitchFamily="18" charset="2"/>
              </a:rPr>
              <a:t> AGGT</a:t>
            </a:r>
          </a:p>
        </p:txBody>
      </p:sp>
      <p:sp>
        <p:nvSpPr>
          <p:cNvPr id="87060" name="Text Box 20"/>
          <p:cNvSpPr txBox="1">
            <a:spLocks noChangeArrowheads="1"/>
          </p:cNvSpPr>
          <p:nvPr/>
        </p:nvSpPr>
        <p:spPr bwMode="auto">
          <a:xfrm>
            <a:off x="476250" y="2783874"/>
            <a:ext cx="6817892" cy="210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</a:rPr>
              <a:t>zpětné mutace</a:t>
            </a:r>
            <a:r>
              <a:rPr lang="cs-CZ" sz="2000" dirty="0"/>
              <a:t>: frekvence zpravidla 10</a:t>
            </a:r>
            <a:r>
              <a:rPr lang="cs-CZ" sz="2000" dirty="0">
                <a:sym typeface="Symbol" pitchFamily="18" charset="2"/>
              </a:rPr>
              <a:t> nižší</a:t>
            </a:r>
            <a:r>
              <a:rPr lang="cs-CZ" sz="2000" b="1" dirty="0">
                <a:sym typeface="Symbol" pitchFamily="18" charset="2"/>
              </a:rPr>
              <a:t/>
            </a:r>
            <a:br>
              <a:rPr lang="cs-CZ" sz="2000" b="1" dirty="0">
                <a:sym typeface="Symbol" pitchFamily="18" charset="2"/>
              </a:rPr>
            </a:br>
            <a:endParaRPr lang="cs-CZ" sz="2000" b="1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rekurentní (opakované) mutace</a:t>
            </a:r>
            <a:r>
              <a:rPr lang="cs-CZ" sz="2000" dirty="0">
                <a:sym typeface="Symbol" pitchFamily="18" charset="2"/>
              </a:rPr>
              <a:t> 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mutační tlak</a:t>
            </a:r>
            <a:r>
              <a:rPr lang="cs-CZ" sz="2000" dirty="0" smtClean="0">
                <a:sym typeface="Symbol" pitchFamily="18" charset="2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cs-CZ" sz="2000" b="1" dirty="0" smtClean="0">
                <a:sym typeface="Symbol" pitchFamily="18" charset="2"/>
              </a:rPr>
              <a:t>   </a:t>
            </a:r>
            <a:r>
              <a:rPr lang="cs-CZ" sz="1800" dirty="0">
                <a:sym typeface="Symbol" pitchFamily="18" charset="2"/>
              </a:rPr>
              <a:t>např. při frekvenci alely </a:t>
            </a:r>
            <a:r>
              <a:rPr lang="cs-CZ" sz="1800" i="1" dirty="0" smtClean="0">
                <a:sym typeface="Symbol" pitchFamily="18" charset="2"/>
              </a:rPr>
              <a:t>A</a:t>
            </a:r>
            <a:r>
              <a:rPr lang="cs-CZ" sz="1800" dirty="0" smtClean="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= </a:t>
            </a:r>
            <a:r>
              <a:rPr lang="cs-CZ" sz="1800" dirty="0" smtClean="0">
                <a:sym typeface="Symbol" pitchFamily="18" charset="2"/>
              </a:rPr>
              <a:t>0,5; 2</a:t>
            </a:r>
            <a:r>
              <a:rPr lang="cs-CZ" sz="1800" i="1" dirty="0" smtClean="0">
                <a:sym typeface="Symbol" pitchFamily="18" charset="2"/>
              </a:rPr>
              <a:t>N</a:t>
            </a:r>
            <a:r>
              <a:rPr lang="cs-CZ" sz="1800" dirty="0" smtClean="0">
                <a:sym typeface="Symbol" pitchFamily="18" charset="2"/>
              </a:rPr>
              <a:t> = 2000:</a:t>
            </a:r>
          </a:p>
          <a:p>
            <a:pPr>
              <a:spcAft>
                <a:spcPts val="600"/>
              </a:spcAft>
            </a:pPr>
            <a:r>
              <a:rPr lang="cs-CZ" sz="1800" dirty="0" smtClean="0">
                <a:sym typeface="Symbol" pitchFamily="18" charset="2"/>
              </a:rPr>
              <a:t>   </a:t>
            </a:r>
            <a:r>
              <a:rPr lang="cs-CZ" sz="1800" dirty="0">
                <a:sym typeface="Symbol" pitchFamily="18" charset="2"/>
              </a:rPr>
              <a:t>po 1. generaci  </a:t>
            </a:r>
            <a:r>
              <a:rPr lang="cs-CZ" sz="1800" i="1" dirty="0" smtClean="0">
                <a:sym typeface="Symbol" pitchFamily="18" charset="2"/>
              </a:rPr>
              <a:t>p</a:t>
            </a:r>
            <a:r>
              <a:rPr lang="cs-CZ" sz="1800" dirty="0" smtClean="0">
                <a:sym typeface="Symbol" pitchFamily="18" charset="2"/>
              </a:rPr>
              <a:t>(</a:t>
            </a:r>
            <a:r>
              <a:rPr lang="cs-CZ" sz="1800" i="1" dirty="0" smtClean="0">
                <a:sym typeface="Symbol" pitchFamily="18" charset="2"/>
              </a:rPr>
              <a:t>A</a:t>
            </a:r>
            <a:r>
              <a:rPr lang="cs-CZ" sz="1800" dirty="0" smtClean="0">
                <a:sym typeface="Symbol" pitchFamily="18" charset="2"/>
              </a:rPr>
              <a:t>) = 1001 </a:t>
            </a:r>
            <a:r>
              <a:rPr lang="cs-CZ" sz="1800" dirty="0" smtClean="0">
                <a:sym typeface="Symbol"/>
              </a:rPr>
              <a:t> </a:t>
            </a:r>
            <a:r>
              <a:rPr lang="cs-CZ" sz="1800" dirty="0" smtClean="0">
                <a:sym typeface="Symbol" pitchFamily="18" charset="2"/>
              </a:rPr>
              <a:t>zvýšení frekvence na 0,5005</a:t>
            </a:r>
          </a:p>
          <a:p>
            <a:pPr>
              <a:spcAft>
                <a:spcPts val="600"/>
              </a:spcAft>
            </a:pPr>
            <a:r>
              <a:rPr lang="cs-CZ" sz="1800" dirty="0" smtClean="0">
                <a:sym typeface="Symbol" pitchFamily="18" charset="2"/>
              </a:rPr>
              <a:t>   100 </a:t>
            </a:r>
            <a:r>
              <a:rPr lang="cs-CZ" sz="1800" dirty="0">
                <a:sym typeface="Symbol" pitchFamily="18" charset="2"/>
              </a:rPr>
              <a:t>generací  </a:t>
            </a:r>
            <a:r>
              <a:rPr lang="cs-CZ" sz="1800" dirty="0" smtClean="0">
                <a:sym typeface="Symbol" pitchFamily="18" charset="2"/>
              </a:rPr>
              <a:t>0,55 </a:t>
            </a:r>
            <a:r>
              <a:rPr lang="cs-CZ" sz="1800" dirty="0">
                <a:sym typeface="Symbol" pitchFamily="18" charset="2"/>
              </a:rPr>
              <a:t>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2" grpId="0" animBg="1"/>
      <p:bldP spid="870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2"/>
          <p:cNvSpPr txBox="1">
            <a:spLocks noChangeArrowheads="1"/>
          </p:cNvSpPr>
          <p:nvPr/>
        </p:nvSpPr>
        <p:spPr bwMode="auto">
          <a:xfrm>
            <a:off x="1098550" y="1190625"/>
            <a:ext cx="2204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inverze</a:t>
            </a:r>
            <a:r>
              <a:rPr lang="en-US" dirty="0">
                <a:solidFill>
                  <a:srgbClr val="E80000"/>
                </a:solidFill>
              </a:rPr>
              <a:t>  </a:t>
            </a:r>
            <a:r>
              <a:rPr lang="en-US" b="1" dirty="0">
                <a:solidFill>
                  <a:srgbClr val="E80000"/>
                </a:solidFill>
              </a:rPr>
              <a:t/>
            </a:r>
            <a:br>
              <a:rPr lang="en-US" b="1" dirty="0">
                <a:solidFill>
                  <a:srgbClr val="E80000"/>
                </a:solidFill>
              </a:rPr>
            </a:br>
            <a:r>
              <a:rPr lang="en-US" dirty="0">
                <a:solidFill>
                  <a:srgbClr val="E80000"/>
                </a:solidFill>
              </a:rPr>
              <a:t>  </a:t>
            </a:r>
            <a:r>
              <a:rPr lang="cs-CZ" dirty="0" err="1"/>
              <a:t>pericentrické</a:t>
            </a:r>
            <a:endParaRPr lang="cs-CZ" dirty="0"/>
          </a:p>
          <a:p>
            <a:r>
              <a:rPr lang="en-US" dirty="0"/>
              <a:t>  </a:t>
            </a:r>
            <a:r>
              <a:rPr lang="cs-CZ" dirty="0" err="1"/>
              <a:t>paracentrické</a:t>
            </a:r>
            <a:endParaRPr lang="cs-CZ" dirty="0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822450" y="241300"/>
            <a:ext cx="6053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Chromozomové mutace (chr. přestavby)</a:t>
            </a:r>
          </a:p>
        </p:txBody>
      </p:sp>
      <p:pic>
        <p:nvPicPr>
          <p:cNvPr id="8196" name="Picture 5" descr="inver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3675" y="3080952"/>
            <a:ext cx="3494088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26" descr="Rb"/>
          <p:cNvPicPr>
            <a:picLocks noChangeAspect="1" noChangeArrowheads="1"/>
          </p:cNvPicPr>
          <p:nvPr/>
        </p:nvPicPr>
        <p:blipFill>
          <a:blip r:embed="rId4" cstate="print"/>
          <a:srcRect b="68591"/>
          <a:stretch>
            <a:fillRect/>
          </a:stretch>
        </p:blipFill>
        <p:spPr bwMode="auto">
          <a:xfrm>
            <a:off x="4322763" y="1260475"/>
            <a:ext cx="257651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4456113" y="1076325"/>
            <a:ext cx="2360612" cy="1711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4086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fúze a disociace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/>
              <a:t>(</a:t>
            </a:r>
            <a:r>
              <a:rPr lang="cs-CZ" dirty="0" err="1"/>
              <a:t>robertsonské</a:t>
            </a:r>
            <a:r>
              <a:rPr lang="cs-CZ" dirty="0"/>
              <a:t> translokace) 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>
          <a:blip r:embed="rId3" cstate="print"/>
          <a:srcRect t="31281"/>
          <a:stretch>
            <a:fillRect/>
          </a:stretch>
        </p:blipFill>
        <p:spPr bwMode="auto">
          <a:xfrm>
            <a:off x="5921375" y="2278063"/>
            <a:ext cx="257651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2336800"/>
            <a:ext cx="2876550" cy="1963351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1760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translokace</a:t>
            </a:r>
          </a:p>
        </p:txBody>
      </p:sp>
      <p:pic>
        <p:nvPicPr>
          <p:cNvPr id="11" name="Picture 27" descr="Mu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370217"/>
            <a:ext cx="35972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8" descr="Mu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" y="5532824"/>
            <a:ext cx="5043487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79475" y="3740537"/>
            <a:ext cx="1292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myš domácí</a:t>
            </a:r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2146" y="245780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images.slideplayer.com/2/685195/slides/slide_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789" y="512579"/>
            <a:ext cx="7949517" cy="5962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2679</TotalTime>
  <Words>1032</Words>
  <Application>Microsoft Office PowerPoint</Application>
  <PresentationFormat>Předvádění na obrazovce (4:3)</PresentationFormat>
  <Paragraphs>325</Paragraphs>
  <Slides>51</Slides>
  <Notes>49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2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 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163</cp:revision>
  <dcterms:created xsi:type="dcterms:W3CDTF">2002-02-28T16:27:36Z</dcterms:created>
  <dcterms:modified xsi:type="dcterms:W3CDTF">2016-03-08T20:27:31Z</dcterms:modified>
</cp:coreProperties>
</file>