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293" r:id="rId38"/>
    <p:sldId id="294" r:id="rId39"/>
    <p:sldId id="273" r:id="rId40"/>
    <p:sldId id="292" r:id="rId41"/>
    <p:sldId id="274" r:id="rId42"/>
    <p:sldId id="315" r:id="rId43"/>
    <p:sldId id="317" r:id="rId44"/>
    <p:sldId id="316" r:id="rId45"/>
    <p:sldId id="319" r:id="rId46"/>
    <p:sldId id="275" r:id="rId47"/>
    <p:sldId id="301" r:id="rId48"/>
    <p:sldId id="276" r:id="rId49"/>
    <p:sldId id="269" r:id="rId50"/>
    <p:sldId id="340" r:id="rId51"/>
    <p:sldId id="268" r:id="rId52"/>
    <p:sldId id="320" r:id="rId53"/>
    <p:sldId id="321" r:id="rId54"/>
    <p:sldId id="288" r:id="rId55"/>
    <p:sldId id="277" r:id="rId56"/>
    <p:sldId id="341" r:id="rId57"/>
    <p:sldId id="308" r:id="rId58"/>
    <p:sldId id="342" r:id="rId59"/>
    <p:sldId id="296" r:id="rId60"/>
    <p:sldId id="295" r:id="rId61"/>
    <p:sldId id="278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F00000"/>
    <a:srgbClr val="FFFF66"/>
    <a:srgbClr val="003399"/>
    <a:srgbClr val="0033CC"/>
    <a:srgbClr val="0000FF"/>
    <a:srgbClr val="FF0066"/>
    <a:srgbClr val="00CC00"/>
    <a:srgbClr val="EAEAEA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26" y="-114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Notched</a:t>
            </a:r>
            <a:r>
              <a:rPr lang="fr-FR" dirty="0" smtClean="0"/>
              <a:t> = entaillé</a:t>
            </a:r>
          </a:p>
          <a:p>
            <a:r>
              <a:rPr lang="fr-FR" dirty="0" err="1" smtClean="0"/>
              <a:t>Rounded</a:t>
            </a:r>
            <a:r>
              <a:rPr lang="fr-FR" dirty="0" smtClean="0"/>
              <a:t> =</a:t>
            </a:r>
            <a:r>
              <a:rPr lang="fr-FR" baseline="0" dirty="0" smtClean="0"/>
              <a:t> arrondie</a:t>
            </a:r>
          </a:p>
          <a:p>
            <a:r>
              <a:rPr lang="fr-FR" baseline="0" dirty="0" err="1" smtClean="0"/>
              <a:t>Threaded</a:t>
            </a:r>
            <a:r>
              <a:rPr lang="fr-FR" baseline="0" dirty="0" smtClean="0"/>
              <a:t>= lame effilée</a:t>
            </a:r>
          </a:p>
          <a:p>
            <a:r>
              <a:rPr lang="fr-FR" baseline="0" dirty="0" err="1" smtClean="0"/>
              <a:t>Tapered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shaft</a:t>
            </a:r>
            <a:r>
              <a:rPr lang="fr-FR" baseline="0" dirty="0" smtClean="0"/>
              <a:t>= lame fuselée</a:t>
            </a:r>
          </a:p>
          <a:p>
            <a:r>
              <a:rPr lang="fr-FR" baseline="0" dirty="0" err="1" smtClean="0"/>
              <a:t>Thick</a:t>
            </a:r>
            <a:r>
              <a:rPr lang="fr-FR" baseline="0" dirty="0" smtClean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5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3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1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 smtClean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cs-CZ" dirty="0" err="1" smtClean="0">
                <a:solidFill>
                  <a:srgbClr val="F00000"/>
                </a:solidFill>
              </a:rPr>
              <a:t>pleziomorfní</a:t>
            </a:r>
            <a:r>
              <a:rPr lang="cs-CZ" dirty="0" smtClean="0"/>
              <a:t> (= původní, „primitivní“)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sympleziomorfní</a:t>
            </a:r>
            <a:r>
              <a:rPr lang="cs-CZ" dirty="0" smtClean="0"/>
              <a:t> 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apomorfní</a:t>
            </a:r>
            <a:r>
              <a:rPr lang="cs-CZ" dirty="0" smtClean="0"/>
              <a:t> (=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synapomorfní</a:t>
            </a:r>
            <a:r>
              <a:rPr lang="cs-CZ" dirty="0" smtClean="0"/>
              <a:t> (= sdílené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autapomorfní</a:t>
            </a:r>
            <a:r>
              <a:rPr lang="cs-CZ" dirty="0" smtClean="0"/>
              <a:t> (= specifické odvozené)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 smtClean="0"/>
              <a:t>klady definovány </a:t>
            </a:r>
            <a:r>
              <a:rPr lang="cs-CZ" dirty="0"/>
              <a:t>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Definice kladů a klasifikace vymřelých taxonů: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</a:t>
            </a:r>
            <a:r>
              <a:rPr lang="cs-CZ" dirty="0" smtClean="0"/>
              <a:t>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 smtClean="0"/>
              <a:t>PhyloCode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 smtClean="0"/>
              <a:t>Nomenclature</a:t>
            </a:r>
            <a:r>
              <a:rPr lang="cs-CZ" dirty="0"/>
              <a:t>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dosud </a:t>
            </a:r>
            <a:r>
              <a:rPr lang="cs-CZ" dirty="0"/>
              <a:t>poněkud kontroverzní </a:t>
            </a:r>
            <a:r>
              <a:rPr lang="cs-CZ" dirty="0" smtClean="0"/>
              <a:t>a málo praktický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problémy</a:t>
            </a:r>
            <a:r>
              <a:rPr lang="cs-CZ" dirty="0"/>
              <a:t>: </a:t>
            </a:r>
            <a:r>
              <a:rPr lang="cs-CZ" dirty="0" err="1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nýt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hřebík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vrut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šroub</a:t>
              </a:r>
              <a:endParaRPr lang="cs-CZ" dirty="0"/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pleziomorfní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Ellipse 7"/>
            <p:cNvSpPr/>
            <p:nvPr/>
          </p:nvSpPr>
          <p:spPr>
            <a:xfrm>
              <a:off x="2923490" y="324555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781446" y="1947334"/>
              <a:ext cx="395111" cy="63499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767335" y="2808111"/>
              <a:ext cx="395111" cy="103097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9878" y="3510844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611168" y="2534364"/>
              <a:ext cx="395111" cy="55596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      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Ellipse 17"/>
          <p:cNvSpPr/>
          <p:nvPr/>
        </p:nvSpPr>
        <p:spPr>
          <a:xfrm>
            <a:off x="8232339" y="4486711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Evoluční systematika - reakce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en-US" sz="1800" dirty="0" smtClean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</a:t>
            </a:r>
            <a:r>
              <a:rPr lang="cs-CZ" sz="1800" dirty="0" smtClean="0"/>
              <a:t>bombardování</a:t>
            </a:r>
            <a:endParaRPr lang="cs-CZ" sz="1800" dirty="0"/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 smtClean="0"/>
              <a:t>2300</a:t>
            </a:r>
            <a:r>
              <a:rPr lang="en-US" sz="1800" dirty="0" smtClean="0"/>
              <a:t> </a:t>
            </a:r>
            <a:r>
              <a:rPr lang="en-US" sz="1800" dirty="0"/>
              <a:t>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mnohob</a:t>
            </a:r>
            <a:r>
              <a:rPr lang="en-US" sz="1800" dirty="0" smtClean="0"/>
              <a:t>u</a:t>
            </a:r>
            <a:r>
              <a:rPr lang="cs-CZ" sz="1800" dirty="0" err="1" smtClean="0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/>
                <a:gridCol w="1212111"/>
                <a:gridCol w="1212111"/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/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/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/>
                        </a:rPr>
                        <a:t>kenozoikum</a:t>
                      </a:r>
                      <a:r>
                        <a:rPr lang="cs-CZ" sz="110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/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/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/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/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/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/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/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/>
                        </a:rPr>
                        <a:t>paleozoikum</a:t>
                      </a:r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/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/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/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/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/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/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/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/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/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Fanerozoikum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Charnwood</a:t>
            </a:r>
            <a:r>
              <a:rPr lang="en-US" sz="1600" dirty="0" smtClean="0"/>
              <a:t>,</a:t>
            </a:r>
          </a:p>
          <a:p>
            <a:pPr algn="ctr"/>
            <a:r>
              <a:rPr lang="en-US" sz="1600" dirty="0" smtClean="0"/>
              <a:t>Leicestershire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</a:t>
            </a:r>
            <a:r>
              <a:rPr lang="en-US" sz="1600" dirty="0" smtClean="0">
                <a:sym typeface="Symbol"/>
              </a:rPr>
              <a:t>0</a:t>
            </a:r>
            <a:r>
              <a:rPr lang="cs-CZ" sz="1600" dirty="0" smtClean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/>
              <a:t>Mistaken Point,</a:t>
            </a:r>
          </a:p>
          <a:p>
            <a:pPr algn="ctr"/>
            <a:r>
              <a:rPr lang="en-US" sz="1600" dirty="0" err="1" smtClean="0"/>
              <a:t>Newfounland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Ediacara</a:t>
            </a:r>
            <a:r>
              <a:rPr lang="en-US" sz="1600" dirty="0" smtClean="0"/>
              <a:t> Hills,</a:t>
            </a:r>
          </a:p>
          <a:p>
            <a:pPr algn="ctr"/>
            <a:r>
              <a:rPr lang="en-US" sz="1600" dirty="0" err="1" smtClean="0"/>
              <a:t>Austr</a:t>
            </a:r>
            <a:r>
              <a:rPr lang="cs-CZ" sz="1600" dirty="0" smtClean="0"/>
              <a:t>á</a:t>
            </a:r>
            <a:r>
              <a:rPr lang="en-US" sz="1600" dirty="0" smtClean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 smtClean="0"/>
              <a:t>Dickinsonia</a:t>
            </a:r>
            <a:endParaRPr lang="cs-CZ" sz="1800" dirty="0" smtClean="0"/>
          </a:p>
          <a:p>
            <a:pPr algn="ctr"/>
            <a:r>
              <a:rPr lang="cs-CZ" sz="1800" dirty="0" smtClean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Funisia</a:t>
            </a:r>
            <a:r>
              <a:rPr lang="cs-CZ" sz="1800" dirty="0" smtClean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</a:t>
            </a:r>
            <a:r>
              <a:rPr lang="en-US" sz="1800" i="1" dirty="0" smtClean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 smtClean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-520 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Burgessova</a:t>
            </a:r>
            <a:r>
              <a:rPr lang="cs-CZ" sz="2400" dirty="0">
                <a:solidFill>
                  <a:srgbClr val="F00000"/>
                </a:solidFill>
              </a:rPr>
              <a:t> břidlice (</a:t>
            </a:r>
            <a:r>
              <a:rPr lang="cs-CZ" sz="2400" i="1" dirty="0" err="1">
                <a:solidFill>
                  <a:srgbClr val="F00000"/>
                </a:solidFill>
              </a:rPr>
              <a:t>Burgess</a:t>
            </a:r>
            <a:r>
              <a:rPr lang="cs-CZ" sz="2400" i="1" dirty="0">
                <a:solidFill>
                  <a:srgbClr val="F00000"/>
                </a:solidFill>
              </a:rPr>
              <a:t> </a:t>
            </a:r>
            <a:r>
              <a:rPr lang="cs-CZ" sz="2400" i="1" dirty="0" err="1">
                <a:solidFill>
                  <a:srgbClr val="F00000"/>
                </a:solidFill>
              </a:rPr>
              <a:t>Shale</a:t>
            </a:r>
            <a:r>
              <a:rPr lang="cs-CZ" sz="2400" dirty="0" smtClean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en-US" dirty="0" smtClean="0"/>
              <a:t>~ 5</a:t>
            </a:r>
            <a:r>
              <a:rPr lang="cs-CZ" dirty="0" smtClean="0"/>
              <a:t>42-520 </a:t>
            </a:r>
            <a:r>
              <a:rPr lang="en-US" dirty="0" smtClean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Canadian</a:t>
            </a:r>
            <a:r>
              <a:rPr lang="cs-CZ" dirty="0" smtClean="0"/>
              <a:t> </a:t>
            </a:r>
            <a:r>
              <a:rPr lang="cs-CZ" dirty="0" err="1" smtClean="0"/>
              <a:t>Rockies</a:t>
            </a:r>
            <a:r>
              <a:rPr lang="cs-CZ" dirty="0" smtClean="0"/>
              <a:t>, </a:t>
            </a:r>
            <a:r>
              <a:rPr lang="cs-CZ" dirty="0" err="1" smtClean="0"/>
              <a:t>Yoho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Park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Předlinnéovská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/>
            </a:r>
            <a:br>
              <a:rPr lang="cs-CZ" i="1" dirty="0" smtClean="0">
                <a:sym typeface="Symbol" pitchFamily="18" charset="2"/>
              </a:rPr>
            </a:b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arbor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Americana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bivalvi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compressa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cati</a:t>
            </a:r>
            <a:endParaRPr lang="cs-CZ" i="1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 smtClean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vrcholáku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Myrobalanus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řapíku, </a:t>
            </a:r>
            <a:r>
              <a:rPr lang="cs-CZ" dirty="0" smtClean="0">
                <a:sym typeface="Symbol" pitchFamily="18" charset="2"/>
              </a:rPr>
              <a:t>stlačenou šešulí </a:t>
            </a:r>
            <a:r>
              <a:rPr lang="cs-CZ" dirty="0">
                <a:sym typeface="Symbol" pitchFamily="18" charset="2"/>
              </a:rPr>
              <a:t>o dvou chlopních, zahnutou jako tykadla </a:t>
            </a:r>
            <a:r>
              <a:rPr lang="cs-CZ" dirty="0" smtClean="0">
                <a:sym typeface="Symbol" pitchFamily="18" charset="2"/>
              </a:rPr>
              <a:t>	hlemýždě </a:t>
            </a:r>
            <a:r>
              <a:rPr lang="cs-CZ" dirty="0">
                <a:sym typeface="Symbol" pitchFamily="18" charset="2"/>
              </a:rPr>
              <a:t>nebo rohy berana </a:t>
            </a:r>
            <a:r>
              <a:rPr lang="cs-CZ" dirty="0" smtClean="0">
                <a:sym typeface="Symbol" pitchFamily="18" charset="2"/>
              </a:rPr>
              <a:t>nebo jako </a:t>
            </a:r>
            <a:r>
              <a:rPr lang="cs-CZ" dirty="0">
                <a:sym typeface="Symbol" pitchFamily="18" charset="2"/>
              </a:rPr>
              <a:t>kočičí drápy</a:t>
            </a:r>
            <a:r>
              <a:rPr lang="en-US" dirty="0" smtClean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 smtClean="0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00000"/>
                </a:solidFill>
              </a:rPr>
              <a:t>Přechod z moře na souš?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502876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drápkovci</a:t>
            </a:r>
            <a:endParaRPr lang="cs-CZ" sz="1600" dirty="0" smtClean="0"/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Onychophora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diverzita</a:t>
            </a:r>
            <a:r>
              <a:rPr lang="cs-CZ" sz="2400" dirty="0">
                <a:solidFill>
                  <a:srgbClr val="F0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4081463" y="48418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accent2"/>
                </a:solidFill>
              </a:rPr>
              <a:t>M. J. Benton </a:t>
            </a:r>
            <a:r>
              <a:rPr lang="cs-CZ"/>
              <a:t>(1997):</a:t>
            </a:r>
          </a:p>
        </p:txBody>
      </p:sp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226" y="1116271"/>
            <a:ext cx="5422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4228715" y="5604948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F00000"/>
                </a:solidFill>
              </a:rPr>
              <a:t>fosilního záznamu </a:t>
            </a: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background </a:t>
            </a:r>
            <a:r>
              <a:rPr lang="cs-CZ" dirty="0" err="1"/>
              <a:t>extinctions</a:t>
            </a:r>
            <a:r>
              <a:rPr lang="cs-CZ" dirty="0"/>
              <a:t> 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Kambrium:</a:t>
            </a:r>
            <a:r>
              <a:rPr lang="cs-CZ" b="1" dirty="0"/>
              <a:t>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Ordovik:</a:t>
              </a:r>
              <a:r>
                <a:rPr lang="cs-CZ" b="1" dirty="0"/>
                <a:t>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Silur: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ym typeface="Symbol" pitchFamily="18" charset="2"/>
              </a:rPr>
              <a:t>zubr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smtClean="0">
                <a:sym typeface="Symbol" pitchFamily="18" charset="2"/>
              </a:rPr>
              <a:t>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4841069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F00000"/>
                </a:solidFill>
                <a:sym typeface="Symbol" pitchFamily="18" charset="2"/>
              </a:rPr>
              <a:t>2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. Karl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: </a:t>
            </a:r>
            <a:endParaRPr lang="cs-CZ" sz="2400" dirty="0" smtClean="0">
              <a:solidFill>
                <a:srgbClr val="F0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binominální</a:t>
            </a:r>
            <a:r>
              <a:rPr lang="cs-CZ" dirty="0">
                <a:sym typeface="Symbol" pitchFamily="18" charset="2"/>
              </a:rPr>
              <a:t>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říše</a:t>
            </a:r>
            <a:r>
              <a:rPr lang="cs-CZ" dirty="0">
                <a:sym typeface="Symbol" pitchFamily="18" charset="2"/>
              </a:rPr>
              <a:t>, kmen, třída, řád, čeleď</a:t>
            </a:r>
            <a:r>
              <a:rPr lang="en-US" dirty="0">
                <a:sym typeface="Symbol" pitchFamily="18" charset="2"/>
              </a:rPr>
              <a:t>,</a:t>
            </a:r>
            <a:r>
              <a:rPr lang="cs-CZ" dirty="0">
                <a:sym typeface="Symbol" pitchFamily="18" charset="2"/>
              </a:rPr>
              <a:t> rod, druh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/>
              <a:t>pterosauři, </a:t>
            </a:r>
            <a:r>
              <a:rPr lang="cs-CZ" dirty="0" err="1"/>
              <a:t>archosauři</a:t>
            </a:r>
            <a:r>
              <a:rPr lang="cs-CZ" dirty="0"/>
              <a:t>)</a:t>
            </a:r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k</a:t>
              </a:r>
              <a:r>
                <a:rPr lang="cs-CZ" sz="1600" dirty="0" err="1"/>
                <a:t>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zakloubení čelisti plazí</a:t>
            </a:r>
            <a:r>
              <a:rPr lang="cs-CZ" dirty="0"/>
              <a:t>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</a:t>
            </a:r>
            <a:r>
              <a:rPr lang="cs-CZ" dirty="0" smtClean="0"/>
              <a:t>	čelisti </a:t>
            </a:r>
            <a:r>
              <a:rPr lang="cs-CZ" dirty="0"/>
              <a:t>více </a:t>
            </a:r>
            <a:r>
              <a:rPr lang="cs-CZ" dirty="0" smtClean="0"/>
              <a:t>savčí</a:t>
            </a:r>
            <a:r>
              <a:rPr lang="cs-CZ" dirty="0"/>
              <a:t>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Evoluce</a:t>
            </a:r>
            <a:r>
              <a:rPr lang="en-US" sz="2400" b="1" dirty="0">
                <a:solidFill>
                  <a:srgbClr val="F00000"/>
                </a:solidFill>
              </a:rPr>
              <a:t> </a:t>
            </a:r>
            <a:r>
              <a:rPr lang="en-US" sz="2400" b="1" dirty="0" err="1">
                <a:solidFill>
                  <a:srgbClr val="F00000"/>
                </a:solidFill>
              </a:rPr>
              <a:t>savc</a:t>
            </a:r>
            <a:r>
              <a:rPr lang="cs-CZ" sz="2400" b="1" dirty="0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>, sice pořád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2 </a:t>
            </a:r>
            <a:r>
              <a:rPr lang="cs-CZ" dirty="0"/>
              <a:t>klouby, </a:t>
            </a:r>
            <a:r>
              <a:rPr lang="cs-CZ" dirty="0" smtClean="0"/>
              <a:t>ale </a:t>
            </a:r>
            <a:r>
              <a:rPr lang="cs-CZ" dirty="0"/>
              <a:t>plazí </a:t>
            </a:r>
            <a:r>
              <a:rPr lang="cs-CZ" dirty="0" smtClean="0"/>
              <a:t>používán téměř </a:t>
            </a:r>
            <a:r>
              <a:rPr lang="cs-CZ" dirty="0"/>
              <a:t>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96" cy="212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theropodní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 smtClean="0"/>
                <a:t>tyranosauři</a:t>
              </a:r>
              <a:endParaRPr lang="cs-CZ" sz="1600" b="1" dirty="0"/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2" name="Picture 40" descr="Microraptorsid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9013" y="4875213"/>
            <a:ext cx="2368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9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na konci křídy: 5. extinkce, 65 M</a:t>
            </a:r>
          </a:p>
          <a:p>
            <a:endParaRPr lang="cs-CZ" sz="1800"/>
          </a:p>
          <a:p>
            <a:r>
              <a:rPr lang="cs-CZ" sz="180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hranici: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katastrofická hypotéza – asteroid 10 km v průměru</a:t>
            </a:r>
            <a:br>
              <a:rPr lang="cs-CZ" dirty="0" smtClean="0"/>
            </a:br>
            <a:r>
              <a:rPr lang="cs-CZ" dirty="0" smtClean="0"/>
              <a:t>	10</a:t>
            </a:r>
            <a:r>
              <a:rPr lang="cs-CZ" baseline="30000" dirty="0" smtClean="0"/>
              <a:t>9 </a:t>
            </a:r>
            <a:r>
              <a:rPr lang="cs-CZ" dirty="0" smtClean="0">
                <a:sym typeface="Symbol"/>
              </a:rPr>
              <a:t></a:t>
            </a:r>
            <a:r>
              <a:rPr lang="cs-CZ" dirty="0" smtClean="0"/>
              <a:t> víc než Hirošima</a:t>
            </a:r>
            <a:endParaRPr lang="cs-CZ" dirty="0"/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Evoluční systematika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</a:t>
            </a:r>
            <a:r>
              <a:rPr lang="cs-CZ" dirty="0" smtClean="0">
                <a:sym typeface="Symbol" pitchFamily="18" charset="2"/>
              </a:rPr>
              <a:t>„</a:t>
            </a:r>
            <a:r>
              <a:rPr lang="cs-CZ" smtClean="0">
                <a:sym typeface="Symbol" pitchFamily="18" charset="2"/>
              </a:rPr>
              <a:t>slučovači“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2873094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hranici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vymírání </a:t>
            </a:r>
            <a:r>
              <a:rPr lang="cs-CZ" dirty="0"/>
              <a:t>nebylo pro většinu živočichů tak náhlé, docházelo k němu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už </a:t>
            </a:r>
            <a:r>
              <a:rPr lang="cs-CZ" dirty="0"/>
              <a:t>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meteoritu </a:t>
            </a:r>
            <a:r>
              <a:rPr lang="cs-CZ" dirty="0">
                <a:sym typeface="Symbol" pitchFamily="18" charset="2"/>
              </a:rPr>
              <a:t>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pod </a:t>
            </a:r>
            <a:r>
              <a:rPr lang="cs-CZ" dirty="0">
                <a:sym typeface="Symbol" pitchFamily="18" charset="2"/>
              </a:rPr>
              <a:t>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</a:t>
            </a: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hypotéza: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postupné </a:t>
            </a:r>
            <a:r>
              <a:rPr lang="cs-CZ" dirty="0">
                <a:sym typeface="Symbol" pitchFamily="18" charset="2"/>
              </a:rPr>
              <a:t>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 </a:t>
            </a:r>
            <a:r>
              <a:rPr lang="cs-CZ" dirty="0">
                <a:sym typeface="Symbol" pitchFamily="18" charset="2"/>
              </a:rPr>
              <a:t>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Podle nového </a:t>
            </a:r>
            <a:r>
              <a:rPr lang="cs-CZ" dirty="0">
                <a:sym typeface="Symbol" pitchFamily="18" charset="2"/>
              </a:rPr>
              <a:t>datování </a:t>
            </a:r>
            <a:r>
              <a:rPr lang="cs-CZ" dirty="0" smtClean="0">
                <a:sym typeface="Symbol" pitchFamily="18" charset="2"/>
              </a:rPr>
              <a:t>k </a:t>
            </a:r>
            <a:r>
              <a:rPr lang="cs-CZ" dirty="0" err="1" smtClean="0">
                <a:sym typeface="Symbol" pitchFamily="18" charset="2"/>
              </a:rPr>
              <a:t>dekkánskému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jevu </a:t>
            </a:r>
            <a:r>
              <a:rPr lang="cs-CZ" dirty="0" smtClean="0">
                <a:sym typeface="Symbol" pitchFamily="18" charset="2"/>
              </a:rPr>
              <a:t>došlo </a:t>
            </a:r>
            <a:r>
              <a:rPr lang="cs-CZ" dirty="0">
                <a:sym typeface="Symbol" pitchFamily="18" charset="2"/>
              </a:rPr>
              <a:t>dřív než </a:t>
            </a:r>
            <a:r>
              <a:rPr lang="cs-CZ" dirty="0" smtClean="0">
                <a:sym typeface="Symbol" pitchFamily="18" charset="2"/>
              </a:rPr>
              <a:t>k dopadu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bolidu/asteroidu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Zpřesněné </a:t>
            </a:r>
            <a:r>
              <a:rPr lang="cs-CZ" dirty="0">
                <a:sym typeface="Symbol" pitchFamily="18" charset="2"/>
              </a:rPr>
              <a:t>datování: </a:t>
            </a:r>
            <a:r>
              <a:rPr lang="cs-CZ" dirty="0" smtClean="0">
                <a:sym typeface="Symbol" pitchFamily="18" charset="2"/>
              </a:rPr>
              <a:t>kráter </a:t>
            </a:r>
            <a:r>
              <a:rPr lang="cs-CZ" dirty="0" err="1" smtClean="0">
                <a:sym typeface="Symbol" pitchFamily="18" charset="2"/>
              </a:rPr>
              <a:t>Chicxulub</a:t>
            </a:r>
            <a:r>
              <a:rPr lang="cs-CZ" dirty="0" smtClean="0">
                <a:sym typeface="Symbol" pitchFamily="18" charset="2"/>
              </a:rPr>
              <a:t> odpovídá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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100 tisíc let před dopadem ochlazení o </a:t>
            </a:r>
            <a:r>
              <a:rPr lang="cs-CZ" dirty="0" smtClean="0">
                <a:sym typeface="Symbol" pitchFamily="18" charset="2"/>
              </a:rPr>
              <a:t>6–8 </a:t>
            </a:r>
            <a:r>
              <a:rPr lang="cs-CZ" dirty="0" smtClean="0">
                <a:sym typeface="Symbol"/>
              </a:rPr>
              <a:t></a:t>
            </a:r>
            <a:r>
              <a:rPr lang="cs-CZ" dirty="0" smtClean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>asi v </a:t>
            </a:r>
            <a:r>
              <a:rPr lang="cs-CZ" dirty="0">
                <a:sym typeface="Symbol" pitchFamily="18" charset="2"/>
              </a:rPr>
              <a:t>důsledku </a:t>
            </a:r>
            <a:r>
              <a:rPr lang="cs-CZ" dirty="0" err="1" smtClean="0">
                <a:sym typeface="Symbol" pitchFamily="18" charset="2"/>
              </a:rPr>
              <a:t>dekkánské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katastrofy </a:t>
            </a:r>
            <a:r>
              <a:rPr lang="cs-CZ" dirty="0">
                <a:sym typeface="Symbol" pitchFamily="18" charset="2"/>
              </a:rPr>
              <a:t>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 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Některé </a:t>
            </a:r>
            <a:r>
              <a:rPr lang="cs-CZ" dirty="0">
                <a:sym typeface="Symbol" pitchFamily="18" charset="2"/>
              </a:rPr>
              <a:t>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mj</a:t>
            </a:r>
            <a:r>
              <a:rPr lang="cs-CZ" dirty="0">
                <a:sym typeface="Symbol" pitchFamily="18" charset="2"/>
              </a:rPr>
              <a:t>. tým z Astronomického ústavu před 3 lety, dnes Francouzi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modelech)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4826" y="5313405"/>
            <a:ext cx="843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huffingtonpost.com</a:t>
            </a:r>
            <a:r>
              <a:rPr lang="cs-CZ" sz="1400" dirty="0" smtClean="0"/>
              <a:t>/2013/02/08/</a:t>
            </a:r>
            <a:r>
              <a:rPr lang="cs-CZ" sz="1400" dirty="0" err="1" smtClean="0"/>
              <a:t>dinosaur</a:t>
            </a:r>
            <a:r>
              <a:rPr lang="cs-CZ" sz="1400" dirty="0" smtClean="0"/>
              <a:t>-</a:t>
            </a:r>
            <a:r>
              <a:rPr lang="cs-CZ" sz="1400" dirty="0" err="1" smtClean="0"/>
              <a:t>extinction</a:t>
            </a:r>
            <a:r>
              <a:rPr lang="cs-CZ" sz="1400" dirty="0" smtClean="0"/>
              <a:t>-</a:t>
            </a:r>
            <a:r>
              <a:rPr lang="cs-CZ" sz="1400" dirty="0" err="1" smtClean="0"/>
              <a:t>chixulub</a:t>
            </a:r>
            <a:r>
              <a:rPr lang="cs-CZ" sz="1400" dirty="0" smtClean="0"/>
              <a:t>-asteroid-</a:t>
            </a:r>
            <a:r>
              <a:rPr lang="cs-CZ" sz="1400" dirty="0" err="1" smtClean="0"/>
              <a:t>impact</a:t>
            </a:r>
            <a:r>
              <a:rPr lang="cs-CZ" sz="1400" dirty="0" smtClean="0"/>
              <a:t>_n_2639911.html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</a:t>
            </a:r>
            <a:r>
              <a:rPr lang="cs-CZ" dirty="0" smtClean="0"/>
              <a:t>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/>
              <a:t>	</a:t>
            </a:r>
            <a:r>
              <a:rPr lang="cs-CZ" dirty="0" err="1" smtClean="0"/>
              <a:t>Protostomia</a:t>
            </a:r>
            <a:r>
              <a:rPr lang="cs-CZ" dirty="0" smtClean="0"/>
              <a:t>-</a:t>
            </a:r>
            <a:r>
              <a:rPr lang="cs-CZ" dirty="0" err="1" smtClean="0"/>
              <a:t>Deuterostomia</a:t>
            </a:r>
            <a:r>
              <a:rPr lang="cs-CZ" dirty="0" smtClean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Chordata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Echinodermata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pojistka</a:t>
            </a:r>
            <a:r>
              <a:rPr lang="cs-CZ" dirty="0" smtClean="0">
                <a:sym typeface="Symbol" pitchFamily="18" charset="2"/>
              </a:rPr>
              <a:t>“?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dnešní </a:t>
            </a:r>
            <a:r>
              <a:rPr lang="cs-CZ" dirty="0">
                <a:sym typeface="Symbol" pitchFamily="18" charset="2"/>
              </a:rPr>
              <a:t>molekulární odhady bližší kambrické </a:t>
            </a:r>
            <a:r>
              <a:rPr lang="cs-CZ" dirty="0" smtClean="0">
                <a:sym typeface="Symbol" pitchFamily="18" charset="2"/>
              </a:rPr>
              <a:t>explozi: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	Metazoa </a:t>
            </a:r>
            <a:r>
              <a:rPr lang="cs-CZ" dirty="0">
                <a:sym typeface="Symbol" pitchFamily="18" charset="2"/>
              </a:rPr>
              <a:t>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Protostomia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Deuterostomia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 smtClean="0">
                <a:sym typeface="Symbol" pitchFamily="18" charset="2"/>
              </a:rPr>
              <a:t>590</a:t>
            </a:r>
            <a:r>
              <a:rPr lang="cs-CZ" dirty="0" smtClean="0">
                <a:sym typeface="Symbol" pitchFamily="18" charset="2"/>
              </a:rPr>
              <a:t>–</a:t>
            </a:r>
            <a:r>
              <a:rPr lang="en-US" dirty="0" smtClean="0">
                <a:sym typeface="Symbol" pitchFamily="18" charset="2"/>
              </a:rPr>
              <a:t>560 M</a:t>
            </a:r>
            <a:r>
              <a:rPr lang="cs-CZ" dirty="0" smtClean="0">
                <a:sym typeface="Symbol" pitchFamily="18" charset="2"/>
              </a:rPr>
              <a:t>: </a:t>
            </a:r>
            <a:r>
              <a:rPr lang="cs-CZ" dirty="0">
                <a:sym typeface="Symbol" pitchFamily="18" charset="2"/>
              </a:rPr>
              <a:t>spousta druhů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časná embryologická stadia</a:t>
            </a:r>
            <a:r>
              <a:rPr lang="cs-CZ" dirty="0">
                <a:sym typeface="Symbol" pitchFamily="18" charset="2"/>
              </a:rPr>
              <a:t>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 smtClean="0"/>
              <a:t>Haikouichthys</a:t>
            </a:r>
            <a:endParaRPr lang="en-US" sz="1600" i="1" dirty="0" smtClean="0"/>
          </a:p>
          <a:p>
            <a:pPr algn="ctr"/>
            <a:r>
              <a:rPr lang="cs-CZ" sz="1600" i="1" dirty="0" err="1" smtClean="0"/>
              <a:t>ercaicunensis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evoluce kytovců: </a:t>
            </a:r>
            <a:r>
              <a:rPr lang="cs-CZ" dirty="0" err="1"/>
              <a:t>mesonychidi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>
                <a:solidFill>
                  <a:srgbClr val="F0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359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lední medvěd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49" y="3124329"/>
            <a:ext cx="3237470" cy="3232652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Numerická taxonomie (</a:t>
            </a:r>
            <a:r>
              <a:rPr lang="cs-CZ" sz="2400" dirty="0" err="1">
                <a:solidFill>
                  <a:srgbClr val="F00000"/>
                </a:solidFill>
              </a:rPr>
              <a:t>fenetika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taxonomie by neměla být založena na malém počtu „důležitých“ znaků,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ale </a:t>
            </a:r>
            <a:r>
              <a:rPr lang="cs-CZ" dirty="0"/>
              <a:t>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</a:t>
            </a:r>
            <a:r>
              <a:rPr lang="cs-CZ" dirty="0" smtClean="0">
                <a:sym typeface="Symbol" pitchFamily="18" charset="2"/>
              </a:rPr>
              <a:t>(PCA,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DFA, CVA, MDS, ...), shluková analýza (UPGMA)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 smtClean="0">
                <a:sym typeface="Symbol" pitchFamily="18" charset="2"/>
              </a:rPr>
              <a:t>fenogramy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homo</a:t>
            </a:r>
            <a:r>
              <a:rPr lang="en-US" dirty="0">
                <a:sym typeface="Symbol" pitchFamily="18" charset="2"/>
              </a:rPr>
              <a:t>p</a:t>
            </a:r>
            <a:r>
              <a:rPr lang="cs-CZ" dirty="0" err="1">
                <a:sym typeface="Symbol" pitchFamily="18" charset="2"/>
              </a:rPr>
              <a:t>lazie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(= konvergence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        paralelismus</a:t>
            </a:r>
            <a:r>
              <a:rPr lang="cs-CZ" dirty="0">
                <a:sym typeface="Symbol" pitchFamily="18" charset="2"/>
              </a:rPr>
              <a:t>, reverze</a:t>
            </a:r>
            <a:r>
              <a:rPr lang="cs-CZ" dirty="0" smtClean="0">
                <a:sym typeface="Symbol" pitchFamily="18" charset="2"/>
              </a:rPr>
              <a:t>)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sdílené primitivní znaky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nestejná </a:t>
            </a:r>
            <a:r>
              <a:rPr lang="cs-CZ" dirty="0">
                <a:sym typeface="Symbol" pitchFamily="18" charset="2"/>
              </a:rPr>
              <a:t>rychlost 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evoluce kytovců</a:t>
            </a: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375025" y="298450"/>
            <a:ext cx="5187950" cy="1443038"/>
            <a:chOff x="2126" y="188"/>
            <a:chExt cx="3268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  <p:sp>
          <p:nvSpPr>
            <p:cNvPr id="47133" name="Line 31"/>
            <p:cNvSpPr>
              <a:spLocks noChangeShapeType="1"/>
            </p:cNvSpPr>
            <p:nvPr/>
          </p:nvSpPr>
          <p:spPr bwMode="auto">
            <a:xfrm flipV="1">
              <a:off x="2126" y="707"/>
              <a:ext cx="768" cy="184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616075"/>
            <a:ext cx="4719638" cy="1771650"/>
            <a:chOff x="2686" y="1018"/>
            <a:chExt cx="2973" cy="1116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  <p:sp>
          <p:nvSpPr>
            <p:cNvPr id="47130" name="Line 32"/>
            <p:cNvSpPr>
              <a:spLocks noChangeShapeType="1"/>
            </p:cNvSpPr>
            <p:nvPr/>
          </p:nvSpPr>
          <p:spPr bwMode="auto">
            <a:xfrm>
              <a:off x="4173" y="1018"/>
              <a:ext cx="233" cy="283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760913" y="3117850"/>
            <a:ext cx="4365625" cy="3530601"/>
            <a:chOff x="2999" y="1964"/>
            <a:chExt cx="2750" cy="2224"/>
          </a:xfrm>
        </p:grpSpPr>
        <p:grpSp>
          <p:nvGrpSpPr>
            <p:cNvPr id="47123" name="Group 41"/>
            <p:cNvGrpSpPr>
              <a:grpSpLocks/>
            </p:cNvGrpSpPr>
            <p:nvPr/>
          </p:nvGrpSpPr>
          <p:grpSpPr bwMode="auto">
            <a:xfrm>
              <a:off x="2999" y="2330"/>
              <a:ext cx="2750" cy="1858"/>
              <a:chOff x="2999" y="2330"/>
              <a:chExt cx="2750" cy="1858"/>
            </a:xfrm>
          </p:grpSpPr>
          <p:pic>
            <p:nvPicPr>
              <p:cNvPr id="47125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93" y="3173"/>
                <a:ext cx="1406" cy="1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47126" name="Text Box 23"/>
              <p:cNvSpPr txBox="1">
                <a:spLocks noChangeArrowheads="1"/>
              </p:cNvSpPr>
              <p:nvPr/>
            </p:nvSpPr>
            <p:spPr bwMode="auto">
              <a:xfrm>
                <a:off x="4620" y="3025"/>
                <a:ext cx="1129" cy="2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 i="1" dirty="0" err="1"/>
                  <a:t>Rodhocetus</a:t>
                </a:r>
                <a:r>
                  <a:rPr lang="cs-CZ" sz="1600" dirty="0"/>
                  <a:t> 47 M</a:t>
                </a:r>
                <a:endParaRPr lang="cs-CZ" sz="1600" i="1" dirty="0"/>
              </a:p>
            </p:txBody>
          </p:sp>
          <p:pic>
            <p:nvPicPr>
              <p:cNvPr id="47127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99" y="2330"/>
                <a:ext cx="2660" cy="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124" name="Line 33"/>
            <p:cNvSpPr>
              <a:spLocks noChangeShapeType="1"/>
            </p:cNvSpPr>
            <p:nvPr/>
          </p:nvSpPr>
          <p:spPr bwMode="auto">
            <a:xfrm>
              <a:off x="4303" y="1964"/>
              <a:ext cx="0" cy="357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5064125" cy="3813174"/>
            <a:chOff x="193" y="1837"/>
            <a:chExt cx="3190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  <p:sp>
          <p:nvSpPr>
            <p:cNvPr id="47121" name="Line 34"/>
            <p:cNvSpPr>
              <a:spLocks noChangeShapeType="1"/>
            </p:cNvSpPr>
            <p:nvPr/>
          </p:nvSpPr>
          <p:spPr bwMode="auto">
            <a:xfrm flipH="1" flipV="1">
              <a:off x="2609" y="2397"/>
              <a:ext cx="726" cy="43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122" name="Line 35"/>
            <p:cNvSpPr>
              <a:spLocks noChangeShapeType="1"/>
            </p:cNvSpPr>
            <p:nvPr/>
          </p:nvSpPr>
          <p:spPr bwMode="auto">
            <a:xfrm flipH="1">
              <a:off x="1202" y="2937"/>
              <a:ext cx="2181" cy="125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33861" name="Text Box 37"/>
          <p:cNvSpPr txBox="1">
            <a:spLocks noChangeArrowheads="1"/>
          </p:cNvSpPr>
          <p:nvPr/>
        </p:nvSpPr>
        <p:spPr bwMode="auto">
          <a:xfrm>
            <a:off x="3690938" y="6362700"/>
            <a:ext cx="18165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Cetotherium</a:t>
            </a:r>
            <a:r>
              <a:rPr lang="cs-CZ" sz="1600" dirty="0"/>
              <a:t> 15 M</a:t>
            </a: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2795588" y="4995863"/>
            <a:ext cx="2982912" cy="1330325"/>
            <a:chOff x="1761" y="3147"/>
            <a:chExt cx="1879" cy="838"/>
          </a:xfrm>
        </p:grpSpPr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61" y="3201"/>
              <a:ext cx="1879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16" name="AutoShape 38"/>
            <p:cNvSpPr>
              <a:spLocks noChangeArrowheads="1"/>
            </p:cNvSpPr>
            <p:nvPr/>
          </p:nvSpPr>
          <p:spPr bwMode="auto">
            <a:xfrm rot="-2532400">
              <a:off x="2101" y="3147"/>
              <a:ext cx="202" cy="18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6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129337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hráče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periodicita? (26 M)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1950, 1966: </a:t>
            </a:r>
            <a:r>
              <a:rPr lang="cs-CZ" dirty="0" err="1">
                <a:solidFill>
                  <a:srgbClr val="003399"/>
                </a:solidFill>
              </a:rPr>
              <a:t>Willi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F0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monofylie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1232</Words>
  <Application>Microsoft Office PowerPoint</Application>
  <PresentationFormat>Předvádění na obrazovce (4:3)</PresentationFormat>
  <Paragraphs>465</Paragraphs>
  <Slides>61</Slides>
  <Notes>46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Kladistika a fenetika na příkladu „evoluce““ spojovacích materiálů</vt:lpstr>
      <vt:lpstr>Kladistika a fenetika na příkladu „evoluce““ spojovacích materiálů</vt:lpstr>
      <vt:lpstr>Snímek 15</vt:lpstr>
      <vt:lpstr>Kladistika a fenetika na příkladu „evoluce““ spojovacích materiálů</vt:lpstr>
      <vt:lpstr>Kladistika a fenetika na příkladu „evoluce““ spojovacích materiálů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189</cp:revision>
  <dcterms:created xsi:type="dcterms:W3CDTF">2002-05-03T10:21:15Z</dcterms:created>
  <dcterms:modified xsi:type="dcterms:W3CDTF">2016-05-17T20:32:47Z</dcterms:modified>
</cp:coreProperties>
</file>