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2" r:id="rId3"/>
    <p:sldId id="283" r:id="rId4"/>
    <p:sldId id="281" r:id="rId5"/>
    <p:sldId id="261" r:id="rId6"/>
    <p:sldId id="262" r:id="rId7"/>
    <p:sldId id="265" r:id="rId8"/>
    <p:sldId id="268" r:id="rId9"/>
    <p:sldId id="276" r:id="rId10"/>
    <p:sldId id="273" r:id="rId11"/>
    <p:sldId id="274" r:id="rId12"/>
    <p:sldId id="278" r:id="rId13"/>
    <p:sldId id="275" r:id="rId14"/>
    <p:sldId id="28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3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30.3.2016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05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30.3.2016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31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30.3.2016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71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30.3.2016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75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30.3.2016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06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30.3.2016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73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30.3.2016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09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30.3.2016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48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30.3.2016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68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30.3.2016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84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30.3.2016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12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56224-8E04-4D83-9680-02554A2829D4}" type="datetimeFigureOut">
              <a:rPr lang="cs-CZ" smtClean="0"/>
              <a:t>30.3.2016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26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zp.cz/cz/prehled_akceptovanych_metodik_tekoucich_vod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Základní algologické metody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2282" y="1665864"/>
            <a:ext cx="2793894" cy="2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Sladkovodní bentické ekosystémy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400" dirty="0"/>
              <a:t>Bentos – organismy rostoucí u dna asociované se substrátem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 smtClean="0"/>
              <a:t>Epifyton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– všechny mikroskopické organismy na </a:t>
            </a:r>
            <a:r>
              <a:rPr lang="cs-CZ" altLang="cs-CZ" sz="2400" dirty="0" smtClean="0"/>
              <a:t>substrátu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Metafyton</a:t>
            </a:r>
            <a:r>
              <a:rPr lang="cs-CZ" altLang="cs-CZ" sz="2400" dirty="0"/>
              <a:t> – organismy rostoucí u dna ve </a:t>
            </a:r>
            <a:r>
              <a:rPr lang="cs-CZ" altLang="cs-CZ" sz="2400" dirty="0" err="1"/>
              <a:t>fotické</a:t>
            </a:r>
            <a:r>
              <a:rPr lang="cs-CZ" altLang="cs-CZ" sz="2400" dirty="0"/>
              <a:t> zóně bez spojení se substrátem (</a:t>
            </a:r>
            <a:r>
              <a:rPr lang="cs-CZ" altLang="cs-CZ" sz="2400" dirty="0" err="1"/>
              <a:t>spájivky</a:t>
            </a:r>
            <a:r>
              <a:rPr lang="cs-CZ" altLang="cs-CZ" sz="2400" dirty="0"/>
              <a:t> </a:t>
            </a:r>
            <a:r>
              <a:rPr lang="cs-CZ" altLang="cs-CZ" sz="2400" i="1" dirty="0" err="1"/>
              <a:t>Zygnema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Spirogyra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Mougeotia</a:t>
            </a:r>
            <a:r>
              <a:rPr lang="cs-CZ" altLang="cs-CZ" sz="2400" dirty="0"/>
              <a:t>)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Půdní </a:t>
            </a:r>
            <a:r>
              <a:rPr lang="cs-CZ" altLang="cs-CZ" sz="2400" dirty="0" err="1"/>
              <a:t>edafon</a:t>
            </a:r>
            <a:r>
              <a:rPr lang="cs-CZ" altLang="cs-CZ" sz="2400" dirty="0"/>
              <a:t> – někteří </a:t>
            </a:r>
            <a:r>
              <a:rPr lang="cs-CZ" altLang="cs-CZ" sz="2400" dirty="0" err="1"/>
              <a:t>fykologové</a:t>
            </a:r>
            <a:r>
              <a:rPr lang="cs-CZ" altLang="cs-CZ" sz="2400" dirty="0"/>
              <a:t> ho považují jako součást perifytonu, souvislost se substrátem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03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Formy řas v 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r>
              <a:rPr lang="cs-CZ" altLang="cs-CZ" sz="2400" dirty="0"/>
              <a:t>Jednobuněčné přisedlé (</a:t>
            </a:r>
            <a:r>
              <a:rPr lang="cs-CZ" altLang="cs-CZ" sz="2400" i="1" dirty="0"/>
              <a:t>Cymbella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Cocconeis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Synedra</a:t>
            </a:r>
            <a:r>
              <a:rPr lang="cs-CZ" altLang="cs-CZ" sz="2400" dirty="0"/>
              <a:t>) i volné (</a:t>
            </a:r>
            <a:r>
              <a:rPr lang="cs-CZ" altLang="cs-CZ" sz="2400" i="1" dirty="0" err="1"/>
              <a:t>Diatoma</a:t>
            </a:r>
            <a:r>
              <a:rPr lang="cs-CZ" altLang="cs-CZ" sz="2400" dirty="0"/>
              <a:t>)</a:t>
            </a:r>
          </a:p>
          <a:p>
            <a:r>
              <a:rPr lang="cs-CZ" altLang="cs-CZ" sz="2400" dirty="0"/>
              <a:t>Vláknité přisedlé (</a:t>
            </a:r>
            <a:r>
              <a:rPr lang="cs-CZ" altLang="cs-CZ" sz="2400" i="1" dirty="0" err="1"/>
              <a:t>Stigeoclonium</a:t>
            </a:r>
            <a:r>
              <a:rPr lang="cs-CZ" altLang="cs-CZ" sz="2400" dirty="0"/>
              <a:t>) i volné (</a:t>
            </a:r>
            <a:r>
              <a:rPr lang="cs-CZ" altLang="cs-CZ" sz="2400" i="1" dirty="0" err="1"/>
              <a:t>Phormidium</a:t>
            </a:r>
            <a:r>
              <a:rPr lang="cs-CZ" altLang="cs-CZ" sz="2400" dirty="0"/>
              <a:t>)</a:t>
            </a:r>
          </a:p>
          <a:p>
            <a:r>
              <a:rPr lang="cs-CZ" altLang="cs-CZ" sz="2400" dirty="0"/>
              <a:t>Pseudoparenchymatické (</a:t>
            </a:r>
            <a:r>
              <a:rPr lang="cs-CZ" altLang="cs-CZ" sz="2400" i="1" dirty="0" err="1"/>
              <a:t>Pleurocapsa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Heribaudinella</a:t>
            </a:r>
            <a:r>
              <a:rPr lang="cs-CZ" altLang="cs-CZ" sz="2400" i="1" dirty="0"/>
              <a:t>, </a:t>
            </a:r>
            <a:r>
              <a:rPr lang="cs-CZ" altLang="cs-CZ" sz="2400" i="1" dirty="0" err="1"/>
              <a:t>Hildenbrandia</a:t>
            </a:r>
            <a:r>
              <a:rPr lang="cs-CZ" altLang="cs-CZ" sz="2400" dirty="0"/>
              <a:t>) </a:t>
            </a:r>
          </a:p>
          <a:p>
            <a:r>
              <a:rPr lang="cs-CZ" altLang="cs-CZ" sz="2400" dirty="0"/>
              <a:t>Přeslenitá – </a:t>
            </a:r>
            <a:r>
              <a:rPr lang="cs-CZ" altLang="cs-CZ" sz="2400" i="1" dirty="0" err="1"/>
              <a:t>Batrachospermum</a:t>
            </a:r>
            <a:endParaRPr lang="cs-CZ" altLang="cs-CZ" sz="2400" i="1" dirty="0"/>
          </a:p>
          <a:p>
            <a:r>
              <a:rPr lang="cs-CZ" altLang="cs-CZ" sz="2400" dirty="0" err="1"/>
              <a:t>Pletivné</a:t>
            </a:r>
            <a:r>
              <a:rPr lang="cs-CZ" altLang="cs-CZ" sz="2400" dirty="0"/>
              <a:t> - </a:t>
            </a:r>
            <a:r>
              <a:rPr lang="cs-CZ" altLang="cs-CZ" sz="2400" i="1" dirty="0" err="1"/>
              <a:t>Chara</a:t>
            </a:r>
            <a:endParaRPr lang="cs-CZ" altLang="cs-CZ" sz="2400" i="1" dirty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49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Sladkovodní bentické ekosystémy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r>
              <a:rPr lang="cs-CZ" altLang="cs-CZ" sz="2400" dirty="0"/>
              <a:t>Kámen – </a:t>
            </a:r>
            <a:r>
              <a:rPr lang="cs-CZ" altLang="cs-CZ" sz="2400" dirty="0" err="1"/>
              <a:t>epilitické</a:t>
            </a:r>
            <a:r>
              <a:rPr lang="cs-CZ" altLang="cs-CZ" sz="2400" dirty="0"/>
              <a:t> organizmy</a:t>
            </a:r>
          </a:p>
          <a:p>
            <a:r>
              <a:rPr lang="cs-CZ" altLang="cs-CZ" sz="2400" dirty="0"/>
              <a:t>Rostliny, řasy – epifytické organizmy</a:t>
            </a:r>
          </a:p>
          <a:p>
            <a:r>
              <a:rPr lang="cs-CZ" altLang="cs-CZ" sz="2400" dirty="0"/>
              <a:t>Písek – </a:t>
            </a:r>
            <a:r>
              <a:rPr lang="cs-CZ" altLang="cs-CZ" sz="2400" dirty="0" err="1"/>
              <a:t>epipsamické</a:t>
            </a:r>
            <a:r>
              <a:rPr lang="cs-CZ" altLang="cs-CZ" sz="2400" dirty="0"/>
              <a:t> organizmy</a:t>
            </a:r>
          </a:p>
          <a:p>
            <a:r>
              <a:rPr lang="cs-CZ" altLang="cs-CZ" sz="2400" dirty="0"/>
              <a:t>Anorganické nebo organické sedimenty – </a:t>
            </a:r>
            <a:r>
              <a:rPr lang="cs-CZ" altLang="cs-CZ" sz="2400" dirty="0" err="1"/>
              <a:t>epipelické</a:t>
            </a:r>
            <a:r>
              <a:rPr lang="cs-CZ" altLang="cs-CZ" sz="2400" dirty="0"/>
              <a:t> organizmy </a:t>
            </a:r>
          </a:p>
          <a:p>
            <a:r>
              <a:rPr lang="cs-CZ" altLang="cs-CZ" sz="2400" dirty="0" err="1"/>
              <a:t>Epipsamické</a:t>
            </a:r>
            <a:r>
              <a:rPr lang="cs-CZ" altLang="cs-CZ" sz="2400" dirty="0"/>
              <a:t> a </a:t>
            </a:r>
            <a:r>
              <a:rPr lang="cs-CZ" altLang="cs-CZ" sz="2400" dirty="0" err="1"/>
              <a:t>epipelické</a:t>
            </a:r>
            <a:r>
              <a:rPr lang="cs-CZ" altLang="cs-CZ" sz="2400" dirty="0"/>
              <a:t> substráty – nestabilní, veliké pohyblivé rozsivky (</a:t>
            </a:r>
            <a:r>
              <a:rPr lang="cs-CZ" altLang="cs-CZ" sz="2400" i="1" dirty="0" err="1"/>
              <a:t>Nitzschia</a:t>
            </a:r>
            <a:r>
              <a:rPr lang="cs-CZ" altLang="cs-CZ" sz="2400" dirty="0"/>
              <a:t>), bičíkovci (</a:t>
            </a:r>
            <a:r>
              <a:rPr lang="cs-CZ" altLang="cs-CZ" sz="2400" i="1" dirty="0" err="1"/>
              <a:t>Euglena</a:t>
            </a:r>
            <a:r>
              <a:rPr lang="cs-CZ" altLang="cs-CZ" sz="2400" dirty="0"/>
              <a:t>)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99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Terestrické prostředí a extrémní stanoviště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Aerofytické</a:t>
            </a:r>
            <a:r>
              <a:rPr lang="cs-CZ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řasy:</a:t>
            </a:r>
          </a:p>
          <a:p>
            <a:r>
              <a:rPr lang="cs-CZ" sz="2400" dirty="0" err="1" smtClean="0"/>
              <a:t>Epiliton</a:t>
            </a:r>
            <a:r>
              <a:rPr lang="cs-CZ" sz="2400" dirty="0" smtClean="0"/>
              <a:t> (kameny, skály, jeskyně, </a:t>
            </a:r>
            <a:r>
              <a:rPr lang="cs-CZ" sz="2400" dirty="0" err="1" smtClean="0"/>
              <a:t>biodeteriorace</a:t>
            </a:r>
            <a:r>
              <a:rPr lang="cs-CZ" sz="2400" dirty="0" smtClean="0"/>
              <a:t>)</a:t>
            </a:r>
          </a:p>
          <a:p>
            <a:r>
              <a:rPr lang="cs-CZ" sz="2400" dirty="0" err="1" smtClean="0"/>
              <a:t>Endoliton</a:t>
            </a:r>
            <a:r>
              <a:rPr lang="cs-CZ" sz="2400" dirty="0" smtClean="0"/>
              <a:t> (uvnitř kamenů)</a:t>
            </a:r>
          </a:p>
          <a:p>
            <a:r>
              <a:rPr lang="cs-CZ" sz="2400" dirty="0" smtClean="0"/>
              <a:t>Půdní řasy, půdní krusty</a:t>
            </a:r>
          </a:p>
          <a:p>
            <a:r>
              <a:rPr lang="cs-CZ" sz="2400" dirty="0" smtClean="0"/>
              <a:t>Vnitrozemská slaniska (euryhalinní druhy)</a:t>
            </a:r>
          </a:p>
          <a:p>
            <a:r>
              <a:rPr lang="cs-CZ" sz="2400" dirty="0" smtClean="0"/>
              <a:t>Horké a minerální prameny</a:t>
            </a:r>
          </a:p>
          <a:p>
            <a:r>
              <a:rPr lang="cs-CZ" sz="2400" dirty="0" err="1" smtClean="0"/>
              <a:t>Kryoseston</a:t>
            </a:r>
            <a:endParaRPr lang="cs-CZ" sz="2400" dirty="0" smtClean="0"/>
          </a:p>
          <a:p>
            <a:r>
              <a:rPr lang="cs-CZ" sz="2400" dirty="0" err="1" smtClean="0"/>
              <a:t>Kryokonity</a:t>
            </a:r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lh3.ggpht.com/-fboKcEdQoJQ/VAfgDSC6vkI/AAAAAAAA6d0/ehoryrOOSCU/cryoconite-holes-3%25255B6%25255D.jpg?imgmax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734" y="4797152"/>
            <a:ext cx="3408313" cy="226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nho.files.wordpress.com/2010/01/chlamydomonas-nivalis.png?w=5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047" y="4797152"/>
            <a:ext cx="3330323" cy="158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71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Řasy a jiné organismy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err="1" smtClean="0"/>
              <a:t>Epifyton</a:t>
            </a:r>
            <a:r>
              <a:rPr lang="cs-CZ" altLang="cs-CZ" sz="2400" dirty="0" smtClean="0"/>
              <a:t> (hlavně v tropech, kůra stromů: </a:t>
            </a:r>
            <a:r>
              <a:rPr lang="cs-CZ" altLang="cs-CZ" sz="2400" i="1" dirty="0" err="1" smtClean="0"/>
              <a:t>Trentepohlia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/>
              <a:t>A</a:t>
            </a:r>
            <a:r>
              <a:rPr lang="cs-CZ" altLang="cs-CZ" sz="2400" i="1" dirty="0" err="1" smtClean="0"/>
              <a:t>patococcus</a:t>
            </a:r>
            <a:r>
              <a:rPr lang="cs-CZ" altLang="cs-CZ" sz="2400" dirty="0" smtClean="0"/>
              <a:t>)</a:t>
            </a:r>
          </a:p>
          <a:p>
            <a:r>
              <a:rPr lang="cs-CZ" altLang="cs-CZ" sz="2400" dirty="0" err="1" smtClean="0"/>
              <a:t>Epibryon</a:t>
            </a:r>
            <a:endParaRPr lang="cs-CZ" altLang="cs-CZ" sz="2400" dirty="0" smtClean="0"/>
          </a:p>
          <a:p>
            <a:r>
              <a:rPr lang="cs-CZ" altLang="cs-CZ" sz="2400" dirty="0" err="1" smtClean="0"/>
              <a:t>Endofyton</a:t>
            </a:r>
            <a:r>
              <a:rPr lang="cs-CZ" altLang="cs-CZ" sz="2400" dirty="0" smtClean="0"/>
              <a:t>- uvnitř rostlin (Cykas- sinice)</a:t>
            </a:r>
          </a:p>
          <a:p>
            <a:r>
              <a:rPr lang="cs-CZ" altLang="cs-CZ" sz="2400" dirty="0" smtClean="0"/>
              <a:t>Epizoon, </a:t>
            </a:r>
            <a:r>
              <a:rPr lang="cs-CZ" altLang="cs-CZ" sz="2400" dirty="0" err="1" smtClean="0"/>
              <a:t>endozoon</a:t>
            </a:r>
            <a:r>
              <a:rPr lang="cs-CZ" altLang="cs-CZ" sz="2400" dirty="0" smtClean="0"/>
              <a:t> (</a:t>
            </a:r>
            <a:r>
              <a:rPr lang="cs-CZ" altLang="cs-CZ" sz="2400" i="1" dirty="0" err="1" smtClean="0"/>
              <a:t>Eugleny</a:t>
            </a:r>
            <a:r>
              <a:rPr lang="cs-CZ" altLang="cs-CZ" sz="2400" dirty="0" smtClean="0"/>
              <a:t> ve střevech vodních bezobratlých)</a:t>
            </a:r>
          </a:p>
          <a:p>
            <a:r>
              <a:rPr lang="cs-CZ" altLang="cs-CZ" sz="2400" dirty="0" smtClean="0"/>
              <a:t>Symbióza (</a:t>
            </a:r>
            <a:r>
              <a:rPr lang="cs-CZ" altLang="cs-CZ" sz="2400" dirty="0" err="1" smtClean="0"/>
              <a:t>cyanobiont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fykobiont</a:t>
            </a:r>
            <a:r>
              <a:rPr lang="cs-CZ" altLang="cs-CZ" sz="2400" dirty="0" smtClean="0"/>
              <a:t> </a:t>
            </a:r>
            <a:r>
              <a:rPr lang="cs-CZ" altLang="cs-CZ" sz="2400" smtClean="0"/>
              <a:t>v lišejnících)</a:t>
            </a:r>
            <a:endParaRPr lang="cs-CZ" altLang="cs-CZ" sz="2400" dirty="0" smtClean="0"/>
          </a:p>
        </p:txBody>
      </p:sp>
      <p:pic>
        <p:nvPicPr>
          <p:cNvPr id="5122" name="Picture 2" descr="http://www.biolib.cz/IMG/GAL/1123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6173"/>
            <a:ext cx="2647122" cy="198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patococcus on trees in Galw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228" y="4874423"/>
            <a:ext cx="291057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dbmuseblade.colorado.edu/DiatomTwo/sbsac_site/images/Apatococcus_sp1/Apatococcus_sp11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2" y="5191878"/>
            <a:ext cx="1616657" cy="162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bioref.lastdragon.org/Chlorophyta/Trentepohlia_abietina_02PM01_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925815"/>
            <a:ext cx="1934989" cy="140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71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fytoplanktonu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400" dirty="0" smtClean="0"/>
              <a:t>V terénu:</a:t>
            </a:r>
          </a:p>
          <a:p>
            <a:r>
              <a:rPr lang="cs-CZ" altLang="cs-CZ" sz="2400" dirty="0" smtClean="0"/>
              <a:t>Měření: koncentrace kyslíku, pH, průhlednost, teplota, konduktivita (salinita, hustota)</a:t>
            </a:r>
          </a:p>
          <a:p>
            <a:r>
              <a:rPr lang="cs-CZ" altLang="cs-CZ" sz="2400" dirty="0" smtClean="0"/>
              <a:t>Kyslík a pH se mění během dne v důsledku fotosyntézy</a:t>
            </a:r>
          </a:p>
          <a:p>
            <a:r>
              <a:rPr lang="cs-CZ" altLang="cs-CZ" sz="2400" dirty="0" smtClean="0"/>
              <a:t>Průhlednost: </a:t>
            </a:r>
            <a:r>
              <a:rPr lang="cs-CZ" altLang="cs-CZ" sz="2400" dirty="0" err="1" smtClean="0"/>
              <a:t>Secciho</a:t>
            </a:r>
            <a:r>
              <a:rPr lang="cs-CZ" altLang="cs-CZ" sz="2400" dirty="0" smtClean="0"/>
              <a:t> deska</a:t>
            </a:r>
          </a:p>
          <a:p>
            <a:r>
              <a:rPr lang="cs-CZ" altLang="cs-CZ" sz="2400" dirty="0" smtClean="0"/>
              <a:t>Odebrání vzorku pro laboratorní stanovení živin a chlorofylu a</a:t>
            </a:r>
          </a:p>
          <a:p>
            <a:r>
              <a:rPr lang="cs-CZ" altLang="cs-CZ" sz="2400" dirty="0" smtClean="0"/>
              <a:t>Mayerovy lahve (hlubinný odběr)</a:t>
            </a:r>
          </a:p>
          <a:p>
            <a:r>
              <a:rPr lang="cs-CZ" altLang="cs-CZ" sz="2400" dirty="0" smtClean="0"/>
              <a:t>Planktonní sítě (získání určité frakce fytoplanktonu)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58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fytoplanktonu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400" dirty="0" smtClean="0"/>
              <a:t>V laboratoři:</a:t>
            </a:r>
          </a:p>
          <a:p>
            <a:r>
              <a:rPr lang="cs-CZ" altLang="cs-CZ" sz="2400" dirty="0" smtClean="0"/>
              <a:t>Sedimentace</a:t>
            </a:r>
            <a:r>
              <a:rPr lang="cs-CZ" altLang="cs-CZ" sz="2400" dirty="0"/>
              <a:t> </a:t>
            </a:r>
            <a:r>
              <a:rPr lang="cs-CZ" altLang="cs-CZ" sz="2400" dirty="0" smtClean="0"/>
              <a:t>- </a:t>
            </a:r>
            <a:r>
              <a:rPr lang="cs-CZ" altLang="cs-CZ" sz="2400" dirty="0" err="1" smtClean="0"/>
              <a:t>Untermöhlova</a:t>
            </a:r>
            <a:r>
              <a:rPr lang="cs-CZ" altLang="cs-CZ" sz="2400" dirty="0" smtClean="0"/>
              <a:t> metoda v sedimentační komůrce o známém objemu a ploše dna</a:t>
            </a:r>
          </a:p>
          <a:p>
            <a:r>
              <a:rPr lang="cs-CZ" altLang="cs-CZ" sz="2400" dirty="0"/>
              <a:t>F</a:t>
            </a:r>
            <a:r>
              <a:rPr lang="cs-CZ" altLang="cs-CZ" sz="2400" dirty="0" smtClean="0"/>
              <a:t>iltrace, centrifugace</a:t>
            </a:r>
          </a:p>
          <a:p>
            <a:r>
              <a:rPr lang="cs-CZ" altLang="cs-CZ" sz="2400" dirty="0" smtClean="0"/>
              <a:t>Kvantifikace (</a:t>
            </a:r>
            <a:r>
              <a:rPr lang="cs-CZ" altLang="cs-CZ" sz="2400" dirty="0" err="1" smtClean="0"/>
              <a:t>Cyrusova</a:t>
            </a:r>
            <a:r>
              <a:rPr lang="cs-CZ" altLang="cs-CZ" sz="2400" dirty="0" smtClean="0"/>
              <a:t> komůrka)</a:t>
            </a:r>
          </a:p>
          <a:p>
            <a:r>
              <a:rPr lang="cs-CZ" altLang="cs-CZ" sz="2400" dirty="0" smtClean="0"/>
              <a:t>Zpracování vzorku do 48 hodin</a:t>
            </a:r>
          </a:p>
          <a:p>
            <a:r>
              <a:rPr lang="cs-CZ" altLang="cs-CZ" sz="2400" dirty="0" smtClean="0"/>
              <a:t>Fixace </a:t>
            </a:r>
            <a:r>
              <a:rPr lang="cs-CZ" altLang="cs-CZ" sz="2400" dirty="0" err="1" smtClean="0"/>
              <a:t>Lugolovým</a:t>
            </a:r>
            <a:r>
              <a:rPr lang="cs-CZ" altLang="cs-CZ" sz="2400" dirty="0" smtClean="0"/>
              <a:t> roztokem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958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555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>
                <a:hlinkClick r:id="rId2"/>
              </a:rPr>
              <a:t>http://</a:t>
            </a:r>
            <a:r>
              <a:rPr lang="cs-CZ" sz="2400" dirty="0" smtClean="0">
                <a:hlinkClick r:id="rId2"/>
              </a:rPr>
              <a:t>www.mzp.cz/cz/prehled_akceptovanych_metodik_tekoucich_vod</a:t>
            </a:r>
            <a:endParaRPr lang="cs-CZ" sz="2400" dirty="0" smtClean="0"/>
          </a:p>
          <a:p>
            <a:r>
              <a:rPr lang="cs-CZ" sz="2400" dirty="0"/>
              <a:t>V souladu s WFD je termín </a:t>
            </a:r>
            <a:r>
              <a:rPr lang="cs-CZ" sz="2400" dirty="0" err="1"/>
              <a:t>fytobentos</a:t>
            </a:r>
            <a:r>
              <a:rPr lang="cs-CZ" sz="2400" dirty="0"/>
              <a:t> používán pro </a:t>
            </a:r>
            <a:r>
              <a:rPr lang="cs-CZ" sz="2400" dirty="0" smtClean="0"/>
              <a:t>označení </a:t>
            </a:r>
            <a:r>
              <a:rPr lang="cs-CZ" sz="2400" dirty="0"/>
              <a:t>souboru </a:t>
            </a:r>
            <a:r>
              <a:rPr lang="cs-CZ" sz="2400" dirty="0" err="1" smtClean="0"/>
              <a:t>fototrofních</a:t>
            </a:r>
            <a:r>
              <a:rPr lang="cs-CZ" sz="2400" dirty="0"/>
              <a:t> </a:t>
            </a:r>
            <a:r>
              <a:rPr lang="cs-CZ" sz="2400" dirty="0" smtClean="0"/>
              <a:t>mikrofyt </a:t>
            </a:r>
            <a:r>
              <a:rPr lang="cs-CZ" sz="2400" dirty="0"/>
              <a:t>osidlujících dno.</a:t>
            </a:r>
            <a:endParaRPr lang="cs-CZ" sz="2400" dirty="0" smtClean="0"/>
          </a:p>
          <a:p>
            <a:pPr marL="0" indent="0">
              <a:lnSpc>
                <a:spcPct val="80000"/>
              </a:lnSpc>
              <a:buNone/>
            </a:pP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 smtClean="0"/>
              <a:t>Výběr vhodného podkladu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Oškrab </a:t>
            </a:r>
            <a:r>
              <a:rPr lang="cs-CZ" sz="2400" dirty="0" err="1" smtClean="0"/>
              <a:t>epilitonu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Transport v chladu a temnu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Mikroskopický rozbor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Zhotovení trvalých preparátů rozsivek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Fixace formaldehydem</a:t>
            </a:r>
          </a:p>
          <a:p>
            <a:pPr>
              <a:lnSpc>
                <a:spcPct val="80000"/>
              </a:lnSpc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423513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Odběr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Terénní pomůcky:</a:t>
            </a:r>
          </a:p>
          <a:p>
            <a:r>
              <a:rPr lang="cs-CZ" sz="2400" dirty="0" smtClean="0"/>
              <a:t>rybářské </a:t>
            </a:r>
            <a:r>
              <a:rPr lang="cs-CZ" sz="2400" dirty="0" err="1"/>
              <a:t>holinky</a:t>
            </a:r>
            <a:endParaRPr lang="cs-CZ" sz="2400" dirty="0"/>
          </a:p>
          <a:p>
            <a:r>
              <a:rPr lang="cs-CZ" sz="2400" dirty="0" smtClean="0"/>
              <a:t>nůž</a:t>
            </a:r>
            <a:r>
              <a:rPr lang="cs-CZ" sz="2400" dirty="0"/>
              <a:t>, zabroušená lžíce nebo skalpel, (zubní </a:t>
            </a:r>
            <a:r>
              <a:rPr lang="cs-CZ" sz="2400" dirty="0" smtClean="0"/>
              <a:t>kartáček), pinzeta</a:t>
            </a:r>
            <a:endParaRPr lang="cs-CZ" sz="2400" dirty="0"/>
          </a:p>
          <a:p>
            <a:r>
              <a:rPr lang="cs-CZ" sz="2400" dirty="0" smtClean="0"/>
              <a:t>plastová </a:t>
            </a:r>
            <a:r>
              <a:rPr lang="cs-CZ" sz="2400" dirty="0"/>
              <a:t>miska</a:t>
            </a:r>
          </a:p>
          <a:p>
            <a:r>
              <a:rPr lang="cs-CZ" sz="2400" dirty="0" smtClean="0"/>
              <a:t>plastová lahvička </a:t>
            </a:r>
            <a:r>
              <a:rPr lang="cs-CZ" sz="2400" dirty="0"/>
              <a:t>(</a:t>
            </a:r>
            <a:r>
              <a:rPr lang="cs-CZ" sz="2400" dirty="0" smtClean="0"/>
              <a:t>optimálně 100 </a:t>
            </a:r>
            <a:r>
              <a:rPr lang="cs-CZ" sz="2400" dirty="0"/>
              <a:t>ml) se šroubovacím </a:t>
            </a:r>
            <a:r>
              <a:rPr lang="cs-CZ" sz="2400" dirty="0" smtClean="0"/>
              <a:t>uzávěrem</a:t>
            </a:r>
            <a:endParaRPr lang="cs-CZ" sz="2400" dirty="0"/>
          </a:p>
          <a:p>
            <a:r>
              <a:rPr lang="cs-CZ" sz="2400" dirty="0" smtClean="0"/>
              <a:t>nesmazatelný </a:t>
            </a:r>
            <a:r>
              <a:rPr lang="cs-CZ" sz="2400" dirty="0"/>
              <a:t>fix</a:t>
            </a:r>
          </a:p>
          <a:p>
            <a:r>
              <a:rPr lang="cs-CZ" sz="2400" dirty="0" smtClean="0"/>
              <a:t>chladicí </a:t>
            </a:r>
            <a:r>
              <a:rPr lang="cs-CZ" sz="2400" dirty="0"/>
              <a:t>box</a:t>
            </a:r>
          </a:p>
          <a:p>
            <a:r>
              <a:rPr lang="cs-CZ" sz="2400" dirty="0" smtClean="0"/>
              <a:t>fotoaparát</a:t>
            </a:r>
            <a:endParaRPr lang="cs-CZ" sz="2400" dirty="0"/>
          </a:p>
          <a:p>
            <a:r>
              <a:rPr lang="cs-CZ" sz="2400" dirty="0" smtClean="0"/>
              <a:t>GPS přístroj</a:t>
            </a:r>
            <a:endParaRPr lang="cs-CZ" sz="2400" dirty="0"/>
          </a:p>
          <a:p>
            <a:r>
              <a:rPr lang="pt-BR" sz="2400" dirty="0" smtClean="0"/>
              <a:t>terénní p</a:t>
            </a:r>
            <a:r>
              <a:rPr lang="cs-CZ" sz="2400" dirty="0" smtClean="0"/>
              <a:t>ř</a:t>
            </a:r>
            <a:r>
              <a:rPr lang="pt-BR" sz="2400" dirty="0" smtClean="0"/>
              <a:t>ístroje </a:t>
            </a:r>
            <a:r>
              <a:rPr lang="pt-BR" sz="2400" dirty="0"/>
              <a:t>pro analýzu vody (pH, </a:t>
            </a:r>
            <a:r>
              <a:rPr lang="cs-CZ" sz="2400" dirty="0" smtClean="0"/>
              <a:t>obsah kyslíku</a:t>
            </a:r>
            <a:r>
              <a:rPr lang="pt-BR" sz="2400" dirty="0" smtClean="0"/>
              <a:t>, </a:t>
            </a:r>
            <a:r>
              <a:rPr lang="pt-BR" sz="2400" dirty="0"/>
              <a:t>teplota, vodivost)</a:t>
            </a:r>
          </a:p>
          <a:p>
            <a:r>
              <a:rPr lang="cs-CZ" sz="2400" dirty="0" smtClean="0"/>
              <a:t>gumové </a:t>
            </a:r>
            <a:r>
              <a:rPr lang="cs-CZ" sz="2400" dirty="0"/>
              <a:t>rukavice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08816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Odběr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u="sng" dirty="0" smtClean="0"/>
              <a:t>Vzorkování</a:t>
            </a:r>
          </a:p>
          <a:p>
            <a:pPr marL="0" indent="0">
              <a:buNone/>
            </a:pPr>
            <a:r>
              <a:rPr lang="cs-CZ" sz="2400" b="1" dirty="0" smtClean="0"/>
              <a:t>Vzorkovací období: </a:t>
            </a:r>
          </a:p>
          <a:p>
            <a:pPr marL="0" indent="0">
              <a:buNone/>
            </a:pPr>
            <a:r>
              <a:rPr lang="cs-CZ" sz="2400" dirty="0" smtClean="0"/>
              <a:t>Odběr </a:t>
            </a:r>
            <a:r>
              <a:rPr lang="cs-CZ" sz="2400" dirty="0"/>
              <a:t>vzorku je </a:t>
            </a:r>
            <a:r>
              <a:rPr lang="cs-CZ" sz="2400" dirty="0" smtClean="0"/>
              <a:t>optimálně prováděn </a:t>
            </a:r>
            <a:r>
              <a:rPr lang="cs-CZ" sz="2400" b="1" dirty="0" smtClean="0"/>
              <a:t>čtvrtletně</a:t>
            </a:r>
            <a:r>
              <a:rPr lang="cs-CZ" sz="2400" dirty="0" smtClean="0"/>
              <a:t>, </a:t>
            </a:r>
            <a:r>
              <a:rPr lang="cs-CZ" sz="2400" dirty="0"/>
              <a:t>zimní </a:t>
            </a:r>
            <a:r>
              <a:rPr lang="cs-CZ" sz="2400" dirty="0" smtClean="0"/>
              <a:t>odběr </a:t>
            </a:r>
            <a:r>
              <a:rPr lang="cs-CZ" sz="2400" dirty="0"/>
              <a:t>je možné vynechat. </a:t>
            </a: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Odběry </a:t>
            </a:r>
            <a:r>
              <a:rPr lang="cs-CZ" sz="2400" dirty="0"/>
              <a:t>vzorku se </a:t>
            </a:r>
            <a:r>
              <a:rPr lang="cs-CZ" sz="2400" dirty="0" smtClean="0"/>
              <a:t>provádějí</a:t>
            </a:r>
            <a:r>
              <a:rPr lang="cs-CZ" sz="2400" dirty="0"/>
              <a:t>:</a:t>
            </a:r>
          </a:p>
          <a:p>
            <a:r>
              <a:rPr lang="cs-CZ" sz="2400" dirty="0" smtClean="0"/>
              <a:t>v </a:t>
            </a:r>
            <a:r>
              <a:rPr lang="cs-CZ" sz="2400" dirty="0"/>
              <a:t>jarním období (</a:t>
            </a:r>
            <a:r>
              <a:rPr lang="cs-CZ" sz="2400" dirty="0" smtClean="0"/>
              <a:t>březen </a:t>
            </a:r>
            <a:r>
              <a:rPr lang="cs-CZ" sz="2400" dirty="0"/>
              <a:t>– polovina </a:t>
            </a:r>
            <a:r>
              <a:rPr lang="cs-CZ" sz="2400" dirty="0" smtClean="0"/>
              <a:t>května)</a:t>
            </a:r>
          </a:p>
          <a:p>
            <a:r>
              <a:rPr lang="cs-CZ" sz="2400" dirty="0" smtClean="0"/>
              <a:t>v </a:t>
            </a:r>
            <a:r>
              <a:rPr lang="cs-CZ" sz="2400" dirty="0"/>
              <a:t>letním období (konec č</a:t>
            </a:r>
            <a:r>
              <a:rPr lang="cs-CZ" sz="2400" dirty="0" smtClean="0"/>
              <a:t>ervna </a:t>
            </a:r>
            <a:r>
              <a:rPr lang="cs-CZ" sz="2400" dirty="0"/>
              <a:t>– polovina </a:t>
            </a:r>
            <a:r>
              <a:rPr lang="cs-CZ" sz="2400" dirty="0" smtClean="0"/>
              <a:t>srpna)</a:t>
            </a:r>
          </a:p>
          <a:p>
            <a:r>
              <a:rPr lang="cs-CZ" sz="2400" dirty="0" smtClean="0"/>
              <a:t>v </a:t>
            </a:r>
            <a:r>
              <a:rPr lang="cs-CZ" sz="2400" dirty="0"/>
              <a:t>podzimním období </a:t>
            </a:r>
            <a:r>
              <a:rPr lang="cs-CZ" sz="2400" dirty="0" smtClean="0"/>
              <a:t>(říjen </a:t>
            </a:r>
            <a:r>
              <a:rPr lang="cs-CZ" sz="2400" dirty="0"/>
              <a:t>– polovina listopadu</a:t>
            </a:r>
            <a:r>
              <a:rPr lang="cs-CZ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1793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Sinice a </a:t>
            </a:r>
            <a:r>
              <a:rPr lang="cs-CZ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řasy</a:t>
            </a:r>
            <a:endParaRPr lang="cs-CZ" sz="3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>
            <a:normAutofit/>
          </a:bodyPr>
          <a:lstStyle/>
          <a:p>
            <a:r>
              <a:rPr lang="cs-CZ" sz="2400" dirty="0" err="1"/>
              <a:t>F</a:t>
            </a:r>
            <a:r>
              <a:rPr lang="cs-CZ" sz="2400" dirty="0" err="1" smtClean="0"/>
              <a:t>otoatotrofní</a:t>
            </a:r>
            <a:r>
              <a:rPr lang="cs-CZ" sz="2400" dirty="0" smtClean="0"/>
              <a:t> </a:t>
            </a:r>
            <a:r>
              <a:rPr lang="cs-CZ" sz="2400" dirty="0"/>
              <a:t>organismy (závislé na slunečním záření, chromatická adaptace</a:t>
            </a:r>
            <a:r>
              <a:rPr lang="cs-CZ" sz="2400" dirty="0" smtClean="0"/>
              <a:t>)</a:t>
            </a:r>
          </a:p>
          <a:p>
            <a:endParaRPr lang="cs-CZ" sz="2400" dirty="0"/>
          </a:p>
          <a:p>
            <a:r>
              <a:rPr lang="cs-CZ" sz="2400" dirty="0"/>
              <a:t>Primární </a:t>
            </a:r>
            <a:r>
              <a:rPr lang="cs-CZ" sz="2400" dirty="0" smtClean="0"/>
              <a:t>producenti</a:t>
            </a:r>
          </a:p>
          <a:p>
            <a:endParaRPr lang="cs-CZ" sz="2400" dirty="0"/>
          </a:p>
          <a:p>
            <a:r>
              <a:rPr lang="cs-CZ" sz="2400" dirty="0"/>
              <a:t>Primární produkce – produkce organické hmoty fotosyntézou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37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Odběr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400" dirty="0" smtClean="0"/>
              <a:t>Výběr reprezentativního- charakteristického úseku toku (s větším množstvím vyjmutelných kamenů)</a:t>
            </a:r>
          </a:p>
          <a:p>
            <a:r>
              <a:rPr lang="cs-CZ" sz="2400" dirty="0" smtClean="0"/>
              <a:t>Označení odběrového úseku (slovní, GPS souřadnice, fotografie)</a:t>
            </a:r>
          </a:p>
          <a:p>
            <a:r>
              <a:rPr lang="cs-CZ" sz="2400" dirty="0" smtClean="0"/>
              <a:t>Výběr podkladu- odebírá se přednostně </a:t>
            </a:r>
            <a:r>
              <a:rPr lang="cs-CZ" sz="2400" dirty="0" err="1" smtClean="0"/>
              <a:t>epiliton</a:t>
            </a:r>
            <a:r>
              <a:rPr lang="cs-CZ" sz="2400" dirty="0" smtClean="0"/>
              <a:t> (nárost </a:t>
            </a:r>
            <a:r>
              <a:rPr lang="cs-CZ" sz="2400" dirty="0"/>
              <a:t>na kamenech; vedle </a:t>
            </a:r>
            <a:r>
              <a:rPr lang="cs-CZ" sz="2400" dirty="0" err="1"/>
              <a:t>fototrofních</a:t>
            </a:r>
            <a:r>
              <a:rPr lang="cs-CZ" sz="2400" dirty="0"/>
              <a:t> </a:t>
            </a:r>
            <a:r>
              <a:rPr lang="cs-CZ" sz="2400" dirty="0" smtClean="0"/>
              <a:t>organismů </a:t>
            </a:r>
            <a:r>
              <a:rPr lang="cs-CZ" sz="2400" dirty="0"/>
              <a:t>(sinic a </a:t>
            </a:r>
            <a:r>
              <a:rPr lang="cs-CZ" sz="2400" dirty="0" smtClean="0"/>
              <a:t>řas</a:t>
            </a:r>
            <a:r>
              <a:rPr lang="cs-CZ" sz="2400" dirty="0"/>
              <a:t>) obsahuje </a:t>
            </a:r>
            <a:r>
              <a:rPr lang="cs-CZ" sz="2400" dirty="0" smtClean="0"/>
              <a:t>i heterotrofní složku</a:t>
            </a:r>
          </a:p>
          <a:p>
            <a:r>
              <a:rPr lang="cs-CZ" sz="2400" dirty="0" smtClean="0"/>
              <a:t>Preferovány kameny o velikosti 10-20 cm (stabilní, umožňují rozvoj společenstva)</a:t>
            </a:r>
          </a:p>
          <a:p>
            <a:r>
              <a:rPr lang="cs-CZ" sz="2400" dirty="0" smtClean="0"/>
              <a:t>Odběr z cca 5 kamenů</a:t>
            </a:r>
          </a:p>
          <a:p>
            <a:r>
              <a:rPr lang="cs-CZ" sz="2400" dirty="0" smtClean="0"/>
              <a:t>Odběr z hlavního proudu řeky</a:t>
            </a:r>
          </a:p>
          <a:p>
            <a:pPr marL="0" indent="0">
              <a:buNone/>
            </a:pPr>
            <a:r>
              <a:rPr lang="cs-CZ" sz="2400" dirty="0" smtClean="0"/>
              <a:t>+ Základní měření: </a:t>
            </a:r>
            <a:r>
              <a:rPr lang="cs-CZ" sz="2400" dirty="0"/>
              <a:t>(teplota </a:t>
            </a:r>
            <a:r>
              <a:rPr lang="cs-CZ" sz="2400" dirty="0" smtClean="0"/>
              <a:t>vody, koncentrace rozpuštěného kyslíku, </a:t>
            </a:r>
            <a:r>
              <a:rPr lang="cs-CZ" sz="2400" dirty="0"/>
              <a:t>pH </a:t>
            </a:r>
            <a:r>
              <a:rPr lang="cs-CZ" sz="2400" dirty="0" smtClean="0"/>
              <a:t>a </a:t>
            </a:r>
            <a:r>
              <a:rPr lang="cs-CZ" sz="2400" dirty="0"/>
              <a:t>elektrická vodivost</a:t>
            </a:r>
            <a:r>
              <a:rPr lang="cs-CZ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7959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Vlastní odběr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Odstranění nečistot, detritu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Dále možné dva způsoby: přímý seškrab do vzorkovnice, či oškrábání nárostu do misky + v misce kamen opláchnout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K odběru lze použít: kartáček, skalpel, nůž, lžíci- nutno vždy opláchnout v říční vodě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Odběrová lahvička se neplní až po okraj (ideálně do ¾), aby se nevyčerpal kyslík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Popis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Transport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Zpracování do 48 hodin od odběru, jinak nutná konzervace formaldehydem</a:t>
            </a:r>
          </a:p>
        </p:txBody>
      </p:sp>
    </p:spTree>
    <p:extLst>
      <p:ext uri="{BB962C8B-B14F-4D97-AF65-F5344CB8AC3E}">
        <p14:creationId xmlns:p14="http://schemas.microsoft.com/office/powerpoint/2010/main" val="112436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Zpracování vzorku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Analýza v čerstvém stavu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Determinace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Kvantifikace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Registruje se stav organismů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Fotodokumentace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75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dirty="0" smtClean="0"/>
              <a:t>Kvantifikace: Kvantitativní </a:t>
            </a:r>
            <a:r>
              <a:rPr lang="cs-CZ" dirty="0"/>
              <a:t>zastoupení jednotlivých druhu se provádí </a:t>
            </a:r>
            <a:r>
              <a:rPr lang="cs-CZ" dirty="0" smtClean="0"/>
              <a:t>při </a:t>
            </a:r>
            <a:r>
              <a:rPr lang="cs-CZ" dirty="0"/>
              <a:t>slabším </a:t>
            </a:r>
            <a:r>
              <a:rPr lang="cs-CZ" dirty="0" smtClean="0"/>
              <a:t>zvětšení</a:t>
            </a:r>
            <a:r>
              <a:rPr lang="cs-CZ" dirty="0"/>
              <a:t>, </a:t>
            </a:r>
            <a:r>
              <a:rPr lang="cs-CZ" dirty="0" smtClean="0"/>
              <a:t>pomocí </a:t>
            </a:r>
            <a:r>
              <a:rPr lang="cs-CZ" dirty="0"/>
              <a:t>odhadní stupnice, která druhy </a:t>
            </a:r>
            <a:r>
              <a:rPr lang="cs-CZ" dirty="0" smtClean="0"/>
              <a:t>zařazuje </a:t>
            </a:r>
            <a:r>
              <a:rPr lang="cs-CZ" dirty="0"/>
              <a:t>do </a:t>
            </a:r>
            <a:r>
              <a:rPr lang="cs-CZ" dirty="0" smtClean="0"/>
              <a:t>určitých intervalů </a:t>
            </a:r>
            <a:r>
              <a:rPr lang="cs-CZ" dirty="0"/>
              <a:t>na základe </a:t>
            </a:r>
            <a:r>
              <a:rPr lang="cs-CZ" dirty="0" smtClean="0"/>
              <a:t>odhadu jejich </a:t>
            </a:r>
            <a:r>
              <a:rPr lang="cs-CZ" dirty="0"/>
              <a:t>abundance v mikroskopickém preparátu analyzovaného vzorku (</a:t>
            </a:r>
            <a:r>
              <a:rPr lang="cs-CZ" dirty="0" smtClean="0"/>
              <a:t>Sládečková </a:t>
            </a:r>
            <a:r>
              <a:rPr lang="cs-CZ" dirty="0"/>
              <a:t>&amp; </a:t>
            </a:r>
            <a:r>
              <a:rPr lang="cs-CZ" dirty="0" smtClean="0"/>
              <a:t>Marvan </a:t>
            </a:r>
            <a:r>
              <a:rPr lang="pl-PL" dirty="0" smtClean="0"/>
              <a:t>1978</a:t>
            </a:r>
            <a:r>
              <a:rPr lang="pl-PL" dirty="0"/>
              <a:t>).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Nejčastěji </a:t>
            </a:r>
            <a:r>
              <a:rPr lang="pl-PL" dirty="0"/>
              <a:t>je používána stupnice:</a:t>
            </a:r>
          </a:p>
          <a:p>
            <a:r>
              <a:rPr lang="cs-CZ" dirty="0"/>
              <a:t>6 - druh </a:t>
            </a:r>
            <a:r>
              <a:rPr lang="cs-CZ" dirty="0" smtClean="0"/>
              <a:t>masově </a:t>
            </a:r>
            <a:r>
              <a:rPr lang="cs-CZ" dirty="0"/>
              <a:t>zastoupený, s pokryvností 90 - 100%</a:t>
            </a:r>
          </a:p>
          <a:p>
            <a:r>
              <a:rPr lang="cs-CZ" dirty="0"/>
              <a:t>5 - druh velmi hojný, s pokryvností 50 - 90%</a:t>
            </a:r>
          </a:p>
          <a:p>
            <a:r>
              <a:rPr lang="pl-PL" dirty="0"/>
              <a:t>4 - druh hojný, s pokryvností 20 - 50%</a:t>
            </a:r>
          </a:p>
          <a:p>
            <a:r>
              <a:rPr lang="pl-PL" dirty="0"/>
              <a:t>3 - druh dost hojný, s pokryvností 5 - 20%</a:t>
            </a:r>
          </a:p>
          <a:p>
            <a:r>
              <a:rPr lang="cs-CZ" dirty="0"/>
              <a:t>2 - druh </a:t>
            </a:r>
            <a:r>
              <a:rPr lang="cs-CZ" dirty="0" smtClean="0"/>
              <a:t>zřídkavý</a:t>
            </a:r>
            <a:r>
              <a:rPr lang="cs-CZ" dirty="0"/>
              <a:t>, s pokryvností 1 - 5%</a:t>
            </a:r>
          </a:p>
          <a:p>
            <a:r>
              <a:rPr lang="cs-CZ" dirty="0"/>
              <a:t>1 - druh velmi </a:t>
            </a:r>
            <a:r>
              <a:rPr lang="cs-CZ" dirty="0" smtClean="0"/>
              <a:t>zřídkavý</a:t>
            </a:r>
            <a:r>
              <a:rPr lang="cs-CZ" dirty="0"/>
              <a:t>, s pokryvností 0,1 - 1%</a:t>
            </a:r>
          </a:p>
          <a:p>
            <a:r>
              <a:rPr lang="pl-PL" dirty="0"/>
              <a:t>+ - druh </a:t>
            </a:r>
            <a:r>
              <a:rPr lang="pl-PL" dirty="0" smtClean="0"/>
              <a:t>ojediněle </a:t>
            </a:r>
            <a:r>
              <a:rPr lang="pl-PL" dirty="0"/>
              <a:t>zastoupený, s pokryvností do 0,1%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68241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Zpracování vzorku rozsivek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Odstranění buněčného obsahu oxidačními činidly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Poté připravení preparátu pomocí uzavíratelných médií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179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924944"/>
            <a:ext cx="2597721" cy="264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7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Biologické hodnocení kvality vody</a:t>
            </a:r>
          </a:p>
        </p:txBody>
      </p:sp>
      <p:sp>
        <p:nvSpPr>
          <p:cNvPr id="4100" name="Zástupný symbol pro obsah 5"/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Použití bioindikátorů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Schopnost odrážet  změny prostředí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Schopnost určit stupeň degradace vodního prostředí</a:t>
            </a:r>
          </a:p>
          <a:p>
            <a:pPr eaLnBrk="1" hangingPunct="1"/>
            <a:r>
              <a:rPr lang="cs-CZ" altLang="cs-CZ" sz="2400" dirty="0" smtClean="0"/>
              <a:t>Evropská rámcová směrnice o vodách (2000) – přesně definované požadavky na hodnocení vod v rámci EU: vyhodnocování na základě odchylek od referenčního stavu toku </a:t>
            </a:r>
          </a:p>
          <a:p>
            <a:pPr eaLnBrk="1" hangingPunct="1"/>
            <a:r>
              <a:rPr lang="cs-CZ" altLang="cs-CZ" sz="2400" dirty="0" smtClean="0"/>
              <a:t>Referenční tok – antropogenně nenarušený</a:t>
            </a:r>
          </a:p>
          <a:p>
            <a:pPr eaLnBrk="1" hangingPunct="1"/>
            <a:r>
              <a:rPr lang="cs-CZ" altLang="cs-CZ" sz="2400" dirty="0" smtClean="0"/>
              <a:t>Směrnice zahrnuje </a:t>
            </a:r>
            <a:r>
              <a:rPr lang="cs-CZ" altLang="cs-CZ" sz="2400" dirty="0" err="1" smtClean="0"/>
              <a:t>makrofyta</a:t>
            </a:r>
            <a:r>
              <a:rPr lang="cs-CZ" altLang="cs-CZ" sz="2400" dirty="0" smtClean="0"/>
              <a:t>, ryby, </a:t>
            </a:r>
            <a:r>
              <a:rPr lang="cs-CZ" altLang="cs-CZ" sz="2400" dirty="0" err="1" smtClean="0"/>
              <a:t>fytobentos</a:t>
            </a:r>
            <a:r>
              <a:rPr lang="cs-CZ" altLang="cs-CZ" sz="2400" dirty="0" smtClean="0"/>
              <a:t>, bezobratlé</a:t>
            </a:r>
          </a:p>
          <a:p>
            <a:pPr eaLnBrk="1" hangingPunct="1"/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36408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Obrázek 2" descr="D:\bart\Varia\Logo_blauw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30163"/>
            <a:ext cx="8572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Nadpis 3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143000"/>
          </a:xfrm>
        </p:spPr>
        <p:txBody>
          <a:bodyPr/>
          <a:lstStyle/>
          <a:p>
            <a:pPr eaLnBrk="1" hangingPunct="1"/>
            <a:endParaRPr lang="cs-CZ" sz="3600" smtClean="0"/>
          </a:p>
        </p:txBody>
      </p:sp>
      <p:pic>
        <p:nvPicPr>
          <p:cNvPr id="40966" name="Picture 2" descr="C:\Documents and Settings\Mišis\Plocha\diplomka final\diplomka\obrázky dipl\SEM diplo\AMS W33 06.T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0967" name="TextovéPole 7"/>
          <p:cNvSpPr txBox="1">
            <a:spLocks noChangeArrowheads="1"/>
          </p:cNvSpPr>
          <p:nvPr/>
        </p:nvSpPr>
        <p:spPr bwMode="auto">
          <a:xfrm>
            <a:off x="1357313" y="0"/>
            <a:ext cx="6357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4000">
                <a:solidFill>
                  <a:schemeClr val="bg1"/>
                </a:solidFill>
                <a:latin typeface="Calibri" pitchFamily="34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99937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Sinice a řasy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/>
              <a:t>Heterotrofie</a:t>
            </a:r>
          </a:p>
          <a:p>
            <a:r>
              <a:rPr lang="cs-CZ" sz="2400" dirty="0" err="1"/>
              <a:t>Mixotrofie</a:t>
            </a:r>
            <a:r>
              <a:rPr lang="cs-CZ" sz="2400" dirty="0"/>
              <a:t> </a:t>
            </a:r>
            <a:endParaRPr lang="cs-CZ" sz="2400" dirty="0" smtClean="0"/>
          </a:p>
          <a:p>
            <a:r>
              <a:rPr lang="cs-CZ" sz="2400" dirty="0" smtClean="0"/>
              <a:t>Auxotrofie</a:t>
            </a:r>
            <a:endParaRPr lang="cs-CZ" sz="2400" dirty="0"/>
          </a:p>
          <a:p>
            <a:r>
              <a:rPr lang="cs-CZ" sz="2400" dirty="0" err="1"/>
              <a:t>Mikrofyta</a:t>
            </a:r>
            <a:r>
              <a:rPr lang="cs-CZ" sz="2400" dirty="0"/>
              <a:t>/</a:t>
            </a:r>
            <a:r>
              <a:rPr lang="cs-CZ" sz="2400" dirty="0" err="1"/>
              <a:t>Makrofyta</a:t>
            </a:r>
            <a:endParaRPr lang="cs-CZ" sz="2400" dirty="0"/>
          </a:p>
          <a:p>
            <a:r>
              <a:rPr lang="cs-CZ" sz="2400" dirty="0"/>
              <a:t>Hlavní </a:t>
            </a:r>
            <a:r>
              <a:rPr lang="cs-CZ" sz="2400" dirty="0" err="1"/>
              <a:t>akvatická</a:t>
            </a:r>
            <a:r>
              <a:rPr lang="cs-CZ" sz="2400" dirty="0"/>
              <a:t> skupina</a:t>
            </a:r>
          </a:p>
          <a:p>
            <a:r>
              <a:rPr lang="cs-CZ" sz="2400" dirty="0"/>
              <a:t>Prostředí různá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Prostředí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>
                <a:solidFill>
                  <a:schemeClr val="accent1"/>
                </a:solidFill>
              </a:rPr>
              <a:t>Biotopy:</a:t>
            </a:r>
          </a:p>
          <a:p>
            <a:r>
              <a:rPr lang="cs-CZ" sz="2400" dirty="0" smtClean="0"/>
              <a:t>Vodní: mořské 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sladkovodní (stojaté/</a:t>
            </a:r>
            <a:r>
              <a:rPr lang="cs-CZ" sz="2400" dirty="0" err="1" smtClean="0"/>
              <a:t>lentické</a:t>
            </a:r>
            <a:r>
              <a:rPr lang="cs-CZ" sz="2400" dirty="0" smtClean="0"/>
              <a:t>, tekoucí/</a:t>
            </a:r>
            <a:r>
              <a:rPr lang="cs-CZ" sz="2400" dirty="0" err="1" smtClean="0"/>
              <a:t>lotické</a:t>
            </a:r>
            <a:r>
              <a:rPr lang="cs-CZ" sz="2400" dirty="0" smtClean="0"/>
              <a:t>)</a:t>
            </a:r>
          </a:p>
          <a:p>
            <a:r>
              <a:rPr lang="cs-CZ" sz="2400" dirty="0" err="1"/>
              <a:t>Lotické</a:t>
            </a:r>
            <a:r>
              <a:rPr lang="cs-CZ" sz="2400" dirty="0"/>
              <a:t>- prameny, potoky, řeky</a:t>
            </a:r>
          </a:p>
          <a:p>
            <a:r>
              <a:rPr lang="cs-CZ" sz="2400" dirty="0" err="1"/>
              <a:t>Lentické</a:t>
            </a:r>
            <a:r>
              <a:rPr lang="cs-CZ" sz="2400" dirty="0"/>
              <a:t>- jezera, tůně, rybníky, přehrady, slepá </a:t>
            </a:r>
            <a:r>
              <a:rPr lang="cs-CZ" sz="2400" dirty="0" smtClean="0"/>
              <a:t>ramena</a:t>
            </a:r>
          </a:p>
          <a:p>
            <a:r>
              <a:rPr lang="cs-CZ" sz="2400" dirty="0" err="1" smtClean="0"/>
              <a:t>Mimovodní</a:t>
            </a:r>
            <a:r>
              <a:rPr lang="cs-CZ" sz="2400" dirty="0" smtClean="0"/>
              <a:t>: </a:t>
            </a:r>
            <a:r>
              <a:rPr lang="cs-CZ" sz="2400" dirty="0" err="1" smtClean="0"/>
              <a:t>aerofytické</a:t>
            </a:r>
            <a:r>
              <a:rPr lang="cs-CZ" sz="2400" dirty="0" smtClean="0"/>
              <a:t> - kůra stromů, půda, skály, povrch sněhu a ledu, lidská sídla</a:t>
            </a:r>
          </a:p>
          <a:p>
            <a:r>
              <a:rPr lang="cs-CZ" sz="2400" dirty="0" smtClean="0"/>
              <a:t>Závislé na slunečním záření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20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Charakteristika prostředí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400" dirty="0" smtClean="0">
                <a:solidFill>
                  <a:schemeClr val="accent1"/>
                </a:solidFill>
              </a:rPr>
              <a:t>Voda</a:t>
            </a:r>
          </a:p>
          <a:p>
            <a:r>
              <a:rPr lang="cs-CZ" altLang="cs-CZ" sz="2400" dirty="0" smtClean="0"/>
              <a:t>Změny teplot probíhají ve vodě velmi pomalu a se zpožděním</a:t>
            </a:r>
          </a:p>
          <a:p>
            <a:r>
              <a:rPr lang="cs-CZ" altLang="cs-CZ" sz="2400" dirty="0" smtClean="0"/>
              <a:t>Velké specifické teplo, skupenské teplo tání, nejvyšší skupenské teplo výparu</a:t>
            </a:r>
          </a:p>
          <a:p>
            <a:r>
              <a:rPr lang="cs-CZ" altLang="cs-CZ" sz="2400" dirty="0" smtClean="0"/>
              <a:t>Anomálie vody</a:t>
            </a:r>
          </a:p>
          <a:p>
            <a:r>
              <a:rPr lang="cs-CZ" altLang="cs-CZ" sz="2400" dirty="0" smtClean="0"/>
              <a:t>Viskozita (vnitřní tření) je </a:t>
            </a:r>
            <a:r>
              <a:rPr lang="cs-CZ" altLang="cs-CZ" sz="2400" dirty="0" err="1" smtClean="0"/>
              <a:t>100x</a:t>
            </a:r>
            <a:r>
              <a:rPr lang="cs-CZ" altLang="cs-CZ" sz="2400" dirty="0" smtClean="0"/>
              <a:t> vyšší než vzduchu- vznášení se</a:t>
            </a:r>
          </a:p>
          <a:p>
            <a:r>
              <a:rPr lang="cs-CZ" altLang="cs-CZ" sz="2400" dirty="0" smtClean="0"/>
              <a:t>Povrchové napětí- neuston</a:t>
            </a:r>
          </a:p>
          <a:p>
            <a:r>
              <a:rPr lang="cs-CZ" altLang="cs-CZ" sz="2400" dirty="0" smtClean="0"/>
              <a:t>Hypotonické prostředí- pulzující vakuoly k vyrovnání osmotického tlaku vs. nepropustné membrány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8" y="5157192"/>
            <a:ext cx="9144000" cy="18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34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Voda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>
            <a:normAutofit fontScale="92500"/>
          </a:bodyPr>
          <a:lstStyle/>
          <a:p>
            <a:r>
              <a:rPr lang="cs-CZ" altLang="cs-CZ" sz="2400" dirty="0" smtClean="0"/>
              <a:t>Cirkulace: vertikální promíchání vodního sloupce</a:t>
            </a:r>
          </a:p>
          <a:p>
            <a:r>
              <a:rPr lang="cs-CZ" altLang="cs-CZ" sz="2400" dirty="0" smtClean="0"/>
              <a:t>Dělení jezer dle počtu cirkulací: </a:t>
            </a:r>
            <a:r>
              <a:rPr lang="cs-CZ" altLang="cs-CZ" sz="2400" dirty="0" err="1" smtClean="0"/>
              <a:t>dimiktická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monomiktická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polymiktická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amiktická</a:t>
            </a:r>
            <a:endParaRPr lang="cs-CZ" altLang="cs-CZ" sz="2400" dirty="0" smtClean="0"/>
          </a:p>
          <a:p>
            <a:r>
              <a:rPr lang="cs-CZ" altLang="cs-CZ" sz="2400" dirty="0" smtClean="0"/>
              <a:t>Rozpuštěné organické (hlavně vitamíny, </a:t>
            </a:r>
            <a:r>
              <a:rPr lang="cs-CZ" altLang="cs-CZ" sz="2400" dirty="0" err="1" smtClean="0"/>
              <a:t>org</a:t>
            </a:r>
            <a:r>
              <a:rPr lang="cs-CZ" altLang="cs-CZ" sz="2400" dirty="0" smtClean="0"/>
              <a:t>. uhlík) a anorganické látky</a:t>
            </a:r>
          </a:p>
          <a:p>
            <a:r>
              <a:rPr lang="cs-CZ" altLang="cs-CZ" sz="2400" dirty="0" smtClean="0"/>
              <a:t>Rozpuštěné soli</a:t>
            </a:r>
          </a:p>
          <a:p>
            <a:r>
              <a:rPr lang="cs-CZ" altLang="cs-CZ" sz="2400" dirty="0"/>
              <a:t>K</a:t>
            </a:r>
            <a:r>
              <a:rPr lang="cs-CZ" altLang="cs-CZ" sz="2400" dirty="0" smtClean="0"/>
              <a:t>oncentrace živin, dusík (dusičnany, amonné ionty), fosfor, křemík</a:t>
            </a:r>
          </a:p>
          <a:p>
            <a:r>
              <a:rPr lang="cs-CZ" altLang="cs-CZ" sz="2400" dirty="0" smtClean="0"/>
              <a:t>Eutrofizace </a:t>
            </a:r>
          </a:p>
          <a:p>
            <a:r>
              <a:rPr lang="cs-CZ" altLang="cs-CZ" sz="2400" dirty="0" smtClean="0"/>
              <a:t>Dělení vod dle koncentrace živin: oligotrofní, </a:t>
            </a:r>
            <a:r>
              <a:rPr lang="cs-CZ" altLang="cs-CZ" sz="2400" dirty="0" err="1" smtClean="0"/>
              <a:t>mezotrofní</a:t>
            </a:r>
            <a:r>
              <a:rPr lang="cs-CZ" altLang="cs-CZ" sz="2400" dirty="0" smtClean="0"/>
              <a:t>, eutrofní, </a:t>
            </a:r>
            <a:r>
              <a:rPr lang="cs-CZ" altLang="cs-CZ" sz="2400" dirty="0" err="1" smtClean="0"/>
              <a:t>hypertrofní</a:t>
            </a:r>
            <a:endParaRPr lang="cs-CZ" altLang="cs-CZ" sz="2400" dirty="0" smtClean="0"/>
          </a:p>
          <a:p>
            <a:r>
              <a:rPr lang="cs-CZ" altLang="cs-CZ" sz="2400" dirty="0" smtClean="0"/>
              <a:t>V destilované vodě dokáže žít pouze </a:t>
            </a:r>
            <a:r>
              <a:rPr lang="cs-CZ" altLang="cs-CZ" sz="2400" i="1" dirty="0" err="1" smtClean="0"/>
              <a:t>Pseudococcomyxa</a:t>
            </a:r>
            <a:endParaRPr lang="cs-CZ" altLang="cs-CZ" sz="2400" i="1" dirty="0" smtClean="0"/>
          </a:p>
          <a:p>
            <a:pPr marL="0" indent="0">
              <a:buNone/>
            </a:pPr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6" y="616530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15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Způsoby života sinic a řas</a:t>
            </a:r>
            <a:b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smtClean="0">
                <a:solidFill>
                  <a:schemeClr val="accent1"/>
                </a:solidFill>
              </a:rPr>
              <a:t>Plankton</a:t>
            </a:r>
          </a:p>
          <a:p>
            <a:r>
              <a:rPr lang="cs-CZ" altLang="cs-CZ" sz="2400" dirty="0" err="1"/>
              <a:t>Planktos</a:t>
            </a:r>
            <a:r>
              <a:rPr lang="cs-CZ" altLang="cs-CZ" sz="2400" dirty="0"/>
              <a:t> = putovat bez cíle </a:t>
            </a:r>
          </a:p>
          <a:p>
            <a:r>
              <a:rPr lang="cs-CZ" altLang="cs-CZ" sz="2400" dirty="0" err="1"/>
              <a:t>Hensen</a:t>
            </a:r>
            <a:r>
              <a:rPr lang="cs-CZ" altLang="cs-CZ" sz="2400" dirty="0"/>
              <a:t> 1850: Plankton jsou všechny organizmy, které se vznášejí v otevřené vodě a jsou nezávislé na břehu a dně</a:t>
            </a:r>
          </a:p>
          <a:p>
            <a:r>
              <a:rPr lang="cs-CZ" altLang="cs-CZ" sz="2400" dirty="0"/>
              <a:t>Plankton je společenstvo rostlin a zvířat adaptovaných na život v suspensi a podléhajících pasivním pohybům vody a jejím proudům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83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Adaptační strategie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90060" y="1124744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r>
              <a:rPr lang="cs-CZ" altLang="cs-CZ" sz="2400" dirty="0" smtClean="0"/>
              <a:t>R (</a:t>
            </a:r>
            <a:r>
              <a:rPr lang="cs-CZ" altLang="cs-CZ" sz="2400" dirty="0" err="1" smtClean="0"/>
              <a:t>ruderals</a:t>
            </a:r>
            <a:r>
              <a:rPr lang="cs-CZ" altLang="cs-CZ" sz="2400" dirty="0" smtClean="0"/>
              <a:t>) - stratégové </a:t>
            </a:r>
            <a:r>
              <a:rPr lang="cs-CZ" altLang="cs-CZ" sz="2400" dirty="0"/>
              <a:t>- velké přírůstky</a:t>
            </a:r>
            <a:r>
              <a:rPr lang="cs-CZ" altLang="cs-CZ" sz="2400" dirty="0" smtClean="0"/>
              <a:t>, velké buňky, využívají krátké dávky světla, tolerují disturbance, vysoké nároky na živiny, ukládají zásobní látky (</a:t>
            </a:r>
            <a:r>
              <a:rPr lang="cs-CZ" altLang="cs-CZ" sz="2400" i="1" dirty="0" err="1" smtClean="0"/>
              <a:t>Fragilaria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Aulacoseira</a:t>
            </a:r>
            <a:r>
              <a:rPr lang="cs-CZ" altLang="cs-CZ" sz="2400" dirty="0"/>
              <a:t>)</a:t>
            </a:r>
            <a:r>
              <a:rPr lang="cs-CZ" altLang="cs-CZ" sz="2400" dirty="0" smtClean="0"/>
              <a:t> </a:t>
            </a:r>
          </a:p>
          <a:p>
            <a:r>
              <a:rPr lang="cs-CZ" altLang="cs-CZ" sz="2400" dirty="0" smtClean="0"/>
              <a:t>C (</a:t>
            </a:r>
            <a:r>
              <a:rPr lang="cs-CZ" altLang="cs-CZ" sz="2400" dirty="0" err="1" smtClean="0"/>
              <a:t>colonists</a:t>
            </a:r>
            <a:r>
              <a:rPr lang="cs-CZ" altLang="cs-CZ" sz="2400" dirty="0" smtClean="0"/>
              <a:t>): drobné řasy s rychlými přírůstky, reagují velmi rychle na výhodné podmínky  (</a:t>
            </a:r>
            <a:r>
              <a:rPr lang="cs-CZ" altLang="cs-CZ" sz="2400" i="1" dirty="0" err="1" smtClean="0"/>
              <a:t>Synechococcus</a:t>
            </a:r>
            <a:r>
              <a:rPr lang="cs-CZ" altLang="cs-CZ" sz="2400" dirty="0" smtClean="0"/>
              <a:t>, </a:t>
            </a:r>
            <a:r>
              <a:rPr lang="cs-CZ" altLang="cs-CZ" sz="2400" i="1" dirty="0" err="1" smtClean="0"/>
              <a:t>Chlamydomonas</a:t>
            </a:r>
            <a:r>
              <a:rPr lang="cs-CZ" altLang="cs-CZ" sz="2400" dirty="0"/>
              <a:t>)</a:t>
            </a:r>
          </a:p>
          <a:p>
            <a:r>
              <a:rPr lang="cs-CZ" altLang="cs-CZ" sz="2400" dirty="0" smtClean="0"/>
              <a:t>S (</a:t>
            </a:r>
            <a:r>
              <a:rPr lang="cs-CZ" altLang="cs-CZ" sz="2400" dirty="0" err="1" smtClean="0"/>
              <a:t>specialists</a:t>
            </a:r>
            <a:r>
              <a:rPr lang="cs-CZ" altLang="cs-CZ" sz="2400" dirty="0" smtClean="0"/>
              <a:t>) </a:t>
            </a:r>
            <a:r>
              <a:rPr lang="cs-CZ" altLang="cs-CZ" sz="2400" dirty="0"/>
              <a:t>- menší přírůstky, přežijí nevýhodné podmínky, skladují živiny, </a:t>
            </a:r>
            <a:r>
              <a:rPr lang="cs-CZ" altLang="cs-CZ" sz="2400" dirty="0" smtClean="0"/>
              <a:t>stres tolerující druhy, migrují za živinami ke dnu a za světlem ke hladině (</a:t>
            </a:r>
            <a:r>
              <a:rPr lang="cs-CZ" altLang="cs-CZ" sz="2400" i="1" dirty="0" err="1" smtClean="0"/>
              <a:t>Peridinium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Ceratium</a:t>
            </a:r>
            <a:r>
              <a:rPr lang="cs-CZ" altLang="cs-CZ" sz="2400" dirty="0"/>
              <a:t>, </a:t>
            </a:r>
            <a:r>
              <a:rPr lang="cs-CZ" altLang="cs-CZ" sz="2400" i="1" dirty="0" err="1" smtClean="0"/>
              <a:t>Volvox</a:t>
            </a:r>
            <a:r>
              <a:rPr lang="cs-CZ" altLang="cs-CZ" sz="2400" i="1" dirty="0" smtClean="0"/>
              <a:t>, </a:t>
            </a:r>
            <a:r>
              <a:rPr lang="cs-CZ" altLang="cs-CZ" sz="2400" dirty="0" smtClean="0"/>
              <a:t>Sinice)</a:t>
            </a:r>
            <a:endParaRPr lang="cs-CZ" altLang="cs-CZ" sz="2400" dirty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723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76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Sladkovodní bentické ekosystémy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Bentos- organismy asociované se dnem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cca 26 000 druhů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Časté drobné druhy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Dominantní skupiny: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Cyanophyta</a:t>
            </a:r>
            <a:r>
              <a:rPr lang="cs-CZ" altLang="cs-CZ" sz="2400" dirty="0"/>
              <a:t>/</a:t>
            </a:r>
            <a:r>
              <a:rPr lang="cs-CZ" altLang="cs-CZ" sz="2400" dirty="0" err="1"/>
              <a:t>Cyanobacteria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Chlorophyta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Bacillariophyta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Rhodophyta</a:t>
            </a:r>
            <a:endParaRPr lang="cs-CZ" altLang="cs-CZ" sz="2400" dirty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71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1205</Words>
  <Application>Microsoft Office PowerPoint</Application>
  <PresentationFormat>Předvádění na obrazovce (4:3)</PresentationFormat>
  <Paragraphs>194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9" baseType="lpstr">
      <vt:lpstr>Arial</vt:lpstr>
      <vt:lpstr>Calibri</vt:lpstr>
      <vt:lpstr>Motiv systému Office</vt:lpstr>
      <vt:lpstr>Základní algologické metody</vt:lpstr>
      <vt:lpstr>Sinice a řasy</vt:lpstr>
      <vt:lpstr>Sinice a řasy</vt:lpstr>
      <vt:lpstr>Prostředí</vt:lpstr>
      <vt:lpstr>Charakteristika prostředí</vt:lpstr>
      <vt:lpstr>Voda</vt:lpstr>
      <vt:lpstr>Způsoby života sinic a řas </vt:lpstr>
      <vt:lpstr>Adaptační strategie</vt:lpstr>
      <vt:lpstr>Sladkovodní bentické ekosystémy</vt:lpstr>
      <vt:lpstr>Sladkovodní bentické ekosystémy</vt:lpstr>
      <vt:lpstr>Formy řas v bentosu</vt:lpstr>
      <vt:lpstr>Sladkovodní bentické ekosystémy</vt:lpstr>
      <vt:lpstr>Terestrické prostředí a extrémní stanoviště</vt:lpstr>
      <vt:lpstr>Řasy a jiné organismy</vt:lpstr>
      <vt:lpstr>Metody studia fytoplanktonu</vt:lpstr>
      <vt:lpstr>Metody studia fytoplanktonu</vt:lpstr>
      <vt:lpstr>Metody studia fytobentosu</vt:lpstr>
      <vt:lpstr>Odběr fytobentosu</vt:lpstr>
      <vt:lpstr>Odběr fytobentosu</vt:lpstr>
      <vt:lpstr>Odběr fytobentosu</vt:lpstr>
      <vt:lpstr>Metody studia fytobentosu</vt:lpstr>
      <vt:lpstr>Metody studia fytobentosu</vt:lpstr>
      <vt:lpstr>Metody studia fytobentosu</vt:lpstr>
      <vt:lpstr>Metody studia fytobentosu</vt:lpstr>
      <vt:lpstr>Biologické hodnocení kvality vody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Fylogeneze a diverzita řas a hub: řasy a sinice</dc:title>
  <dc:creator>bara</dc:creator>
  <cp:lastModifiedBy>Bara</cp:lastModifiedBy>
  <cp:revision>60</cp:revision>
  <dcterms:created xsi:type="dcterms:W3CDTF">2014-09-11T14:39:24Z</dcterms:created>
  <dcterms:modified xsi:type="dcterms:W3CDTF">2016-03-30T09:16:50Z</dcterms:modified>
</cp:coreProperties>
</file>