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3" r:id="rId3"/>
    <p:sldId id="257" r:id="rId4"/>
    <p:sldId id="264" r:id="rId5"/>
    <p:sldId id="265" r:id="rId6"/>
    <p:sldId id="266" r:id="rId7"/>
    <p:sldId id="267" r:id="rId8"/>
    <p:sldId id="269" r:id="rId9"/>
    <p:sldId id="270" r:id="rId10"/>
    <p:sldId id="27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53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0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93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A7933-7A8F-4BF6-9C7D-3D5EDBD678B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37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4551D-81D9-40A1-B66F-E43DCCF2E44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987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68670-5DD3-4D22-87FD-C4E5251AB9E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39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4D420-FB7F-40A4-925B-8C97AD49E8E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222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A4026-5CEF-4977-BB63-F7E81894F28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39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DDF21-24F9-40CA-9581-23CC267DB16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30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18440-5EA4-4688-A749-502EA6B18B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772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4A543-2DBC-49B3-A8B0-59FFFA2164E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71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51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D407D-2278-471F-BBCB-E6E2C82929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958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98AD7-F9D6-40A7-98AE-6314189904E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492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2662A-CCC3-4274-A775-1BC0A0128B8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0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8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05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2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4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2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295AB2-7043-465E-AFCB-A5FCA50DFA7A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99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827088" y="692150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 ESSENCE" pitchFamily="2" charset="0"/>
              </a:rPr>
              <a:t>C6200-Biochemické metody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0" y="3213100"/>
            <a:ext cx="9144000" cy="3384550"/>
          </a:xfrm>
        </p:spPr>
        <p:txBody>
          <a:bodyPr/>
          <a:lstStyle/>
          <a:p>
            <a:r>
              <a:rPr lang="cs-CZ" sz="5400" dirty="0" smtClean="0">
                <a:latin typeface="Algerian" pitchFamily="82" charset="0"/>
                <a:cs typeface="Times New Roman" pitchFamily="18" charset="0"/>
              </a:rPr>
              <a:t>08D_zákalové metody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Petr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Zbořil</a:t>
            </a:r>
          </a:p>
        </p:txBody>
      </p:sp>
    </p:spTree>
    <p:extLst>
      <p:ext uri="{BB962C8B-B14F-4D97-AF65-F5344CB8AC3E}">
        <p14:creationId xmlns:p14="http://schemas.microsoft.com/office/powerpoint/2010/main" val="304239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metody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Turbidimetrie</a:t>
            </a:r>
          </a:p>
          <a:p>
            <a:r>
              <a:rPr lang="cs-CZ" dirty="0" smtClean="0"/>
              <a:t>Nefelometrie </a:t>
            </a:r>
          </a:p>
          <a:p>
            <a:r>
              <a:rPr lang="cs-CZ" dirty="0" smtClean="0"/>
              <a:t>Reflexní fotometrie </a:t>
            </a:r>
          </a:p>
        </p:txBody>
      </p:sp>
    </p:spTree>
    <p:extLst>
      <p:ext uri="{BB962C8B-B14F-4D97-AF65-F5344CB8AC3E}">
        <p14:creationId xmlns:p14="http://schemas.microsoft.com/office/powerpoint/2010/main" val="26930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Rozptyl světla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Rozptyl – koloidní roztoky, suspense (</a:t>
            </a:r>
            <a:r>
              <a:rPr lang="cs-CZ" dirty="0" err="1"/>
              <a:t>Tyndallův</a:t>
            </a:r>
            <a:r>
              <a:rPr lang="cs-CZ" dirty="0"/>
              <a:t> efekt</a:t>
            </a:r>
            <a:r>
              <a:rPr lang="cs-CZ" dirty="0" smtClean="0"/>
              <a:t>)</a:t>
            </a:r>
            <a:r>
              <a:rPr lang="cs-CZ" dirty="0"/>
              <a:t> </a:t>
            </a:r>
          </a:p>
          <a:p>
            <a:pPr lvl="1"/>
            <a:r>
              <a:rPr lang="cs-CZ" dirty="0"/>
              <a:t>lom a odraz na částicích</a:t>
            </a:r>
          </a:p>
          <a:p>
            <a:pPr lvl="1"/>
            <a:r>
              <a:rPr lang="cs-CZ" dirty="0"/>
              <a:t>λ se nemění, ale ovlivňuje intensitu rozptylu</a:t>
            </a:r>
          </a:p>
          <a:p>
            <a:pPr lvl="1"/>
            <a:r>
              <a:rPr lang="cs-CZ" dirty="0"/>
              <a:t>světlo se </a:t>
            </a:r>
            <a:r>
              <a:rPr lang="cs-CZ" dirty="0" smtClean="0"/>
              <a:t>polarizuje</a:t>
            </a:r>
            <a:r>
              <a:rPr lang="cs-CZ" dirty="0"/>
              <a:t> </a:t>
            </a:r>
          </a:p>
          <a:p>
            <a:r>
              <a:rPr lang="cs-CZ" dirty="0"/>
              <a:t>Prošlé světlo se zeslabí jak absorpcí (nemusí být žádná), tak rozptylem (Σ </a:t>
            </a:r>
            <a:r>
              <a:rPr lang="cs-CZ" dirty="0" err="1"/>
              <a:t>E</a:t>
            </a:r>
            <a:r>
              <a:rPr lang="cs-CZ" baseline="-25000" dirty="0" err="1"/>
              <a:t>o</a:t>
            </a:r>
            <a:r>
              <a:rPr lang="cs-CZ" dirty="0"/>
              <a:t> = Σ </a:t>
            </a:r>
            <a:r>
              <a:rPr lang="cs-CZ" dirty="0" err="1"/>
              <a:t>E</a:t>
            </a:r>
            <a:r>
              <a:rPr lang="cs-CZ" baseline="-25000" dirty="0" err="1"/>
              <a:t>p</a:t>
            </a:r>
            <a:r>
              <a:rPr lang="cs-CZ" dirty="0"/>
              <a:t> + Σ E</a:t>
            </a:r>
            <a:r>
              <a:rPr lang="cs-CZ" baseline="-25000" dirty="0"/>
              <a:t>r</a:t>
            </a:r>
            <a:r>
              <a:rPr lang="cs-CZ" dirty="0"/>
              <a:t> + Σ </a:t>
            </a:r>
            <a:r>
              <a:rPr lang="cs-CZ" dirty="0" err="1"/>
              <a:t>E</a:t>
            </a:r>
            <a:r>
              <a:rPr lang="cs-CZ" baseline="-25000" dirty="0" err="1"/>
              <a:t>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I</a:t>
            </a:r>
            <a:r>
              <a:rPr lang="cs-CZ" baseline="-25000" dirty="0"/>
              <a:t>r</a:t>
            </a:r>
            <a:r>
              <a:rPr lang="cs-CZ" dirty="0"/>
              <a:t> = f (ν</a:t>
            </a:r>
            <a:r>
              <a:rPr lang="cs-CZ" baseline="30000" dirty="0"/>
              <a:t>4</a:t>
            </a:r>
            <a:r>
              <a:rPr lang="cs-CZ" dirty="0"/>
              <a:t>)	</a:t>
            </a:r>
            <a:r>
              <a:rPr lang="cs-CZ" dirty="0" err="1"/>
              <a:t>Rayleigh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modré se rozptyluje víc – bílé světlo mění barvu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1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Turbidimetrie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Turbidimetrie</a:t>
            </a:r>
            <a:r>
              <a:rPr lang="cs-CZ" dirty="0"/>
              <a:t> – měření prošlého světla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turbidance</a:t>
            </a:r>
            <a:r>
              <a:rPr lang="cs-CZ" dirty="0"/>
              <a:t>	T = log (I</a:t>
            </a:r>
            <a:r>
              <a:rPr lang="cs-CZ" baseline="-25000" dirty="0"/>
              <a:t>0</a:t>
            </a:r>
            <a:r>
              <a:rPr lang="cs-CZ" dirty="0"/>
              <a:t>/I) = k . c . l . d</a:t>
            </a:r>
            <a:r>
              <a:rPr lang="cs-CZ" baseline="30000" dirty="0"/>
              <a:t>3</a:t>
            </a:r>
            <a:r>
              <a:rPr lang="cs-CZ" dirty="0"/>
              <a:t> / (d</a:t>
            </a:r>
            <a:r>
              <a:rPr lang="cs-CZ" baseline="30000" dirty="0"/>
              <a:t>4</a:t>
            </a:r>
            <a:r>
              <a:rPr lang="cs-CZ" dirty="0"/>
              <a:t> + α. λ</a:t>
            </a:r>
            <a:r>
              <a:rPr lang="cs-CZ" baseline="30000" dirty="0"/>
              <a:t>4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 – povaha částic, způsob měření, d – průměr částic, α – závisí na metodě</a:t>
            </a:r>
          </a:p>
          <a:p>
            <a:pPr marL="0" indent="0">
              <a:buNone/>
            </a:pP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Obdoba L-B zákona (parametry konstantní) </a:t>
            </a:r>
          </a:p>
          <a:p>
            <a:pPr lvl="1"/>
            <a:r>
              <a:rPr lang="cs-CZ" dirty="0" smtClean="0"/>
              <a:t>odchylka </a:t>
            </a:r>
            <a:r>
              <a:rPr lang="cs-CZ" dirty="0"/>
              <a:t>k ose </a:t>
            </a:r>
            <a:r>
              <a:rPr lang="cs-CZ" dirty="0" smtClean="0"/>
              <a:t>c, </a:t>
            </a:r>
            <a:r>
              <a:rPr lang="cs-CZ" dirty="0"/>
              <a:t>není-li monochromatické </a:t>
            </a:r>
            <a:r>
              <a:rPr lang="cs-CZ" dirty="0" smtClean="0"/>
              <a:t>světlo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Měření spektrofotometry </a:t>
            </a:r>
          </a:p>
          <a:p>
            <a:pPr lvl="1"/>
            <a:r>
              <a:rPr lang="cs-CZ" dirty="0" smtClean="0"/>
              <a:t>vysoká </a:t>
            </a:r>
            <a:r>
              <a:rPr lang="cs-CZ" dirty="0"/>
              <a:t>citlivost, obtížná </a:t>
            </a:r>
            <a:r>
              <a:rPr lang="cs-CZ" dirty="0" smtClean="0"/>
              <a:t>reprodukovatelnost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9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Nefelometrie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Nefelometrie</a:t>
            </a:r>
            <a:r>
              <a:rPr lang="cs-CZ" dirty="0"/>
              <a:t> – měření rozptýleného </a:t>
            </a:r>
            <a:r>
              <a:rPr lang="cs-CZ" dirty="0" smtClean="0"/>
              <a:t>světla</a:t>
            </a:r>
          </a:p>
          <a:p>
            <a:pPr lvl="1"/>
            <a:r>
              <a:rPr lang="cs-CZ" dirty="0" smtClean="0"/>
              <a:t>jednoduché </a:t>
            </a:r>
          </a:p>
          <a:p>
            <a:pPr lvl="1"/>
            <a:r>
              <a:rPr lang="cs-CZ" dirty="0" smtClean="0"/>
              <a:t>složité </a:t>
            </a:r>
            <a:r>
              <a:rPr lang="cs-CZ" dirty="0"/>
              <a:t>provedení (určování velikosti a tvaru částic)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Měření </a:t>
            </a:r>
            <a:endParaRPr lang="cs-CZ" dirty="0" smtClean="0"/>
          </a:p>
          <a:p>
            <a:pPr lvl="1"/>
            <a:r>
              <a:rPr lang="cs-CZ" dirty="0" smtClean="0"/>
              <a:t>nefelometrický </a:t>
            </a:r>
            <a:r>
              <a:rPr lang="cs-CZ" dirty="0"/>
              <a:t>nástavec k fotometru, světlo se sleduje pod úhlem 90</a:t>
            </a:r>
            <a:r>
              <a:rPr lang="cs-CZ" dirty="0" smtClean="0"/>
              <a:t>° </a:t>
            </a:r>
            <a:endParaRPr lang="cs-CZ" dirty="0"/>
          </a:p>
          <a:p>
            <a:pPr lvl="1"/>
            <a:r>
              <a:rPr lang="cs-CZ" dirty="0" smtClean="0"/>
              <a:t>speciální </a:t>
            </a:r>
            <a:r>
              <a:rPr lang="cs-CZ" dirty="0"/>
              <a:t>přístroje - nefelometry – automatická </a:t>
            </a:r>
            <a:r>
              <a:rPr lang="cs-CZ" dirty="0" smtClean="0"/>
              <a:t>měření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26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Nefelometrie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Konvenční nefelometry </a:t>
            </a:r>
            <a:endParaRPr lang="cs-CZ" b="1" dirty="0" smtClean="0"/>
          </a:p>
          <a:p>
            <a:pPr lvl="1"/>
            <a:r>
              <a:rPr lang="cs-CZ" dirty="0" smtClean="0"/>
              <a:t>zdrojem halogenová žárovka nebo xenonová výbojku </a:t>
            </a:r>
          </a:p>
          <a:p>
            <a:pPr lvl="1"/>
            <a:r>
              <a:rPr lang="cs-CZ" dirty="0" smtClean="0"/>
              <a:t>interferenční filtr 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etektor </a:t>
            </a:r>
            <a:r>
              <a:rPr lang="cs-CZ" dirty="0"/>
              <a:t>je nastaven pod úhlem 70 až 90</a:t>
            </a:r>
            <a:r>
              <a:rPr lang="cs-CZ" dirty="0" smtClean="0"/>
              <a:t>° (stupeň </a:t>
            </a:r>
            <a:r>
              <a:rPr lang="cs-CZ" dirty="0"/>
              <a:t>směrovosti světla z konvenčního zdroje je </a:t>
            </a:r>
            <a:r>
              <a:rPr lang="cs-CZ" dirty="0" smtClean="0"/>
              <a:t>nízký) </a:t>
            </a:r>
            <a:r>
              <a:rPr lang="cs-CZ" dirty="0"/>
              <a:t> </a:t>
            </a:r>
          </a:p>
          <a:p>
            <a:r>
              <a:rPr lang="cs-CZ" b="1" dirty="0"/>
              <a:t>Laserový nefelometr </a:t>
            </a:r>
            <a:endParaRPr lang="cs-CZ" b="1" dirty="0" smtClean="0"/>
          </a:p>
          <a:p>
            <a:pPr lvl="1"/>
            <a:r>
              <a:rPr lang="cs-CZ" dirty="0" smtClean="0"/>
              <a:t>zdrojem je helium-neonový laseru </a:t>
            </a:r>
          </a:p>
          <a:p>
            <a:pPr lvl="1"/>
            <a:r>
              <a:rPr lang="cs-CZ" dirty="0" smtClean="0"/>
              <a:t>monochromatické světlo mimořádně </a:t>
            </a:r>
            <a:r>
              <a:rPr lang="cs-CZ" dirty="0"/>
              <a:t>intenzivní a má vysoký stupeň </a:t>
            </a:r>
            <a:r>
              <a:rPr lang="cs-CZ" dirty="0" smtClean="0"/>
              <a:t>směrovosti </a:t>
            </a:r>
          </a:p>
          <a:p>
            <a:pPr lvl="1"/>
            <a:r>
              <a:rPr lang="cs-CZ" dirty="0" smtClean="0"/>
              <a:t>detektor nastaven </a:t>
            </a:r>
            <a:r>
              <a:rPr lang="cs-CZ" dirty="0"/>
              <a:t>pod úhlem 5 až 35° </a:t>
            </a:r>
            <a:endParaRPr lang="cs-CZ" dirty="0" smtClean="0"/>
          </a:p>
          <a:p>
            <a:r>
              <a:rPr lang="cs-CZ" dirty="0"/>
              <a:t>Nefelometry mohou měřit také rychlost změny rozptylu světla - </a:t>
            </a:r>
            <a:r>
              <a:rPr lang="cs-CZ" b="1" dirty="0"/>
              <a:t>kinetiku</a:t>
            </a:r>
            <a:r>
              <a:rPr lang="cs-CZ" dirty="0"/>
              <a:t>, která je přímo úměrná rychlosti vzniku </a:t>
            </a:r>
            <a:r>
              <a:rPr lang="cs-CZ" dirty="0" err="1"/>
              <a:t>imunokomplexu</a:t>
            </a:r>
            <a:r>
              <a:rPr lang="cs-CZ" dirty="0"/>
              <a:t> antigen-protilátka.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58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Schema</a:t>
            </a:r>
            <a:r>
              <a:rPr lang="cs-CZ" dirty="0" smtClean="0"/>
              <a:t> přístroje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Turbidimetr a nefelometr</a:t>
            </a:r>
            <a:endParaRPr lang="cs-CZ" dirty="0"/>
          </a:p>
        </p:txBody>
      </p:sp>
      <p:pic>
        <p:nvPicPr>
          <p:cNvPr id="1025" name="Picture 1" descr="nefelomet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4657725" cy="416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3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Reflexní </a:t>
            </a:r>
            <a:r>
              <a:rPr lang="cs-CZ" dirty="0" smtClean="0"/>
              <a:t>fotometrie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Měření odraženého světla</a:t>
            </a:r>
          </a:p>
          <a:p>
            <a:r>
              <a:rPr lang="cs-CZ" dirty="0" err="1" smtClean="0"/>
              <a:t>Reflektance</a:t>
            </a:r>
            <a:endParaRPr lang="cs-CZ" dirty="0" smtClean="0"/>
          </a:p>
          <a:p>
            <a:pPr lvl="1"/>
            <a:r>
              <a:rPr lang="cs-CZ" dirty="0" smtClean="0"/>
              <a:t>R = </a:t>
            </a:r>
            <a:r>
              <a:rPr lang="cs-CZ" dirty="0" err="1" smtClean="0"/>
              <a:t>I</a:t>
            </a:r>
            <a:r>
              <a:rPr lang="cs-CZ" baseline="-25000" dirty="0" err="1" smtClean="0"/>
              <a:t>o</a:t>
            </a:r>
            <a:r>
              <a:rPr lang="cs-CZ" dirty="0" smtClean="0"/>
              <a:t>/I</a:t>
            </a:r>
            <a:r>
              <a:rPr lang="cs-CZ" baseline="-25000" dirty="0" smtClean="0"/>
              <a:t>d</a:t>
            </a:r>
            <a:endParaRPr lang="cs-CZ" dirty="0" smtClean="0"/>
          </a:p>
          <a:p>
            <a:pPr lvl="1"/>
            <a:r>
              <a:rPr lang="cs-CZ" dirty="0" smtClean="0"/>
              <a:t>Závisí na n, k(absorpce), </a:t>
            </a:r>
            <a:r>
              <a:rPr lang="cs-CZ" dirty="0" smtClean="0">
                <a:sym typeface="Symbol"/>
              </a:rPr>
              <a:t>, polarizaci</a:t>
            </a:r>
            <a:endParaRPr lang="cs-CZ" dirty="0" smtClean="0"/>
          </a:p>
          <a:p>
            <a:r>
              <a:rPr lang="cs-CZ" dirty="0" smtClean="0"/>
              <a:t>Denzitometry</a:t>
            </a:r>
          </a:p>
          <a:p>
            <a:pPr lvl="1"/>
            <a:r>
              <a:rPr lang="cs-CZ" dirty="0" smtClean="0"/>
              <a:t>Žárovka s filtrem, LED</a:t>
            </a:r>
          </a:p>
          <a:p>
            <a:pPr lvl="1"/>
            <a:r>
              <a:rPr lang="cs-CZ" dirty="0" smtClean="0"/>
              <a:t>Vyduté zrcadlo – soustředění paprsků na detektor</a:t>
            </a:r>
          </a:p>
          <a:p>
            <a:r>
              <a:rPr lang="cs-CZ" dirty="0" smtClean="0"/>
              <a:t>Využití</a:t>
            </a:r>
          </a:p>
          <a:p>
            <a:pPr lvl="1"/>
            <a:r>
              <a:rPr lang="cs-CZ" dirty="0" err="1" smtClean="0"/>
              <a:t>Semikvantitativní</a:t>
            </a:r>
            <a:r>
              <a:rPr lang="cs-CZ" smtClean="0"/>
              <a:t> analýza </a:t>
            </a:r>
            <a:endParaRPr lang="cs-CZ" dirty="0" smtClean="0"/>
          </a:p>
          <a:p>
            <a:pPr lvl="1"/>
            <a:r>
              <a:rPr lang="cs-CZ" dirty="0" smtClean="0"/>
              <a:t>Vyhodnocení neprůhledných matric (</a:t>
            </a:r>
            <a:r>
              <a:rPr lang="cs-CZ" dirty="0" err="1" smtClean="0"/>
              <a:t>elfo</a:t>
            </a:r>
            <a:r>
              <a:rPr lang="cs-CZ" dirty="0" smtClean="0"/>
              <a:t>, papír)</a:t>
            </a:r>
          </a:p>
          <a:p>
            <a:pPr lvl="1"/>
            <a:r>
              <a:rPr lang="cs-CZ" dirty="0" smtClean="0"/>
              <a:t>Reakce suché chemie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97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Reflexní denzitometr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Přístroj na vyhodnocení proužků – analýza moči</a:t>
            </a:r>
          </a:p>
          <a:p>
            <a:r>
              <a:rPr lang="cs-CZ" dirty="0" smtClean="0"/>
              <a:t>Využití</a:t>
            </a:r>
          </a:p>
          <a:p>
            <a:pPr lvl="1"/>
            <a:r>
              <a:rPr lang="cs-CZ" dirty="0" err="1"/>
              <a:t>urobilinogen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bilirubin </a:t>
            </a:r>
          </a:p>
          <a:p>
            <a:pPr lvl="1"/>
            <a:r>
              <a:rPr lang="cs-CZ" dirty="0"/>
              <a:t>ketolátky </a:t>
            </a:r>
          </a:p>
          <a:p>
            <a:pPr lvl="1"/>
            <a:r>
              <a:rPr lang="cs-CZ" dirty="0"/>
              <a:t>krev </a:t>
            </a:r>
          </a:p>
          <a:p>
            <a:pPr lvl="1"/>
            <a:r>
              <a:rPr lang="cs-CZ" dirty="0"/>
              <a:t>bílkovina </a:t>
            </a:r>
          </a:p>
          <a:p>
            <a:pPr lvl="1"/>
            <a:r>
              <a:rPr lang="cs-CZ" dirty="0"/>
              <a:t>nitrity </a:t>
            </a:r>
          </a:p>
          <a:p>
            <a:pPr lvl="1"/>
            <a:r>
              <a:rPr lang="cs-CZ" dirty="0"/>
              <a:t>leukocyty </a:t>
            </a:r>
          </a:p>
          <a:p>
            <a:pPr lvl="1"/>
            <a:r>
              <a:rPr lang="cs-CZ" dirty="0"/>
              <a:t>glukóza </a:t>
            </a:r>
          </a:p>
          <a:p>
            <a:pPr lvl="1"/>
            <a:r>
              <a:rPr lang="cs-CZ" dirty="0"/>
              <a:t>specifická hmotnost </a:t>
            </a:r>
          </a:p>
          <a:p>
            <a:pPr lvl="1"/>
            <a:r>
              <a:rPr lang="cs-CZ" dirty="0"/>
              <a:t>pH </a:t>
            </a:r>
          </a:p>
          <a:p>
            <a:pPr lvl="1"/>
            <a:r>
              <a:rPr lang="cs-CZ" dirty="0"/>
              <a:t>kyselina askorbová - pouze proužky URISTIK H11 </a:t>
            </a:r>
          </a:p>
          <a:p>
            <a:pPr lvl="1"/>
            <a:r>
              <a:rPr lang="cs-CZ" dirty="0" err="1"/>
              <a:t>mikroalbumin</a:t>
            </a:r>
            <a:r>
              <a:rPr lang="cs-CZ" dirty="0"/>
              <a:t> - pouze proužky URISTIK </a:t>
            </a:r>
            <a:r>
              <a:rPr lang="cs-CZ" dirty="0" smtClean="0"/>
              <a:t>H11-MA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76872"/>
            <a:ext cx="3429000" cy="2823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62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180</Words>
  <Application>Microsoft Office PowerPoint</Application>
  <PresentationFormat>Předvádění na obrazovce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systému Office</vt:lpstr>
      <vt:lpstr>1_Výchozí návrh</vt:lpstr>
      <vt:lpstr>C6200-Biochemické metody</vt:lpstr>
      <vt:lpstr>Speciální metody </vt:lpstr>
      <vt:lpstr>Rozptyl světla</vt:lpstr>
      <vt:lpstr>Turbidimetrie</vt:lpstr>
      <vt:lpstr>Nefelometrie</vt:lpstr>
      <vt:lpstr>Nefelometrie</vt:lpstr>
      <vt:lpstr>Schema přístroje</vt:lpstr>
      <vt:lpstr>Reflexní fotometrie</vt:lpstr>
      <vt:lpstr>Reflexní denzitometr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Spektrální metody</dc:title>
  <dc:creator>Zbořil</dc:creator>
  <cp:lastModifiedBy>Zboril</cp:lastModifiedBy>
  <cp:revision>22</cp:revision>
  <dcterms:created xsi:type="dcterms:W3CDTF">2012-02-21T12:38:29Z</dcterms:created>
  <dcterms:modified xsi:type="dcterms:W3CDTF">2013-04-17T07:15:43Z</dcterms:modified>
</cp:coreProperties>
</file>