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60" r:id="rId2"/>
    <p:sldId id="259" r:id="rId3"/>
    <p:sldId id="315" r:id="rId4"/>
    <p:sldId id="316" r:id="rId5"/>
    <p:sldId id="425" r:id="rId6"/>
    <p:sldId id="426" r:id="rId7"/>
    <p:sldId id="377" r:id="rId8"/>
    <p:sldId id="427" r:id="rId9"/>
    <p:sldId id="318" r:id="rId10"/>
    <p:sldId id="374" r:id="rId11"/>
    <p:sldId id="370" r:id="rId12"/>
    <p:sldId id="349" r:id="rId13"/>
    <p:sldId id="375" r:id="rId14"/>
    <p:sldId id="376" r:id="rId15"/>
    <p:sldId id="261" r:id="rId16"/>
    <p:sldId id="268" r:id="rId17"/>
    <p:sldId id="328" r:id="rId18"/>
    <p:sldId id="330" r:id="rId19"/>
    <p:sldId id="329" r:id="rId20"/>
    <p:sldId id="331" r:id="rId21"/>
    <p:sldId id="371" r:id="rId22"/>
    <p:sldId id="269" r:id="rId23"/>
    <p:sldId id="423" r:id="rId24"/>
    <p:sldId id="270" r:id="rId25"/>
    <p:sldId id="334" r:id="rId26"/>
    <p:sldId id="340" r:id="rId27"/>
    <p:sldId id="341" r:id="rId28"/>
    <p:sldId id="343" r:id="rId29"/>
    <p:sldId id="342" r:id="rId30"/>
    <p:sldId id="344" r:id="rId31"/>
    <p:sldId id="345" r:id="rId32"/>
    <p:sldId id="346" r:id="rId33"/>
    <p:sldId id="319" r:id="rId34"/>
    <p:sldId id="335" r:id="rId35"/>
    <p:sldId id="336" r:id="rId36"/>
    <p:sldId id="338" r:id="rId37"/>
    <p:sldId id="337" r:id="rId38"/>
    <p:sldId id="347" r:id="rId39"/>
    <p:sldId id="348" r:id="rId40"/>
    <p:sldId id="350" r:id="rId41"/>
    <p:sldId id="372" r:id="rId42"/>
    <p:sldId id="351" r:id="rId43"/>
    <p:sldId id="352" r:id="rId44"/>
    <p:sldId id="320" r:id="rId45"/>
    <p:sldId id="325" r:id="rId46"/>
    <p:sldId id="428" r:id="rId47"/>
    <p:sldId id="333" r:id="rId48"/>
    <p:sldId id="326" r:id="rId49"/>
    <p:sldId id="355" r:id="rId50"/>
    <p:sldId id="366" r:id="rId51"/>
    <p:sldId id="367" r:id="rId52"/>
    <p:sldId id="369" r:id="rId53"/>
    <p:sldId id="321" r:id="rId54"/>
    <p:sldId id="354" r:id="rId55"/>
    <p:sldId id="356" r:id="rId56"/>
    <p:sldId id="362" r:id="rId57"/>
    <p:sldId id="358" r:id="rId58"/>
    <p:sldId id="357" r:id="rId59"/>
    <p:sldId id="359" r:id="rId60"/>
    <p:sldId id="360" r:id="rId61"/>
    <p:sldId id="368" r:id="rId62"/>
    <p:sldId id="363" r:id="rId63"/>
    <p:sldId id="361" r:id="rId64"/>
    <p:sldId id="322" r:id="rId65"/>
    <p:sldId id="286" r:id="rId66"/>
    <p:sldId id="287" r:id="rId67"/>
    <p:sldId id="309" r:id="rId68"/>
    <p:sldId id="308" r:id="rId69"/>
    <p:sldId id="314" r:id="rId70"/>
    <p:sldId id="262" r:id="rId71"/>
    <p:sldId id="288" r:id="rId72"/>
    <p:sldId id="292" r:id="rId73"/>
    <p:sldId id="310" r:id="rId74"/>
    <p:sldId id="365" r:id="rId75"/>
    <p:sldId id="311" r:id="rId76"/>
    <p:sldId id="312" r:id="rId77"/>
    <p:sldId id="291" r:id="rId78"/>
    <p:sldId id="304" r:id="rId79"/>
    <p:sldId id="300" r:id="rId80"/>
    <p:sldId id="313" r:id="rId81"/>
    <p:sldId id="305" r:id="rId82"/>
    <p:sldId id="302" r:id="rId83"/>
    <p:sldId id="301" r:id="rId84"/>
    <p:sldId id="297" r:id="rId85"/>
    <p:sldId id="299" r:id="rId86"/>
    <p:sldId id="306" r:id="rId8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2"/>
    <a:srgbClr val="6831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CE10-358F-421A-821C-D39C8D1A8324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92CB-18B8-46E5-937F-63DF5245C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HWI_PTC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wikiskripta.eu/images/3/3e/RAAS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</a:t>
            </a:r>
          </a:p>
          <a:p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Kardiovaskulárního systému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40067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66324" y="1628801"/>
            <a:ext cx="348985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AC0062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Linhartová, Ph.D.</a:t>
            </a:r>
            <a:endParaRPr lang="en-GB" sz="1800" b="1" cap="all" dirty="0">
              <a:ln w="0"/>
              <a:solidFill>
                <a:srgbClr val="AC006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http://teamwize.com/wp-content/uploads/2009/12/heart_att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24" y="2083033"/>
            <a:ext cx="3489852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4253952" cy="52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Chlopně (</a:t>
            </a:r>
            <a:r>
              <a:rPr lang="cs-CZ" sz="2000" dirty="0" err="1" smtClean="0">
                <a:solidFill>
                  <a:srgbClr val="92D050"/>
                </a:solidFill>
                <a:latin typeface="Comic Sans MS" pitchFamily="66" charset="0"/>
              </a:rPr>
              <a:t>valva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) </a:t>
            </a: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srdci – cípaté a poloměsíčité</a:t>
            </a:r>
          </a:p>
          <a:p>
            <a:r>
              <a:rPr lang="cs-CZ" sz="2000" dirty="0" smtClean="0">
                <a:latin typeface="Comic Sans MS" pitchFamily="66" charset="0"/>
              </a:rPr>
              <a:t>v žílách (varixy, tromby, embolie)</a:t>
            </a:r>
          </a:p>
          <a:p>
            <a:r>
              <a:rPr lang="cs-CZ" sz="2000" dirty="0" smtClean="0">
                <a:latin typeface="Comic Sans MS" pitchFamily="66" charset="0"/>
              </a:rPr>
              <a:t>v lymfatických cévách</a:t>
            </a:r>
          </a:p>
          <a:p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Patologie</a:t>
            </a:r>
          </a:p>
          <a:p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tenózy</a:t>
            </a:r>
          </a:p>
          <a:p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nsuficience</a:t>
            </a:r>
          </a:p>
          <a:p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ypertrofie</a:t>
            </a:r>
          </a:p>
          <a:p>
            <a:r>
              <a:rPr lang="cs-CZ" sz="2000" dirty="0" smtClean="0">
                <a:latin typeface="Comic Sans MS" pitchFamily="66" charset="0"/>
              </a:rPr>
              <a:t>ICHS</a:t>
            </a:r>
          </a:p>
          <a:p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err="1" smtClean="0">
                <a:latin typeface="Comic Sans MS" pitchFamily="66" charset="0"/>
              </a:rPr>
              <a:t>Venofarmaka</a:t>
            </a:r>
            <a:r>
              <a:rPr lang="cs-CZ" sz="2000" b="1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– analgetika, antiflogistika</a:t>
            </a:r>
          </a:p>
          <a:p>
            <a:pPr marL="0" indent="0">
              <a:buNone/>
            </a:pPr>
            <a:r>
              <a:rPr lang="cs-CZ" sz="2100" dirty="0">
                <a:latin typeface="Comic Sans MS" pitchFamily="66" charset="0"/>
              </a:rPr>
              <a:t>- </a:t>
            </a:r>
            <a:r>
              <a:rPr lang="cs-CZ" sz="2100" dirty="0" err="1">
                <a:latin typeface="Comic Sans MS" pitchFamily="66" charset="0"/>
              </a:rPr>
              <a:t>flavonoidy</a:t>
            </a:r>
            <a:r>
              <a:rPr lang="cs-CZ" sz="2100" dirty="0">
                <a:latin typeface="Comic Sans MS" pitchFamily="66" charset="0"/>
              </a:rPr>
              <a:t>, jejich glykosidy, nebo </a:t>
            </a:r>
            <a:r>
              <a:rPr lang="cs-CZ" sz="2100" dirty="0" smtClean="0">
                <a:latin typeface="Comic Sans MS" pitchFamily="66" charset="0"/>
              </a:rPr>
              <a:t>saponiny…ženšen (ASA, </a:t>
            </a:r>
            <a:r>
              <a:rPr lang="cs-CZ" sz="2100" dirty="0" err="1" smtClean="0">
                <a:latin typeface="Comic Sans MS" pitchFamily="66" charset="0"/>
              </a:rPr>
              <a:t>antiox</a:t>
            </a:r>
            <a:r>
              <a:rPr lang="cs-CZ" sz="2100" dirty="0" smtClean="0">
                <a:latin typeface="Comic Sans MS" pitchFamily="66" charset="0"/>
              </a:rPr>
              <a:t>., exprese COX)</a:t>
            </a:r>
            <a:endParaRPr lang="cs-CZ" sz="21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104456" cy="372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dutý </a:t>
            </a:r>
            <a:r>
              <a:rPr lang="cs-CZ" sz="2000" dirty="0">
                <a:latin typeface="Comic Sans MS" pitchFamily="66" charset="0"/>
              </a:rPr>
              <a:t>orgán, jehož stěny tvoří srdeční </a:t>
            </a:r>
            <a:r>
              <a:rPr lang="cs-CZ" sz="2000" dirty="0" smtClean="0">
                <a:latin typeface="Comic Sans MS" pitchFamily="66" charset="0"/>
              </a:rPr>
              <a:t>svalovina = </a:t>
            </a:r>
            <a:r>
              <a:rPr lang="cs-CZ" sz="2000" dirty="0">
                <a:latin typeface="Comic Sans MS" pitchFamily="66" charset="0"/>
              </a:rPr>
              <a:t>speciální forma příčně pruhovaného svalstva, které je v trvalé aktivitě 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pravidelnými </a:t>
            </a:r>
            <a:r>
              <a:rPr lang="cs-CZ" sz="2000" dirty="0">
                <a:latin typeface="Comic Sans MS" pitchFamily="66" charset="0"/>
              </a:rPr>
              <a:t>kontrakcemi zajišťuje neustálý oběh krve a mízy v </a:t>
            </a:r>
            <a:r>
              <a:rPr lang="cs-CZ" sz="2000" dirty="0" smtClean="0">
                <a:latin typeface="Comic Sans MS" pitchFamily="66" charset="0"/>
              </a:rPr>
              <a:t>organismu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etabolizmus </a:t>
            </a:r>
            <a:r>
              <a:rPr lang="cs-CZ" sz="2000" dirty="0">
                <a:latin typeface="Comic Sans MS" pitchFamily="66" charset="0"/>
              </a:rPr>
              <a:t>srdeční svalové buňky je převážně vázán na oxidační </a:t>
            </a:r>
            <a:r>
              <a:rPr lang="cs-CZ" sz="2000" dirty="0" smtClean="0">
                <a:latin typeface="Comic Sans MS" pitchFamily="66" charset="0"/>
              </a:rPr>
              <a:t>pochody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drojem </a:t>
            </a:r>
            <a:r>
              <a:rPr lang="cs-CZ" sz="2000" dirty="0">
                <a:latin typeface="Comic Sans MS" pitchFamily="66" charset="0"/>
              </a:rPr>
              <a:t>energie pro srdeční činnost jsou 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mastné kyseliny, laktát, glukóza </a:t>
            </a:r>
            <a:r>
              <a:rPr lang="cs-CZ" sz="2000" dirty="0">
                <a:latin typeface="Comic Sans MS" pitchFamily="66" charset="0"/>
              </a:rPr>
              <a:t>a v menší míře i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aminokyseliny</a:t>
            </a:r>
            <a:endParaRPr lang="cs-CZ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4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Kardiomyocyty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srdeční </a:t>
            </a:r>
            <a:r>
              <a:rPr lang="cs-CZ" sz="2000" dirty="0">
                <a:latin typeface="Comic Sans MS" pitchFamily="66" charset="0"/>
              </a:rPr>
              <a:t>svalová vlákna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obsahují </a:t>
            </a:r>
            <a:r>
              <a:rPr lang="cs-CZ" sz="2000" dirty="0">
                <a:latin typeface="Comic Sans MS" pitchFamily="66" charset="0"/>
              </a:rPr>
              <a:t>jedno nebo dvě centrálně umístěná ovoidní </a:t>
            </a:r>
            <a:r>
              <a:rPr lang="cs-CZ" sz="2000" dirty="0" smtClean="0">
                <a:latin typeface="Comic Sans MS" pitchFamily="66" charset="0"/>
              </a:rPr>
              <a:t>jádra,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mitochondrie </a:t>
            </a:r>
            <a:r>
              <a:rPr lang="cs-CZ" sz="2000" dirty="0">
                <a:latin typeface="Comic Sans MS" pitchFamily="66" charset="0"/>
              </a:rPr>
              <a:t>a glykogenová </a:t>
            </a:r>
            <a:r>
              <a:rPr lang="cs-CZ" sz="2000" dirty="0" smtClean="0">
                <a:latin typeface="Comic Sans MS" pitchFamily="66" charset="0"/>
              </a:rPr>
              <a:t>granula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cytoplazmě </a:t>
            </a:r>
            <a:r>
              <a:rPr lang="cs-CZ" sz="2000" dirty="0" err="1">
                <a:latin typeface="Comic Sans MS" pitchFamily="66" charset="0"/>
              </a:rPr>
              <a:t>kardiomyocytů</a:t>
            </a:r>
            <a:r>
              <a:rPr lang="cs-CZ" sz="2000" dirty="0">
                <a:latin typeface="Comic Sans MS" pitchFamily="66" charset="0"/>
              </a:rPr>
              <a:t> (sarkoplazmě) je rovněž uložen </a:t>
            </a:r>
            <a:r>
              <a:rPr lang="cs-CZ" sz="2000" dirty="0" smtClean="0">
                <a:solidFill>
                  <a:srgbClr val="0070C0"/>
                </a:solidFill>
                <a:latin typeface="Comic Sans MS" pitchFamily="66" charset="0"/>
              </a:rPr>
              <a:t>myoglobin</a:t>
            </a:r>
          </a:p>
          <a:p>
            <a:pPr marL="0" indent="0">
              <a:buNone/>
            </a:pPr>
            <a:r>
              <a:rPr lang="cs-CZ" sz="1000" dirty="0" smtClean="0">
                <a:latin typeface="Comic Sans MS" pitchFamily="66" charset="0"/>
              </a:rPr>
              <a:t>. ↑myoglobin u AIM (0,5-2 hod.)</a:t>
            </a:r>
          </a:p>
          <a:p>
            <a:pPr marL="0" indent="0">
              <a:buNone/>
            </a:pPr>
            <a:endParaRPr lang="cs-CZ" sz="1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sarkoplazmatické retikulum tvořené soustavou váčků a cisteren je zásobárnou </a:t>
            </a:r>
            <a:r>
              <a:rPr lang="cs-CZ" sz="2000" dirty="0" smtClean="0">
                <a:latin typeface="Comic Sans MS" pitchFamily="66" charset="0"/>
              </a:rPr>
              <a:t>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iontů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029" y="4365104"/>
            <a:ext cx="2736304" cy="2159162"/>
          </a:xfrm>
          <a:prstGeom prst="rect">
            <a:avLst/>
          </a:prstGeom>
        </p:spPr>
      </p:pic>
      <p:sp>
        <p:nvSpPr>
          <p:cNvPr id="4" name="AutoShape 2" descr="https://publi.cz/books/151/images/pics/Obr35_svalova_kontrak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dirty="0" smtClean="0">
                <a:latin typeface="Comic Sans MS" pitchFamily="66" charset="0"/>
              </a:rPr>
              <a:t>srdeční </a:t>
            </a:r>
            <a:r>
              <a:rPr lang="cs-CZ" sz="2000" dirty="0">
                <a:latin typeface="Comic Sans MS" pitchFamily="66" charset="0"/>
              </a:rPr>
              <a:t>svalovina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 err="1" smtClean="0">
                <a:solidFill>
                  <a:srgbClr val="0070C0"/>
                </a:solidFill>
                <a:latin typeface="Comic Sans MS" pitchFamily="66" charset="0"/>
              </a:rPr>
              <a:t>syncytium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soubuní) - jednotlivé </a:t>
            </a:r>
            <a:r>
              <a:rPr lang="cs-CZ" sz="2000" dirty="0">
                <a:latin typeface="Comic Sans MS" pitchFamily="66" charset="0"/>
              </a:rPr>
              <a:t>svalové buňky jsou propojeny plazmatickými </a:t>
            </a:r>
            <a:r>
              <a:rPr lang="cs-CZ" sz="2000" dirty="0" smtClean="0">
                <a:latin typeface="Comic Sans MS" pitchFamily="66" charset="0"/>
              </a:rPr>
              <a:t>můstky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uněčná </a:t>
            </a:r>
            <a:r>
              <a:rPr lang="cs-CZ" sz="2000" dirty="0">
                <a:latin typeface="Comic Sans MS" pitchFamily="66" charset="0"/>
              </a:rPr>
              <a:t>jádra jsou uložena centrálně (jako u svalů hladkých), v myofibrilách je patrné příčné </a:t>
            </a:r>
            <a:r>
              <a:rPr lang="cs-CZ" sz="2000" dirty="0" smtClean="0">
                <a:latin typeface="Comic Sans MS" pitchFamily="66" charset="0"/>
              </a:rPr>
              <a:t>pruhování </a:t>
            </a:r>
            <a:r>
              <a:rPr lang="cs-CZ" sz="2000" dirty="0">
                <a:latin typeface="Comic Sans MS" pitchFamily="66" charset="0"/>
              </a:rPr>
              <a:t>(jako u svalu kosterního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loušťka </a:t>
            </a:r>
            <a:r>
              <a:rPr lang="cs-CZ" sz="2000" dirty="0">
                <a:latin typeface="Comic Sans MS" pitchFamily="66" charset="0"/>
              </a:rPr>
              <a:t>stěny jednotlivých srdečních dutin je </a:t>
            </a:r>
            <a:r>
              <a:rPr lang="cs-CZ" sz="2000" dirty="0" smtClean="0">
                <a:latin typeface="Comic Sans MS" pitchFamily="66" charset="0"/>
              </a:rPr>
              <a:t>rozdílná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kromě </a:t>
            </a:r>
            <a:r>
              <a:rPr lang="cs-CZ" sz="2000" dirty="0">
                <a:latin typeface="Comic Sans MS" pitchFamily="66" charset="0"/>
              </a:rPr>
              <a:t>svalových vláken, jejichž hlavní funkcí je kontrakce, lze v myokardu rozlišit i svalovou tkáň specializovanou na tvorbu a přenos vzruchů = </a:t>
            </a:r>
            <a:r>
              <a:rPr lang="cs-CZ" sz="2000" b="1" dirty="0">
                <a:latin typeface="Comic Sans MS" pitchFamily="66" charset="0"/>
              </a:rPr>
              <a:t>vodivá soustava srdeční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b="1" dirty="0" err="1">
                <a:latin typeface="Comic Sans MS" pitchFamily="66" charset="0"/>
              </a:rPr>
              <a:t>Automacie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chronotropie</a:t>
            </a:r>
            <a:r>
              <a:rPr lang="cs-CZ" sz="2000" dirty="0">
                <a:latin typeface="Comic Sans MS" pitchFamily="66" charset="0"/>
              </a:rPr>
              <a:t>) = schopnost vytvářet vzruchy. Výsledkem vzruchové aktivity je sled pravidelných rytmických srdečních stahů i bez vnějšího </a:t>
            </a:r>
            <a:r>
              <a:rPr lang="cs-CZ" sz="2000" dirty="0" smtClean="0">
                <a:latin typeface="Comic Sans MS" pitchFamily="66" charset="0"/>
              </a:rPr>
              <a:t>podráždění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Vodivost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dromotropie</a:t>
            </a:r>
            <a:r>
              <a:rPr lang="cs-CZ" sz="2000" dirty="0">
                <a:latin typeface="Comic Sans MS" pitchFamily="66" charset="0"/>
              </a:rPr>
              <a:t>) = vzruch se přenáší na celou srdeční jednotku (síně a komory), čímž je zajištěn synchronní stah všech svalových </a:t>
            </a:r>
            <a:r>
              <a:rPr lang="cs-CZ" sz="2000" dirty="0" smtClean="0">
                <a:latin typeface="Comic Sans MS" pitchFamily="66" charset="0"/>
              </a:rPr>
              <a:t>vláken 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Dráždivost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bathmotropie</a:t>
            </a:r>
            <a:r>
              <a:rPr lang="cs-CZ" sz="2000" dirty="0">
                <a:latin typeface="Comic Sans MS" pitchFamily="66" charset="0"/>
              </a:rPr>
              <a:t>) = možnost vyvolat svalový stah dostatečně silným, </a:t>
            </a:r>
            <a:r>
              <a:rPr lang="cs-CZ" sz="2000" dirty="0" err="1">
                <a:latin typeface="Comic Sans MS" pitchFamily="66" charset="0"/>
              </a:rPr>
              <a:t>nadprahovým</a:t>
            </a:r>
            <a:r>
              <a:rPr lang="cs-CZ" sz="2000" dirty="0">
                <a:latin typeface="Comic Sans MS" pitchFamily="66" charset="0"/>
              </a:rPr>
              <a:t> podnětem. Zatímco podprahový podnět stah nevyvolá, </a:t>
            </a:r>
            <a:r>
              <a:rPr lang="cs-CZ" sz="2000" dirty="0" err="1">
                <a:latin typeface="Comic Sans MS" pitchFamily="66" charset="0"/>
              </a:rPr>
              <a:t>nadprahový</a:t>
            </a:r>
            <a:r>
              <a:rPr lang="cs-CZ" sz="2000" dirty="0">
                <a:latin typeface="Comic Sans MS" pitchFamily="66" charset="0"/>
              </a:rPr>
              <a:t> podnět různé intenzity vyvolá stejnou odpověď, pokud se dostaví v období, kdy je svalovina schopna na podnět </a:t>
            </a:r>
            <a:r>
              <a:rPr lang="cs-CZ" sz="2000" dirty="0" smtClean="0">
                <a:latin typeface="Comic Sans MS" pitchFamily="66" charset="0"/>
              </a:rPr>
              <a:t>reagovat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Stažlivost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inotropie</a:t>
            </a:r>
            <a:r>
              <a:rPr lang="cs-CZ" sz="2000" dirty="0">
                <a:latin typeface="Comic Sans MS" pitchFamily="66" charset="0"/>
              </a:rPr>
              <a:t>) = schopnost svalové kontrakce a její závislost na dalších faktorech, např. na výchozím napětí svalového </a:t>
            </a:r>
            <a:r>
              <a:rPr lang="cs-CZ" sz="2000" dirty="0" smtClean="0">
                <a:latin typeface="Comic Sans MS" pitchFamily="66" charset="0"/>
              </a:rPr>
              <a:t>vlákna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2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31577"/>
            <a:ext cx="7964857" cy="52122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srdečním svalu jsou přítomny tři druhy buněk</a:t>
            </a:r>
            <a:r>
              <a:rPr lang="cs-CZ" sz="1800" dirty="0" smtClean="0">
                <a:latin typeface="Comic Sans MS" pitchFamily="66" charset="0"/>
              </a:rPr>
              <a:t>: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„Rychlé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>
                <a:latin typeface="Comic Sans MS" pitchFamily="66" charset="0"/>
              </a:rPr>
              <a:t>pracovního </a:t>
            </a:r>
            <a:r>
              <a:rPr lang="cs-CZ" sz="1800" dirty="0" smtClean="0">
                <a:latin typeface="Comic Sans MS" pitchFamily="66" charset="0"/>
              </a:rPr>
              <a:t>myokardu - reagují </a:t>
            </a:r>
            <a:r>
              <a:rPr lang="cs-CZ" sz="1800" dirty="0">
                <a:latin typeface="Comic Sans MS" pitchFamily="66" charset="0"/>
              </a:rPr>
              <a:t>kontrakcí na elektrický signál a rychle vedou elektrický signál – nejčastější </a:t>
            </a:r>
            <a:r>
              <a:rPr lang="cs-CZ" sz="1800" dirty="0" smtClean="0">
                <a:latin typeface="Comic Sans MS" pitchFamily="66" charset="0"/>
              </a:rPr>
              <a:t>typ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„Pomalé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hrají </a:t>
            </a:r>
            <a:r>
              <a:rPr lang="cs-CZ" sz="1800" dirty="0">
                <a:latin typeface="Comic Sans MS" pitchFamily="66" charset="0"/>
              </a:rPr>
              <a:t>důležitou roli při převodu signálu skrze SA a AV </a:t>
            </a:r>
            <a:r>
              <a:rPr lang="cs-CZ" sz="1800" dirty="0" smtClean="0">
                <a:latin typeface="Comic Sans MS" pitchFamily="66" charset="0"/>
              </a:rPr>
              <a:t>uzel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Pacemakerové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generují </a:t>
            </a:r>
            <a:r>
              <a:rPr lang="cs-CZ" sz="1800" dirty="0">
                <a:latin typeface="Comic Sans MS" pitchFamily="66" charset="0"/>
              </a:rPr>
              <a:t>elektrický signál</a:t>
            </a:r>
          </a:p>
          <a:p>
            <a:pPr>
              <a:lnSpc>
                <a:spcPct val="110000"/>
              </a:lnSpc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pojení </a:t>
            </a:r>
            <a:r>
              <a:rPr lang="cs-CZ" sz="1800" dirty="0">
                <a:latin typeface="Comic Sans MS" pitchFamily="66" charset="0"/>
              </a:rPr>
              <a:t>mezi dvěma buňkami je tvořeno </a:t>
            </a:r>
            <a:r>
              <a:rPr lang="cs-CZ" sz="1800" dirty="0" err="1">
                <a:latin typeface="Comic Sans MS" pitchFamily="66" charset="0"/>
              </a:rPr>
              <a:t>desmosomy</a:t>
            </a:r>
            <a:r>
              <a:rPr lang="cs-CZ" sz="1800" dirty="0">
                <a:latin typeface="Comic Sans MS" pitchFamily="66" charset="0"/>
              </a:rPr>
              <a:t>, ionty </a:t>
            </a:r>
            <a:r>
              <a:rPr lang="cs-CZ" sz="1800" dirty="0" smtClean="0">
                <a:latin typeface="Comic Sans MS" pitchFamily="66" charset="0"/>
              </a:rPr>
              <a:t>procházejí přes „gap </a:t>
            </a:r>
            <a:r>
              <a:rPr lang="cs-CZ" sz="1800" dirty="0" err="1">
                <a:latin typeface="Comic Sans MS" pitchFamily="66" charset="0"/>
              </a:rPr>
              <a:t>junctions</a:t>
            </a:r>
            <a:r>
              <a:rPr lang="cs-CZ" sz="1800" dirty="0" smtClean="0">
                <a:latin typeface="Comic Sans MS" pitchFamily="66" charset="0"/>
              </a:rPr>
              <a:t>“</a:t>
            </a:r>
          </a:p>
          <a:p>
            <a:pPr>
              <a:lnSpc>
                <a:spcPct val="110000"/>
              </a:lnSpc>
              <a:defRPr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kardiomyocytu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Systolická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srdce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Diastolická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srdce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4222"/>
            <a:ext cx="4659360" cy="213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1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Kardiomyocyty</a:t>
            </a:r>
            <a:r>
              <a:rPr lang="cs-CZ" sz="1800" dirty="0" smtClean="0">
                <a:latin typeface="Comic Sans MS" pitchFamily="66" charset="0"/>
              </a:rPr>
              <a:t> obsahují 3 propojené systémy: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1.  excitační </a:t>
            </a:r>
          </a:p>
          <a:p>
            <a:r>
              <a:rPr lang="cs-CZ" sz="1800" dirty="0">
                <a:latin typeface="Comic Sans MS" pitchFamily="66" charset="0"/>
              </a:rPr>
              <a:t>ú</a:t>
            </a:r>
            <a:r>
              <a:rPr lang="cs-CZ" sz="1800" dirty="0" smtClean="0">
                <a:latin typeface="Comic Sans MS" pitchFamily="66" charset="0"/>
              </a:rPr>
              <a:t>častní se šíření akčního napětí do okolních b. a zahajuje další pochody uvnitř </a:t>
            </a:r>
            <a:r>
              <a:rPr lang="cs-CZ" sz="1800" dirty="0" err="1" smtClean="0">
                <a:latin typeface="Comic Sans MS" pitchFamily="66" charset="0"/>
              </a:rPr>
              <a:t>kardiomyocytů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2. 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ění elektrický signál na chemický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3.  kontraktilní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olekulární motor hnaný ATP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1. Mechanismus </a:t>
            </a:r>
            <a:r>
              <a:rPr lang="cs-CZ" sz="1900" dirty="0" err="1" smtClean="0">
                <a:solidFill>
                  <a:srgbClr val="AC0062"/>
                </a:solidFill>
                <a:latin typeface="Comic Sans MS" pitchFamily="66" charset="0"/>
              </a:rPr>
              <a:t>kardiomyocytární</a:t>
            </a: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 činnosti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e</a:t>
            </a:r>
            <a:r>
              <a:rPr lang="cs-CZ" sz="1900" dirty="0" smtClean="0">
                <a:latin typeface="Comic Sans MS" pitchFamily="66" charset="0"/>
              </a:rPr>
              <a:t>lektrické </a:t>
            </a:r>
            <a:r>
              <a:rPr lang="cs-CZ" sz="1900" dirty="0">
                <a:latin typeface="Comic Sans MS" pitchFamily="66" charset="0"/>
              </a:rPr>
              <a:t>aktivity srdečního svalu se zúčastňují </a:t>
            </a: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(ICT), Na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smtClean="0">
                <a:latin typeface="Comic Sans MS" pitchFamily="66" charset="0"/>
              </a:rPr>
              <a:t>ECT) a </a:t>
            </a:r>
            <a:r>
              <a:rPr lang="cs-CZ" sz="1900" dirty="0">
                <a:latin typeface="Comic Sans MS" pitchFamily="66" charset="0"/>
              </a:rPr>
              <a:t>Ca</a:t>
            </a:r>
            <a:r>
              <a:rPr lang="cs-CZ" sz="1900" baseline="30000" dirty="0">
                <a:latin typeface="Comic Sans MS" pitchFamily="66" charset="0"/>
              </a:rPr>
              <a:t>2</a:t>
            </a:r>
            <a:r>
              <a:rPr lang="cs-CZ" sz="1900" baseline="30000" dirty="0" smtClean="0">
                <a:latin typeface="Comic Sans MS" pitchFamily="66" charset="0"/>
              </a:rPr>
              <a:t>+ </a:t>
            </a:r>
            <a:r>
              <a:rPr lang="cs-CZ" sz="1900" dirty="0" smtClean="0">
                <a:latin typeface="Comic Sans MS" pitchFamily="66" charset="0"/>
              </a:rPr>
              <a:t>(ER, ECT)</a:t>
            </a:r>
          </a:p>
          <a:p>
            <a:pPr marL="0" indent="0">
              <a:buNone/>
              <a:defRPr/>
            </a:pP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0 - rychlá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depolarizace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kardiomyocytu</a:t>
            </a:r>
            <a:endParaRPr lang="cs-CZ" sz="19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při </a:t>
            </a:r>
            <a:r>
              <a:rPr lang="cs-CZ" sz="1900" dirty="0">
                <a:latin typeface="Comic Sans MS" pitchFamily="66" charset="0"/>
              </a:rPr>
              <a:t>napětí -65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se otevírají</a:t>
            </a:r>
            <a:r>
              <a:rPr lang="cs-CZ" sz="1900" dirty="0" smtClean="0">
                <a:latin typeface="Comic Sans MS" pitchFamily="66" charset="0"/>
              </a:rPr>
              <a:t> napětím řízené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Na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kanály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err="1">
                <a:latin typeface="Comic Sans MS" pitchFamily="66" charset="0"/>
              </a:rPr>
              <a:t>INa</a:t>
            </a:r>
            <a:r>
              <a:rPr lang="cs-CZ" sz="1900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ásledný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vtok Na</a:t>
            </a:r>
            <a:r>
              <a:rPr lang="cs-CZ" sz="19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 vede k depolarizaci </a:t>
            </a:r>
            <a:r>
              <a:rPr lang="cs-CZ" sz="1900" dirty="0">
                <a:latin typeface="Comic Sans MS" pitchFamily="66" charset="0"/>
              </a:rPr>
              <a:t>až do </a:t>
            </a:r>
            <a:r>
              <a:rPr lang="cs-CZ" sz="1900" dirty="0" smtClean="0">
                <a:latin typeface="Comic Sans MS" pitchFamily="66" charset="0"/>
              </a:rPr>
              <a:t>+ hodnot </a:t>
            </a:r>
            <a:r>
              <a:rPr lang="cs-CZ" sz="1900" dirty="0">
                <a:latin typeface="Comic Sans MS" pitchFamily="66" charset="0"/>
              </a:rPr>
              <a:t>(cca +40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) a uzávěru </a:t>
            </a:r>
            <a:r>
              <a:rPr lang="cs-CZ" sz="1900" dirty="0" smtClean="0">
                <a:latin typeface="Comic Sans MS" pitchFamily="66" charset="0"/>
              </a:rPr>
              <a:t>Na kanálů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9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1 </a:t>
            </a: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- částečná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endParaRPr lang="cs-CZ" sz="19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podkladem </a:t>
            </a:r>
            <a:r>
              <a:rPr lang="cs-CZ" sz="1900" dirty="0">
                <a:latin typeface="Comic Sans MS" pitchFamily="66" charset="0"/>
              </a:rPr>
              <a:t>je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difúze K</a:t>
            </a:r>
            <a:r>
              <a:rPr lang="cs-CZ" sz="19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specifickými iontovými kanály (</a:t>
            </a:r>
            <a:r>
              <a:rPr lang="cs-CZ" sz="1900" dirty="0" err="1">
                <a:latin typeface="Comic Sans MS" pitchFamily="66" charset="0"/>
              </a:rPr>
              <a:t>Ito</a:t>
            </a:r>
            <a:r>
              <a:rPr lang="cs-CZ" sz="1900" dirty="0">
                <a:latin typeface="Comic Sans MS" pitchFamily="66" charset="0"/>
              </a:rPr>
              <a:t> – „</a:t>
            </a:r>
            <a:r>
              <a:rPr lang="cs-CZ" sz="1900" dirty="0" err="1">
                <a:latin typeface="Comic Sans MS" pitchFamily="66" charset="0"/>
              </a:rPr>
              <a:t>transient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err="1">
                <a:latin typeface="Comic Sans MS" pitchFamily="66" charset="0"/>
              </a:rPr>
              <a:t>outward</a:t>
            </a:r>
            <a:r>
              <a:rPr lang="cs-CZ" sz="1900" dirty="0" smtClean="0">
                <a:latin typeface="Comic Sans MS" pitchFamily="66" charset="0"/>
              </a:rPr>
              <a:t>“)</a:t>
            </a: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difunduje podle </a:t>
            </a:r>
            <a:r>
              <a:rPr lang="cs-CZ" sz="1900" dirty="0">
                <a:latin typeface="Comic Sans MS" pitchFamily="66" charset="0"/>
              </a:rPr>
              <a:t>elektrického i chemického </a:t>
            </a:r>
            <a:r>
              <a:rPr lang="cs-CZ" sz="1900" dirty="0" smtClean="0">
                <a:latin typeface="Comic Sans MS" pitchFamily="66" charset="0"/>
              </a:rPr>
              <a:t>gradientu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z</a:t>
            </a:r>
            <a:r>
              <a:rPr lang="cs-CZ" sz="1900" dirty="0" smtClean="0">
                <a:latin typeface="Comic Sans MS" pitchFamily="66" charset="0"/>
              </a:rPr>
              <a:t>ároveň </a:t>
            </a:r>
            <a:r>
              <a:rPr lang="cs-CZ" sz="1900" dirty="0">
                <a:latin typeface="Comic Sans MS" pitchFamily="66" charset="0"/>
              </a:rPr>
              <a:t>se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otevírají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Ca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„long-</a:t>
            </a:r>
            <a:r>
              <a:rPr lang="cs-CZ" sz="1900" dirty="0" err="1">
                <a:solidFill>
                  <a:srgbClr val="FF0000"/>
                </a:solidFill>
                <a:latin typeface="Comic Sans MS" pitchFamily="66" charset="0"/>
              </a:rPr>
              <a:t>lasting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“ kanály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err="1" smtClean="0">
                <a:latin typeface="Comic Sans MS" pitchFamily="66" charset="0"/>
              </a:rPr>
              <a:t>ICa</a:t>
            </a:r>
            <a:r>
              <a:rPr lang="cs-CZ" sz="1900" dirty="0" smtClean="0">
                <a:latin typeface="Comic Sans MS" pitchFamily="66" charset="0"/>
              </a:rPr>
              <a:t>-L)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00526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2 („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plateau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“)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- protrahovaná depolarizace</a:t>
            </a:r>
          </a:p>
          <a:p>
            <a:pPr>
              <a:defRPr/>
            </a:pP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depolarizace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udržována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influxem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Ca</a:t>
            </a:r>
            <a:r>
              <a:rPr lang="cs-CZ" sz="1800" baseline="30000" dirty="0">
                <a:solidFill>
                  <a:srgbClr val="FF0000"/>
                </a:solidFill>
                <a:latin typeface="Comic Sans MS" pitchFamily="66" charset="0"/>
              </a:rPr>
              <a:t>2+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skrze </a:t>
            </a:r>
            <a:r>
              <a:rPr lang="cs-CZ" sz="1800" dirty="0" err="1">
                <a:solidFill>
                  <a:srgbClr val="FF0000"/>
                </a:solidFill>
                <a:latin typeface="Comic Sans MS" pitchFamily="66" charset="0"/>
              </a:rPr>
              <a:t>ICa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-L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kanály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rozdíl od </a:t>
            </a:r>
            <a:r>
              <a:rPr lang="cs-CZ" sz="1800" dirty="0" err="1">
                <a:latin typeface="Comic Sans MS" pitchFamily="66" charset="0"/>
              </a:rPr>
              <a:t>INa</a:t>
            </a:r>
            <a:r>
              <a:rPr lang="cs-CZ" sz="1800" dirty="0">
                <a:latin typeface="Comic Sans MS" pitchFamily="66" charset="0"/>
              </a:rPr>
              <a:t> nebo </a:t>
            </a:r>
            <a:r>
              <a:rPr lang="cs-CZ" sz="1800" dirty="0" err="1">
                <a:latin typeface="Comic Sans MS" pitchFamily="66" charset="0"/>
              </a:rPr>
              <a:t>Ito</a:t>
            </a:r>
            <a:r>
              <a:rPr lang="cs-CZ" sz="1800" dirty="0">
                <a:latin typeface="Comic Sans MS" pitchFamily="66" charset="0"/>
              </a:rPr>
              <a:t>, kanál </a:t>
            </a:r>
            <a:r>
              <a:rPr lang="cs-CZ" sz="1800" dirty="0" err="1">
                <a:latin typeface="Comic Sans MS" pitchFamily="66" charset="0"/>
              </a:rPr>
              <a:t>ICa</a:t>
            </a:r>
            <a:r>
              <a:rPr lang="cs-CZ" sz="1800" dirty="0">
                <a:latin typeface="Comic Sans MS" pitchFamily="66" charset="0"/>
              </a:rPr>
              <a:t>-L je řízen jak napětím, tak receptorovým mechanismem, kterým působí vegetativní nervová </a:t>
            </a:r>
            <a:r>
              <a:rPr lang="cs-CZ" sz="1800" dirty="0" smtClean="0">
                <a:latin typeface="Comic Sans MS" pitchFamily="66" charset="0"/>
              </a:rPr>
              <a:t>signalizace</a:t>
            </a:r>
          </a:p>
          <a:p>
            <a:pPr>
              <a:defRPr/>
            </a:pPr>
            <a:r>
              <a:rPr lang="cs-CZ" sz="1800" b="1" dirty="0" smtClean="0">
                <a:latin typeface="Comic Sans MS" pitchFamily="66" charset="0"/>
              </a:rPr>
              <a:t>Ca</a:t>
            </a:r>
            <a:r>
              <a:rPr lang="cs-CZ" sz="1800" b="1" baseline="30000" dirty="0" smtClean="0">
                <a:latin typeface="Comic Sans MS" pitchFamily="66" charset="0"/>
              </a:rPr>
              <a:t>2</a:t>
            </a:r>
            <a:r>
              <a:rPr lang="cs-CZ" sz="1800" b="1" baseline="30000" dirty="0">
                <a:latin typeface="Comic Sans MS" pitchFamily="66" charset="0"/>
              </a:rPr>
              <a:t>+ </a:t>
            </a:r>
            <a:r>
              <a:rPr lang="cs-CZ" sz="1800" b="1" dirty="0">
                <a:latin typeface="Comic Sans MS" pitchFamily="66" charset="0"/>
              </a:rPr>
              <a:t>se váže na </a:t>
            </a:r>
            <a:r>
              <a:rPr lang="cs-CZ" sz="1800" b="1" dirty="0" err="1">
                <a:latin typeface="Comic Sans MS" pitchFamily="66" charset="0"/>
              </a:rPr>
              <a:t>ryanodinový</a:t>
            </a:r>
            <a:r>
              <a:rPr lang="cs-CZ" sz="1800" b="1" dirty="0">
                <a:latin typeface="Comic Sans MS" pitchFamily="66" charset="0"/>
              </a:rPr>
              <a:t> receptor</a:t>
            </a:r>
            <a:r>
              <a:rPr lang="cs-CZ" sz="1800" dirty="0">
                <a:latin typeface="Comic Sans MS" pitchFamily="66" charset="0"/>
              </a:rPr>
              <a:t> sarkoplasmatického retikula, odkud se uvolňuje velké množství </a:t>
            </a:r>
            <a:r>
              <a:rPr lang="cs-CZ" sz="1800" b="1" dirty="0">
                <a:latin typeface="Comic Sans MS" pitchFamily="66" charset="0"/>
              </a:rPr>
              <a:t>Ca</a:t>
            </a:r>
            <a:r>
              <a:rPr lang="cs-CZ" sz="1800" b="1" baseline="30000" dirty="0">
                <a:latin typeface="Comic Sans MS" pitchFamily="66" charset="0"/>
              </a:rPr>
              <a:t>2+ </a:t>
            </a:r>
            <a:r>
              <a:rPr lang="cs-CZ" sz="1800" b="1" dirty="0" smtClean="0">
                <a:latin typeface="Comic Sans MS" pitchFamily="66" charset="0"/>
              </a:rPr>
              <a:t>iontů </a:t>
            </a:r>
            <a:r>
              <a:rPr lang="cs-CZ" sz="1800" b="1" dirty="0">
                <a:latin typeface="Comic Sans MS" pitchFamily="66" charset="0"/>
              </a:rPr>
              <a:t>do </a:t>
            </a:r>
            <a:r>
              <a:rPr lang="cs-CZ" sz="1800" b="1" dirty="0" smtClean="0">
                <a:latin typeface="Comic Sans MS" pitchFamily="66" charset="0"/>
              </a:rPr>
              <a:t>cytoplasmy</a:t>
            </a:r>
          </a:p>
          <a:p>
            <a:pPr>
              <a:defRPr/>
            </a:pPr>
            <a:r>
              <a:rPr lang="cs-CZ" sz="1800" b="1" dirty="0">
                <a:latin typeface="Comic Sans MS" pitchFamily="66" charset="0"/>
              </a:rPr>
              <a:t>Ca</a:t>
            </a:r>
            <a:r>
              <a:rPr lang="cs-CZ" sz="1800" b="1" baseline="30000" dirty="0">
                <a:latin typeface="Comic Sans MS" pitchFamily="66" charset="0"/>
              </a:rPr>
              <a:t>2+ </a:t>
            </a:r>
            <a:r>
              <a:rPr lang="cs-CZ" sz="1800" b="1" dirty="0" smtClean="0">
                <a:latin typeface="Comic Sans MS" pitchFamily="66" charset="0"/>
              </a:rPr>
              <a:t>se </a:t>
            </a:r>
            <a:r>
              <a:rPr lang="cs-CZ" sz="1800" b="1" dirty="0">
                <a:latin typeface="Comic Sans MS" pitchFamily="66" charset="0"/>
              </a:rPr>
              <a:t>dále váže na troponin</a:t>
            </a:r>
            <a:r>
              <a:rPr lang="cs-CZ" sz="1800" dirty="0">
                <a:latin typeface="Comic Sans MS" pitchFamily="66" charset="0"/>
              </a:rPr>
              <a:t> který následně </a:t>
            </a:r>
            <a:r>
              <a:rPr lang="cs-CZ" sz="1800" b="1" dirty="0">
                <a:latin typeface="Comic Sans MS" pitchFamily="66" charset="0"/>
              </a:rPr>
              <a:t>změní svoji konformaci </a:t>
            </a:r>
            <a:r>
              <a:rPr lang="cs-CZ" sz="1800" dirty="0">
                <a:latin typeface="Comic Sans MS" pitchFamily="66" charset="0"/>
              </a:rPr>
              <a:t>a přestane blokovat vazbu mezi aktinem a </a:t>
            </a:r>
            <a:r>
              <a:rPr lang="cs-CZ" sz="1800" dirty="0" err="1" smtClean="0">
                <a:latin typeface="Comic Sans MS" pitchFamily="66" charset="0"/>
              </a:rPr>
              <a:t>myosinem</a:t>
            </a: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ásleduje </a:t>
            </a:r>
            <a:r>
              <a:rPr lang="cs-CZ" sz="1800" b="1" dirty="0">
                <a:latin typeface="Comic Sans MS" pitchFamily="66" charset="0"/>
              </a:rPr>
              <a:t>kontrakce svalového </a:t>
            </a:r>
            <a:r>
              <a:rPr lang="cs-CZ" sz="1800" b="1" dirty="0" smtClean="0">
                <a:latin typeface="Comic Sans MS" pitchFamily="66" charset="0"/>
              </a:rPr>
              <a:t>vlákna</a:t>
            </a:r>
          </a:p>
          <a:p>
            <a:pPr>
              <a:defRPr/>
            </a:pPr>
            <a:r>
              <a:rPr lang="cs-CZ" sz="1800" b="1" dirty="0" smtClean="0">
                <a:latin typeface="Comic Sans MS" pitchFamily="66" charset="0"/>
              </a:rPr>
              <a:t>otevírá se další „opožděný“ typ K</a:t>
            </a:r>
            <a:r>
              <a:rPr lang="cs-CZ" sz="1800" b="1" baseline="30000" dirty="0" smtClean="0">
                <a:latin typeface="Comic Sans MS" pitchFamily="66" charset="0"/>
              </a:rPr>
              <a:t>+</a:t>
            </a:r>
            <a:r>
              <a:rPr lang="cs-CZ" sz="1800" b="1" dirty="0" smtClean="0">
                <a:latin typeface="Comic Sans MS" pitchFamily="66" charset="0"/>
              </a:rPr>
              <a:t> kanálu </a:t>
            </a:r>
            <a:r>
              <a:rPr lang="cs-CZ" sz="1800" dirty="0" smtClean="0">
                <a:latin typeface="Comic Sans MS" pitchFamily="66" charset="0"/>
              </a:rPr>
              <a:t>(IK)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během fází 0-2 jsou buňky srdečního svalu necitlivé k jakémukoli novému elektrickému signálu – refrakterní </a:t>
            </a:r>
            <a:r>
              <a:rPr lang="cs-CZ" sz="1800" dirty="0" smtClean="0">
                <a:latin typeface="Comic Sans MS" pitchFamily="66" charset="0"/>
              </a:rPr>
              <a:t>perioda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5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717232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3 –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uzavření </a:t>
            </a:r>
            <a:r>
              <a:rPr lang="cs-CZ" sz="1800" dirty="0">
                <a:latin typeface="Comic Sans MS" pitchFamily="66" charset="0"/>
              </a:rPr>
              <a:t>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kanálu,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výtok K</a:t>
            </a:r>
            <a:r>
              <a:rPr lang="cs-CZ" sz="18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 sníží napětí </a:t>
            </a:r>
            <a:r>
              <a:rPr lang="cs-CZ" sz="1800" dirty="0">
                <a:latin typeface="Comic Sans MS" pitchFamily="66" charset="0"/>
              </a:rPr>
              <a:t>v  </a:t>
            </a:r>
            <a:r>
              <a:rPr lang="cs-CZ" sz="1800" dirty="0" err="1">
                <a:latin typeface="Comic Sans MS" pitchFamily="66" charset="0"/>
              </a:rPr>
              <a:t>kardiomyocytu</a:t>
            </a:r>
            <a:r>
              <a:rPr lang="cs-CZ" sz="1800" dirty="0">
                <a:latin typeface="Comic Sans MS" pitchFamily="66" charset="0"/>
              </a:rPr>
              <a:t> ke klidovým hodnotám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v čase </a:t>
            </a:r>
            <a:r>
              <a:rPr lang="cs-CZ" sz="1800" dirty="0">
                <a:latin typeface="Comic Sans MS" pitchFamily="66" charset="0"/>
              </a:rPr>
              <a:t>mezi </a:t>
            </a:r>
            <a:r>
              <a:rPr lang="cs-CZ" sz="1800" dirty="0" err="1">
                <a:latin typeface="Comic Sans MS" pitchFamily="66" charset="0"/>
              </a:rPr>
              <a:t>repolarizací</a:t>
            </a:r>
            <a:r>
              <a:rPr lang="cs-CZ" sz="1800" dirty="0">
                <a:latin typeface="Comic Sans MS" pitchFamily="66" charset="0"/>
              </a:rPr>
              <a:t> a další depolarizací jsou </a:t>
            </a:r>
            <a:r>
              <a:rPr lang="cs-CZ" sz="1800" b="1" dirty="0">
                <a:latin typeface="Comic Sans MS" pitchFamily="66" charset="0"/>
              </a:rPr>
              <a:t>Na</a:t>
            </a:r>
            <a:r>
              <a:rPr lang="cs-CZ" sz="1800" b="1" baseline="30000" dirty="0">
                <a:latin typeface="Comic Sans MS" pitchFamily="66" charset="0"/>
              </a:rPr>
              <a:t>+</a:t>
            </a:r>
            <a:r>
              <a:rPr lang="cs-CZ" sz="1800" b="1" dirty="0">
                <a:latin typeface="Comic Sans MS" pitchFamily="66" charset="0"/>
              </a:rPr>
              <a:t> ionty pumpovány ven z buňky výměnou za K</a:t>
            </a:r>
            <a:r>
              <a:rPr lang="cs-CZ" sz="1800" b="1" baseline="30000" dirty="0">
                <a:latin typeface="Comic Sans MS" pitchFamily="66" charset="0"/>
              </a:rPr>
              <a:t>+</a:t>
            </a:r>
            <a:r>
              <a:rPr lang="cs-CZ" sz="1800" b="1" dirty="0">
                <a:latin typeface="Comic Sans MS" pitchFamily="66" charset="0"/>
              </a:rPr>
              <a:t> Na/K ATP-</a:t>
            </a:r>
            <a:r>
              <a:rPr lang="cs-CZ" sz="1800" b="1" dirty="0" err="1">
                <a:latin typeface="Comic Sans MS" pitchFamily="66" charset="0"/>
              </a:rPr>
              <a:t>asou</a:t>
            </a:r>
            <a:r>
              <a:rPr lang="cs-CZ" sz="1800" b="1" dirty="0">
                <a:latin typeface="Comic Sans MS" pitchFamily="66" charset="0"/>
              </a:rPr>
              <a:t> (</a:t>
            </a:r>
            <a:r>
              <a:rPr lang="cs-CZ" sz="1800" b="1" dirty="0" smtClean="0">
                <a:latin typeface="Comic Sans MS" pitchFamily="66" charset="0"/>
              </a:rPr>
              <a:t>3:2)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ěkteré </a:t>
            </a:r>
            <a:r>
              <a:rPr lang="cs-CZ" sz="1800" dirty="0">
                <a:latin typeface="Comic Sans MS" pitchFamily="66" charset="0"/>
              </a:rPr>
              <a:t>Na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ionty se vracejí do buňky výměnou za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prostřednictvím </a:t>
            </a:r>
            <a:r>
              <a:rPr lang="cs-CZ" sz="1800" b="1" dirty="0">
                <a:latin typeface="Comic Sans MS" pitchFamily="66" charset="0"/>
              </a:rPr>
              <a:t>specifického </a:t>
            </a:r>
            <a:r>
              <a:rPr lang="cs-CZ" sz="1800" b="1" dirty="0" smtClean="0">
                <a:latin typeface="Comic Sans MS" pitchFamily="66" charset="0"/>
              </a:rPr>
              <a:t>výměníku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ápník </a:t>
            </a:r>
            <a:r>
              <a:rPr lang="cs-CZ" sz="1800" dirty="0">
                <a:latin typeface="Comic Sans MS" pitchFamily="66" charset="0"/>
              </a:rPr>
              <a:t>je zároveň aktivně pumpován do sarkoplasmatického </a:t>
            </a:r>
            <a:r>
              <a:rPr lang="cs-CZ" sz="1800" dirty="0" smtClean="0">
                <a:latin typeface="Comic Sans MS" pitchFamily="66" charset="0"/>
              </a:rPr>
              <a:t>retikula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</a:t>
            </a:r>
            <a:r>
              <a:rPr lang="cs-CZ" sz="1800" dirty="0">
                <a:latin typeface="Comic Sans MS" pitchFamily="66" charset="0"/>
              </a:rPr>
              <a:t>sval je ve fázi </a:t>
            </a: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relaxace</a:t>
            </a:r>
            <a:endParaRPr lang="cs-CZ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5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</a:t>
            </a:r>
            <a:b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kardiovaskulárního systému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2060848"/>
            <a:ext cx="8216824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Patofyziologie srdce a cévního systému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srdečního rytmu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tlaku krve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Nemoci periferních cév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eixcY8x9JRENB7AggMuD2_CNCNdLBEx8bujifzHQBk9VdPvdWRNsqlW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83041"/>
            <a:ext cx="2572122" cy="31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404482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4 – rychlá depolarizace</a:t>
            </a:r>
          </a:p>
          <a:p>
            <a:pPr>
              <a:defRPr/>
            </a:pP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Comic Sans MS" pitchFamily="66" charset="0"/>
              </a:rPr>
              <a:t>pacemakerových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 buňkách zůstává část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Na, K a Ca kanálů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otevřených </a:t>
            </a:r>
            <a:r>
              <a:rPr lang="cs-CZ" sz="1800" dirty="0">
                <a:latin typeface="Comic Sans MS" pitchFamily="66" charset="0"/>
              </a:rPr>
              <a:t>i během diastoly, což vede ke kontinuálnímu úbytku negativního napětí </a:t>
            </a:r>
            <a:r>
              <a:rPr lang="cs-CZ" sz="1800" dirty="0" smtClean="0">
                <a:latin typeface="Comic Sans MS" pitchFamily="66" charset="0"/>
              </a:rPr>
              <a:t>až </a:t>
            </a:r>
            <a:r>
              <a:rPr lang="cs-CZ" sz="1800" dirty="0">
                <a:latin typeface="Comic Sans MS" pitchFamily="66" charset="0"/>
              </a:rPr>
              <a:t>k hodnotám kolem -</a:t>
            </a:r>
            <a:r>
              <a:rPr lang="cs-CZ" sz="1800" dirty="0" smtClean="0">
                <a:latin typeface="Comic Sans MS" pitchFamily="66" charset="0"/>
              </a:rPr>
              <a:t>65mV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yto </a:t>
            </a:r>
            <a:r>
              <a:rPr lang="cs-CZ" sz="1800" dirty="0">
                <a:latin typeface="Comic Sans MS" pitchFamily="66" charset="0"/>
              </a:rPr>
              <a:t>kanály jsou ovlivňovány jak parasympatickým, tak sympatickým nervovým </a:t>
            </a:r>
            <a:r>
              <a:rPr lang="cs-CZ" sz="1800" dirty="0" smtClean="0">
                <a:latin typeface="Comic Sans MS" pitchFamily="66" charset="0"/>
              </a:rPr>
              <a:t>systémem</a:t>
            </a: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err="1">
                <a:latin typeface="Comic Sans MS" pitchFamily="66" charset="0"/>
              </a:rPr>
              <a:t>p</a:t>
            </a:r>
            <a:r>
              <a:rPr lang="cs-CZ" sz="1800" dirty="0" err="1" smtClean="0">
                <a:latin typeface="Comic Sans MS" pitchFamily="66" charset="0"/>
              </a:rPr>
              <a:t>acemakerové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buňky se nacházejí v SA uzlu, AV uzlu a Purkyňových vláknech</a:t>
            </a:r>
          </a:p>
          <a:p>
            <a:pPr marL="0" indent="0"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91068"/>
              </p:ext>
            </p:extLst>
          </p:nvPr>
        </p:nvGraphicFramePr>
        <p:xfrm>
          <a:off x="4932040" y="1910830"/>
          <a:ext cx="4063294" cy="331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4932040" y="1910830"/>
                        <a:ext cx="4063294" cy="331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09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ature06799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92159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124071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0. a 1.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47864" y="5157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94720" y="28769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2200" y="51796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</p:spTree>
    <p:extLst>
      <p:ext uri="{BB962C8B-B14F-4D97-AF65-F5344CB8AC3E}">
        <p14:creationId xmlns:p14="http://schemas.microsoft.com/office/powerpoint/2010/main" val="98204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lektrochemické spřažení mezi sarkolemou a nitrobuněčnými organelami zajišťuje systém intracelulárních membrán (</a:t>
            </a:r>
            <a:r>
              <a:rPr lang="cs-CZ" sz="1800" dirty="0" err="1" smtClean="0">
                <a:latin typeface="Comic Sans MS" pitchFamily="66" charset="0"/>
              </a:rPr>
              <a:t>sarkotubulární</a:t>
            </a:r>
            <a:r>
              <a:rPr lang="cs-CZ" sz="1800" dirty="0" smtClean="0">
                <a:latin typeface="Comic Sans MS" pitchFamily="66" charset="0"/>
              </a:rPr>
              <a:t> systém)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askáda 2 okruhů pohybu Ca</a:t>
            </a:r>
            <a:r>
              <a:rPr lang="cs-CZ" sz="1800" baseline="30000" dirty="0" smtClean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iontů, jejichž činností se vyvolá vápníkový hrot v cytosolu, indukující stah myofibril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37502" r="24696" b="23650"/>
          <a:stretch/>
        </p:blipFill>
        <p:spPr bwMode="auto">
          <a:xfrm>
            <a:off x="2267744" y="3398118"/>
            <a:ext cx="4752528" cy="29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7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600" dirty="0" smtClean="0">
                <a:latin typeface="Comic Sans MS" pitchFamily="66" charset="0"/>
              </a:rPr>
              <a:t>depolarizace nebo </a:t>
            </a:r>
            <a:r>
              <a:rPr lang="el-GR" sz="1600" dirty="0" smtClean="0">
                <a:latin typeface="Comic Sans MS" pitchFamily="66" charset="0"/>
                <a:cs typeface="Times New Roman"/>
              </a:rPr>
              <a:t>β</a:t>
            </a:r>
            <a:r>
              <a:rPr lang="cs-CZ" sz="1600" dirty="0" smtClean="0">
                <a:latin typeface="Comic Sans MS" pitchFamily="66" charset="0"/>
              </a:rPr>
              <a:t>-adrenergní vliv </a:t>
            </a:r>
            <a:r>
              <a:rPr lang="cs-CZ" sz="1600" dirty="0" smtClean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dihydropyridinových</a:t>
            </a:r>
            <a:r>
              <a:rPr lang="cs-CZ" sz="1600" dirty="0" smtClean="0">
                <a:latin typeface="Comic Sans MS" pitchFamily="66" charset="0"/>
              </a:rPr>
              <a:t> receptorů (DHP) </a:t>
            </a:r>
            <a:r>
              <a:rPr lang="cs-CZ" sz="1600" dirty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Ca</a:t>
            </a:r>
            <a:r>
              <a:rPr lang="cs-CZ" sz="1600" baseline="30000" dirty="0" smtClean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 tubulů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ryanodinových</a:t>
            </a:r>
            <a:r>
              <a:rPr lang="cs-CZ" sz="1600" dirty="0" smtClean="0">
                <a:latin typeface="Comic Sans MS" pitchFamily="66" charset="0"/>
              </a:rPr>
              <a:t> receptorů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výtok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ze SR do cytosolu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spuštění </a:t>
            </a:r>
            <a:r>
              <a:rPr lang="cs-CZ" sz="1600" dirty="0" err="1" smtClean="0">
                <a:latin typeface="Comic Sans MS" pitchFamily="66" charset="0"/>
              </a:rPr>
              <a:t>kontakce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/Ca</a:t>
            </a:r>
            <a:r>
              <a:rPr lang="cs-CZ" sz="1600" baseline="30000" dirty="0" smtClean="0">
                <a:latin typeface="Comic Sans MS" pitchFamily="66" charset="0"/>
              </a:rPr>
              <a:t>2+ </a:t>
            </a:r>
            <a:r>
              <a:rPr lang="cs-CZ" sz="1600" dirty="0" err="1" smtClean="0">
                <a:latin typeface="Comic Sans MS" pitchFamily="66" charset="0"/>
              </a:rPr>
              <a:t>antiport</a:t>
            </a:r>
            <a:r>
              <a:rPr lang="cs-CZ" sz="1600" dirty="0" smtClean="0">
                <a:latin typeface="Comic Sans MS" pitchFamily="66" charset="0"/>
              </a:rPr>
              <a:t> vylučuje nadbytečné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po proběhnutí akčního napětí (důležité v relaxaci)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30562" r="24792" b="25113"/>
          <a:stretch/>
        </p:blipFill>
        <p:spPr bwMode="auto">
          <a:xfrm>
            <a:off x="2915816" y="2924943"/>
            <a:ext cx="5544616" cy="3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8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501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3</a:t>
            </a: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.  kontraktilní systém</a:t>
            </a:r>
          </a:p>
          <a:p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molekulární motor hnaný ATP</a:t>
            </a:r>
          </a:p>
          <a:p>
            <a:r>
              <a:rPr lang="cs-CZ" sz="2000" dirty="0">
                <a:latin typeface="Comic Sans MS" pitchFamily="66" charset="0"/>
              </a:rPr>
              <a:t>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troponin C - troponin I - </a:t>
            </a:r>
            <a:r>
              <a:rPr lang="cs-CZ" sz="2000" dirty="0">
                <a:latin typeface="Comic Sans MS" pitchFamily="66" charset="0"/>
              </a:rPr>
              <a:t>vazba můstku na aktin</a:t>
            </a:r>
          </a:p>
          <a:p>
            <a:r>
              <a:rPr lang="el-GR" sz="2000" dirty="0">
                <a:latin typeface="Comic Sans MS" pitchFamily="66" charset="0"/>
              </a:rPr>
              <a:t>β</a:t>
            </a:r>
            <a:r>
              <a:rPr lang="cs-CZ" sz="2000" dirty="0">
                <a:latin typeface="Comic Sans MS" pitchFamily="66" charset="0"/>
              </a:rPr>
              <a:t>-stimulace → ↑</a:t>
            </a:r>
            <a:r>
              <a:rPr lang="cs-CZ" sz="2000" dirty="0" err="1">
                <a:latin typeface="Comic Sans MS" pitchFamily="66" charset="0"/>
              </a:rPr>
              <a:t>cAMP</a:t>
            </a:r>
            <a:r>
              <a:rPr lang="cs-CZ" sz="2000" dirty="0">
                <a:latin typeface="Comic Sans MS" pitchFamily="66" charset="0"/>
              </a:rPr>
              <a:t> → ↑PKA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proteinkinázy</a:t>
            </a:r>
            <a:r>
              <a:rPr lang="cs-CZ" sz="2000" dirty="0" smtClean="0">
                <a:latin typeface="Comic Sans MS" pitchFamily="66" charset="0"/>
              </a:rPr>
              <a:t> A)→ </a:t>
            </a:r>
            <a:r>
              <a:rPr lang="cs-CZ" sz="2000" dirty="0">
                <a:latin typeface="Comic Sans MS" pitchFamily="66" charset="0"/>
              </a:rPr>
              <a:t>fosforylace a otevření Ca kanálů (DHP) v T-tubulech → </a:t>
            </a:r>
            <a:r>
              <a:rPr lang="cs-CZ" sz="2000" dirty="0" smtClean="0">
                <a:latin typeface="Comic Sans MS" pitchFamily="66" charset="0"/>
              </a:rPr>
              <a:t>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/Ca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kaskáda → ↑ intracelulární 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→ ↑ kontraktilita (</a:t>
            </a:r>
            <a:r>
              <a:rPr lang="cs-CZ" sz="2000" dirty="0" err="1">
                <a:latin typeface="Comic Sans MS" pitchFamily="66" charset="0"/>
              </a:rPr>
              <a:t>ionotropní</a:t>
            </a:r>
            <a:r>
              <a:rPr lang="cs-CZ" sz="2000" dirty="0">
                <a:latin typeface="Comic Sans MS" pitchFamily="66" charset="0"/>
              </a:rPr>
              <a:t> úč</a:t>
            </a:r>
            <a:r>
              <a:rPr lang="cs-CZ" sz="2000" dirty="0" smtClean="0">
                <a:latin typeface="Comic Sans MS" pitchFamily="66" charset="0"/>
              </a:rPr>
              <a:t>.)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odels.cellml.org/exposure/62d7398a8a730bf27d19a602109b3e2d/mlcek_2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9720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7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systolické a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diastolické dysfunkce LK a srdečního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ystolická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kontraktility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iastolická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poddajnosti komory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rdeční selhání </a:t>
            </a:r>
            <a:r>
              <a:rPr lang="cs-CZ" sz="1800" dirty="0" smtClean="0">
                <a:latin typeface="Comic Sans MS" pitchFamily="66" charset="0"/>
              </a:rPr>
              <a:t>- je vyvrcholením dysfunkce komor(y), která v případě chronického selhání se vyvíjí delší dobu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b="1" dirty="0">
                <a:latin typeface="Comic Sans MS" pitchFamily="66" charset="0"/>
              </a:rPr>
              <a:t>Nejčastěji jde o systolickou dysfunkci</a:t>
            </a:r>
            <a:r>
              <a:rPr lang="cs-CZ" sz="1800" dirty="0">
                <a:latin typeface="Comic Sans MS" pitchFamily="66" charset="0"/>
              </a:rPr>
              <a:t>, někdy i diastolická dysfunkce (např. hypertrofická kardiomyopatie</a:t>
            </a:r>
            <a:r>
              <a:rPr lang="cs-CZ" sz="1800" dirty="0" smtClean="0">
                <a:latin typeface="Comic Sans MS" pitchFamily="66" charset="0"/>
              </a:rPr>
              <a:t>).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19933" r="5345" b="13512"/>
          <a:stretch/>
        </p:blipFill>
        <p:spPr bwMode="auto">
          <a:xfrm>
            <a:off x="3539514" y="3333620"/>
            <a:ext cx="5172269" cy="35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6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srdce </a:t>
            </a:r>
            <a:r>
              <a:rPr lang="cs-CZ" sz="1800" dirty="0">
                <a:latin typeface="Comic Sans MS" pitchFamily="66" charset="0"/>
              </a:rPr>
              <a:t>není schopno zajistit dostatečný srdeční </a:t>
            </a:r>
            <a:r>
              <a:rPr lang="cs-CZ" sz="1800" dirty="0" smtClean="0">
                <a:latin typeface="Comic Sans MS" pitchFamily="66" charset="0"/>
              </a:rPr>
              <a:t>výdej k </a:t>
            </a:r>
            <a:r>
              <a:rPr lang="cs-CZ" sz="1800" dirty="0">
                <a:latin typeface="Comic Sans MS" pitchFamily="66" charset="0"/>
              </a:rPr>
              <a:t>pokrytí cirkulačních a metabolických potřeb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linicky </a:t>
            </a:r>
            <a:r>
              <a:rPr lang="cs-CZ" sz="1800" dirty="0">
                <a:latin typeface="Comic Sans MS" pitchFamily="66" charset="0"/>
              </a:rPr>
              <a:t>se manifestuje příznaky systémového či plicního žilního městnání v kombinaci s poklesem systémového </a:t>
            </a:r>
            <a:r>
              <a:rPr lang="cs-CZ" sz="1800" dirty="0" smtClean="0">
                <a:latin typeface="Comic Sans MS" pitchFamily="66" charset="0"/>
              </a:rPr>
              <a:t>prokrvení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</a:t>
            </a:r>
            <a:r>
              <a:rPr lang="cs-CZ" sz="1800" dirty="0">
                <a:latin typeface="Comic Sans MS" pitchFamily="66" charset="0"/>
              </a:rPr>
              <a:t>vyčerpání možností adaptačních mechanismů dochází ke kompletnímu zhroucení </a:t>
            </a:r>
            <a:r>
              <a:rPr lang="cs-CZ" sz="1800" dirty="0" smtClean="0">
                <a:latin typeface="Comic Sans MS" pitchFamily="66" charset="0"/>
              </a:rPr>
              <a:t>oběhu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 </a:t>
            </a:r>
            <a:r>
              <a:rPr lang="cs-CZ" sz="1800" dirty="0">
                <a:latin typeface="Comic Sans MS" pitchFamily="66" charset="0"/>
              </a:rPr>
              <a:t>rozvoji selhání srdce jsou náchylní zejména novorozenci a </a:t>
            </a:r>
            <a:r>
              <a:rPr lang="cs-CZ" sz="1800" dirty="0" smtClean="0">
                <a:latin typeface="Comic Sans MS" pitchFamily="66" charset="0"/>
              </a:rPr>
              <a:t>kojenci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5" y="3861048"/>
            <a:ext cx="3709812" cy="28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Akutní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náhle </a:t>
            </a:r>
            <a:r>
              <a:rPr lang="cs-CZ" sz="1800" dirty="0">
                <a:latin typeface="Comic Sans MS" pitchFamily="66" charset="0"/>
              </a:rPr>
              <a:t>vzniká dysfunkce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klinické </a:t>
            </a:r>
            <a:r>
              <a:rPr lang="cs-CZ" sz="1800" dirty="0">
                <a:latin typeface="Comic Sans MS" pitchFamily="66" charset="0"/>
              </a:rPr>
              <a:t>známky selhání s uplatněním aktivace sympatiku (tachykardie, pocení, periferní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oligurie) a Frankova-</a:t>
            </a:r>
            <a:r>
              <a:rPr lang="cs-CZ" sz="1800" dirty="0" err="1">
                <a:latin typeface="Comic Sans MS" pitchFamily="66" charset="0"/>
              </a:rPr>
              <a:t>Starlingova</a:t>
            </a:r>
            <a:r>
              <a:rPr lang="cs-CZ" sz="1800" dirty="0">
                <a:latin typeface="Comic Sans MS" pitchFamily="66" charset="0"/>
              </a:rPr>
              <a:t> zákona („energie potřebná na kontrakci je úměrná výchozí délce srdečních vláken“)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Chronické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platňují </a:t>
            </a:r>
            <a:r>
              <a:rPr lang="cs-CZ" sz="1800" dirty="0">
                <a:latin typeface="Comic Sans MS" pitchFamily="66" charset="0"/>
              </a:rPr>
              <a:t>se typické kompenzační mechanismy: hypertrofie myokardu, aktivace systému renin-</a:t>
            </a:r>
            <a:r>
              <a:rPr lang="cs-CZ" sz="1800" dirty="0" err="1">
                <a:latin typeface="Comic Sans MS" pitchFamily="66" charset="0"/>
              </a:rPr>
              <a:t>angiotenzin</a:t>
            </a:r>
            <a:r>
              <a:rPr lang="cs-CZ" sz="1800" dirty="0">
                <a:latin typeface="Comic Sans MS" pitchFamily="66" charset="0"/>
              </a:rPr>
              <a:t>-aldosteron (</a:t>
            </a:r>
            <a:r>
              <a:rPr lang="cs-CZ" sz="1800" dirty="0" smtClean="0">
                <a:latin typeface="Comic Sans MS" pitchFamily="66" charset="0"/>
              </a:rPr>
              <a:t>RAAS)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</a:t>
            </a:r>
            <a:r>
              <a:rPr lang="cs-CZ" sz="1800" dirty="0" smtClean="0">
                <a:latin typeface="Comic Sans MS" pitchFamily="66" charset="0"/>
              </a:rPr>
              <a:t>ochází </a:t>
            </a:r>
            <a:r>
              <a:rPr lang="cs-CZ" sz="1800" dirty="0">
                <a:latin typeface="Comic Sans MS" pitchFamily="66" charset="0"/>
              </a:rPr>
              <a:t>ke snížení diurézy s retencí </a:t>
            </a:r>
            <a:r>
              <a:rPr lang="cs-CZ" sz="1800" dirty="0" smtClean="0">
                <a:latin typeface="Comic Sans MS" pitchFamily="66" charset="0"/>
              </a:rPr>
              <a:t>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a vody, a tím ke zvýšení cirkulujícího </a:t>
            </a:r>
            <a:r>
              <a:rPr lang="cs-CZ" sz="1800" dirty="0" smtClean="0">
                <a:latin typeface="Comic Sans MS" pitchFamily="66" charset="0"/>
              </a:rPr>
              <a:t>objemu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7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FFC000"/>
                </a:solidFill>
                <a:latin typeface="Comic Sans MS" pitchFamily="66" charset="0"/>
              </a:rPr>
              <a:t>Kardiální </a:t>
            </a:r>
            <a:r>
              <a:rPr lang="cs-CZ" sz="33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33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1.   vrozené </a:t>
            </a:r>
            <a:r>
              <a:rPr lang="cs-CZ" sz="3300" dirty="0">
                <a:latin typeface="Comic Sans MS" pitchFamily="66" charset="0"/>
              </a:rPr>
              <a:t>srdeční vady 	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tlakového </a:t>
            </a:r>
            <a:r>
              <a:rPr lang="cs-CZ" sz="3300" dirty="0">
                <a:latin typeface="Comic Sans MS" pitchFamily="66" charset="0"/>
              </a:rPr>
              <a:t>přetížení srdeční komory </a:t>
            </a:r>
            <a:r>
              <a:rPr lang="cs-CZ" sz="3300" dirty="0" smtClean="0">
                <a:latin typeface="Comic Sans MS" pitchFamily="66" charset="0"/>
              </a:rPr>
              <a:t>(např. aortální stenóza, syndrom </a:t>
            </a:r>
            <a:r>
              <a:rPr lang="cs-CZ" sz="3300" dirty="0" err="1">
                <a:latin typeface="Comic Sans MS" pitchFamily="66" charset="0"/>
              </a:rPr>
              <a:t>hypoplastického</a:t>
            </a:r>
            <a:r>
              <a:rPr lang="cs-CZ" sz="3300" dirty="0">
                <a:latin typeface="Comic Sans MS" pitchFamily="66" charset="0"/>
              </a:rPr>
              <a:t> levého </a:t>
            </a:r>
            <a:r>
              <a:rPr lang="cs-CZ" sz="3300" dirty="0" smtClean="0">
                <a:latin typeface="Comic Sans MS" pitchFamily="66" charset="0"/>
              </a:rPr>
              <a:t>srdce 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objemové  zátěže komory (aortální insuficience atd.), 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systolická </a:t>
            </a:r>
            <a:r>
              <a:rPr lang="cs-CZ" sz="3300" dirty="0">
                <a:latin typeface="Comic Sans MS" pitchFamily="66" charset="0"/>
              </a:rPr>
              <a:t>dysfunkce </a:t>
            </a:r>
            <a:r>
              <a:rPr lang="cs-CZ" sz="3300" dirty="0" smtClean="0">
                <a:latin typeface="Comic Sans MS" pitchFamily="66" charset="0"/>
              </a:rPr>
              <a:t>komory (mitrální insuficience atd.) 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kombinace </a:t>
            </a:r>
            <a:r>
              <a:rPr lang="cs-CZ" sz="3300" dirty="0">
                <a:latin typeface="Comic Sans MS" pitchFamily="66" charset="0"/>
              </a:rPr>
              <a:t>uvedených </a:t>
            </a:r>
            <a:r>
              <a:rPr lang="cs-CZ" sz="3300" dirty="0" smtClean="0">
                <a:latin typeface="Comic Sans MS" pitchFamily="66" charset="0"/>
              </a:rPr>
              <a:t>faktorů (společná </a:t>
            </a:r>
            <a:r>
              <a:rPr lang="cs-CZ" sz="3300" dirty="0">
                <a:latin typeface="Comic Sans MS" pitchFamily="66" charset="0"/>
              </a:rPr>
              <a:t>srdeční komora </a:t>
            </a:r>
            <a:r>
              <a:rPr lang="cs-CZ" sz="3300" dirty="0" smtClean="0">
                <a:latin typeface="Comic Sans MS" pitchFamily="66" charset="0"/>
              </a:rPr>
              <a:t>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ischémie myokardu (anomální </a:t>
            </a:r>
            <a:r>
              <a:rPr lang="cs-CZ" sz="3300" dirty="0">
                <a:latin typeface="Comic Sans MS" pitchFamily="66" charset="0"/>
              </a:rPr>
              <a:t>odstup levé koronární tepny z </a:t>
            </a:r>
            <a:r>
              <a:rPr lang="cs-CZ" sz="3300" dirty="0" smtClean="0">
                <a:latin typeface="Comic Sans MS" pitchFamily="66" charset="0"/>
              </a:rPr>
              <a:t>plicnice)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3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2   získaná </a:t>
            </a:r>
            <a:r>
              <a:rPr lang="cs-CZ" sz="3300" dirty="0">
                <a:latin typeface="Comic Sans MS" pitchFamily="66" charset="0"/>
              </a:rPr>
              <a:t>onemocnění srdce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arytmie </a:t>
            </a:r>
            <a:r>
              <a:rPr lang="cs-CZ" sz="3300" dirty="0">
                <a:latin typeface="Comic Sans MS" pitchFamily="66" charset="0"/>
              </a:rPr>
              <a:t>(</a:t>
            </a:r>
            <a:r>
              <a:rPr lang="cs-CZ" sz="3300" dirty="0" err="1" smtClean="0">
                <a:latin typeface="Comic Sans MS" pitchFamily="66" charset="0"/>
              </a:rPr>
              <a:t>tachydysrytmie</a:t>
            </a:r>
            <a:r>
              <a:rPr lang="cs-CZ" sz="3300" dirty="0">
                <a:latin typeface="Comic Sans MS" pitchFamily="66" charset="0"/>
              </a:rPr>
              <a:t>, AV bloky)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k</a:t>
            </a:r>
            <a:r>
              <a:rPr lang="cs-CZ" sz="3300" dirty="0" smtClean="0">
                <a:latin typeface="Comic Sans MS" pitchFamily="66" charset="0"/>
              </a:rPr>
              <a:t>ardiomyopatie 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m</a:t>
            </a:r>
            <a:r>
              <a:rPr lang="cs-CZ" sz="3300" dirty="0" smtClean="0">
                <a:latin typeface="Comic Sans MS" pitchFamily="66" charset="0"/>
              </a:rPr>
              <a:t>yokarditida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revmatická </a:t>
            </a:r>
            <a:r>
              <a:rPr lang="cs-CZ" sz="3300" dirty="0">
                <a:latin typeface="Comic Sans MS" pitchFamily="66" charset="0"/>
              </a:rPr>
              <a:t>horečka (</a:t>
            </a:r>
            <a:r>
              <a:rPr lang="cs-CZ" sz="3300" dirty="0" err="1">
                <a:latin typeface="Comic Sans MS" pitchFamily="66" charset="0"/>
              </a:rPr>
              <a:t>febris</a:t>
            </a:r>
            <a:r>
              <a:rPr lang="cs-CZ" sz="3300" dirty="0">
                <a:latin typeface="Comic Sans MS" pitchFamily="66" charset="0"/>
              </a:rPr>
              <a:t> </a:t>
            </a:r>
            <a:r>
              <a:rPr lang="cs-CZ" sz="3300" dirty="0" err="1">
                <a:latin typeface="Comic Sans MS" pitchFamily="66" charset="0"/>
              </a:rPr>
              <a:t>rheumatica</a:t>
            </a:r>
            <a:r>
              <a:rPr lang="cs-CZ" sz="3300" dirty="0">
                <a:latin typeface="Comic Sans MS" pitchFamily="66" charset="0"/>
              </a:rPr>
              <a:t>) a revmatické srdeční onemocnění (dysfunkce </a:t>
            </a:r>
            <a:r>
              <a:rPr lang="cs-CZ" sz="3300" dirty="0" smtClean="0">
                <a:latin typeface="Comic Sans MS" pitchFamily="66" charset="0"/>
              </a:rPr>
              <a:t>chlopní)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p</a:t>
            </a:r>
            <a:r>
              <a:rPr lang="cs-CZ" sz="3300" dirty="0" smtClean="0">
                <a:latin typeface="Comic Sans MS" pitchFamily="66" charset="0"/>
              </a:rPr>
              <a:t>erikarditida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tumory </a:t>
            </a:r>
            <a:r>
              <a:rPr lang="cs-CZ" sz="3300" dirty="0">
                <a:latin typeface="Comic Sans MS" pitchFamily="66" charset="0"/>
              </a:rPr>
              <a:t>srdce (</a:t>
            </a:r>
            <a:r>
              <a:rPr lang="cs-CZ" sz="3300" dirty="0" err="1">
                <a:latin typeface="Comic Sans MS" pitchFamily="66" charset="0"/>
              </a:rPr>
              <a:t>rhabdomyosarkom</a:t>
            </a:r>
            <a:r>
              <a:rPr lang="cs-CZ" sz="3300" dirty="0">
                <a:latin typeface="Comic Sans MS" pitchFamily="66" charset="0"/>
              </a:rPr>
              <a:t>) </a:t>
            </a:r>
            <a:endParaRPr lang="cs-CZ" sz="33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30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5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Extrakardiální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chronická </a:t>
            </a:r>
            <a:r>
              <a:rPr lang="cs-CZ" sz="1800" dirty="0">
                <a:latin typeface="Comic Sans MS" pitchFamily="66" charset="0"/>
              </a:rPr>
              <a:t>obstrukce </a:t>
            </a:r>
            <a:r>
              <a:rPr lang="cs-CZ" sz="1800" dirty="0" smtClean="0">
                <a:latin typeface="Comic Sans MS" pitchFamily="66" charset="0"/>
              </a:rPr>
              <a:t>dýchacích </a:t>
            </a:r>
            <a:r>
              <a:rPr lang="cs-CZ" sz="1800" dirty="0">
                <a:latin typeface="Comic Sans MS" pitchFamily="66" charset="0"/>
              </a:rPr>
              <a:t>cest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těžká </a:t>
            </a:r>
            <a:r>
              <a:rPr lang="cs-CZ" sz="1800" dirty="0">
                <a:latin typeface="Comic Sans MS" pitchFamily="66" charset="0"/>
              </a:rPr>
              <a:t>anemie, </a:t>
            </a:r>
            <a:r>
              <a:rPr lang="cs-CZ" sz="1800" dirty="0" smtClean="0">
                <a:latin typeface="Comic Sans MS" pitchFamily="66" charset="0"/>
              </a:rPr>
              <a:t>polycytémie</a:t>
            </a:r>
          </a:p>
          <a:p>
            <a:r>
              <a:rPr lang="cs-CZ" sz="1800" dirty="0" smtClean="0">
                <a:latin typeface="Comic Sans MS" pitchFamily="66" charset="0"/>
              </a:rPr>
              <a:t>metabolické vady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glykogenózy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mukopolysacharidózy</a:t>
            </a:r>
            <a:r>
              <a:rPr lang="cs-CZ" sz="1800" dirty="0">
                <a:latin typeface="Comic Sans MS" pitchFamily="66" charset="0"/>
              </a:rPr>
              <a:t>, deficit karnitinu)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degenerativní </a:t>
            </a:r>
            <a:r>
              <a:rPr lang="cs-CZ" sz="1800" dirty="0">
                <a:latin typeface="Comic Sans MS" pitchFamily="66" charset="0"/>
              </a:rPr>
              <a:t>neuromuskulární onemocnění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Duchennova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svalová dystrofie)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cytostatika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doxorubicin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adriamycin</a:t>
            </a:r>
            <a:r>
              <a:rPr lang="cs-CZ" sz="1800" dirty="0">
                <a:latin typeface="Comic Sans MS" pitchFamily="66" charset="0"/>
              </a:rPr>
              <a:t>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endokrinní </a:t>
            </a:r>
            <a:r>
              <a:rPr lang="cs-CZ" sz="1800" dirty="0">
                <a:latin typeface="Comic Sans MS" pitchFamily="66" charset="0"/>
              </a:rPr>
              <a:t>poruchy (</a:t>
            </a:r>
            <a:r>
              <a:rPr lang="cs-CZ" sz="1800" dirty="0" err="1">
                <a:latin typeface="Comic Sans MS" pitchFamily="66" charset="0"/>
              </a:rPr>
              <a:t>tyreopatie</a:t>
            </a:r>
            <a:r>
              <a:rPr lang="cs-CZ" sz="1800" dirty="0">
                <a:latin typeface="Comic Sans MS" pitchFamily="66" charset="0"/>
              </a:rPr>
              <a:t>, adrenální </a:t>
            </a:r>
            <a:r>
              <a:rPr lang="cs-CZ" sz="1800" dirty="0" smtClean="0">
                <a:latin typeface="Comic Sans MS" pitchFamily="66" charset="0"/>
              </a:rPr>
              <a:t>insuficience) </a:t>
            </a:r>
          </a:p>
          <a:p>
            <a:r>
              <a:rPr lang="cs-CZ" sz="1800" dirty="0" smtClean="0">
                <a:latin typeface="Comic Sans MS" pitchFamily="66" charset="0"/>
              </a:rPr>
              <a:t>cévní </a:t>
            </a:r>
            <a:r>
              <a:rPr lang="cs-CZ" sz="1800" dirty="0">
                <a:latin typeface="Comic Sans MS" pitchFamily="66" charset="0"/>
              </a:rPr>
              <a:t>abnormality (AV píštěle, hemangiomy, cévní tumory)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iatrogenní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(rychlé parenterální převody roztoků, zejm. krve a krevních derivátů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0052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Kardiovaskulární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systém </a:t>
            </a:r>
            <a:r>
              <a:rPr lang="cs-CZ" sz="1800" dirty="0">
                <a:latin typeface="Comic Sans MS" pitchFamily="66" charset="0"/>
              </a:rPr>
              <a:t>= oběhová </a:t>
            </a:r>
            <a:r>
              <a:rPr lang="cs-CZ" sz="1800" dirty="0" smtClean="0">
                <a:latin typeface="Comic Sans MS" pitchFamily="66" charset="0"/>
              </a:rPr>
              <a:t>soustava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rdce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epny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lásečnice</a:t>
            </a:r>
          </a:p>
          <a:p>
            <a:r>
              <a:rPr lang="cs-CZ" sz="1800" dirty="0">
                <a:latin typeface="Comic Sans MS" pitchFamily="66" charset="0"/>
              </a:rPr>
              <a:t>ž</a:t>
            </a:r>
            <a:r>
              <a:rPr lang="cs-CZ" sz="1800" dirty="0" smtClean="0">
                <a:latin typeface="Comic Sans MS" pitchFamily="66" charset="0"/>
              </a:rPr>
              <a:t>íly</a:t>
            </a: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rev</a:t>
            </a:r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 živin, plynů a odpadních </a:t>
            </a:r>
            <a:r>
              <a:rPr lang="cs-CZ" sz="1800" dirty="0" smtClean="0">
                <a:latin typeface="Comic Sans MS" pitchFamily="66" charset="0"/>
              </a:rPr>
              <a:t>látek </a:t>
            </a:r>
            <a:r>
              <a:rPr lang="cs-CZ" sz="1800" dirty="0">
                <a:latin typeface="Comic Sans MS" pitchFamily="66" charset="0"/>
              </a:rPr>
              <a:t>z tkání nebo do </a:t>
            </a:r>
            <a:r>
              <a:rPr lang="cs-CZ" sz="1800" dirty="0" smtClean="0">
                <a:latin typeface="Comic Sans MS" pitchFamily="66" charset="0"/>
              </a:rPr>
              <a:t>tkání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transportním médiem je  krev</a:t>
            </a:r>
          </a:p>
          <a:p>
            <a:r>
              <a:rPr lang="cs-CZ" sz="1800" dirty="0">
                <a:latin typeface="Comic Sans MS" pitchFamily="66" charset="0"/>
              </a:rPr>
              <a:t>člověk a ostatní obratlovci mají uzavřenou oběhovou soustavu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Echokardiografie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RTG hrudníku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EKG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Laboratorní vyšetření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plyny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objemové </a:t>
            </a:r>
            <a:r>
              <a:rPr lang="cs-CZ" sz="1800" dirty="0">
                <a:latin typeface="Comic Sans MS" pitchFamily="66" charset="0"/>
              </a:rPr>
              <a:t>přetížení LK s městnáním v plicním řečišti způsobí poruchu ventilace/</a:t>
            </a:r>
            <a:r>
              <a:rPr lang="cs-CZ" sz="1800" dirty="0" err="1">
                <a:latin typeface="Comic Sans MS" pitchFamily="66" charset="0"/>
              </a:rPr>
              <a:t>perfuze</a:t>
            </a:r>
            <a:r>
              <a:rPr lang="cs-CZ" sz="1800" dirty="0">
                <a:latin typeface="Comic Sans MS" pitchFamily="66" charset="0"/>
              </a:rPr>
              <a:t> a zvýrazní </a:t>
            </a:r>
            <a:r>
              <a:rPr lang="cs-CZ" sz="1800" dirty="0" err="1">
                <a:latin typeface="Comic Sans MS" pitchFamily="66" charset="0"/>
              </a:rPr>
              <a:t>intrapulmonální</a:t>
            </a:r>
            <a:r>
              <a:rPr lang="cs-CZ" sz="1800" dirty="0">
                <a:latin typeface="Comic Sans MS" pitchFamily="66" charset="0"/>
              </a:rPr>
              <a:t> P-L zkraty → </a:t>
            </a:r>
            <a:r>
              <a:rPr lang="cs-CZ" sz="1800" dirty="0" err="1">
                <a:latin typeface="Comic Sans MS" pitchFamily="66" charset="0"/>
              </a:rPr>
              <a:t>hypoxémie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hyperkapnie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AutoNum type="arabicPeriod" startAt="2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obraz a sedimentace </a:t>
            </a: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pokles </a:t>
            </a:r>
            <a:r>
              <a:rPr lang="cs-CZ" sz="1800" dirty="0">
                <a:latin typeface="Comic Sans MS" pitchFamily="66" charset="0"/>
              </a:rPr>
              <a:t>hladiny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a hodnot hematokritu svědčí pro retenci tekutiny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vysoké </a:t>
            </a:r>
            <a:r>
              <a:rPr lang="cs-CZ" sz="1800" dirty="0">
                <a:latin typeface="Comic Sans MS" pitchFamily="66" charset="0"/>
              </a:rPr>
              <a:t>hodnoty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= dlouhotrvající tkáňová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hypoxémie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= </a:t>
            </a:r>
            <a:r>
              <a:rPr lang="cs-CZ" sz="1800" dirty="0" smtClean="0">
                <a:latin typeface="Comic Sans MS" pitchFamily="66" charset="0"/>
              </a:rPr>
              <a:t>sedimentace </a:t>
            </a:r>
            <a:r>
              <a:rPr lang="cs-CZ" sz="1800" dirty="0">
                <a:latin typeface="Comic Sans MS" pitchFamily="66" charset="0"/>
              </a:rPr>
              <a:t>zvýšená,  při chronickém srdečním selhání = sedimentace </a:t>
            </a:r>
            <a:r>
              <a:rPr lang="cs-CZ" sz="1800" dirty="0" smtClean="0">
                <a:latin typeface="Comic Sans MS" pitchFamily="66" charset="0"/>
              </a:rPr>
              <a:t>snížená</a:t>
            </a:r>
          </a:p>
          <a:p>
            <a:pPr>
              <a:lnSpc>
                <a:spcPct val="110000"/>
              </a:lnSpc>
              <a:buAutoNum type="arabicPeriod" startAt="2"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2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Laboratorní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vyšetření</a:t>
            </a:r>
          </a:p>
          <a:p>
            <a:pPr>
              <a:buFont typeface="+mj-lt"/>
              <a:buAutoNum type="arabicPeriod" startAt="3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Biochemie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séra a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moči</a:t>
            </a:r>
          </a:p>
          <a:p>
            <a:r>
              <a:rPr lang="cs-CZ" sz="1800" dirty="0" err="1" smtClean="0">
                <a:latin typeface="Comic Sans MS" pitchFamily="66" charset="0"/>
              </a:rPr>
              <a:t>hyponatremie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dilučního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původu při zadržování tekutin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ypochloremie</a:t>
            </a:r>
            <a:r>
              <a:rPr lang="cs-CZ" sz="1800" dirty="0" smtClean="0">
                <a:latin typeface="Comic Sans MS" pitchFamily="66" charset="0"/>
              </a:rPr>
              <a:t> - </a:t>
            </a:r>
            <a:r>
              <a:rPr lang="cs-CZ" sz="1800" dirty="0" err="1" smtClean="0">
                <a:latin typeface="Comic Sans MS" pitchFamily="66" charset="0"/>
              </a:rPr>
              <a:t>důsledkek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vzestupu bikarbonátu a léčby kličkovými </a:t>
            </a:r>
            <a:r>
              <a:rPr lang="cs-CZ" sz="1800" dirty="0" smtClean="0">
                <a:latin typeface="Comic Sans MS" pitchFamily="66" charset="0"/>
              </a:rPr>
              <a:t>diuretiky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ypokalemie</a:t>
            </a:r>
            <a:r>
              <a:rPr lang="cs-CZ" sz="1800" dirty="0" smtClean="0">
                <a:latin typeface="Comic Sans MS" pitchFamily="66" charset="0"/>
              </a:rPr>
              <a:t> - může </a:t>
            </a:r>
            <a:r>
              <a:rPr lang="cs-CZ" sz="1800" dirty="0">
                <a:latin typeface="Comic Sans MS" pitchFamily="66" charset="0"/>
              </a:rPr>
              <a:t>být v souvislosti s podáváním kličkových diuretik a sekundárním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hyperaldosteronismem</a:t>
            </a:r>
            <a:r>
              <a:rPr lang="cs-CZ" sz="1800" dirty="0">
                <a:latin typeface="Comic Sans MS" pitchFamily="66" charset="0"/>
              </a:rPr>
              <a:t>, který srdeční selhání </a:t>
            </a:r>
            <a:r>
              <a:rPr lang="cs-CZ" sz="1800" dirty="0" smtClean="0">
                <a:latin typeface="Comic Sans MS" pitchFamily="66" charset="0"/>
              </a:rPr>
              <a:t>provází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yperkalemie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naopak důsledkem snížené renální funkce nebo již tkáňového poškození při významně sníženém srdečním </a:t>
            </a:r>
            <a:r>
              <a:rPr lang="cs-CZ" sz="1800" dirty="0" smtClean="0">
                <a:latin typeface="Comic Sans MS" pitchFamily="66" charset="0"/>
              </a:rPr>
              <a:t>výdeji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výšení </a:t>
            </a:r>
            <a:r>
              <a:rPr lang="cs-CZ" sz="1800" dirty="0">
                <a:latin typeface="Comic Sans MS" pitchFamily="66" charset="0"/>
              </a:rPr>
              <a:t>urey a kreatininu je </a:t>
            </a:r>
            <a:r>
              <a:rPr lang="cs-CZ" sz="1800" dirty="0" smtClean="0">
                <a:latin typeface="Comic Sans MS" pitchFamily="66" charset="0"/>
              </a:rPr>
              <a:t>obrazem </a:t>
            </a:r>
            <a:r>
              <a:rPr lang="cs-CZ" sz="1800" dirty="0">
                <a:latin typeface="Comic Sans MS" pitchFamily="66" charset="0"/>
              </a:rPr>
              <a:t>významného snížení renálních </a:t>
            </a:r>
            <a:r>
              <a:rPr lang="cs-CZ" sz="1800" dirty="0" smtClean="0">
                <a:latin typeface="Comic Sans MS" pitchFamily="66" charset="0"/>
              </a:rPr>
              <a:t>funkcí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8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  <a:r>
              <a:rPr lang="cs-CZ" sz="1800" dirty="0" smtClean="0">
                <a:latin typeface="Comic Sans MS" pitchFamily="66" charset="0"/>
              </a:rPr>
              <a:t>(v </a:t>
            </a:r>
            <a:r>
              <a:rPr lang="cs-CZ" sz="1800" dirty="0">
                <a:latin typeface="Comic Sans MS" pitchFamily="66" charset="0"/>
              </a:rPr>
              <a:t>rámci VSV v novorozeneckém a časném kojeneckém </a:t>
            </a:r>
            <a:r>
              <a:rPr lang="cs-CZ" sz="1800" dirty="0" smtClean="0">
                <a:latin typeface="Comic Sans MS" pitchFamily="66" charset="0"/>
              </a:rPr>
              <a:t>věku)</a:t>
            </a:r>
          </a:p>
          <a:p>
            <a:r>
              <a:rPr lang="cs-CZ" sz="1800" dirty="0" smtClean="0">
                <a:latin typeface="Comic Sans MS" pitchFamily="66" charset="0"/>
              </a:rPr>
              <a:t>hypoglykémie - projev </a:t>
            </a:r>
            <a:r>
              <a:rPr lang="cs-CZ" sz="1800" dirty="0">
                <a:latin typeface="Comic Sans MS" pitchFamily="66" charset="0"/>
              </a:rPr>
              <a:t>deplece jaterního </a:t>
            </a:r>
            <a:r>
              <a:rPr lang="cs-CZ" sz="1800" dirty="0" smtClean="0">
                <a:latin typeface="Comic Sans MS" pitchFamily="66" charset="0"/>
              </a:rPr>
              <a:t>glykogenu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ypokalcemie</a:t>
            </a:r>
            <a:r>
              <a:rPr lang="cs-CZ" sz="1800" dirty="0" smtClean="0">
                <a:latin typeface="Comic Sans MS" pitchFamily="66" charset="0"/>
              </a:rPr>
              <a:t> - přítomna </a:t>
            </a:r>
            <a:r>
              <a:rPr lang="cs-CZ" sz="1800" dirty="0">
                <a:latin typeface="Comic Sans MS" pitchFamily="66" charset="0"/>
              </a:rPr>
              <a:t>u pacientů se známkami snížení systémové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vysoká </a:t>
            </a:r>
            <a:r>
              <a:rPr lang="cs-CZ" sz="1800" dirty="0">
                <a:latin typeface="Comic Sans MS" pitchFamily="66" charset="0"/>
              </a:rPr>
              <a:t>osmolalita moči, často </a:t>
            </a:r>
            <a:r>
              <a:rPr lang="cs-CZ" sz="1800" dirty="0" smtClean="0">
                <a:latin typeface="Comic Sans MS" pitchFamily="66" charset="0"/>
              </a:rPr>
              <a:t>albuminurie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err="1">
                <a:latin typeface="Comic Sans MS" pitchFamily="66" charset="0"/>
              </a:rPr>
              <a:t>erytrocyturie</a:t>
            </a:r>
            <a:r>
              <a:rPr lang="cs-CZ" sz="1800" dirty="0">
                <a:latin typeface="Comic Sans MS" pitchFamily="66" charset="0"/>
              </a:rPr>
              <a:t> (makroskopická i mikroskopická</a:t>
            </a:r>
            <a:r>
              <a:rPr lang="cs-CZ" sz="1800" dirty="0" smtClean="0">
                <a:latin typeface="Comic Sans MS" pitchFamily="66" charset="0"/>
              </a:rPr>
              <a:t>) 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důsledku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sekundárního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hyperaldosteronismu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v moči nápadně nízký odpad </a:t>
            </a:r>
            <a:r>
              <a:rPr lang="cs-CZ" sz="1800" dirty="0" smtClean="0">
                <a:latin typeface="Comic Sans MS" pitchFamily="66" charset="0"/>
              </a:rPr>
              <a:t>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při </a:t>
            </a:r>
            <a:r>
              <a:rPr lang="cs-CZ" sz="1800" dirty="0" smtClean="0">
                <a:latin typeface="Comic Sans MS" pitchFamily="66" charset="0"/>
              </a:rPr>
              <a:t>vyšším </a:t>
            </a:r>
            <a:r>
              <a:rPr lang="cs-CZ" sz="1800" dirty="0">
                <a:latin typeface="Comic Sans MS" pitchFamily="66" charset="0"/>
              </a:rPr>
              <a:t>odpadu </a:t>
            </a:r>
            <a:r>
              <a:rPr lang="cs-CZ" sz="1800" dirty="0" smtClean="0">
                <a:latin typeface="Comic Sans MS" pitchFamily="66" charset="0"/>
              </a:rPr>
              <a:t>K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(poměr odpadu Na/K &lt; 1, resp. U-Na &lt; 10 </a:t>
            </a:r>
            <a:r>
              <a:rPr lang="cs-CZ" sz="1800" dirty="0" err="1">
                <a:latin typeface="Comic Sans MS" pitchFamily="66" charset="0"/>
              </a:rPr>
              <a:t>mmol</a:t>
            </a:r>
            <a:r>
              <a:rPr lang="cs-CZ" sz="1800" dirty="0">
                <a:latin typeface="Comic Sans MS" pitchFamily="66" charset="0"/>
              </a:rPr>
              <a:t>/l)</a:t>
            </a: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5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Ischemická choroba srdce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412776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srdeční sval trpí nedokrevností klinickým projevem tohoto nepoměru mezi dodávkou a poptávkou kyslíku je bolest na hrudi - angina pectoris (AP)</a:t>
            </a:r>
          </a:p>
          <a:p>
            <a:r>
              <a:rPr lang="cs-CZ" sz="1800" dirty="0" smtClean="0">
                <a:latin typeface="Comic Sans MS" pitchFamily="66" charset="0"/>
              </a:rPr>
              <a:t>finálním </a:t>
            </a:r>
            <a:r>
              <a:rPr lang="cs-CZ" sz="1800" dirty="0">
                <a:latin typeface="Comic Sans MS" pitchFamily="66" charset="0"/>
              </a:rPr>
              <a:t>stádiem je koagulační nekróza srdečního svalu - infarkt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uszsmsk.cz/WwwFileStore/Uz%C3%A1v%C4%9Br%20tepny%20-%20kreslen%C3%A9%20sch%C3%A9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4320480" cy="31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4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669" y="1196752"/>
            <a:ext cx="7859803" cy="5661248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srdeční mrtvice </a:t>
            </a:r>
            <a:r>
              <a:rPr lang="cs-CZ" sz="1800" dirty="0" smtClean="0">
                <a:latin typeface="Comic Sans MS" pitchFamily="66" charset="0"/>
              </a:rPr>
              <a:t>= je </a:t>
            </a:r>
            <a:r>
              <a:rPr lang="cs-CZ" sz="1800" dirty="0">
                <a:latin typeface="Comic Sans MS" pitchFamily="66" charset="0"/>
              </a:rPr>
              <a:t>náhlé přerušení krevního zásobování části </a:t>
            </a:r>
            <a:r>
              <a:rPr lang="cs-CZ" sz="1800" dirty="0" smtClean="0">
                <a:latin typeface="Comic Sans MS" pitchFamily="66" charset="0"/>
              </a:rPr>
              <a:t>srdce</a:t>
            </a:r>
          </a:p>
          <a:p>
            <a:r>
              <a:rPr lang="cs-CZ" sz="1800" dirty="0">
                <a:latin typeface="Comic Sans MS" pitchFamily="66" charset="0"/>
              </a:rPr>
              <a:t>akutní nekróza (smrt) okrsku </a:t>
            </a:r>
            <a:r>
              <a:rPr lang="cs-CZ" sz="1800" dirty="0" err="1">
                <a:latin typeface="Comic Sans MS" pitchFamily="66" charset="0"/>
              </a:rPr>
              <a:t>kardiomyocytů</a:t>
            </a:r>
            <a:r>
              <a:rPr lang="cs-CZ" sz="1800" dirty="0">
                <a:latin typeface="Comic Sans MS" pitchFamily="66" charset="0"/>
              </a:rPr>
              <a:t> vznikající v důsledku prolongované </a:t>
            </a:r>
            <a:r>
              <a:rPr lang="cs-CZ" sz="1800" dirty="0" smtClean="0">
                <a:latin typeface="Comic Sans MS" pitchFamily="66" charset="0"/>
              </a:rPr>
              <a:t>ischémie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vyskytuje více </a:t>
            </a:r>
            <a:r>
              <a:rPr lang="cs-CZ" sz="1800" b="1" dirty="0">
                <a:latin typeface="Comic Sans MS" pitchFamily="66" charset="0"/>
              </a:rPr>
              <a:t>u mužů</a:t>
            </a:r>
            <a:r>
              <a:rPr lang="cs-CZ" sz="1800" dirty="0">
                <a:latin typeface="Comic Sans MS" pitchFamily="66" charset="0"/>
              </a:rPr>
              <a:t> než u žen</a:t>
            </a:r>
          </a:p>
          <a:p>
            <a:r>
              <a:rPr lang="cs-CZ" sz="1800" dirty="0">
                <a:latin typeface="Comic Sans MS" pitchFamily="66" charset="0"/>
              </a:rPr>
              <a:t>nejvíce ohroženi jsou muži nad 50 let a ženy nad 60 let</a:t>
            </a:r>
          </a:p>
          <a:p>
            <a:r>
              <a:rPr lang="cs-CZ" sz="1800" dirty="0">
                <a:latin typeface="Comic Sans MS" pitchFamily="66" charset="0"/>
              </a:rPr>
              <a:t>toto onemocnění se však nevyhýbá také mladším lidem, kteří mají </a:t>
            </a:r>
            <a:r>
              <a:rPr lang="cs-CZ" sz="1800" b="1" dirty="0">
                <a:latin typeface="Comic Sans MS" pitchFamily="66" charset="0"/>
              </a:rPr>
              <a:t>nadměrnou srážlivost krve, genetické dispozice či velmi špatnou </a:t>
            </a:r>
            <a:r>
              <a:rPr lang="cs-CZ" sz="1800" b="1" dirty="0" smtClean="0">
                <a:latin typeface="Comic Sans MS" pitchFamily="66" charset="0"/>
              </a:rPr>
              <a:t>životosprávu</a:t>
            </a:r>
            <a:endParaRPr lang="cs-CZ" sz="1800" b="1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bor:HWI PT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26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124744"/>
            <a:ext cx="7964019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příčinou ischémie je náhlý uzávěr koronární tepny nebo její extrémní </a:t>
            </a:r>
            <a:r>
              <a:rPr lang="cs-CZ" sz="1800" dirty="0" err="1">
                <a:latin typeface="Comic Sans MS" pitchFamily="66" charset="0"/>
              </a:rPr>
              <a:t>progredující</a:t>
            </a:r>
            <a:r>
              <a:rPr lang="cs-CZ" sz="1800" dirty="0">
                <a:latin typeface="Comic Sans MS" pitchFamily="66" charset="0"/>
              </a:rPr>
              <a:t> zúžení: 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ruptura aterosklerotického plátu </a:t>
            </a:r>
            <a:r>
              <a:rPr lang="cs-CZ" sz="1800" dirty="0">
                <a:latin typeface="Comic Sans MS" pitchFamily="66" charset="0"/>
              </a:rPr>
              <a:t>s nasedající </a:t>
            </a:r>
            <a:r>
              <a:rPr lang="cs-CZ" sz="1800" dirty="0" err="1">
                <a:latin typeface="Comic Sans MS" pitchFamily="66" charset="0"/>
              </a:rPr>
              <a:t>intrakoronární</a:t>
            </a:r>
            <a:r>
              <a:rPr lang="cs-CZ" sz="1800" dirty="0">
                <a:latin typeface="Comic Sans MS" pitchFamily="66" charset="0"/>
              </a:rPr>
              <a:t> trombózou  (aterosklerotický plát vzniká dlouhodobým ukládáním tukových látek do stěny cévy, podkladem je tedy ateroskleróza)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embolizace koronární tepny </a:t>
            </a:r>
            <a:r>
              <a:rPr lang="cs-CZ" sz="1800" dirty="0">
                <a:latin typeface="Comic Sans MS" pitchFamily="66" charset="0"/>
              </a:rPr>
              <a:t>- vmetek krevní sraženiny, která vznikla v jiném místě cévního řečiště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céva může být uzavřena také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vzduchovou bublinkou </a:t>
            </a:r>
            <a:r>
              <a:rPr lang="cs-CZ" sz="1800" dirty="0">
                <a:latin typeface="Comic Sans MS" pitchFamily="66" charset="0"/>
              </a:rPr>
              <a:t>(příhody při potápění)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spazmus, arteritida</a:t>
            </a:r>
          </a:p>
          <a:p>
            <a:pPr>
              <a:lnSpc>
                <a:spcPct val="120000"/>
              </a:lnSpc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Následky </a:t>
            </a:r>
            <a:r>
              <a:rPr lang="cs-CZ" sz="1800" dirty="0">
                <a:latin typeface="Comic Sans MS" pitchFamily="66" charset="0"/>
              </a:rPr>
              <a:t>uzávěru koronární </a:t>
            </a:r>
            <a:r>
              <a:rPr lang="cs-CZ" sz="1800" dirty="0" smtClean="0">
                <a:latin typeface="Comic Sans MS" pitchFamily="66" charset="0"/>
              </a:rPr>
              <a:t>tepny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zástava </a:t>
            </a:r>
            <a:r>
              <a:rPr lang="cs-CZ" sz="1800" dirty="0">
                <a:latin typeface="Comic Sans MS" pitchFamily="66" charset="0"/>
              </a:rPr>
              <a:t>oběhu (náhlá srdeční smrt)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 akutní fázi může nastat také kritické oslabení srdeční činnosti s kardiogenním šokem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pokud není krevní proud v postižené tepně obnoven do 2 hodin dochází k nevratnému poškození postižené části srdce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obnovení průtoku krve i po 2 hodinách má však dobré výsledky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9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81721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Rizikové faktory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porucha lipidového </a:t>
            </a:r>
            <a:r>
              <a:rPr lang="cs-CZ" sz="1800" dirty="0" smtClean="0">
                <a:latin typeface="Comic Sans MS" pitchFamily="66" charset="0"/>
              </a:rPr>
              <a:t>metabolismu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ouření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h</a:t>
            </a:r>
            <a:r>
              <a:rPr lang="cs-CZ" sz="1800" dirty="0" smtClean="0">
                <a:latin typeface="Comic Sans MS" pitchFamily="66" charset="0"/>
              </a:rPr>
              <a:t>ypertenze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DM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břišní </a:t>
            </a:r>
            <a:r>
              <a:rPr lang="cs-CZ" sz="1800" dirty="0">
                <a:latin typeface="Comic Sans MS" pitchFamily="66" charset="0"/>
              </a:rPr>
              <a:t>typ </a:t>
            </a:r>
            <a:r>
              <a:rPr lang="cs-CZ" sz="1800" dirty="0" smtClean="0">
                <a:latin typeface="Comic Sans MS" pitchFamily="66" charset="0"/>
              </a:rPr>
              <a:t>obezity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psychosociální faktory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konzumace ovoce a </a:t>
            </a:r>
            <a:r>
              <a:rPr lang="cs-CZ" sz="1800" dirty="0" smtClean="0">
                <a:latin typeface="Comic Sans MS" pitchFamily="66" charset="0"/>
              </a:rPr>
              <a:t>zeleniny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pohybová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nadměrná </a:t>
            </a:r>
            <a:r>
              <a:rPr lang="cs-CZ" sz="1800" dirty="0">
                <a:latin typeface="Comic Sans MS" pitchFamily="66" charset="0"/>
              </a:rPr>
              <a:t>konzumace alkoholu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8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435" y="1403648"/>
            <a:ext cx="7881721" cy="55983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Příznaky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déletrvající </a:t>
            </a:r>
            <a:r>
              <a:rPr lang="cs-CZ" sz="1800" dirty="0">
                <a:latin typeface="Comic Sans MS" pitchFamily="66" charset="0"/>
              </a:rPr>
              <a:t>(přes 10 minut) tlaková krutá svíravá bolest v oblasti srdce a hrudní kosti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bolest neustupuje a je stále silná v jakýchkoli polohách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typické je vyzařování bolesti do ramene, krku a levé ruky a </a:t>
            </a:r>
            <a:r>
              <a:rPr lang="cs-CZ" sz="1800" dirty="0" smtClean="0">
                <a:latin typeface="Comic Sans MS" pitchFamily="66" charset="0"/>
              </a:rPr>
              <a:t>lopatky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nadměrné pocení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úzkost </a:t>
            </a:r>
            <a:r>
              <a:rPr lang="cs-CZ" sz="1800" dirty="0">
                <a:latin typeface="Comic Sans MS" pitchFamily="66" charset="0"/>
              </a:rPr>
              <a:t>a dušnost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mohou se také objevit bolesti </a:t>
            </a:r>
            <a:r>
              <a:rPr lang="cs-CZ" sz="1800" dirty="0" smtClean="0">
                <a:latin typeface="Comic Sans MS" pitchFamily="66" charset="0"/>
              </a:rPr>
              <a:t>zad, </a:t>
            </a:r>
            <a:r>
              <a:rPr lang="cs-CZ" sz="1800" dirty="0">
                <a:latin typeface="Comic Sans MS" pitchFamily="66" charset="0"/>
              </a:rPr>
              <a:t>břicha a </a:t>
            </a:r>
            <a:r>
              <a:rPr lang="cs-CZ" sz="1800" dirty="0" smtClean="0">
                <a:latin typeface="Comic Sans MS" pitchFamily="66" charset="0"/>
              </a:rPr>
              <a:t>čelisti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většinou se bolest dostavuje náhle, často v klidu nebo ve </a:t>
            </a:r>
            <a:r>
              <a:rPr lang="cs-CZ" sz="1800" dirty="0" smtClean="0">
                <a:latin typeface="Comic Sans MS" pitchFamily="66" charset="0"/>
              </a:rPr>
              <a:t>spánku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0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infarkt</a:t>
            </a:r>
            <a:r>
              <a:rPr lang="cs-CZ" sz="1800" dirty="0">
                <a:latin typeface="Comic Sans MS" pitchFamily="66" charset="0"/>
              </a:rPr>
              <a:t>, který pacienta přímo ohrožuje na životě</a:t>
            </a:r>
          </a:p>
          <a:p>
            <a:r>
              <a:rPr lang="cs-CZ" sz="1800" dirty="0">
                <a:latin typeface="Comic Sans MS" pitchFamily="66" charset="0"/>
              </a:rPr>
              <a:t>v koronárních tepnách více uzávěrů nebo se uzávěr nachází v místě nad větvením koronární tepny </a:t>
            </a:r>
          </a:p>
          <a:p>
            <a:r>
              <a:rPr lang="cs-CZ" sz="1800" dirty="0">
                <a:latin typeface="Comic Sans MS" pitchFamily="66" charset="0"/>
              </a:rPr>
              <a:t>rozsah poškození srdečního svalu mnohem </a:t>
            </a:r>
            <a:r>
              <a:rPr lang="cs-CZ" sz="1800" dirty="0" smtClean="0">
                <a:latin typeface="Comic Sans MS" pitchFamily="66" charset="0"/>
              </a:rPr>
              <a:t>větší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72685"/>
              </p:ext>
            </p:extLst>
          </p:nvPr>
        </p:nvGraphicFramePr>
        <p:xfrm>
          <a:off x="1547664" y="3429000"/>
          <a:ext cx="7056886" cy="3235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08215"/>
                <a:gridCol w="1111509"/>
                <a:gridCol w="1111509"/>
                <a:gridCol w="2325653"/>
              </a:tblGrid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Komponenta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Mr [Da]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Biologický</a:t>
                      </a:r>
                      <a:br>
                        <a:rPr lang="cs-CZ" sz="120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>
                          <a:effectLst/>
                          <a:latin typeface="Comic Sans MS" pitchFamily="66" charset="0"/>
                        </a:rPr>
                        <a:t>poločas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Lokalizace v buňce </a:t>
                      </a:r>
                    </a:p>
                  </a:txBody>
                  <a:tcPr marL="49195" marR="49195" marT="24598" marB="24598" anchor="ctr"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Kreatinkináza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(CK)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h </a:t>
                      </a:r>
                    </a:p>
                  </a:txBody>
                  <a:tcPr marL="49195" marR="49195" marT="24598" marB="24598" anchor="ctr"/>
                </a:tc>
                <a:tc rowSpan="6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cytoplazma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 • izoenzym MB (CK-MB)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Laktátdehydrogenáza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(LD)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(především izoenzym LD</a:t>
                      </a:r>
                      <a:r>
                        <a:rPr lang="cs-CZ" sz="1200" baseline="-25000" dirty="0">
                          <a:effectLst/>
                          <a:latin typeface="Comic Sans MS" pitchFamily="66" charset="0"/>
                        </a:rPr>
                        <a:t>1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135 000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110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Comic Sans MS" pitchFamily="66" charset="0"/>
                        </a:rPr>
                        <a:t>Myoglobin</a:t>
                      </a:r>
                      <a:endParaRPr lang="cs-CZ" sz="1200" dirty="0">
                        <a:effectLst/>
                        <a:latin typeface="Comic Sans MS" pitchFamily="66" charset="0"/>
                      </a:endParaRP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17 800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  <a:latin typeface="Comic Sans MS" pitchFamily="66" charset="0"/>
                        </a:rPr>
                        <a:t>15 min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fibrilární kontraktilní komplex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Aspartátaminotransferáza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(AST)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(mitochondriální izoenzym)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93 000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34 h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mitochondrie </a:t>
                      </a:r>
                    </a:p>
                  </a:txBody>
                  <a:tcPr marL="49195" marR="49195" marT="24598" marB="245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3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okbh.centromed.cz/metody/Image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196752"/>
            <a:ext cx="50317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4" y="1751978"/>
            <a:ext cx="4680520" cy="510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268760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           malý a velký krevní oběh                  koronární oběh</a:t>
            </a:r>
          </a:p>
        </p:txBody>
      </p:sp>
      <p:pic>
        <p:nvPicPr>
          <p:cNvPr id="9" name="Picture 6" descr="kor ob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704" y="1700808"/>
            <a:ext cx="2658766" cy="21054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431577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Převodní systém</a:t>
            </a:r>
          </a:p>
          <a:p>
            <a:r>
              <a:rPr lang="cs-CZ" sz="2000" dirty="0">
                <a:latin typeface="Comic Sans MS" pitchFamily="66" charset="0"/>
              </a:rPr>
              <a:t>SA – uzel</a:t>
            </a:r>
          </a:p>
          <a:p>
            <a:r>
              <a:rPr lang="cs-CZ" sz="2000" dirty="0" err="1">
                <a:latin typeface="Comic Sans MS" pitchFamily="66" charset="0"/>
              </a:rPr>
              <a:t>i</a:t>
            </a:r>
            <a:r>
              <a:rPr lang="cs-CZ" sz="2000" dirty="0" err="1" smtClean="0">
                <a:latin typeface="Comic Sans MS" pitchFamily="66" charset="0"/>
              </a:rPr>
              <a:t>nternodální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síňové spoje</a:t>
            </a:r>
          </a:p>
          <a:p>
            <a:r>
              <a:rPr lang="cs-CZ" sz="2000" dirty="0">
                <a:latin typeface="Comic Sans MS" pitchFamily="66" charset="0"/>
              </a:rPr>
              <a:t>AV – uzel</a:t>
            </a:r>
          </a:p>
          <a:p>
            <a:r>
              <a:rPr lang="cs-CZ" sz="2000" dirty="0" err="1">
                <a:latin typeface="Comic Sans MS" pitchFamily="66" charset="0"/>
              </a:rPr>
              <a:t>Hisův</a:t>
            </a:r>
            <a:r>
              <a:rPr lang="cs-CZ" sz="2000" dirty="0">
                <a:latin typeface="Comic Sans MS" pitchFamily="66" charset="0"/>
              </a:rPr>
              <a:t> svazek</a:t>
            </a:r>
          </a:p>
          <a:p>
            <a:r>
              <a:rPr lang="cs-CZ" sz="2000" dirty="0">
                <a:latin typeface="Comic Sans MS" pitchFamily="66" charset="0"/>
              </a:rPr>
              <a:t>Pravé a levé raménko </a:t>
            </a:r>
            <a:r>
              <a:rPr lang="cs-CZ" sz="2000" dirty="0" err="1">
                <a:latin typeface="Comic Sans MS" pitchFamily="66" charset="0"/>
              </a:rPr>
              <a:t>Tawarovo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Purkyňova vlákna</a:t>
            </a:r>
          </a:p>
          <a:p>
            <a:pPr marL="0" indent="0">
              <a:buFont typeface="Arial" pitchFamily="34" charset="0"/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8" name="Picture 4" descr="ei_00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608" y="1988840"/>
            <a:ext cx="3672285" cy="36722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3542928" cy="23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23018" r="3351" b="11736"/>
          <a:stretch/>
        </p:blipFill>
        <p:spPr bwMode="auto">
          <a:xfrm>
            <a:off x="1187624" y="1484784"/>
            <a:ext cx="7747159" cy="51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9224" y="1130449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Vedení elektrického signálu srdcem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0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29592" r="5992" b="13601"/>
          <a:stretch/>
        </p:blipFill>
        <p:spPr bwMode="auto">
          <a:xfrm>
            <a:off x="2986379" y="1281492"/>
            <a:ext cx="4222166" cy="21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8437"/>
              </p:ext>
            </p:extLst>
          </p:nvPr>
        </p:nvGraphicFramePr>
        <p:xfrm>
          <a:off x="1426531" y="3789040"/>
          <a:ext cx="7128792" cy="29097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82198"/>
                <a:gridCol w="5346594"/>
              </a:tblGrid>
              <a:tr h="308426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vlna P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elektrické aktivity síní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interval PQ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čas vedení vzruchu AV uzlem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komplex QRS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 elektrické aktivity komor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ST segment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mezi koncem QRS komplexu a  nástupem T vlny  fyziologicky v izoelektrické rovině 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ústupu elektrického  podráždění  komor  </a:t>
                      </a: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 U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pozitivní či negativní vlna – nekonstantní, většinou  nemá klinický význam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1412776"/>
            <a:ext cx="756084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Popis EKG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rytmus </a:t>
            </a:r>
            <a:r>
              <a:rPr lang="cs-CZ" dirty="0">
                <a:latin typeface="Comic Sans MS" pitchFamily="66" charset="0"/>
              </a:rPr>
              <a:t>– sinusový, arytmie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frekvence  </a:t>
            </a:r>
            <a:r>
              <a:rPr lang="cs-CZ" dirty="0">
                <a:latin typeface="Comic Sans MS" pitchFamily="66" charset="0"/>
              </a:rPr>
              <a:t>- norma 60-100/min, </a:t>
            </a:r>
            <a:r>
              <a:rPr lang="cs-CZ" dirty="0" err="1">
                <a:latin typeface="Comic Sans MS" pitchFamily="66" charset="0"/>
              </a:rPr>
              <a:t>tachyarytmie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bradyarytmie</a:t>
            </a:r>
            <a:r>
              <a:rPr lang="cs-CZ" dirty="0">
                <a:latin typeface="Comic Sans MS" pitchFamily="66" charset="0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opis vln, segmentů a intervalů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výška </a:t>
            </a:r>
            <a:r>
              <a:rPr lang="cs-CZ" dirty="0">
                <a:latin typeface="Comic Sans MS" pitchFamily="66" charset="0"/>
              </a:rPr>
              <a:t>a tvar QRS komplexu </a:t>
            </a:r>
            <a:r>
              <a:rPr lang="cs-CZ" dirty="0" smtClean="0">
                <a:latin typeface="Comic Sans MS" pitchFamily="66" charset="0"/>
              </a:rPr>
              <a:t>(hypertrofie </a:t>
            </a:r>
            <a:r>
              <a:rPr lang="cs-CZ" dirty="0">
                <a:latin typeface="Comic Sans MS" pitchFamily="66" charset="0"/>
              </a:rPr>
              <a:t>srdečních komor, perikarditida, blokády ramének, </a:t>
            </a:r>
            <a:r>
              <a:rPr lang="cs-CZ" dirty="0" err="1" smtClean="0">
                <a:latin typeface="Comic Sans MS" pitchFamily="66" charset="0"/>
              </a:rPr>
              <a:t>preexcitace</a:t>
            </a:r>
            <a:r>
              <a:rPr lang="cs-CZ" dirty="0" smtClean="0">
                <a:latin typeface="Comic Sans MS" pitchFamily="66" charset="0"/>
              </a:rPr>
              <a:t>)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časové </a:t>
            </a:r>
            <a:r>
              <a:rPr lang="cs-CZ" dirty="0">
                <a:latin typeface="Comic Sans MS" pitchFamily="66" charset="0"/>
              </a:rPr>
              <a:t>intervaly – PQ, QRS, QT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ST </a:t>
            </a:r>
            <a:r>
              <a:rPr lang="cs-CZ" dirty="0">
                <a:latin typeface="Comic Sans MS" pitchFamily="66" charset="0"/>
              </a:rPr>
              <a:t>segment a vlna T – diagnostika akutních  koronárních </a:t>
            </a:r>
            <a:r>
              <a:rPr lang="cs-CZ" dirty="0" smtClean="0">
                <a:latin typeface="Comic Sans MS" pitchFamily="66" charset="0"/>
              </a:rPr>
              <a:t>syndromů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e</a:t>
            </a:r>
            <a:r>
              <a:rPr lang="cs-CZ" dirty="0" smtClean="0">
                <a:latin typeface="Comic Sans MS" pitchFamily="66" charset="0"/>
              </a:rPr>
              <a:t>lektrická osa srdeční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Poruchy srdečního rytmu = arytmie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bnormalita </a:t>
            </a:r>
            <a:r>
              <a:rPr lang="cs-CZ" sz="1800" dirty="0">
                <a:latin typeface="Comic Sans MS" pitchFamily="66" charset="0"/>
              </a:rPr>
              <a:t>elektrického signálu srdce, jejíž příčinou je porucha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1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vzniku signálu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2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převodu</a:t>
            </a:r>
            <a:endParaRPr lang="cs-CZ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3.</a:t>
            </a:r>
            <a:r>
              <a:rPr lang="cs-CZ" sz="18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obojího</a:t>
            </a:r>
          </a:p>
          <a:p>
            <a:pPr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definujeme per </a:t>
            </a:r>
            <a:r>
              <a:rPr lang="cs-CZ" sz="1800" dirty="0" err="1">
                <a:latin typeface="Comic Sans MS" pitchFamily="66" charset="0"/>
              </a:rPr>
              <a:t>exclusionem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>
                <a:latin typeface="Comic Sans MS" pitchFamily="66" charset="0"/>
              </a:rPr>
              <a:t>tj. každý rytmus odlišný od normálního sinusového rytmu je arytmie (může být i pravidelná)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3046" y="4437112"/>
            <a:ext cx="2286000" cy="152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8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arytmogenní</a:t>
            </a:r>
            <a:r>
              <a:rPr lang="cs-CZ" sz="1800" dirty="0" smtClean="0">
                <a:latin typeface="Comic Sans MS" pitchFamily="66" charset="0"/>
              </a:rPr>
              <a:t> substrát)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roblémy </a:t>
            </a:r>
            <a:r>
              <a:rPr lang="cs-CZ" sz="1800" dirty="0">
                <a:latin typeface="Comic Sans MS" pitchFamily="66" charset="0"/>
              </a:rPr>
              <a:t>vegetativního nervového systému (nervová labilita, kompenzace srdečního selhání, šok, úzkost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ischémie</a:t>
            </a:r>
            <a:r>
              <a:rPr lang="cs-CZ" sz="1800" dirty="0">
                <a:latin typeface="Comic Sans MS" pitchFamily="66" charset="0"/>
              </a:rPr>
              <a:t>, hypoxie and </a:t>
            </a:r>
            <a:r>
              <a:rPr lang="cs-CZ" sz="1800" dirty="0" err="1">
                <a:latin typeface="Comic Sans MS" pitchFamily="66" charset="0"/>
              </a:rPr>
              <a:t>reperfúze</a:t>
            </a:r>
            <a:r>
              <a:rPr lang="cs-CZ" sz="1800" dirty="0">
                <a:latin typeface="Comic Sans MS" pitchFamily="66" charset="0"/>
              </a:rPr>
              <a:t>, změny </a:t>
            </a:r>
            <a:r>
              <a:rPr lang="cs-CZ" sz="1800" dirty="0" smtClean="0">
                <a:latin typeface="Comic Sans MS" pitchFamily="66" charset="0"/>
              </a:rPr>
              <a:t>pH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ontová nerovnováha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cs-CZ" sz="1800" dirty="0">
                <a:latin typeface="Comic Sans MS" pitchFamily="66" charset="0"/>
              </a:rPr>
              <a:t>myokardu – hypertrofie, dilatace, amyloidóza, jizva po AIM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(myokarditis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celkový </a:t>
            </a:r>
            <a:r>
              <a:rPr lang="cs-CZ" sz="1800" dirty="0">
                <a:latin typeface="Comic Sans MS" pitchFamily="66" charset="0"/>
              </a:rPr>
              <a:t>stav (traumata, endokrinopatie</a:t>
            </a:r>
            <a:r>
              <a:rPr lang="cs-CZ" sz="1800" dirty="0" smtClean="0">
                <a:latin typeface="Comic Sans MS" pitchFamily="66" charset="0"/>
              </a:rPr>
              <a:t>...)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genetické </a:t>
            </a:r>
            <a:r>
              <a:rPr lang="cs-CZ" sz="1800" dirty="0">
                <a:latin typeface="Comic Sans MS" pitchFamily="66" charset="0"/>
              </a:rPr>
              <a:t>příčiny (mutace </a:t>
            </a:r>
            <a:r>
              <a:rPr lang="cs-CZ" sz="1800" dirty="0" smtClean="0">
                <a:latin typeface="Comic Sans MS" pitchFamily="66" charset="0"/>
              </a:rPr>
              <a:t>genů pro iontové kanály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aberantní </a:t>
            </a:r>
            <a:r>
              <a:rPr lang="cs-CZ" sz="1800" dirty="0">
                <a:latin typeface="Comic Sans MS" pitchFamily="66" charset="0"/>
              </a:rPr>
              <a:t>vedení – např. </a:t>
            </a:r>
            <a:r>
              <a:rPr lang="cs-CZ" sz="1800" dirty="0" err="1">
                <a:latin typeface="Comic Sans MS" pitchFamily="66" charset="0"/>
              </a:rPr>
              <a:t>Kentův</a:t>
            </a:r>
            <a:r>
              <a:rPr lang="cs-CZ" sz="1800" dirty="0">
                <a:latin typeface="Comic Sans MS" pitchFamily="66" charset="0"/>
              </a:rPr>
              <a:t> svazek (WPW syndrom – přídatná dráha mezi síněmi a komorami obcházející AV uzel) – asi u </a:t>
            </a:r>
            <a:r>
              <a:rPr lang="cs-CZ" sz="1800" dirty="0" smtClean="0">
                <a:latin typeface="Comic Sans MS" pitchFamily="66" charset="0"/>
              </a:rPr>
              <a:t>1 % </a:t>
            </a:r>
            <a:r>
              <a:rPr lang="cs-CZ" sz="1800" dirty="0">
                <a:latin typeface="Comic Sans MS" pitchFamily="66" charset="0"/>
              </a:rPr>
              <a:t>populace, většinou je asymptomatický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10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483691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Arytmie v důsledku podávání léků:</a:t>
            </a:r>
          </a:p>
          <a:p>
            <a:pPr>
              <a:lnSpc>
                <a:spcPct val="110000"/>
              </a:lnSpc>
            </a:pPr>
            <a:r>
              <a:rPr lang="cs-CZ" sz="1800" dirty="0" err="1" smtClean="0">
                <a:latin typeface="Comic Sans MS" pitchFamily="66" charset="0"/>
              </a:rPr>
              <a:t>Antiarytmika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el-GR" sz="1800" dirty="0" smtClean="0">
                <a:latin typeface="Comic Sans MS" pitchFamily="66" charset="0"/>
                <a:cs typeface="Arial" pitchFamily="34" charset="0"/>
              </a:rPr>
              <a:t>β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-blokátory</a:t>
            </a:r>
          </a:p>
          <a:p>
            <a:pPr>
              <a:lnSpc>
                <a:spcPct val="110000"/>
              </a:lnSpc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Digitalis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– srdeční glykosidy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inhibují Na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/K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ATPázu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 srdeční sarkolemy, což vede ke zvýšení množství intracelulárního vápníku přes Na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/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Ca</a:t>
            </a:r>
            <a:r>
              <a:rPr lang="cs-CZ" sz="1800" baseline="30000" dirty="0" smtClean="0">
                <a:latin typeface="Comic Sans MS" pitchFamily="66" charset="0"/>
                <a:cs typeface="Arial" pitchFamily="34" charset="0"/>
              </a:rPr>
              <a:t>2+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 výměníkový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systém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zvýšení 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intracel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. Ca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2+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následně stimuluje uvolňování dalšího vápníku ze SR, jeho vazbu na troponin C, což zvyšuje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kontraktilitu (+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inotropní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působí nepřímo na zpomalení srdeční frekvence tím, že zvyšují aktivitu vagového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nervu (-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dromotropní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 a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chronotropní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)</a:t>
            </a:r>
            <a:endParaRPr lang="cs-CZ" sz="1800" dirty="0">
              <a:latin typeface="Comic Sans MS" pitchFamily="66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VFhUXGB0bGRgYGBobHRgaGhwcHBwcHRwaHCggHBwlHBccITEhJSkrLi4uFx8zODMsNygtLiwBCgoKDg0OGxAQGywmICU0LCwsLCwsLCwsNCwsLCwsLCwsLCwsLCwsLCwsLCwsLCwsLCwsLCwsLCwsLCwsLCwsLP/AABEIAQkAvgMBEQACEQEDEQH/xAAbAAADAQEBAQEAAAAAAAAAAAAEBQYDAgEHAP/EAEAQAAIBAgQEBAMFBwIGAgMAAAECEQADBBIhMQVBUWEGEyJxMoGRQqGxwdEUI1JicuHwBzMVFjRzkvGisiRDgv/EABoBAAMBAQEBAAAAAAAAAAAAAAMEBQIBAAb/xAAyEQACAgEEAQMCBQQDAAMBAAABAgADEQQSITFBEyJRBTIUYXGBkTOhsfBCwdEj4fFD/9oADAMBAAIRAxEAPwADEYv98MhIWYn+3Ot2UKuGWUrUUBXWecaw7eWWzhhm2Agj5VO1Gi2HfFNRSVUnxOOF4xFQO5MjYUqKsA4gAxK4nV7iIYyu52mg/g3zNhmmF/Hk6loivDREcQtVhUYxOG4gM+/pMaURdI2OZsWlUPzN7F+2C2Yg9Nax+Hu6Wce8kAjg+ZSYbg1mM75vLUeosJluYRNJA2zEke+oFMUUaYBnGW/39puy3aBk5P5f9wPi3GrDIy2rTAAEC4+XKT0OUIfkG+VAfWsxwRj9ef7YMRe4kYz/AOSLvG0d01/kcn7mn8a0lit0P8iCWwwuxgSgBDBgSdR0Kn9Kw7AHAjL4xxM+D/7rf9t//o1Dqxzn4MDVneMShskKQragjflQSCD+UbsbdxFvF7fIfZOhrO7BwYm3UN4ajC3MExRQ5UcxyjUbOCeJvcUbbGiJcD1KFeqRuQYvxOHPL7qcS5fmOLevkwW1h5YSYgj3+las+oV1j5gbr1AOOYy4o+bzGiDJaO5M1B9Tc+fmSRSgIJPcBw+IkqGGtbBHc9yoITmMFA3OvavC3acwYqZsKMQLG4Utrz6VpbB5nBpjjORBb2FAHqHKti0gcTq6Yhhu6meEAgjpW1y3Jm9Tp8EECMOJ27Yc5XzHqNh0E1ets9oUiPXDFYUiMcEjXLZaVkaFTqTFC1bhUxA6llFYXEVYLBK6H1ZTJ0+fKpi8dycgXyZ+x/h5zBRwpHI0wjjzClSD7eYHd8O4nKQGQsdd6IrJniEFVhXIEb+GP9OsZiWD3os2h9phLN/SnMdzA96bCKOW/j/eoPdPo9jw/wAO4aguOFZxs92Hcn+Rdgf6QK76h6Xj9P8A3uarqe04UZnz/wAS+Iw15rqi4M2xdiyr7LBk9icvapeprcMSq/vn/cT2p01lfiSfEOLlpEtcnmxP/ulK9K2dzcRIUsTkmLMHYNxpnQdN/wBB709wsLtHQjv12hKEFToRqYJETqZ+dBsJnsY6nfh31XgDzVh/8GFZqHux+swpwZVpZTy/3gCgbNP3UUVjqGWw1nIixsLJ/wB1ck6ZpHyiJNDs0xYgg4gGbJzKTEWvLtoc1v8AfKCvqA09mgzoa21aqPcZvI8+YsxeGA3OoFCNC44mh7eorW3mJyiF59TWGqbb7Ybdkbs8idsV5DWgHTHE1XqLA2ZjxDHZNGMFtq6miLDM8jFCTid2Lyv6oGlL2UvXxAJvLYHmHYN/MYBQJbSKGqtN3j022LHt3haIy2zdBdhsBselMnTgkYMCBtI5ivxR4Ve3lBzMkSWiAK29L1c4lJbF2ZHYim1gwOkUHeRyJi2+6zG7iCYuxnLkaCBE9qu26utsCNvqVtGxfM/W3fy8siSN9jQrWBADGPadKrKffg4mfDHywNcvOetBZcrmL3/SVsUNSMfrG+CsX8TdyWbbvrq0ehR3c6D23rdGmd1yeB+f/XzFGqSge7uXvD+E2MIM90rcujmfgT2nf3P3U/Vp1Tkfz/vUEtb2n28CAca8fwCLWp68vf8Az+9HFUcq+nDOWkFjsa9589x2Z+ZJ2HTsPat4AHEpLSEGF4nthw5iAUHX7XWp2qu9IZ8mJ6g7FweSYRewth2P7m3EbCQPpMfdSKalm92IpXUhXDDmY2eFLIMKoXZY9JHMabe9e/EDOTA6hUdtqDEPx2HttbuZEywjQB2Ez91bNm+KWVbDj/EkuDYtbV1Hecg+KN4Mg/jWVOGBixh3FuOs5t5VCoF0XfnuT1iNoo4Oep3G4T9Z4moHqGvc14uw8Qew5xKzwtxDB4tmTGFgFshEXMyoyrM7ENn101686Np1PkZ/34jg07EAwscGw9z93h7rK32Ld6GkDklyJg9CflTR0aqM4x+nI/ib/DgD/f8A9/zJrjWEvYbMtxcnLNy+v60s9LoM4yPkQTVsnJ6+YgbFlvRmE9QaAzAcgTi9wYXQbkXCXy00nWYXzC/+NQyqq6HSuOgcYM5mfUfDHglLapev3GUwGCKYg9+ZrJ01fZEyVLHMIx/BLgD421c1QkopG4Bg0IaYfcvEyV5kx4p8V4lk8u8VCtGw3oh07MPecwv2Sa89c0ZivPXnSF9K1gYE63qXED4jvwngreJuMrtcgWs6qsAtBAIkgx8Q5UfQ6VGch/ExpT78fPmUzeHgqycOAo2LlifpmFWxpNIT0Cf5lWurTZwGJP6xvZt8PwyB3t4dTAj0KWJ7SJ+ZNDZSDtXj9IJq9RYdqk4/U4/zEfF/9QGIy2FCrsOn3VsVgdxyn6ci8ucmSGP4pdvGbjE9tgPlW+o+tYXgCBa1nMJjE4dwNOXPvQ3YAQVtgrXcZrdx6hEQjQbR17mo1rtY0Amp0hYuwM0w11svpEfnQmUdZidmoG8hftM3s4yBDb/hQfTHAE9fpTWu75hYxSsYNxV0IhmA3Ec6MgweTJbFRxmSFjClnUQYkAmNpNaAzFJf8UwPD8VhbTW8ti4i5QNQTGnqInU75jp17Fs1CDAPB/SbVlHcluK+GL6KrC07BpAWMzEDsu4jpWgdxwO50iAW+H3rKq7o6qToHBDAfPUj3g03Q+18GPaSznYY9wXEYEHUd+f9+9VlaNNSc5Ed/wDMLsoRitxNdHGYweUnWO1dVFByJ5RjsQa1wfB3Ji0Ec8p/A/lSt+l4yn8RezTI3K8flA18KYVAxa4xua+mdqmtbtO0iZXRXHHHcmPD/B7hx9pchZBczH2GtHpcMeJy7SW0kb14n2fifEFL5FBLwAvQGm1TjJmlXC5iHiPEr/qtSSUAkA6a67UH2g4EwCOsT9xhfPwToFXzSv2htFGKQbqep8juX3MBjJUR9Kl2DmDW7bPqnBLaWr6NZJRk0B6jmNeRAoGmcPaMHuBr5cAQrjnHsTJHm6Hoq7dNqvikDqfSU6aoDO2SOIZmYsxLE8yZNaxiPDA6mDCsman4LWTNTq0ATHKhWOFGTwIK1wikk4m1kLMgDSvntZqntPtOBPmNVrDe+B9o/wBzOb/D1uwe+gA1Y9O9Kq9obC85hLNHYo3ocqOzDVshBF11WNkUgt89Y++ml0fHvbmJJYA2W5gHG2BUeVmBk5iVCkjSIIc6Tv71v0lrXg5m7rt/25A/XMnBaYkKNz93c0Smv1WwsAqlzgQ3/hckRcuiNA20ddJ21ql+BwIz+EIHcy4fj3Fw2HM6wG5jpPVT0O3LpSj0/wDFhBKh3bTPqPCfEdlcOt2ZvWrYVQ3KNPoaxYvoMc9+I1fQaeDD7HFE4hae1fyI9wSsjYdRW6mZjljAoxUgz5bi8ObF25ZYgm2xWRsQNj8xrVZHl+tg6hh5nqX6OGmikZYTFjn9aMrRd645s3UYjzB2zDePz9vwoGq0aXrz38wLAkYzCk4NessL1pTcEfEmoj2Go+lQ1012nb28zY1TsPSuOR8w7inDAtlbjXoffKDDD75p+t3Ue+KbyGI8SaxFq5ZueYxINzXUySO9BJsWzfjieRVZiScRhw3EABmuSw5U275Ties54EFxZtbeSoXcRUWzUFWxBLSMcxhgbR8xN4J+46fnS+krK3K0RqyrgzDH4f1N719hxifUpZxFWJthd96CXHUOjZggSToCaE7hRkwhcKMscQyxw4EjzGgdBrSD6+v/AInMm3/Va14r5P8AaE4jBo8IhgHnSVjm3syNdqLLTljB08K32hbWUz8THYe5/KvJozafygEqZzxGfEMNbwtrL583lHqIURHTqo7zJ6U3+Er06EqeY+1LrVtLHH9pA43ibEnKMo7aH5mlmXf3EvTnHDrdy7dQLzYa9uf3TW66QTtWaFXxKLC8NFuTOZjuY39hyHQVa0+nWpcLKFVIRcQ3F2AsL0X8TTBWbAzEWO4PNxbqEK6sM3dZ1PuBSWqqyN3xAX1nhh3CsBYe6TbtCSykgcyBqY7xP0pG5PxFYZfEc1h9fTixe4wtoHW3E57Q011qbZbtU47i9Xo1VEWjJI4izjyrIYaNMN370T6ZdZko/XYmfpt/JrP7Rej1dVpZnaueVEDET2IywPESNDqKOlkA9WZb+FOKOgcq3oiYPWfxr1qK+IE0B+DH1ridy+YEH5A/lQ/RrQZM8+mqqGTD14Uzx5gtEd7aE/etAaxB1n+Yk9lP/ERP48xOHwlm2mS2Huv6QqgGANTpykqPnStlhxAICxzItLKtJdoE6AVOFHuJJm2bHE+j4Lg2GtANduq5EEQwj5AGWplVqrGcxVUkl4h4tZa8VtWnE/aLBd+ihZHzNabXHHHX5xtL2TuLRhEn4de+pqe31C1uAcftBN9RvPAOJtawpY5VBJ5BQT9wpfbZcecmKu9lh9xJm/8AwTEHazd/8CPxFcOjt8L/AImfTM9XgeQ5r3oA3WRJ9yNh99VdD9Pb7reviUNJoWsOW6gvFfExjy7ICqNNKr5C8LPoKtIlYk7dtZ1OeGk7k6k9flS1o3dz11IfhhmC2eC233LDWBtB6k9qRuK1nHmRtXWlTAL+8dWOH27J/dksSsT0k7Actt+9PfTq9wLmY0w3e4w79lGYDeCB9BJqrD7uJhjRLP7CuzydCAYsZW/z/OVYcZm1GRBeFXzavo66ZGnT6H2kGpqVbLPb0fEaNA2e3pux+fyI2xGEynzA+YPJBAI13IjlUP6lp7aX+QZ8/qKWrbBi+5hEuspJIA5dTSCX209dwCuVORFfEsJ5T6TlPwn8q+g0WsF6c/cOxPo9JqRcmfI7mSmqQMbmirWwJ6NOGcRNvRhmTmJg/I/r0ogzOFPiXXh/i1vIxtM6OqkkOAQY5ZgNPpzodiMxAPUR1FTsQDyI+4Nxe63xwZ5kbdtDQ7KFXqL3aZFHE+Nf6jXLmI4neOclBCpJkKFADAdBnzGp1zAGaNVlSAY75i/hWKuKCpY6dT+tK2HHUXfA4I5n0pJEOAAf4RyrNdZLZI78Qaod24j9ov4ncBuq2SCDBI2PvTV3sByviMWlV/4+J2XnaoWcniSOzLO3w0phlbzAi5QxynVidSSfnX1elCVqEAlfSFVwoXJijF+MrdlSlos56jUT11P30V1ycmURofUbc/8AEiuKcZu3z6mMdBt/euZlGutUGFECtp1251ybm1lC5Mew7UKxwiljA3WCtdx8RhcvpaT1MqhREk6kntuetfNF3usJPnmfH22tbYWPmaYNRI1H/r+8V9rpqvSqVZWRdlYEo/DHC1unzLpy2UzMTMSToIPSJJPtXL7dvC9zFpIGB2Yp4v5JZvKLZc0erpp8+tFr3Y90KFwB8xVjrepnXb/Poa2RxOp1FK8SFvQSDMnKYJjb1bj2FfN6+x95UdRDW3Pv254E9xniJ29JX0jb1NmHzJNKeqzVhG6EVNpZdviaraIUMQyyOeu+3IUGzTsT9pxMsh7ImXkvfcJrAolVRQ7hNVMyMGU4M84hwW5aGZfWnMjdfcdO9VqdQDwe5eo1iP7TwYNYeaoKY5C0WY6nSjCZJlfhUyKLa77sf/qPz+dcyM5mLCMxsmIZBpyE8+VZfG0kxdyNpM+c2cCRJBLs558iTXzNOpFrYPGYXQ6+oVk2H3eI/wCHeFMzHzyigLpPM1Yr0uDyMz2rsF2ML1HdjDG4MqsFycyfjFJpSwfuTWUq4zBsbm9NskEk/EOfaKFr23LtnNYQVCiaeQFZdDE/WNTQdJpgbADFq9ONwzE3FwXYsTvvX0xQYn01PtXAid1igkQ4nirWCJrM2sWix29IrBnGbEorHCwq+vQEaDca7z3qbqyWO1uBIOtu9Q7CcD5+Y88P+D8Nasrde2lxjqvmAFUU7QDpJ670fSVBefJ8xCmtd0K4l4iw2GE3GQaaJbILn2UEADuSBTbf3jw07N1Eh/1GwtwZXw14qDoCyEE9xm+7XahqWzkT34SxT9wkxivFlgu37hgs6Zcp+X2RpTA1JUc5hvQfHcNt4y1ess9rkfUDoR7g/lTNd4ccQeGVwDILHXv3jb/SomrG6wxHWDNplFwPyGTMPU41Kn8x/DU6vTu1vvPHgfMxpdOLHwx/aUFzxYSYuW1910+7avoq7QODPoq9OAOD+xh+C4jZcaZQe2h/StPp6rRnr9ItdoK38Y/SE309Hp1jcAa/Tn8qn26GxORyJKu0VlfPYkLxDAt5ha3sdTFYS90haNY6DDcj+89t22iCNap6fUpbx5jyalLPtMdYjGCziFl/U5gDWQdhPI7bb15nwQDNM+RHvF+NOcM3pWSMsgfDIiZoOpb06yRJ9x2g48yQ4Sl64QLUnIwJNQ9NpGawOviI01sxyPEqMbw4Oc1++LfTMRJNfSmzaJfR2A4GYNbwTXbwXOcgEjWMo796iZJ9w6Elrye+BHvDbdtM2k5TuNZralbRtmx7xgQFLwGIVPVdzt+7I5E8iOlM0ab0znPU2EKDJ8RvivCV51JyoD7gfftTh1C+IwNcgkY/B3ZiFKGDGhmfaBrQ/XUiOpq6yPM5v4QWVHqJcnUZYjt3rG8Mu7xAnW7gSB1GHA1D3CrZsmTXKBU2/UYbcOpNs1bFsgmHKZtmGKqCciwOWkmfwinqEsuUbhx8maWzeORF3iDiTLZVTczuBHOB0OwHyA5VRRPTXAh9NVz+U+fERJ5mkOsmUpvh0KyRO3NZB2OmuumnvXQMZxAuczgNLQdOkdQJ9KmRImvDuc6HJ5hfC8V5d7KQPLuQrgyAd4II1EE7jvW0JWyZtTcufIjbivhpT67RjqpJP0NY1GnDHcDJhT1DyeYswnDLiNKjXqCAfvpCzRWvykw+jsByIVxHDlSFYFGOvKPu2Paiacucq55Er6C2yxTvI44/P94FbJU96aViplHbG3D+NOkamPfb2p2u7PcC6Sowd+ziACwhubLo3z61i7SpaMyddplbkRh/yoLjDLciBochJ+5qT/DemdwMnGgodwMD4vwdrFxQxmdVbLznoee1Po4YRgWgiB8RwrNh2UDMQczAQCYO+vvP1oOqrDrjEBZhpP8ABDctm4c3l6bZpJpbSkV5JndI6oSWgv7W5Ys1trhPM/3pO3Us7flNWa93OF4Ep7ly56ggtkOfhnX/ANVn39CDUtyBGuE4QUZJVpCywDaGekmmagyc4ha8gTu7j/LurcRMr2wYLCRqI0+VBuuYEtFdTad0z4h4tuXQwu/CPsIMoY/zEkk+21ao1AKF2htKVwWMRcL4nnu5iCCDsNAKYTUVhOYylybeY5xnDQ10kDOIzDXY0nZvfKpFcMSUHmY8L4dduN+5DTrmfZFXmSesct6d0un9Ov8A+bH6QqIEUb+/iCG9Imq4wBGgkQ8UuFpFcs6xG61xEN1J0qe654hjO8PbIWYnvOwjX3rKggQDnBmYzTEECep1A7E/hXOczWADPE9TCB0/ufrW6xuaexgSys4k5RJpt1BBEnvWDAT4nw6aOGYg7qJ++RUehloYhTkGJrYtZIByJtcNvF2i1vPofSXWNeY31HKkPV9K3J6MzpdT+Ht3eD3EhnZhDCrIO4T6tWDDInMV0Tpm2GxDIZUwRR0sIgmQGWXAvF8EC5odpo+FcRazTqwj/ifFrd5RmI7TyrHo7AcRJ9LtUgTD4EZh/CR8iI/Ol7LMITJu/aeZNjCLuAPpUQ3gwG5TMzeCiCteJDT06S4GGdDkfYzt99HV3B4HMcWx6345PmHXcTcEF2JmBvyrRLs2GOJ4u7HB4hpu2fOUXndreXlpFKX7Us22EkRbUDD4Y5mWA4MmIvXAjRbBkE7xtHc1vT1eqSqn2z1OTwJQ8H8H4dDmliRIloj30qgNMlZ+Ycp6ZHmE4Xgdq4/7mVtD4nBI8zqq/wAvVuew60Y7V9xHP+9zb2Eckcx5cKqnloIWDoBAC8z2HT+1Z5JyYJQc5M+U4i0Ed0mQrFQTvAPPvVVSSoMreIrx9gAE14wqNEV2wArMzBQI9RBIBPYamk7VCjJnbbMDib4ZVm2odSWX0wAVZts2moGsEH9aHkccxdnPeYLZwJFzO6yzSCy3PSi84VhOvTWK8tbBuROBTv3Y5h+Dwu0DQHeN6cVAsM7RpABB0IGpB5xrB7V637CRFXJ2mLr/AIessvmIHVTqUBD5Z5TAP4/Oo1Wm9QDnmTEr3HEccPv2woRSAAIA2qbq9HbWxYjj+Zi3T2KckcTHiGCW4My6MPv967pNaa/Y/X+I3ofqJo9j/b/iIrtplMMCDVtHVxkGfSV2pYu5DkTwUUCbM1VaOIMiMMFiCuhGZeh/LpRweIFpUpiw1sqjNt8LCZ15MDpFS9ehWtmB/aR9bRgFxF120VOuhr5c/nI5UjuDYu8FiZNEQk9ToMRNiHCOMwIBETv8qs6cHeCsp6YYs9p4lDgcUL9kSpJWIE86c1eAmfMd1e3aCO4Vb4kWCi4F9PpIiPrUi5/UYAya77yPmEYYEkAHJJhVVCxb6EU19PptLG0MABxN6WuzcXBAAlxwjgUL+8ZmB1ytEfON/aY96o2356hr9VngfzG+KvBFgRPIfhPQfjQAMxVFLHJiLiHEFtIWYzOve43XsgP1/FhE3GPU0GxsD/8AP/ufOr3E7buxJGcmSCf1ppbFHEdsrKnjqY3QGQtIMdCDH0roYEwO4gzC7hldU9bplOYqoEXOgM7EGNdfrrXLKt5BzBtkmeX7aSHNm3mX4TGi89FnLM6zHIV30EzmaFa/MFPlG+bHrNwKWLaZZjMRG+3PrQxqAbNmJr1WAz4h2AHqjoKI54g7W4zEnEPEdsg+VJU/aiPu5b86nX6osuxRFHuyMQTC+ICh0ke+1L1NtMzUUJwZSXeJI+W4qoGb4hAyt8tgarIwxLRArAIjDDYq2+kZD05f2oN2gou5IwfkcQNlGmv7GD+XE/YnD6QVDLUW/RX6U7qzkfl/2JOs0t+lO+o5H5f9iL34MraqSvY6iuVfUn4DDMJV9Xs6cA/2gTYF1JnWNNK+hVTLAuVpvZtdaKBMO4jPAEgRrroD7a1J+q2+0VjsyRrrONohL2TJzST3r54p8yUwIPMyaY+EGuKpnlGZJGwA5BLZW19NWtM2TxKOlyTx+8p/A/GVssyMx8snf+EjmR0jf2qozBlHEcuI4yJeYvg1i8pLJodcyyPnI0+dLPRW3YixVTxAuHYvD2Gyp8Q0EsfUP6m69AaZWjau0DAjX4YhcdCNbvHzBAGT5a99zH41oaXz3OLoR33Fz8WBbUlhzA7cidz3Nb9HAjA02BxxIbxVx83XYA79NAB0FZYhRtEaRRWu0SUegGeMaeHCwYgISLkAttETHY6mlV1Wy7HiS9TqP/lCjof5j5LBUlCNR1qqlgIyJkt5E2xuG9ExzooacSzmA4jEtroJgLmgZiOk0NgoOZsIvcWNxVUDqp/eRrE6TvHepuq1XG1P5gL7M+1YtW4AQ9tQCpBOnxf1A70nUNq8HkTQrQ1bk+4dy1wGGwl82zZw1m3dPxSNARrKgmPaBzqkmzYXK8/GIYUqF3Ef2kz4nwb2MS0plW5LqIga/EB//U/UUGhzjmG0zl68HxMMNjeTajl1FOpZ8zTJ8R3g+KMFyzoaYBBnt5AxCEvd5FSNd9KD++rg/EnX6YP7l4M2a0WMqC06wPxrum16gbLeGHzCafUKRsfgiDXCoJnTvB3qmHB6jhBI4jHE4YeVZKssHmDrPOa+d1iudQc8SRqK2NnM0cxuZ70lZ7TgmAuRkbDGBY7EqABOWsB/iDBjC3/p3eT1u9stlHpDEQekkQfeqwocD2GMIrD7TCOBeDr9i4997dogKTBIYiNZAykE03QSo2MY1XbuwjxhxDjDOvqbNpP9qoJUq9SpVp1Q5AkXjb+YknnRsxscwjAcWuFfKjOfsbk/09+1DzgwbjZ7hx8wrjOJbD2jbYjzX3URCDueZ+6uMciYU7zu8SLegEQs5sWc7RMDcnoP1O1K32hFzFtTeKU3H9o+wzqMsK0g/KB2qOgQE7+5Fp9M5Z+4x/bUcBlBJJ3nUf2phAVO5TMjGc5jt7I8okkd4qxVduUGa3cifOuP8VzXDbTRVMGNCSN/lypHUakudo6nXtP2icW8GCGKEjUknrWFp3jIMoU6FbFBV/7Tq1aCrp86PXUFGRKNGjSnrkxlw8xFP0DAm2QAYEccRwP7Rhbm/mWiHQnmftLP8w+8Ck9faKnU/MmWWCqwZ6Mhrdyuq0c7huGxEU0jwbLGuHv8xtTSmBZZQcC4v5TTAZToynn3B+yaW1Oir1A5HPzFrKg36w7iuOtO827UKF2MSW71MbS6mk+wZH5GZqLVnkZETYm6SVnQAbRAE1N1Nd9hyyEfzFNSzWNnbiH4DhV1xpbck/IAe5pavR2v4MCKWPcTcbw7EDbQkVnYVJBgypliviRGQOrXFncZtiNxodxX2FJrsXcMfxPoNOEtXdx/E/YbxGxb0sT9Sde096MakIjDaaoiJ+LaXGVfhn6E7j5TXl6nVs45ia/ZiuzSPniADzFfNbMOhBlWGZCNjEyPnSznPUKWRhtaMcZeOIBN5h+0qmZhABZRs0DSeR+teRgvtgFCrwvXiT+QsYUST/n0rzDPU3kAZM64jg7lu2Chj+LbXvrrptU/W04w/cma5d2GHiK04ldU/GfnU/g8iSwxB4ntrjBUkgwG3HfrRU3CayQcyuw/EjfNoSIZeXbQz86yLfRbn7TNrYEP5SQxv/UP/wBxvxNe7MGT7pX+Hlt4nEjDjKoA+IjQnWR7D9aLVc44zxG6tdbWNoPEosT4MsaeXiCSdYGWCD01pxbRnmOJ9VbpgJxhvDqjS063CJDa7Gabr1VXWZpterHuN7PCGdLdq24BJ9Y6nt9Ki6tvxF5AkzUN6jZzILxz4dOHuG4mqk+sD7LdfY/j70xSxX2GP6S/I2HvxJtHptWj0NwuKjfam67PmYZY2suDqDTIMCRDbWJ9jRBzObBHPCMGXIcyoB07ke9YfjiERMcxzxzjDWbaqulxzprJCjc+/IVG11prXC9mJap9vUh+LK4YGCZG52qA9ZB5kyxWByZ1wLDJkBa6ELMZBBJ9IJ2qpoXb1Nqngw+jZw4CnuE4jGLbP7oa/wAbAT8hsv3nvV/xPohjHMG4ViiGIM6mZidf8/CuA8zNwOMiE+q40gAsNQCYmD7HlJ+UaV5yQuRA7tqwNsO1okeS7i42YsjqMuYHfeP4hLEa7nakwGXgL3Mh8juZ2uHraMI1wmQQxfQjeIGuXXXXUzyolVGO8zSknkwDGYvy2YWwATrPSdYHYVmy3bwIZU3DJgAxTzLEn50ozk/dPMBiCYvK5ISJ+g7xpSDKob29SFcKi/8A8cW4nAXQdQB9f0ooZR3BFSI34RxBrNogAFlMqdwM0Tp1H0odgV+5k9QbDXHuXIJJJMmvBc9TI5MdXOCuiMbTEEjUTqY5TvRHoOMiaKfEQphidef+fSl9+OIICfRfDvE1sIPLui4+UZvVm15/4aq0UUd5588x2qtG8w9fFDhw4U5l2MU4NPV8Rr8OpEZYLiy4hnN5CcwhhAgg6GRXG0q+JpdJke0yC8VeGThWz2pfDk6E7of4W/JufvQWqK8xxCcYPcRI1eUzULw90imEYicIjFLnPWmN0HLHhHHERBLCFG0f5zoNjDBJm2AIizj2PW7ezTqANeg6V85qLyW3Y5Ej6mxMjA5EV8T4mNFYliPwoP4g3ckQVuo39iCi+xcZUBIEEmBJ+fXaaLpw6YceIKsMrBhCsQdt9ukGvpa3DqGn0VT7gDOcL8Q335fp0rxhLG9sP4hZTK6PmhlglSAYkEjUHeIPvW7UDptMVVjgYiy807DKsAKOiqIA+ldGFGBCqwUYmtm+FAzGJOk9qyXA7mPcx4iXGkG4zcp0qfZgsTG6wQon7C4VrupVvLmGYAwOxOw7ClrUyNxieuChMsT+Qhd7CWVQtazCAdWgkntQaPvGRI9J9wyILhDcnOCfSuk6zVC3TKRuEcanJyvib3bq3FfMAtxRm23AEkHtFTrUDDMWbLLkiJeEYv8AfD06c9en5VqinLATFCb2wI5/aHJJBInaqwWVBUoEX43DuxLIJkepBpPUjv2pK/Sj7lET1Glx7lhOE8PXPIGKAm1vIOo1jUcoI1qchBs2NA6aoPYA0HF91Ov/ALqstrCXgufEY4HizoZDH2mmFvmwgEoMP4t9JV1zAiCDBBHTWi+op7nvTUyc4lh7TMWsSk/YOw/pPTsaEyL2s8U+IHbbWCIrin5gyMRnhBqKZEGZS8b4XmNtbSqNApI3nmT7bT2pYncx4nge4vxfDQjRaBZV0dv5qSFa+pgxRqcvzMuIpZUAgFp5n8qn3UCpvaIhdUKzKzEcLt4fK+Ih7oHoRRAT+vXU9vx5U9Jpv+TRnT1lzubxJPFGWnePw/T9aqFsmUMmUXDQmUYdUi6FNy638ukD2EqPc1JW42arI6ElteWuyPEW4sSTVNrI0Ggn7K75iquwmTtA02Ex+dA34ODCqh68xdjrFxoBUKq7SR9dK84ZuTKNOmKiAm1bX4yW7DQfWgHYOzmFKYjPBeJntrkRsifwiQPn1+dbFyxaylW5htrxyn+3etB12IKKRQDq6yeQZHbUIDjBjFcJhb2Hv4jB3QlxbZY2t/gEwFOq7biRXnvBU7DMNqVwdncnMXlv27l22sM1lgROgCiW+Z0Ht71Pu1JdlHQ8wdt3qdDHzJ7w7YnM3yH+fP7qp6RPMZ0aYUtHapEU+BHTNSmVpHvXSsz2IZhcQ2XygYVydNhJ3+pqL9R0Z/q1jmI6mk43p3OeLeG3tZQGU5hOSZj58qBTqSoxb/MZo1pUBbu/n/2IruHKmCpX3H506rq32mU0dHGVOZ4pooMLib2qMhnsQxcPmER7dqPjiL2mfsCMrCTAB3ro64irEnqPsJjmjNbJLTrOv+damX2PTZtPRi5uaptrDidW+KXhbabcK8ySNzUjUahgcxS7UMTmIsQLrwrAQNR864rMwyTFm3PyYRxbGYprhW1dzADRSkz7HeqNVljA+6M0+oykq2PynXgbPicQ6Ym75CqusqvqM7AnQGhFypyzmBFj7uSZQcc4eLbqMAb1xrhAu3GcwwG08oHYUKl/ftqOBOAHcNvc1xXko4QrJUetp3MbVbqawLhhzKqqypkxMwL5iq6TpHKvaRT7ifJhtFuBJbyYmxjcq1aJWD8Ra60rtEwTORbnauYgzM8RhM2vOkLq2U7h1Iet0bgl16gti+9l5Bykf4dKGADzJuIf4b4gLbsDlKsrLDAwCRoY6/rWsAHOJpSAZtwu1kWII1OkEfjVjRf0xmV9P/SEOQU8IWEXBKqemlaxMjvExYVwqCMGejPF8SN7yiFVWX0nKN+X96+W14ZLTXjA8SZreGCgTXjF1kUZlygjSefelkTEWIKjMDwBW8hBANzNoI+zH61X0RwNsc0OoOCpM14jgtFAUKewH5VQyF5JlJLcZJMIw3DmYKR11PSsjWV4PPUGt4fOIsxWFKsQaNVYrDKmarcYyIdwW4bTyNmGU/2ojgMOZouM8z9isTnuBbZZ1G4baa+d1YHqRLWZ3g4gF3iNwXWhAxiI5CKAunazqJBHf7RCfCWAu33dyzC0DCld29qIl/pcDuepuepiVlBxDEWUQosBl3zDn3pbUHfzB2OWJMH4JxO++IRPjst/BGld0x3WbR2JxCdwhHi+zasKUtg52MtPIHvX0tOdpZjLdLlhzFHD8R5ZJeRbCjMd8veOdIabUbXYnOIBdR6bn4jQ8Hw2IQ3BcKqNSYymOsEU/wCsto4jqawHqZYv/Tl/K82zdzrlLEMAO+hnWk72NfiYb6jtOCslBw4mzcuKQxtiSg0MTrr23oZuBr3iefX5r3oP5ijDYpGaHZ7Y5FQG177GPalXdmEmW6uyz7jPOI8PAc5Gzrp6h3oIc4zFTzCfDuDU3C7fDbE69ToKZ06lzmbrQsY2xsG4SDIIH1qzp1wMSvQCK8GcAU1iEhdlZVl+daxMHgiYx/ntXcTs34SF84ZnyAgw3IECRP4fSp+v0guUHyJi2kWY+RAuNY24znM+YLoP7V8+KyvBki4MCcxfavPbYMpII2o6MRyIsCVORKPAO+JHqcLzLRzogD6ltjHgR6kNqfYTiOlwNoKVS41xgOuVZ50SzQlUJzG/wTV1nkwMXVVGXJmjWRSaONoXHMBWyFNmOfmY4pgbSGyyyfiMaiq1j+jTuYx9gKavfyYLcwxCZgGOur1AJa73SSzmz3Yi23hc5kNFZa/Z0YPcV6MtfLZLVoEC2dNVMFR8t6IEy2TOkEdznxDxLCi15flNdZt9PqSTvW9wJwonSBjjkzDwZw65hDdezauAZQRmBKKD0JpzTKxBZhz8ztYyeYH4hxRdpcyXO9MX6jaoRe4292wADuK8ZaIU7mRz502KhVp/dCgALzA7+LMWmuZymWBGm3LvUup2R98WW0qwaV/A/GF1FUKudCuzcqqe2zlo6a0sGW7i3A3EdsRcFksGkHKSqj35VLtp9VyEMSNZZjtk5/y1mY5XULy5kdjy++urprB93ECaWHcC47g2w6KiuzeYYj26d5MV709px8zmCOBP2HslEyTqTLe/T5VSqq2L+craegVrz3HfhvBedeyHYCT7DT8TTKHEZAEe4jwvcDkIVI6zH+b0YOMZM5tGMznFcGexDORqI0NaVw3UEw44ixrX40ScmN+xuK4RkTQMXWxG4pbA8iaLQqzw8XiFB176UF9JU3iAbS12cY/iNsFhr1hHTy5V92An5SKAtD1H2c/5g6tO+nb28j+8ZcMwNtU85yNJhJ59xRFDsct/EbW2yz7hgQfhzG4SVtmSY7fpFS7NNZY5YCTLKWZztEY4ng9i2uUP++Yiemu+nTvTOo0b20bSeoe6qx6gGM/eLWs2cPbt2iGJ0McupoToK6sAQBBSvGIltcPDAFUY6VDCDJzEcrnmHcJ8g2becubm2d29ImqA9PGAOfMYxWyjnn85037MGyNdgDTNBJNYUhGz4nkZUfAMfXfFdu6Fwtm/rEFiANAKo13Iw9vMNitec5MjTxMW2a2zC7uEIGi9fegaba926zuCrsD2e6aW7F1/UwlYkTpT+puDoUz3GLWXG0TG7w03rSlWRArH1XCYg7xAJPyBoTaNhtVR+8x+GfIxPC+VMobOo0zkZR8ufy1p+qnYOTmPKmO+4oxF/wCyui9NhPWK0AF6EMqqvQnGFxotnUyeQ5D5UG9sLF9QPbmNfD3Czj78sxC2pYtExI0AHU0nQCSXMW06j7/4j9vB9m0uZ3dyDtoAegga67b06GJlNDmccC4U2GxIVyM9xGkfwkQf89q2DnmaBBTd4jfiPFltEqZZx8R2g9yaOAMZ8TOVA/6k9xLxUHhHuLB2VFmfYn8qx6taHiCJ+B/MWYjidlQTL7AwFI37sAJ7TXfxImFDk4gv/HLJIlLvvKn864NTCek+OxO8dg1YebacDSSCYkdexrrg/cIMMQcMIHwvieV1J1AOvtWFuzDgYORPovCMWrfA3yJg1pjmEs5EosIEPxBCf5lFLPnxEbA3jMYXrdvSSoHQAChqX8QCGzwJA+IL6DEHJqYgnp7fKnlTdXho4QSozJfi1wKGIMmYivntQ7C1k8CTL2IJUmMeE+InW0IGY7RG1b09e4ZIzNaRa9pLjMNQYaygs25u3SPjOwPUCtWVLtwvfzNWaZUXjkzzEYnykNsrbus8HMNSDtHal9wYbR1FSRtx/uZA43w/iUxTBbbFWMgqRpPLejVIbU9nYnk09li+0ShbhWIwxRGtKxcbAzHcnlW10th9oHMz+GsUgYj3D33t2VtMQdZ6nXkJ5VT0+hFfuc5Mo06cJye4Fi7o+1qf4eQ/qPP2FOxoZPUT4rEFj/kD5bD2oZhAAIoxN2NjPU0u746mo24fwe2cGb7+Z5rt+7GyZJAJ2kk68+lK3pmrdEdWpZSR0IXw7iD2LWS0cmY5mI3Y8pPQDSKa09QWsZjFChEUYm1njt8XFJctDZgG1EgaH5b0YqDxDFsjBjLB8XFxnxEHzxIk/DqI05ab1xK/4nnKhNokXxLFtcuMX9Q1hZEHXvpPOaBYctz/ABNbcL1A2fIzNoSzbAbR+dAPtOZkJ8z1behHJmkfFO3Mtudq6F8TiqVJnSYcjuOtFVZsMDG2DaFKsAykbH76aXrBgnGeRPcdw62bZa2ArDXc6jmNZoVlQAyswjsGwYuwXEntkZWoC2ERsSt4T40IEXFHvRwytOFQY5x3iBGt50MzoB0NGRcTg9gk7buH4jrzJrF16opJMUtsxkmDcK4Q2IxGSSZ9UD76+ZqJuaSPvbkypsYbDYclMjO437VeqQVoAsr06da19pi9MTfvLbTDp5oCxKgADrmPSlfxIZdqDmCTWIEwBkw7gHhx2NxMQoQR6rkwF/pmJNZopDVksOT4iSoCCWHJm3EOEWEyizfvXI3nLH/lA/OnNLo2rOehHdNuqGIPcbWF9R99B3JP51SAxCFs8mAYq9l2Mnm35L0965OgZim8/wBBXDCCKcXiOQ2pWx/AhVWCYewLjhSwRd2Y6BV5/PkB1pRmHnqZusWtcmVWM8V2GCWEtMyKAiknLA20G8UD1g7bFHcjLazNtHmANuBVoDHErQnhOHV76KxhdZ+QNZadwTxDuNW1C5E2E/OfwFe8Q6qEH5yZv4OSO5ihOgacDwZLZMC1lDBoK3AA0jXTfl86UJz9sA1hM0xFs27U3nOjbheuyjadpmtfauWMyH28md2XVmyK5Y5A+2hB195jXWiI6k4nfUHxGGEYbGmJl57xghLLGd9B8/7UtqrNleRF7LjWN0UcP4Zeugm2maO4H0nepw1SDuGq+oVN3xPzYZ0MMjKe4NNJbWeiI4tqN0RCsK5Gxp5DicfBlNwnFO1p7QjKdTP5Uj9Qp3gYHMn3o7cJG3hLDtgy9woWldG30/Sl9LTsBD8QNWn28PxB8Tx9g7FUAk77zR7tQigCUGNaqBmEeEMN+xzeu3UWzcGiAydY1PTWh6PSMgyTzJ1OnYcyzu2Mx9VpX/qE/Q06Gx0cQ+Vx3EviPBW0tqfQhLbKeUa6bUeh2ZvM0hz8yYv4tQMqfM9abxNhT5iq+3MmuYhAIlx2MnQbUrbb4EMqxc7Uk7fMITgQzCWYQhtm1nqR09qmai4t7VkTV6kWHaBxPMHg/wB6vbWi/T1ZrhnxBaVCbAY3VfVX0WJXPU/WTD6aaGs4nieJsrlhqazOFzBcRXgOZ1TOb+DF64uZxljQAQ6voAVIGo56ml3pJbPiBbI8QThuBDnL5jNYtlrbrcMZmEmRB1kn3Ed6BWhY4HUGTgY8xiltS90jD+WbICrcIIzLBXTkT310otYUv11MA8jmDYi+LarJGY7fmaxrNQal9vc9qLtg47mnDuHm/cBuHMkaH+1Q7LDaMk8yWXZmy084hwvEYZGe2/oXUTXhjozsb+F7WIv2mxN2Aibd+9N6fSgMHjFKH7jFXELfrLKNJ6b1YVhKqPxgxkuGNlAXMFlkQfuPekNaz7Q6+Itezrh1n5PEeIRXS2R6hENqY7VPOqZuDFrNU1gwe5hZxTLbGcCSfpSdjljgwBdiOYr8PY8vaNp5kNoIJj9BV3SWBRgmOaS7ZwepWcA49eUNZvtNrQWzJzAdzOq9tx91PVgt7iMRxGy+4DEP8SXQLQ1n1e/WmUIzGmxiSxxG/ai5EFiKcbjCx7UrZb8QiqBFzNJgak7AUk745M0zADJnvlmD12/Wptmo3HaJJ1Ws3Dan8ytHhMjDi69+3EDJZWWdmOyjua0dIw5zzFRp3GJ1c8Lthcha5abMmqIZNttJB5H396p6GkqxJjenrKnJmSW/pVPEdM5azEtND8zO7xAizLoK8RCbQZhavEt6jpt7VjqcYYHEZW7GzDcbc69kHiAL+DPXw4yhVRUEzCiJJ5nvXURV6nFwDOMRiCqHMSQOU9a5YQBObQW4ibEsH1ZZ7jcUrZStn3CEamtxhhNrV1baZrbXMwO0yDUm/QuOU5H95Pu0TJynIjTCcXXGhcPcJTOYZqHRVufDGL1gM20yx87D8OsCzbc3tIObaO4qscVplvEqJXsTL8ASQ4pxUXHREyqCZAA0FRFssLMw8yc1hJJXzHOGVblpkukDLs1XKhupAeVEBakB4Daw6KpznMeoGvYVBtXY5CyRYMNFPHcQJUIpXTUGhV8kmYJjbhXDMRhGY2mDK2+YCYpzR6oq4UjuFpt2mb8QwAX97euAu40ReU9atlm3Z6AlRWLHiYPbZxHmKstlhjEkgle2sH6DrRiw4I8wgsxgRHiX0gbfjWyeIdRF2RmOVRJ/zek3aaZgoyZvbK2xG7kwW6DoOgqNqXsYn4Eg6rVmxsDoQHzSCygzQkGcGKgw3iHHT5ihBlUKASd+9Um1T44lAa9gMKI+4YfQXJgNqCTGnLf5mqWh3Crc/ZjFLu43OZqt5P40/wDIfrTZcRgzxcpOjIZ/mH61zcJwkTLF4RlgsAAepH61neIQEYiu6nNSCOxBj6VjcD1PFgYPh8SyX7YLEWywza8uf3VP1LslgOYhqTtsB8SwVEJPlsHXkRzo9OqR+M8zjOueDmIfE9wK62z/AAz9dB+FEdgTC08jMTI0GuiMwhBO2h/Gt4zPZxGPBMSlm75hthtIIO47ilrtKH5HBgLdOrnd5jPFp5+lrUtz6T1qPqPWaza4/wDIjcLXba0ceLMDZsJhltqFdV9TR8Rjn89aPagoQP8AE2qelh5OYW++faQx2qhTfW4j7WpYnEY3bLq6Im27E7VE1uwOSJKdN1m0RZxFYutm1HKkqyAOIFhgxvxHEXyTDJlI0g1tGRe4E7hEeKxjnQ2yzxAiT8/TVVdTuTaI0mrcLtA5je9h4GUqcrBc6NpBgGVb+WdSB1quiqUC/EoI2VGe4gxluGKjUSYPatHOOY2jcZMFuYRgSAQDEg9q+ct1DWW8dSHqb2sck/tFzWYJMlo3J2rTjIxFwSZleAFpXUN6mIJjSek15SQcGExxGfh/AWXBe5LlWjKdtgdev4VR0dCONzfxGtNUr8mNeJXS8DSByFUicyqgCxTiMLqB1oLrmb3cRfKSwJFtlJBDGSQOeg77UpuH6QYuHma28guBEQsQ0MYjLMaiOUTqeleDc4EwbiYdajMGG4370yoxCeOYX+zqxGddB0MadK5fSty4MWurFgwZT4Mi4ioFFtV0DDYe/eod1DUHIMRNbryRx8yW8ZYMW72dLpuodyd1PT26U9VZwMnMqVqAgxFFm9NPI4M1iFoaZE9DbRB9+v61sTkOwWIKMCNGH0NdKq3c8QDKXi3GExKKGQLcXc7qf0pPUaL1UKAxeyospWJhhVQ5y45VIt0lmkAYGJOjU85huI4kly5mTQKu3U9aQ1NnqHmCNm45kX4g4wQYIG8zW9PSCJkQbhFvGXhkt5so+0f1otnpKcmZP5Sl4PhhhsVbXEXJSMzkCdQNAZ0EnnvWtLahbnicQYfk8Qu/aOIZ2QgiSd+p/Gq766tB/wCSp+JQDjn9IruELlVtGnQHehvr6yuQfmD/ABimcWb6MPWNQYiYMH8qhjg5iK7T906bD2bzMgN1AqzKlMnTaJJnlTNeHGZvCnrMK4Nwe8ilVK3MO3xW76G1oealtm7zW3pzyO5pCQMdj4nmN8PLh3F23iLQtEQw9Tk9v3akSOs1vT2WUnmdQ+m2VPE4W4jbEGrK2KwyDKC2BhkGB3tSY/8AVdVlJwDCI46gmKtIVuO1oMwXdQSSWIExsddaBdUqjOJmwAT9gsHfQg3GRQSfMBjM6x6RAHLkJ0rFdb5zMDJPEJs6xpECmsAQx4h+GtttuPrSzaupe4q16TbiOOfD2HyQSefIGkbNSLSRjiYOp4K+J88u4y4ZzEmTJM1lUA6i4JHRm+Gvz70dGIlKm7dwe40wuI60/VYOjDxjb6imh+U9GnDrPmnKAJ7mK7uE8FLdR9hfDVwkepVHfX8KwbcTxUiUNrDWMPacMM+cZTcYDKD2HzqH9S1GSFIk/Usc9SG8VLh7GT9nuG8x+Pp921TAA0TIUDg8xfgPDaXpe6JnYdKE2pZeEg8/ELbiNm2gVGYAc5rjUsxzmDzJa9xC694BiWUnSBuP1ptKkCZHc1gERtaxV21FxlK2vsj+3WuY3cDuZGRAOLcSz3VuK0mNAeXaupWcEETeJrh1D+t/TrDD9KzjHtE9Nv8AiyW2f9nB8w+kMdkXmR/MT+FMVexfznQ23kQB811v3txm5yxJ/Gus5g92e4Rh8W1gQpBDellOoM9qz2ZpWxFWHTPssGdh+VF6GZowuwGVpV4H8JUmvVX+nypm67SnIjfBguAyGDtpI96uU2Lam6Va7ldcmePYggcyY16msai4VKSZ2y0KMyhxXAlRGGYbZs2skAa89qUbNle7P7RW1yy5BkzxTH2khLRZtNl0A/U1HAZuSeIjuxCuGi6yZboVU3Ac6n5b/dT+jZVYjGY1pm55EJveF8K7L6mDHfKMoH13+lUG05fkKB+8O9WeQMRTdsYSziTZXDm6Qfja60f+KxU68+nn8oswIfjuDcSwItucnw9Oazy7iuafU7+DwY7RqQ3tbufsNeIqtXYfMblBwLFZbqk8zH1o5YTVZwZ9AOKS2su4QdTy7gUnqLhWuZi+wLzI5sWxuznZrIbMq3NmE189bZ6vfcjPYX4lF4vwC38Mr2bCK4gkqBI+lHNWADNWV+zgSUwmExtxYsAELuTpr0pc1JmLIjt0IJe4KrDMpgHuKH6jKcGDAi6xwu+GlFkDZqIGBGZ3mL+K8RYBkcFmGgnZfamUXOMTqjJ5iBHgzzpkiFhtvHzoZ96C1eOZgrHHD7S+YGiREt3jlQsnozDY8z3FYks+dgCP4Rpp0ooTaOJnvuLMVjAWIy5ROmu1eAOITYPEOwd1W1HpuDfoe9eLYGDMsDP2MuqmoO+o/SgIhJxOqMxn4bx2qltjp9Jp/S3ip9rdRipts24ri0bEpkmFInlrOtD1lwsPB4nLH3QvjnGx5aqklnWNfsDb5mltPqWFZUzK3e3AkvZvASdJHOuFSeJiasmchj6f5i3Wj1qBwJwdyi4rxVbNu2qqG0+KZJ9zVI3+muJQN4Rdsw8IcPFx2vmAZMD33qFq7stiL02lX3QziWALXGlfRzYdKWR8TTWAtyInuYFVUMhPxRrzHWrn0+2xwd0c0tpYEHqM+E2SWEAaa/TnTetsCUkwltmwZl74e8O28T/+RfOe2uwOzR26TUqpDYNzdRB3a05MlfFb+fiGKrFsGFC9valnAVvaIF/uwI68KPdtMVZi9orrO6mnVRgmRzG692OeY04deIzLaCqszqYk1MJbcccQaqc+2fHvCnhy9iTmd2VBykyab1N6rwoibEHgR34n4w+BvJbtKGUp8J7UHSJ6isWM6q5k5xji9zErJs5ANSYP40yqKjfdNYxE6WgY1ijFiJ3mNuE3LKIy3UkkmH7cooFm5j7TMsJzgr/xBTodq8w+Zkj5mfnkGCecUQn28Tm3MbcV4aqBYWR/F3NK6e02Ag8GaYFeRN8DbFtQBrzPQnlNNKD8QZYEwnHeHvWvmQxImF7/AOc9KE7OH2jibZWQzM4XyABlJUTJ0kT32rrDByZnfngxTfxI8wuNpnvWMZmo64VZs3Ehr3kESQdSzTqZjYcgKyVJPAE5nE5Xhdk6ASw1J/iHWi3WKlfHc2GUrjHMnvEtxPRkYnqOQrun3HOZ1YBYvzGporAzxEteB8TW3bWN51FS7kJbM4vUf4HGeereWpYxsO1YCNnE0AWOBOMZw/Patg+l2YlxlPoUCNudPaXUiksW/YQ1L+lknuVPC3wGGssJDn7THcnp7dqfqY6lNzwy5t5ivEeL1vI1nDwoTp06Vi7GQq+Z19oOFM94fxGzaNksOfqPc0U6f0wMTq1BTHniO55YF8IHRua8qG5esZUzW/YOPE+a8W40xc+WcpBggyNKnu25txibWFjmWPB/gpGKiQvjn/rrf9B/EU1R/Sb9YQdR94e/2KA33TUg+Pf9Vc/q/KqNP9MTogPFP9ta3T9xnRM+E8q1dONNMZ8Z96yn2zglLj/9i3/VS1H3Gbf+nO7Gw96YXuKn7RHg/wD2fKu//wBDCWfcYqHL+v8AWvXfbBJ3Ju58XzoS/bCDqE8Q5f0rXEnjGOC+Aex/Cs2dCcXuIhy+dFM0IK/L/OdFE1Cre496E3U4J9D/ANIf9297H8qGfuENR98un+1/2z+dIP8AcZt/uM+Z+Lfh+Qq1V/Tmn+2LvCPwv/V+lDr/AK6zOn+6OeNfCn9VVNR9sdPiVp/6K3Um3tovb9xkH/qB/uJ7UppezF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1584176" cy="22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www.wikiskripta.eu/images/thumb/f/fb/Srdecni_glykosidy.png/500px-Srdecni_glykosid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183559" cy="10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20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Arytmogenní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mechanismus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vznikají v zásadě na čtyřech principech: 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>
                <a:latin typeface="Comic Sans MS" pitchFamily="66" charset="0"/>
              </a:rPr>
              <a:t>Změněná </a:t>
            </a:r>
            <a:r>
              <a:rPr lang="cs-CZ" sz="1800" dirty="0" err="1">
                <a:latin typeface="Comic Sans MS" pitchFamily="66" charset="0"/>
              </a:rPr>
              <a:t>automaticita</a:t>
            </a:r>
            <a:r>
              <a:rPr lang="cs-CZ" sz="1800" dirty="0">
                <a:latin typeface="Comic Sans MS" pitchFamily="66" charset="0"/>
              </a:rPr>
              <a:t> (závisí hlavně na poklesu membránového napětí ve fázi 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Re-</a:t>
            </a:r>
            <a:r>
              <a:rPr lang="cs-CZ" sz="1800" dirty="0" err="1" smtClean="0">
                <a:latin typeface="Comic Sans MS" pitchFamily="66" charset="0"/>
              </a:rPr>
              <a:t>entry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- a</a:t>
            </a:r>
            <a:r>
              <a:rPr lang="cs-CZ" sz="1800" dirty="0" smtClean="0">
                <a:latin typeface="Comic Sans MS" pitchFamily="66" charset="0"/>
              </a:rPr>
              <a:t>rytmie </a:t>
            </a:r>
            <a:r>
              <a:rPr lang="cs-CZ" sz="1800" dirty="0">
                <a:latin typeface="Comic Sans MS" pitchFamily="66" charset="0"/>
              </a:rPr>
              <a:t>vzniká v oblasti AV uzlu, předpokladem je existence dvou paralelních drah v uzlu, z nichž jedna vede vzruchy pomaleji  - </a:t>
            </a:r>
            <a:r>
              <a:rPr lang="cs-CZ" sz="1800" dirty="0" smtClean="0">
                <a:latin typeface="Comic Sans MS" pitchFamily="66" charset="0"/>
              </a:rPr>
              <a:t>krouživý </a:t>
            </a:r>
            <a:r>
              <a:rPr lang="cs-CZ" sz="1800" dirty="0">
                <a:latin typeface="Comic Sans MS" pitchFamily="66" charset="0"/>
              </a:rPr>
              <a:t>vzruch aktivující předsíně i komory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Spouštěná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triggered</a:t>
            </a:r>
            <a:r>
              <a:rPr lang="cs-CZ" sz="1800" dirty="0">
                <a:latin typeface="Comic Sans MS" pitchFamily="66" charset="0"/>
              </a:rPr>
              <a:t>)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Převodní blokády</a:t>
            </a:r>
          </a:p>
          <a:p>
            <a:pPr>
              <a:buFont typeface="+mj-lt"/>
              <a:buAutoNum type="arabicPeriod"/>
              <a:defRPr/>
            </a:pPr>
            <a:endParaRPr lang="cs-CZ" sz="1800" dirty="0">
              <a:latin typeface="Comic Sans MS" pitchFamily="66" charset="0"/>
            </a:endParaRPr>
          </a:p>
          <a:p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Dělení arytmií </a:t>
            </a:r>
            <a:r>
              <a:rPr lang="cs-CZ" sz="1800" dirty="0">
                <a:latin typeface="Comic Sans MS" pitchFamily="66" charset="0"/>
              </a:rPr>
              <a:t>dle</a:t>
            </a:r>
          </a:p>
          <a:p>
            <a:r>
              <a:rPr lang="cs-CZ" sz="1800" dirty="0">
                <a:latin typeface="Comic Sans MS" pitchFamily="66" charset="0"/>
              </a:rPr>
              <a:t>f</a:t>
            </a:r>
            <a:r>
              <a:rPr lang="en-US" sz="1800" dirty="0">
                <a:latin typeface="Comic Sans MS" pitchFamily="66" charset="0"/>
              </a:rPr>
              <a:t>re</a:t>
            </a:r>
            <a:r>
              <a:rPr lang="cs-CZ" sz="1800" dirty="0" err="1">
                <a:latin typeface="Comic Sans MS" pitchFamily="66" charset="0"/>
              </a:rPr>
              <a:t>kvence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bradyarytmie</a:t>
            </a:r>
            <a:r>
              <a:rPr lang="cs-CZ" sz="1800" dirty="0">
                <a:latin typeface="Comic Sans MS" pitchFamily="66" charset="0"/>
              </a:rPr>
              <a:t> / </a:t>
            </a:r>
            <a:r>
              <a:rPr lang="cs-CZ" sz="1800" dirty="0" err="1">
                <a:latin typeface="Comic Sans MS" pitchFamily="66" charset="0"/>
              </a:rPr>
              <a:t>tachyarytmie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lokalizace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supraventrikulární</a:t>
            </a:r>
            <a:r>
              <a:rPr lang="cs-CZ" sz="1800" dirty="0">
                <a:latin typeface="Comic Sans MS" pitchFamily="66" charset="0"/>
              </a:rPr>
              <a:t> / ventrikulární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en-US" sz="1800" dirty="0" err="1" smtClean="0">
                <a:latin typeface="Comic Sans MS" pitchFamily="66" charset="0"/>
              </a:rPr>
              <a:t>echani</a:t>
            </a:r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en-US" sz="1800" dirty="0" smtClean="0">
                <a:latin typeface="Comic Sans MS" pitchFamily="66" charset="0"/>
              </a:rPr>
              <a:t>m</a:t>
            </a:r>
            <a:r>
              <a:rPr lang="cs-CZ" sz="1800" dirty="0">
                <a:latin typeface="Comic Sans MS" pitchFamily="66" charset="0"/>
              </a:rPr>
              <a:t>u </a:t>
            </a:r>
            <a:r>
              <a:rPr lang="en-US" sz="1800" dirty="0">
                <a:latin typeface="Comic Sans MS" pitchFamily="66" charset="0"/>
              </a:rPr>
              <a:t>– </a:t>
            </a:r>
            <a:r>
              <a:rPr lang="cs-CZ" sz="1800" dirty="0">
                <a:latin typeface="Comic Sans MS" pitchFamily="66" charset="0"/>
              </a:rPr>
              <a:t>porucha vzniku / vedení signálu</a:t>
            </a: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3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800" dirty="0" err="1" smtClean="0">
                <a:solidFill>
                  <a:srgbClr val="92D050"/>
                </a:solidFill>
                <a:latin typeface="Comic Sans MS" pitchFamily="66" charset="0"/>
              </a:rPr>
              <a:t>Bradyarytmi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lok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syndrom nemocného </a:t>
            </a:r>
            <a:r>
              <a:rPr lang="cs-CZ" sz="1800" dirty="0">
                <a:latin typeface="Comic Sans MS" pitchFamily="66" charset="0"/>
              </a:rPr>
              <a:t>SA uzlu (</a:t>
            </a:r>
            <a:r>
              <a:rPr lang="en-US" sz="1800" dirty="0">
                <a:latin typeface="Comic Sans MS" pitchFamily="66" charset="0"/>
              </a:rPr>
              <a:t>sick-sinus </a:t>
            </a:r>
            <a:r>
              <a:rPr lang="en-US" sz="1800" dirty="0" err="1">
                <a:latin typeface="Comic Sans MS" pitchFamily="66" charset="0"/>
              </a:rPr>
              <a:t>syndro</a:t>
            </a:r>
            <a:r>
              <a:rPr lang="cs-CZ" sz="1800" dirty="0" err="1" smtClean="0">
                <a:latin typeface="Comic Sans MS" pitchFamily="66" charset="0"/>
              </a:rPr>
              <a:t>me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 err="1">
                <a:latin typeface="Comic Sans MS" pitchFamily="66" charset="0"/>
              </a:rPr>
              <a:t>blok</a:t>
            </a:r>
            <a:r>
              <a:rPr lang="cs-CZ" sz="1800" dirty="0" err="1" smtClean="0">
                <a:latin typeface="Comic Sans MS" pitchFamily="66" charset="0"/>
              </a:rPr>
              <a:t>ády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2. </a:t>
            </a:r>
            <a:r>
              <a:rPr lang="en-US" sz="1800" dirty="0" err="1">
                <a:solidFill>
                  <a:srgbClr val="92D050"/>
                </a:solidFill>
                <a:latin typeface="Comic Sans MS" pitchFamily="66" charset="0"/>
              </a:rPr>
              <a:t>Tachyarytmi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</a:t>
            </a:r>
            <a:r>
              <a:rPr lang="en-US" sz="1800" dirty="0" err="1" smtClean="0">
                <a:latin typeface="Comic Sans MS" pitchFamily="66" charset="0"/>
              </a:rPr>
              <a:t>upraventri</a:t>
            </a:r>
            <a:r>
              <a:rPr lang="cs-CZ" sz="1800" dirty="0" smtClean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ul</a:t>
            </a:r>
            <a:r>
              <a:rPr lang="cs-CZ" sz="1800" dirty="0">
                <a:latin typeface="Comic Sans MS" pitchFamily="66" charset="0"/>
              </a:rPr>
              <a:t>á</a:t>
            </a:r>
            <a:r>
              <a:rPr lang="en-US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ní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SV </a:t>
            </a:r>
            <a:r>
              <a:rPr lang="cs-CZ" sz="1800" dirty="0">
                <a:latin typeface="Comic Sans MS" pitchFamily="66" charset="0"/>
              </a:rPr>
              <a:t>extrasystoly – atriální, </a:t>
            </a:r>
            <a:r>
              <a:rPr lang="cs-CZ" sz="1800" dirty="0" err="1" smtClean="0">
                <a:latin typeface="Comic Sans MS" pitchFamily="66" charset="0"/>
              </a:rPr>
              <a:t>junkční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atriální tachykardie, </a:t>
            </a:r>
            <a:r>
              <a:rPr lang="cs-CZ" sz="1800" dirty="0" err="1" smtClean="0">
                <a:latin typeface="Comic Sans MS" pitchFamily="66" charset="0"/>
              </a:rPr>
              <a:t>flutter</a:t>
            </a:r>
            <a:r>
              <a:rPr lang="cs-CZ" sz="1800" dirty="0" smtClean="0">
                <a:latin typeface="Comic Sans MS" pitchFamily="66" charset="0"/>
              </a:rPr>
              <a:t>, fibrilace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>
                <a:latin typeface="Comic Sans MS" pitchFamily="66" charset="0"/>
              </a:rPr>
              <a:t>nod</a:t>
            </a:r>
            <a:r>
              <a:rPr lang="cs-CZ" sz="1800" dirty="0" err="1">
                <a:latin typeface="Comic Sans MS" pitchFamily="66" charset="0"/>
              </a:rPr>
              <a:t>ální</a:t>
            </a:r>
            <a:r>
              <a:rPr lang="en-US" sz="1800" dirty="0">
                <a:latin typeface="Comic Sans MS" pitchFamily="66" charset="0"/>
              </a:rPr>
              <a:t> 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AVNRT)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AV </a:t>
            </a:r>
            <a:r>
              <a:rPr lang="en-US" sz="1800" dirty="0" smtClean="0">
                <a:latin typeface="Comic Sans MS" pitchFamily="66" charset="0"/>
              </a:rPr>
              <a:t>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(Wolf-Parkinson-White </a:t>
            </a:r>
            <a:r>
              <a:rPr lang="en-US" sz="1800" dirty="0" err="1" smtClean="0">
                <a:latin typeface="Comic Sans MS" pitchFamily="66" charset="0"/>
              </a:rPr>
              <a:t>syndrom</a:t>
            </a:r>
            <a:r>
              <a:rPr lang="en-US" sz="1800" dirty="0" smtClean="0">
                <a:latin typeface="Comic Sans MS" pitchFamily="66" charset="0"/>
              </a:rPr>
              <a:t>)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omorové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ext</a:t>
            </a:r>
            <a:r>
              <a:rPr lang="cs-CZ" sz="1800" dirty="0" err="1" smtClean="0">
                <a:latin typeface="Comic Sans MS" pitchFamily="66" charset="0"/>
              </a:rPr>
              <a:t>rasystoly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smtClean="0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rdie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f</a:t>
            </a:r>
            <a:r>
              <a:rPr lang="cs-CZ" sz="1800" dirty="0" smtClean="0">
                <a:latin typeface="Comic Sans MS" pitchFamily="66" charset="0"/>
              </a:rPr>
              <a:t>ibrilace </a:t>
            </a:r>
            <a:r>
              <a:rPr lang="cs-CZ" sz="1800" dirty="0">
                <a:latin typeface="Comic Sans MS" pitchFamily="66" charset="0"/>
              </a:rPr>
              <a:t>komor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4797152"/>
            <a:ext cx="1607932" cy="18566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4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Tlak krve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Comic Sans MS" pitchFamily="66" charset="0"/>
              </a:rPr>
              <a:t>TK </a:t>
            </a:r>
            <a:r>
              <a:rPr lang="nl-NL" sz="2000" dirty="0" smtClean="0">
                <a:latin typeface="Comic Sans MS" pitchFamily="66" charset="0"/>
              </a:rPr>
              <a:t>je </a:t>
            </a:r>
            <a:r>
              <a:rPr lang="nl-NL" sz="2000" dirty="0">
                <a:latin typeface="Comic Sans MS" pitchFamily="66" charset="0"/>
              </a:rPr>
              <a:t>výsledkem působení</a:t>
            </a:r>
          </a:p>
          <a:p>
            <a:r>
              <a:rPr lang="cs-CZ" sz="2000" dirty="0" smtClean="0">
                <a:latin typeface="Comic Sans MS" pitchFamily="66" charset="0"/>
              </a:rPr>
              <a:t>genetických </a:t>
            </a:r>
            <a:r>
              <a:rPr lang="cs-CZ" sz="2000" dirty="0">
                <a:latin typeface="Comic Sans MS" pitchFamily="66" charset="0"/>
              </a:rPr>
              <a:t>faktorů</a:t>
            </a:r>
          </a:p>
          <a:p>
            <a:r>
              <a:rPr lang="cs-CZ" sz="2000" dirty="0" smtClean="0">
                <a:latin typeface="Comic Sans MS" pitchFamily="66" charset="0"/>
              </a:rPr>
              <a:t>faktoru </a:t>
            </a:r>
            <a:r>
              <a:rPr lang="cs-CZ" sz="2000" dirty="0">
                <a:latin typeface="Comic Sans MS" pitchFamily="66" charset="0"/>
              </a:rPr>
              <a:t>zevního prostředí</a:t>
            </a:r>
          </a:p>
          <a:p>
            <a:r>
              <a:rPr lang="cs-CZ" sz="2000" dirty="0" smtClean="0">
                <a:latin typeface="Comic Sans MS" pitchFamily="66" charset="0"/>
              </a:rPr>
              <a:t>endogenních </a:t>
            </a:r>
            <a:r>
              <a:rPr lang="cs-CZ" sz="2000" dirty="0">
                <a:latin typeface="Comic Sans MS" pitchFamily="66" charset="0"/>
              </a:rPr>
              <a:t>regulačních mechanizmů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edonet.cz/i/Image/Obr.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29370"/>
            <a:ext cx="4752528" cy="37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8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dva oddělené okruhy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malý (plicní) oběh </a:t>
            </a:r>
            <a:r>
              <a:rPr lang="cs-CZ" sz="2000" dirty="0">
                <a:latin typeface="Comic Sans MS" pitchFamily="66" charset="0"/>
              </a:rPr>
              <a:t>je poháněn pravou komorou srdeční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velký (systémový) oběh </a:t>
            </a:r>
            <a:r>
              <a:rPr lang="cs-CZ" sz="2000" dirty="0">
                <a:latin typeface="Comic Sans MS" pitchFamily="66" charset="0"/>
              </a:rPr>
              <a:t>levou </a:t>
            </a:r>
            <a:r>
              <a:rPr lang="cs-CZ" sz="2000" dirty="0" smtClean="0">
                <a:latin typeface="Comic Sans MS" pitchFamily="66" charset="0"/>
              </a:rPr>
              <a:t>komorou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latin typeface="Comic Sans MS" pitchFamily="66" charset="0"/>
              </a:rPr>
              <a:t>tlak </a:t>
            </a:r>
            <a:r>
              <a:rPr lang="cs-CZ" sz="2000" dirty="0">
                <a:latin typeface="Comic Sans MS" pitchFamily="66" charset="0"/>
              </a:rPr>
              <a:t>v plicním oběhu je 4 – 5 krát nižší než v oběhu systémovém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Koronární oběh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 řízení </a:t>
            </a:r>
            <a:r>
              <a:rPr lang="cs-CZ" sz="2000" dirty="0">
                <a:latin typeface="Comic Sans MS" pitchFamily="66" charset="0"/>
              </a:rPr>
              <a:t>se uplatňují hlavně humorální </a:t>
            </a:r>
            <a:r>
              <a:rPr lang="cs-CZ" sz="2000" dirty="0" smtClean="0">
                <a:latin typeface="Comic Sans MS" pitchFamily="66" charset="0"/>
              </a:rPr>
              <a:t>mechanizmy: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dirty="0" smtClean="0">
                <a:latin typeface="Comic Sans MS" pitchFamily="66" charset="0"/>
              </a:rPr>
              <a:t>s </a:t>
            </a:r>
            <a:r>
              <a:rPr lang="cs-CZ" sz="2000" dirty="0">
                <a:latin typeface="Comic Sans MS" pitchFamily="66" charset="0"/>
              </a:rPr>
              <a:t>rostoucí prací stoupá </a:t>
            </a:r>
            <a:r>
              <a:rPr lang="cs-CZ" sz="2000" dirty="0" err="1">
                <a:latin typeface="Comic Sans MS" pitchFamily="66" charset="0"/>
              </a:rPr>
              <a:t>mtb</a:t>
            </a:r>
            <a:r>
              <a:rPr lang="cs-CZ" sz="2000" dirty="0">
                <a:latin typeface="Comic Sans MS" pitchFamily="66" charset="0"/>
              </a:rPr>
              <a:t>. obrat a množství katabolitů má </a:t>
            </a:r>
            <a:r>
              <a:rPr lang="cs-CZ" sz="2000" b="1" dirty="0" err="1" smtClean="0">
                <a:latin typeface="Comic Sans MS" pitchFamily="66" charset="0"/>
              </a:rPr>
              <a:t>vazodilatační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>
                <a:latin typeface="Comic Sans MS" pitchFamily="66" charset="0"/>
              </a:rPr>
              <a:t>účinek</a:t>
            </a:r>
            <a:r>
              <a:rPr lang="cs-CZ" sz="2000" dirty="0">
                <a:latin typeface="Comic Sans MS" pitchFamily="66" charset="0"/>
              </a:rPr>
              <a:t>, nejdůležitější </a:t>
            </a:r>
            <a:r>
              <a:rPr lang="cs-CZ" sz="2000" dirty="0" err="1" smtClean="0">
                <a:latin typeface="Comic Sans MS" pitchFamily="66" charset="0"/>
              </a:rPr>
              <a:t>vazodilatans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je </a:t>
            </a: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adenosin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dirty="0" smtClean="0">
                <a:latin typeface="Comic Sans MS" pitchFamily="66" charset="0"/>
              </a:rPr>
              <a:t>nepřímá vazodilatace </a:t>
            </a:r>
            <a:r>
              <a:rPr lang="cs-CZ" sz="2000" dirty="0">
                <a:latin typeface="Comic Sans MS" pitchFamily="66" charset="0"/>
              </a:rPr>
              <a:t>sympatikem a </a:t>
            </a: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katecholaminy</a:t>
            </a:r>
            <a:r>
              <a:rPr lang="cs-CZ" sz="2000" dirty="0">
                <a:latin typeface="Comic Sans MS" pitchFamily="66" charset="0"/>
              </a:rPr>
              <a:t> (přestože primární účinek na koronární cévu je </a:t>
            </a:r>
            <a:r>
              <a:rPr lang="cs-CZ" sz="2000" dirty="0" err="1">
                <a:latin typeface="Comic Sans MS" pitchFamily="66" charset="0"/>
              </a:rPr>
              <a:t>vasokontrikční</a:t>
            </a:r>
            <a:r>
              <a:rPr lang="cs-CZ" sz="2000" dirty="0">
                <a:latin typeface="Comic Sans MS" pitchFamily="66" charset="0"/>
              </a:rPr>
              <a:t>), neboť zvyšuje </a:t>
            </a:r>
            <a:r>
              <a:rPr lang="cs-CZ" sz="2000" dirty="0" err="1">
                <a:latin typeface="Comic Sans MS" pitchFamily="66" charset="0"/>
              </a:rPr>
              <a:t>mtb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smtClean="0">
                <a:latin typeface="Comic Sans MS" pitchFamily="66" charset="0"/>
              </a:rPr>
              <a:t>obrat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je </a:t>
            </a:r>
            <a:r>
              <a:rPr lang="cs-CZ" dirty="0">
                <a:latin typeface="Comic Sans MS" pitchFamily="66" charset="0"/>
              </a:rPr>
              <a:t>jedním z hlavních </a:t>
            </a:r>
            <a:r>
              <a:rPr lang="cs-CZ" dirty="0" err="1">
                <a:latin typeface="Comic Sans MS" pitchFamily="66" charset="0"/>
              </a:rPr>
              <a:t>neurohumorálních</a:t>
            </a:r>
            <a:r>
              <a:rPr lang="cs-CZ" dirty="0">
                <a:latin typeface="Comic Sans MS" pitchFamily="66" charset="0"/>
              </a:rPr>
              <a:t> regulátorů fyziologické </a:t>
            </a:r>
            <a:r>
              <a:rPr lang="cs-CZ" dirty="0" smtClean="0">
                <a:latin typeface="Comic Sans MS" pitchFamily="66" charset="0"/>
              </a:rPr>
              <a:t>homeostázy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rimárním </a:t>
            </a:r>
            <a:r>
              <a:rPr lang="cs-CZ" dirty="0">
                <a:latin typeface="Comic Sans MS" pitchFamily="66" charset="0"/>
              </a:rPr>
              <a:t>podnětem pro jeho aktivaci je vyplavení reninu </a:t>
            </a:r>
            <a:r>
              <a:rPr lang="cs-CZ" dirty="0" smtClean="0">
                <a:latin typeface="Comic Sans MS" pitchFamily="66" charset="0"/>
              </a:rPr>
              <a:t>z </a:t>
            </a:r>
            <a:r>
              <a:rPr lang="cs-CZ" dirty="0" err="1" smtClean="0">
                <a:latin typeface="Comic Sans MS" pitchFamily="66" charset="0"/>
              </a:rPr>
              <a:t>juxtaglomerulárních</a:t>
            </a:r>
            <a:r>
              <a:rPr lang="cs-CZ" dirty="0" smtClean="0">
                <a:latin typeface="Comic Sans MS" pitchFamily="66" charset="0"/>
              </a:rPr>
              <a:t> b., </a:t>
            </a:r>
            <a:r>
              <a:rPr lang="cs-CZ" dirty="0">
                <a:latin typeface="Comic Sans MS" pitchFamily="66" charset="0"/>
              </a:rPr>
              <a:t>lokalizovaných v medii aferentních renálních </a:t>
            </a:r>
            <a:r>
              <a:rPr lang="cs-CZ" dirty="0" smtClean="0">
                <a:latin typeface="Comic Sans MS" pitchFamily="66" charset="0"/>
              </a:rPr>
              <a:t>arteriol, k </a:t>
            </a:r>
            <a:r>
              <a:rPr lang="cs-CZ" dirty="0">
                <a:latin typeface="Comic Sans MS" pitchFamily="66" charset="0"/>
              </a:rPr>
              <a:t>tomu může dojít na základě: 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latin typeface="Comic Sans MS" pitchFamily="66" charset="0"/>
              </a:rPr>
              <a:t>poklesu průtoku krve aferentní arteriolou (např. hypotenze různé etiologie, stenóza renální </a:t>
            </a:r>
            <a:r>
              <a:rPr lang="cs-CZ" dirty="0" smtClean="0">
                <a:latin typeface="Comic Sans MS" pitchFamily="66" charset="0"/>
              </a:rPr>
              <a:t>arterie)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snížení </a:t>
            </a:r>
            <a:r>
              <a:rPr lang="cs-CZ" dirty="0">
                <a:latin typeface="Comic Sans MS" pitchFamily="66" charset="0"/>
              </a:rPr>
              <a:t>přívodu </a:t>
            </a:r>
            <a:r>
              <a:rPr lang="cs-CZ" dirty="0" err="1">
                <a:latin typeface="Comic Sans MS" pitchFamily="66" charset="0"/>
              </a:rPr>
              <a:t>NaCl</a:t>
            </a:r>
            <a:r>
              <a:rPr lang="cs-CZ" dirty="0">
                <a:latin typeface="Comic Sans MS" pitchFamily="66" charset="0"/>
              </a:rPr>
              <a:t> do oblasti </a:t>
            </a:r>
            <a:r>
              <a:rPr lang="cs-CZ" dirty="0" err="1">
                <a:latin typeface="Comic Sans MS" pitchFamily="66" charset="0"/>
              </a:rPr>
              <a:t>macula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densa</a:t>
            </a:r>
            <a:r>
              <a:rPr lang="cs-CZ" dirty="0">
                <a:latin typeface="Comic Sans MS" pitchFamily="66" charset="0"/>
              </a:rPr>
              <a:t> distálního </a:t>
            </a:r>
            <a:r>
              <a:rPr lang="cs-CZ" dirty="0" smtClean="0">
                <a:latin typeface="Comic Sans MS" pitchFamily="66" charset="0"/>
              </a:rPr>
              <a:t>tubulu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aktivace 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l-GR" baseline="-25000" dirty="0">
                <a:latin typeface="Comic Sans MS" pitchFamily="66" charset="0"/>
              </a:rPr>
              <a:t>1</a:t>
            </a:r>
            <a:r>
              <a:rPr lang="el-GR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adrenoreceptorů</a:t>
            </a:r>
            <a:r>
              <a:rPr lang="cs-CZ" dirty="0">
                <a:latin typeface="Comic Sans MS" pitchFamily="66" charset="0"/>
              </a:rPr>
              <a:t> v oblasti </a:t>
            </a:r>
            <a:r>
              <a:rPr lang="cs-CZ" dirty="0" err="1">
                <a:latin typeface="Comic Sans MS" pitchFamily="66" charset="0"/>
              </a:rPr>
              <a:t>juxtaglomerulárních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buněk</a:t>
            </a:r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3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r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enin</a:t>
            </a:r>
            <a:r>
              <a:rPr lang="cs-CZ" dirty="0" smtClean="0">
                <a:latin typeface="Comic Sans MS" pitchFamily="66" charset="0"/>
              </a:rPr>
              <a:t> má vliv na odštěpení </a:t>
            </a:r>
            <a:r>
              <a:rPr lang="cs-CZ" dirty="0" err="1">
                <a:latin typeface="Comic Sans MS" pitchFamily="66" charset="0"/>
              </a:rPr>
              <a:t>dekapeptidu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angiotenzinu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</a:t>
            </a:r>
            <a:r>
              <a:rPr lang="cs-CZ" dirty="0">
                <a:latin typeface="Comic Sans MS" pitchFamily="66" charset="0"/>
              </a:rPr>
              <a:t> (AGI) z </a:t>
            </a:r>
            <a:r>
              <a:rPr lang="cs-CZ" dirty="0" err="1" smtClean="0">
                <a:latin typeface="Comic Sans MS" pitchFamily="66" charset="0"/>
              </a:rPr>
              <a:t>angiotenzinogenu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z AGI  </a:t>
            </a:r>
            <a:r>
              <a:rPr lang="cs-CZ" dirty="0">
                <a:latin typeface="Comic Sans MS" pitchFamily="66" charset="0"/>
              </a:rPr>
              <a:t>je následně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-konvertujícím enzymem </a:t>
            </a:r>
            <a:r>
              <a:rPr lang="cs-CZ" dirty="0">
                <a:latin typeface="Comic Sans MS" pitchFamily="66" charset="0"/>
              </a:rPr>
              <a:t>(ACE) odštěpen histidin a leucin v pozici 9 a </a:t>
            </a:r>
            <a:r>
              <a:rPr lang="cs-CZ" dirty="0" smtClean="0">
                <a:latin typeface="Comic Sans MS" pitchFamily="66" charset="0"/>
              </a:rPr>
              <a:t>10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err="1" smtClean="0">
                <a:latin typeface="Comic Sans MS" pitchFamily="66" charset="0"/>
              </a:rPr>
              <a:t>oktapeptid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II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dirty="0" smtClean="0">
                <a:latin typeface="Comic Sans MS" pitchFamily="66" charset="0"/>
              </a:rPr>
              <a:t>AGII)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ACE katalyzuje rovněž </a:t>
            </a:r>
            <a:r>
              <a:rPr lang="cs-CZ" dirty="0">
                <a:latin typeface="Comic Sans MS" pitchFamily="66" charset="0"/>
              </a:rPr>
              <a:t>inaktivaci 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bradykininu</a:t>
            </a:r>
            <a:r>
              <a:rPr lang="cs-CZ" dirty="0" smtClean="0">
                <a:latin typeface="Comic Sans MS" pitchFamily="66" charset="0"/>
              </a:rPr>
              <a:t> (lokální </a:t>
            </a:r>
            <a:r>
              <a:rPr lang="cs-CZ" dirty="0">
                <a:latin typeface="Comic Sans MS" pitchFamily="66" charset="0"/>
              </a:rPr>
              <a:t>tkáňový hormon </a:t>
            </a:r>
            <a:r>
              <a:rPr lang="cs-CZ" dirty="0" smtClean="0">
                <a:latin typeface="Comic Sans MS" pitchFamily="66" charset="0"/>
              </a:rPr>
              <a:t>- vazodilatace </a:t>
            </a:r>
            <a:r>
              <a:rPr lang="cs-CZ" dirty="0">
                <a:latin typeface="Comic Sans MS" pitchFamily="66" charset="0"/>
              </a:rPr>
              <a:t>a zvýšení vaskulární </a:t>
            </a:r>
            <a:r>
              <a:rPr lang="cs-CZ" dirty="0" smtClean="0">
                <a:latin typeface="Comic Sans MS" pitchFamily="66" charset="0"/>
              </a:rPr>
              <a:t>permeability)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sekrece reninu je stimulována prostaglandiny (PGI2, PGE2) a inhibována </a:t>
            </a:r>
            <a:r>
              <a:rPr lang="el-GR" dirty="0">
                <a:latin typeface="Comic Sans MS" pitchFamily="66" charset="0"/>
              </a:rPr>
              <a:t>β-</a:t>
            </a:r>
            <a:r>
              <a:rPr lang="cs-CZ" dirty="0">
                <a:latin typeface="Comic Sans MS" pitchFamily="66" charset="0"/>
              </a:rPr>
              <a:t>blokátory 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2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systém</a:t>
            </a:r>
          </a:p>
        </p:txBody>
      </p:sp>
      <p:pic>
        <p:nvPicPr>
          <p:cNvPr id="5122" name="Picture 2" descr="Soubor:RAA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/>
        </p:blipFill>
        <p:spPr bwMode="auto">
          <a:xfrm>
            <a:off x="974627" y="1988840"/>
            <a:ext cx="8061870" cy="40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49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Sekundární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pl-PL" sz="1800" dirty="0" smtClean="0">
                <a:latin typeface="Comic Sans MS" pitchFamily="66" charset="0"/>
              </a:rPr>
              <a:t>5 %)</a:t>
            </a:r>
          </a:p>
          <a:p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>
                <a:latin typeface="Comic Sans MS" pitchFamily="66" charset="0"/>
              </a:rPr>
              <a:t>↑ TK je symptomem </a:t>
            </a:r>
            <a:r>
              <a:rPr lang="pl-PL" sz="1800" dirty="0" smtClean="0">
                <a:latin typeface="Comic Sans MS" pitchFamily="66" charset="0"/>
              </a:rPr>
              <a:t>jiného </a:t>
            </a:r>
            <a:r>
              <a:rPr lang="cs-CZ" sz="1800" dirty="0" smtClean="0">
                <a:latin typeface="Comic Sans MS" pitchFamily="66" charset="0"/>
              </a:rPr>
              <a:t>primárního </a:t>
            </a:r>
            <a:r>
              <a:rPr lang="cs-CZ" sz="1800" dirty="0">
                <a:latin typeface="Comic Sans MS" pitchFamily="66" charset="0"/>
              </a:rPr>
              <a:t>onemocnění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renální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ndokrinní </a:t>
            </a:r>
          </a:p>
          <a:p>
            <a:r>
              <a:rPr lang="cs-CZ" sz="1800" dirty="0" smtClean="0">
                <a:latin typeface="Comic Sans MS" pitchFamily="66" charset="0"/>
              </a:rPr>
              <a:t>prim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hyperaldosteronismus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feochromocytom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Cushingův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syndrom</a:t>
            </a:r>
          </a:p>
          <a:p>
            <a:r>
              <a:rPr lang="cs-CZ" sz="1800" dirty="0" smtClean="0">
                <a:latin typeface="Comic Sans MS" pitchFamily="66" charset="0"/>
              </a:rPr>
              <a:t>akromegalie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1800" dirty="0" err="1" smtClean="0">
                <a:latin typeface="Comic Sans MS" pitchFamily="66" charset="0"/>
              </a:rPr>
              <a:t>monogenní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formy hypertenze</a:t>
            </a:r>
          </a:p>
          <a:p>
            <a:r>
              <a:rPr lang="cs-CZ" sz="1800" dirty="0" smtClean="0">
                <a:latin typeface="Comic Sans MS" pitchFamily="66" charset="0"/>
              </a:rPr>
              <a:t>mutace </a:t>
            </a:r>
            <a:r>
              <a:rPr lang="cs-CZ" sz="1800" dirty="0">
                <a:latin typeface="Comic Sans MS" pitchFamily="66" charset="0"/>
              </a:rPr>
              <a:t>genů ovlivňujících </a:t>
            </a:r>
            <a:r>
              <a:rPr lang="cs-CZ" sz="1800" dirty="0" smtClean="0">
                <a:latin typeface="Comic Sans MS" pitchFamily="66" charset="0"/>
              </a:rPr>
              <a:t>hospodaření </a:t>
            </a:r>
            <a:r>
              <a:rPr lang="pt-BR" sz="1800" dirty="0" smtClean="0">
                <a:latin typeface="Comic Sans MS" pitchFamily="66" charset="0"/>
              </a:rPr>
              <a:t>s N</a:t>
            </a:r>
            <a:r>
              <a:rPr lang="cs-CZ" sz="1800" dirty="0" smtClean="0">
                <a:latin typeface="Comic Sans MS" pitchFamily="66" charset="0"/>
              </a:rPr>
              <a:t>a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Esenciální </a:t>
            </a:r>
            <a:r>
              <a:rPr lang="cs-CZ" sz="1800" dirty="0" smtClean="0">
                <a:latin typeface="Comic Sans MS" pitchFamily="66" charset="0"/>
              </a:rPr>
              <a:t>(95 %) 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náme mnoho patogenetických mechanizmů, ale </a:t>
            </a:r>
            <a:r>
              <a:rPr lang="cs-CZ" sz="1800" dirty="0">
                <a:latin typeface="Comic Sans MS" pitchFamily="66" charset="0"/>
              </a:rPr>
              <a:t>ne vlastní etiologickou příčinu</a:t>
            </a:r>
          </a:p>
          <a:p>
            <a:r>
              <a:rPr lang="pt-BR" sz="1800" dirty="0" smtClean="0">
                <a:latin typeface="Comic Sans MS" pitchFamily="66" charset="0"/>
              </a:rPr>
              <a:t>v ledvině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aabe.cz/files/imagecache/product_preview/clanok/meric%20tla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093640" cy="1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17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Kritéria</a:t>
            </a:r>
          </a:p>
          <a:p>
            <a:r>
              <a:rPr lang="cs-CZ" sz="1600" dirty="0" smtClean="0">
                <a:latin typeface="Comic Sans MS" pitchFamily="66" charset="0"/>
              </a:rPr>
              <a:t>TK </a:t>
            </a:r>
            <a:r>
              <a:rPr lang="cs-CZ" sz="1600" dirty="0">
                <a:latin typeface="Comic Sans MS" pitchFamily="66" charset="0"/>
              </a:rPr>
              <a:t>≥ 140/90 </a:t>
            </a:r>
            <a:r>
              <a:rPr lang="cs-CZ" sz="1600" dirty="0" err="1">
                <a:latin typeface="Comic Sans MS" pitchFamily="66" charset="0"/>
              </a:rPr>
              <a:t>mmHg</a:t>
            </a:r>
            <a:r>
              <a:rPr lang="cs-CZ" sz="1600" dirty="0">
                <a:latin typeface="Comic Sans MS" pitchFamily="66" charset="0"/>
              </a:rPr>
              <a:t> u dospělého bez ohledu na věk v klidu </a:t>
            </a:r>
            <a:r>
              <a:rPr lang="cs-CZ" sz="1600" dirty="0" smtClean="0">
                <a:latin typeface="Comic Sans MS" pitchFamily="66" charset="0"/>
              </a:rPr>
              <a:t>(&gt; 10 </a:t>
            </a:r>
            <a:r>
              <a:rPr lang="cs-CZ" sz="1600" dirty="0">
                <a:latin typeface="Comic Sans MS" pitchFamily="66" charset="0"/>
              </a:rPr>
              <a:t>min) opakovaně min. 2× ze </a:t>
            </a:r>
            <a:r>
              <a:rPr lang="cs-CZ" sz="1600" dirty="0" smtClean="0">
                <a:latin typeface="Comic Sans MS" pitchFamily="66" charset="0"/>
              </a:rPr>
              <a:t>3 měření </a:t>
            </a:r>
            <a:r>
              <a:rPr lang="cs-CZ" sz="1600" dirty="0">
                <a:latin typeface="Comic Sans MS" pitchFamily="66" charset="0"/>
              </a:rPr>
              <a:t>v odstupu několika dní</a:t>
            </a:r>
          </a:p>
          <a:p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diabetiků a chronického selhání ledvin by měl být tlak &lt;</a:t>
            </a:r>
            <a:r>
              <a:rPr lang="cs-CZ" sz="1600" dirty="0" smtClean="0">
                <a:latin typeface="Comic Sans MS" pitchFamily="66" charset="0"/>
              </a:rPr>
              <a:t>130/80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tupeň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mírná </a:t>
            </a:r>
            <a:r>
              <a:rPr lang="cs-CZ" sz="1600" dirty="0">
                <a:latin typeface="Comic Sans MS" pitchFamily="66" charset="0"/>
              </a:rPr>
              <a:t>140 – 179/90 – 104</a:t>
            </a:r>
          </a:p>
          <a:p>
            <a:r>
              <a:rPr lang="cs-CZ" sz="1600" dirty="0" smtClean="0">
                <a:latin typeface="Comic Sans MS" pitchFamily="66" charset="0"/>
              </a:rPr>
              <a:t>středně </a:t>
            </a:r>
            <a:r>
              <a:rPr lang="cs-CZ" sz="1600" dirty="0">
                <a:latin typeface="Comic Sans MS" pitchFamily="66" charset="0"/>
              </a:rPr>
              <a:t>závažná 180 – 199/105 - 114</a:t>
            </a:r>
          </a:p>
          <a:p>
            <a:r>
              <a:rPr lang="cs-CZ" sz="1600" dirty="0" smtClean="0">
                <a:latin typeface="Comic Sans MS" pitchFamily="66" charset="0"/>
              </a:rPr>
              <a:t>těžká </a:t>
            </a:r>
            <a:r>
              <a:rPr lang="cs-CZ" sz="1600" dirty="0">
                <a:latin typeface="Comic Sans MS" pitchFamily="66" charset="0"/>
              </a:rPr>
              <a:t>≥ 200/115</a:t>
            </a:r>
          </a:p>
          <a:p>
            <a:r>
              <a:rPr lang="cs-CZ" sz="1600" dirty="0" smtClean="0">
                <a:latin typeface="Comic Sans MS" pitchFamily="66" charset="0"/>
              </a:rPr>
              <a:t>izolovaná </a:t>
            </a:r>
            <a:r>
              <a:rPr lang="cs-CZ" sz="1600" dirty="0">
                <a:latin typeface="Comic Sans MS" pitchFamily="66" charset="0"/>
              </a:rPr>
              <a:t>systolická hypertenze </a:t>
            </a:r>
            <a:r>
              <a:rPr lang="cs-CZ" sz="1600" dirty="0" smtClean="0">
                <a:latin typeface="Comic Sans MS" pitchFamily="66" charset="0"/>
              </a:rPr>
              <a:t>STK </a:t>
            </a:r>
            <a:r>
              <a:rPr lang="cs-CZ" sz="1600" dirty="0">
                <a:latin typeface="Comic Sans MS" pitchFamily="66" charset="0"/>
              </a:rPr>
              <a:t>&gt;160 při </a:t>
            </a:r>
            <a:r>
              <a:rPr lang="cs-CZ" sz="1600" dirty="0" smtClean="0">
                <a:latin typeface="Comic Sans MS" pitchFamily="66" charset="0"/>
              </a:rPr>
              <a:t>DTK </a:t>
            </a:r>
            <a:r>
              <a:rPr lang="cs-CZ" sz="1600" dirty="0">
                <a:latin typeface="Comic Sans MS" pitchFamily="66" charset="0"/>
              </a:rPr>
              <a:t>&lt;90 </a:t>
            </a:r>
            <a:r>
              <a:rPr lang="cs-CZ" sz="1600" dirty="0" err="1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rezistentní </a:t>
            </a:r>
            <a:r>
              <a:rPr lang="cs-CZ" sz="1600" dirty="0">
                <a:latin typeface="Comic Sans MS" pitchFamily="66" charset="0"/>
              </a:rPr>
              <a:t>≥140/90 při kombinaci 3 antihypertenziv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Stádia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I </a:t>
            </a:r>
            <a:r>
              <a:rPr lang="cs-CZ" sz="1600" dirty="0">
                <a:latin typeface="Comic Sans MS" pitchFamily="66" charset="0"/>
              </a:rPr>
              <a:t>– prosté zvýšení TK bez orgánových změn</a:t>
            </a:r>
          </a:p>
          <a:p>
            <a:r>
              <a:rPr lang="cs-CZ" sz="1600" dirty="0" smtClean="0">
                <a:latin typeface="Comic Sans MS" pitchFamily="66" charset="0"/>
              </a:rPr>
              <a:t>II </a:t>
            </a:r>
            <a:r>
              <a:rPr lang="cs-CZ" sz="1600" dirty="0">
                <a:latin typeface="Comic Sans MS" pitchFamily="66" charset="0"/>
              </a:rPr>
              <a:t>– hypertrofie LK, </a:t>
            </a:r>
            <a:r>
              <a:rPr lang="cs-CZ" sz="1600" dirty="0" err="1">
                <a:latin typeface="Comic Sans MS" pitchFamily="66" charset="0"/>
              </a:rPr>
              <a:t>mikroalbumin</a:t>
            </a:r>
            <a:r>
              <a:rPr lang="cs-CZ" sz="1600" dirty="0">
                <a:latin typeface="Comic Sans MS" pitchFamily="66" charset="0"/>
              </a:rPr>
              <a:t>-/proteinurie, kalcifikace aorty</a:t>
            </a:r>
          </a:p>
          <a:p>
            <a:r>
              <a:rPr lang="cs-CZ" sz="1600" dirty="0" smtClean="0">
                <a:latin typeface="Comic Sans MS" pitchFamily="66" charset="0"/>
              </a:rPr>
              <a:t>III </a:t>
            </a:r>
            <a:r>
              <a:rPr lang="cs-CZ" sz="1600" dirty="0">
                <a:latin typeface="Comic Sans MS" pitchFamily="66" charset="0"/>
              </a:rPr>
              <a:t>– srdeční selhání, renální insuficience, CMP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32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5184576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není </a:t>
            </a:r>
            <a:r>
              <a:rPr lang="cs-CZ" sz="1600" dirty="0">
                <a:latin typeface="Comic Sans MS" pitchFamily="66" charset="0"/>
              </a:rPr>
              <a:t>jen prostou </a:t>
            </a:r>
            <a:r>
              <a:rPr lang="cs-CZ" sz="1600" dirty="0" err="1">
                <a:latin typeface="Comic Sans MS" pitchFamily="66" charset="0"/>
              </a:rPr>
              <a:t>hemodynamickou</a:t>
            </a:r>
            <a:r>
              <a:rPr lang="cs-CZ" sz="1600" dirty="0">
                <a:latin typeface="Comic Sans MS" pitchFamily="66" charset="0"/>
              </a:rPr>
              <a:t> odchylkou ale je až v </a:t>
            </a:r>
            <a:r>
              <a:rPr lang="cs-CZ" sz="1600" dirty="0" smtClean="0">
                <a:latin typeface="Comic Sans MS" pitchFamily="66" charset="0"/>
              </a:rPr>
              <a:t>80 % </a:t>
            </a:r>
            <a:r>
              <a:rPr lang="cs-CZ" sz="1600" dirty="0">
                <a:latin typeface="Comic Sans MS" pitchFamily="66" charset="0"/>
              </a:rPr>
              <a:t>případů sdružena s </a:t>
            </a:r>
            <a:r>
              <a:rPr lang="cs-CZ" sz="1600" dirty="0" smtClean="0">
                <a:latin typeface="Comic Sans MS" pitchFamily="66" charset="0"/>
              </a:rPr>
              <a:t>řadou metabolických </a:t>
            </a:r>
            <a:r>
              <a:rPr lang="cs-CZ" sz="1600" dirty="0">
                <a:latin typeface="Comic Sans MS" pitchFamily="66" charset="0"/>
              </a:rPr>
              <a:t>odchylek</a:t>
            </a:r>
          </a:p>
          <a:p>
            <a:r>
              <a:rPr lang="cs-CZ" sz="1600" dirty="0" smtClean="0">
                <a:latin typeface="Comic Sans MS" pitchFamily="66" charset="0"/>
              </a:rPr>
              <a:t>inzulinová </a:t>
            </a:r>
            <a:r>
              <a:rPr lang="cs-CZ" sz="1600" dirty="0">
                <a:latin typeface="Comic Sans MS" pitchFamily="66" charset="0"/>
              </a:rPr>
              <a:t>rezistence / porušená glukózová tolerance / </a:t>
            </a:r>
            <a:r>
              <a:rPr lang="cs-CZ" sz="1600" dirty="0" smtClean="0">
                <a:latin typeface="Comic Sans MS" pitchFamily="66" charset="0"/>
              </a:rPr>
              <a:t>DM</a:t>
            </a:r>
          </a:p>
          <a:p>
            <a:r>
              <a:rPr lang="cs-CZ" sz="1600" dirty="0" smtClean="0">
                <a:latin typeface="Comic Sans MS" pitchFamily="66" charset="0"/>
              </a:rPr>
              <a:t>obezita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dyslipidemie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jejich </a:t>
            </a:r>
            <a:r>
              <a:rPr lang="cs-CZ" sz="1600" dirty="0">
                <a:latin typeface="Comic Sans MS" pitchFamily="66" charset="0"/>
              </a:rPr>
              <a:t>společný výskyt je častější než by odpovídalo náhodnému </a:t>
            </a:r>
            <a:r>
              <a:rPr lang="cs-CZ" sz="1600" dirty="0" err="1">
                <a:latin typeface="Comic Sans MS" pitchFamily="66" charset="0"/>
              </a:rPr>
              <a:t>souvýskytu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b="1" dirty="0" smtClean="0">
                <a:latin typeface="Comic Sans MS" pitchFamily="66" charset="0"/>
              </a:rPr>
              <a:t>METABOLICKÝ </a:t>
            </a:r>
            <a:r>
              <a:rPr lang="cs-CZ" sz="1600" b="1" dirty="0">
                <a:latin typeface="Comic Sans MS" pitchFamily="66" charset="0"/>
              </a:rPr>
              <a:t>SYNDROM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G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enetický </a:t>
            </a: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základ EH</a:t>
            </a:r>
          </a:p>
          <a:p>
            <a:r>
              <a:rPr lang="cs-CZ" sz="1600" dirty="0" smtClean="0">
                <a:latin typeface="Comic Sans MS" pitchFamily="66" charset="0"/>
              </a:rPr>
              <a:t>20 – 40 % </a:t>
            </a:r>
            <a:r>
              <a:rPr lang="cs-CZ" sz="1600" dirty="0">
                <a:latin typeface="Comic Sans MS" pitchFamily="66" charset="0"/>
              </a:rPr>
              <a:t>variability TK je určeno geneticky</a:t>
            </a:r>
          </a:p>
          <a:p>
            <a:r>
              <a:rPr lang="cs-CZ" sz="1600" dirty="0" smtClean="0">
                <a:latin typeface="Comic Sans MS" pitchFamily="66" charset="0"/>
              </a:rPr>
              <a:t>hypertenze </a:t>
            </a:r>
            <a:r>
              <a:rPr lang="cs-CZ" sz="1600" dirty="0">
                <a:latin typeface="Comic Sans MS" pitchFamily="66" charset="0"/>
              </a:rPr>
              <a:t>je jednoznačným rizikovým faktorem kardiovaskulární </a:t>
            </a:r>
            <a:r>
              <a:rPr lang="cs-CZ" sz="1600" dirty="0" smtClean="0">
                <a:latin typeface="Comic Sans MS" pitchFamily="66" charset="0"/>
              </a:rPr>
              <a:t>a cerebrovaskulární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mortality </a:t>
            </a:r>
            <a:r>
              <a:rPr lang="cs-CZ" sz="1600" dirty="0">
                <a:latin typeface="Comic Sans MS" pitchFamily="66" charset="0"/>
              </a:rPr>
              <a:t>a rizikovým faktorem selhání ledvin</a:t>
            </a:r>
          </a:p>
          <a:p>
            <a:r>
              <a:rPr lang="cs-CZ" sz="1600" dirty="0" smtClean="0">
                <a:latin typeface="Comic Sans MS" pitchFamily="66" charset="0"/>
              </a:rPr>
              <a:t>vzestup </a:t>
            </a:r>
            <a:r>
              <a:rPr lang="cs-CZ" sz="1600" dirty="0">
                <a:latin typeface="Comic Sans MS" pitchFamily="66" charset="0"/>
              </a:rPr>
              <a:t>o každých </a:t>
            </a:r>
            <a:r>
              <a:rPr lang="cs-CZ" sz="1600" dirty="0" smtClean="0">
                <a:latin typeface="Comic Sans MS" pitchFamily="66" charset="0"/>
              </a:rPr>
              <a:t>20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STK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10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DTK </a:t>
            </a:r>
            <a:r>
              <a:rPr lang="cs-CZ" sz="1600" dirty="0">
                <a:latin typeface="Comic Sans MS" pitchFamily="66" charset="0"/>
              </a:rPr>
              <a:t>zdvojnásobuje </a:t>
            </a:r>
            <a:r>
              <a:rPr lang="cs-CZ" sz="1600" dirty="0" smtClean="0">
                <a:latin typeface="Comic Sans MS" pitchFamily="66" charset="0"/>
              </a:rPr>
              <a:t>riziko (významně </a:t>
            </a:r>
            <a:r>
              <a:rPr lang="cs-CZ" sz="1600" dirty="0">
                <a:latin typeface="Comic Sans MS" pitchFamily="66" charset="0"/>
              </a:rPr>
              <a:t>potencuje proces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– mechanické poškození endotelu usnadňuje působení </a:t>
            </a:r>
            <a:r>
              <a:rPr lang="cs-CZ" sz="1600" dirty="0" smtClean="0">
                <a:latin typeface="Comic Sans MS" pitchFamily="66" charset="0"/>
              </a:rPr>
              <a:t>všech ostatních faktorů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 při </a:t>
            </a:r>
            <a:r>
              <a:rPr lang="cs-CZ" sz="1600" dirty="0">
                <a:latin typeface="Comic Sans MS" pitchFamily="66" charset="0"/>
              </a:rPr>
              <a:t>již rozvinuté ateroskleróze napomáhá její akutní manifestaci (ruptura plátu)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6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Vnější faktory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příjem </a:t>
            </a:r>
            <a:r>
              <a:rPr lang="cs-CZ" sz="1600" dirty="0">
                <a:latin typeface="Comic Sans MS" pitchFamily="66" charset="0"/>
              </a:rPr>
              <a:t>Na (soli)</a:t>
            </a:r>
          </a:p>
          <a:p>
            <a:r>
              <a:rPr lang="cs-CZ" sz="1600" dirty="0" smtClean="0">
                <a:latin typeface="Comic Sans MS" pitchFamily="66" charset="0"/>
              </a:rPr>
              <a:t>po </a:t>
            </a:r>
            <a:r>
              <a:rPr lang="cs-CZ" sz="1600" dirty="0">
                <a:latin typeface="Comic Sans MS" pitchFamily="66" charset="0"/>
              </a:rPr>
              <a:t>snížení příjmu obvykle pokles TK (i když ne vždy)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citlivost k Na se uplatňuje zejm. v </a:t>
            </a:r>
            <a:r>
              <a:rPr lang="cs-CZ" sz="1600" dirty="0" smtClean="0">
                <a:latin typeface="Comic Sans MS" pitchFamily="66" charset="0"/>
              </a:rPr>
              <a:t>některých populacích </a:t>
            </a:r>
            <a:r>
              <a:rPr lang="cs-CZ" sz="1600" dirty="0">
                <a:latin typeface="Comic Sans MS" pitchFamily="66" charset="0"/>
              </a:rPr>
              <a:t>(zejm. černoši), kde je příjem Na obecně </a:t>
            </a:r>
            <a:r>
              <a:rPr lang="cs-CZ" sz="1600" dirty="0" smtClean="0">
                <a:latin typeface="Comic Sans MS" pitchFamily="66" charset="0"/>
              </a:rPr>
              <a:t>nízký, a proto </a:t>
            </a:r>
            <a:r>
              <a:rPr lang="cs-CZ" sz="1600" dirty="0">
                <a:latin typeface="Comic Sans MS" pitchFamily="66" charset="0"/>
              </a:rPr>
              <a:t>je zajištěna intenzivní reabsorpce </a:t>
            </a:r>
            <a:r>
              <a:rPr lang="cs-CZ" sz="1600" dirty="0" smtClean="0">
                <a:latin typeface="Comic Sans MS" pitchFamily="66" charset="0"/>
              </a:rPr>
              <a:t>Na (přetrvává </a:t>
            </a:r>
            <a:r>
              <a:rPr lang="cs-CZ" sz="1600" dirty="0">
                <a:latin typeface="Comic Sans MS" pitchFamily="66" charset="0"/>
              </a:rPr>
              <a:t>i v jiných podmínkách - “gen otroků</a:t>
            </a:r>
            <a:r>
              <a:rPr lang="cs-CZ" sz="1600" dirty="0" smtClean="0">
                <a:latin typeface="Comic Sans MS" pitchFamily="66" charset="0"/>
              </a:rPr>
              <a:t>”)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 </a:t>
            </a:r>
            <a:r>
              <a:rPr lang="cs-CZ" sz="1600" dirty="0">
                <a:latin typeface="Comic Sans MS" pitchFamily="66" charset="0"/>
              </a:rPr>
              <a:t>druhou stranu např. v Evropě je příjem soli obecně </a:t>
            </a:r>
            <a:r>
              <a:rPr lang="cs-CZ" sz="1600" dirty="0" smtClean="0">
                <a:latin typeface="Comic Sans MS" pitchFamily="66" charset="0"/>
              </a:rPr>
              <a:t>vysoký, </a:t>
            </a:r>
            <a:r>
              <a:rPr lang="it-IT" sz="1600" dirty="0" smtClean="0">
                <a:latin typeface="Comic Sans MS" pitchFamily="66" charset="0"/>
              </a:rPr>
              <a:t>a </a:t>
            </a:r>
            <a:r>
              <a:rPr lang="it-IT" sz="1600" dirty="0">
                <a:latin typeface="Comic Sans MS" pitchFamily="66" charset="0"/>
              </a:rPr>
              <a:t>přesto ne všichni jsou </a:t>
            </a:r>
            <a:r>
              <a:rPr lang="it-IT" sz="1600" dirty="0" smtClean="0">
                <a:latin typeface="Comic Sans MS" pitchFamily="66" charset="0"/>
              </a:rPr>
              <a:t>hypertonici</a:t>
            </a:r>
            <a:r>
              <a:rPr lang="cs-CZ" sz="1600" dirty="0" smtClean="0">
                <a:latin typeface="Comic Sans MS" pitchFamily="66" charset="0"/>
              </a:rPr>
              <a:t> (evidentně </a:t>
            </a:r>
            <a:r>
              <a:rPr lang="cs-CZ" sz="1600" dirty="0">
                <a:latin typeface="Comic Sans MS" pitchFamily="66" charset="0"/>
              </a:rPr>
              <a:t>různá </a:t>
            </a:r>
            <a:r>
              <a:rPr lang="cs-CZ" sz="1600" dirty="0" smtClean="0">
                <a:latin typeface="Comic Sans MS" pitchFamily="66" charset="0"/>
              </a:rPr>
              <a:t>citlivost)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chronický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cs-CZ" sz="1600" dirty="0" smtClean="0">
                <a:latin typeface="Comic Sans MS" pitchFamily="66" charset="0"/>
              </a:rPr>
              <a:t>zpočátku </a:t>
            </a:r>
            <a:r>
              <a:rPr lang="cs-CZ" sz="1600" dirty="0">
                <a:latin typeface="Comic Sans MS" pitchFamily="66" charset="0"/>
              </a:rPr>
              <a:t>reaktivní ↑ TK vede k </a:t>
            </a:r>
            <a:r>
              <a:rPr lang="cs-CZ" sz="1600" dirty="0" err="1">
                <a:latin typeface="Comic Sans MS" pitchFamily="66" charset="0"/>
              </a:rPr>
              <a:t>remodelaci</a:t>
            </a:r>
            <a:r>
              <a:rPr lang="cs-CZ" sz="1600" dirty="0">
                <a:latin typeface="Comic Sans MS" pitchFamily="66" charset="0"/>
              </a:rPr>
              <a:t> cévní </a:t>
            </a:r>
            <a:r>
              <a:rPr lang="cs-CZ" sz="1600" dirty="0" smtClean="0">
                <a:latin typeface="Comic Sans MS" pitchFamily="66" charset="0"/>
              </a:rPr>
              <a:t>stěny, a tím fixaci hypertenze (prokázáno </a:t>
            </a:r>
            <a:r>
              <a:rPr lang="cs-CZ" sz="1600" dirty="0">
                <a:latin typeface="Comic Sans MS" pitchFamily="66" charset="0"/>
              </a:rPr>
              <a:t>např. studiemi srovnávající skupiny osob </a:t>
            </a:r>
            <a:r>
              <a:rPr lang="cs-CZ" sz="1600" dirty="0" smtClean="0">
                <a:latin typeface="Comic Sans MS" pitchFamily="66" charset="0"/>
              </a:rPr>
              <a:t>stejného věku </a:t>
            </a:r>
            <a:r>
              <a:rPr lang="cs-CZ" sz="1600" dirty="0">
                <a:latin typeface="Comic Sans MS" pitchFamily="66" charset="0"/>
              </a:rPr>
              <a:t>a pohlaví ale různých </a:t>
            </a:r>
            <a:r>
              <a:rPr lang="cs-CZ" sz="1600" dirty="0" smtClean="0">
                <a:latin typeface="Comic Sans MS" pitchFamily="66" charset="0"/>
              </a:rPr>
              <a:t>profesí = </a:t>
            </a:r>
            <a:r>
              <a:rPr lang="cs-CZ" sz="1600" dirty="0">
                <a:latin typeface="Comic Sans MS" pitchFamily="66" charset="0"/>
              </a:rPr>
              <a:t>úrovní </a:t>
            </a:r>
            <a:r>
              <a:rPr lang="cs-CZ" sz="1600" dirty="0" smtClean="0">
                <a:latin typeface="Comic Sans MS" pitchFamily="66" charset="0"/>
              </a:rPr>
              <a:t>stresu </a:t>
            </a:r>
            <a:r>
              <a:rPr lang="cs-CZ" sz="1600" dirty="0">
                <a:latin typeface="Comic Sans MS" pitchFamily="66" charset="0"/>
              </a:rPr>
              <a:t>žijících </a:t>
            </a:r>
            <a:r>
              <a:rPr lang="cs-CZ" sz="1600" dirty="0" smtClean="0">
                <a:latin typeface="Comic Sans MS" pitchFamily="66" charset="0"/>
              </a:rPr>
              <a:t>ve stejném </a:t>
            </a:r>
            <a:r>
              <a:rPr lang="cs-CZ" sz="1600" dirty="0">
                <a:latin typeface="Comic Sans MS" pitchFamily="66" charset="0"/>
              </a:rPr>
              <a:t>prostředí </a:t>
            </a:r>
            <a:r>
              <a:rPr lang="cs-CZ" sz="1600" dirty="0" smtClean="0">
                <a:latin typeface="Comic Sans MS" pitchFamily="66" charset="0"/>
              </a:rPr>
              <a:t>např. jeptišky</a:t>
            </a:r>
            <a:r>
              <a:rPr lang="cs-CZ" sz="1600" dirty="0">
                <a:latin typeface="Comic Sans MS" pitchFamily="66" charset="0"/>
              </a:rPr>
              <a:t>, letečtí </a:t>
            </a:r>
            <a:r>
              <a:rPr lang="cs-CZ" sz="1600" dirty="0" smtClean="0">
                <a:latin typeface="Comic Sans MS" pitchFamily="66" charset="0"/>
              </a:rPr>
              <a:t>dispečeři)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nárůst </a:t>
            </a:r>
            <a:r>
              <a:rPr lang="cs-CZ" sz="1600" dirty="0">
                <a:latin typeface="Comic Sans MS" pitchFamily="66" charset="0"/>
              </a:rPr>
              <a:t>tělesné váhy / nadváha / </a:t>
            </a:r>
            <a:r>
              <a:rPr lang="cs-CZ" sz="1600" dirty="0" smtClean="0">
                <a:latin typeface="Comic Sans MS" pitchFamily="66" charset="0"/>
              </a:rPr>
              <a:t>obezita</a:t>
            </a:r>
          </a:p>
          <a:p>
            <a:pPr>
              <a:buFont typeface="+mj-lt"/>
              <a:buAutoNum type="arabicPeriod" startAt="3"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alkohol </a:t>
            </a:r>
            <a:r>
              <a:rPr lang="cs-CZ" sz="1600" dirty="0">
                <a:latin typeface="Comic Sans MS" pitchFamily="66" charset="0"/>
              </a:rPr>
              <a:t>?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92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Patogeneze</a:t>
            </a:r>
            <a:r>
              <a:rPr lang="cs-CZ" sz="1600" dirty="0" smtClean="0">
                <a:latin typeface="Comic Sans MS" pitchFamily="66" charset="0"/>
              </a:rPr>
              <a:t> – heterogenní onemocnění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srdeční výdej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senzitivita </a:t>
            </a:r>
            <a:r>
              <a:rPr lang="cs-CZ" sz="1600" dirty="0" err="1">
                <a:latin typeface="Comic Sans MS" pitchFamily="66" charset="0"/>
              </a:rPr>
              <a:t>baroreflexu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aktivace </a:t>
            </a:r>
            <a:r>
              <a:rPr lang="cs-CZ" sz="1600" dirty="0">
                <a:latin typeface="Comic Sans MS" pitchFamily="66" charset="0"/>
              </a:rPr>
              <a:t>osy hypotalamus - hypofýza (ACTH) - nadledvina (glukokortikoidy a aldosteron)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velikost levé komory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cirkulující volum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</a:t>
            </a:r>
            <a:r>
              <a:rPr lang="cs-CZ" sz="1600" dirty="0" smtClean="0">
                <a:latin typeface="Comic Sans MS" pitchFamily="66" charset="0"/>
              </a:rPr>
              <a:t>RAAS </a:t>
            </a:r>
            <a:r>
              <a:rPr lang="cs-CZ" sz="1600" dirty="0">
                <a:latin typeface="Comic Sans MS" pitchFamily="66" charset="0"/>
              </a:rPr>
              <a:t>(t.j. hladina reninu, ACE, AGT)</a:t>
            </a:r>
          </a:p>
          <a:p>
            <a:r>
              <a:rPr lang="cs-CZ" sz="1600" dirty="0" smtClean="0">
                <a:latin typeface="Comic Sans MS" pitchFamily="66" charset="0"/>
              </a:rPr>
              <a:t>variabilita </a:t>
            </a:r>
            <a:r>
              <a:rPr lang="cs-CZ" sz="1600" dirty="0">
                <a:latin typeface="Comic Sans MS" pitchFamily="66" charset="0"/>
              </a:rPr>
              <a:t>enzymů syntetizujících steroidy, zejm. aldosteron-</a:t>
            </a:r>
            <a:r>
              <a:rPr lang="cs-CZ" sz="1600" dirty="0" err="1">
                <a:latin typeface="Comic Sans MS" pitchFamily="66" charset="0"/>
              </a:rPr>
              <a:t>syntetázy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citlivost k Na (centrální </a:t>
            </a:r>
            <a:r>
              <a:rPr lang="cs-CZ" sz="1600" dirty="0" err="1">
                <a:latin typeface="Comic Sans MS" pitchFamily="66" charset="0"/>
              </a:rPr>
              <a:t>osmorecepce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tubuluglomerulární</a:t>
            </a:r>
            <a:r>
              <a:rPr lang="cs-CZ" sz="1600" dirty="0">
                <a:latin typeface="Comic Sans MS" pitchFamily="66" charset="0"/>
              </a:rPr>
              <a:t> zpětná vazba)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změny </a:t>
            </a:r>
            <a:r>
              <a:rPr lang="cs-CZ" sz="1600" dirty="0">
                <a:latin typeface="Comic Sans MS" pitchFamily="66" charset="0"/>
              </a:rPr>
              <a:t>hladin nebo působení atriálního </a:t>
            </a:r>
            <a:r>
              <a:rPr lang="cs-CZ" sz="1600" dirty="0" err="1">
                <a:latin typeface="Comic Sans MS" pitchFamily="66" charset="0"/>
              </a:rPr>
              <a:t>natriuretického</a:t>
            </a:r>
            <a:r>
              <a:rPr lang="cs-CZ" sz="1600" dirty="0">
                <a:latin typeface="Comic Sans MS" pitchFamily="66" charset="0"/>
              </a:rPr>
              <a:t> peptidu (ANP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2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periferní rezistenci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RAS (t.j. hladina reninu, ACE, AGT)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aktivace ATR1 jako důsledek </a:t>
            </a:r>
            <a:r>
              <a:rPr lang="cs-CZ" sz="1600" dirty="0" err="1">
                <a:latin typeface="Comic Sans MS" pitchFamily="66" charset="0"/>
              </a:rPr>
              <a:t>genet</a:t>
            </a:r>
            <a:r>
              <a:rPr lang="cs-CZ" sz="1600" dirty="0">
                <a:latin typeface="Comic Sans MS" pitchFamily="66" charset="0"/>
              </a:rPr>
              <a:t>. variability</a:t>
            </a:r>
          </a:p>
          <a:p>
            <a:r>
              <a:rPr lang="cs-CZ" sz="1600" dirty="0" err="1" smtClean="0">
                <a:latin typeface="Comic Sans MS" pitchFamily="66" charset="0"/>
              </a:rPr>
              <a:t>kalikrein</a:t>
            </a:r>
            <a:r>
              <a:rPr lang="cs-CZ" sz="1600" dirty="0" smtClean="0">
                <a:latin typeface="Comic Sans MS" pitchFamily="66" charset="0"/>
              </a:rPr>
              <a:t>-kininový </a:t>
            </a:r>
            <a:r>
              <a:rPr lang="cs-CZ" sz="1600" dirty="0">
                <a:latin typeface="Comic Sans MS" pitchFamily="66" charset="0"/>
              </a:rPr>
              <a:t>systém</a:t>
            </a:r>
          </a:p>
          <a:p>
            <a:r>
              <a:rPr lang="cs-CZ" sz="1600" dirty="0" smtClean="0">
                <a:latin typeface="Comic Sans MS" pitchFamily="66" charset="0"/>
              </a:rPr>
              <a:t>poměr </a:t>
            </a:r>
            <a:r>
              <a:rPr lang="cs-CZ" sz="1600" dirty="0">
                <a:latin typeface="Comic Sans MS" pitchFamily="66" charset="0"/>
              </a:rPr>
              <a:t>mezi hladinami para-/</a:t>
            </a:r>
            <a:r>
              <a:rPr lang="cs-CZ" sz="1600" dirty="0" err="1">
                <a:latin typeface="Comic Sans MS" pitchFamily="66" charset="0"/>
              </a:rPr>
              <a:t>autokrinních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vazopresorických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TXA) a </a:t>
            </a:r>
            <a:r>
              <a:rPr lang="cs-CZ" sz="1600" dirty="0" err="1" smtClean="0">
                <a:latin typeface="Comic Sans MS" pitchFamily="66" charset="0"/>
              </a:rPr>
              <a:t>vazodilatačních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mediátorů </a:t>
            </a:r>
            <a:r>
              <a:rPr lang="cs-CZ" sz="1600" dirty="0">
                <a:latin typeface="Comic Sans MS" pitchFamily="66" charset="0"/>
              </a:rPr>
              <a:t>(NO, adenosin)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poddajnost, hypertrofii a </a:t>
            </a:r>
            <a:r>
              <a:rPr lang="cs-CZ" sz="1600" dirty="0" err="1">
                <a:solidFill>
                  <a:srgbClr val="FFC000"/>
                </a:solidFill>
                <a:latin typeface="Comic Sans MS" pitchFamily="66" charset="0"/>
              </a:rPr>
              <a:t>remodelaci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 cév</a:t>
            </a:r>
          </a:p>
          <a:p>
            <a:r>
              <a:rPr lang="pl-PL" sz="1600" dirty="0" smtClean="0">
                <a:latin typeface="Comic Sans MS" pitchFamily="66" charset="0"/>
              </a:rPr>
              <a:t>růstové </a:t>
            </a:r>
            <a:r>
              <a:rPr lang="pl-PL" sz="1600" dirty="0">
                <a:latin typeface="Comic Sans MS" pitchFamily="66" charset="0"/>
              </a:rPr>
              <a:t>faktory jejich receptory</a:t>
            </a:r>
          </a:p>
          <a:p>
            <a:r>
              <a:rPr lang="cs-CZ" sz="1600" dirty="0" smtClean="0">
                <a:latin typeface="Comic Sans MS" pitchFamily="66" charset="0"/>
              </a:rPr>
              <a:t>oxidační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pt-BR" sz="1600" dirty="0" smtClean="0">
                <a:latin typeface="Comic Sans MS" pitchFamily="66" charset="0"/>
              </a:rPr>
              <a:t>změněné </a:t>
            </a:r>
            <a:r>
              <a:rPr lang="pt-BR" sz="1600" dirty="0">
                <a:latin typeface="Comic Sans MS" pitchFamily="66" charset="0"/>
              </a:rPr>
              <a:t>transportní procesy na buněčné membráně (Na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/H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 transport)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ostatní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snížený </a:t>
            </a:r>
            <a:r>
              <a:rPr lang="cs-CZ" sz="1600" dirty="0">
                <a:latin typeface="Comic Sans MS" pitchFamily="66" charset="0"/>
              </a:rPr>
              <a:t>počet nefronů</a:t>
            </a:r>
          </a:p>
          <a:p>
            <a:r>
              <a:rPr lang="cs-CZ" sz="1600" dirty="0" smtClean="0">
                <a:latin typeface="Comic Sans MS" pitchFamily="66" charset="0"/>
              </a:rPr>
              <a:t>fetální </a:t>
            </a:r>
            <a:r>
              <a:rPr lang="cs-CZ" sz="1600" dirty="0">
                <a:latin typeface="Comic Sans MS" pitchFamily="66" charset="0"/>
              </a:rPr>
              <a:t>programování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18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inzulinová rezistence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inzulín:</a:t>
            </a:r>
          </a:p>
          <a:p>
            <a:r>
              <a:rPr lang="cs-CZ" sz="1600" dirty="0">
                <a:latin typeface="Comic Sans MS" pitchFamily="66" charset="0"/>
              </a:rPr>
              <a:t>m</a:t>
            </a:r>
            <a:r>
              <a:rPr lang="cs-CZ" sz="1600" dirty="0" smtClean="0">
                <a:latin typeface="Comic Sans MS" pitchFamily="66" charset="0"/>
              </a:rPr>
              <a:t>á anti-</a:t>
            </a:r>
            <a:r>
              <a:rPr lang="cs-CZ" sz="1600" dirty="0" err="1" smtClean="0">
                <a:latin typeface="Comic Sans MS" pitchFamily="66" charset="0"/>
              </a:rPr>
              <a:t>natriuretický</a:t>
            </a:r>
            <a:r>
              <a:rPr lang="cs-CZ" sz="1600" dirty="0" smtClean="0">
                <a:latin typeface="Comic Sans MS" pitchFamily="66" charset="0"/>
              </a:rPr>
              <a:t> efekt (stimuluje </a:t>
            </a:r>
            <a:r>
              <a:rPr lang="cs-CZ" sz="1600" dirty="0">
                <a:latin typeface="Comic Sans MS" pitchFamily="66" charset="0"/>
              </a:rPr>
              <a:t>Na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/K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ATP-</a:t>
            </a:r>
            <a:r>
              <a:rPr lang="cs-CZ" sz="1600" dirty="0" err="1">
                <a:latin typeface="Comic Sans MS" pitchFamily="66" charset="0"/>
              </a:rPr>
              <a:t>ázu</a:t>
            </a:r>
            <a:r>
              <a:rPr lang="cs-CZ" sz="1600" dirty="0">
                <a:latin typeface="Comic Sans MS" pitchFamily="66" charset="0"/>
              </a:rPr>
              <a:t> → zvýšená </a:t>
            </a:r>
            <a:r>
              <a:rPr lang="cs-CZ" sz="1600" dirty="0" err="1">
                <a:latin typeface="Comic Sans MS" pitchFamily="66" charset="0"/>
              </a:rPr>
              <a:t>reabsorbce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 v </a:t>
            </a:r>
            <a:r>
              <a:rPr lang="cs-CZ" sz="1600" dirty="0" err="1" smtClean="0">
                <a:latin typeface="Comic Sans MS" pitchFamily="66" charset="0"/>
              </a:rPr>
              <a:t>prox</a:t>
            </a:r>
            <a:r>
              <a:rPr lang="cs-CZ" sz="1600" dirty="0">
                <a:latin typeface="Comic Sans MS" pitchFamily="66" charset="0"/>
              </a:rPr>
              <a:t>. i </a:t>
            </a:r>
            <a:r>
              <a:rPr lang="cs-CZ" sz="1600" dirty="0" err="1">
                <a:latin typeface="Comic Sans MS" pitchFamily="66" charset="0"/>
              </a:rPr>
              <a:t>dist</a:t>
            </a:r>
            <a:r>
              <a:rPr lang="cs-CZ" sz="1600" dirty="0">
                <a:latin typeface="Comic Sans MS" pitchFamily="66" charset="0"/>
              </a:rPr>
              <a:t>. t</a:t>
            </a:r>
            <a:r>
              <a:rPr lang="cs-CZ" sz="1600" dirty="0" smtClean="0">
                <a:latin typeface="Comic Sans MS" pitchFamily="66" charset="0"/>
              </a:rPr>
              <a:t>ubulu)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zvyšuje </a:t>
            </a:r>
            <a:r>
              <a:rPr lang="cs-CZ" sz="1600" dirty="0">
                <a:latin typeface="Comic Sans MS" pitchFamily="66" charset="0"/>
              </a:rPr>
              <a:t>aktivitu </a:t>
            </a:r>
            <a:r>
              <a:rPr lang="cs-CZ" sz="1600" dirty="0" smtClean="0">
                <a:latin typeface="Comic Sans MS" pitchFamily="66" charset="0"/>
              </a:rPr>
              <a:t>sympatiku (</a:t>
            </a:r>
            <a:r>
              <a:rPr lang="en-US" sz="1600" dirty="0" err="1" smtClean="0">
                <a:latin typeface="Comic Sans MS" pitchFamily="66" charset="0"/>
              </a:rPr>
              <a:t>perif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err="1">
                <a:latin typeface="Comic Sans MS" pitchFamily="66" charset="0"/>
              </a:rPr>
              <a:t>rezistence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vazokonstrikce</a:t>
            </a:r>
            <a:r>
              <a:rPr lang="en-US" sz="1600" dirty="0">
                <a:latin typeface="Comic Sans MS" pitchFamily="66" charset="0"/>
              </a:rPr>
              <a:t> v </a:t>
            </a:r>
            <a:r>
              <a:rPr lang="en-US" sz="1600" dirty="0" err="1" smtClean="0">
                <a:latin typeface="Comic Sans MS" pitchFamily="66" charset="0"/>
              </a:rPr>
              <a:t>ledvině</a:t>
            </a:r>
            <a:r>
              <a:rPr lang="en-US" sz="1600" dirty="0" smtClean="0">
                <a:latin typeface="Comic Sans MS" pitchFamily="66" charset="0"/>
              </a:rPr>
              <a:t>,</a:t>
            </a:r>
            <a:r>
              <a:rPr lang="cs-CZ" sz="1600" dirty="0" smtClean="0">
                <a:latin typeface="Comic Sans MS" pitchFamily="66" charset="0"/>
              </a:rPr>
              <a:t> sekrece reninu)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sympatický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nervový systém</a:t>
            </a:r>
          </a:p>
          <a:p>
            <a:r>
              <a:rPr lang="pl-PL" sz="1600" dirty="0" smtClean="0">
                <a:latin typeface="Comic Sans MS" pitchFamily="66" charset="0"/>
              </a:rPr>
              <a:t>kontroluje Q = průtok (tedy CO) i R = rezistenci</a:t>
            </a:r>
          </a:p>
          <a:p>
            <a:r>
              <a:rPr lang="cs-CZ" sz="1600" dirty="0" smtClean="0">
                <a:latin typeface="Comic Sans MS" pitchFamily="66" charset="0"/>
              </a:rPr>
              <a:t>noradrenalin </a:t>
            </a:r>
            <a:r>
              <a:rPr lang="cs-CZ" sz="1600" dirty="0">
                <a:latin typeface="Comic Sans MS" pitchFamily="66" charset="0"/>
              </a:rPr>
              <a:t>z adrenergních nerv. zakončení </a:t>
            </a:r>
            <a:r>
              <a:rPr lang="cs-CZ" sz="1600" dirty="0" smtClean="0">
                <a:latin typeface="Comic Sans MS" pitchFamily="66" charset="0"/>
              </a:rPr>
              <a:t>a cirkulující </a:t>
            </a:r>
            <a:r>
              <a:rPr lang="cs-CZ" sz="1600" dirty="0">
                <a:latin typeface="Comic Sans MS" pitchFamily="66" charset="0"/>
              </a:rPr>
              <a:t>adrenalin z dřeně </a:t>
            </a:r>
            <a:r>
              <a:rPr lang="cs-CZ" sz="1600" dirty="0" smtClean="0">
                <a:latin typeface="Comic Sans MS" pitchFamily="66" charset="0"/>
              </a:rPr>
              <a:t>nadledvin: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α1-</a:t>
            </a:r>
            <a:r>
              <a:rPr lang="cs-CZ" sz="1600" dirty="0">
                <a:latin typeface="Comic Sans MS" pitchFamily="66" charset="0"/>
              </a:rPr>
              <a:t>receptory - konstrikce </a:t>
            </a:r>
            <a:r>
              <a:rPr lang="cs-CZ" sz="1600" dirty="0" err="1">
                <a:latin typeface="Comic Sans MS" pitchFamily="66" charset="0"/>
              </a:rPr>
              <a:t>perif</a:t>
            </a:r>
            <a:r>
              <a:rPr lang="cs-CZ" sz="1600" dirty="0">
                <a:latin typeface="Comic Sans MS" pitchFamily="66" charset="0"/>
              </a:rPr>
              <a:t>. a</a:t>
            </a:r>
            <a:r>
              <a:rPr lang="cs-CZ" sz="1600" dirty="0" smtClean="0">
                <a:latin typeface="Comic Sans MS" pitchFamily="66" charset="0"/>
              </a:rPr>
              <a:t>rteriol (včetně aferentní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eferentní </a:t>
            </a:r>
            <a:r>
              <a:rPr lang="cs-CZ" sz="1600" dirty="0">
                <a:latin typeface="Comic Sans MS" pitchFamily="66" charset="0"/>
              </a:rPr>
              <a:t>arterioly → pokles RBF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renal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blood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flow</a:t>
            </a:r>
            <a:r>
              <a:rPr lang="cs-CZ" sz="1600" dirty="0" smtClean="0">
                <a:latin typeface="Comic Sans MS" pitchFamily="66" charset="0"/>
              </a:rPr>
              <a:t>) a GFR → </a:t>
            </a:r>
            <a:r>
              <a:rPr lang="cs-CZ" sz="1600" dirty="0">
                <a:latin typeface="Comic Sans MS" pitchFamily="66" charset="0"/>
              </a:rPr>
              <a:t>zvýšená </a:t>
            </a:r>
            <a:r>
              <a:rPr lang="cs-CZ" sz="1600" dirty="0" err="1">
                <a:latin typeface="Comic Sans MS" pitchFamily="66" charset="0"/>
              </a:rPr>
              <a:t>resorbce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– v srdci </a:t>
            </a:r>
            <a:r>
              <a:rPr lang="cs-CZ" sz="1600" dirty="0" err="1">
                <a:latin typeface="Comic Sans MS" pitchFamily="66" charset="0"/>
              </a:rPr>
              <a:t>ionotropní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chronotropní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účinek</a:t>
            </a: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- v ledvině stimulují uvolnění reninu </a:t>
            </a:r>
            <a:r>
              <a:rPr lang="cs-CZ" sz="1600" dirty="0" smtClean="0">
                <a:latin typeface="Comic Sans MS" pitchFamily="66" charset="0"/>
              </a:rPr>
              <a:t>z granulárních JG b., </a:t>
            </a:r>
            <a:r>
              <a:rPr lang="cs-CZ" sz="1600" dirty="0">
                <a:latin typeface="Comic Sans MS" pitchFamily="66" charset="0"/>
              </a:rPr>
              <a:t>a tím aktivaci systémového </a:t>
            </a:r>
            <a:r>
              <a:rPr lang="cs-CZ" sz="1600" dirty="0" smtClean="0">
                <a:latin typeface="Comic Sans MS" pitchFamily="66" charset="0"/>
              </a:rPr>
              <a:t>RAAS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3684784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Placentární a fetální oběh krve</a:t>
            </a:r>
            <a:endParaRPr lang="cs-CZ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 srdci plodu spolu předsíně komunikují skrz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</a:t>
            </a:r>
            <a:r>
              <a:rPr lang="cs-CZ" sz="1800" dirty="0" err="1" smtClean="0">
                <a:latin typeface="Comic Sans MS" pitchFamily="66" charset="0"/>
              </a:rPr>
              <a:t>vale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okysličená </a:t>
            </a:r>
            <a:r>
              <a:rPr lang="cs-CZ" sz="1800" dirty="0">
                <a:latin typeface="Comic Sans MS" pitchFamily="66" charset="0"/>
              </a:rPr>
              <a:t>krev z placenty přes v. </a:t>
            </a:r>
            <a:r>
              <a:rPr lang="cs-CZ" sz="1800" dirty="0" err="1">
                <a:latin typeface="Comic Sans MS" pitchFamily="66" charset="0"/>
              </a:rPr>
              <a:t>umbilicalis</a:t>
            </a:r>
            <a:r>
              <a:rPr lang="cs-CZ" sz="1800" dirty="0">
                <a:latin typeface="Comic Sans MS" pitchFamily="66" charset="0"/>
              </a:rPr>
              <a:t> do duté žíly, odtud pak do pravé síně a skrz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ovale</a:t>
            </a:r>
            <a:r>
              <a:rPr lang="cs-CZ" sz="1800" dirty="0">
                <a:latin typeface="Comic Sans MS" pitchFamily="66" charset="0"/>
              </a:rPr>
              <a:t> do levé → levá komora → </a:t>
            </a:r>
            <a:r>
              <a:rPr lang="cs-CZ" sz="1800" dirty="0" smtClean="0">
                <a:latin typeface="Comic Sans MS" pitchFamily="66" charset="0"/>
              </a:rPr>
              <a:t>aorta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při </a:t>
            </a:r>
            <a:r>
              <a:rPr lang="cs-CZ" sz="1800" dirty="0">
                <a:latin typeface="Comic Sans MS" pitchFamily="66" charset="0"/>
              </a:rPr>
              <a:t>porodu se plíce rozedmou → klesá v nich odpor → tlak v levé předsíni převýší tlak v pravé a uzavírá se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ovale</a:t>
            </a:r>
            <a:r>
              <a:rPr lang="cs-CZ" sz="1800" dirty="0">
                <a:latin typeface="Comic Sans MS" pitchFamily="66" charset="0"/>
              </a:rPr>
              <a:t>; současně uzávěr d. </a:t>
            </a:r>
            <a:r>
              <a:rPr lang="cs-CZ" sz="1800" dirty="0" err="1">
                <a:latin typeface="Comic Sans MS" pitchFamily="66" charset="0"/>
              </a:rPr>
              <a:t>arteriosus</a:t>
            </a:r>
            <a:r>
              <a:rPr lang="cs-CZ" sz="1800" dirty="0">
                <a:latin typeface="Comic Sans MS" pitchFamily="66" charset="0"/>
              </a:rPr>
              <a:t> </a:t>
            </a:r>
          </a:p>
        </p:txBody>
      </p:sp>
      <p:pic>
        <p:nvPicPr>
          <p:cNvPr id="5122" name="Picture 2" descr="http://www.urmc.rochester.edu/Encyclopedia/GetImage.aspx?ImageID=281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52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RAAS – kaskáda enzymatických reakcí vedoucích k vytvoření AGTII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systémový efekt</a:t>
            </a:r>
          </a:p>
          <a:p>
            <a:r>
              <a:rPr lang="cs-CZ" sz="1600" dirty="0" err="1" smtClean="0">
                <a:latin typeface="Comic Sans MS" pitchFamily="66" charset="0"/>
              </a:rPr>
              <a:t>vazopresorický</a:t>
            </a:r>
            <a:r>
              <a:rPr lang="cs-CZ" sz="1600" dirty="0" smtClean="0">
                <a:latin typeface="Comic Sans MS" pitchFamily="66" charset="0"/>
              </a:rPr>
              <a:t> efekt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aktivace fosfolipázy C → PIP2 (</a:t>
            </a:r>
            <a:r>
              <a:rPr lang="cs-CZ" sz="1600" dirty="0" err="1" smtClean="0">
                <a:latin typeface="Comic Sans MS" pitchFamily="66" charset="0"/>
              </a:rPr>
              <a:t>fosfatidylinositol</a:t>
            </a:r>
            <a:r>
              <a:rPr lang="cs-CZ" sz="1600" dirty="0" smtClean="0">
                <a:latin typeface="Comic Sans MS" pitchFamily="66" charset="0"/>
              </a:rPr>
              <a:t> 4,5-bifosfát)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Comic Sans MS" pitchFamily="66" charset="0"/>
              </a:rPr>
              <a:t>štěpen na IP3 a DAG → mobilizace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intracelulárního Ca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stimulace uvolňování </a:t>
            </a:r>
            <a:r>
              <a:rPr lang="cs-CZ" sz="1600" dirty="0" smtClean="0">
                <a:solidFill>
                  <a:srgbClr val="00B0F0"/>
                </a:solidFill>
                <a:latin typeface="Comic Sans MS" pitchFamily="66" charset="0"/>
              </a:rPr>
              <a:t>aldosteronu</a:t>
            </a:r>
            <a:r>
              <a:rPr lang="cs-CZ" sz="1600" dirty="0" smtClean="0">
                <a:latin typeface="Comic Sans MS" pitchFamily="66" charset="0"/>
              </a:rPr>
              <a:t> v kůře nadledvin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 smtClean="0">
                <a:latin typeface="Comic Sans MS" pitchFamily="66" charset="0"/>
              </a:rPr>
              <a:t>reabsorbce</a:t>
            </a:r>
            <a:r>
              <a:rPr lang="cs-CZ" sz="1600" dirty="0" smtClean="0">
                <a:latin typeface="Comic Sans MS" pitchFamily="66" charset="0"/>
              </a:rPr>
              <a:t> Na </a:t>
            </a:r>
            <a:r>
              <a:rPr lang="cs-CZ" sz="1600" dirty="0">
                <a:latin typeface="Comic Sans MS" pitchFamily="66" charset="0"/>
              </a:rPr>
              <a:t>a vylučování K v distálním tubulu a sběrném kanálku)</a:t>
            </a:r>
          </a:p>
          <a:p>
            <a:r>
              <a:rPr lang="cs-CZ" sz="1600" dirty="0">
                <a:latin typeface="Comic Sans MS" pitchFamily="66" charset="0"/>
              </a:rPr>
              <a:t>ve dřeni nadledvinek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 err="1">
                <a:latin typeface="Comic Sans MS" pitchFamily="66" charset="0"/>
              </a:rPr>
              <a:t>facilituje</a:t>
            </a:r>
            <a:r>
              <a:rPr lang="cs-CZ" sz="1600" dirty="0">
                <a:latin typeface="Comic Sans MS" pitchFamily="66" charset="0"/>
              </a:rPr>
              <a:t> uvolnění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katecholaminů</a:t>
            </a:r>
          </a:p>
          <a:p>
            <a:r>
              <a:rPr lang="cs-CZ" sz="1600" dirty="0">
                <a:latin typeface="Comic Sans MS" pitchFamily="66" charset="0"/>
              </a:rPr>
              <a:t>centrálně zvyšuje tonus sympatiku (stimuluje uvolňování katecholaminů z nervových zakončení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v neurohypofýze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stimuluje sekreci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vasopresinu</a:t>
            </a:r>
            <a:r>
              <a:rPr lang="cs-CZ" sz="1600" dirty="0">
                <a:latin typeface="Comic Sans MS" pitchFamily="66" charset="0"/>
              </a:rPr>
              <a:t> (ADH) s následnou retencí vody  (vazba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na specifický </a:t>
            </a:r>
            <a:r>
              <a:rPr lang="cs-CZ" sz="1600" dirty="0" smtClean="0">
                <a:latin typeface="Comic Sans MS" pitchFamily="66" charset="0"/>
              </a:rPr>
              <a:t>AGT1-receptor</a:t>
            </a:r>
            <a:r>
              <a:rPr lang="cs-CZ" sz="1600" dirty="0">
                <a:latin typeface="Comic Sans MS" pitchFamily="66" charset="0"/>
              </a:rPr>
              <a:t>) </a:t>
            </a:r>
          </a:p>
          <a:p>
            <a:r>
              <a:rPr lang="cs-CZ" sz="1600" dirty="0">
                <a:latin typeface="Comic Sans MS" pitchFamily="66" charset="0"/>
              </a:rPr>
              <a:t>při dlouhodobém vzestupu koncentrace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→ silný </a:t>
            </a:r>
            <a:r>
              <a:rPr lang="cs-CZ" sz="1600" dirty="0" err="1">
                <a:latin typeface="Comic Sans MS" pitchFamily="66" charset="0"/>
              </a:rPr>
              <a:t>proonkogenní</a:t>
            </a:r>
            <a:r>
              <a:rPr lang="cs-CZ" sz="1600" dirty="0">
                <a:latin typeface="Comic Sans MS" pitchFamily="66" charset="0"/>
              </a:rPr>
              <a:t> vliv – je stimulován růst hladkých svalových buněk cév a příčně pruhované svaloviny srdce, zvyšuje se syntéza kolagenu a zvyšuje se tvorba superoxidových </a:t>
            </a:r>
            <a:r>
              <a:rPr lang="cs-CZ" sz="1600" dirty="0" smtClean="0">
                <a:latin typeface="Comic Sans MS" pitchFamily="66" charset="0"/>
              </a:rPr>
              <a:t>radikálů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87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RAAS – kaskáda enzymatických reakcí vedoucích k vytvoření AGTII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lokální účinek systémového AGTII </a:t>
            </a:r>
            <a:r>
              <a:rPr lang="cs-CZ" sz="1600" dirty="0" smtClean="0">
                <a:latin typeface="Comic Sans MS" pitchFamily="66" charset="0"/>
              </a:rPr>
              <a:t>+ zejm. lokálně tvořený AGT → AGTII</a:t>
            </a:r>
          </a:p>
          <a:p>
            <a:r>
              <a:rPr lang="cs-CZ" sz="1600" dirty="0" smtClean="0">
                <a:latin typeface="Comic Sans MS" pitchFamily="66" charset="0"/>
              </a:rPr>
              <a:t>AGTII – silný </a:t>
            </a:r>
            <a:r>
              <a:rPr lang="cs-CZ" sz="1600" dirty="0">
                <a:latin typeface="Comic Sans MS" pitchFamily="66" charset="0"/>
              </a:rPr>
              <a:t>vazokonstriktor, způsobuje hypertenzi, přispívá k rozvoji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stimulací proliferace buněk cévní hladké </a:t>
            </a:r>
            <a:r>
              <a:rPr lang="cs-CZ" sz="1600" dirty="0" smtClean="0">
                <a:latin typeface="Comic Sans MS" pitchFamily="66" charset="0"/>
              </a:rPr>
              <a:t>svaloviny 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dlouhodobější efekt zejm. v cévní stěně, myokardu a ledvině</a:t>
            </a:r>
          </a:p>
          <a:p>
            <a:r>
              <a:rPr lang="cs-CZ" sz="1600" dirty="0" smtClean="0">
                <a:latin typeface="Comic Sans MS" pitchFamily="66" charset="0"/>
              </a:rPr>
              <a:t>hypertrofie a </a:t>
            </a:r>
            <a:r>
              <a:rPr lang="cs-CZ" sz="1600" dirty="0" err="1" smtClean="0">
                <a:latin typeface="Comic Sans MS" pitchFamily="66" charset="0"/>
              </a:rPr>
              <a:t>remodelace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cévní stěny a myokardu</a:t>
            </a:r>
          </a:p>
          <a:p>
            <a:r>
              <a:rPr lang="cs-CZ" sz="1600" dirty="0">
                <a:latin typeface="Comic Sans MS" pitchFamily="66" charset="0"/>
              </a:rPr>
              <a:t>v ledvině hypertrofie glomerulů, proliferace </a:t>
            </a:r>
            <a:r>
              <a:rPr lang="cs-CZ" sz="1600" dirty="0" err="1">
                <a:latin typeface="Comic Sans MS" pitchFamily="66" charset="0"/>
              </a:rPr>
              <a:t>mesangia</a:t>
            </a:r>
            <a:r>
              <a:rPr lang="cs-CZ" sz="1600" dirty="0">
                <a:latin typeface="Comic Sans MS" pitchFamily="66" charset="0"/>
              </a:rPr>
              <a:t> a konstrikce </a:t>
            </a:r>
            <a:r>
              <a:rPr lang="cs-CZ" sz="1600" dirty="0" err="1">
                <a:latin typeface="Comic Sans MS" pitchFamily="66" charset="0"/>
              </a:rPr>
              <a:t>vas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efferens</a:t>
            </a:r>
            <a:r>
              <a:rPr lang="cs-CZ" sz="1600" dirty="0">
                <a:latin typeface="Comic Sans MS" pitchFamily="66" charset="0"/>
              </a:rPr>
              <a:t> → zvyšuje </a:t>
            </a:r>
            <a:r>
              <a:rPr lang="cs-CZ" sz="1600" dirty="0" err="1">
                <a:latin typeface="Comic Sans MS" pitchFamily="66" charset="0"/>
              </a:rPr>
              <a:t>reabsorbci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v proximálním </a:t>
            </a:r>
            <a:r>
              <a:rPr lang="cs-CZ" sz="1600" dirty="0" smtClean="0">
                <a:latin typeface="Comic Sans MS" pitchFamily="66" charset="0"/>
              </a:rPr>
              <a:t>tubulu</a:t>
            </a:r>
            <a:endParaRPr lang="cs-CZ" sz="1600" dirty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4002" r="27693" b="28054"/>
          <a:stretch/>
        </p:blipFill>
        <p:spPr bwMode="auto">
          <a:xfrm>
            <a:off x="1619672" y="1340768"/>
            <a:ext cx="7118920" cy="53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89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vazokonstrikční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a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vazodilatační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mediátory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oxid </a:t>
            </a:r>
            <a:r>
              <a:rPr lang="cs-CZ" sz="1600" dirty="0">
                <a:solidFill>
                  <a:srgbClr val="92D050"/>
                </a:solidFill>
                <a:latin typeface="Comic Sans MS" pitchFamily="66" charset="0"/>
              </a:rPr>
              <a:t>dusnatý (NO)</a:t>
            </a:r>
          </a:p>
          <a:p>
            <a:r>
              <a:rPr lang="pt-BR" sz="1600" dirty="0" smtClean="0">
                <a:latin typeface="Comic Sans MS" pitchFamily="66" charset="0"/>
              </a:rPr>
              <a:t>tvořen </a:t>
            </a:r>
            <a:r>
              <a:rPr lang="pt-BR" sz="1600" dirty="0">
                <a:latin typeface="Comic Sans MS" pitchFamily="66" charset="0"/>
              </a:rPr>
              <a:t>NO syntetázou (</a:t>
            </a:r>
            <a:r>
              <a:rPr lang="pt-BR" sz="1600" dirty="0" smtClean="0">
                <a:latin typeface="Comic Sans MS" pitchFamily="66" charset="0"/>
              </a:rPr>
              <a:t>NOS)</a:t>
            </a:r>
            <a:r>
              <a:rPr lang="cs-CZ" sz="1600" dirty="0" smtClean="0">
                <a:latin typeface="Comic Sans MS" pitchFamily="66" charset="0"/>
              </a:rPr>
              <a:t> - jednak konstitutivně exprimovanou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cNOS</a:t>
            </a:r>
            <a:r>
              <a:rPr lang="cs-CZ" sz="1600" dirty="0" smtClean="0">
                <a:latin typeface="Comic Sans MS" pitchFamily="66" charset="0"/>
              </a:rPr>
              <a:t>) a </a:t>
            </a:r>
            <a:r>
              <a:rPr lang="cs-CZ" sz="1600" dirty="0">
                <a:latin typeface="Comic Sans MS" pitchFamily="66" charset="0"/>
              </a:rPr>
              <a:t>jednak </a:t>
            </a:r>
            <a:r>
              <a:rPr lang="cs-CZ" sz="1600" dirty="0" err="1">
                <a:latin typeface="Comic Sans MS" pitchFamily="66" charset="0"/>
              </a:rPr>
              <a:t>inducibilní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iNOS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vede </a:t>
            </a:r>
            <a:r>
              <a:rPr lang="cs-CZ" sz="1600" dirty="0">
                <a:latin typeface="Comic Sans MS" pitchFamily="66" charset="0"/>
              </a:rPr>
              <a:t>k </a:t>
            </a:r>
            <a:r>
              <a:rPr lang="cs-CZ" sz="1600" b="1" dirty="0">
                <a:latin typeface="Comic Sans MS" pitchFamily="66" charset="0"/>
              </a:rPr>
              <a:t>relaxaci hl. svalstva cév</a:t>
            </a:r>
          </a:p>
          <a:p>
            <a:r>
              <a:rPr lang="cs-CZ" sz="1600" dirty="0" smtClean="0">
                <a:latin typeface="Comic Sans MS" pitchFamily="66" charset="0"/>
              </a:rPr>
              <a:t>inhibuje </a:t>
            </a:r>
            <a:r>
              <a:rPr lang="cs-CZ" sz="1600" dirty="0">
                <a:latin typeface="Comic Sans MS" pitchFamily="66" charset="0"/>
              </a:rPr>
              <a:t>proliferaci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pl-PL" sz="1600" dirty="0" smtClean="0">
                <a:latin typeface="Comic Sans MS" pitchFamily="66" charset="0"/>
              </a:rPr>
              <a:t>moduluje </a:t>
            </a:r>
            <a:r>
              <a:rPr lang="pl-PL" sz="1600" dirty="0">
                <a:latin typeface="Comic Sans MS" pitchFamily="66" charset="0"/>
              </a:rPr>
              <a:t>efekt jiných </a:t>
            </a:r>
            <a:r>
              <a:rPr lang="pl-PL" sz="1600" dirty="0" smtClean="0">
                <a:latin typeface="Comic Sans MS" pitchFamily="66" charset="0"/>
              </a:rPr>
              <a:t>faktorů </a:t>
            </a:r>
            <a:r>
              <a:rPr lang="cs-CZ" sz="1600" dirty="0" smtClean="0">
                <a:latin typeface="Comic Sans MS" pitchFamily="66" charset="0"/>
              </a:rPr>
              <a:t>(AGTII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noradrenalin</a:t>
            </a:r>
            <a:r>
              <a:rPr lang="cs-CZ" sz="1600" dirty="0" smtClean="0">
                <a:latin typeface="Comic Sans MS" pitchFamily="66" charset="0"/>
              </a:rPr>
              <a:t>,…)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92D050"/>
                </a:solidFill>
                <a:latin typeface="Comic Sans MS" pitchFamily="66" charset="0"/>
              </a:rPr>
              <a:t>endotelin</a:t>
            </a:r>
            <a:endParaRPr lang="cs-CZ" sz="16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produkován </a:t>
            </a:r>
            <a:r>
              <a:rPr lang="cs-CZ" sz="1600" dirty="0">
                <a:latin typeface="Comic Sans MS" pitchFamily="66" charset="0"/>
              </a:rPr>
              <a:t>endotelovými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cs-CZ" sz="1600" dirty="0" smtClean="0">
                <a:latin typeface="Comic Sans MS" pitchFamily="66" charset="0"/>
              </a:rPr>
              <a:t>velmi </a:t>
            </a:r>
            <a:r>
              <a:rPr lang="cs-CZ" sz="1600" dirty="0">
                <a:latin typeface="Comic Sans MS" pitchFamily="66" charset="0"/>
              </a:rPr>
              <a:t>silný </a:t>
            </a:r>
            <a:r>
              <a:rPr lang="cs-CZ" sz="1600" b="1" dirty="0">
                <a:latin typeface="Comic Sans MS" pitchFamily="66" charset="0"/>
              </a:rPr>
              <a:t>vazokonstriktor</a:t>
            </a:r>
          </a:p>
          <a:p>
            <a:r>
              <a:rPr lang="cs-CZ" sz="1600" dirty="0" smtClean="0">
                <a:latin typeface="Comic Sans MS" pitchFamily="66" charset="0"/>
              </a:rPr>
              <a:t>vazba </a:t>
            </a:r>
            <a:r>
              <a:rPr lang="cs-CZ" sz="1600" dirty="0">
                <a:latin typeface="Comic Sans MS" pitchFamily="66" charset="0"/>
              </a:rPr>
              <a:t>na </a:t>
            </a:r>
            <a:r>
              <a:rPr lang="cs-CZ" sz="1600" dirty="0" smtClean="0">
                <a:latin typeface="Comic Sans MS" pitchFamily="66" charset="0"/>
              </a:rPr>
              <a:t>receptory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96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Nemoci periferních cév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7789240" cy="4824536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zahrnuje </a:t>
            </a:r>
            <a:r>
              <a:rPr lang="cs-CZ" sz="1800" dirty="0">
                <a:latin typeface="Comic Sans MS" pitchFamily="66" charset="0"/>
              </a:rPr>
              <a:t>všechny choroby způsobené obstrukcí velkých arterií (tepen) rukou a </a:t>
            </a:r>
            <a:r>
              <a:rPr lang="cs-CZ" sz="1800" dirty="0" smtClean="0">
                <a:latin typeface="Comic Sans MS" pitchFamily="66" charset="0"/>
              </a:rPr>
              <a:t>nohou, kdy obtíže </a:t>
            </a:r>
            <a:r>
              <a:rPr lang="cs-CZ" sz="1800" dirty="0">
                <a:latin typeface="Comic Sans MS" pitchFamily="66" charset="0"/>
              </a:rPr>
              <a:t>mohou </a:t>
            </a:r>
            <a:r>
              <a:rPr lang="cs-CZ" sz="1800" dirty="0" smtClean="0">
                <a:latin typeface="Comic Sans MS" pitchFamily="66" charset="0"/>
              </a:rPr>
              <a:t>vyplynout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aterosklerózy</a:t>
            </a:r>
            <a:r>
              <a:rPr lang="cs-CZ" sz="1800" dirty="0">
                <a:latin typeface="Comic Sans MS" pitchFamily="66" charset="0"/>
              </a:rPr>
              <a:t> (kornatění </a:t>
            </a:r>
            <a:r>
              <a:rPr lang="cs-CZ" sz="1800" dirty="0" smtClean="0">
                <a:latin typeface="Comic Sans MS" pitchFamily="66" charset="0"/>
              </a:rPr>
              <a:t>tepen)</a:t>
            </a:r>
          </a:p>
          <a:p>
            <a:r>
              <a:rPr lang="cs-CZ" sz="1800" dirty="0" smtClean="0">
                <a:latin typeface="Comic Sans MS" pitchFamily="66" charset="0"/>
              </a:rPr>
              <a:t>ze </a:t>
            </a:r>
            <a:r>
              <a:rPr lang="cs-CZ" sz="1800" dirty="0">
                <a:latin typeface="Comic Sans MS" pitchFamily="66" charset="0"/>
              </a:rPr>
              <a:t>zánětlivých procesů vedoucích ke stenóze (zúžení) </a:t>
            </a:r>
            <a:r>
              <a:rPr lang="cs-CZ" sz="1800" dirty="0" smtClean="0">
                <a:latin typeface="Comic Sans MS" pitchFamily="66" charset="0"/>
              </a:rPr>
              <a:t>tepen,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embolismu či z trombotických </a:t>
            </a:r>
            <a:r>
              <a:rPr lang="cs-CZ" sz="1800" dirty="0" smtClean="0">
                <a:latin typeface="Comic Sans MS" pitchFamily="66" charset="0"/>
              </a:rPr>
              <a:t>formací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schemická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choroba dolních končetin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smtClean="0">
                <a:latin typeface="Comic Sans MS" pitchFamily="66" charset="0"/>
              </a:rPr>
              <a:t>ICHDK)</a:t>
            </a:r>
          </a:p>
          <a:p>
            <a:r>
              <a:rPr lang="cs-CZ" sz="1800" dirty="0" smtClean="0">
                <a:latin typeface="Comic Sans MS" pitchFamily="66" charset="0"/>
              </a:rPr>
              <a:t>je projevem </a:t>
            </a:r>
            <a:r>
              <a:rPr lang="cs-CZ" sz="1800" dirty="0">
                <a:latin typeface="Comic Sans MS" pitchFamily="66" charset="0"/>
              </a:rPr>
              <a:t>systémové aterosklerózy v tepnách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křečovité </a:t>
            </a:r>
            <a:r>
              <a:rPr lang="cs-CZ" sz="1800" dirty="0">
                <a:latin typeface="Comic Sans MS" pitchFamily="66" charset="0"/>
              </a:rPr>
              <a:t>svalové bolestí vázané na námahu a rychle odeznívající při </a:t>
            </a:r>
            <a:r>
              <a:rPr lang="cs-CZ" sz="1800" dirty="0" smtClean="0">
                <a:latin typeface="Comic Sans MS" pitchFamily="66" charset="0"/>
              </a:rPr>
              <a:t>odpočinku</a:t>
            </a:r>
          </a:p>
          <a:p>
            <a:r>
              <a:rPr lang="cs-CZ" sz="1800" dirty="0" smtClean="0">
                <a:latin typeface="Comic Sans MS" pitchFamily="66" charset="0"/>
              </a:rPr>
              <a:t>později - noční bolesti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smtClean="0">
                <a:latin typeface="Comic Sans MS" pitchFamily="66" charset="0"/>
              </a:rPr>
              <a:t>nehojící </a:t>
            </a:r>
            <a:r>
              <a:rPr lang="cs-CZ" sz="1800" dirty="0">
                <a:latin typeface="Comic Sans MS" pitchFamily="66" charset="0"/>
              </a:rPr>
              <a:t>se vředy, </a:t>
            </a:r>
            <a:r>
              <a:rPr lang="cs-CZ" sz="1800" dirty="0" smtClean="0">
                <a:latin typeface="Comic Sans MS" pitchFamily="66" charset="0"/>
              </a:rPr>
              <a:t>změny </a:t>
            </a:r>
            <a:r>
              <a:rPr lang="cs-CZ" sz="1800" dirty="0">
                <a:latin typeface="Comic Sans MS" pitchFamily="66" charset="0"/>
              </a:rPr>
              <a:t>barvy a teploty kůže na postižené končetině, kůže bývá suchá, promodralá</a:t>
            </a:r>
            <a:r>
              <a:rPr lang="cs-CZ" sz="1800" dirty="0" smtClean="0">
                <a:latin typeface="Comic Sans MS" pitchFamily="66" charset="0"/>
              </a:rPr>
              <a:t>, chladná, zpomalený růst </a:t>
            </a:r>
            <a:r>
              <a:rPr lang="cs-CZ" sz="1800" dirty="0">
                <a:latin typeface="Comic Sans MS" pitchFamily="66" charset="0"/>
              </a:rPr>
              <a:t>ochlupení a </a:t>
            </a:r>
            <a:r>
              <a:rPr lang="cs-CZ" sz="1800" dirty="0" smtClean="0">
                <a:latin typeface="Comic Sans MS" pitchFamily="66" charset="0"/>
              </a:rPr>
              <a:t>nehtů</a:t>
            </a: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ž amputace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48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7573216" cy="4525963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athera</a:t>
            </a:r>
            <a:r>
              <a:rPr lang="cs-CZ" sz="1800" dirty="0" smtClean="0">
                <a:latin typeface="Comic Sans MS" pitchFamily="66" charset="0"/>
              </a:rPr>
              <a:t> = </a:t>
            </a:r>
            <a:r>
              <a:rPr lang="cs-CZ" sz="1800" dirty="0">
                <a:latin typeface="Comic Sans MS" pitchFamily="66" charset="0"/>
              </a:rPr>
              <a:t>kaše, </a:t>
            </a:r>
            <a:r>
              <a:rPr lang="cs-CZ" sz="1800" dirty="0" err="1">
                <a:latin typeface="Comic Sans MS" pitchFamily="66" charset="0"/>
              </a:rPr>
              <a:t>atheroma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</a:t>
            </a:r>
            <a:r>
              <a:rPr lang="cs-CZ" sz="1800" dirty="0">
                <a:latin typeface="Comic Sans MS" pitchFamily="66" charset="0"/>
              </a:rPr>
              <a:t>„kašovitý tumor“, </a:t>
            </a:r>
            <a:r>
              <a:rPr lang="cs-CZ" sz="1800" dirty="0" err="1">
                <a:latin typeface="Comic Sans MS" pitchFamily="66" charset="0"/>
              </a:rPr>
              <a:t>sclerosis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ztluštění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zánětlivé </a:t>
            </a:r>
            <a:r>
              <a:rPr lang="cs-CZ" sz="1800" dirty="0">
                <a:latin typeface="Comic Sans MS" pitchFamily="66" charset="0"/>
              </a:rPr>
              <a:t>onemocnění cévní stěny </a:t>
            </a:r>
            <a:r>
              <a:rPr lang="cs-CZ" sz="1800" dirty="0" smtClean="0">
                <a:latin typeface="Comic Sans MS" pitchFamily="66" charset="0"/>
              </a:rPr>
              <a:t>(„kornatění tepen“) charakterizované </a:t>
            </a:r>
            <a:r>
              <a:rPr lang="cs-CZ" sz="1800" dirty="0">
                <a:latin typeface="Comic Sans MS" pitchFamily="66" charset="0"/>
              </a:rPr>
              <a:t>akumulací lipidů v přeměněných makrofázích – pěnových buňkách</a:t>
            </a:r>
          </a:p>
          <a:p>
            <a:r>
              <a:rPr lang="cs-CZ" sz="1800" dirty="0" smtClean="0">
                <a:latin typeface="Comic Sans MS" pitchFamily="66" charset="0"/>
              </a:rPr>
              <a:t>vzniká </a:t>
            </a:r>
            <a:r>
              <a:rPr lang="cs-CZ" sz="1800" dirty="0">
                <a:latin typeface="Comic Sans MS" pitchFamily="66" charset="0"/>
              </a:rPr>
              <a:t>tak aterosklerotický plát, který v závislosti na své stabilitě může způsobit akutní či chronickou </a:t>
            </a:r>
            <a:r>
              <a:rPr lang="cs-CZ" sz="1800" dirty="0" smtClean="0">
                <a:latin typeface="Comic Sans MS" pitchFamily="66" charset="0"/>
              </a:rPr>
              <a:t>okluzi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působuje poškození cévy – rozšíření cévy, její rupturu, </a:t>
            </a:r>
            <a:r>
              <a:rPr lang="cs-CZ" sz="1800" dirty="0" err="1" smtClean="0">
                <a:latin typeface="Comic Sans MS" pitchFamily="66" charset="0"/>
              </a:rPr>
              <a:t>nejč</a:t>
            </a:r>
            <a:r>
              <a:rPr lang="cs-CZ" sz="1800" dirty="0" smtClean="0">
                <a:latin typeface="Comic Sans MS" pitchFamily="66" charset="0"/>
              </a:rPr>
              <a:t>. částečná obturace jejího lumenu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therosclerosi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3985795"/>
            <a:ext cx="28083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363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368478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Epidemiologie</a:t>
            </a:r>
          </a:p>
          <a:p>
            <a:r>
              <a:rPr lang="cs-CZ" sz="1800" dirty="0" smtClean="0">
                <a:latin typeface="Comic Sans MS" pitchFamily="66" charset="0"/>
              </a:rPr>
              <a:t>kardiovaskulární </a:t>
            </a:r>
            <a:r>
              <a:rPr lang="cs-CZ" sz="1800" dirty="0">
                <a:latin typeface="Comic Sans MS" pitchFamily="66" charset="0"/>
              </a:rPr>
              <a:t>choroby tvoří celosvětově asi 1/3 všech úmrtí (nejčastější příčina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 </a:t>
            </a:r>
            <a:r>
              <a:rPr lang="cs-CZ" sz="1800" dirty="0">
                <a:latin typeface="Comic Sans MS" pitchFamily="66" charset="0"/>
              </a:rPr>
              <a:t>ČR a Evropě je podíl cca </a:t>
            </a:r>
            <a:r>
              <a:rPr lang="cs-CZ" sz="1800" dirty="0" smtClean="0">
                <a:latin typeface="Comic Sans MS" pitchFamily="66" charset="0"/>
              </a:rPr>
              <a:t>½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 </a:t>
            </a:r>
            <a:r>
              <a:rPr lang="cs-CZ" sz="1800" dirty="0">
                <a:latin typeface="Comic Sans MS" pitchFamily="66" charset="0"/>
              </a:rPr>
              <a:t>toho asi </a:t>
            </a:r>
            <a:r>
              <a:rPr lang="cs-CZ" sz="1800" dirty="0" smtClean="0">
                <a:latin typeface="Comic Sans MS" pitchFamily="66" charset="0"/>
              </a:rPr>
              <a:t>80 % </a:t>
            </a:r>
            <a:r>
              <a:rPr lang="cs-CZ" sz="1800" dirty="0">
                <a:latin typeface="Comic Sans MS" pitchFamily="66" charset="0"/>
              </a:rPr>
              <a:t>připadá na nemoci spojené s aterosklerózou, zejména srdce a </a:t>
            </a:r>
            <a:r>
              <a:rPr lang="cs-CZ" sz="1800" dirty="0" smtClean="0">
                <a:latin typeface="Comic Sans MS" pitchFamily="66" charset="0"/>
              </a:rPr>
              <a:t>mozku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jedná </a:t>
            </a:r>
            <a:r>
              <a:rPr lang="cs-CZ" sz="1800" dirty="0">
                <a:latin typeface="Comic Sans MS" pitchFamily="66" charset="0"/>
              </a:rPr>
              <a:t>se také o nejrozšířenější příčinu morbidity a </a:t>
            </a:r>
            <a:r>
              <a:rPr lang="cs-CZ" sz="1800" dirty="0" smtClean="0">
                <a:latin typeface="Comic Sans MS" pitchFamily="66" charset="0"/>
              </a:rPr>
              <a:t>invalidity</a:t>
            </a:r>
            <a:endParaRPr lang="cs-CZ" sz="18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98182"/>
              </p:ext>
            </p:extLst>
          </p:nvPr>
        </p:nvGraphicFramePr>
        <p:xfrm>
          <a:off x="4486428" y="1916832"/>
          <a:ext cx="43872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Rastrový obrázek" r:id="rId4" imgW="7000000" imgH="5971429" progId="PBrush">
                  <p:embed/>
                </p:oleObj>
              </mc:Choice>
              <mc:Fallback>
                <p:oleObj name="Rastrový obrázek" r:id="rId4" imgW="7000000" imgH="59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428" y="1916832"/>
                        <a:ext cx="4387292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186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aterosklerózy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ktivované </a:t>
            </a:r>
            <a:r>
              <a:rPr lang="cs-CZ" sz="1800" dirty="0">
                <a:latin typeface="Comic Sans MS" pitchFamily="66" charset="0"/>
              </a:rPr>
              <a:t>endotelové buňky přitahují do místa </a:t>
            </a:r>
            <a:r>
              <a:rPr lang="cs-CZ" sz="1800" dirty="0" smtClean="0">
                <a:latin typeface="Comic Sans MS" pitchFamily="66" charset="0"/>
              </a:rPr>
              <a:t>léze :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monocyty/makrofágy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smtClean="0">
                <a:latin typeface="Comic Sans MS" pitchFamily="66" charset="0"/>
              </a:rPr>
              <a:t>T-</a:t>
            </a:r>
            <a:r>
              <a:rPr lang="cs-CZ" sz="1800" dirty="0" err="1" smtClean="0">
                <a:latin typeface="Comic Sans MS" pitchFamily="66" charset="0"/>
              </a:rPr>
              <a:t>lym</a:t>
            </a:r>
            <a:r>
              <a:rPr lang="cs-CZ" sz="1800" dirty="0" smtClean="0">
                <a:latin typeface="Comic Sans MS" pitchFamily="66" charset="0"/>
              </a:rPr>
              <a:t> z </a:t>
            </a:r>
            <a:r>
              <a:rPr lang="cs-CZ" sz="1800" dirty="0">
                <a:latin typeface="Comic Sans MS" pitchFamily="66" charset="0"/>
              </a:rPr>
              <a:t>krevní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buňky </a:t>
            </a:r>
            <a:r>
              <a:rPr lang="cs-CZ" sz="1800" dirty="0">
                <a:latin typeface="Comic Sans MS" pitchFamily="66" charset="0"/>
              </a:rPr>
              <a:t>vaskulární hladké svaloviny z </a:t>
            </a:r>
            <a:r>
              <a:rPr lang="cs-CZ" sz="1800" dirty="0" err="1" smtClean="0">
                <a:latin typeface="Comic Sans MS" pitchFamily="66" charset="0"/>
              </a:rPr>
              <a:t>medie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err="1" smtClean="0">
                <a:latin typeface="Comic Sans MS" pitchFamily="66" charset="0"/>
              </a:rPr>
              <a:t>subendotelový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prostor </a:t>
            </a:r>
            <a:r>
              <a:rPr lang="cs-CZ" sz="1800" dirty="0" smtClean="0">
                <a:latin typeface="Comic Sans MS" pitchFamily="66" charset="0"/>
              </a:rPr>
              <a:t>se postupně zvětšuje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zvýšená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cytoadheze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současné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zvýšení permeability endotelové výstelky </a:t>
            </a:r>
            <a:r>
              <a:rPr lang="cs-CZ" sz="1800" dirty="0">
                <a:latin typeface="Comic Sans MS" pitchFamily="66" charset="0"/>
              </a:rPr>
              <a:t>umožňuje </a:t>
            </a:r>
            <a:r>
              <a:rPr lang="cs-CZ" sz="1800" dirty="0" smtClean="0">
                <a:latin typeface="Comic Sans MS" pitchFamily="66" charset="0"/>
              </a:rPr>
              <a:t>pronikání lipoproteinových </a:t>
            </a:r>
            <a:r>
              <a:rPr lang="cs-CZ" sz="1800" dirty="0">
                <a:latin typeface="Comic Sans MS" pitchFamily="66" charset="0"/>
              </a:rPr>
              <a:t>částic do tohoto prostoru, dochází v nich k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působením  reaktivních </a:t>
            </a:r>
            <a:r>
              <a:rPr lang="cs-CZ" sz="1800" dirty="0">
                <a:latin typeface="Comic Sans MS" pitchFamily="66" charset="0"/>
              </a:rPr>
              <a:t>forem kyslíku a dusíku, které nebyly zneškodněny antioxidačním </a:t>
            </a:r>
            <a:r>
              <a:rPr lang="cs-CZ" sz="1800" dirty="0" smtClean="0">
                <a:latin typeface="Comic Sans MS" pitchFamily="66" charset="0"/>
              </a:rPr>
              <a:t>mechanizmem</a:t>
            </a: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960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Průběh aterosklerózy</a:t>
            </a:r>
          </a:p>
          <a:p>
            <a:r>
              <a:rPr lang="cs-CZ" sz="1800" dirty="0">
                <a:latin typeface="Comic Sans MS" pitchFamily="66" charset="0"/>
              </a:rPr>
              <a:t>vychytávání </a:t>
            </a:r>
            <a:r>
              <a:rPr lang="cs-CZ" sz="1800" dirty="0" err="1" smtClean="0">
                <a:latin typeface="Comic Sans MS" pitchFamily="66" charset="0"/>
              </a:rPr>
              <a:t>ox</a:t>
            </a:r>
            <a:r>
              <a:rPr lang="cs-CZ" sz="1800" dirty="0" smtClean="0">
                <a:latin typeface="Comic Sans MS" pitchFamily="66" charset="0"/>
              </a:rPr>
              <a:t>. LP (zejm</a:t>
            </a:r>
            <a:r>
              <a:rPr lang="cs-CZ" sz="1800" dirty="0">
                <a:latin typeface="Comic Sans MS" pitchFamily="66" charset="0"/>
              </a:rPr>
              <a:t>. LDL) makrofágy pomocí svých „</a:t>
            </a:r>
            <a:r>
              <a:rPr lang="cs-CZ" sz="1800" dirty="0" err="1">
                <a:latin typeface="Comic Sans MS" pitchFamily="66" charset="0"/>
              </a:rPr>
              <a:t>scavangerových</a:t>
            </a:r>
            <a:r>
              <a:rPr lang="cs-CZ" sz="1800" dirty="0">
                <a:latin typeface="Comic Sans MS" pitchFamily="66" charset="0"/>
              </a:rPr>
              <a:t>“ (čistících) receptorů a jejich přeměna v </a:t>
            </a:r>
            <a:r>
              <a:rPr lang="cs-CZ" sz="1800" b="1" dirty="0">
                <a:latin typeface="Comic Sans MS" pitchFamily="66" charset="0"/>
              </a:rPr>
              <a:t>pěnové buňky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stěna </a:t>
            </a:r>
            <a:r>
              <a:rPr lang="cs-CZ" sz="1800" dirty="0">
                <a:latin typeface="Comic Sans MS" pitchFamily="66" charset="0"/>
              </a:rPr>
              <a:t>cévy </a:t>
            </a:r>
            <a:r>
              <a:rPr lang="cs-CZ" sz="1800" dirty="0" smtClean="0">
                <a:latin typeface="Comic Sans MS" pitchFamily="66" charset="0"/>
              </a:rPr>
              <a:t>se v </a:t>
            </a:r>
            <a:r>
              <a:rPr lang="cs-CZ" sz="1800" dirty="0">
                <a:latin typeface="Comic Sans MS" pitchFamily="66" charset="0"/>
              </a:rPr>
              <a:t>místě poškození ztlušťuje (migrací a proliferací buněk hladké svaloviny, </a:t>
            </a:r>
            <a:r>
              <a:rPr lang="cs-CZ" sz="1800" dirty="0" smtClean="0">
                <a:latin typeface="Comic Sans MS" pitchFamily="66" charset="0"/>
              </a:rPr>
              <a:t>tvorbou extracelulární </a:t>
            </a:r>
            <a:r>
              <a:rPr lang="cs-CZ" sz="1800" dirty="0">
                <a:latin typeface="Comic Sans MS" pitchFamily="66" charset="0"/>
              </a:rPr>
              <a:t>matrix, nekrotickými depozity z rozpadlých pěnových </a:t>
            </a:r>
            <a:r>
              <a:rPr lang="cs-CZ" sz="1800" dirty="0" smtClean="0">
                <a:latin typeface="Comic Sans MS" pitchFamily="66" charset="0"/>
              </a:rPr>
              <a:t>buněk)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těna cévy dostává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prokoagulační</a:t>
            </a:r>
            <a:r>
              <a:rPr lang="cs-CZ" sz="1800" dirty="0" smtClean="0">
                <a:latin typeface="Comic Sans MS" pitchFamily="66" charset="0"/>
              </a:rPr>
              <a:t> vlastnosti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tvorba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aterómu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aterómového</a:t>
            </a:r>
            <a:r>
              <a:rPr lang="cs-CZ" sz="1800" dirty="0">
                <a:latin typeface="Comic Sans MS" pitchFamily="66" charset="0"/>
              </a:rPr>
              <a:t> plátu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i="1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linické </a:t>
            </a:r>
            <a:r>
              <a:rPr lang="cs-CZ" sz="1800" dirty="0">
                <a:latin typeface="Comic Sans MS" pitchFamily="66" charset="0"/>
              </a:rPr>
              <a:t>příznaky se projeví, až když pokročilé léze stěny cévní se komplikují rupturou </a:t>
            </a:r>
            <a:r>
              <a:rPr lang="cs-CZ" sz="1800" dirty="0" smtClean="0">
                <a:latin typeface="Comic Sans MS" pitchFamily="66" charset="0"/>
              </a:rPr>
              <a:t>obalu ateromového </a:t>
            </a:r>
            <a:r>
              <a:rPr lang="cs-CZ" sz="1800" dirty="0">
                <a:latin typeface="Comic Sans MS" pitchFamily="66" charset="0"/>
              </a:rPr>
              <a:t>plátu, krvácením do plátu, vznikem trombózy nebo </a:t>
            </a:r>
            <a:r>
              <a:rPr lang="cs-CZ" sz="1800" dirty="0" smtClean="0">
                <a:latin typeface="Comic Sans MS" pitchFamily="66" charset="0"/>
              </a:rPr>
              <a:t>embolu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823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Stádia aterosklerózy</a:t>
            </a:r>
          </a:p>
          <a:p>
            <a:r>
              <a:rPr lang="cs-CZ" sz="1800" dirty="0">
                <a:latin typeface="Comic Sans MS" pitchFamily="66" charset="0"/>
              </a:rPr>
              <a:t>iniciace</a:t>
            </a:r>
          </a:p>
          <a:p>
            <a:r>
              <a:rPr lang="cs-CZ" sz="1800" dirty="0">
                <a:latin typeface="Comic Sans MS" pitchFamily="66" charset="0"/>
              </a:rPr>
              <a:t>zánět</a:t>
            </a:r>
          </a:p>
          <a:p>
            <a:r>
              <a:rPr lang="cs-CZ" sz="1800" dirty="0">
                <a:latin typeface="Comic Sans MS" pitchFamily="66" charset="0"/>
              </a:rPr>
              <a:t>tvorba fibrózní čepičky</a:t>
            </a:r>
          </a:p>
          <a:p>
            <a:r>
              <a:rPr lang="cs-CZ" sz="1800" dirty="0">
                <a:latin typeface="Comic Sans MS" pitchFamily="66" charset="0"/>
              </a:rPr>
              <a:t>ruptura plaku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rombóza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26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0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objem </a:t>
            </a:r>
            <a:r>
              <a:rPr lang="cs-CZ" sz="2000" dirty="0">
                <a:latin typeface="Comic Sans MS" pitchFamily="66" charset="0"/>
              </a:rPr>
              <a:t>krve, který je za časovou jednotku přečerpán malým a velkým oběhem, je stejný = </a:t>
            </a: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minutový objem srdeční 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srdeční výdej</a:t>
            </a:r>
            <a:r>
              <a:rPr lang="cs-CZ" sz="2000" dirty="0">
                <a:latin typeface="Comic Sans MS" pitchFamily="66" charset="0"/>
              </a:rPr>
              <a:t> je určen velikostí systolického tepového objemu (objem krve vypuzené během jedné srdeční kontrakce) a tepovou frekvencí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srdce pracuje jako tlakové čerpadlo. Na jeho výkonu se podílí </a:t>
            </a:r>
            <a:r>
              <a:rPr lang="cs-CZ" sz="2000" b="1" dirty="0">
                <a:latin typeface="Comic Sans MS" pitchFamily="66" charset="0"/>
              </a:rPr>
              <a:t>složka statická</a:t>
            </a:r>
            <a:r>
              <a:rPr lang="cs-CZ" sz="2000" dirty="0">
                <a:latin typeface="Comic Sans MS" pitchFamily="66" charset="0"/>
              </a:rPr>
              <a:t>: překonání tlakového rozdílu mezi komorou a tepnou, a </a:t>
            </a:r>
            <a:r>
              <a:rPr lang="cs-CZ" sz="2000" b="1" dirty="0">
                <a:latin typeface="Comic Sans MS" pitchFamily="66" charset="0"/>
              </a:rPr>
              <a:t>složka kinetická</a:t>
            </a:r>
            <a:r>
              <a:rPr lang="cs-CZ" sz="2000" dirty="0">
                <a:latin typeface="Comic Sans MS" pitchFamily="66" charset="0"/>
              </a:rPr>
              <a:t>: udílí zrychlení vypuzenému množství krve</a:t>
            </a:r>
            <a:r>
              <a:rPr lang="cs-CZ" sz="2000" dirty="0" smtClean="0">
                <a:latin typeface="Comic Sans MS" pitchFamily="66" charset="0"/>
              </a:rPr>
              <a:t>. 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60020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aterosklerózy </a:t>
            </a:r>
            <a:r>
              <a:rPr lang="cs-CZ" sz="1800" dirty="0" smtClean="0">
                <a:latin typeface="Comic Sans MS" pitchFamily="66" charset="0"/>
              </a:rPr>
              <a:t>- uplatňuje </a:t>
            </a:r>
            <a:r>
              <a:rPr lang="cs-CZ" sz="1800" dirty="0">
                <a:latin typeface="Comic Sans MS" pitchFamily="66" charset="0"/>
              </a:rPr>
              <a:t>více </a:t>
            </a:r>
            <a:r>
              <a:rPr lang="cs-CZ" sz="1800" dirty="0" smtClean="0">
                <a:latin typeface="Comic Sans MS" pitchFamily="66" charset="0"/>
              </a:rPr>
              <a:t>mechanizmů:</a:t>
            </a:r>
            <a:endParaRPr lang="cs-CZ" sz="1800" dirty="0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„endoteliální“ </a:t>
            </a:r>
            <a:r>
              <a:rPr lang="cs-CZ" sz="1800" dirty="0" smtClean="0">
                <a:latin typeface="Comic Sans MS" pitchFamily="66" charset="0"/>
              </a:rPr>
              <a:t>– mechanické poškození endotelu a cévní stěny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zánětlivý“ </a:t>
            </a:r>
            <a:endParaRPr lang="cs-CZ" sz="18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„lipidový“ </a:t>
            </a:r>
            <a:r>
              <a:rPr lang="cs-CZ" sz="1800" dirty="0" smtClean="0">
                <a:latin typeface="Comic Sans MS" pitchFamily="66" charset="0"/>
              </a:rPr>
              <a:t>– metabolické poškození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/>
          <a:stretch/>
        </p:blipFill>
        <p:spPr bwMode="auto">
          <a:xfrm>
            <a:off x="2036948" y="4005064"/>
            <a:ext cx="2291324" cy="23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opnews.net.nz/images/atherosclerosis-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8218" y="3971247"/>
            <a:ext cx="2274193" cy="23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7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Fce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endotelu</a:t>
            </a:r>
          </a:p>
          <a:p>
            <a:r>
              <a:rPr lang="cs-CZ" sz="1800" dirty="0" smtClean="0">
                <a:latin typeface="Comic Sans MS" pitchFamily="66" charset="0"/>
              </a:rPr>
              <a:t>antitrombotická – brání adhezi a aktivaci </a:t>
            </a:r>
            <a:r>
              <a:rPr lang="cs-CZ" sz="1800" dirty="0" err="1" smtClean="0">
                <a:latin typeface="Comic Sans MS" pitchFamily="66" charset="0"/>
              </a:rPr>
              <a:t>tro</a:t>
            </a:r>
            <a:r>
              <a:rPr lang="cs-CZ" sz="1800" dirty="0" smtClean="0">
                <a:latin typeface="Comic Sans MS" pitchFamily="66" charset="0"/>
              </a:rPr>
              <a:t> (kolagen a </a:t>
            </a:r>
            <a:r>
              <a:rPr lang="cs-CZ" sz="1800" dirty="0" err="1" smtClean="0">
                <a:latin typeface="Comic Sans MS" pitchFamily="66" charset="0"/>
              </a:rPr>
              <a:t>vWf</a:t>
            </a:r>
            <a:r>
              <a:rPr lang="cs-CZ" sz="1800" dirty="0" smtClean="0">
                <a:latin typeface="Comic Sans MS" pitchFamily="66" charset="0"/>
              </a:rPr>
              <a:t>), aktivuje </a:t>
            </a:r>
            <a:r>
              <a:rPr lang="cs-CZ" sz="1800" dirty="0" err="1" smtClean="0">
                <a:latin typeface="Comic Sans MS" pitchFamily="66" charset="0"/>
              </a:rPr>
              <a:t>fibrinolýzu</a:t>
            </a:r>
            <a:r>
              <a:rPr lang="cs-CZ" sz="1800" dirty="0" smtClean="0">
                <a:latin typeface="Comic Sans MS" pitchFamily="66" charset="0"/>
              </a:rPr>
              <a:t>, inaktivuje koagulační faktory (</a:t>
            </a:r>
            <a:r>
              <a:rPr lang="cs-CZ" sz="1800" dirty="0" err="1" smtClean="0">
                <a:latin typeface="Comic Sans MS" pitchFamily="66" charset="0"/>
              </a:rPr>
              <a:t>trombomodulin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ovlivňuje činnost hladkých cévních svalů, a tím cévní průsvit (NO a </a:t>
            </a:r>
            <a:r>
              <a:rPr lang="cs-CZ" sz="1800" dirty="0" err="1" smtClean="0">
                <a:latin typeface="Comic Sans MS" pitchFamily="66" charset="0"/>
              </a:rPr>
              <a:t>endotelin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bariéra pro přestup složek krevní plazmy do cévní stěny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xprimuje </a:t>
            </a:r>
            <a:r>
              <a:rPr lang="cs-CZ" sz="1800" dirty="0" err="1" smtClean="0">
                <a:latin typeface="Comic Sans MS" pitchFamily="66" charset="0"/>
              </a:rPr>
              <a:t>spec</a:t>
            </a:r>
            <a:r>
              <a:rPr lang="cs-CZ" sz="1800" dirty="0" smtClean="0">
                <a:latin typeface="Comic Sans MS" pitchFamily="66" charset="0"/>
              </a:rPr>
              <a:t>. adhezivní molekuly pro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ytváří některé </a:t>
            </a:r>
            <a:r>
              <a:rPr lang="cs-CZ" sz="1800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ovl</a:t>
            </a:r>
            <a:r>
              <a:rPr lang="cs-CZ" sz="1800" dirty="0" smtClean="0">
                <a:latin typeface="Comic Sans MS" pitchFamily="66" charset="0"/>
              </a:rPr>
              <a:t>. stabilitu cévní stěny nebo mitogenní úč. na cílové b.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9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Endoteliální dysfunkce 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zvýšená </a:t>
            </a:r>
            <a:r>
              <a:rPr lang="cs-CZ" sz="1800" dirty="0" err="1">
                <a:latin typeface="Comic Sans MS" pitchFamily="66" charset="0"/>
              </a:rPr>
              <a:t>cytoadheze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protrombotické</a:t>
            </a:r>
            <a:r>
              <a:rPr lang="cs-CZ" sz="1800" dirty="0">
                <a:latin typeface="Comic Sans MS" pitchFamily="66" charset="0"/>
              </a:rPr>
              <a:t> nastavení</a:t>
            </a:r>
          </a:p>
          <a:p>
            <a:r>
              <a:rPr lang="cs-CZ" sz="1800" dirty="0" smtClean="0">
                <a:latin typeface="Comic Sans MS" pitchFamily="66" charset="0"/>
              </a:rPr>
              <a:t>snížená schopnost vazodilatace</a:t>
            </a:r>
          </a:p>
          <a:p>
            <a:r>
              <a:rPr lang="cs-CZ" sz="1800" dirty="0" smtClean="0">
                <a:latin typeface="Comic Sans MS" pitchFamily="66" charset="0"/>
              </a:rPr>
              <a:t>zvýšená propustnost endotelu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ndoteliální </a:t>
            </a:r>
            <a:r>
              <a:rPr lang="cs-CZ" sz="1800" dirty="0">
                <a:latin typeface="Comic Sans MS" pitchFamily="66" charset="0"/>
              </a:rPr>
              <a:t>dysfunkce časově předchází rozvoji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rojevuje </a:t>
            </a:r>
            <a:r>
              <a:rPr lang="cs-CZ" sz="1800" dirty="0">
                <a:latin typeface="Comic Sans MS" pitchFamily="66" charset="0"/>
              </a:rPr>
              <a:t>se zejména sníženou syntézou NO</a:t>
            </a:r>
          </a:p>
          <a:p>
            <a:pPr marL="0" indent="0">
              <a:buNone/>
            </a:pPr>
            <a:endParaRPr lang="cs-CZ" sz="1600" dirty="0" smtClean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40833" r="23606" b="9975"/>
          <a:stretch/>
        </p:blipFill>
        <p:spPr bwMode="auto">
          <a:xfrm>
            <a:off x="2699792" y="3933056"/>
            <a:ext cx="46908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09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atherogeneze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– oxidační stres, mechanické poškození </a:t>
            </a:r>
            <a:r>
              <a:rPr lang="cs-CZ" sz="1800" dirty="0" smtClean="0">
                <a:latin typeface="Comic Sans MS" pitchFamily="66" charset="0"/>
              </a:rPr>
              <a:t>endotelu -</a:t>
            </a:r>
            <a:r>
              <a:rPr lang="cs-CZ" sz="1800" dirty="0">
                <a:latin typeface="Comic Sans MS" pitchFamily="66" charset="0"/>
              </a:rPr>
              <a:t>„střižné napětí“ (</a:t>
            </a:r>
            <a:r>
              <a:rPr lang="cs-CZ" sz="1800" dirty="0" err="1">
                <a:latin typeface="Comic Sans MS" pitchFamily="66" charset="0"/>
              </a:rPr>
              <a:t>shear</a:t>
            </a:r>
            <a:r>
              <a:rPr lang="cs-CZ" sz="1800" dirty="0">
                <a:latin typeface="Comic Sans MS" pitchFamily="66" charset="0"/>
              </a:rPr>
              <a:t> stress) cévní stěny při arteriální HT nebo u změny způsobu proudění z laminárního na turbulentní proudění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DM </a:t>
            </a:r>
            <a:r>
              <a:rPr lang="cs-CZ" sz="1800" dirty="0">
                <a:latin typeface="Comic Sans MS" pitchFamily="66" charset="0"/>
              </a:rPr>
              <a:t>(hyperglykemie, AGE) – oxidační </a:t>
            </a:r>
            <a:r>
              <a:rPr lang="cs-CZ" sz="1800" dirty="0" smtClean="0">
                <a:latin typeface="Comic Sans MS" pitchFamily="66" charset="0"/>
              </a:rPr>
              <a:t>stres, </a:t>
            </a:r>
            <a:r>
              <a:rPr lang="cs-CZ" sz="1800" dirty="0">
                <a:latin typeface="Comic Sans MS" pitchFamily="66" charset="0"/>
              </a:rPr>
              <a:t>neenzymová </a:t>
            </a:r>
            <a:r>
              <a:rPr lang="cs-CZ" sz="1800" dirty="0" err="1">
                <a:latin typeface="Comic Sans MS" pitchFamily="66" charset="0"/>
              </a:rPr>
              <a:t>glykace</a:t>
            </a:r>
            <a:r>
              <a:rPr lang="cs-CZ" sz="1800" dirty="0">
                <a:latin typeface="Comic Sans MS" pitchFamily="66" charset="0"/>
              </a:rPr>
              <a:t> proteinů endotelu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LDL – částice </a:t>
            </a:r>
            <a:r>
              <a:rPr lang="cs-CZ" sz="1800" dirty="0">
                <a:latin typeface="Comic Sans MS" pitchFamily="66" charset="0"/>
              </a:rPr>
              <a:t>modifikovány oxidací, </a:t>
            </a:r>
            <a:r>
              <a:rPr lang="cs-CZ" sz="1800" dirty="0" err="1">
                <a:latin typeface="Comic Sans MS" pitchFamily="66" charset="0"/>
              </a:rPr>
              <a:t>glykací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uDM</a:t>
            </a:r>
            <a:r>
              <a:rPr lang="cs-CZ" sz="1800" dirty="0" smtClean="0">
                <a:latin typeface="Comic Sans MS" pitchFamily="66" charset="0"/>
              </a:rPr>
              <a:t>), agregací s </a:t>
            </a:r>
            <a:r>
              <a:rPr lang="cs-CZ" sz="1800" dirty="0">
                <a:latin typeface="Comic Sans MS" pitchFamily="66" charset="0"/>
              </a:rPr>
              <a:t>proteoglykany nebo inkorporací do </a:t>
            </a:r>
            <a:r>
              <a:rPr lang="cs-CZ" sz="1800" dirty="0" smtClean="0">
                <a:latin typeface="Comic Sans MS" pitchFamily="66" charset="0"/>
              </a:rPr>
              <a:t>imunitních komplexů = </a:t>
            </a:r>
            <a:r>
              <a:rPr lang="cs-CZ" sz="1800" dirty="0" err="1" smtClean="0">
                <a:latin typeface="Comic Sans MS" pitchFamily="66" charset="0"/>
              </a:rPr>
              <a:t>lipotoxicita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6492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AGTII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se váže na specifický receptor (</a:t>
            </a:r>
            <a:r>
              <a:rPr lang="cs-CZ" sz="1800" dirty="0" smtClean="0">
                <a:latin typeface="Comic Sans MS" pitchFamily="66" charset="0"/>
              </a:rPr>
              <a:t>AGT1</a:t>
            </a:r>
            <a:r>
              <a:rPr lang="cs-CZ" sz="1800" dirty="0">
                <a:latin typeface="Comic Sans MS" pitchFamily="66" charset="0"/>
              </a:rPr>
              <a:t>) → uvolnění reaktivních forem kyslíku a dusíku v různých buňkách stěny arterií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oxidační stres navozuje atrakci a aktivaci monocytů, což vede k produkci MCP-1 (monocyte </a:t>
            </a:r>
            <a:r>
              <a:rPr lang="cs-CZ" sz="1800" dirty="0" err="1">
                <a:latin typeface="Comic Sans MS" pitchFamily="66" charset="0"/>
              </a:rPr>
              <a:t>chemoattractant</a:t>
            </a:r>
            <a:r>
              <a:rPr lang="cs-CZ" sz="1800" dirty="0">
                <a:latin typeface="Comic Sans MS" pitchFamily="66" charset="0"/>
              </a:rPr>
              <a:t> protein-1)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cestou superoxidového aniontu nabuzeného </a:t>
            </a:r>
            <a:r>
              <a:rPr lang="cs-CZ" sz="1800" dirty="0" smtClean="0">
                <a:latin typeface="Comic Sans MS" pitchFamily="66" charset="0"/>
              </a:rPr>
              <a:t>AGT1 </a:t>
            </a:r>
            <a:r>
              <a:rPr lang="cs-CZ" sz="1800" dirty="0">
                <a:latin typeface="Comic Sans MS" pitchFamily="66" charset="0"/>
              </a:rPr>
              <a:t>receptorem je stimulována tvorba ICAM-1 a VCAM-1 v endotelových buňkách, aktivaci </a:t>
            </a:r>
            <a:r>
              <a:rPr lang="cs-CZ" sz="1800" dirty="0" err="1">
                <a:latin typeface="Comic Sans MS" pitchFamily="66" charset="0"/>
              </a:rPr>
              <a:t>fosfolipasy</a:t>
            </a:r>
            <a:r>
              <a:rPr lang="cs-CZ" sz="1800" dirty="0">
                <a:latin typeface="Comic Sans MS" pitchFamily="66" charset="0"/>
              </a:rPr>
              <a:t> C (PLC) , zvýšení koncentrace intracelulárního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a kontrakci hladké svaloviny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zvyšuje se dále proteosyntéza a hypertrofie hladké svaloviny stěny cévní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AGT1 </a:t>
            </a:r>
            <a:r>
              <a:rPr lang="cs-CZ" sz="1800" dirty="0">
                <a:latin typeface="Comic Sans MS" pitchFamily="66" charset="0"/>
              </a:rPr>
              <a:t>také zvyšuje aktivitu </a:t>
            </a:r>
            <a:r>
              <a:rPr lang="cs-CZ" sz="1800" dirty="0" err="1">
                <a:latin typeface="Comic Sans MS" pitchFamily="66" charset="0"/>
              </a:rPr>
              <a:t>lipoxygenasy</a:t>
            </a:r>
            <a:r>
              <a:rPr lang="cs-CZ" sz="1800" dirty="0">
                <a:latin typeface="Comic Sans MS" pitchFamily="66" charset="0"/>
              </a:rPr>
              <a:t> v buňkách hladké svaloviny, což podporuje zánětlivou reakci a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LDL (exprimuje se receptor pro </a:t>
            </a:r>
            <a:r>
              <a:rPr lang="cs-CZ" sz="1800" dirty="0" err="1">
                <a:latin typeface="Comic Sans MS" pitchFamily="66" charset="0"/>
              </a:rPr>
              <a:t>oxLDL</a:t>
            </a:r>
            <a:r>
              <a:rPr lang="cs-CZ" sz="1800" dirty="0">
                <a:latin typeface="Comic Sans MS" pitchFamily="66" charset="0"/>
              </a:rPr>
              <a:t> – LOX-receptor)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AGTII </a:t>
            </a:r>
            <a:r>
              <a:rPr lang="cs-CZ" sz="1800" dirty="0">
                <a:latin typeface="Comic Sans MS" pitchFamily="66" charset="0"/>
              </a:rPr>
              <a:t>prostřednictvím aktivace receptoru </a:t>
            </a:r>
            <a:r>
              <a:rPr lang="cs-CZ" sz="1800" dirty="0" smtClean="0">
                <a:latin typeface="Comic Sans MS" pitchFamily="66" charset="0"/>
              </a:rPr>
              <a:t>AGT-1 </a:t>
            </a:r>
            <a:r>
              <a:rPr lang="cs-CZ" sz="1800" dirty="0">
                <a:latin typeface="Comic Sans MS" pitchFamily="66" charset="0"/>
              </a:rPr>
              <a:t>podporuje </a:t>
            </a:r>
            <a:r>
              <a:rPr lang="cs-CZ" sz="1800" dirty="0" err="1">
                <a:latin typeface="Comic Sans MS" pitchFamily="66" charset="0"/>
              </a:rPr>
              <a:t>atherogenezi</a:t>
            </a:r>
            <a:r>
              <a:rPr lang="cs-CZ" sz="1800" dirty="0">
                <a:latin typeface="Comic Sans MS" pitchFamily="66" charset="0"/>
              </a:rPr>
              <a:t> ve všech stádiích vývoje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ACE2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smtClean="0">
                <a:latin typeface="Comic Sans MS" pitchFamily="66" charset="0"/>
              </a:rPr>
              <a:t>karboxypeptidáza</a:t>
            </a:r>
            <a:r>
              <a:rPr lang="cs-CZ" sz="1800" dirty="0">
                <a:latin typeface="Comic Sans MS" pitchFamily="66" charset="0"/>
              </a:rPr>
              <a:t>) katalyzuje odštěpování C-terminálního konce </a:t>
            </a:r>
            <a:r>
              <a:rPr lang="cs-CZ" sz="1800" dirty="0" smtClean="0">
                <a:latin typeface="Comic Sans MS" pitchFamily="66" charset="0"/>
              </a:rPr>
              <a:t>AGTI </a:t>
            </a:r>
            <a:r>
              <a:rPr lang="cs-CZ" sz="1800" dirty="0">
                <a:latin typeface="Comic Sans MS" pitchFamily="66" charset="0"/>
              </a:rPr>
              <a:t>za vzniku </a:t>
            </a:r>
            <a:r>
              <a:rPr lang="cs-CZ" sz="1800" dirty="0" err="1">
                <a:latin typeface="Comic Sans MS" pitchFamily="66" charset="0"/>
              </a:rPr>
              <a:t>nonapeptidu</a:t>
            </a:r>
            <a:r>
              <a:rPr lang="cs-CZ" sz="1800" dirty="0">
                <a:latin typeface="Comic Sans MS" pitchFamily="66" charset="0"/>
              </a:rPr>
              <a:t>, který se po další </a:t>
            </a:r>
            <a:r>
              <a:rPr lang="cs-CZ" sz="1800" dirty="0" err="1">
                <a:latin typeface="Comic Sans MS" pitchFamily="66" charset="0"/>
              </a:rPr>
              <a:t>peptidolýze</a:t>
            </a:r>
            <a:r>
              <a:rPr lang="cs-CZ" sz="1800" dirty="0">
                <a:latin typeface="Comic Sans MS" pitchFamily="66" charset="0"/>
              </a:rPr>
              <a:t> mění na </a:t>
            </a: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AGTI </a:t>
            </a:r>
            <a:r>
              <a:rPr lang="cs-CZ" sz="1800" dirty="0">
                <a:latin typeface="Comic Sans MS" pitchFamily="66" charset="0"/>
              </a:rPr>
              <a:t>nepůsobí vazokonstrikci, ale vazodilataci, a tedy nezvyšuje TK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055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homocystein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cs-CZ" sz="1800" dirty="0" smtClean="0">
                <a:latin typeface="Comic Sans MS" pitchFamily="66" charset="0"/>
              </a:rPr>
              <a:t>- zvýšená </a:t>
            </a:r>
            <a:r>
              <a:rPr lang="cs-CZ" sz="1800" dirty="0">
                <a:latin typeface="Comic Sans MS" pitchFamily="66" charset="0"/>
              </a:rPr>
              <a:t>koncentrace v </a:t>
            </a:r>
            <a:r>
              <a:rPr lang="cs-CZ" sz="1800" dirty="0" smtClean="0">
                <a:latin typeface="Comic Sans MS" pitchFamily="66" charset="0"/>
              </a:rPr>
              <a:t>plasmě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zvýšená </a:t>
            </a:r>
            <a:r>
              <a:rPr lang="cs-CZ" sz="1800" dirty="0" err="1" smtClean="0">
                <a:latin typeface="Comic Sans MS" pitchFamily="66" charset="0"/>
              </a:rPr>
              <a:t>adhezivita</a:t>
            </a:r>
            <a:r>
              <a:rPr lang="cs-CZ" sz="1800" dirty="0" smtClean="0">
                <a:latin typeface="Comic Sans MS" pitchFamily="66" charset="0"/>
              </a:rPr>
              <a:t> molekul, syntéza kolagenu, oxidační stres (podávání </a:t>
            </a:r>
            <a:r>
              <a:rPr lang="cs-CZ" sz="1800" dirty="0" err="1">
                <a:latin typeface="Comic Sans MS" pitchFamily="66" charset="0"/>
              </a:rPr>
              <a:t>folátu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smtClean="0">
                <a:latin typeface="Comic Sans MS" pitchFamily="66" charset="0"/>
              </a:rPr>
              <a:t>vit. </a:t>
            </a:r>
            <a:r>
              <a:rPr lang="cs-CZ" sz="1800" dirty="0">
                <a:latin typeface="Comic Sans MS" pitchFamily="66" charset="0"/>
              </a:rPr>
              <a:t>B</a:t>
            </a:r>
            <a:r>
              <a:rPr lang="cs-CZ" sz="1800" baseline="-25000" dirty="0">
                <a:latin typeface="Comic Sans MS" pitchFamily="66" charset="0"/>
              </a:rPr>
              <a:t>12</a:t>
            </a:r>
            <a:r>
              <a:rPr lang="cs-CZ" sz="1800" dirty="0">
                <a:latin typeface="Comic Sans MS" pitchFamily="66" charset="0"/>
              </a:rPr>
              <a:t> a B</a:t>
            </a:r>
            <a:r>
              <a:rPr lang="cs-CZ" sz="1800" baseline="-25000" dirty="0">
                <a:latin typeface="Comic Sans MS" pitchFamily="66" charset="0"/>
              </a:rPr>
              <a:t>6</a:t>
            </a:r>
            <a:r>
              <a:rPr lang="cs-CZ" sz="1800" dirty="0">
                <a:latin typeface="Comic Sans MS" pitchFamily="66" charset="0"/>
              </a:rPr>
              <a:t> může </a:t>
            </a:r>
            <a:r>
              <a:rPr lang="cs-CZ" sz="1800" dirty="0" smtClean="0">
                <a:latin typeface="Comic Sans MS" pitchFamily="66" charset="0"/>
              </a:rPr>
              <a:t>hladiny normalizovat)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infekce</a:t>
            </a:r>
            <a:r>
              <a:rPr lang="cs-CZ" sz="1800" dirty="0" smtClean="0">
                <a:latin typeface="Comic Sans MS" pitchFamily="66" charset="0"/>
              </a:rPr>
              <a:t> - přítomnost </a:t>
            </a:r>
            <a:r>
              <a:rPr lang="cs-CZ" sz="1800" dirty="0">
                <a:latin typeface="Comic Sans MS" pitchFamily="66" charset="0"/>
              </a:rPr>
              <a:t>herpetických virů a </a:t>
            </a:r>
            <a:r>
              <a:rPr lang="cs-CZ" sz="1800" i="1" dirty="0" err="1">
                <a:latin typeface="Comic Sans MS" pitchFamily="66" charset="0"/>
              </a:rPr>
              <a:t>Chlamydia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pneumoniae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 ateromových plátech </a:t>
            </a:r>
            <a:r>
              <a:rPr lang="cs-CZ" sz="1800" dirty="0" smtClean="0">
                <a:latin typeface="Comic Sans MS" pitchFamily="66" charset="0"/>
              </a:rPr>
              <a:t>a protilátky </a:t>
            </a:r>
            <a:r>
              <a:rPr lang="cs-CZ" sz="1800" dirty="0">
                <a:latin typeface="Comic Sans MS" pitchFamily="66" charset="0"/>
              </a:rPr>
              <a:t>proti různým infekčním agens (</a:t>
            </a:r>
            <a:r>
              <a:rPr lang="cs-CZ" sz="1800" i="1" dirty="0" smtClean="0">
                <a:latin typeface="Comic Sans MS" pitchFamily="66" charset="0"/>
              </a:rPr>
              <a:t>H. </a:t>
            </a:r>
            <a:r>
              <a:rPr lang="cs-CZ" sz="1800" i="1" dirty="0" err="1" smtClean="0">
                <a:latin typeface="Comic Sans MS" pitchFamily="66" charset="0"/>
              </a:rPr>
              <a:t>pylori</a:t>
            </a:r>
            <a:r>
              <a:rPr lang="cs-CZ" sz="1800" i="1" dirty="0" smtClean="0">
                <a:latin typeface="Comic Sans MS" pitchFamily="66" charset="0"/>
              </a:rPr>
              <a:t>, CMV, EB virus, </a:t>
            </a:r>
            <a:r>
              <a:rPr lang="cs-CZ" sz="1800" i="1" dirty="0" err="1">
                <a:latin typeface="Comic Sans MS" pitchFamily="66" charset="0"/>
              </a:rPr>
              <a:t>Hemophilus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influenzae</a:t>
            </a:r>
            <a:r>
              <a:rPr lang="cs-CZ" sz="1800" i="1" dirty="0" smtClean="0">
                <a:latin typeface="Comic Sans MS" pitchFamily="66" charset="0"/>
              </a:rPr>
              <a:t>…</a:t>
            </a:r>
            <a:r>
              <a:rPr lang="cs-CZ" sz="1800" dirty="0" smtClean="0">
                <a:latin typeface="Comic Sans MS" pitchFamily="66" charset="0"/>
              </a:rPr>
              <a:t>), a také chronický zánět </a:t>
            </a:r>
            <a:r>
              <a:rPr lang="cs-CZ" sz="1800" dirty="0" err="1" smtClean="0">
                <a:latin typeface="Comic Sans MS" pitchFamily="66" charset="0"/>
              </a:rPr>
              <a:t>parodontu</a:t>
            </a:r>
            <a:r>
              <a:rPr lang="cs-CZ" sz="1800" dirty="0" smtClean="0">
                <a:latin typeface="Comic Sans MS" pitchFamily="66" charset="0"/>
              </a:rPr>
              <a:t> je rizikový faktor </a:t>
            </a:r>
            <a:r>
              <a:rPr lang="cs-CZ" sz="1800" dirty="0">
                <a:latin typeface="Comic Sans MS" pitchFamily="66" charset="0"/>
              </a:rPr>
              <a:t>rozvoje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kouření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cigaret </a:t>
            </a:r>
            <a:r>
              <a:rPr lang="cs-CZ" sz="1800" dirty="0">
                <a:latin typeface="Comic Sans MS" pitchFamily="66" charset="0"/>
              </a:rPr>
              <a:t>– dehet, akrolein působí na funkci </a:t>
            </a:r>
            <a:r>
              <a:rPr lang="cs-CZ" sz="1800" dirty="0" err="1">
                <a:latin typeface="Comic Sans MS" pitchFamily="66" charset="0"/>
              </a:rPr>
              <a:t>leu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snižuje rezistenci vůči infekci, nikotin má imunosupresivní </a:t>
            </a:r>
            <a:r>
              <a:rPr lang="cs-CZ" sz="1800" dirty="0" smtClean="0">
                <a:latin typeface="Comic Sans MS" pitchFamily="66" charset="0"/>
              </a:rPr>
              <a:t>účinky atd.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ánětlivá reakce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532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66018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Úloha zánětu v ateroskleróze</a:t>
            </a:r>
          </a:p>
          <a:p>
            <a:r>
              <a:rPr lang="cs-CZ" sz="1800" dirty="0" smtClean="0">
                <a:latin typeface="Comic Sans MS" pitchFamily="66" charset="0"/>
              </a:rPr>
              <a:t>infiltrace </a:t>
            </a:r>
            <a:r>
              <a:rPr lang="cs-CZ" sz="1800" dirty="0" err="1">
                <a:latin typeface="Comic Sans MS" pitchFamily="66" charset="0"/>
              </a:rPr>
              <a:t>subendoteliálního</a:t>
            </a:r>
            <a:r>
              <a:rPr lang="cs-CZ" sz="1800" dirty="0">
                <a:latin typeface="Comic Sans MS" pitchFamily="66" charset="0"/>
              </a:rPr>
              <a:t> prostoru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vychytávání oxidovaných lipoproteinů </a:t>
            </a:r>
            <a:r>
              <a:rPr lang="cs-CZ" sz="1800" dirty="0" smtClean="0">
                <a:latin typeface="Comic Sans MS" pitchFamily="66" charset="0"/>
              </a:rPr>
              <a:t>makrofágy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vorba pěnových b.,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produkují řadu zánětlivých mediátorů (např. </a:t>
            </a:r>
            <a:r>
              <a:rPr lang="cs-CZ" sz="1800" b="1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ánět. mediátory  </a:t>
            </a:r>
            <a:r>
              <a:rPr lang="cs-CZ" sz="1800" dirty="0">
                <a:latin typeface="Comic Sans MS" pitchFamily="66" charset="0"/>
              </a:rPr>
              <a:t>podporují migraci buněk hladké svaloviny z </a:t>
            </a:r>
            <a:r>
              <a:rPr lang="cs-CZ" sz="1800" dirty="0" err="1">
                <a:latin typeface="Comic Sans MS" pitchFamily="66" charset="0"/>
              </a:rPr>
              <a:t>medie</a:t>
            </a:r>
            <a:r>
              <a:rPr lang="cs-CZ" sz="1800" dirty="0">
                <a:latin typeface="Comic Sans MS" pitchFamily="66" charset="0"/>
              </a:rPr>
              <a:t> do intimy a jejich proliferaci</a:t>
            </a:r>
          </a:p>
          <a:p>
            <a:r>
              <a:rPr lang="cs-CZ" sz="1800" dirty="0" smtClean="0">
                <a:latin typeface="Comic Sans MS" pitchFamily="66" charset="0"/>
              </a:rPr>
              <a:t>destabilizace </a:t>
            </a:r>
            <a:r>
              <a:rPr lang="cs-CZ" sz="1800" dirty="0">
                <a:latin typeface="Comic Sans MS" pitchFamily="66" charset="0"/>
              </a:rPr>
              <a:t>a ruptura zaníceného aterosklerotického </a:t>
            </a:r>
            <a:r>
              <a:rPr lang="cs-CZ" sz="1800" dirty="0" smtClean="0">
                <a:latin typeface="Comic Sans MS" pitchFamily="66" charset="0"/>
              </a:rPr>
              <a:t>plátu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3994882"/>
            <a:ext cx="4896544" cy="28631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946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Poruchy lipidového mechanismu</a:t>
            </a:r>
          </a:p>
          <a:p>
            <a:r>
              <a:rPr lang="cs-CZ" sz="1800" dirty="0" smtClean="0">
                <a:latin typeface="Comic Sans MS" pitchFamily="66" charset="0"/>
              </a:rPr>
              <a:t>poškození </a:t>
            </a:r>
            <a:r>
              <a:rPr lang="cs-CZ" sz="1800" dirty="0">
                <a:latin typeface="Comic Sans MS" pitchFamily="66" charset="0"/>
              </a:rPr>
              <a:t>endotelu tepen oxidovanými lipoproteinovými </a:t>
            </a:r>
            <a:r>
              <a:rPr lang="cs-CZ" sz="1800" dirty="0" smtClean="0">
                <a:latin typeface="Comic Sans MS" pitchFamily="66" charset="0"/>
              </a:rPr>
              <a:t>částicemi (zejm. </a:t>
            </a:r>
            <a:r>
              <a:rPr lang="cs-CZ" sz="1800" dirty="0" err="1" smtClean="0">
                <a:latin typeface="Comic Sans MS" pitchFamily="66" charset="0"/>
              </a:rPr>
              <a:t>aterogenními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Frakce lipoproteinů</a:t>
            </a: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terogenní</a:t>
            </a:r>
            <a:r>
              <a:rPr lang="cs-CZ" sz="1800" dirty="0">
                <a:latin typeface="Comic Sans MS" pitchFamily="66" charset="0"/>
              </a:rPr>
              <a:t>: LDL, </a:t>
            </a:r>
            <a:r>
              <a:rPr lang="cs-CZ" sz="1800" dirty="0" err="1">
                <a:latin typeface="Comic Sans MS" pitchFamily="66" charset="0"/>
              </a:rPr>
              <a:t>remnanta</a:t>
            </a:r>
            <a:r>
              <a:rPr lang="cs-CZ" sz="1800" dirty="0">
                <a:latin typeface="Comic Sans MS" pitchFamily="66" charset="0"/>
              </a:rPr>
              <a:t> chylomikronů a </a:t>
            </a:r>
            <a:r>
              <a:rPr lang="cs-CZ" sz="1800" dirty="0" smtClean="0">
                <a:latin typeface="Comic Sans MS" pitchFamily="66" charset="0"/>
              </a:rPr>
              <a:t>VLDL,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ntiaterogenní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smtClean="0">
                <a:latin typeface="Comic Sans MS" pitchFamily="66" charset="0"/>
              </a:rPr>
              <a:t>HDL,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1266" name="Picture 2" descr="http://us.123rf.com/400wm/400/400/frenta/frenta1101/frenta110100073/8641770-atherosclerosis--clogged-artery-and-erythrocy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6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5124944" cy="5328592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r>
              <a:rPr lang="cs-CZ" sz="1800" dirty="0" smtClean="0">
                <a:latin typeface="Comic Sans MS" pitchFamily="66" charset="0"/>
              </a:rPr>
              <a:t>tvořen </a:t>
            </a:r>
            <a:r>
              <a:rPr lang="cs-CZ" sz="1800" dirty="0">
                <a:latin typeface="Comic Sans MS" pitchFamily="66" charset="0"/>
              </a:rPr>
              <a:t>v játrech, méně ve svalech a nadledvinách, lokálně je produkován v makrofázích a </a:t>
            </a:r>
            <a:r>
              <a:rPr lang="cs-CZ" sz="1800" dirty="0" smtClean="0">
                <a:latin typeface="Comic Sans MS" pitchFamily="66" charset="0"/>
              </a:rPr>
              <a:t>neuroglii</a:t>
            </a:r>
          </a:p>
          <a:p>
            <a:r>
              <a:rPr lang="cs-CZ" sz="1800" b="1" dirty="0">
                <a:latin typeface="Comic Sans MS" pitchFamily="66" charset="0"/>
              </a:rPr>
              <a:t>t</a:t>
            </a:r>
            <a:r>
              <a:rPr lang="cs-CZ" sz="1800" b="1" dirty="0" smtClean="0">
                <a:latin typeface="Comic Sans MS" pitchFamily="66" charset="0"/>
              </a:rPr>
              <a:t>ransportuje lipoproteiny, vitamíny rozpustné v tucích, CHL v lymfatickém systému a poté také v krvi</a:t>
            </a:r>
            <a:endParaRPr lang="cs-CZ" sz="1800" b="1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systémové úrovni je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součástí chylomikronů, VLDL, I</a:t>
            </a:r>
            <a:r>
              <a:rPr lang="cs-CZ" sz="1800" dirty="0" smtClean="0">
                <a:latin typeface="Comic Sans MS" pitchFamily="66" charset="0"/>
              </a:rPr>
              <a:t>DL </a:t>
            </a:r>
            <a:r>
              <a:rPr lang="cs-CZ" sz="1800" dirty="0">
                <a:latin typeface="Comic Sans MS" pitchFamily="66" charset="0"/>
              </a:rPr>
              <a:t>a některých molekul HDL (</a:t>
            </a:r>
            <a:r>
              <a:rPr lang="cs-CZ" sz="1800" dirty="0" smtClean="0">
                <a:latin typeface="Comic Sans MS" pitchFamily="66" charset="0"/>
              </a:rPr>
              <a:t>HDL-APOE </a:t>
            </a:r>
            <a:r>
              <a:rPr lang="cs-CZ" sz="1800" dirty="0">
                <a:latin typeface="Comic Sans MS" pitchFamily="66" charset="0"/>
              </a:rPr>
              <a:t>má </a:t>
            </a:r>
            <a:r>
              <a:rPr lang="cs-CZ" sz="1800" dirty="0" err="1">
                <a:latin typeface="Comic Sans MS" pitchFamily="66" charset="0"/>
              </a:rPr>
              <a:t>antiagregační</a:t>
            </a:r>
            <a:r>
              <a:rPr lang="cs-CZ" sz="1800" dirty="0">
                <a:latin typeface="Comic Sans MS" pitchFamily="66" charset="0"/>
              </a:rPr>
              <a:t> účinek)</a:t>
            </a: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ligandem LDL - receptoru a některých dalších receptorů v játrech, </a:t>
            </a:r>
            <a:r>
              <a:rPr lang="cs-CZ" sz="1800" dirty="0" err="1">
                <a:latin typeface="Comic Sans MS" pitchFamily="66" charset="0"/>
              </a:rPr>
              <a:t>scavengerových</a:t>
            </a:r>
            <a:r>
              <a:rPr lang="cs-CZ" sz="1800" dirty="0">
                <a:latin typeface="Comic Sans MS" pitchFamily="66" charset="0"/>
              </a:rPr>
              <a:t> receptorů makrofágů a </a:t>
            </a:r>
            <a:r>
              <a:rPr lang="cs-CZ" sz="1800" dirty="0" err="1">
                <a:latin typeface="Comic Sans MS" pitchFamily="66" charset="0"/>
              </a:rPr>
              <a:t>neuronálních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receptorů</a:t>
            </a:r>
          </a:p>
          <a:p>
            <a:r>
              <a:rPr lang="cs-CZ" sz="1800" dirty="0" smtClean="0">
                <a:latin typeface="Comic Sans MS" pitchFamily="66" charset="0"/>
              </a:rPr>
              <a:t>je-li </a:t>
            </a:r>
            <a:r>
              <a:rPr lang="cs-CZ" sz="1800" dirty="0">
                <a:latin typeface="Comic Sans MS" pitchFamily="66" charset="0"/>
              </a:rPr>
              <a:t>přítomen na povrchu </a:t>
            </a:r>
            <a:r>
              <a:rPr lang="cs-CZ" sz="1800" dirty="0" err="1">
                <a:latin typeface="Comic Sans MS" pitchFamily="66" charset="0"/>
              </a:rPr>
              <a:t>hepatocytu</a:t>
            </a:r>
            <a:r>
              <a:rPr lang="cs-CZ" sz="1800" dirty="0">
                <a:latin typeface="Comic Sans MS" pitchFamily="66" charset="0"/>
              </a:rPr>
              <a:t> ve vazbě s proteoglykany, může vázat lipoproteiny neobsahující </a:t>
            </a:r>
            <a:r>
              <a:rPr lang="cs-CZ" sz="1800" dirty="0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i součástí některých lokálně vytvářených lipoproteinových </a:t>
            </a:r>
            <a:r>
              <a:rPr lang="cs-CZ" sz="1800" dirty="0" smtClean="0">
                <a:latin typeface="Comic Sans MS" pitchFamily="66" charset="0"/>
              </a:rPr>
              <a:t>částic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3074" name="Picture 2" descr="http://www.ccp14.ac.uk/ccp/web-mirrors/llnlrupp/images/pdb/1nf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047"/>
            <a:ext cx="2194611" cy="34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0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celkem </a:t>
            </a:r>
            <a:r>
              <a:rPr lang="cs-CZ" sz="1800" dirty="0">
                <a:latin typeface="Comic Sans MS" pitchFamily="66" charset="0"/>
              </a:rPr>
              <a:t>asi 30 </a:t>
            </a:r>
            <a:r>
              <a:rPr lang="cs-CZ" sz="1800" dirty="0" err="1">
                <a:latin typeface="Comic Sans MS" pitchFamily="66" charset="0"/>
              </a:rPr>
              <a:t>isoforem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apolipoproteinu</a:t>
            </a:r>
            <a:r>
              <a:rPr lang="cs-CZ" sz="1800" dirty="0">
                <a:latin typeface="Comic Sans MS" pitchFamily="66" charset="0"/>
              </a:rPr>
              <a:t> E kódovaných různými alelami genu na chromosomu 19 (OMIM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evropské populaci - </a:t>
            </a:r>
            <a:r>
              <a:rPr lang="cs-CZ" sz="1800" dirty="0" err="1" smtClean="0">
                <a:latin typeface="Comic Sans MS" pitchFamily="66" charset="0"/>
              </a:rPr>
              <a:t>isoformy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E2, E3 a E4, lišící se aminokyselinami na 112. a 158. </a:t>
            </a:r>
            <a:r>
              <a:rPr lang="cs-CZ" sz="1800" dirty="0" smtClean="0">
                <a:latin typeface="Comic Sans MS" pitchFamily="66" charset="0"/>
              </a:rPr>
              <a:t>místě (kódovány </a:t>
            </a:r>
            <a:r>
              <a:rPr lang="cs-CZ" sz="1800" dirty="0">
                <a:latin typeface="Comic Sans MS" pitchFamily="66" charset="0"/>
              </a:rPr>
              <a:t>alelami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lely </a:t>
            </a:r>
            <a:r>
              <a:rPr lang="cs-CZ" sz="1800" dirty="0">
                <a:latin typeface="Comic Sans MS" pitchFamily="66" charset="0"/>
              </a:rPr>
              <a:t>jsou </a:t>
            </a:r>
            <a:r>
              <a:rPr lang="cs-CZ" sz="1800" dirty="0" err="1">
                <a:latin typeface="Comic Sans MS" pitchFamily="66" charset="0"/>
              </a:rPr>
              <a:t>kodominantní</a:t>
            </a:r>
            <a:r>
              <a:rPr lang="cs-CZ" sz="1800" dirty="0">
                <a:latin typeface="Comic Sans MS" pitchFamily="66" charset="0"/>
              </a:rPr>
              <a:t>, existuje tedy 6 různých fenotypů (E2/E2, E2/E3, E2/E4, E3/E3, E3/E4, E4/E4)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1" descr="Apo E isoph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3" y="4293096"/>
            <a:ext cx="4176464" cy="23214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4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zdrojem </a:t>
            </a:r>
            <a:r>
              <a:rPr lang="cs-CZ" sz="1800" dirty="0">
                <a:latin typeface="Comic Sans MS" pitchFamily="66" charset="0"/>
              </a:rPr>
              <a:t>E pro kontrakci je </a:t>
            </a:r>
            <a:r>
              <a:rPr lang="cs-CZ" sz="1800" b="1" dirty="0">
                <a:solidFill>
                  <a:srgbClr val="FF0000"/>
                </a:solidFill>
                <a:latin typeface="Comic Sans MS" pitchFamily="66" charset="0"/>
              </a:rPr>
              <a:t>ATP</a:t>
            </a:r>
            <a:r>
              <a:rPr lang="cs-CZ" sz="1800" dirty="0">
                <a:latin typeface="Comic Sans MS" pitchFamily="66" charset="0"/>
              </a:rPr>
              <a:t>, hydrolyzován </a:t>
            </a:r>
            <a:r>
              <a:rPr lang="cs-CZ" sz="1800" dirty="0" err="1">
                <a:latin typeface="Comic Sans MS" pitchFamily="66" charset="0"/>
              </a:rPr>
              <a:t>ATPasou</a:t>
            </a:r>
            <a:r>
              <a:rPr lang="cs-CZ" sz="1800" dirty="0">
                <a:latin typeface="Comic Sans MS" pitchFamily="66" charset="0"/>
              </a:rPr>
              <a:t> v hlavici </a:t>
            </a:r>
            <a:r>
              <a:rPr lang="cs-CZ" sz="1800" dirty="0" err="1">
                <a:latin typeface="Comic Sans MS" pitchFamily="66" charset="0"/>
              </a:rPr>
              <a:t>myosinu</a:t>
            </a:r>
            <a:r>
              <a:rPr lang="cs-CZ" sz="1800" dirty="0">
                <a:latin typeface="Comic Sans MS" pitchFamily="66" charset="0"/>
              </a:rPr>
              <a:t> - energii pro </a:t>
            </a:r>
            <a:r>
              <a:rPr lang="cs-CZ" sz="1800" dirty="0" err="1">
                <a:latin typeface="Comic Sans MS" pitchFamily="66" charset="0"/>
              </a:rPr>
              <a:t>resyntézu</a:t>
            </a:r>
            <a:r>
              <a:rPr lang="cs-CZ" sz="1800" dirty="0">
                <a:latin typeface="Comic Sans MS" pitchFamily="66" charset="0"/>
              </a:rPr>
              <a:t> ATP získává myokard aerobně (velký počet mitochondrií) 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ve </a:t>
            </a:r>
            <a:r>
              <a:rPr lang="cs-CZ" sz="1800" dirty="0">
                <a:latin typeface="Comic Sans MS" pitchFamily="66" charset="0"/>
              </a:rPr>
              <a:t>spotřebě živin je vysoký podíl </a:t>
            </a:r>
            <a:r>
              <a:rPr lang="cs-CZ" sz="1800" dirty="0" smtClean="0">
                <a:latin typeface="Comic Sans MS" pitchFamily="66" charset="0"/>
              </a:rPr>
              <a:t>FFA </a:t>
            </a:r>
            <a:r>
              <a:rPr lang="cs-CZ" sz="1800" dirty="0">
                <a:latin typeface="Comic Sans MS" pitchFamily="66" charset="0"/>
              </a:rPr>
              <a:t>a schopnost </a:t>
            </a:r>
            <a:r>
              <a:rPr lang="cs-CZ" sz="1800" dirty="0" smtClean="0">
                <a:latin typeface="Comic Sans MS" pitchFamily="66" charset="0"/>
              </a:rPr>
              <a:t>metabolizovat laktát, </a:t>
            </a:r>
            <a:r>
              <a:rPr lang="cs-CZ" sz="1800" dirty="0">
                <a:latin typeface="Comic Sans MS" pitchFamily="66" charset="0"/>
              </a:rPr>
              <a:t>význam této schopnosti při těžké svalové práci, kdy kosterní svaly přejdou na anaerobní glykolýzu a uvolňují do krve </a:t>
            </a:r>
            <a:r>
              <a:rPr lang="cs-CZ" sz="1800" dirty="0" smtClean="0">
                <a:latin typeface="Comic Sans MS" pitchFamily="66" charset="0"/>
              </a:rPr>
              <a:t>laktát → </a:t>
            </a:r>
            <a:r>
              <a:rPr lang="cs-CZ" sz="1800" dirty="0">
                <a:latin typeface="Comic Sans MS" pitchFamily="66" charset="0"/>
              </a:rPr>
              <a:t>tím poskytují srdci „palivo“ pro jeho zvyšující se činnost + srdce zpracováním </a:t>
            </a:r>
            <a:r>
              <a:rPr lang="cs-CZ" sz="1800" dirty="0" smtClean="0">
                <a:latin typeface="Comic Sans MS" pitchFamily="66" charset="0"/>
              </a:rPr>
              <a:t>laktátu udržuje </a:t>
            </a:r>
            <a:r>
              <a:rPr lang="cs-CZ" sz="1800" dirty="0">
                <a:latin typeface="Comic Sans MS" pitchFamily="66" charset="0"/>
              </a:rPr>
              <a:t>pH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kromě </a:t>
            </a:r>
            <a:r>
              <a:rPr lang="cs-CZ" sz="1800" dirty="0">
                <a:latin typeface="Comic Sans MS" pitchFamily="66" charset="0"/>
              </a:rPr>
              <a:t>ATP obsahuje </a:t>
            </a:r>
            <a:r>
              <a:rPr lang="cs-CZ" sz="1800" b="1" dirty="0" err="1" smtClean="0">
                <a:solidFill>
                  <a:srgbClr val="FF0000"/>
                </a:solidFill>
                <a:latin typeface="Comic Sans MS" pitchFamily="66" charset="0"/>
              </a:rPr>
              <a:t>kreatinfosfát</a:t>
            </a: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citlivým indikátorem dostatečného zásobení srdce živinami a kyslíkem, neboť zdroj E pro </a:t>
            </a:r>
            <a:r>
              <a:rPr lang="cs-CZ" sz="1800" dirty="0" err="1">
                <a:latin typeface="Comic Sans MS" pitchFamily="66" charset="0"/>
              </a:rPr>
              <a:t>resyntézu</a:t>
            </a:r>
            <a:r>
              <a:rPr lang="cs-CZ" sz="1800" dirty="0">
                <a:latin typeface="Comic Sans MS" pitchFamily="66" charset="0"/>
              </a:rPr>
              <a:t> ATP </a:t>
            </a:r>
          </a:p>
          <a:p>
            <a:pPr>
              <a:lnSpc>
                <a:spcPct val="120000"/>
              </a:lnSpc>
            </a:pPr>
            <a:r>
              <a:rPr lang="cs-CZ" sz="1000" dirty="0" smtClean="0">
                <a:latin typeface="Century Gothic"/>
              </a:rPr>
              <a:t>↑</a:t>
            </a:r>
            <a:r>
              <a:rPr lang="cs-CZ" sz="1000" dirty="0" smtClean="0">
                <a:latin typeface="Comic Sans MS" pitchFamily="66" charset="0"/>
              </a:rPr>
              <a:t>CK - infarkt myokardu (4-8 hod.)</a:t>
            </a:r>
            <a:endParaRPr lang="cs-CZ" sz="1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17526"/>
            <a:ext cx="3024336" cy="4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6" y="2564904"/>
            <a:ext cx="4780745" cy="6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3571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>
                <a:latin typeface="Comic Sans MS" pitchFamily="66" charset="0"/>
              </a:rPr>
              <a:t>isoforma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b="1" dirty="0">
                <a:latin typeface="Comic Sans MS" pitchFamily="66" charset="0"/>
              </a:rPr>
              <a:t>APO E4 </a:t>
            </a:r>
            <a:r>
              <a:rPr lang="cs-CZ" sz="1900" dirty="0">
                <a:latin typeface="Comic Sans MS" pitchFamily="66" charset="0"/>
              </a:rPr>
              <a:t>nevytváří </a:t>
            </a:r>
            <a:r>
              <a:rPr lang="cs-CZ" sz="1900" dirty="0" err="1">
                <a:latin typeface="Comic Sans MS" pitchFamily="66" charset="0"/>
              </a:rPr>
              <a:t>heterodimery</a:t>
            </a:r>
            <a:r>
              <a:rPr lang="cs-CZ" sz="1900" dirty="0">
                <a:latin typeface="Comic Sans MS" pitchFamily="66" charset="0"/>
              </a:rPr>
              <a:t>, je tak ve VLDL částici koncentrovanější → výraznější vazba na jaterní LDL - receptory a následně jejich </a:t>
            </a:r>
            <a:r>
              <a:rPr lang="cs-CZ" sz="1900" dirty="0" err="1">
                <a:latin typeface="Comic Sans MS" pitchFamily="66" charset="0"/>
              </a:rPr>
              <a:t>down</a:t>
            </a:r>
            <a:r>
              <a:rPr lang="cs-CZ" sz="1900" dirty="0">
                <a:latin typeface="Comic Sans MS" pitchFamily="66" charset="0"/>
              </a:rPr>
              <a:t>-regulace  → výsledkem je </a:t>
            </a:r>
            <a:r>
              <a:rPr lang="cs-CZ" sz="1900" b="1" dirty="0">
                <a:latin typeface="Comic Sans MS" pitchFamily="66" charset="0"/>
              </a:rPr>
              <a:t>zhoršené odbourávání CHL </a:t>
            </a:r>
            <a:r>
              <a:rPr lang="cs-CZ" sz="1900" dirty="0">
                <a:latin typeface="Comic Sans MS" pitchFamily="66" charset="0"/>
              </a:rPr>
              <a:t>(„šetřící varianta“)</a:t>
            </a:r>
          </a:p>
          <a:p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 smtClean="0">
                <a:latin typeface="Comic Sans MS" pitchFamily="66" charset="0"/>
              </a:rPr>
              <a:t>isoforma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b="1" dirty="0">
                <a:latin typeface="Comic Sans MS" pitchFamily="66" charset="0"/>
              </a:rPr>
              <a:t>E2</a:t>
            </a:r>
            <a:r>
              <a:rPr lang="cs-CZ" sz="1900" dirty="0">
                <a:latin typeface="Comic Sans MS" pitchFamily="66" charset="0"/>
              </a:rPr>
              <a:t> se na </a:t>
            </a:r>
            <a:r>
              <a:rPr lang="cs-CZ" sz="1900" dirty="0" smtClean="0">
                <a:latin typeface="Comic Sans MS" pitchFamily="66" charset="0"/>
              </a:rPr>
              <a:t>LDL- receptor </a:t>
            </a:r>
            <a:r>
              <a:rPr lang="cs-CZ" sz="1900" dirty="0">
                <a:latin typeface="Comic Sans MS" pitchFamily="66" charset="0"/>
              </a:rPr>
              <a:t>váže s podstatně menší afinitou než E3 nebo </a:t>
            </a:r>
            <a:r>
              <a:rPr lang="cs-CZ" sz="1900" dirty="0" smtClean="0">
                <a:latin typeface="Comic Sans MS" pitchFamily="66" charset="0"/>
              </a:rPr>
              <a:t>E4 </a:t>
            </a:r>
            <a:r>
              <a:rPr lang="cs-CZ" sz="1900" dirty="0" smtClean="0">
                <a:latin typeface="Comic Sans MS" pitchFamily="66" charset="0"/>
                <a:cs typeface="Times New Roman"/>
              </a:rPr>
              <a:t>→ </a:t>
            </a:r>
            <a:r>
              <a:rPr lang="cs-CZ" sz="1900" dirty="0" smtClean="0">
                <a:latin typeface="Comic Sans MS" pitchFamily="66" charset="0"/>
              </a:rPr>
              <a:t>up-regulace </a:t>
            </a:r>
            <a:r>
              <a:rPr lang="cs-CZ" sz="1900" dirty="0">
                <a:latin typeface="Comic Sans MS" pitchFamily="66" charset="0"/>
              </a:rPr>
              <a:t>LDL-receptorů, zlepšení odbourávání LDL a </a:t>
            </a:r>
            <a:r>
              <a:rPr lang="cs-CZ" sz="1900" dirty="0" smtClean="0">
                <a:latin typeface="Comic Sans MS" pitchFamily="66" charset="0"/>
              </a:rPr>
              <a:t>nižší hladiny </a:t>
            </a:r>
            <a:r>
              <a:rPr lang="cs-CZ" sz="1900" dirty="0">
                <a:latin typeface="Comic Sans MS" pitchFamily="66" charset="0"/>
              </a:rPr>
              <a:t>plazmatického </a:t>
            </a:r>
            <a:r>
              <a:rPr lang="cs-CZ" sz="1900" dirty="0" smtClean="0">
                <a:latin typeface="Comic Sans MS" pitchFamily="66" charset="0"/>
              </a:rPr>
              <a:t>CHL (homozygoti </a:t>
            </a:r>
            <a:r>
              <a:rPr lang="cs-CZ" sz="1900" dirty="0">
                <a:latin typeface="Comic Sans MS" pitchFamily="66" charset="0"/>
              </a:rPr>
              <a:t>E2/E2 však hůře odbourávají chylomikrony a VLDL, důsledkem čehož je vyšší hladina </a:t>
            </a:r>
            <a:r>
              <a:rPr lang="cs-CZ" sz="1900" dirty="0" err="1" smtClean="0">
                <a:latin typeface="Comic Sans MS" pitchFamily="66" charset="0"/>
              </a:rPr>
              <a:t>triacylglycerolů</a:t>
            </a:r>
            <a:r>
              <a:rPr lang="cs-CZ" sz="1900" dirty="0" smtClean="0">
                <a:latin typeface="Comic Sans MS" pitchFamily="66" charset="0"/>
              </a:rPr>
              <a:t>)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6367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397281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700808"/>
            <a:ext cx="6120680" cy="474488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49230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isoforma</a:t>
            </a:r>
            <a:r>
              <a:rPr lang="cs-CZ" sz="1800" dirty="0">
                <a:latin typeface="Comic Sans MS" pitchFamily="66" charset="0"/>
              </a:rPr>
              <a:t> E3, v populaci nejvíce rozšířená, leží obecně svými biochemickými a funkčními vlastnostmi mezi E2 a E4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se vzhledem k nejčastějšímu genotypu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chovají obvykle opačně, než 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(tj. u chorob, kde alela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vystupuje jako riziková,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má obvykle funkci protektivní a naopak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genotyp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je podmínkou nutnou, ne však postačující k rozvoji 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familiární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hyperlipidémie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III. typu </a:t>
            </a:r>
            <a:r>
              <a:rPr lang="cs-CZ" sz="1800" dirty="0">
                <a:latin typeface="Comic Sans MS" pitchFamily="66" charset="0"/>
              </a:rPr>
              <a:t>(FHLP III se vyskytuje u &lt;10% nositelů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ostatní jsou spíše normo- až </a:t>
            </a:r>
            <a:r>
              <a:rPr lang="cs-CZ" sz="1800" dirty="0" err="1">
                <a:latin typeface="Comic Sans MS" pitchFamily="66" charset="0"/>
              </a:rPr>
              <a:t>hypolipidemičtí</a:t>
            </a:r>
            <a:r>
              <a:rPr lang="cs-CZ" sz="18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nosičství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je vůbec nejvýznamnější genetickou determinantou pro vznik </a:t>
            </a:r>
            <a:r>
              <a:rPr lang="cs-CZ" sz="1800" dirty="0" err="1">
                <a:latin typeface="Comic Sans MS" pitchFamily="66" charset="0"/>
              </a:rPr>
              <a:t>late-onset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Alzheimerovy demence</a:t>
            </a:r>
            <a:endParaRPr lang="cs-CZ" sz="1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3848" r="25696"/>
          <a:stretch/>
        </p:blipFill>
        <p:spPr bwMode="auto">
          <a:xfrm>
            <a:off x="7452320" y="5542894"/>
            <a:ext cx="792088" cy="12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06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ApoE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deficientní myš </a:t>
            </a: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 pokusných </a:t>
            </a:r>
            <a:r>
              <a:rPr lang="cs-CZ" sz="1800" dirty="0">
                <a:latin typeface="Comic Sans MS" pitchFamily="66" charset="0"/>
              </a:rPr>
              <a:t>zvířat, zejména hlodavců, je obecně problematické modelovat </a:t>
            </a:r>
            <a:r>
              <a:rPr lang="cs-CZ" sz="1800" dirty="0" smtClean="0">
                <a:latin typeface="Comic Sans MS" pitchFamily="66" charset="0"/>
              </a:rPr>
              <a:t>aterosklerózu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err="1" smtClean="0">
                <a:latin typeface="Comic Sans MS" pitchFamily="66" charset="0"/>
              </a:rPr>
              <a:t>knock-out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genu pro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(alternativou je </a:t>
            </a:r>
            <a:r>
              <a:rPr lang="cs-CZ" sz="1800" dirty="0" err="1">
                <a:latin typeface="Comic Sans MS" pitchFamily="66" charset="0"/>
              </a:rPr>
              <a:t>knock-outovaný</a:t>
            </a:r>
            <a:r>
              <a:rPr lang="cs-CZ" sz="1800" dirty="0">
                <a:latin typeface="Comic Sans MS" pitchFamily="66" charset="0"/>
              </a:rPr>
              <a:t> LDL-receptor nebo kombinace obojího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deficientní myš </a:t>
            </a:r>
            <a:r>
              <a:rPr lang="cs-CZ" sz="1800" dirty="0" smtClean="0">
                <a:latin typeface="Comic Sans MS" pitchFamily="66" charset="0"/>
              </a:rPr>
              <a:t>má i zhoršenou </a:t>
            </a:r>
            <a:r>
              <a:rPr lang="cs-CZ" sz="1800" dirty="0">
                <a:latin typeface="Comic Sans MS" pitchFamily="66" charset="0"/>
              </a:rPr>
              <a:t>reparaci nervové tkáně a kognitivní funkce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://www.sageresearchmodels.com/files/_MG_97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502771" cy="23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44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Onemocnění spojená s aterosklerózou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myokardu</a:t>
            </a:r>
          </a:p>
          <a:p>
            <a:r>
              <a:rPr lang="cs-CZ" sz="1800" dirty="0" smtClean="0">
                <a:latin typeface="Comic Sans MS" pitchFamily="66" charset="0"/>
              </a:rPr>
              <a:t>ICHS (s AP)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selhání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c</a:t>
            </a:r>
            <a:r>
              <a:rPr lang="cs-CZ" sz="1800" dirty="0" smtClean="0">
                <a:latin typeface="Comic Sans MS" pitchFamily="66" charset="0"/>
              </a:rPr>
              <a:t>évní </a:t>
            </a:r>
            <a:r>
              <a:rPr lang="cs-CZ" sz="1800" dirty="0">
                <a:latin typeface="Comic Sans MS" pitchFamily="66" charset="0"/>
              </a:rPr>
              <a:t>mozková příhoda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askulární demence</a:t>
            </a:r>
          </a:p>
          <a:p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r</a:t>
            </a:r>
            <a:r>
              <a:rPr lang="cs-CZ" sz="1800" dirty="0" err="1" smtClean="0">
                <a:latin typeface="Comic Sans MS" pitchFamily="66" charset="0"/>
              </a:rPr>
              <a:t>enovaskulární</a:t>
            </a:r>
            <a:r>
              <a:rPr lang="cs-CZ" sz="1800" dirty="0" smtClean="0">
                <a:latin typeface="Comic Sans MS" pitchFamily="66" charset="0"/>
              </a:rPr>
              <a:t> HT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ISCHD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</a:t>
            </a:r>
            <a:r>
              <a:rPr lang="cs-CZ" sz="1800" dirty="0">
                <a:latin typeface="Comic Sans MS" pitchFamily="66" charset="0"/>
              </a:rPr>
              <a:t>střeva, ledviny…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5491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Vyšetřovací metody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ětšina </a:t>
            </a:r>
            <a:r>
              <a:rPr lang="cs-CZ" sz="1800" dirty="0">
                <a:latin typeface="Comic Sans MS" pitchFamily="66" charset="0"/>
              </a:rPr>
              <a:t>metod slouží k detekci stenózy vyvolané aterosklerotickou lézí</a:t>
            </a:r>
          </a:p>
          <a:p>
            <a:r>
              <a:rPr lang="cs-CZ" sz="1800" dirty="0" smtClean="0">
                <a:latin typeface="Comic Sans MS" pitchFamily="66" charset="0"/>
              </a:rPr>
              <a:t>invazivní </a:t>
            </a:r>
            <a:r>
              <a:rPr lang="cs-CZ" sz="1800" dirty="0">
                <a:latin typeface="Comic Sans MS" pitchFamily="66" charset="0"/>
              </a:rPr>
              <a:t>(sonografie cév, </a:t>
            </a:r>
            <a:r>
              <a:rPr lang="cs-CZ" sz="1800" dirty="0" err="1">
                <a:latin typeface="Comic Sans MS" pitchFamily="66" charset="0"/>
              </a:rPr>
              <a:t>koronarografie</a:t>
            </a:r>
            <a:r>
              <a:rPr lang="cs-CZ" sz="1800" dirty="0">
                <a:latin typeface="Comic Sans MS" pitchFamily="66" charset="0"/>
              </a:rPr>
              <a:t>…) i neinvazivní (zátěžový test…)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Krevní testy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aměřené </a:t>
            </a:r>
            <a:r>
              <a:rPr lang="cs-CZ" sz="1800" dirty="0">
                <a:latin typeface="Comic Sans MS" pitchFamily="66" charset="0"/>
              </a:rPr>
              <a:t>na rizikové </a:t>
            </a:r>
            <a:r>
              <a:rPr lang="cs-CZ" sz="1800" dirty="0" smtClean="0">
                <a:latin typeface="Comic Sans MS" pitchFamily="66" charset="0"/>
              </a:rPr>
              <a:t>faktory</a:t>
            </a:r>
          </a:p>
          <a:p>
            <a:r>
              <a:rPr lang="cs-CZ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ozhodující </a:t>
            </a:r>
            <a:r>
              <a:rPr lang="cs-CZ" sz="1800" dirty="0">
                <a:latin typeface="Comic Sans MS" pitchFamily="66" charset="0"/>
              </a:rPr>
              <a:t>je lipidové spektrum, hyperglykémie (s </a:t>
            </a:r>
            <a:r>
              <a:rPr lang="cs-CZ" sz="1800" dirty="0" smtClean="0">
                <a:latin typeface="Comic Sans MS" pitchFamily="66" charset="0"/>
              </a:rPr>
              <a:t>HT tvoří </a:t>
            </a:r>
            <a:r>
              <a:rPr lang="cs-CZ" sz="1800" dirty="0">
                <a:latin typeface="Comic Sans MS" pitchFamily="66" charset="0"/>
              </a:rPr>
              <a:t>„metabolický syndrom</a:t>
            </a:r>
            <a:r>
              <a:rPr lang="cs-CZ" sz="1800" dirty="0" smtClean="0">
                <a:latin typeface="Comic Sans MS" pitchFamily="66" charset="0"/>
              </a:rPr>
              <a:t>“)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ři </a:t>
            </a:r>
            <a:r>
              <a:rPr lang="cs-CZ" sz="1800" dirty="0">
                <a:latin typeface="Comic Sans MS" pitchFamily="66" charset="0"/>
              </a:rPr>
              <a:t>familiárním výskytu v mladším věku je vhodné provést i genetické testy na známé rizikové alely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591940"/>
            <a:ext cx="2669853" cy="1773164"/>
          </a:xfrm>
          <a:prstGeom prst="rect">
            <a:avLst/>
          </a:prstGeo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630815"/>
            <a:ext cx="1967504" cy="169541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63917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Evoluční hypotéza o společném základu příčin aterosklerózy a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inzulínové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rezistence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(DM)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prehistorii </a:t>
            </a:r>
            <a:r>
              <a:rPr lang="cs-CZ" sz="1800" dirty="0">
                <a:latin typeface="Comic Sans MS" pitchFamily="66" charset="0"/>
              </a:rPr>
              <a:t>člověka </a:t>
            </a:r>
            <a:r>
              <a:rPr lang="cs-CZ" sz="1800" dirty="0" smtClean="0">
                <a:latin typeface="Comic Sans MS" pitchFamily="66" charset="0"/>
              </a:rPr>
              <a:t>- hlavní </a:t>
            </a:r>
            <a:r>
              <a:rPr lang="cs-CZ" sz="1800" dirty="0">
                <a:latin typeface="Comic Sans MS" pitchFamily="66" charset="0"/>
              </a:rPr>
              <a:t>příčinou </a:t>
            </a:r>
            <a:r>
              <a:rPr lang="cs-CZ" sz="1800" dirty="0" smtClean="0">
                <a:latin typeface="Comic Sans MS" pitchFamily="66" charset="0"/>
              </a:rPr>
              <a:t>smrti: </a:t>
            </a:r>
            <a:r>
              <a:rPr lang="cs-CZ" sz="1800" dirty="0">
                <a:latin typeface="Comic Sans MS" pitchFamily="66" charset="0"/>
              </a:rPr>
              <a:t>infekce a dlouhodobý nedostatek </a:t>
            </a:r>
            <a:r>
              <a:rPr lang="cs-CZ" sz="1800" dirty="0" smtClean="0">
                <a:latin typeface="Comic Sans MS" pitchFamily="66" charset="0"/>
              </a:rPr>
              <a:t>potravy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l</a:t>
            </a:r>
            <a:r>
              <a:rPr lang="cs-CZ" sz="1800" dirty="0" smtClean="0">
                <a:latin typeface="Comic Sans MS" pitchFamily="66" charset="0"/>
              </a:rPr>
              <a:t>idský </a:t>
            </a:r>
            <a:r>
              <a:rPr lang="cs-CZ" sz="1800" dirty="0">
                <a:latin typeface="Comic Sans MS" pitchFamily="66" charset="0"/>
              </a:rPr>
              <a:t>genom </a:t>
            </a:r>
            <a:r>
              <a:rPr lang="cs-CZ" sz="1800" dirty="0" smtClean="0">
                <a:latin typeface="Comic Sans MS" pitchFamily="66" charset="0"/>
              </a:rPr>
              <a:t>zaměřen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smtClean="0">
                <a:latin typeface="Comic Sans MS" pitchFamily="66" charset="0"/>
              </a:rPr>
              <a:t>podporu </a:t>
            </a:r>
            <a:r>
              <a:rPr lang="cs-CZ" sz="1800" dirty="0">
                <a:latin typeface="Comic Sans MS" pitchFamily="66" charset="0"/>
              </a:rPr>
              <a:t>imunity a </a:t>
            </a:r>
            <a:r>
              <a:rPr lang="cs-CZ" sz="1800" dirty="0" smtClean="0">
                <a:latin typeface="Comic Sans MS" pitchFamily="66" charset="0"/>
              </a:rPr>
              <a:t>odpovědi na zánět a </a:t>
            </a:r>
            <a:r>
              <a:rPr lang="cs-CZ" sz="1800" dirty="0">
                <a:latin typeface="Comic Sans MS" pitchFamily="66" charset="0"/>
              </a:rPr>
              <a:t>na zvládnutí </a:t>
            </a:r>
            <a:r>
              <a:rPr lang="cs-CZ" sz="1800" dirty="0" smtClean="0">
                <a:latin typeface="Comic Sans MS" pitchFamily="66" charset="0"/>
              </a:rPr>
              <a:t>metabolické situace </a:t>
            </a:r>
            <a:r>
              <a:rPr lang="cs-CZ" sz="1800" dirty="0">
                <a:latin typeface="Comic Sans MS" pitchFamily="66" charset="0"/>
              </a:rPr>
              <a:t>v době krize (</a:t>
            </a:r>
            <a:r>
              <a:rPr lang="cs-CZ" sz="1800" b="1" dirty="0">
                <a:latin typeface="Comic Sans MS" pitchFamily="66" charset="0"/>
              </a:rPr>
              <a:t>udržení glukoneogeneze</a:t>
            </a:r>
            <a:r>
              <a:rPr lang="cs-CZ" sz="1800" dirty="0">
                <a:latin typeface="Comic Sans MS" pitchFamily="66" charset="0"/>
              </a:rPr>
              <a:t> po dlouhou dobu za stavu </a:t>
            </a:r>
            <a:r>
              <a:rPr lang="cs-CZ" sz="1800" dirty="0" smtClean="0">
                <a:latin typeface="Comic Sans MS" pitchFamily="66" charset="0"/>
              </a:rPr>
              <a:t>malnutrice)</a:t>
            </a: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ejlepší adaptace = podpora zánětlivé </a:t>
            </a:r>
            <a:r>
              <a:rPr lang="cs-CZ" sz="1800" dirty="0">
                <a:latin typeface="Comic Sans MS" pitchFamily="66" charset="0"/>
              </a:rPr>
              <a:t>a imunitní </a:t>
            </a:r>
            <a:r>
              <a:rPr lang="cs-CZ" sz="1800" dirty="0" smtClean="0">
                <a:latin typeface="Comic Sans MS" pitchFamily="66" charset="0"/>
              </a:rPr>
              <a:t>odpovědi a mírná inzulínová rezistence</a:t>
            </a: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iný životní styl = fyzická aktivita, proteinová výživa bez čistých cukrů = neměli </a:t>
            </a:r>
            <a:r>
              <a:rPr lang="cs-CZ" sz="1800" dirty="0">
                <a:latin typeface="Comic Sans MS" pitchFamily="66" charset="0"/>
              </a:rPr>
              <a:t>aterosklerózu ani </a:t>
            </a:r>
            <a:r>
              <a:rPr lang="cs-CZ" sz="1800" dirty="0" smtClean="0">
                <a:latin typeface="Comic Sans MS" pitchFamily="66" charset="0"/>
              </a:rPr>
              <a:t>DM</a:t>
            </a:r>
          </a:p>
          <a:p>
            <a:r>
              <a:rPr lang="cs-CZ" sz="1800" dirty="0" smtClean="0">
                <a:latin typeface="Comic Sans MS" pitchFamily="66" charset="0"/>
              </a:rPr>
              <a:t>inzulínová rezistence a DM mají </a:t>
            </a:r>
            <a:r>
              <a:rPr lang="cs-CZ" sz="1800" dirty="0">
                <a:latin typeface="Comic Sans MS" pitchFamily="66" charset="0"/>
              </a:rPr>
              <a:t>úzký vztah k mírnému zánětu a k alteraci v imunitním </a:t>
            </a:r>
            <a:r>
              <a:rPr lang="cs-CZ" sz="1800" dirty="0" smtClean="0">
                <a:latin typeface="Comic Sans MS" pitchFamily="66" charset="0"/>
              </a:rPr>
              <a:t>systému</a:t>
            </a:r>
          </a:p>
          <a:p>
            <a:r>
              <a:rPr lang="cs-CZ" sz="1800" dirty="0" smtClean="0">
                <a:latin typeface="Comic Sans MS" pitchFamily="66" charset="0"/>
              </a:rPr>
              <a:t>bylo prokázáno</a:t>
            </a:r>
            <a:r>
              <a:rPr lang="cs-CZ" sz="1800" dirty="0">
                <a:latin typeface="Comic Sans MS" pitchFamily="66" charset="0"/>
              </a:rPr>
              <a:t>, že </a:t>
            </a:r>
            <a:r>
              <a:rPr lang="cs-CZ" sz="1800" b="1" dirty="0" smtClean="0">
                <a:latin typeface="Comic Sans MS" pitchFamily="66" charset="0"/>
              </a:rPr>
              <a:t>adipocyty produkují </a:t>
            </a:r>
            <a:r>
              <a:rPr lang="cs-CZ" sz="1800" b="1" dirty="0">
                <a:latin typeface="Comic Sans MS" pitchFamily="66" charset="0"/>
              </a:rPr>
              <a:t>prozánětlivé </a:t>
            </a:r>
            <a:r>
              <a:rPr lang="cs-CZ" sz="1800" b="1" dirty="0" err="1">
                <a:latin typeface="Comic Sans MS" pitchFamily="66" charset="0"/>
              </a:rPr>
              <a:t>cytokiny</a:t>
            </a:r>
            <a:r>
              <a:rPr lang="cs-CZ" sz="1800" dirty="0">
                <a:latin typeface="Comic Sans MS" pitchFamily="66" charset="0"/>
              </a:rPr>
              <a:t>, tedy že centrální obezita je svázána s </a:t>
            </a:r>
            <a:r>
              <a:rPr lang="cs-CZ" sz="1800" dirty="0" err="1">
                <a:latin typeface="Comic Sans MS" pitchFamily="66" charset="0"/>
              </a:rPr>
              <a:t>aterogenezí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smtClean="0">
                <a:latin typeface="Comic Sans MS" pitchFamily="66" charset="0"/>
              </a:rPr>
              <a:t>DM</a:t>
            </a:r>
          </a:p>
          <a:p>
            <a:r>
              <a:rPr lang="cs-CZ" sz="1800" dirty="0" smtClean="0">
                <a:latin typeface="Comic Sans MS" pitchFamily="66" charset="0"/>
              </a:rPr>
              <a:t>zvýšení CRP a </a:t>
            </a:r>
            <a:r>
              <a:rPr lang="cs-CZ" sz="1800" dirty="0">
                <a:latin typeface="Comic Sans MS" pitchFamily="66" charset="0"/>
              </a:rPr>
              <a:t>IL-6 predikuje </a:t>
            </a:r>
            <a:r>
              <a:rPr lang="cs-CZ" sz="1800" dirty="0" err="1" smtClean="0">
                <a:latin typeface="Comic Sans MS" pitchFamily="66" charset="0"/>
              </a:rPr>
              <a:t>aterotrombózu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7170" name="Picture 2" descr="http://t0.gstatic.com/images?q=tbn:ANd9GcQOMWX9Q21TphCMRoBnAG8B22VJj2fJPT1Tfz41HhAnQrhWoLr-AItNP-B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1" b="33535"/>
          <a:stretch/>
        </p:blipFill>
        <p:spPr bwMode="auto">
          <a:xfrm>
            <a:off x="7524328" y="5517232"/>
            <a:ext cx="1368152" cy="12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92D050"/>
                </a:solidFill>
                <a:latin typeface="Comic Sans MS" pitchFamily="66" charset="0"/>
              </a:rPr>
              <a:t>Cévní 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stěna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T.I. – endotel, řídké kolagenní v.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T.M – hladké sval. b., retikulární</a:t>
            </a: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                             a </a:t>
            </a:r>
            <a:r>
              <a:rPr lang="cs-CZ" sz="1800" dirty="0" err="1" smtClean="0">
                <a:latin typeface="Comic Sans MS" pitchFamily="66" charset="0"/>
              </a:rPr>
              <a:t>elast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lákna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T.A. – kolagenní vaz., fibroblasty,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adipocyty, hladké sval. </a:t>
            </a:r>
            <a:r>
              <a:rPr lang="cs-CZ" sz="1800" dirty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.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2"/>
          <a:stretch/>
        </p:blipFill>
        <p:spPr>
          <a:xfrm>
            <a:off x="1187624" y="3458716"/>
            <a:ext cx="2387309" cy="3274198"/>
          </a:xfrm>
          <a:prstGeom prst="rect">
            <a:avLst/>
          </a:prstGeom>
        </p:spPr>
      </p:pic>
      <p:pic>
        <p:nvPicPr>
          <p:cNvPr id="7" name="Picture 5" descr="C:\Documents and Settings\advance\Dokumenty\přednášky\srdce animace\fig4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98023" cy="50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wikiskripta.eu/images/thumb/7/79/Arterie_vena.png/400px-Arterie_ve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39"/>
            <a:ext cx="180020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75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8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5198</Words>
  <Application>Microsoft Office PowerPoint</Application>
  <PresentationFormat>Předvádění na obrazovce (4:3)</PresentationFormat>
  <Paragraphs>830</Paragraphs>
  <Slides>86</Slides>
  <Notes>15</Notes>
  <HiddenSlides>0</HiddenSlides>
  <MMClips>2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6" baseType="lpstr">
      <vt:lpstr>Arial</vt:lpstr>
      <vt:lpstr>Calibri</vt:lpstr>
      <vt:lpstr>Century Gothic</vt:lpstr>
      <vt:lpstr>Comic Sans MS</vt:lpstr>
      <vt:lpstr>Courier New</vt:lpstr>
      <vt:lpstr>Times New Roman</vt:lpstr>
      <vt:lpstr>Wingdings</vt:lpstr>
      <vt:lpstr>Motiv sady Office</vt:lpstr>
      <vt:lpstr>CorelPhotoPaint.Image.8</vt:lpstr>
      <vt:lpstr>Rastrový obrázek</vt:lpstr>
      <vt:lpstr>Prezentace aplikace PowerPoint</vt:lpstr>
      <vt:lpstr>Patofyziologie  kardiovaskulárního systému</vt:lpstr>
      <vt:lpstr>Kardiovaskulární systém</vt:lpstr>
      <vt:lpstr>Krevní oběh</vt:lpstr>
      <vt:lpstr>Krevní oběh</vt:lpstr>
      <vt:lpstr>Krevní oběh</vt:lpstr>
      <vt:lpstr>Krevní oběh</vt:lpstr>
      <vt:lpstr>Krevní oběh</vt:lpstr>
      <vt:lpstr>Cévní systém</vt:lpstr>
      <vt:lpstr>Cévní systém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Patofyziologie srdce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Ischemická choroba srdce</vt:lpstr>
      <vt:lpstr>Infarkt myokardu</vt:lpstr>
      <vt:lpstr>Infarkt myokardu</vt:lpstr>
      <vt:lpstr>Infarkt myokardu</vt:lpstr>
      <vt:lpstr>Infarkt myokardu</vt:lpstr>
      <vt:lpstr>Akutní infarkt myokardu</vt:lpstr>
      <vt:lpstr>Akutní infarkt myokardu</vt:lpstr>
      <vt:lpstr>Srdce</vt:lpstr>
      <vt:lpstr>Srdce</vt:lpstr>
      <vt:lpstr>EKG</vt:lpstr>
      <vt:lpstr>EKG</vt:lpstr>
      <vt:lpstr>Poruchy srdečního rytmu = arytmie</vt:lpstr>
      <vt:lpstr>Arytmie</vt:lpstr>
      <vt:lpstr>Arytmie</vt:lpstr>
      <vt:lpstr>Arytmie</vt:lpstr>
      <vt:lpstr>Arytmie</vt:lpstr>
      <vt:lpstr>Tlak krve</vt:lpstr>
      <vt:lpstr>RAAS</vt:lpstr>
      <vt:lpstr>RAAS</vt:lpstr>
      <vt:lpstr>RAAS</vt:lpstr>
      <vt:lpstr>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Nemoci periferních cév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User_1</cp:lastModifiedBy>
  <cp:revision>184</cp:revision>
  <dcterms:modified xsi:type="dcterms:W3CDTF">2016-04-07T11:37:55Z</dcterms:modified>
</cp:coreProperties>
</file>