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7" r:id="rId6"/>
    <p:sldId id="274" r:id="rId7"/>
    <p:sldId id="273" r:id="rId8"/>
    <p:sldId id="259" r:id="rId9"/>
    <p:sldId id="260" r:id="rId10"/>
    <p:sldId id="261" r:id="rId11"/>
    <p:sldId id="262" r:id="rId12"/>
    <p:sldId id="263" r:id="rId13"/>
    <p:sldId id="265" r:id="rId14"/>
    <p:sldId id="268" r:id="rId15"/>
    <p:sldId id="269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3EAD-2E0B-4ABD-B549-DE263ECF17C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966E-8BCC-449C-961C-1EC83C443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Characterization of carbon nanofibers by SEM, TEM, ESCA and Raman spectroscopy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dnadpis 3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 fontScale="32500" lnSpcReduction="2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V. Puchý1, P. Tatarko1*, J. Dusza1, J. Morgiel2, Z. Bastl3, J. Mihály4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1Institute </a:t>
            </a:r>
            <a:r>
              <a:rPr lang="en-IN" dirty="0">
                <a:solidFill>
                  <a:schemeClr val="tx1"/>
                </a:solidFill>
              </a:rPr>
              <a:t>of Materials Research, Slovak Academy of Sciences, </a:t>
            </a:r>
            <a:r>
              <a:rPr lang="en-IN" dirty="0" err="1">
                <a:solidFill>
                  <a:schemeClr val="tx1"/>
                </a:solidFill>
              </a:rPr>
              <a:t>Watsonova</a:t>
            </a:r>
            <a:r>
              <a:rPr lang="en-IN" dirty="0">
                <a:solidFill>
                  <a:schemeClr val="tx1"/>
                </a:solidFill>
              </a:rPr>
              <a:t> 47, 040 01 </a:t>
            </a:r>
            <a:r>
              <a:rPr lang="en-IN" dirty="0" err="1">
                <a:solidFill>
                  <a:schemeClr val="tx1"/>
                </a:solidFill>
              </a:rPr>
              <a:t>Košice</a:t>
            </a:r>
            <a:r>
              <a:rPr lang="en-IN" dirty="0">
                <a:solidFill>
                  <a:schemeClr val="tx1"/>
                </a:solidFill>
              </a:rPr>
              <a:t>, Slovak Republic</a:t>
            </a:r>
          </a:p>
          <a:p>
            <a:r>
              <a:rPr lang="en-IN" dirty="0">
                <a:solidFill>
                  <a:schemeClr val="tx1"/>
                </a:solidFill>
              </a:rPr>
              <a:t>2Institute of Metallurgy and Materials Science of the Polish Academy of Sciences, </a:t>
            </a:r>
            <a:r>
              <a:rPr lang="en-IN" dirty="0" err="1">
                <a:solidFill>
                  <a:schemeClr val="tx1"/>
                </a:solidFill>
              </a:rPr>
              <a:t>Reymonta</a:t>
            </a:r>
            <a:r>
              <a:rPr lang="en-IN" dirty="0">
                <a:solidFill>
                  <a:schemeClr val="tx1"/>
                </a:solidFill>
              </a:rPr>
              <a:t> 25, 30 059 Krakow, Poland</a:t>
            </a:r>
          </a:p>
          <a:p>
            <a:r>
              <a:rPr lang="en-IN" dirty="0">
                <a:solidFill>
                  <a:schemeClr val="tx1"/>
                </a:solidFill>
              </a:rPr>
              <a:t>3J. </a:t>
            </a:r>
            <a:r>
              <a:rPr lang="en-IN" dirty="0" err="1">
                <a:solidFill>
                  <a:schemeClr val="tx1"/>
                </a:solidFill>
              </a:rPr>
              <a:t>Heyrovský</a:t>
            </a:r>
            <a:r>
              <a:rPr lang="en-IN" dirty="0">
                <a:solidFill>
                  <a:schemeClr val="tx1"/>
                </a:solidFill>
              </a:rPr>
              <a:t> Institute of Physical Chemistry, Academy of Sciences of the Czech Republic,</a:t>
            </a:r>
          </a:p>
          <a:p>
            <a:r>
              <a:rPr lang="pl-PL" dirty="0">
                <a:solidFill>
                  <a:schemeClr val="tx1"/>
                </a:solidFill>
              </a:rPr>
              <a:t>Dolejškova 3, 182 23 Prague 8, Czech Republic</a:t>
            </a:r>
          </a:p>
          <a:p>
            <a:r>
              <a:rPr lang="en-IN" dirty="0">
                <a:solidFill>
                  <a:schemeClr val="tx1"/>
                </a:solidFill>
              </a:rPr>
              <a:t>4Chemical Research </a:t>
            </a:r>
            <a:r>
              <a:rPr lang="en-IN" dirty="0" err="1">
                <a:solidFill>
                  <a:schemeClr val="tx1"/>
                </a:solidFill>
              </a:rPr>
              <a:t>Center</a:t>
            </a:r>
            <a:r>
              <a:rPr lang="en-IN" dirty="0">
                <a:solidFill>
                  <a:schemeClr val="tx1"/>
                </a:solidFill>
              </a:rPr>
              <a:t>, Hungarian Academy of Sciences, </a:t>
            </a:r>
            <a:r>
              <a:rPr lang="en-IN" dirty="0" err="1">
                <a:solidFill>
                  <a:schemeClr val="tx1"/>
                </a:solidFill>
              </a:rPr>
              <a:t>Pusztaszeri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err="1">
                <a:solidFill>
                  <a:schemeClr val="tx1"/>
                </a:solidFill>
              </a:rPr>
              <a:t>út</a:t>
            </a:r>
            <a:r>
              <a:rPr lang="en-IN" dirty="0">
                <a:solidFill>
                  <a:schemeClr val="tx1"/>
                </a:solidFill>
              </a:rPr>
              <a:t> 59-67, H-1025 Budapest, Hungary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010400" y="5791200"/>
            <a:ext cx="1707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Preeti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Kaushik</a:t>
            </a:r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46196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905000" y="4876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Histogram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illustrating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distribution of the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diameters of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052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2" y="3352800"/>
            <a:ext cx="3381374" cy="270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14400" y="51054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 morphology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of CNFs by TEM,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cylindrical and bamboo-like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CNFs.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9600" y="609600"/>
            <a:ext cx="762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 Observations</a:t>
            </a:r>
            <a:endParaRPr lang="en-IN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cylindrical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hollow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the wall is smooth and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uniform, graphite layers are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axes of the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The bamboo-shaped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are composed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multi-walled graphite structure.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 the carbon diffusion was not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continous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during growth, there was a periodic variation of fiber diameter.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8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3733800" cy="298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33400" y="41148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HRTEM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of a cylindrical nanofiber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wall thickness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of approximately 28 nm and hole diameter of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30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nm. The interlayer spacing of the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graphite layers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is approximately 0.35 nm.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38200"/>
            <a:ext cx="371894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953000" y="41148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HRTEM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of a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bamboo-shaped nanofiber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wall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thickness of approximately 18 nm. The interlayer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spacing of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the graphite layers in this wall is </a:t>
            </a:r>
            <a:r>
              <a:rPr lang="en-I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0.33 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nm.</a:t>
            </a:r>
          </a:p>
        </p:txBody>
      </p:sp>
    </p:spTree>
    <p:extLst>
      <p:ext uri="{BB962C8B-B14F-4D97-AF65-F5344CB8AC3E}">
        <p14:creationId xmlns="" xmlns:p14="http://schemas.microsoft.com/office/powerpoint/2010/main" val="8695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486400" cy="33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66800" y="5715000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Raman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spectra of carbon nanofibers at 1064 nm excitation wavelength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14400" y="762000"/>
            <a:ext cx="731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G-band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at 1600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related to graphitic layer 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the D-band at 1282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related to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disordered structures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in carbon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37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66801" y="990600"/>
            <a:ext cx="7162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two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weak noisy bands observed at around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1150 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1370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can be assigned to the mixed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bonds between sp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carbon for amorphous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ratio of intensities of D-band to G-band (I</a:t>
            </a:r>
            <a:r>
              <a:rPr lang="en-US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/I</a:t>
            </a:r>
            <a:r>
              <a:rPr lang="en-US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G)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was 1.69.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increase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in relative intensity of the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D-band near-infrared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excitation (1064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nm)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is related to a larger electron-phonon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interaction for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D-band with respect to G-band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343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14400" y="1371600"/>
            <a:ext cx="7620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Cylindrical and bamboo shaped fibers identified.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Cylindrical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defect-free, distinct graphite layers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parallel to the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axis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Bamboo-shaped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contain defects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-level.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Outer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diameter of the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50 nm to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600 nm 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Length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several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micrometers to several tens of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micrometers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contain 99.05 at.% carbon and 0.95 at.% oxygen with a binding energy of O(1s) electrons of 532.7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G-band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at 1600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D-band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at 1282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are very similar to the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positions of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the same bands for carbon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fibers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carbon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nanotubes</a:t>
            </a:r>
          </a:p>
        </p:txBody>
      </p:sp>
    </p:spTree>
    <p:extLst>
      <p:ext uri="{BB962C8B-B14F-4D97-AF65-F5344CB8AC3E}">
        <p14:creationId xmlns="" xmlns:p14="http://schemas.microsoft.com/office/powerpoint/2010/main" val="2098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76493" y="2667000"/>
            <a:ext cx="28216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4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 of the work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the structure, morphology and composition of carbon nanofibers (CNFs)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different characterization techniques:</a:t>
            </a:r>
          </a:p>
          <a:p>
            <a:pPr marL="0" indent="0" algn="just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	-Scanning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electron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microscopy (SEM) </a:t>
            </a:r>
          </a:p>
          <a:p>
            <a:pPr marL="0" indent="0" algn="just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-Transmission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electron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microscopy (TEM) </a:t>
            </a:r>
          </a:p>
          <a:p>
            <a:pPr marL="0" indent="0" algn="just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-High resolution electron microscopy(HRTEM) </a:t>
            </a:r>
          </a:p>
          <a:p>
            <a:pPr marL="0" indent="0" algn="just">
              <a:buNone/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-Electron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spectroscopy for chemical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analysis(ESCA)</a:t>
            </a:r>
          </a:p>
          <a:p>
            <a:pPr marL="0" indent="0" algn="just">
              <a:buNone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	-Raman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spectroscopy</a:t>
            </a:r>
          </a:p>
        </p:txBody>
      </p:sp>
    </p:spTree>
    <p:extLst>
      <p:ext uri="{BB962C8B-B14F-4D97-AF65-F5344CB8AC3E}">
        <p14:creationId xmlns="" xmlns:p14="http://schemas.microsoft.com/office/powerpoint/2010/main" val="30994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48307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nanofibers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CNFs) 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cylindrical or conical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structures, have diameters varying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a few to hundreds of nanometers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lengths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ranging from less than a micron to millimeters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Carbon nanotubes (CNTs) have graphene layers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parallel to tube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axis but in CNFs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orientation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graphene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layers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fiber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axis.</a:t>
            </a:r>
          </a:p>
          <a:p>
            <a:pPr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CNTs are CNFs with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graphene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layers wrapped into perfect  cylinders.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Like CNTs, CNFs also have good electrical, thermal and mechanical properties which make them suitable for many applications.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Characterization methods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SEM: Examination of length, diameter and morphology of CNFs.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TEM and HRTEM: Observe the crystal structure and graphite layer arrangement.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ESCA: Finding the chemical composition and carbon bonding in the material.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Raman scattering: To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study the quality of the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and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the microscopic structure of the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CNFs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 and TEM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47545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SEM-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Image: Scanning with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 focused beam of electrons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Source of electrons: thermionic emission, field emission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 gun operating voltage: 0 to 60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Detected signals: Secondary electrons (SE), Backscattered electrons (BSE), X-rays, cathode - luminescence light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Resolution: Tens of nm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Penetration depth: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1 nm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TEM-</a:t>
            </a:r>
          </a:p>
          <a:p>
            <a:pPr algn="just">
              <a:lnSpc>
                <a:spcPct val="170000"/>
              </a:lnSpc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Image: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electrons transmitted through the ultra-thin sample</a:t>
            </a:r>
          </a:p>
          <a:p>
            <a:pPr algn="just">
              <a:lnSpc>
                <a:spcPct val="170000"/>
              </a:lnSpc>
            </a:pP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Electron beam: up to 300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 (limited to 100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keV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7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Penetration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depth: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7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096000" y="304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TEM</a:t>
            </a:r>
            <a:endParaRPr lang="en-IN" sz="3200" b="1" dirty="0"/>
          </a:p>
        </p:txBody>
      </p:sp>
      <p:pic>
        <p:nvPicPr>
          <p:cNvPr id="12290" name="Picture 2" descr="https://upload.wikimedia.org/wikipedia/commons/thumb/0/0d/Schema_MEB_%28en%29.svg/560px-Schema_MEB_%28en%29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4038600" cy="4143376"/>
          </a:xfrm>
          <a:prstGeom prst="rect">
            <a:avLst/>
          </a:prstGeom>
          <a:noFill/>
        </p:spPr>
      </p:pic>
      <p:pic>
        <p:nvPicPr>
          <p:cNvPr id="12292" name="Picture 4" descr="https://upload.wikimedia.org/wikipedia/commons/thumb/2/25/Scheme_TEM_en.svg/523px-Scheme_TEM_e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914400"/>
            <a:ext cx="3214682" cy="5181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28800" y="381000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SEM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7048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Raman Spectroscopy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09600" y="1219200"/>
            <a:ext cx="7924800" cy="3584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Principle: Inelastic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scattering of monochromatic radiation. 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is switched between the photon and the energy levels of molecule. 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Raman spectra:  G-band (1570 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D-band(1350cm</a:t>
            </a: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RBM (Radial Breathing mode &lt; 200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:I</a:t>
            </a:r>
            <a:r>
              <a:rPr lang="en-IN" sz="2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Defect density of the sidewall.</a:t>
            </a: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6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381866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733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3400" y="4953000"/>
            <a:ext cx="8534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SEM images -(a) Morphology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of the carbon nanofibers, characteristic morphology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cylindrical and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bamboo-shaped nanofibers, (b) an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example for smooth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CNF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small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diameter and rough CNF of large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diameter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1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3400" y="685800"/>
            <a:ext cx="76962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SEM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Cylindrical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hollow tubes, usually with free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ends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and smooth surface 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Bamboo-shaped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nanofibers with a waved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Nanofibers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with a straight-line shape and rough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outer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diameter is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50–250 nm and inner diameter from 20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nm to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230 nm. </a:t>
            </a:r>
            <a:endParaRPr lang="en-IN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length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of the CNFs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up to several </a:t>
            </a:r>
            <a:r>
              <a:rPr lang="en-IN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micrometers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94581" y="48768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1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842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Characterization of carbon nanofibers by SEM, TEM, ESCA and Raman spectroscopy </vt:lpstr>
      <vt:lpstr>Aim of the work</vt:lpstr>
      <vt:lpstr>Introduction</vt:lpstr>
      <vt:lpstr>Characterization methods</vt:lpstr>
      <vt:lpstr>SEM and TEM</vt:lpstr>
      <vt:lpstr>Slide 6</vt:lpstr>
      <vt:lpstr>Raman Spectroscopy</vt:lpstr>
      <vt:lpstr>Results and discussion</vt:lpstr>
      <vt:lpstr>Slide 9</vt:lpstr>
      <vt:lpstr>Slide 10</vt:lpstr>
      <vt:lpstr>Slide 11</vt:lpstr>
      <vt:lpstr>Slide 12</vt:lpstr>
      <vt:lpstr>Slide 13</vt:lpstr>
      <vt:lpstr>Slide 14</vt:lpstr>
      <vt:lpstr>Conclusion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 of carbon nanofibers by SEM, TEM and Raman spectroscopy </dc:title>
  <dc:creator>dell</dc:creator>
  <cp:lastModifiedBy>dell</cp:lastModifiedBy>
  <cp:revision>182</cp:revision>
  <dcterms:created xsi:type="dcterms:W3CDTF">2016-05-28T08:51:41Z</dcterms:created>
  <dcterms:modified xsi:type="dcterms:W3CDTF">2016-06-02T10:15:08Z</dcterms:modified>
</cp:coreProperties>
</file>