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  <p:sldMasterId id="2147483731" r:id="rId2"/>
    <p:sldMasterId id="2147483791" r:id="rId3"/>
  </p:sldMasterIdLst>
  <p:sldIdLst>
    <p:sldId id="256" r:id="rId4"/>
    <p:sldId id="257" r:id="rId5"/>
    <p:sldId id="258" r:id="rId6"/>
    <p:sldId id="263" r:id="rId7"/>
    <p:sldId id="259" r:id="rId8"/>
    <p:sldId id="273" r:id="rId9"/>
    <p:sldId id="260" r:id="rId10"/>
    <p:sldId id="262" r:id="rId11"/>
    <p:sldId id="261" r:id="rId12"/>
    <p:sldId id="264" r:id="rId13"/>
    <p:sldId id="268" r:id="rId14"/>
    <p:sldId id="265" r:id="rId15"/>
    <p:sldId id="269" r:id="rId16"/>
    <p:sldId id="266" r:id="rId17"/>
    <p:sldId id="267" r:id="rId18"/>
    <p:sldId id="270" r:id="rId19"/>
    <p:sldId id="272" r:id="rId20"/>
    <p:sldId id="271" r:id="rId2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3635-211D-46E3-8ED9-8EF9C8C981A3}" type="datetimeFigureOut">
              <a:rPr lang="sk-SK" smtClean="0"/>
              <a:t>2. 6. 2016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82BE-FBC5-40C9-94A1-08DA614716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3428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3635-211D-46E3-8ED9-8EF9C8C981A3}" type="datetimeFigureOut">
              <a:rPr lang="sk-SK" smtClean="0"/>
              <a:t>2. 6. 2016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82BE-FBC5-40C9-94A1-08DA614716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7258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3635-211D-46E3-8ED9-8EF9C8C981A3}" type="datetimeFigureOut">
              <a:rPr lang="sk-SK" smtClean="0"/>
              <a:t>2. 6. 2016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82BE-FBC5-40C9-94A1-08DA614716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5538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3635-211D-46E3-8ED9-8EF9C8C981A3}" type="datetimeFigureOut">
              <a:rPr lang="sk-SK" smtClean="0"/>
              <a:t>2. 6. 2016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82BE-FBC5-40C9-94A1-08DA614716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6854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3635-211D-46E3-8ED9-8EF9C8C981A3}" type="datetimeFigureOut">
              <a:rPr lang="sk-SK" smtClean="0"/>
              <a:t>2. 6. 2016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82BE-FBC5-40C9-94A1-08DA614716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1978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3635-211D-46E3-8ED9-8EF9C8C981A3}" type="datetimeFigureOut">
              <a:rPr lang="sk-SK" smtClean="0"/>
              <a:t>2. 6. 2016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82BE-FBC5-40C9-94A1-08DA614716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7904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3635-211D-46E3-8ED9-8EF9C8C981A3}" type="datetimeFigureOut">
              <a:rPr lang="sk-SK" smtClean="0"/>
              <a:t>2. 6. 2016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82BE-FBC5-40C9-94A1-08DA614716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7552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3635-211D-46E3-8ED9-8EF9C8C981A3}" type="datetimeFigureOut">
              <a:rPr lang="sk-SK" smtClean="0"/>
              <a:t>2. 6. 2016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82BE-FBC5-40C9-94A1-08DA614716BD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047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3635-211D-46E3-8ED9-8EF9C8C981A3}" type="datetimeFigureOut">
              <a:rPr lang="sk-SK" smtClean="0"/>
              <a:t>2. 6. 2016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82BE-FBC5-40C9-94A1-08DA614716BD}" type="slidenum">
              <a:rPr lang="sk-SK" smtClean="0"/>
              <a:t>‹#›</a:t>
            </a:fld>
            <a:endParaRPr lang="sk-SK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3635-211D-46E3-8ED9-8EF9C8C981A3}" type="datetimeFigureOut">
              <a:rPr lang="sk-SK" smtClean="0"/>
              <a:t>2. 6. 2016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82BE-FBC5-40C9-94A1-08DA614716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1544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3635-211D-46E3-8ED9-8EF9C8C981A3}" type="datetimeFigureOut">
              <a:rPr lang="sk-SK" smtClean="0"/>
              <a:t>2. 6. 2016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82BE-FBC5-40C9-94A1-08DA614716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653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3635-211D-46E3-8ED9-8EF9C8C981A3}" type="datetimeFigureOut">
              <a:rPr lang="sk-SK" smtClean="0"/>
              <a:t>2. 6. 2016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82BE-FBC5-40C9-94A1-08DA614716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81111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3635-211D-46E3-8ED9-8EF9C8C981A3}" type="datetimeFigureOut">
              <a:rPr lang="sk-SK" smtClean="0"/>
              <a:t>2. 6. 2016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82BE-FBC5-40C9-94A1-08DA614716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5816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3635-211D-46E3-8ED9-8EF9C8C981A3}" type="datetimeFigureOut">
              <a:rPr lang="sk-SK" smtClean="0"/>
              <a:t>2. 6. 2016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82BE-FBC5-40C9-94A1-08DA614716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8899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3635-211D-46E3-8ED9-8EF9C8C981A3}" type="datetimeFigureOut">
              <a:rPr lang="sk-SK" smtClean="0"/>
              <a:t>2. 6. 2016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82BE-FBC5-40C9-94A1-08DA614716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651671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3635-211D-46E3-8ED9-8EF9C8C981A3}" type="datetimeFigureOut">
              <a:rPr lang="sk-SK" smtClean="0"/>
              <a:t>2. 6. 2016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82BE-FBC5-40C9-94A1-08DA614716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555939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3635-211D-46E3-8ED9-8EF9C8C981A3}" type="datetimeFigureOut">
              <a:rPr lang="sk-SK" smtClean="0"/>
              <a:t>2. 6. 2016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82BE-FBC5-40C9-94A1-08DA614716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7966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3635-211D-46E3-8ED9-8EF9C8C981A3}" type="datetimeFigureOut">
              <a:rPr lang="sk-SK" smtClean="0"/>
              <a:t>2. 6. 2016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82BE-FBC5-40C9-94A1-08DA614716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15506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3635-211D-46E3-8ED9-8EF9C8C981A3}" type="datetimeFigureOut">
              <a:rPr lang="sk-SK" smtClean="0"/>
              <a:t>2. 6. 2016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82BE-FBC5-40C9-94A1-08DA614716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15164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3635-211D-46E3-8ED9-8EF9C8C981A3}" type="datetimeFigureOut">
              <a:rPr lang="sk-SK" smtClean="0"/>
              <a:t>2. 6. 2016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82BE-FBC5-40C9-94A1-08DA614716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34560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3635-211D-46E3-8ED9-8EF9C8C981A3}" type="datetimeFigureOut">
              <a:rPr lang="sk-SK" smtClean="0"/>
              <a:t>2. 6. 2016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82BE-FBC5-40C9-94A1-08DA614716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59964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3635-211D-46E3-8ED9-8EF9C8C981A3}" type="datetimeFigureOut">
              <a:rPr lang="sk-SK" smtClean="0"/>
              <a:t>2. 6. 2016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82BE-FBC5-40C9-94A1-08DA614716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0199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3635-211D-46E3-8ED9-8EF9C8C981A3}" type="datetimeFigureOut">
              <a:rPr lang="sk-SK" smtClean="0"/>
              <a:t>2. 6. 2016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82BE-FBC5-40C9-94A1-08DA614716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40027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3635-211D-46E3-8ED9-8EF9C8C981A3}" type="datetimeFigureOut">
              <a:rPr lang="sk-SK" smtClean="0"/>
              <a:t>2. 6. 2016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82BE-FBC5-40C9-94A1-08DA614716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06171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3635-211D-46E3-8ED9-8EF9C8C981A3}" type="datetimeFigureOut">
              <a:rPr lang="sk-SK" smtClean="0"/>
              <a:t>2. 6. 2016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82BE-FBC5-40C9-94A1-08DA614716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365618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3635-211D-46E3-8ED9-8EF9C8C981A3}" type="datetimeFigureOut">
              <a:rPr lang="sk-SK" smtClean="0"/>
              <a:t>2. 6. 2016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82BE-FBC5-40C9-94A1-08DA614716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8461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3635-211D-46E3-8ED9-8EF9C8C981A3}" type="datetimeFigureOut">
              <a:rPr lang="sk-SK" smtClean="0"/>
              <a:t>2. 6. 2016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82BE-FBC5-40C9-94A1-08DA614716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60626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3635-211D-46E3-8ED9-8EF9C8C981A3}" type="datetimeFigureOut">
              <a:rPr lang="sk-SK" smtClean="0"/>
              <a:t>2. 6. 2016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82BE-FBC5-40C9-94A1-08DA614716BD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00011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3635-211D-46E3-8ED9-8EF9C8C981A3}" type="datetimeFigureOut">
              <a:rPr lang="sk-SK" smtClean="0"/>
              <a:t>2. 6. 2016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82BE-FBC5-40C9-94A1-08DA614716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86041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3635-211D-46E3-8ED9-8EF9C8C981A3}" type="datetimeFigureOut">
              <a:rPr lang="sk-SK" smtClean="0"/>
              <a:t>2. 6. 2016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82BE-FBC5-40C9-94A1-08DA614716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97120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3635-211D-46E3-8ED9-8EF9C8C981A3}" type="datetimeFigureOut">
              <a:rPr lang="sk-SK" smtClean="0"/>
              <a:t>2. 6. 2016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82BE-FBC5-40C9-94A1-08DA614716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38312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3635-211D-46E3-8ED9-8EF9C8C981A3}" type="datetimeFigureOut">
              <a:rPr lang="sk-SK" smtClean="0"/>
              <a:t>2. 6. 2016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82BE-FBC5-40C9-94A1-08DA614716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1128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3635-211D-46E3-8ED9-8EF9C8C981A3}" type="datetimeFigureOut">
              <a:rPr lang="sk-SK" smtClean="0"/>
              <a:t>2. 6. 2016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82BE-FBC5-40C9-94A1-08DA614716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6914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3635-211D-46E3-8ED9-8EF9C8C981A3}" type="datetimeFigureOut">
              <a:rPr lang="sk-SK" smtClean="0"/>
              <a:t>2. 6. 2016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82BE-FBC5-40C9-94A1-08DA614716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535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3635-211D-46E3-8ED9-8EF9C8C981A3}" type="datetimeFigureOut">
              <a:rPr lang="sk-SK" smtClean="0"/>
              <a:t>2. 6. 2016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82BE-FBC5-40C9-94A1-08DA614716BD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960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3635-211D-46E3-8ED9-8EF9C8C981A3}" type="datetimeFigureOut">
              <a:rPr lang="sk-SK" smtClean="0"/>
              <a:t>2. 6. 2016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82BE-FBC5-40C9-94A1-08DA614716BD}" type="slidenum">
              <a:rPr lang="sk-SK" smtClean="0"/>
              <a:t>‹#›</a:t>
            </a:fld>
            <a:endParaRPr lang="sk-SK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34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3635-211D-46E3-8ED9-8EF9C8C981A3}" type="datetimeFigureOut">
              <a:rPr lang="sk-SK" smtClean="0"/>
              <a:t>2. 6. 2016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82BE-FBC5-40C9-94A1-08DA614716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910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3635-211D-46E3-8ED9-8EF9C8C981A3}" type="datetimeFigureOut">
              <a:rPr lang="sk-SK" smtClean="0"/>
              <a:t>2. 6. 2016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82BE-FBC5-40C9-94A1-08DA614716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408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3635-211D-46E3-8ED9-8EF9C8C981A3}" type="datetimeFigureOut">
              <a:rPr lang="sk-SK" smtClean="0"/>
              <a:t>2. 6. 2016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82BE-FBC5-40C9-94A1-08DA614716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4839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3A43635-211D-46E3-8ED9-8EF9C8C981A3}" type="datetimeFigureOut">
              <a:rPr lang="sk-SK" smtClean="0"/>
              <a:t>2. 6. 2016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582BE-FBC5-40C9-94A1-08DA614716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183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3A43635-211D-46E3-8ED9-8EF9C8C981A3}" type="datetimeFigureOut">
              <a:rPr lang="sk-SK" smtClean="0"/>
              <a:t>2. 6. 2016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582BE-FBC5-40C9-94A1-08DA614716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3975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3A43635-211D-46E3-8ED9-8EF9C8C981A3}" type="datetimeFigureOut">
              <a:rPr lang="sk-SK" smtClean="0"/>
              <a:t>2. 6. 2016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4A582BE-FBC5-40C9-94A1-08DA614716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99988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292181"/>
            <a:ext cx="9144000" cy="3018562"/>
          </a:xfrm>
        </p:spPr>
        <p:txBody>
          <a:bodyPr>
            <a:normAutofit fontScale="90000"/>
          </a:bodyPr>
          <a:lstStyle/>
          <a:p>
            <a:r>
              <a:rPr lang="sk-SK" dirty="0" err="1" smtClean="0"/>
              <a:t>ToF</a:t>
            </a:r>
            <a:r>
              <a:rPr lang="sk-SK" dirty="0" smtClean="0"/>
              <a:t>-SIMS study</a:t>
            </a:r>
            <a:br>
              <a:rPr lang="sk-SK" dirty="0" smtClean="0"/>
            </a:br>
            <a:r>
              <a:rPr lang="sk-SK" dirty="0" smtClean="0"/>
              <a:t>of</a:t>
            </a:r>
            <a:br>
              <a:rPr lang="sk-SK" dirty="0" smtClean="0"/>
            </a:br>
            <a:r>
              <a:rPr lang="sk-SK" dirty="0" smtClean="0"/>
              <a:t> </a:t>
            </a:r>
            <a:r>
              <a:rPr lang="sk-SK" dirty="0" err="1" smtClean="0"/>
              <a:t>alternate</a:t>
            </a:r>
            <a:r>
              <a:rPr lang="sk-SK" dirty="0" smtClean="0"/>
              <a:t> </a:t>
            </a:r>
            <a:r>
              <a:rPr lang="sk-SK" dirty="0" err="1" smtClean="0"/>
              <a:t>polyelectrolyte</a:t>
            </a:r>
            <a:r>
              <a:rPr lang="sk-SK" dirty="0" smtClean="0"/>
              <a:t> </a:t>
            </a:r>
            <a:r>
              <a:rPr lang="sk-SK" dirty="0" err="1" smtClean="0"/>
              <a:t>thin</a:t>
            </a:r>
            <a:r>
              <a:rPr lang="sk-SK" dirty="0" smtClean="0"/>
              <a:t> </a:t>
            </a:r>
            <a:r>
              <a:rPr lang="sk-SK" dirty="0" err="1" smtClean="0"/>
              <a:t>films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947513"/>
            <a:ext cx="9144000" cy="1655762"/>
          </a:xfrm>
        </p:spPr>
        <p:txBody>
          <a:bodyPr/>
          <a:lstStyle/>
          <a:p>
            <a:r>
              <a:rPr lang="sk-SK" dirty="0" err="1" smtClean="0"/>
              <a:t>Chemical</a:t>
            </a:r>
            <a:r>
              <a:rPr lang="sk-SK" dirty="0" smtClean="0"/>
              <a:t> </a:t>
            </a:r>
            <a:r>
              <a:rPr lang="sk-SK" dirty="0" err="1" smtClean="0"/>
              <a:t>surface</a:t>
            </a:r>
            <a:r>
              <a:rPr lang="sk-SK" dirty="0" smtClean="0"/>
              <a:t> </a:t>
            </a:r>
            <a:r>
              <a:rPr lang="sk-SK" dirty="0" err="1" smtClean="0"/>
              <a:t>characterization</a:t>
            </a:r>
            <a:endParaRPr lang="sk-SK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189029" y="6418609"/>
            <a:ext cx="1748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Nikola </a:t>
            </a:r>
            <a:r>
              <a:rPr lang="sk-SK" dirty="0" err="1" smtClean="0"/>
              <a:t>Tulisová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0340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2875" y="202501"/>
            <a:ext cx="10353762" cy="970450"/>
          </a:xfrm>
        </p:spPr>
        <p:txBody>
          <a:bodyPr/>
          <a:lstStyle/>
          <a:p>
            <a:r>
              <a:rPr lang="sk-SK" dirty="0" err="1" smtClean="0">
                <a:solidFill>
                  <a:schemeClr val="tx1"/>
                </a:solidFill>
              </a:rPr>
              <a:t>The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sensitivity</a:t>
            </a:r>
            <a:r>
              <a:rPr lang="sk-SK" dirty="0" smtClean="0">
                <a:solidFill>
                  <a:schemeClr val="tx1"/>
                </a:solidFill>
              </a:rPr>
              <a:t> of </a:t>
            </a:r>
            <a:r>
              <a:rPr lang="sk-SK" dirty="0" err="1" smtClean="0">
                <a:solidFill>
                  <a:schemeClr val="tx1"/>
                </a:solidFill>
              </a:rPr>
              <a:t>ToF</a:t>
            </a:r>
            <a:r>
              <a:rPr lang="sk-SK" dirty="0" smtClean="0">
                <a:solidFill>
                  <a:schemeClr val="tx1"/>
                </a:solidFill>
              </a:rPr>
              <a:t>-SIMS </a:t>
            </a:r>
            <a:endParaRPr lang="sk-SK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32875" y="1448010"/>
                <a:ext cx="5580987" cy="4351338"/>
              </a:xfrm>
            </p:spPr>
            <p:txBody>
              <a:bodyPr/>
              <a:lstStyle/>
              <a:p>
                <a:r>
                  <a:rPr lang="sk-SK" sz="2200" b="1" dirty="0" smtClean="0">
                    <a:solidFill>
                      <a:schemeClr val="tx1"/>
                    </a:solidFill>
                  </a:rPr>
                  <a:t>Sensitivity to </a:t>
                </a:r>
                <a:r>
                  <a:rPr lang="sk-SK" sz="2200" b="1" dirty="0" err="1" smtClean="0">
                    <a:solidFill>
                      <a:schemeClr val="tx1"/>
                    </a:solidFill>
                  </a:rPr>
                  <a:t>the</a:t>
                </a:r>
                <a:r>
                  <a:rPr lang="sk-SK" sz="2200" b="1" dirty="0" smtClean="0">
                    <a:solidFill>
                      <a:schemeClr val="tx1"/>
                    </a:solidFill>
                  </a:rPr>
                  <a:t> PG (pendant </a:t>
                </a:r>
                <a:r>
                  <a:rPr lang="sk-SK" sz="2200" b="1" dirty="0" err="1" smtClean="0">
                    <a:solidFill>
                      <a:schemeClr val="tx1"/>
                    </a:solidFill>
                  </a:rPr>
                  <a:t>group</a:t>
                </a:r>
                <a:r>
                  <a:rPr lang="sk-SK" sz="2200" b="1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sk-SK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sk-SK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𝑃𝐺</m:t>
                        </m:r>
                      </m:e>
                    </m:nary>
                    <m:r>
                      <a:rPr lang="sk-SK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sk-SK" sz="180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decreasing</m:t>
                    </m:r>
                    <m:r>
                      <a:rPr lang="sk-SK" sz="180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sk-SK" sz="180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from</m:t>
                    </m:r>
                    <m:d>
                      <m:dPr>
                        <m:ctrlPr>
                          <a:rPr lang="sk-SK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k-SK" sz="1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sk-SK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sk-SK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sk-SK" sz="18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sk-SK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sk-SK" sz="1800" dirty="0" smtClean="0">
                    <a:solidFill>
                      <a:schemeClr val="tx1"/>
                    </a:solidFill>
                  </a:rPr>
                  <a:t> -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Lower</a:t>
                </a:r>
                <a:r>
                  <a:rPr lang="sk-SK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sk-SK" sz="1800" dirty="0" err="1" smtClean="0">
                    <a:solidFill>
                      <a:schemeClr val="tx1"/>
                    </a:solidFill>
                  </a:rPr>
                  <a:t>abillity</a:t>
                </a:r>
                <a:r>
                  <a:rPr lang="sk-SK" sz="1800" dirty="0" smtClean="0">
                    <a:solidFill>
                      <a:schemeClr val="tx1"/>
                    </a:solidFill>
                  </a:rPr>
                  <a:t> to </a:t>
                </a:r>
                <a:r>
                  <a:rPr lang="sk-SK" sz="1800" dirty="0" err="1" smtClean="0">
                    <a:solidFill>
                      <a:schemeClr val="tx1"/>
                    </a:solidFill>
                  </a:rPr>
                  <a:t>produce</a:t>
                </a:r>
                <a:r>
                  <a:rPr lang="sk-SK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sk-SK" sz="1800" dirty="0" err="1" smtClean="0">
                    <a:solidFill>
                      <a:schemeClr val="tx1"/>
                    </a:solidFill>
                  </a:rPr>
                  <a:t>ions</a:t>
                </a:r>
                <a:r>
                  <a:rPr lang="sk-SK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sk-SK" sz="1800" dirty="0" err="1" smtClean="0">
                    <a:solidFill>
                      <a:schemeClr val="tx1"/>
                    </a:solidFill>
                  </a:rPr>
                  <a:t>from</a:t>
                </a:r>
                <a:r>
                  <a:rPr lang="sk-SK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sk-SK" sz="1800" dirty="0" err="1" smtClean="0">
                    <a:solidFill>
                      <a:schemeClr val="tx1"/>
                    </a:solidFill>
                  </a:rPr>
                  <a:t>polyelectrolytes</a:t>
                </a:r>
                <a:r>
                  <a:rPr lang="sk-SK" sz="1800" dirty="0" smtClean="0">
                    <a:solidFill>
                      <a:schemeClr val="tx1"/>
                    </a:solidFill>
                  </a:rPr>
                  <a:t> (</a:t>
                </a:r>
                <a:r>
                  <a:rPr lang="sk-SK" sz="1800" i="1" dirty="0" smtClean="0">
                    <a:solidFill>
                      <a:schemeClr val="tx1"/>
                    </a:solidFill>
                  </a:rPr>
                  <a:t>2,3</a:t>
                </a:r>
                <a:r>
                  <a:rPr lang="sk-SK" sz="1800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r>
                  <a:rPr lang="sk-SK" sz="1800" dirty="0" err="1" smtClean="0">
                    <a:solidFill>
                      <a:schemeClr val="tx1"/>
                    </a:solidFill>
                  </a:rPr>
                  <a:t>Difference</a:t>
                </a:r>
                <a:r>
                  <a:rPr lang="sk-SK" sz="1800" dirty="0" smtClean="0">
                    <a:solidFill>
                      <a:schemeClr val="tx1"/>
                    </a:solidFill>
                  </a:rPr>
                  <a:t> of </a:t>
                </a:r>
                <a:r>
                  <a:rPr lang="sk-SK" sz="1800" dirty="0" err="1" smtClean="0">
                    <a:solidFill>
                      <a:schemeClr val="tx1"/>
                    </a:solidFill>
                  </a:rPr>
                  <a:t>the</a:t>
                </a:r>
                <a:r>
                  <a:rPr lang="sk-SK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sk-SK" sz="1800" dirty="0" err="1" smtClean="0">
                    <a:solidFill>
                      <a:schemeClr val="tx1"/>
                    </a:solidFill>
                  </a:rPr>
                  <a:t>polyelectrolytes</a:t>
                </a:r>
                <a:r>
                  <a:rPr lang="sk-SK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sk-SK" sz="1800" dirty="0" err="1" smtClean="0">
                    <a:solidFill>
                      <a:schemeClr val="tx1"/>
                    </a:solidFill>
                  </a:rPr>
                  <a:t>only</a:t>
                </a:r>
                <a:r>
                  <a:rPr lang="sk-SK" sz="1800" dirty="0" smtClean="0">
                    <a:solidFill>
                      <a:schemeClr val="tx1"/>
                    </a:solidFill>
                  </a:rPr>
                  <a:t> in PG </a:t>
                </a:r>
                <a:r>
                  <a:rPr lang="sk-SK" sz="1800" dirty="0" err="1" smtClean="0">
                    <a:solidFill>
                      <a:schemeClr val="tx1"/>
                    </a:solidFill>
                  </a:rPr>
                  <a:t>groups</a:t>
                </a:r>
                <a:r>
                  <a:rPr lang="sk-SK" sz="1800" dirty="0" smtClean="0">
                    <a:solidFill>
                      <a:schemeClr val="tx1"/>
                    </a:solidFill>
                  </a:rPr>
                  <a:t> – </a:t>
                </a:r>
                <a:r>
                  <a:rPr lang="sk-SK" sz="1800" dirty="0" err="1" smtClean="0">
                    <a:solidFill>
                      <a:schemeClr val="tx1"/>
                    </a:solidFill>
                  </a:rPr>
                  <a:t>but</a:t>
                </a:r>
                <a:r>
                  <a:rPr lang="sk-SK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sk-SK" sz="1800" dirty="0" err="1" smtClean="0">
                    <a:solidFill>
                      <a:schemeClr val="tx1"/>
                    </a:solidFill>
                  </a:rPr>
                  <a:t>not</a:t>
                </a:r>
                <a:r>
                  <a:rPr lang="sk-SK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sk-SK" sz="1800" dirty="0" err="1" smtClean="0">
                    <a:solidFill>
                      <a:schemeClr val="tx1"/>
                    </a:solidFill>
                  </a:rPr>
                  <a:t>constant</a:t>
                </a:r>
                <a:r>
                  <a:rPr lang="sk-SK" sz="1800" dirty="0" smtClean="0">
                    <a:solidFill>
                      <a:schemeClr val="tx1"/>
                    </a:solidFill>
                  </a:rPr>
                  <a:t>  MC </a:t>
                </a:r>
                <a:r>
                  <a:rPr lang="sk-SK" sz="1800" dirty="0" err="1" smtClean="0">
                    <a:solidFill>
                      <a:schemeClr val="tx1"/>
                    </a:solidFill>
                  </a:rPr>
                  <a:t>peaks</a:t>
                </a:r>
                <a:endParaRPr lang="sk-SK" sz="1800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sk-SK" dirty="0" smtClean="0">
                    <a:solidFill>
                      <a:schemeClr val="tx1"/>
                    </a:solidFill>
                  </a:rPr>
                  <a:t> </a:t>
                </a:r>
                <a:r>
                  <a:rPr lang="sk-SK" dirty="0" err="1" smtClean="0">
                    <a:solidFill>
                      <a:schemeClr val="tx1"/>
                    </a:solidFill>
                  </a:rPr>
                  <a:t>Main</a:t>
                </a:r>
                <a:r>
                  <a:rPr lang="sk-SK" dirty="0" smtClean="0">
                    <a:solidFill>
                      <a:schemeClr val="tx1"/>
                    </a:solidFill>
                  </a:rPr>
                  <a:t> </a:t>
                </a:r>
                <a:r>
                  <a:rPr lang="sk-SK" dirty="0" err="1" smtClean="0">
                    <a:solidFill>
                      <a:schemeClr val="tx1"/>
                    </a:solidFill>
                  </a:rPr>
                  <a:t>chain</a:t>
                </a:r>
                <a:r>
                  <a:rPr lang="sk-SK" dirty="0" smtClean="0">
                    <a:solidFill>
                      <a:schemeClr val="tx1"/>
                    </a:solidFill>
                  </a:rPr>
                  <a:t> </a:t>
                </a:r>
                <a:r>
                  <a:rPr lang="sk-SK" dirty="0" err="1" smtClean="0">
                    <a:solidFill>
                      <a:schemeClr val="tx1"/>
                    </a:solidFill>
                  </a:rPr>
                  <a:t>is</a:t>
                </a:r>
                <a:r>
                  <a:rPr lang="sk-SK" dirty="0" smtClean="0">
                    <a:solidFill>
                      <a:schemeClr val="tx1"/>
                    </a:solidFill>
                  </a:rPr>
                  <a:t> </a:t>
                </a:r>
                <a:r>
                  <a:rPr lang="sk-SK" dirty="0" err="1" smtClean="0">
                    <a:solidFill>
                      <a:schemeClr val="tx1"/>
                    </a:solidFill>
                  </a:rPr>
                  <a:t>mask</a:t>
                </a:r>
                <a:r>
                  <a:rPr lang="sk-SK" dirty="0" smtClean="0">
                    <a:solidFill>
                      <a:schemeClr val="tx1"/>
                    </a:solidFill>
                  </a:rPr>
                  <a:t> by </a:t>
                </a:r>
                <a:r>
                  <a:rPr lang="sk-SK" dirty="0" err="1" smtClean="0">
                    <a:solidFill>
                      <a:schemeClr val="tx1"/>
                    </a:solidFill>
                  </a:rPr>
                  <a:t>the</a:t>
                </a:r>
                <a:r>
                  <a:rPr lang="sk-SK" dirty="0" smtClean="0">
                    <a:solidFill>
                      <a:schemeClr val="tx1"/>
                    </a:solidFill>
                  </a:rPr>
                  <a:t> pendant </a:t>
                </a:r>
                <a:r>
                  <a:rPr lang="sk-SK" dirty="0" err="1" smtClean="0">
                    <a:solidFill>
                      <a:schemeClr val="tx1"/>
                    </a:solidFill>
                  </a:rPr>
                  <a:t>group</a:t>
                </a:r>
                <a:endParaRPr lang="sk-SK" dirty="0">
                  <a:solidFill>
                    <a:schemeClr val="tx1"/>
                  </a:solidFill>
                </a:endParaRPr>
              </a:p>
              <a:p>
                <a:r>
                  <a:rPr lang="sk-SK" sz="1800" dirty="0" err="1" smtClean="0">
                    <a:solidFill>
                      <a:schemeClr val="tx1"/>
                    </a:solidFill>
                  </a:rPr>
                  <a:t>Activation</a:t>
                </a:r>
                <a:r>
                  <a:rPr lang="sk-SK" sz="1800" dirty="0" smtClean="0">
                    <a:solidFill>
                      <a:schemeClr val="tx1"/>
                    </a:solidFill>
                  </a:rPr>
                  <a:t> of </a:t>
                </a:r>
                <a:r>
                  <a:rPr lang="sk-SK" sz="1800" dirty="0" err="1" smtClean="0">
                    <a:solidFill>
                      <a:schemeClr val="tx1"/>
                    </a:solidFill>
                  </a:rPr>
                  <a:t>polyelectrolytes</a:t>
                </a:r>
                <a:r>
                  <a:rPr lang="sk-SK" sz="18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lvl="1"/>
                <a:r>
                  <a:rPr lang="sk-SK" dirty="0">
                    <a:solidFill>
                      <a:schemeClr val="tx1"/>
                    </a:solidFill>
                  </a:rPr>
                  <a:t> </a:t>
                </a:r>
                <a:r>
                  <a:rPr lang="sk-SK" dirty="0" err="1" smtClean="0">
                    <a:solidFill>
                      <a:schemeClr val="tx1"/>
                    </a:solidFill>
                  </a:rPr>
                  <a:t>Characteristic</a:t>
                </a:r>
                <a:r>
                  <a:rPr lang="sk-SK" dirty="0" smtClean="0">
                    <a:solidFill>
                      <a:schemeClr val="tx1"/>
                    </a:solidFill>
                  </a:rPr>
                  <a:t> </a:t>
                </a:r>
                <a:r>
                  <a:rPr lang="sk-SK" dirty="0" err="1" smtClean="0">
                    <a:solidFill>
                      <a:schemeClr val="tx1"/>
                    </a:solidFill>
                  </a:rPr>
                  <a:t>fragments</a:t>
                </a:r>
                <a:r>
                  <a:rPr lang="sk-SK" dirty="0" smtClean="0">
                    <a:solidFill>
                      <a:schemeClr val="tx1"/>
                    </a:solidFill>
                  </a:rPr>
                  <a:t> of </a:t>
                </a:r>
                <a:r>
                  <a:rPr lang="sk-SK" dirty="0" err="1" smtClean="0">
                    <a:solidFill>
                      <a:schemeClr val="tx1"/>
                    </a:solidFill>
                  </a:rPr>
                  <a:t>functional</a:t>
                </a:r>
                <a:r>
                  <a:rPr lang="sk-SK" dirty="0" smtClean="0">
                    <a:solidFill>
                      <a:schemeClr val="tx1"/>
                    </a:solidFill>
                  </a:rPr>
                  <a:t> </a:t>
                </a:r>
                <a:r>
                  <a:rPr lang="sk-SK" dirty="0" err="1" smtClean="0">
                    <a:solidFill>
                      <a:schemeClr val="tx1"/>
                    </a:solidFill>
                  </a:rPr>
                  <a:t>group</a:t>
                </a:r>
                <a:r>
                  <a:rPr lang="sk-SK" dirty="0" smtClean="0">
                    <a:solidFill>
                      <a:schemeClr val="tx1"/>
                    </a:solidFill>
                  </a:rPr>
                  <a:t> (46,137, 216 D)</a:t>
                </a:r>
              </a:p>
              <a:p>
                <a:pPr marL="36900" indent="0">
                  <a:buNone/>
                </a:pPr>
                <a:endParaRPr lang="sk-SK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sk-SK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2875" y="1448010"/>
                <a:ext cx="5580987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355" y="1379439"/>
            <a:ext cx="3641390" cy="243726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472" y="4023192"/>
            <a:ext cx="3071156" cy="266685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555" y="5525588"/>
            <a:ext cx="5835365" cy="116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8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297183" y="378823"/>
                <a:ext cx="11118669" cy="5889580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sz="2200" b="1" dirty="0" smtClean="0">
                    <a:solidFill>
                      <a:schemeClr val="tx1"/>
                    </a:solidFill>
                  </a:rPr>
                  <a:t>Sensitivity</a:t>
                </a:r>
                <a:r>
                  <a:rPr lang="sk-SK" sz="2200" b="1" dirty="0" smtClean="0">
                    <a:solidFill>
                      <a:schemeClr val="tx1"/>
                    </a:solidFill>
                  </a:rPr>
                  <a:t> to </a:t>
                </a:r>
                <a:r>
                  <a:rPr lang="sk-SK" sz="2200" b="1" dirty="0" err="1" smtClean="0">
                    <a:solidFill>
                      <a:schemeClr val="tx1"/>
                    </a:solidFill>
                  </a:rPr>
                  <a:t>the</a:t>
                </a:r>
                <a:r>
                  <a:rPr lang="sk-SK" sz="22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sk-SK" sz="2200" b="1" dirty="0" err="1" smtClean="0">
                    <a:solidFill>
                      <a:schemeClr val="tx1"/>
                    </a:solidFill>
                  </a:rPr>
                  <a:t>length</a:t>
                </a:r>
                <a:r>
                  <a:rPr lang="sk-SK" sz="2200" b="1" dirty="0" smtClean="0">
                    <a:solidFill>
                      <a:schemeClr val="tx1"/>
                    </a:solidFill>
                  </a:rPr>
                  <a:t> of </a:t>
                </a:r>
                <a:r>
                  <a:rPr lang="sk-SK" sz="2200" b="1" dirty="0" err="1" smtClean="0">
                    <a:solidFill>
                      <a:schemeClr val="tx1"/>
                    </a:solidFill>
                  </a:rPr>
                  <a:t>the</a:t>
                </a:r>
                <a:r>
                  <a:rPr lang="sk-SK" sz="22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sk-SK" sz="2200" b="1" dirty="0" err="1" smtClean="0">
                    <a:solidFill>
                      <a:schemeClr val="tx1"/>
                    </a:solidFill>
                  </a:rPr>
                  <a:t>alkyl</a:t>
                </a:r>
                <a:r>
                  <a:rPr lang="sk-SK" sz="22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sk-SK" sz="2200" b="1" dirty="0" err="1" smtClean="0">
                    <a:solidFill>
                      <a:schemeClr val="tx1"/>
                    </a:solidFill>
                  </a:rPr>
                  <a:t>chain</a:t>
                </a:r>
                <a:r>
                  <a:rPr lang="sk-SK" sz="22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sk-SK" sz="2200" b="1" dirty="0" err="1" smtClean="0">
                    <a:solidFill>
                      <a:schemeClr val="tx1"/>
                    </a:solidFill>
                  </a:rPr>
                  <a:t>contained</a:t>
                </a:r>
                <a:r>
                  <a:rPr lang="sk-SK" sz="2200" b="1" dirty="0" smtClean="0">
                    <a:solidFill>
                      <a:schemeClr val="tx1"/>
                    </a:solidFill>
                  </a:rPr>
                  <a:t> in </a:t>
                </a:r>
                <a:r>
                  <a:rPr lang="sk-SK" sz="2200" b="1" dirty="0" err="1" smtClean="0">
                    <a:solidFill>
                      <a:schemeClr val="tx1"/>
                    </a:solidFill>
                  </a:rPr>
                  <a:t>the</a:t>
                </a:r>
                <a:r>
                  <a:rPr lang="sk-SK" sz="22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sk-SK" sz="2200" b="1" dirty="0" err="1" smtClean="0">
                    <a:solidFill>
                      <a:schemeClr val="tx1"/>
                    </a:solidFill>
                  </a:rPr>
                  <a:t>polymer</a:t>
                </a:r>
                <a:r>
                  <a:rPr lang="sk-SK" sz="22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sk-SK" sz="2200" b="1" dirty="0" err="1" smtClean="0">
                    <a:solidFill>
                      <a:schemeClr val="tx1"/>
                    </a:solidFill>
                  </a:rPr>
                  <a:t>backbone</a:t>
                </a:r>
                <a:r>
                  <a:rPr lang="sk-SK" sz="2200" b="1" dirty="0">
                    <a:solidFill>
                      <a:schemeClr val="tx1"/>
                    </a:solidFill>
                  </a:rPr>
                  <a:t>	</a:t>
                </a:r>
                <a:endParaRPr lang="sk-SK" sz="2200" b="1" dirty="0" smtClean="0">
                  <a:solidFill>
                    <a:schemeClr val="tx1"/>
                  </a:solidFill>
                </a:endParaRPr>
              </a:p>
              <a:p>
                <a:pPr indent="-342900"/>
                <a:endParaRPr lang="sk-SK" dirty="0" smtClean="0">
                  <a:solidFill>
                    <a:schemeClr val="tx1"/>
                  </a:solidFill>
                </a:endParaRPr>
              </a:p>
              <a:p>
                <a:pPr indent="-342900"/>
                <a:r>
                  <a:rPr lang="sk-SK" sz="1800" dirty="0" err="1" smtClean="0">
                    <a:solidFill>
                      <a:schemeClr val="tx1"/>
                    </a:solidFill>
                  </a:rPr>
                  <a:t>Compare</a:t>
                </a:r>
                <a:r>
                  <a:rPr lang="sk-SK" sz="1800" dirty="0" smtClean="0">
                    <a:solidFill>
                      <a:schemeClr val="tx1"/>
                    </a:solidFill>
                  </a:rPr>
                  <a:t> (1) and (4) – </a:t>
                </a:r>
                <a:r>
                  <a:rPr lang="sk-SK" sz="1800" dirty="0" err="1" smtClean="0">
                    <a:solidFill>
                      <a:schemeClr val="tx1"/>
                    </a:solidFill>
                  </a:rPr>
                  <a:t>very</a:t>
                </a:r>
                <a:r>
                  <a:rPr lang="sk-SK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sk-SK" sz="1800" dirty="0" err="1" smtClean="0">
                    <a:solidFill>
                      <a:schemeClr val="tx1"/>
                    </a:solidFill>
                  </a:rPr>
                  <a:t>similar</a:t>
                </a:r>
                <a:r>
                  <a:rPr lang="sk-SK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sk-SK" sz="1800" dirty="0" err="1" smtClean="0">
                    <a:solidFill>
                      <a:schemeClr val="tx1"/>
                    </a:solidFill>
                  </a:rPr>
                  <a:t>from</a:t>
                </a:r>
                <a:r>
                  <a:rPr lang="sk-SK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sk-SK" sz="1800" dirty="0" err="1" smtClean="0">
                    <a:solidFill>
                      <a:schemeClr val="tx1"/>
                    </a:solidFill>
                  </a:rPr>
                  <a:t>ther</a:t>
                </a:r>
                <a:r>
                  <a:rPr lang="sk-SK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sk-SK" sz="1800" dirty="0" err="1" smtClean="0">
                    <a:solidFill>
                      <a:schemeClr val="tx1"/>
                    </a:solidFill>
                  </a:rPr>
                  <a:t>chemical</a:t>
                </a:r>
                <a:r>
                  <a:rPr lang="sk-SK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sk-SK" sz="1800" dirty="0" err="1" smtClean="0">
                    <a:solidFill>
                      <a:schemeClr val="tx1"/>
                    </a:solidFill>
                  </a:rPr>
                  <a:t>viewpoint</a:t>
                </a:r>
                <a:r>
                  <a:rPr lang="sk-SK" sz="1800" dirty="0" smtClean="0">
                    <a:solidFill>
                      <a:schemeClr val="tx1"/>
                    </a:solidFill>
                  </a:rPr>
                  <a:t> – </a:t>
                </a:r>
                <a:r>
                  <a:rPr lang="sk-SK" sz="1800" dirty="0" err="1" smtClean="0">
                    <a:solidFill>
                      <a:schemeClr val="tx1"/>
                    </a:solidFill>
                  </a:rPr>
                  <a:t>different</a:t>
                </a:r>
                <a:r>
                  <a:rPr lang="sk-SK" sz="1800" dirty="0" smtClean="0">
                    <a:solidFill>
                      <a:schemeClr val="tx1"/>
                    </a:solidFill>
                  </a:rPr>
                  <a:t> MC </a:t>
                </a:r>
                <a:r>
                  <a:rPr lang="sk-SK" sz="1800" dirty="0" err="1" smtClean="0">
                    <a:solidFill>
                      <a:schemeClr val="tx1"/>
                    </a:solidFill>
                  </a:rPr>
                  <a:t>peak</a:t>
                </a:r>
                <a:r>
                  <a:rPr lang="sk-SK" sz="1800" dirty="0" smtClean="0">
                    <a:solidFill>
                      <a:schemeClr val="tx1"/>
                    </a:solidFill>
                  </a:rPr>
                  <a:t>  </a:t>
                </a:r>
                <a:r>
                  <a:rPr lang="sk-SK" sz="1800" dirty="0" err="1" smtClean="0">
                    <a:solidFill>
                      <a:schemeClr val="tx1"/>
                    </a:solidFill>
                  </a:rPr>
                  <a:t>intesities</a:t>
                </a:r>
                <a:endParaRPr lang="sk-SK" sz="1800" dirty="0" smtClean="0">
                  <a:solidFill>
                    <a:schemeClr val="tx1"/>
                  </a:solidFill>
                </a:endParaRPr>
              </a:p>
              <a:p>
                <a:pPr indent="-342900"/>
                <a:r>
                  <a:rPr lang="sk-SK" sz="1800" dirty="0" err="1" smtClean="0">
                    <a:solidFill>
                      <a:schemeClr val="tx1"/>
                    </a:solidFill>
                  </a:rPr>
                  <a:t>Difference</a:t>
                </a:r>
                <a:r>
                  <a:rPr lang="sk-SK" sz="1800" dirty="0">
                    <a:solidFill>
                      <a:schemeClr val="tx1"/>
                    </a:solidFill>
                  </a:rPr>
                  <a:t> </a:t>
                </a:r>
                <a:r>
                  <a:rPr lang="sk-SK" sz="1800" dirty="0" smtClean="0">
                    <a:solidFill>
                      <a:schemeClr val="tx1"/>
                    </a:solidFill>
                  </a:rPr>
                  <a:t>: </a:t>
                </a:r>
              </a:p>
              <a:p>
                <a:pPr marL="0" indent="0">
                  <a:buNone/>
                </a:pPr>
                <a:r>
                  <a:rPr lang="sk-SK" sz="1800" dirty="0" smtClean="0">
                    <a:solidFill>
                      <a:schemeClr val="tx1"/>
                    </a:solidFill>
                  </a:rPr>
                  <a:t>(1) -  </a:t>
                </a:r>
                <a:r>
                  <a:rPr lang="sk-SK" sz="1800" dirty="0" err="1" smtClean="0">
                    <a:solidFill>
                      <a:schemeClr val="tx1"/>
                    </a:solidFill>
                  </a:rPr>
                  <a:t>produc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k-SK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sk-SK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sk-SK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sk-SK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sk-SK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sk-SK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  <m:sSub>
                      <m:sSubPr>
                        <m:ctrlPr>
                          <a:rPr lang="sk-SK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sk-SK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sk-SK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  <m:sSup>
                      <m:sSupPr>
                        <m:ctrlPr>
                          <a:rPr lang="sk-SK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sk-SK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sk-SK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sk-SK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sk-SK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sk-SK" sz="1800" dirty="0" err="1" smtClean="0">
                    <a:solidFill>
                      <a:schemeClr val="tx1"/>
                    </a:solidFill>
                  </a:rPr>
                  <a:t>with</a:t>
                </a:r>
                <a:r>
                  <a:rPr lang="sk-SK" sz="1800" dirty="0" smtClean="0">
                    <a:solidFill>
                      <a:schemeClr val="tx1"/>
                    </a:solidFill>
                  </a:rPr>
                  <a:t> 14 </a:t>
                </a:r>
                <a:r>
                  <a:rPr lang="sk-SK" sz="1800" dirty="0" err="1" smtClean="0">
                    <a:solidFill>
                      <a:schemeClr val="tx1"/>
                    </a:solidFill>
                  </a:rPr>
                  <a:t>carbon</a:t>
                </a:r>
                <a:r>
                  <a:rPr lang="sk-SK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sk-SK" sz="1800" dirty="0" err="1" smtClean="0">
                    <a:solidFill>
                      <a:schemeClr val="tx1"/>
                    </a:solidFill>
                  </a:rPr>
                  <a:t>atoms</a:t>
                </a:r>
                <a:endParaRPr lang="sk-SK" sz="18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sk-SK" sz="1800" dirty="0" smtClean="0">
                    <a:solidFill>
                      <a:schemeClr val="tx1"/>
                    </a:solidFill>
                  </a:rPr>
                  <a:t>(4) – </a:t>
                </a:r>
                <a:r>
                  <a:rPr lang="sk-SK" sz="1800" dirty="0" err="1" smtClean="0">
                    <a:solidFill>
                      <a:schemeClr val="tx1"/>
                    </a:solidFill>
                  </a:rPr>
                  <a:t>produce</a:t>
                </a:r>
                <a:r>
                  <a:rPr lang="sk-SK" sz="1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k-SK" sz="18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sk-SK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sk-SK" sz="1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sk-SK" sz="1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  <m:sSub>
                      <m:sSubPr>
                        <m:ctrlPr>
                          <a:rPr lang="sk-SK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sk-SK" sz="1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sk-SK" sz="1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  <m:sSup>
                      <m:sSupPr>
                        <m:ctrlPr>
                          <a:rPr lang="sk-SK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sk-SK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sk-SK" sz="1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sk-SK" sz="18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sk-SK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sk-SK" sz="1800" dirty="0" err="1" smtClean="0">
                    <a:solidFill>
                      <a:schemeClr val="tx1"/>
                    </a:solidFill>
                  </a:rPr>
                  <a:t>with</a:t>
                </a:r>
                <a:r>
                  <a:rPr lang="sk-SK" sz="1800" dirty="0" smtClean="0">
                    <a:solidFill>
                      <a:schemeClr val="tx1"/>
                    </a:solidFill>
                  </a:rPr>
                  <a:t> 7 </a:t>
                </a:r>
                <a:r>
                  <a:rPr lang="sk-SK" sz="1800" dirty="0" err="1" smtClean="0">
                    <a:solidFill>
                      <a:schemeClr val="tx1"/>
                    </a:solidFill>
                  </a:rPr>
                  <a:t>carbon</a:t>
                </a:r>
                <a:r>
                  <a:rPr lang="sk-SK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sk-SK" sz="1800" dirty="0" err="1" smtClean="0">
                    <a:solidFill>
                      <a:schemeClr val="tx1"/>
                    </a:solidFill>
                  </a:rPr>
                  <a:t>atoms</a:t>
                </a:r>
                <a:endParaRPr lang="sk-SK" sz="1800" dirty="0" smtClean="0">
                  <a:solidFill>
                    <a:schemeClr val="tx1"/>
                  </a:solidFill>
                </a:endParaRPr>
              </a:p>
              <a:p>
                <a:r>
                  <a:rPr lang="sk-SK" sz="1800" dirty="0" err="1" smtClean="0">
                    <a:solidFill>
                      <a:schemeClr val="tx1"/>
                    </a:solidFill>
                  </a:rPr>
                  <a:t>Small</a:t>
                </a:r>
                <a:r>
                  <a:rPr lang="sk-SK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sk-SK" sz="1800" dirty="0" err="1">
                    <a:solidFill>
                      <a:schemeClr val="tx1"/>
                    </a:solidFill>
                  </a:rPr>
                  <a:t>changes</a:t>
                </a:r>
                <a:r>
                  <a:rPr lang="sk-SK" sz="1800" dirty="0">
                    <a:solidFill>
                      <a:schemeClr val="tx1"/>
                    </a:solidFill>
                  </a:rPr>
                  <a:t> in </a:t>
                </a:r>
                <a:r>
                  <a:rPr lang="sk-SK" sz="1800" dirty="0" err="1" smtClean="0">
                    <a:solidFill>
                      <a:schemeClr val="tx1"/>
                    </a:solidFill>
                  </a:rPr>
                  <a:t>the</a:t>
                </a:r>
                <a:r>
                  <a:rPr lang="sk-SK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sk-SK" sz="1800" dirty="0" err="1" smtClean="0">
                    <a:solidFill>
                      <a:schemeClr val="tx1"/>
                    </a:solidFill>
                  </a:rPr>
                  <a:t>chain</a:t>
                </a:r>
                <a:r>
                  <a:rPr lang="sk-SK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sk-SK" sz="1800" dirty="0" err="1">
                    <a:solidFill>
                      <a:schemeClr val="tx1"/>
                    </a:solidFill>
                  </a:rPr>
                  <a:t>structure</a:t>
                </a:r>
                <a:r>
                  <a:rPr lang="sk-SK" sz="1800" dirty="0">
                    <a:solidFill>
                      <a:schemeClr val="tx1"/>
                    </a:solidFill>
                  </a:rPr>
                  <a:t> </a:t>
                </a:r>
                <a:endParaRPr lang="sk-SK" sz="1800" dirty="0" smtClean="0">
                  <a:solidFill>
                    <a:schemeClr val="tx1"/>
                  </a:solidFill>
                </a:endParaRPr>
              </a:p>
              <a:p>
                <a:pPr marL="36900" indent="0">
                  <a:buNone/>
                </a:pPr>
                <a:r>
                  <a:rPr lang="sk-SK" sz="1800" dirty="0" smtClean="0">
                    <a:solidFill>
                      <a:schemeClr val="tx1"/>
                    </a:solidFill>
                  </a:rPr>
                  <a:t>of </a:t>
                </a:r>
                <a:r>
                  <a:rPr lang="sk-SK" sz="1800" dirty="0" err="1">
                    <a:solidFill>
                      <a:schemeClr val="tx1"/>
                    </a:solidFill>
                  </a:rPr>
                  <a:t>the</a:t>
                </a:r>
                <a:r>
                  <a:rPr lang="sk-SK" sz="1800" dirty="0">
                    <a:solidFill>
                      <a:schemeClr val="tx1"/>
                    </a:solidFill>
                  </a:rPr>
                  <a:t> </a:t>
                </a:r>
                <a:r>
                  <a:rPr lang="sk-SK" sz="1800" dirty="0" err="1" smtClean="0">
                    <a:solidFill>
                      <a:schemeClr val="tx1"/>
                    </a:solidFill>
                  </a:rPr>
                  <a:t>polyelectrolytes</a:t>
                </a:r>
                <a:r>
                  <a:rPr lang="sk-SK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sk-SK" sz="1800" dirty="0" err="1">
                    <a:solidFill>
                      <a:schemeClr val="tx1"/>
                    </a:solidFill>
                  </a:rPr>
                  <a:t>give</a:t>
                </a:r>
                <a:r>
                  <a:rPr lang="sk-SK" sz="1800" dirty="0">
                    <a:solidFill>
                      <a:schemeClr val="tx1"/>
                    </a:solidFill>
                  </a:rPr>
                  <a:t> </a:t>
                </a:r>
                <a:r>
                  <a:rPr lang="sk-SK" sz="1800" dirty="0" err="1" smtClean="0">
                    <a:solidFill>
                      <a:schemeClr val="tx1"/>
                    </a:solidFill>
                  </a:rPr>
                  <a:t>rise</a:t>
                </a:r>
                <a:r>
                  <a:rPr lang="sk-SK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sk-SK" sz="1800" dirty="0" err="1" smtClean="0">
                    <a:solidFill>
                      <a:schemeClr val="tx1"/>
                    </a:solidFill>
                  </a:rPr>
                  <a:t>marked</a:t>
                </a:r>
                <a:r>
                  <a:rPr lang="sk-SK" sz="18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36900" indent="0">
                  <a:buNone/>
                </a:pPr>
                <a:r>
                  <a:rPr lang="sk-SK" sz="1800" dirty="0" err="1" smtClean="0">
                    <a:solidFill>
                      <a:schemeClr val="tx1"/>
                    </a:solidFill>
                  </a:rPr>
                  <a:t>effect</a:t>
                </a:r>
                <a:r>
                  <a:rPr lang="sk-SK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sk-SK" sz="1800" dirty="0">
                    <a:solidFill>
                      <a:schemeClr val="tx1"/>
                    </a:solidFill>
                  </a:rPr>
                  <a:t>in </a:t>
                </a:r>
                <a:r>
                  <a:rPr lang="sk-SK" sz="1800" dirty="0" err="1">
                    <a:solidFill>
                      <a:schemeClr val="tx1"/>
                    </a:solidFill>
                  </a:rPr>
                  <a:t>their</a:t>
                </a:r>
                <a:r>
                  <a:rPr lang="sk-SK" sz="1800" dirty="0">
                    <a:solidFill>
                      <a:schemeClr val="tx1"/>
                    </a:solidFill>
                  </a:rPr>
                  <a:t> </a:t>
                </a:r>
                <a:r>
                  <a:rPr lang="sk-SK" sz="1800" dirty="0" err="1" smtClean="0">
                    <a:solidFill>
                      <a:schemeClr val="tx1"/>
                    </a:solidFill>
                  </a:rPr>
                  <a:t>organization</a:t>
                </a:r>
                <a:r>
                  <a:rPr lang="sk-SK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sk-SK" sz="1800" dirty="0" err="1">
                    <a:solidFill>
                      <a:schemeClr val="tx1"/>
                    </a:solidFill>
                  </a:rPr>
                  <a:t>within</a:t>
                </a:r>
                <a:r>
                  <a:rPr lang="sk-SK" sz="1800" dirty="0">
                    <a:solidFill>
                      <a:schemeClr val="tx1"/>
                    </a:solidFill>
                  </a:rPr>
                  <a:t> </a:t>
                </a:r>
                <a:r>
                  <a:rPr lang="sk-SK" sz="1800" dirty="0" err="1" smtClean="0">
                    <a:solidFill>
                      <a:schemeClr val="tx1"/>
                    </a:solidFill>
                  </a:rPr>
                  <a:t>coating</a:t>
                </a:r>
                <a:endParaRPr lang="sk-SK" sz="1800" dirty="0" smtClean="0">
                  <a:solidFill>
                    <a:schemeClr val="tx1"/>
                  </a:solidFill>
                </a:endParaRPr>
              </a:p>
              <a:p>
                <a:endParaRPr lang="sk-SK" sz="1800" dirty="0" smtClean="0">
                  <a:solidFill>
                    <a:schemeClr val="tx1"/>
                  </a:solidFill>
                </a:endParaRPr>
              </a:p>
              <a:p>
                <a:endParaRPr lang="sk-SK" dirty="0"/>
              </a:p>
              <a:p>
                <a:pPr marL="450000" lvl="1" indent="0">
                  <a:buNone/>
                </a:pPr>
                <a:endParaRPr lang="sk-SK" sz="2000" dirty="0" smtClean="0"/>
              </a:p>
              <a:p>
                <a:pPr lvl="1"/>
                <a:endParaRPr lang="sk-SK" dirty="0" smtClean="0"/>
              </a:p>
              <a:p>
                <a:pPr lvl="1"/>
                <a:endParaRPr lang="sk-SK" dirty="0" smtClean="0"/>
              </a:p>
              <a:p>
                <a:pPr marL="0" indent="0">
                  <a:buNone/>
                </a:pPr>
                <a:endParaRPr lang="sk-SK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7183" y="378823"/>
                <a:ext cx="11118669" cy="588958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638947"/>
            <a:ext cx="4928235" cy="209547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336" y="1798770"/>
            <a:ext cx="6342023" cy="266731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03" y="4768518"/>
            <a:ext cx="5839867" cy="94860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557" y="5714320"/>
            <a:ext cx="5727961" cy="92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25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7669" y="61516"/>
            <a:ext cx="10353762" cy="970450"/>
          </a:xfrm>
        </p:spPr>
        <p:txBody>
          <a:bodyPr/>
          <a:lstStyle/>
          <a:p>
            <a:r>
              <a:rPr lang="sk-SK" dirty="0" err="1" smtClean="0">
                <a:solidFill>
                  <a:schemeClr val="tx1"/>
                </a:solidFill>
              </a:rPr>
              <a:t>Chemical</a:t>
            </a:r>
            <a:r>
              <a:rPr lang="sk-SK" dirty="0" smtClean="0"/>
              <a:t> </a:t>
            </a:r>
            <a:r>
              <a:rPr lang="sk-SK" dirty="0" err="1" smtClean="0">
                <a:solidFill>
                  <a:schemeClr val="tx1"/>
                </a:solidFill>
              </a:rPr>
              <a:t>mapping</a:t>
            </a:r>
            <a:r>
              <a:rPr lang="sk-SK" dirty="0" smtClean="0"/>
              <a:t> </a:t>
            </a:r>
            <a:r>
              <a:rPr lang="sk-SK" dirty="0" smtClean="0">
                <a:solidFill>
                  <a:schemeClr val="tx1"/>
                </a:solidFill>
              </a:rPr>
              <a:t>of </a:t>
            </a:r>
            <a:r>
              <a:rPr lang="sk-SK" dirty="0" err="1" smtClean="0">
                <a:solidFill>
                  <a:schemeClr val="tx1"/>
                </a:solidFill>
              </a:rPr>
              <a:t>the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surface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6583" y="1319348"/>
            <a:ext cx="6726284" cy="42770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222069" y="1045413"/>
                <a:ext cx="5094514" cy="5216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sk-SK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sk-SK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sk-SK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sk-SK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sk-SK" b="0" i="0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sSup>
                      <m:sSup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sk-SK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sk-SK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sk-SK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sk-SK" dirty="0" smtClean="0"/>
                  <a:t> –  </a:t>
                </a:r>
                <a:r>
                  <a:rPr lang="sk-SK" dirty="0" err="1" smtClean="0"/>
                  <a:t>looks</a:t>
                </a:r>
                <a:r>
                  <a:rPr lang="sk-SK" dirty="0" smtClean="0"/>
                  <a:t> </a:t>
                </a:r>
                <a:r>
                  <a:rPr lang="sk-SK" dirty="0" err="1" smtClean="0"/>
                  <a:t>homogeneous</a:t>
                </a:r>
                <a:endParaRPr lang="sk-SK" dirty="0" smtClean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sk-SK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sk-SK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sk-SK" b="0" i="0" dirty="0" smtClean="0">
                                <a:latin typeface="Cambria Math" panose="02040503050406030204" pitchFamily="18" charset="0"/>
                              </a:rPr>
                              <m:t>Si</m:t>
                            </m:r>
                          </m:e>
                          <m:sup>
                            <m:r>
                              <a:rPr lang="sk-SK" b="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sk-SK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k-SK" dirty="0" smtClean="0"/>
                  <a:t>(</a:t>
                </a:r>
                <a:r>
                  <a:rPr lang="sk-SK" dirty="0" err="1" smtClean="0"/>
                  <a:t>substrate</a:t>
                </a:r>
                <a:r>
                  <a:rPr lang="sk-SK" dirty="0" smtClean="0"/>
                  <a:t> </a:t>
                </a:r>
                <a:r>
                  <a:rPr lang="sk-SK" dirty="0" err="1" smtClean="0"/>
                  <a:t>ion</a:t>
                </a:r>
                <a:r>
                  <a:rPr lang="sk-SK" dirty="0" smtClean="0"/>
                  <a:t>) – </a:t>
                </a:r>
                <a:r>
                  <a:rPr lang="sk-SK" dirty="0" err="1" smtClean="0"/>
                  <a:t>strongly</a:t>
                </a:r>
                <a:r>
                  <a:rPr lang="sk-SK" dirty="0" smtClean="0"/>
                  <a:t> </a:t>
                </a:r>
                <a:r>
                  <a:rPr lang="sk-SK" dirty="0" err="1" smtClean="0"/>
                  <a:t>inhomogeneous</a:t>
                </a:r>
                <a:endParaRPr lang="sk-SK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sk-SK" dirty="0" err="1" smtClean="0"/>
                  <a:t>Inhomogenities</a:t>
                </a:r>
                <a:r>
                  <a:rPr lang="sk-SK" dirty="0" smtClean="0"/>
                  <a:t> –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k-SK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sk-SK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sk-SK" b="0" i="0" dirty="0" smtClean="0">
                                <a:latin typeface="Cambria Math" panose="02040503050406030204" pitchFamily="18" charset="0"/>
                              </a:rPr>
                              <m:t>Cl</m:t>
                            </m:r>
                          </m:e>
                          <m:sup>
                            <m:r>
                              <a:rPr lang="sk-SK" b="0" i="0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sk-SK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sk-SK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sk-SK" b="0" i="0" dirty="0" smtClean="0">
                                <a:latin typeface="Cambria Math" panose="02040503050406030204" pitchFamily="18" charset="0"/>
                              </a:rPr>
                              <m:t>Br</m:t>
                            </m:r>
                          </m:e>
                          <m:sup>
                            <m:r>
                              <a:rPr lang="sk-SK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sk-SK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sk-SK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sk-SK" b="0" i="0" dirty="0" smtClean="0">
                                <a:latin typeface="Cambria Math" panose="02040503050406030204" pitchFamily="18" charset="0"/>
                              </a:rPr>
                              <m:t>O</m:t>
                            </m:r>
                          </m:e>
                          <m:sup>
                            <m:r>
                              <a:rPr lang="sk-SK" b="0" i="0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sk-SK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sk-SK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sk-SK" dirty="0">
                            <a:latin typeface="Cambria Math" panose="02040503050406030204" pitchFamily="18" charset="0"/>
                          </a:rPr>
                          <m:t>Cl</m:t>
                        </m:r>
                      </m:e>
                      <m:sup>
                        <m:r>
                          <a:rPr lang="sk-SK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sk-SK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sk-SK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sk-SK" dirty="0">
                            <a:latin typeface="Cambria Math" panose="02040503050406030204" pitchFamily="18" charset="0"/>
                          </a:rPr>
                          <m:t>Br</m:t>
                        </m:r>
                      </m:e>
                      <m:sup>
                        <m:r>
                          <a:rPr lang="sk-SK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sk-SK" dirty="0" smtClean="0"/>
                  <a:t> - </a:t>
                </a:r>
                <a:r>
                  <a:rPr lang="sk-SK" dirty="0" err="1" smtClean="0"/>
                  <a:t>counterions</a:t>
                </a:r>
                <a:r>
                  <a:rPr lang="sk-SK" dirty="0" smtClean="0"/>
                  <a:t> of (3)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sk-SK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sk-SK" dirty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p>
                        <m:r>
                          <a:rPr lang="sk-SK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sk-SK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sk-SK" dirty="0" smtClean="0"/>
                  <a:t> -  </a:t>
                </a:r>
                <a:r>
                  <a:rPr lang="sk-SK" dirty="0" err="1" smtClean="0"/>
                  <a:t>counterion</a:t>
                </a:r>
                <a:r>
                  <a:rPr lang="sk-SK" dirty="0" smtClean="0"/>
                  <a:t> of </a:t>
                </a:r>
                <a:r>
                  <a:rPr lang="sk-SK" dirty="0" err="1" smtClean="0"/>
                  <a:t>substrate</a:t>
                </a:r>
                <a:endParaRPr lang="sk-SK" dirty="0" smtClean="0"/>
              </a:p>
              <a:p>
                <a:pPr>
                  <a:lnSpc>
                    <a:spcPct val="150000"/>
                  </a:lnSpc>
                </a:pPr>
                <a:r>
                  <a:rPr lang="sk-SK" dirty="0" err="1" smtClean="0"/>
                  <a:t>Contrast</a:t>
                </a:r>
                <a:r>
                  <a:rPr lang="sk-SK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sk-SK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sk-SK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sk-SK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sk-SK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sSup>
                      <m:sSup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sk-SK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sk-SK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sk-SK" dirty="0" smtClean="0"/>
                  <a:t> </a:t>
                </a:r>
                <a:r>
                  <a:rPr lang="sk-SK" dirty="0" err="1" smtClean="0"/>
                  <a:t>is</a:t>
                </a:r>
                <a:r>
                  <a:rPr lang="sk-SK" dirty="0" smtClean="0"/>
                  <a:t> </a:t>
                </a:r>
                <a:r>
                  <a:rPr lang="sk-SK" dirty="0" err="1" smtClean="0"/>
                  <a:t>weak</a:t>
                </a:r>
                <a:r>
                  <a:rPr lang="sk-SK" dirty="0" smtClean="0"/>
                  <a:t> – </a:t>
                </a:r>
                <a:r>
                  <a:rPr lang="sk-SK" dirty="0" err="1" smtClean="0"/>
                  <a:t>different</a:t>
                </a:r>
                <a:r>
                  <a:rPr lang="sk-SK" dirty="0" smtClean="0"/>
                  <a:t> </a:t>
                </a:r>
                <a:r>
                  <a:rPr lang="sk-SK" dirty="0" err="1" smtClean="0"/>
                  <a:t>emission</a:t>
                </a:r>
                <a:r>
                  <a:rPr lang="sk-SK" dirty="0" smtClean="0"/>
                  <a:t> </a:t>
                </a:r>
                <a:r>
                  <a:rPr lang="sk-SK" dirty="0" err="1" smtClean="0"/>
                  <a:t>depth</a:t>
                </a:r>
                <a:r>
                  <a:rPr lang="sk-SK" dirty="0" smtClean="0"/>
                  <a:t> </a:t>
                </a:r>
                <a:endParaRPr lang="sk-SK" dirty="0"/>
              </a:p>
              <a:p>
                <a:pPr>
                  <a:lnSpc>
                    <a:spcPct val="150000"/>
                  </a:lnSpc>
                </a:pPr>
                <a:r>
                  <a:rPr lang="sk-SK" dirty="0" err="1" smtClean="0"/>
                  <a:t>Conclusion</a:t>
                </a:r>
                <a:r>
                  <a:rPr lang="sk-SK" dirty="0" smtClean="0"/>
                  <a:t>: </a:t>
                </a:r>
              </a:p>
              <a:p>
                <a:pPr>
                  <a:lnSpc>
                    <a:spcPct val="150000"/>
                  </a:lnSpc>
                </a:pPr>
                <a:r>
                  <a:rPr lang="sk-SK" dirty="0" smtClean="0"/>
                  <a:t>(3) </a:t>
                </a:r>
                <a:r>
                  <a:rPr lang="sk-SK" dirty="0" err="1" smtClean="0"/>
                  <a:t>covers</a:t>
                </a:r>
                <a:r>
                  <a:rPr lang="sk-SK" dirty="0" smtClean="0"/>
                  <a:t> </a:t>
                </a:r>
                <a:r>
                  <a:rPr lang="sk-SK" dirty="0" err="1" smtClean="0"/>
                  <a:t>the</a:t>
                </a:r>
                <a:r>
                  <a:rPr lang="sk-SK" dirty="0" smtClean="0"/>
                  <a:t> </a:t>
                </a:r>
                <a:r>
                  <a:rPr lang="sk-SK" dirty="0" err="1" smtClean="0"/>
                  <a:t>whole</a:t>
                </a:r>
                <a:r>
                  <a:rPr lang="sk-SK" dirty="0" smtClean="0"/>
                  <a:t> </a:t>
                </a:r>
                <a:r>
                  <a:rPr lang="sk-SK" dirty="0" err="1" smtClean="0"/>
                  <a:t>area</a:t>
                </a:r>
                <a:r>
                  <a:rPr lang="sk-SK" dirty="0" smtClean="0"/>
                  <a:t> </a:t>
                </a:r>
                <a:r>
                  <a:rPr lang="sk-SK" dirty="0" err="1" smtClean="0"/>
                  <a:t>but</a:t>
                </a:r>
                <a:r>
                  <a:rPr lang="sk-SK" dirty="0" smtClean="0"/>
                  <a:t> </a:t>
                </a:r>
                <a:r>
                  <a:rPr lang="sk-SK" dirty="0" err="1" smtClean="0"/>
                  <a:t>thickness</a:t>
                </a:r>
                <a:r>
                  <a:rPr lang="sk-SK" dirty="0" smtClean="0"/>
                  <a:t> of  </a:t>
                </a:r>
                <a:r>
                  <a:rPr lang="sk-SK" dirty="0" err="1" smtClean="0"/>
                  <a:t>layer</a:t>
                </a:r>
                <a:r>
                  <a:rPr lang="sk-SK" dirty="0" smtClean="0"/>
                  <a:t> </a:t>
                </a:r>
                <a:r>
                  <a:rPr lang="sk-SK" dirty="0" err="1" smtClean="0"/>
                  <a:t>varies</a:t>
                </a:r>
                <a:r>
                  <a:rPr lang="sk-SK" dirty="0" smtClean="0"/>
                  <a:t>  </a:t>
                </a:r>
                <a:r>
                  <a:rPr lang="sk-SK" dirty="0" err="1" smtClean="0"/>
                  <a:t>from</a:t>
                </a:r>
                <a:r>
                  <a:rPr lang="sk-SK" dirty="0" smtClean="0"/>
                  <a:t> </a:t>
                </a:r>
                <a:r>
                  <a:rPr lang="sk-SK" dirty="0" err="1" smtClean="0"/>
                  <a:t>place</a:t>
                </a:r>
                <a:r>
                  <a:rPr lang="sk-SK" dirty="0" smtClean="0"/>
                  <a:t> to </a:t>
                </a:r>
                <a:r>
                  <a:rPr lang="sk-SK" dirty="0" err="1" smtClean="0"/>
                  <a:t>place</a:t>
                </a:r>
                <a:endParaRPr lang="sk-SK" dirty="0" smtClean="0"/>
              </a:p>
              <a:p>
                <a:pPr>
                  <a:lnSpc>
                    <a:spcPct val="150000"/>
                  </a:lnSpc>
                </a:pPr>
                <a:endParaRPr lang="sk-SK" dirty="0"/>
              </a:p>
              <a:p>
                <a:endParaRPr lang="sk-SK" dirty="0"/>
              </a:p>
              <a:p>
                <a:endParaRPr lang="sk-SK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69" y="1045413"/>
                <a:ext cx="5094514" cy="5216813"/>
              </a:xfrm>
              <a:prstGeom prst="rect">
                <a:avLst/>
              </a:prstGeom>
              <a:blipFill>
                <a:blip r:embed="rId3"/>
                <a:stretch>
                  <a:fillRect l="-957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632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7059" y="286870"/>
            <a:ext cx="10353762" cy="970450"/>
          </a:xfrm>
        </p:spPr>
        <p:txBody>
          <a:bodyPr/>
          <a:lstStyle/>
          <a:p>
            <a:r>
              <a:rPr lang="sk-SK" dirty="0" err="1" smtClean="0"/>
              <a:t>Effect</a:t>
            </a:r>
            <a:r>
              <a:rPr lang="sk-SK" dirty="0" smtClean="0"/>
              <a:t> of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multilayer</a:t>
            </a:r>
            <a:r>
              <a:rPr lang="sk-SK" dirty="0" smtClean="0"/>
              <a:t> </a:t>
            </a:r>
            <a:r>
              <a:rPr lang="sk-SK" dirty="0" err="1" smtClean="0"/>
              <a:t>build-up</a:t>
            </a:r>
            <a:endParaRPr lang="sk-SK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2199" y="1257320"/>
            <a:ext cx="5166105" cy="537426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32012" y="1484084"/>
            <a:ext cx="4827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b</a:t>
            </a:r>
            <a:endParaRPr lang="sk-S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927847" y="1853416"/>
                <a:ext cx="4061012" cy="3000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dirty="0" smtClean="0"/>
                  <a:t>(6)(7)(2) – </a:t>
                </a:r>
                <a:r>
                  <a:rPr lang="sk-SK" dirty="0" err="1" smtClean="0"/>
                  <a:t>thickness</a:t>
                </a:r>
                <a:r>
                  <a:rPr lang="sk-SK" dirty="0" smtClean="0"/>
                  <a:t> 30 Å</a:t>
                </a:r>
              </a:p>
              <a:p>
                <a:r>
                  <a:rPr lang="sk-SK" dirty="0" smtClean="0"/>
                  <a:t>(6)(7)(3) – </a:t>
                </a:r>
                <a:r>
                  <a:rPr lang="sk-SK" dirty="0" err="1" smtClean="0"/>
                  <a:t>thickness</a:t>
                </a:r>
                <a:r>
                  <a:rPr lang="sk-SK" dirty="0" smtClean="0"/>
                  <a:t> 20 </a:t>
                </a:r>
                <a:r>
                  <a:rPr lang="sk-SK" dirty="0"/>
                  <a:t>Å</a:t>
                </a:r>
                <a:endParaRPr lang="sk-SK" dirty="0" smtClean="0"/>
              </a:p>
              <a:p>
                <a:endParaRPr lang="sk-SK" dirty="0" smtClean="0"/>
              </a:p>
              <a:p>
                <a:pPr>
                  <a:lnSpc>
                    <a:spcPct val="150000"/>
                  </a:lnSpc>
                </a:pPr>
                <a:r>
                  <a:rPr lang="sk-SK" dirty="0" err="1" smtClean="0"/>
                  <a:t>Conclusion</a:t>
                </a:r>
                <a:r>
                  <a:rPr lang="sk-SK" dirty="0" smtClean="0"/>
                  <a:t>: </a:t>
                </a:r>
              </a:p>
              <a:p>
                <a:pPr>
                  <a:lnSpc>
                    <a:spcPct val="150000"/>
                  </a:lnSpc>
                </a:pPr>
                <a:r>
                  <a:rPr lang="sk-SK" dirty="0" smtClean="0"/>
                  <a:t> </a:t>
                </a:r>
                <a:r>
                  <a:rPr lang="sk-SK" dirty="0" err="1" smtClean="0"/>
                  <a:t>layers</a:t>
                </a:r>
                <a:r>
                  <a:rPr lang="sk-SK" dirty="0" smtClean="0"/>
                  <a:t> (2)  are </a:t>
                </a:r>
                <a:r>
                  <a:rPr lang="sk-SK" dirty="0" err="1" smtClean="0"/>
                  <a:t>either</a:t>
                </a:r>
                <a:r>
                  <a:rPr lang="sk-SK" dirty="0" smtClean="0"/>
                  <a:t> </a:t>
                </a:r>
                <a:r>
                  <a:rPr lang="sk-SK" dirty="0" err="1" smtClean="0"/>
                  <a:t>less</a:t>
                </a:r>
                <a:r>
                  <a:rPr lang="sk-SK" dirty="0" smtClean="0"/>
                  <a:t> </a:t>
                </a:r>
                <a:r>
                  <a:rPr lang="sk-SK" dirty="0" err="1" smtClean="0"/>
                  <a:t>complete</a:t>
                </a:r>
                <a:r>
                  <a:rPr lang="sk-SK" dirty="0" smtClean="0"/>
                  <a:t> or </a:t>
                </a:r>
                <a:r>
                  <a:rPr lang="sk-SK" dirty="0" err="1" smtClean="0"/>
                  <a:t>that</a:t>
                </a:r>
                <a:r>
                  <a:rPr lang="sk-SK" dirty="0" smtClean="0"/>
                  <a:t> </a:t>
                </a:r>
                <a:r>
                  <a:rPr lang="sk-SK" dirty="0" err="1" smtClean="0"/>
                  <a:t>the</a:t>
                </a:r>
                <a:r>
                  <a:rPr lang="sk-SK" dirty="0" smtClean="0"/>
                  <a:t> </a:t>
                </a:r>
                <a:r>
                  <a:rPr lang="sk-SK" dirty="0" err="1" smtClean="0"/>
                  <a:t>arrangement</a:t>
                </a:r>
                <a:r>
                  <a:rPr lang="sk-SK" dirty="0" smtClean="0"/>
                  <a:t> </a:t>
                </a:r>
                <a:r>
                  <a:rPr lang="sk-SK" dirty="0" err="1" smtClean="0"/>
                  <a:t>is</a:t>
                </a:r>
                <a:r>
                  <a:rPr lang="sk-SK" dirty="0" smtClean="0"/>
                  <a:t> </a:t>
                </a:r>
                <a:r>
                  <a:rPr lang="sk-SK" dirty="0" err="1" smtClean="0"/>
                  <a:t>such</a:t>
                </a:r>
                <a:r>
                  <a:rPr lang="sk-SK" dirty="0" smtClean="0"/>
                  <a:t> </a:t>
                </a:r>
                <a:r>
                  <a:rPr lang="sk-SK" dirty="0" err="1" smtClean="0"/>
                  <a:t>that</a:t>
                </a:r>
                <a:r>
                  <a:rPr lang="sk-SK" dirty="0" smtClean="0"/>
                  <a:t> </a:t>
                </a:r>
                <a:r>
                  <a:rPr lang="sk-SK" dirty="0" err="1" smtClean="0"/>
                  <a:t>the</a:t>
                </a:r>
                <a:r>
                  <a:rPr lang="sk-SK" dirty="0" smtClean="0"/>
                  <a:t> pendant </a:t>
                </a:r>
                <a:r>
                  <a:rPr lang="sk-SK" dirty="0" err="1" smtClean="0"/>
                  <a:t>groups</a:t>
                </a:r>
                <a:r>
                  <a:rPr lang="sk-SK" dirty="0" smtClean="0"/>
                  <a:t> are </a:t>
                </a:r>
                <a:r>
                  <a:rPr lang="sk-SK" dirty="0" err="1" smtClean="0"/>
                  <a:t>not</a:t>
                </a:r>
                <a:r>
                  <a:rPr lang="sk-SK" dirty="0" smtClean="0"/>
                  <a:t> </a:t>
                </a:r>
                <a:r>
                  <a:rPr lang="sk-SK" dirty="0" err="1" smtClean="0"/>
                  <a:t>perpendicular</a:t>
                </a:r>
                <a:r>
                  <a:rPr lang="sk-SK" dirty="0" smtClean="0"/>
                  <a:t> to </a:t>
                </a:r>
                <a:r>
                  <a:rPr lang="sk-SK" dirty="0" err="1" smtClean="0"/>
                  <a:t>the</a:t>
                </a:r>
                <a:r>
                  <a:rPr lang="sk-SK" dirty="0" smtClean="0"/>
                  <a:t> </a:t>
                </a:r>
                <a:r>
                  <a:rPr lang="sk-SK" dirty="0" err="1" smtClean="0"/>
                  <a:t>surface</a:t>
                </a:r>
                <a:r>
                  <a:rPr lang="sk-SK" dirty="0" smtClean="0"/>
                  <a:t> – </a:t>
                </a:r>
                <a:r>
                  <a:rPr lang="sk-SK" dirty="0" err="1" smtClean="0"/>
                  <a:t>slower</a:t>
                </a:r>
                <a:r>
                  <a:rPr lang="sk-SK" dirty="0" smtClean="0"/>
                  <a:t> </a:t>
                </a:r>
                <a:r>
                  <a:rPr lang="sk-SK" dirty="0" err="1" smtClean="0"/>
                  <a:t>decay</a:t>
                </a:r>
                <a:r>
                  <a:rPr lang="sk-SK" dirty="0" smtClean="0"/>
                  <a:t> of </a:t>
                </a:r>
                <a:r>
                  <a:rPr lang="sk-SK" dirty="0" err="1" smtClean="0"/>
                  <a:t>the</a:t>
                </a:r>
                <a:r>
                  <a:rPr lang="sk-SK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k-SK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sk-SK" b="0" i="0" smtClean="0">
                            <a:latin typeface="Cambria Math" panose="02040503050406030204" pitchFamily="18" charset="0"/>
                          </a:rPr>
                          <m:t>Si</m:t>
                        </m:r>
                      </m:e>
                      <m:sup>
                        <m:r>
                          <a:rPr lang="sk-SK" b="0" i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sk-SK" dirty="0" smtClean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847" y="1853416"/>
                <a:ext cx="4061012" cy="3000821"/>
              </a:xfrm>
              <a:prstGeom prst="rect">
                <a:avLst/>
              </a:prstGeom>
              <a:blipFill>
                <a:blip r:embed="rId3"/>
                <a:stretch>
                  <a:fillRect l="-1201" t="-1016" r="-2703" b="-813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997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74468"/>
            <a:ext cx="10353762" cy="970450"/>
          </a:xfrm>
        </p:spPr>
        <p:txBody>
          <a:bodyPr/>
          <a:lstStyle/>
          <a:p>
            <a:r>
              <a:rPr lang="sk-SK" dirty="0" err="1" smtClean="0">
                <a:solidFill>
                  <a:schemeClr val="tx1"/>
                </a:solidFill>
              </a:rPr>
              <a:t>Information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depth</a:t>
            </a:r>
            <a:r>
              <a:rPr lang="sk-SK" dirty="0" smtClean="0">
                <a:solidFill>
                  <a:schemeClr val="tx1"/>
                </a:solidFill>
              </a:rPr>
              <a:t> in SIMS</a:t>
            </a:r>
            <a:endParaRPr lang="sk-SK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666615"/>
              </a:xfrm>
            </p:spPr>
            <p:txBody>
              <a:bodyPr/>
              <a:lstStyle/>
              <a:p>
                <a:r>
                  <a:rPr lang="sk-SK" dirty="0" smtClean="0">
                    <a:solidFill>
                      <a:schemeClr val="tx1"/>
                    </a:solidFill>
                  </a:rPr>
                  <a:t>Emission </a:t>
                </a:r>
                <a:r>
                  <a:rPr lang="sk-SK" dirty="0" err="1" smtClean="0">
                    <a:solidFill>
                      <a:schemeClr val="tx1"/>
                    </a:solidFill>
                  </a:rPr>
                  <a:t>depth</a:t>
                </a:r>
                <a:r>
                  <a:rPr lang="sk-SK" dirty="0" smtClean="0">
                    <a:solidFill>
                      <a:schemeClr val="tx1"/>
                    </a:solidFill>
                  </a:rPr>
                  <a:t> in </a:t>
                </a:r>
                <a:r>
                  <a:rPr lang="sk-SK" dirty="0" err="1" smtClean="0">
                    <a:solidFill>
                      <a:schemeClr val="tx1"/>
                    </a:solidFill>
                  </a:rPr>
                  <a:t>static</a:t>
                </a:r>
                <a:r>
                  <a:rPr lang="sk-SK" dirty="0" smtClean="0">
                    <a:solidFill>
                      <a:schemeClr val="tx1"/>
                    </a:solidFill>
                  </a:rPr>
                  <a:t> SIMS – 1nm –  </a:t>
                </a:r>
                <a:r>
                  <a:rPr lang="sk-SK" dirty="0" err="1" smtClean="0">
                    <a:solidFill>
                      <a:schemeClr val="tx1"/>
                    </a:solidFill>
                  </a:rPr>
                  <a:t>organic</a:t>
                </a:r>
                <a:r>
                  <a:rPr lang="sk-SK" dirty="0" smtClean="0">
                    <a:solidFill>
                      <a:schemeClr val="tx1"/>
                    </a:solidFill>
                  </a:rPr>
                  <a:t> </a:t>
                </a:r>
                <a:r>
                  <a:rPr lang="sk-SK" dirty="0" err="1" smtClean="0">
                    <a:solidFill>
                      <a:schemeClr val="tx1"/>
                    </a:solidFill>
                  </a:rPr>
                  <a:t>materials</a:t>
                </a:r>
                <a:r>
                  <a:rPr lang="sk-SK" dirty="0" smtClean="0">
                    <a:solidFill>
                      <a:schemeClr val="tx1"/>
                    </a:solidFill>
                  </a:rPr>
                  <a:t> ? </a:t>
                </a:r>
              </a:p>
              <a:p>
                <a:r>
                  <a:rPr lang="sk-SK" dirty="0" err="1" smtClean="0">
                    <a:solidFill>
                      <a:schemeClr val="tx1"/>
                    </a:solidFill>
                  </a:rPr>
                  <a:t>Knowledge</a:t>
                </a:r>
                <a:r>
                  <a:rPr lang="sk-SK" dirty="0" smtClean="0">
                    <a:solidFill>
                      <a:schemeClr val="tx1"/>
                    </a:solidFill>
                  </a:rPr>
                  <a:t> of </a:t>
                </a:r>
                <a:r>
                  <a:rPr lang="sk-SK" dirty="0" err="1" smtClean="0">
                    <a:solidFill>
                      <a:schemeClr val="tx1"/>
                    </a:solidFill>
                  </a:rPr>
                  <a:t>the</a:t>
                </a:r>
                <a:r>
                  <a:rPr lang="sk-SK" dirty="0" smtClean="0">
                    <a:solidFill>
                      <a:schemeClr val="tx1"/>
                    </a:solidFill>
                  </a:rPr>
                  <a:t> </a:t>
                </a:r>
                <a:r>
                  <a:rPr lang="sk-SK" dirty="0" err="1" smtClean="0">
                    <a:solidFill>
                      <a:schemeClr val="tx1"/>
                    </a:solidFill>
                  </a:rPr>
                  <a:t>emission</a:t>
                </a:r>
                <a:r>
                  <a:rPr lang="sk-SK" dirty="0" smtClean="0">
                    <a:solidFill>
                      <a:schemeClr val="tx1"/>
                    </a:solidFill>
                  </a:rPr>
                  <a:t> </a:t>
                </a:r>
                <a:r>
                  <a:rPr lang="sk-SK" dirty="0" err="1" smtClean="0">
                    <a:solidFill>
                      <a:schemeClr val="tx1"/>
                    </a:solidFill>
                  </a:rPr>
                  <a:t>depth</a:t>
                </a:r>
                <a:r>
                  <a:rPr lang="sk-SK" dirty="0" smtClean="0">
                    <a:solidFill>
                      <a:schemeClr val="tx1"/>
                    </a:solidFill>
                  </a:rPr>
                  <a:t> of </a:t>
                </a:r>
                <a:r>
                  <a:rPr lang="sk-SK" dirty="0" err="1" smtClean="0">
                    <a:solidFill>
                      <a:schemeClr val="tx1"/>
                    </a:solidFill>
                  </a:rPr>
                  <a:t>the</a:t>
                </a:r>
                <a:r>
                  <a:rPr lang="sk-SK" dirty="0" smtClean="0">
                    <a:solidFill>
                      <a:schemeClr val="tx1"/>
                    </a:solidFill>
                  </a:rPr>
                  <a:t> </a:t>
                </a:r>
                <a:r>
                  <a:rPr lang="sk-SK" dirty="0" err="1" smtClean="0">
                    <a:solidFill>
                      <a:schemeClr val="tx1"/>
                    </a:solidFill>
                  </a:rPr>
                  <a:t>substrate</a:t>
                </a:r>
                <a:r>
                  <a:rPr lang="sk-SK" dirty="0" smtClean="0">
                    <a:solidFill>
                      <a:schemeClr val="tx1"/>
                    </a:solidFill>
                  </a:rPr>
                  <a:t> </a:t>
                </a:r>
                <a:r>
                  <a:rPr lang="sk-SK" dirty="0" err="1" smtClean="0">
                    <a:solidFill>
                      <a:schemeClr val="tx1"/>
                    </a:solidFill>
                  </a:rPr>
                  <a:t>ions</a:t>
                </a:r>
                <a:r>
                  <a:rPr lang="sk-SK" dirty="0" smtClean="0">
                    <a:solidFill>
                      <a:schemeClr val="tx1"/>
                    </a:solidFill>
                  </a:rPr>
                  <a:t> </a:t>
                </a:r>
                <a:r>
                  <a:rPr lang="sk-SK" dirty="0" err="1" smtClean="0">
                    <a:solidFill>
                      <a:schemeClr val="tx1"/>
                    </a:solidFill>
                  </a:rPr>
                  <a:t>seemed</a:t>
                </a:r>
                <a:r>
                  <a:rPr lang="sk-SK" dirty="0" smtClean="0">
                    <a:solidFill>
                      <a:schemeClr val="tx1"/>
                    </a:solidFill>
                  </a:rPr>
                  <a:t> of </a:t>
                </a:r>
                <a:r>
                  <a:rPr lang="sk-SK" dirty="0" err="1" smtClean="0">
                    <a:solidFill>
                      <a:schemeClr val="tx1"/>
                    </a:solidFill>
                  </a:rPr>
                  <a:t>great</a:t>
                </a:r>
                <a:r>
                  <a:rPr lang="sk-SK" dirty="0" smtClean="0">
                    <a:solidFill>
                      <a:schemeClr val="tx1"/>
                    </a:solidFill>
                  </a:rPr>
                  <a:t> </a:t>
                </a:r>
                <a:r>
                  <a:rPr lang="sk-SK" dirty="0" err="1" smtClean="0">
                    <a:solidFill>
                      <a:schemeClr val="tx1"/>
                    </a:solidFill>
                  </a:rPr>
                  <a:t>interest</a:t>
                </a:r>
                <a:r>
                  <a:rPr lang="sk-SK" dirty="0" smtClean="0">
                    <a:solidFill>
                      <a:schemeClr val="tx1"/>
                    </a:solidFill>
                  </a:rPr>
                  <a:t> </a:t>
                </a:r>
                <a:r>
                  <a:rPr lang="sk-SK" dirty="0" err="1" smtClean="0">
                    <a:solidFill>
                      <a:schemeClr val="tx1"/>
                    </a:solidFill>
                  </a:rPr>
                  <a:t>for</a:t>
                </a:r>
                <a:r>
                  <a:rPr lang="sk-SK" dirty="0" smtClean="0">
                    <a:solidFill>
                      <a:schemeClr val="tx1"/>
                    </a:solidFill>
                  </a:rPr>
                  <a:t> </a:t>
                </a:r>
                <a:r>
                  <a:rPr lang="sk-SK" dirty="0" err="1" smtClean="0">
                    <a:solidFill>
                      <a:schemeClr val="tx1"/>
                    </a:solidFill>
                  </a:rPr>
                  <a:t>the</a:t>
                </a:r>
                <a:r>
                  <a:rPr lang="sk-SK" dirty="0" smtClean="0">
                    <a:solidFill>
                      <a:schemeClr val="tx1"/>
                    </a:solidFill>
                  </a:rPr>
                  <a:t> </a:t>
                </a:r>
                <a:r>
                  <a:rPr lang="sk-SK" dirty="0" err="1" smtClean="0">
                    <a:solidFill>
                      <a:schemeClr val="tx1"/>
                    </a:solidFill>
                  </a:rPr>
                  <a:t>evaluation</a:t>
                </a:r>
                <a:r>
                  <a:rPr lang="sk-SK" dirty="0" smtClean="0">
                    <a:solidFill>
                      <a:schemeClr val="tx1"/>
                    </a:solidFill>
                  </a:rPr>
                  <a:t> of </a:t>
                </a:r>
                <a:r>
                  <a:rPr lang="sk-SK" dirty="0" err="1" smtClean="0">
                    <a:solidFill>
                      <a:schemeClr val="tx1"/>
                    </a:solidFill>
                  </a:rPr>
                  <a:t>the</a:t>
                </a:r>
                <a:r>
                  <a:rPr lang="sk-SK" dirty="0" smtClean="0">
                    <a:solidFill>
                      <a:schemeClr val="tx1"/>
                    </a:solidFill>
                  </a:rPr>
                  <a:t> </a:t>
                </a:r>
                <a:r>
                  <a:rPr lang="sk-SK" dirty="0" err="1" smtClean="0">
                    <a:solidFill>
                      <a:schemeClr val="tx1"/>
                    </a:solidFill>
                  </a:rPr>
                  <a:t>layer</a:t>
                </a:r>
                <a:r>
                  <a:rPr lang="sk-SK" dirty="0" smtClean="0">
                    <a:solidFill>
                      <a:schemeClr val="tx1"/>
                    </a:solidFill>
                  </a:rPr>
                  <a:t> </a:t>
                </a:r>
                <a:r>
                  <a:rPr lang="sk-SK" dirty="0" err="1" smtClean="0">
                    <a:solidFill>
                      <a:schemeClr val="tx1"/>
                    </a:solidFill>
                  </a:rPr>
                  <a:t>quality</a:t>
                </a:r>
                <a:endParaRPr lang="sk-SK" dirty="0" smtClean="0">
                  <a:solidFill>
                    <a:schemeClr val="tx1"/>
                  </a:solidFill>
                </a:endParaRPr>
              </a:p>
              <a:p>
                <a:r>
                  <a:rPr lang="sk-SK" dirty="0" err="1" smtClean="0">
                    <a:solidFill>
                      <a:schemeClr val="tx1"/>
                    </a:solidFill>
                  </a:rPr>
                  <a:t>If</a:t>
                </a:r>
                <a:r>
                  <a:rPr lang="sk-SK" dirty="0" smtClean="0">
                    <a:solidFill>
                      <a:schemeClr val="tx1"/>
                    </a:solidFill>
                  </a:rPr>
                  <a:t> </a:t>
                </a:r>
                <a:r>
                  <a:rPr lang="sk-SK" dirty="0" err="1" smtClean="0">
                    <a:solidFill>
                      <a:schemeClr val="tx1"/>
                    </a:solidFill>
                  </a:rPr>
                  <a:t>depth</a:t>
                </a:r>
                <a:r>
                  <a:rPr lang="sk-SK" dirty="0" smtClean="0">
                    <a:solidFill>
                      <a:schemeClr val="tx1"/>
                    </a:solidFill>
                  </a:rPr>
                  <a:t> </a:t>
                </a:r>
                <a:r>
                  <a:rPr lang="sk-SK" dirty="0" err="1" smtClean="0">
                    <a:solidFill>
                      <a:schemeClr val="tx1"/>
                    </a:solidFill>
                  </a:rPr>
                  <a:t>was</a:t>
                </a:r>
                <a:r>
                  <a:rPr lang="sk-SK" dirty="0" smtClean="0">
                    <a:solidFill>
                      <a:schemeClr val="tx1"/>
                    </a:solidFill>
                  </a:rPr>
                  <a:t> </a:t>
                </a:r>
                <a:r>
                  <a:rPr lang="sk-SK" dirty="0" err="1" smtClean="0">
                    <a:solidFill>
                      <a:schemeClr val="tx1"/>
                    </a:solidFill>
                  </a:rPr>
                  <a:t>similar</a:t>
                </a:r>
                <a:r>
                  <a:rPr lang="sk-SK" dirty="0" smtClean="0">
                    <a:solidFill>
                      <a:schemeClr val="tx1"/>
                    </a:solidFill>
                  </a:rPr>
                  <a:t> </a:t>
                </a:r>
                <a:r>
                  <a:rPr lang="sk-SK" dirty="0" err="1" smtClean="0">
                    <a:solidFill>
                      <a:schemeClr val="tx1"/>
                    </a:solidFill>
                  </a:rPr>
                  <a:t>for</a:t>
                </a:r>
                <a:r>
                  <a:rPr lang="sk-SK" dirty="0" smtClean="0">
                    <a:solidFill>
                      <a:schemeClr val="tx1"/>
                    </a:solidFill>
                  </a:rPr>
                  <a:t> </a:t>
                </a:r>
                <a:r>
                  <a:rPr lang="sk-SK" dirty="0" err="1" smtClean="0">
                    <a:solidFill>
                      <a:schemeClr val="tx1"/>
                    </a:solidFill>
                  </a:rPr>
                  <a:t>atomic</a:t>
                </a:r>
                <a:r>
                  <a:rPr lang="sk-SK" dirty="0" smtClean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k-SK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sk-SK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</m:t>
                        </m:r>
                      </m:e>
                      <m:sup>
                        <m:r>
                          <a:rPr lang="sk-SK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sk-SK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sk-S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sk-SK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</m:t>
                        </m:r>
                      </m:e>
                      <m:sup>
                        <m:r>
                          <a:rPr lang="sk-SK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sk-SK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sk-SK" dirty="0" smtClean="0">
                    <a:solidFill>
                      <a:schemeClr val="tx1"/>
                    </a:solidFill>
                  </a:rPr>
                  <a:t> and </a:t>
                </a:r>
                <a:r>
                  <a:rPr lang="sk-SK" dirty="0" err="1" smtClean="0">
                    <a:solidFill>
                      <a:schemeClr val="tx1"/>
                    </a:solidFill>
                  </a:rPr>
                  <a:t>molecular</a:t>
                </a:r>
                <a:r>
                  <a:rPr lang="sk-SK" dirty="0" smtClean="0">
                    <a:solidFill>
                      <a:schemeClr val="tx1"/>
                    </a:solidFill>
                  </a:rPr>
                  <a:t> </a:t>
                </a:r>
                <a:r>
                  <a:rPr lang="sk-SK" dirty="0" err="1" smtClean="0">
                    <a:solidFill>
                      <a:schemeClr val="tx1"/>
                    </a:solidFill>
                  </a:rPr>
                  <a:t>ions</a:t>
                </a:r>
                <a:r>
                  <a:rPr lang="sk-SK" dirty="0" smtClean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k-SK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Si</m:t>
                    </m:r>
                    <m:sSub>
                      <m:sSubPr>
                        <m:ctrlPr>
                          <a:rPr lang="sk-SK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sk-SK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sk-SK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sk-SK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sk-SK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sk-SK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sk-SK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sk-SK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</m:t>
                    </m:r>
                    <m:sSubSup>
                      <m:sSubSupPr>
                        <m:ctrlPr>
                          <a:rPr lang="sk-SK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sk-SK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sk-SK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sk-SK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sk-SK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sk-SK" dirty="0" smtClean="0">
                  <a:solidFill>
                    <a:schemeClr val="tx1"/>
                  </a:solidFill>
                </a:endParaRPr>
              </a:p>
              <a:p>
                <a:r>
                  <a:rPr lang="sk-SK" dirty="0" err="1" smtClean="0">
                    <a:solidFill>
                      <a:schemeClr val="tx1"/>
                    </a:solidFill>
                  </a:rPr>
                  <a:t>For</a:t>
                </a:r>
                <a:r>
                  <a:rPr lang="sk-SK" dirty="0" smtClean="0">
                    <a:solidFill>
                      <a:schemeClr val="tx1"/>
                    </a:solidFill>
                  </a:rPr>
                  <a:t> </a:t>
                </a:r>
                <a:r>
                  <a:rPr lang="sk-SK" dirty="0" err="1" smtClean="0">
                    <a:solidFill>
                      <a:schemeClr val="tx1"/>
                    </a:solidFill>
                  </a:rPr>
                  <a:t>deeper</a:t>
                </a:r>
                <a:r>
                  <a:rPr lang="sk-SK" dirty="0" smtClean="0">
                    <a:solidFill>
                      <a:schemeClr val="tx1"/>
                    </a:solidFill>
                  </a:rPr>
                  <a:t> </a:t>
                </a:r>
                <a:r>
                  <a:rPr lang="sk-SK" dirty="0" err="1" smtClean="0">
                    <a:solidFill>
                      <a:schemeClr val="tx1"/>
                    </a:solidFill>
                  </a:rPr>
                  <a:t>understanding</a:t>
                </a:r>
                <a:r>
                  <a:rPr lang="sk-SK" dirty="0" smtClean="0">
                    <a:solidFill>
                      <a:schemeClr val="tx1"/>
                    </a:solidFill>
                  </a:rPr>
                  <a:t> of </a:t>
                </a:r>
                <a:r>
                  <a:rPr lang="sk-SK" dirty="0" err="1" smtClean="0">
                    <a:solidFill>
                      <a:schemeClr val="tx1"/>
                    </a:solidFill>
                  </a:rPr>
                  <a:t>results</a:t>
                </a:r>
                <a:endParaRPr lang="sk-SK" dirty="0" smtClean="0">
                  <a:solidFill>
                    <a:schemeClr val="tx1"/>
                  </a:solidFill>
                </a:endParaRPr>
              </a:p>
              <a:p>
                <a:r>
                  <a:rPr lang="sk-SK" dirty="0" err="1" smtClean="0">
                    <a:solidFill>
                      <a:schemeClr val="tx1"/>
                    </a:solidFill>
                  </a:rPr>
                  <a:t>Two</a:t>
                </a:r>
                <a:r>
                  <a:rPr lang="sk-SK" dirty="0" smtClean="0">
                    <a:solidFill>
                      <a:schemeClr val="tx1"/>
                    </a:solidFill>
                  </a:rPr>
                  <a:t> </a:t>
                </a:r>
                <a:r>
                  <a:rPr lang="sk-SK" dirty="0" err="1" smtClean="0">
                    <a:solidFill>
                      <a:schemeClr val="tx1"/>
                    </a:solidFill>
                  </a:rPr>
                  <a:t>methods</a:t>
                </a:r>
                <a:r>
                  <a:rPr lang="sk-SK" dirty="0" smtClean="0">
                    <a:solidFill>
                      <a:schemeClr val="tx1"/>
                    </a:solidFill>
                  </a:rPr>
                  <a:t> </a:t>
                </a:r>
                <a:r>
                  <a:rPr lang="sk-SK" dirty="0" err="1" smtClean="0">
                    <a:solidFill>
                      <a:schemeClr val="tx1"/>
                    </a:solidFill>
                  </a:rPr>
                  <a:t>have</a:t>
                </a:r>
                <a:r>
                  <a:rPr lang="sk-SK" dirty="0" smtClean="0">
                    <a:solidFill>
                      <a:schemeClr val="tx1"/>
                    </a:solidFill>
                  </a:rPr>
                  <a:t> </a:t>
                </a:r>
                <a:r>
                  <a:rPr lang="sk-SK" dirty="0" err="1" smtClean="0">
                    <a:solidFill>
                      <a:schemeClr val="tx1"/>
                    </a:solidFill>
                  </a:rPr>
                  <a:t>been</a:t>
                </a:r>
                <a:r>
                  <a:rPr lang="sk-SK" dirty="0" smtClean="0">
                    <a:solidFill>
                      <a:schemeClr val="tx1"/>
                    </a:solidFill>
                  </a:rPr>
                  <a:t> </a:t>
                </a:r>
                <a:r>
                  <a:rPr lang="sk-SK" dirty="0" err="1" smtClean="0">
                    <a:solidFill>
                      <a:schemeClr val="tx1"/>
                    </a:solidFill>
                  </a:rPr>
                  <a:t>used</a:t>
                </a:r>
                <a:r>
                  <a:rPr lang="sk-SK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lvl="2"/>
                <a:r>
                  <a:rPr lang="sk-SK" dirty="0" smtClean="0">
                    <a:solidFill>
                      <a:schemeClr val="tx1"/>
                    </a:solidFill>
                  </a:rPr>
                  <a:t>SIMS – XRR </a:t>
                </a:r>
                <a:r>
                  <a:rPr lang="sk-SK" dirty="0" err="1" smtClean="0">
                    <a:solidFill>
                      <a:schemeClr val="tx1"/>
                    </a:solidFill>
                  </a:rPr>
                  <a:t>correlation</a:t>
                </a:r>
                <a:r>
                  <a:rPr lang="sk-SK" dirty="0" smtClean="0">
                    <a:solidFill>
                      <a:schemeClr val="tx1"/>
                    </a:solidFill>
                  </a:rPr>
                  <a:t> </a:t>
                </a:r>
                <a:r>
                  <a:rPr lang="sk-SK" dirty="0" err="1" smtClean="0">
                    <a:solidFill>
                      <a:schemeClr val="tx1"/>
                    </a:solidFill>
                  </a:rPr>
                  <a:t>between</a:t>
                </a:r>
                <a:r>
                  <a:rPr lang="sk-SK" dirty="0" smtClean="0">
                    <a:solidFill>
                      <a:schemeClr val="tx1"/>
                    </a:solidFill>
                  </a:rPr>
                  <a:t> SI </a:t>
                </a:r>
                <a:r>
                  <a:rPr lang="sk-SK" dirty="0" err="1" smtClean="0">
                    <a:solidFill>
                      <a:schemeClr val="tx1"/>
                    </a:solidFill>
                  </a:rPr>
                  <a:t>intensities</a:t>
                </a:r>
                <a:r>
                  <a:rPr lang="sk-SK" dirty="0" smtClean="0">
                    <a:solidFill>
                      <a:schemeClr val="tx1"/>
                    </a:solidFill>
                  </a:rPr>
                  <a:t> and </a:t>
                </a:r>
                <a:r>
                  <a:rPr lang="sk-SK" dirty="0" err="1" smtClean="0">
                    <a:solidFill>
                      <a:schemeClr val="tx1"/>
                    </a:solidFill>
                  </a:rPr>
                  <a:t>the</a:t>
                </a:r>
                <a:r>
                  <a:rPr lang="sk-SK" dirty="0" smtClean="0">
                    <a:solidFill>
                      <a:schemeClr val="tx1"/>
                    </a:solidFill>
                  </a:rPr>
                  <a:t> </a:t>
                </a:r>
                <a:r>
                  <a:rPr lang="sk-SK" dirty="0" err="1" smtClean="0">
                    <a:solidFill>
                      <a:schemeClr val="tx1"/>
                    </a:solidFill>
                  </a:rPr>
                  <a:t>thickness</a:t>
                </a:r>
                <a:r>
                  <a:rPr lang="sk-SK" dirty="0" smtClean="0">
                    <a:solidFill>
                      <a:schemeClr val="tx1"/>
                    </a:solidFill>
                  </a:rPr>
                  <a:t> of </a:t>
                </a:r>
                <a:r>
                  <a:rPr lang="sk-SK" dirty="0" err="1" smtClean="0">
                    <a:solidFill>
                      <a:schemeClr val="tx1"/>
                    </a:solidFill>
                  </a:rPr>
                  <a:t>the</a:t>
                </a:r>
                <a:r>
                  <a:rPr lang="sk-SK" dirty="0" smtClean="0">
                    <a:solidFill>
                      <a:schemeClr val="tx1"/>
                    </a:solidFill>
                  </a:rPr>
                  <a:t> </a:t>
                </a:r>
                <a:r>
                  <a:rPr lang="sk-SK" dirty="0" err="1" smtClean="0">
                    <a:solidFill>
                      <a:schemeClr val="tx1"/>
                    </a:solidFill>
                  </a:rPr>
                  <a:t>multilayer</a:t>
                </a:r>
                <a:r>
                  <a:rPr lang="sk-SK" dirty="0" smtClean="0">
                    <a:solidFill>
                      <a:schemeClr val="tx1"/>
                    </a:solidFill>
                  </a:rPr>
                  <a:t> </a:t>
                </a:r>
                <a:r>
                  <a:rPr lang="sk-SK" dirty="0" err="1" smtClean="0">
                    <a:solidFill>
                      <a:schemeClr val="tx1"/>
                    </a:solidFill>
                  </a:rPr>
                  <a:t>assamblies</a:t>
                </a:r>
                <a:endParaRPr lang="sk-SK" dirty="0" smtClean="0">
                  <a:solidFill>
                    <a:schemeClr val="tx1"/>
                  </a:solidFill>
                </a:endParaRPr>
              </a:p>
              <a:p>
                <a:pPr lvl="2"/>
                <a:r>
                  <a:rPr lang="sk-SK" dirty="0" smtClean="0">
                    <a:solidFill>
                      <a:schemeClr val="tx1"/>
                    </a:solidFill>
                  </a:rPr>
                  <a:t>SIMS – XPS </a:t>
                </a:r>
                <a:r>
                  <a:rPr lang="sk-SK" dirty="0" err="1" smtClean="0">
                    <a:solidFill>
                      <a:schemeClr val="tx1"/>
                    </a:solidFill>
                  </a:rPr>
                  <a:t>correlation</a:t>
                </a:r>
                <a:endParaRPr lang="sk-SK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66661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164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13509"/>
            <a:ext cx="10515600" cy="5863454"/>
          </a:xfrm>
        </p:spPr>
        <p:txBody>
          <a:bodyPr/>
          <a:lstStyle/>
          <a:p>
            <a:r>
              <a:rPr lang="sk-SK" dirty="0" smtClean="0"/>
              <a:t>SIMS – XRR </a:t>
            </a:r>
            <a:r>
              <a:rPr lang="sk-SK" dirty="0" err="1" smtClean="0"/>
              <a:t>correlation</a:t>
            </a: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35" y="871605"/>
            <a:ext cx="3314837" cy="588735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1076" y="1280160"/>
            <a:ext cx="3286632" cy="507602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319" y="1121293"/>
            <a:ext cx="3921170" cy="53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3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74320"/>
            <a:ext cx="10515600" cy="5902643"/>
          </a:xfrm>
        </p:spPr>
        <p:txBody>
          <a:bodyPr/>
          <a:lstStyle/>
          <a:p>
            <a:r>
              <a:rPr lang="sk-SK" dirty="0" smtClean="0"/>
              <a:t>SIMS – XPS </a:t>
            </a:r>
            <a:r>
              <a:rPr lang="sk-SK" dirty="0" err="1" smtClean="0"/>
              <a:t>correlation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950" y="935626"/>
            <a:ext cx="5638800" cy="56102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38" y="907052"/>
            <a:ext cx="5238750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0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Conclusion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ToF</a:t>
            </a:r>
            <a:r>
              <a:rPr lang="sk-SK" dirty="0" smtClean="0"/>
              <a:t> SIMS </a:t>
            </a:r>
            <a:r>
              <a:rPr lang="sk-SK" dirty="0" err="1" smtClean="0"/>
              <a:t>offers</a:t>
            </a:r>
            <a:r>
              <a:rPr lang="sk-SK" dirty="0"/>
              <a:t> </a:t>
            </a:r>
            <a:r>
              <a:rPr lang="sk-SK" dirty="0" err="1" smtClean="0"/>
              <a:t>valuable</a:t>
            </a:r>
            <a:r>
              <a:rPr lang="sk-SK" dirty="0" smtClean="0"/>
              <a:t> </a:t>
            </a:r>
            <a:r>
              <a:rPr lang="sk-SK" dirty="0" err="1" smtClean="0"/>
              <a:t>information</a:t>
            </a:r>
            <a:r>
              <a:rPr lang="sk-SK" dirty="0" smtClean="0"/>
              <a:t> </a:t>
            </a:r>
            <a:r>
              <a:rPr lang="sk-SK" dirty="0" err="1" smtClean="0"/>
              <a:t>about</a:t>
            </a:r>
            <a:r>
              <a:rPr lang="sk-SK" dirty="0" smtClean="0"/>
              <a:t> </a:t>
            </a:r>
            <a:r>
              <a:rPr lang="sk-SK" dirty="0" err="1" smtClean="0"/>
              <a:t>polyelectrolyte</a:t>
            </a:r>
            <a:r>
              <a:rPr lang="sk-SK" dirty="0" smtClean="0"/>
              <a:t> </a:t>
            </a:r>
            <a:r>
              <a:rPr lang="sk-SK" dirty="0" err="1" smtClean="0"/>
              <a:t>multilayeres</a:t>
            </a:r>
            <a:r>
              <a:rPr lang="sk-SK" dirty="0" smtClean="0"/>
              <a:t> </a:t>
            </a:r>
            <a:r>
              <a:rPr lang="sk-SK" dirty="0" err="1" smtClean="0"/>
              <a:t>assemblies</a:t>
            </a:r>
            <a:endParaRPr lang="sk-SK" dirty="0" smtClean="0"/>
          </a:p>
          <a:p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sensitivity</a:t>
            </a:r>
            <a:r>
              <a:rPr lang="sk-SK" dirty="0" smtClean="0"/>
              <a:t> to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sample</a:t>
            </a:r>
            <a:r>
              <a:rPr lang="sk-SK" dirty="0" smtClean="0"/>
              <a:t> </a:t>
            </a:r>
            <a:r>
              <a:rPr lang="sk-SK" dirty="0" err="1" smtClean="0"/>
              <a:t>thickness</a:t>
            </a:r>
            <a:r>
              <a:rPr lang="sk-SK" dirty="0" smtClean="0"/>
              <a:t> in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case</a:t>
            </a:r>
            <a:r>
              <a:rPr lang="sk-SK" dirty="0" smtClean="0"/>
              <a:t> of </a:t>
            </a:r>
            <a:r>
              <a:rPr lang="sk-SK" dirty="0" err="1" smtClean="0"/>
              <a:t>very</a:t>
            </a:r>
            <a:r>
              <a:rPr lang="sk-SK" dirty="0" smtClean="0"/>
              <a:t> </a:t>
            </a:r>
            <a:r>
              <a:rPr lang="sk-SK" dirty="0" err="1" smtClean="0"/>
              <a:t>thin</a:t>
            </a:r>
            <a:r>
              <a:rPr lang="sk-SK" dirty="0" smtClean="0"/>
              <a:t> </a:t>
            </a:r>
            <a:r>
              <a:rPr lang="sk-SK" dirty="0" err="1" smtClean="0"/>
              <a:t>films</a:t>
            </a:r>
            <a:r>
              <a:rPr lang="sk-SK" dirty="0" smtClean="0"/>
              <a:t> – </a:t>
            </a:r>
            <a:r>
              <a:rPr lang="sk-SK" dirty="0" err="1" smtClean="0"/>
              <a:t>another</a:t>
            </a:r>
            <a:r>
              <a:rPr lang="sk-SK" dirty="0" smtClean="0"/>
              <a:t>  </a:t>
            </a:r>
            <a:r>
              <a:rPr lang="sk-SK" dirty="0" err="1" smtClean="0"/>
              <a:t>tool</a:t>
            </a:r>
            <a:r>
              <a:rPr lang="sk-SK" dirty="0" smtClean="0"/>
              <a:t> to </a:t>
            </a:r>
            <a:r>
              <a:rPr lang="sk-SK" dirty="0" err="1" smtClean="0"/>
              <a:t>evaluate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sample</a:t>
            </a:r>
            <a:r>
              <a:rPr lang="sk-SK" dirty="0" smtClean="0"/>
              <a:t> </a:t>
            </a:r>
            <a:r>
              <a:rPr lang="sk-SK" dirty="0" err="1" smtClean="0"/>
              <a:t>quality</a:t>
            </a:r>
            <a:endParaRPr lang="sk-SK" dirty="0" smtClean="0"/>
          </a:p>
          <a:p>
            <a:r>
              <a:rPr lang="sk-SK" dirty="0" err="1" smtClean="0"/>
              <a:t>From</a:t>
            </a:r>
            <a:r>
              <a:rPr lang="sk-SK" dirty="0" smtClean="0"/>
              <a:t> </a:t>
            </a:r>
            <a:r>
              <a:rPr lang="sk-SK" dirty="0" err="1" smtClean="0"/>
              <a:t>correlation</a:t>
            </a:r>
            <a:r>
              <a:rPr lang="sk-SK" dirty="0" smtClean="0"/>
              <a:t> SIMS – XRR, XPS – </a:t>
            </a:r>
            <a:r>
              <a:rPr lang="sk-SK" dirty="0" err="1" smtClean="0"/>
              <a:t>atomic</a:t>
            </a:r>
            <a:r>
              <a:rPr lang="sk-SK" dirty="0" smtClean="0"/>
              <a:t> or </a:t>
            </a:r>
            <a:r>
              <a:rPr lang="sk-SK" dirty="0" err="1" smtClean="0"/>
              <a:t>small</a:t>
            </a:r>
            <a:r>
              <a:rPr lang="sk-SK" dirty="0" smtClean="0"/>
              <a:t> </a:t>
            </a:r>
            <a:r>
              <a:rPr lang="sk-SK" dirty="0" err="1" smtClean="0"/>
              <a:t>molecular</a:t>
            </a:r>
            <a:r>
              <a:rPr lang="sk-SK" dirty="0" smtClean="0"/>
              <a:t> </a:t>
            </a:r>
            <a:r>
              <a:rPr lang="sk-SK" dirty="0" err="1" smtClean="0"/>
              <a:t>ions</a:t>
            </a:r>
            <a:r>
              <a:rPr lang="sk-SK" dirty="0" smtClean="0"/>
              <a:t> are </a:t>
            </a:r>
            <a:r>
              <a:rPr lang="sk-SK" dirty="0" err="1" smtClean="0"/>
              <a:t>less</a:t>
            </a:r>
            <a:r>
              <a:rPr lang="sk-SK" dirty="0" smtClean="0"/>
              <a:t> </a:t>
            </a:r>
            <a:r>
              <a:rPr lang="sk-SK" dirty="0" err="1" smtClean="0"/>
              <a:t>surface</a:t>
            </a:r>
            <a:r>
              <a:rPr lang="sk-SK" dirty="0" smtClean="0"/>
              <a:t> </a:t>
            </a:r>
            <a:r>
              <a:rPr lang="sk-SK" dirty="0" err="1" smtClean="0"/>
              <a:t>sensitive</a:t>
            </a:r>
            <a:r>
              <a:rPr lang="sk-SK" dirty="0" smtClean="0"/>
              <a:t> </a:t>
            </a:r>
            <a:r>
              <a:rPr lang="sk-SK" dirty="0" err="1" smtClean="0"/>
              <a:t>than</a:t>
            </a:r>
            <a:r>
              <a:rPr lang="sk-SK" dirty="0" smtClean="0"/>
              <a:t> </a:t>
            </a:r>
            <a:r>
              <a:rPr lang="sk-SK" dirty="0" err="1" smtClean="0"/>
              <a:t>large</a:t>
            </a:r>
            <a:r>
              <a:rPr lang="sk-SK" dirty="0" smtClean="0"/>
              <a:t> </a:t>
            </a:r>
            <a:r>
              <a:rPr lang="sk-SK" dirty="0" err="1" smtClean="0"/>
              <a:t>molecular</a:t>
            </a:r>
            <a:r>
              <a:rPr lang="sk-SK" dirty="0" smtClean="0"/>
              <a:t> </a:t>
            </a:r>
            <a:r>
              <a:rPr lang="sk-SK" dirty="0" err="1" smtClean="0"/>
              <a:t>ions</a:t>
            </a:r>
            <a:endParaRPr lang="sk-SK" dirty="0" smtClean="0"/>
          </a:p>
          <a:p>
            <a:r>
              <a:rPr lang="sk-SK" dirty="0" err="1" smtClean="0"/>
              <a:t>Combination</a:t>
            </a:r>
            <a:r>
              <a:rPr lang="sk-SK" dirty="0" smtClean="0"/>
              <a:t> of </a:t>
            </a:r>
            <a:r>
              <a:rPr lang="sk-SK" dirty="0" err="1" smtClean="0"/>
              <a:t>several</a:t>
            </a:r>
            <a:r>
              <a:rPr lang="sk-SK" dirty="0" smtClean="0"/>
              <a:t> </a:t>
            </a:r>
            <a:r>
              <a:rPr lang="sk-SK" dirty="0" err="1" smtClean="0"/>
              <a:t>complementary</a:t>
            </a:r>
            <a:r>
              <a:rPr lang="sk-SK" dirty="0" smtClean="0"/>
              <a:t> </a:t>
            </a:r>
            <a:r>
              <a:rPr lang="sk-SK" dirty="0" err="1" smtClean="0"/>
              <a:t>techniques</a:t>
            </a:r>
            <a:r>
              <a:rPr lang="sk-SK" dirty="0" smtClean="0"/>
              <a:t> </a:t>
            </a:r>
            <a:r>
              <a:rPr lang="sk-SK" dirty="0" err="1" smtClean="0"/>
              <a:t>leading</a:t>
            </a:r>
            <a:r>
              <a:rPr lang="sk-SK" dirty="0" smtClean="0"/>
              <a:t> to a more </a:t>
            </a:r>
            <a:r>
              <a:rPr lang="sk-SK" dirty="0" err="1" smtClean="0"/>
              <a:t>fundamental</a:t>
            </a:r>
            <a:r>
              <a:rPr lang="sk-SK" dirty="0"/>
              <a:t> </a:t>
            </a:r>
            <a:r>
              <a:rPr lang="sk-SK" dirty="0" err="1" smtClean="0"/>
              <a:t>understanding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8127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83400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				THE END </a:t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>	</a:t>
            </a:r>
            <a:r>
              <a:rPr lang="sk-SK" smtClean="0"/>
              <a:t>	</a:t>
            </a:r>
            <a:r>
              <a:rPr lang="sk-SK" dirty="0" err="1" smtClean="0"/>
              <a:t>Thank</a:t>
            </a:r>
            <a:r>
              <a:rPr lang="sk-SK" dirty="0" smtClean="0"/>
              <a:t> </a:t>
            </a:r>
            <a:r>
              <a:rPr lang="sk-SK" dirty="0" err="1" smtClean="0"/>
              <a:t>you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your</a:t>
            </a:r>
            <a:r>
              <a:rPr lang="sk-SK" dirty="0" smtClean="0"/>
              <a:t> </a:t>
            </a:r>
            <a:r>
              <a:rPr lang="sk-SK" dirty="0" err="1" smtClean="0"/>
              <a:t>attention</a:t>
            </a:r>
            <a:r>
              <a:rPr lang="sk-SK" dirty="0" smtClean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7991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tx1"/>
                </a:solidFill>
              </a:rPr>
              <a:t>Polyelectrolytes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err="1" smtClean="0">
                <a:solidFill>
                  <a:schemeClr val="tx1"/>
                </a:solidFill>
              </a:rPr>
              <a:t>Polymers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smtClean="0">
                <a:solidFill>
                  <a:schemeClr val="tx1"/>
                </a:solidFill>
              </a:rPr>
              <a:t>– </a:t>
            </a:r>
            <a:r>
              <a:rPr lang="sk-SK" dirty="0" err="1" smtClean="0">
                <a:solidFill>
                  <a:schemeClr val="tx1"/>
                </a:solidFill>
              </a:rPr>
              <a:t>contents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an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electrolyte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group</a:t>
            </a:r>
            <a:endParaRPr lang="sk-SK" dirty="0" smtClean="0">
              <a:solidFill>
                <a:schemeClr val="tx1"/>
              </a:solidFill>
            </a:endParaRPr>
          </a:p>
          <a:p>
            <a:r>
              <a:rPr lang="sk-SK" dirty="0" err="1" smtClean="0">
                <a:solidFill>
                  <a:schemeClr val="tx1"/>
                </a:solidFill>
              </a:rPr>
              <a:t>Dissociate</a:t>
            </a:r>
            <a:r>
              <a:rPr lang="sk-SK" dirty="0" smtClean="0">
                <a:solidFill>
                  <a:schemeClr val="tx1"/>
                </a:solidFill>
              </a:rPr>
              <a:t> in </a:t>
            </a:r>
            <a:r>
              <a:rPr lang="sk-SK" dirty="0" err="1" smtClean="0">
                <a:solidFill>
                  <a:schemeClr val="tx1"/>
                </a:solidFill>
              </a:rPr>
              <a:t>aqueous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solution</a:t>
            </a:r>
            <a:r>
              <a:rPr lang="sk-SK" dirty="0" smtClean="0">
                <a:solidFill>
                  <a:schemeClr val="tx1"/>
                </a:solidFill>
              </a:rPr>
              <a:t> (</a:t>
            </a:r>
            <a:r>
              <a:rPr lang="sk-SK" dirty="0" err="1" smtClean="0">
                <a:solidFill>
                  <a:schemeClr val="tx1"/>
                </a:solidFill>
              </a:rPr>
              <a:t>water</a:t>
            </a:r>
            <a:r>
              <a:rPr lang="sk-SK" dirty="0" smtClean="0">
                <a:solidFill>
                  <a:schemeClr val="tx1"/>
                </a:solidFill>
              </a:rPr>
              <a:t>) –  </a:t>
            </a:r>
            <a:r>
              <a:rPr lang="sk-SK" dirty="0" err="1" smtClean="0">
                <a:solidFill>
                  <a:schemeClr val="tx1"/>
                </a:solidFill>
              </a:rPr>
              <a:t>form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polycations</a:t>
            </a:r>
            <a:r>
              <a:rPr lang="sk-SK" dirty="0" smtClean="0">
                <a:solidFill>
                  <a:schemeClr val="tx1"/>
                </a:solidFill>
              </a:rPr>
              <a:t>, </a:t>
            </a:r>
            <a:r>
              <a:rPr lang="sk-SK" dirty="0" err="1" smtClean="0">
                <a:solidFill>
                  <a:schemeClr val="tx1"/>
                </a:solidFill>
              </a:rPr>
              <a:t>polyanions</a:t>
            </a:r>
            <a:endParaRPr lang="sk-SK" dirty="0" smtClean="0">
              <a:solidFill>
                <a:schemeClr val="tx1"/>
              </a:solidFill>
            </a:endParaRPr>
          </a:p>
          <a:p>
            <a:r>
              <a:rPr lang="sk-SK" dirty="0" err="1" smtClean="0">
                <a:solidFill>
                  <a:schemeClr val="tx1"/>
                </a:solidFill>
              </a:rPr>
              <a:t>Elelectrolytical</a:t>
            </a:r>
            <a:r>
              <a:rPr lang="sk-SK" dirty="0" smtClean="0">
                <a:solidFill>
                  <a:schemeClr val="tx1"/>
                </a:solidFill>
              </a:rPr>
              <a:t> and </a:t>
            </a:r>
            <a:r>
              <a:rPr lang="sk-SK" dirty="0" err="1" smtClean="0">
                <a:solidFill>
                  <a:schemeClr val="tx1"/>
                </a:solidFill>
              </a:rPr>
              <a:t>polymer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properties</a:t>
            </a:r>
            <a:r>
              <a:rPr lang="sk-SK" dirty="0" smtClean="0">
                <a:solidFill>
                  <a:schemeClr val="tx1"/>
                </a:solidFill>
              </a:rPr>
              <a:t> (</a:t>
            </a:r>
            <a:r>
              <a:rPr lang="sk-SK" dirty="0" err="1" smtClean="0">
                <a:solidFill>
                  <a:schemeClr val="tx1"/>
                </a:solidFill>
              </a:rPr>
              <a:t>polysalts</a:t>
            </a:r>
            <a:r>
              <a:rPr lang="sk-SK" dirty="0" smtClean="0">
                <a:solidFill>
                  <a:schemeClr val="tx1"/>
                </a:solidFill>
              </a:rPr>
              <a:t>)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Solutions – </a:t>
            </a:r>
            <a:r>
              <a:rPr lang="sk-SK" dirty="0" err="1" smtClean="0">
                <a:solidFill>
                  <a:schemeClr val="tx1"/>
                </a:solidFill>
              </a:rPr>
              <a:t>electrically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conductive</a:t>
            </a:r>
            <a:r>
              <a:rPr lang="sk-SK" dirty="0" smtClean="0">
                <a:solidFill>
                  <a:schemeClr val="tx1"/>
                </a:solidFill>
              </a:rPr>
              <a:t>, </a:t>
            </a:r>
            <a:r>
              <a:rPr lang="sk-SK" dirty="0" err="1" smtClean="0">
                <a:solidFill>
                  <a:schemeClr val="tx1"/>
                </a:solidFill>
              </a:rPr>
              <a:t>viscous</a:t>
            </a:r>
            <a:endParaRPr lang="sk-SK" dirty="0" smtClean="0">
              <a:solidFill>
                <a:schemeClr val="tx1"/>
              </a:solidFill>
            </a:endParaRPr>
          </a:p>
          <a:p>
            <a:r>
              <a:rPr lang="sk-SK" dirty="0" err="1" smtClean="0">
                <a:solidFill>
                  <a:schemeClr val="tx1"/>
                </a:solidFill>
              </a:rPr>
              <a:t>Strong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polyelectrolytes</a:t>
            </a:r>
            <a:r>
              <a:rPr lang="sk-SK" dirty="0" smtClean="0">
                <a:solidFill>
                  <a:schemeClr val="tx1"/>
                </a:solidFill>
              </a:rPr>
              <a:t> – </a:t>
            </a:r>
            <a:r>
              <a:rPr lang="sk-SK" dirty="0" err="1" smtClean="0">
                <a:solidFill>
                  <a:schemeClr val="tx1"/>
                </a:solidFill>
              </a:rPr>
              <a:t>dissociates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completely</a:t>
            </a:r>
            <a:r>
              <a:rPr lang="sk-SK" dirty="0" smtClean="0">
                <a:solidFill>
                  <a:schemeClr val="tx1"/>
                </a:solidFill>
              </a:rPr>
              <a:t> in </a:t>
            </a:r>
            <a:r>
              <a:rPr lang="sk-SK" dirty="0" err="1" smtClean="0">
                <a:solidFill>
                  <a:schemeClr val="tx1"/>
                </a:solidFill>
              </a:rPr>
              <a:t>solution</a:t>
            </a:r>
            <a:endParaRPr lang="sk-SK" dirty="0" smtClean="0">
              <a:solidFill>
                <a:schemeClr val="tx1"/>
              </a:solidFill>
            </a:endParaRPr>
          </a:p>
          <a:p>
            <a:r>
              <a:rPr lang="sk-SK" dirty="0" err="1" smtClean="0">
                <a:solidFill>
                  <a:schemeClr val="tx1"/>
                </a:solidFill>
              </a:rPr>
              <a:t>Weak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polyelectrolytes</a:t>
            </a:r>
            <a:r>
              <a:rPr lang="sk-SK" dirty="0" smtClean="0">
                <a:solidFill>
                  <a:schemeClr val="tx1"/>
                </a:solidFill>
              </a:rPr>
              <a:t> – </a:t>
            </a:r>
            <a:r>
              <a:rPr lang="en-US" dirty="0" smtClean="0">
                <a:solidFill>
                  <a:schemeClr val="tx1"/>
                </a:solidFill>
              </a:rPr>
              <a:t>dissociates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partially</a:t>
            </a:r>
            <a:r>
              <a:rPr lang="sk-SK" dirty="0" smtClean="0">
                <a:solidFill>
                  <a:schemeClr val="tx1"/>
                </a:solidFill>
              </a:rPr>
              <a:t> – </a:t>
            </a:r>
            <a:r>
              <a:rPr lang="sk-SK" dirty="0" err="1" smtClean="0">
                <a:solidFill>
                  <a:schemeClr val="tx1"/>
                </a:solidFill>
              </a:rPr>
              <a:t>not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fully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charged</a:t>
            </a:r>
            <a:endParaRPr lang="sk-SK" dirty="0" smtClean="0">
              <a:solidFill>
                <a:schemeClr val="tx1"/>
              </a:solidFill>
            </a:endParaRPr>
          </a:p>
          <a:p>
            <a:r>
              <a:rPr lang="sk-SK" dirty="0" smtClean="0">
                <a:solidFill>
                  <a:schemeClr val="tx1"/>
                </a:solidFill>
              </a:rPr>
              <a:t>DNA, </a:t>
            </a:r>
            <a:r>
              <a:rPr lang="sk-SK" dirty="0" err="1" smtClean="0">
                <a:solidFill>
                  <a:schemeClr val="tx1"/>
                </a:solidFill>
              </a:rPr>
              <a:t>polypeptides</a:t>
            </a:r>
            <a:r>
              <a:rPr lang="sk-SK" dirty="0" smtClean="0">
                <a:solidFill>
                  <a:schemeClr val="tx1"/>
                </a:solidFill>
              </a:rPr>
              <a:t>, </a:t>
            </a:r>
            <a:r>
              <a:rPr lang="sk-SK" dirty="0" err="1" smtClean="0">
                <a:solidFill>
                  <a:schemeClr val="tx1"/>
                </a:solidFill>
              </a:rPr>
              <a:t>glycosaminglycans</a:t>
            </a:r>
            <a:r>
              <a:rPr lang="sk-SK" dirty="0" smtClean="0">
                <a:solidFill>
                  <a:schemeClr val="tx1"/>
                </a:solidFill>
              </a:rPr>
              <a:t>,...</a:t>
            </a:r>
          </a:p>
          <a:p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78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SIMS ( </a:t>
            </a:r>
            <a:r>
              <a:rPr lang="sk-SK" dirty="0" err="1" smtClean="0">
                <a:solidFill>
                  <a:schemeClr val="tx1"/>
                </a:solidFill>
              </a:rPr>
              <a:t>Secondary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Ion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Mass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Spectrometry</a:t>
            </a:r>
            <a:r>
              <a:rPr lang="sk-SK" dirty="0" smtClean="0">
                <a:solidFill>
                  <a:schemeClr val="tx1"/>
                </a:solidFill>
              </a:rPr>
              <a:t>)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4569823" cy="4313918"/>
          </a:xfrm>
        </p:spPr>
        <p:txBody>
          <a:bodyPr>
            <a:normAutofit/>
          </a:bodyPr>
          <a:lstStyle/>
          <a:p>
            <a:r>
              <a:rPr lang="sk-SK" sz="2000" dirty="0" err="1">
                <a:solidFill>
                  <a:schemeClr val="tx1"/>
                </a:solidFill>
              </a:rPr>
              <a:t>Chemical</a:t>
            </a:r>
            <a:r>
              <a:rPr lang="sk-SK" sz="2000" dirty="0">
                <a:solidFill>
                  <a:schemeClr val="tx1"/>
                </a:solidFill>
              </a:rPr>
              <a:t> </a:t>
            </a:r>
            <a:r>
              <a:rPr lang="sk-SK" sz="2000" dirty="0" err="1">
                <a:solidFill>
                  <a:schemeClr val="tx1"/>
                </a:solidFill>
              </a:rPr>
              <a:t>surface</a:t>
            </a:r>
            <a:r>
              <a:rPr lang="sk-SK" sz="2000" dirty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characterization</a:t>
            </a:r>
            <a:endParaRPr lang="sk-SK" sz="2000" dirty="0" smtClean="0">
              <a:solidFill>
                <a:schemeClr val="tx1"/>
              </a:solidFill>
            </a:endParaRPr>
          </a:p>
          <a:p>
            <a:r>
              <a:rPr lang="sk-SK" sz="2000" dirty="0">
                <a:solidFill>
                  <a:schemeClr val="tx1"/>
                </a:solidFill>
              </a:rPr>
              <a:t> </a:t>
            </a:r>
            <a:r>
              <a:rPr lang="sk-SK" sz="2000" dirty="0" err="1">
                <a:solidFill>
                  <a:schemeClr val="tx1"/>
                </a:solidFill>
              </a:rPr>
              <a:t>C</a:t>
            </a:r>
            <a:r>
              <a:rPr lang="sk-SK" sz="2000" dirty="0" err="1" smtClean="0">
                <a:solidFill>
                  <a:schemeClr val="tx1"/>
                </a:solidFill>
              </a:rPr>
              <a:t>ompared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with</a:t>
            </a:r>
            <a:r>
              <a:rPr lang="sk-SK" sz="2000" dirty="0" smtClean="0">
                <a:solidFill>
                  <a:schemeClr val="tx1"/>
                </a:solidFill>
              </a:rPr>
              <a:t> AES, XPS, ..</a:t>
            </a:r>
          </a:p>
          <a:p>
            <a:r>
              <a:rPr lang="sk-SK" sz="2000" dirty="0" err="1" smtClean="0">
                <a:solidFill>
                  <a:schemeClr val="tx1"/>
                </a:solidFill>
              </a:rPr>
              <a:t>Secondary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particles</a:t>
            </a:r>
            <a:r>
              <a:rPr lang="sk-SK" sz="2000" dirty="0" smtClean="0">
                <a:solidFill>
                  <a:schemeClr val="tx1"/>
                </a:solidFill>
              </a:rPr>
              <a:t> : </a:t>
            </a:r>
            <a:r>
              <a:rPr lang="sk-SK" sz="2000" dirty="0" err="1" smtClean="0">
                <a:solidFill>
                  <a:schemeClr val="tx1"/>
                </a:solidFill>
              </a:rPr>
              <a:t>electrons</a:t>
            </a:r>
            <a:r>
              <a:rPr lang="sk-SK" sz="2000" dirty="0" smtClean="0">
                <a:solidFill>
                  <a:schemeClr val="tx1"/>
                </a:solidFill>
              </a:rPr>
              <a:t>, </a:t>
            </a:r>
            <a:r>
              <a:rPr lang="sk-SK" sz="2000" dirty="0" err="1" smtClean="0">
                <a:solidFill>
                  <a:schemeClr val="tx1"/>
                </a:solidFill>
              </a:rPr>
              <a:t>neutrals</a:t>
            </a:r>
            <a:r>
              <a:rPr lang="sk-SK" sz="2000" dirty="0" smtClean="0">
                <a:solidFill>
                  <a:schemeClr val="tx1"/>
                </a:solidFill>
              </a:rPr>
              <a:t>, </a:t>
            </a:r>
            <a:r>
              <a:rPr lang="sk-SK" sz="2000" b="1" dirty="0" err="1" smtClean="0">
                <a:solidFill>
                  <a:schemeClr val="tx1"/>
                </a:solidFill>
              </a:rPr>
              <a:t>ions</a:t>
            </a:r>
            <a:r>
              <a:rPr lang="sk-SK" sz="2000" dirty="0" smtClean="0">
                <a:solidFill>
                  <a:schemeClr val="tx1"/>
                </a:solidFill>
              </a:rPr>
              <a:t>...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The ionization probability is strongly affected by the electronic properties of the sample </a:t>
            </a:r>
            <a:r>
              <a:rPr lang="en-US" sz="2000" dirty="0" smtClean="0">
                <a:solidFill>
                  <a:schemeClr val="tx1"/>
                </a:solidFill>
              </a:rPr>
              <a:t>matrix</a:t>
            </a:r>
            <a:endParaRPr lang="sk-SK" sz="2000" dirty="0" smtClean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Only a small portion of secondary particles (∼ 1% of total secondary particles) are ionized</a:t>
            </a:r>
            <a:endParaRPr lang="sk-SK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geobiologie.uni-goettingen.de/people/vthiel/images/tof_sims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23" y="1825625"/>
            <a:ext cx="619125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59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tx1"/>
                </a:solidFill>
              </a:rPr>
              <a:t>ToF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smtClean="0">
                <a:solidFill>
                  <a:schemeClr val="tx1"/>
                </a:solidFill>
              </a:rPr>
              <a:t>(</a:t>
            </a:r>
            <a:r>
              <a:rPr lang="sk-SK" dirty="0" err="1" smtClean="0">
                <a:solidFill>
                  <a:schemeClr val="tx1"/>
                </a:solidFill>
              </a:rPr>
              <a:t>Time</a:t>
            </a:r>
            <a:r>
              <a:rPr lang="sk-SK" dirty="0" smtClean="0">
                <a:solidFill>
                  <a:schemeClr val="tx1"/>
                </a:solidFill>
              </a:rPr>
              <a:t> of </a:t>
            </a:r>
            <a:r>
              <a:rPr lang="sk-SK" dirty="0" err="1">
                <a:solidFill>
                  <a:schemeClr val="tx1"/>
                </a:solidFill>
              </a:rPr>
              <a:t>F</a:t>
            </a:r>
            <a:r>
              <a:rPr lang="sk-SK" dirty="0" err="1" smtClean="0">
                <a:solidFill>
                  <a:schemeClr val="tx1"/>
                </a:solidFill>
              </a:rPr>
              <a:t>light</a:t>
            </a:r>
            <a:r>
              <a:rPr lang="sk-SK" dirty="0" smtClean="0">
                <a:solidFill>
                  <a:schemeClr val="tx1"/>
                </a:solidFill>
              </a:rPr>
              <a:t>) 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sz="2000" dirty="0" err="1" smtClean="0">
                <a:solidFill>
                  <a:schemeClr val="tx1"/>
                </a:solidFill>
              </a:rPr>
              <a:t>Mass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analyser</a:t>
            </a:r>
            <a:r>
              <a:rPr lang="sk-SK" sz="2000" dirty="0" smtClean="0">
                <a:solidFill>
                  <a:schemeClr val="tx1"/>
                </a:solidFill>
              </a:rPr>
              <a:t> - </a:t>
            </a:r>
            <a:r>
              <a:rPr lang="en-US" sz="2000" dirty="0">
                <a:solidFill>
                  <a:schemeClr val="tx1"/>
                </a:solidFill>
              </a:rPr>
              <a:t>the most widely used </a:t>
            </a:r>
            <a:r>
              <a:rPr lang="en-US" sz="2000" dirty="0" err="1">
                <a:solidFill>
                  <a:schemeClr val="tx1"/>
                </a:solidFill>
              </a:rPr>
              <a:t>analyser</a:t>
            </a:r>
            <a:r>
              <a:rPr lang="en-US" sz="2000" dirty="0">
                <a:solidFill>
                  <a:schemeClr val="tx1"/>
                </a:solidFill>
              </a:rPr>
              <a:t> in static SIMS</a:t>
            </a:r>
            <a:endParaRPr lang="sk-SK" sz="2000" dirty="0" smtClean="0">
              <a:solidFill>
                <a:schemeClr val="tx1"/>
              </a:solidFill>
            </a:endParaRPr>
          </a:p>
          <a:p>
            <a:r>
              <a:rPr lang="sk-SK" sz="2000" dirty="0" smtClean="0">
                <a:solidFill>
                  <a:schemeClr val="tx1"/>
                </a:solidFill>
              </a:rPr>
              <a:t>Parameter </a:t>
            </a:r>
            <a:r>
              <a:rPr lang="sk-SK" sz="2000" dirty="0" err="1" smtClean="0">
                <a:solidFill>
                  <a:schemeClr val="tx1"/>
                </a:solidFill>
              </a:rPr>
              <a:t>for</a:t>
            </a:r>
            <a:r>
              <a:rPr lang="sk-SK" sz="2000" dirty="0" smtClean="0">
                <a:solidFill>
                  <a:schemeClr val="tx1"/>
                </a:solidFill>
              </a:rPr>
              <a:t>  </a:t>
            </a:r>
            <a:r>
              <a:rPr lang="sk-SK" sz="2000" dirty="0" err="1" smtClean="0">
                <a:solidFill>
                  <a:schemeClr val="tx1"/>
                </a:solidFill>
              </a:rPr>
              <a:t>measurement</a:t>
            </a:r>
            <a:r>
              <a:rPr lang="sk-SK" sz="2000" dirty="0" smtClean="0">
                <a:solidFill>
                  <a:schemeClr val="tx1"/>
                </a:solidFill>
              </a:rPr>
              <a:t>: </a:t>
            </a:r>
            <a:r>
              <a:rPr lang="sk-SK" sz="2000" dirty="0" err="1" smtClean="0">
                <a:solidFill>
                  <a:schemeClr val="tx1"/>
                </a:solidFill>
              </a:rPr>
              <a:t>the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flight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time</a:t>
            </a:r>
            <a:r>
              <a:rPr lang="sk-SK" sz="2000" dirty="0" smtClean="0">
                <a:solidFill>
                  <a:schemeClr val="tx1"/>
                </a:solidFill>
              </a:rPr>
              <a:t> of </a:t>
            </a:r>
            <a:r>
              <a:rPr lang="sk-SK" sz="2000" dirty="0" err="1" smtClean="0">
                <a:solidFill>
                  <a:schemeClr val="tx1"/>
                </a:solidFill>
              </a:rPr>
              <a:t>ion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2000" dirty="0">
                <a:solidFill>
                  <a:schemeClr val="tx1"/>
                </a:solidFill>
              </a:rPr>
              <a:t>When ions are obtained with a constant kinetic energy from an acceleration potential (V ) of 3 – 8 kV, the flight time of ions through a distance (L) of flight tube to reach a detector is calculated.</a:t>
            </a:r>
            <a:endParaRPr lang="sk-SK" sz="2000" dirty="0">
              <a:solidFill>
                <a:schemeClr val="tx1"/>
              </a:solidFill>
            </a:endParaRPr>
          </a:p>
          <a:p>
            <a:endParaRPr lang="sk-SK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k-SK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k-SK" sz="2000" dirty="0" smtClean="0">
              <a:solidFill>
                <a:schemeClr val="tx1"/>
              </a:solidFill>
            </a:endParaRPr>
          </a:p>
          <a:p>
            <a:r>
              <a:rPr lang="sk-SK" sz="2000" dirty="0" err="1" smtClean="0">
                <a:solidFill>
                  <a:schemeClr val="tx1"/>
                </a:solidFill>
              </a:rPr>
              <a:t>Pulsed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primary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ions</a:t>
            </a:r>
            <a:r>
              <a:rPr lang="sk-SK" sz="2000" dirty="0" smtClean="0">
                <a:solidFill>
                  <a:schemeClr val="tx1"/>
                </a:solidFill>
              </a:rPr>
              <a:t> are </a:t>
            </a:r>
            <a:r>
              <a:rPr lang="sk-SK" sz="2000" dirty="0" err="1" smtClean="0">
                <a:solidFill>
                  <a:schemeClr val="tx1"/>
                </a:solidFill>
              </a:rPr>
              <a:t>used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for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precisely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measure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</a:p>
          <a:p>
            <a:r>
              <a:rPr lang="sk-SK" sz="2000" dirty="0">
                <a:solidFill>
                  <a:schemeClr val="tx1"/>
                </a:solidFill>
              </a:rPr>
              <a:t>I</a:t>
            </a:r>
            <a:r>
              <a:rPr lang="en-US" sz="2000" dirty="0" err="1" smtClean="0">
                <a:solidFill>
                  <a:schemeClr val="tx1"/>
                </a:solidFill>
              </a:rPr>
              <a:t>nitial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kinetic energy of secondary ions will affect the resolution of mass </a:t>
            </a:r>
            <a:r>
              <a:rPr lang="en-US" sz="2000" dirty="0" smtClean="0">
                <a:solidFill>
                  <a:schemeClr val="tx1"/>
                </a:solidFill>
              </a:rPr>
              <a:t>analysis</a:t>
            </a:r>
            <a:endParaRPr lang="sk-SK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k-SK" sz="2000" dirty="0" smtClean="0">
              <a:solidFill>
                <a:schemeClr val="tx1"/>
              </a:solidFill>
            </a:endParaRPr>
          </a:p>
          <a:p>
            <a:endParaRPr lang="sk-SK" sz="200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k-SK" dirty="0" smtClean="0">
              <a:solidFill>
                <a:schemeClr val="tx1"/>
              </a:solidFill>
            </a:endParaRPr>
          </a:p>
          <a:p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302" y="3465717"/>
            <a:ext cx="2901450" cy="87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5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1543" y="230777"/>
            <a:ext cx="10353762" cy="970450"/>
          </a:xfrm>
        </p:spPr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XPS (X-</a:t>
            </a:r>
            <a:r>
              <a:rPr lang="sk-SK" dirty="0" err="1" smtClean="0">
                <a:solidFill>
                  <a:schemeClr val="tx1"/>
                </a:solidFill>
              </a:rPr>
              <a:t>ray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photoelectron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spectroscopy</a:t>
            </a:r>
            <a:r>
              <a:rPr lang="sk-SK" dirty="0" smtClean="0">
                <a:solidFill>
                  <a:schemeClr val="tx1"/>
                </a:solidFill>
              </a:rPr>
              <a:t>)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0367" y="1551305"/>
            <a:ext cx="6307183" cy="4718866"/>
          </a:xfrm>
        </p:spPr>
        <p:txBody>
          <a:bodyPr>
            <a:normAutofit lnSpcReduction="10000"/>
          </a:bodyPr>
          <a:lstStyle/>
          <a:p>
            <a:r>
              <a:rPr lang="sk-SK" sz="2000" dirty="0">
                <a:solidFill>
                  <a:schemeClr val="tx1"/>
                </a:solidFill>
              </a:rPr>
              <a:t> </a:t>
            </a:r>
            <a:r>
              <a:rPr lang="sk-SK" sz="2000" dirty="0" err="1">
                <a:solidFill>
                  <a:schemeClr val="tx1"/>
                </a:solidFill>
              </a:rPr>
              <a:t>S</a:t>
            </a:r>
            <a:r>
              <a:rPr lang="sk-SK" sz="2000" dirty="0" err="1" smtClean="0">
                <a:solidFill>
                  <a:schemeClr val="tx1"/>
                </a:solidFill>
              </a:rPr>
              <a:t>urface-sensitive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>
                <a:solidFill>
                  <a:schemeClr val="tx1"/>
                </a:solidFill>
              </a:rPr>
              <a:t>quantitative</a:t>
            </a:r>
            <a:r>
              <a:rPr lang="sk-SK" sz="2000" dirty="0">
                <a:solidFill>
                  <a:schemeClr val="tx1"/>
                </a:solidFill>
              </a:rPr>
              <a:t> </a:t>
            </a:r>
            <a:r>
              <a:rPr lang="sk-SK" sz="2000" dirty="0" err="1">
                <a:solidFill>
                  <a:schemeClr val="tx1"/>
                </a:solidFill>
              </a:rPr>
              <a:t>spectroscopic</a:t>
            </a:r>
            <a:r>
              <a:rPr lang="sk-SK" sz="2000" dirty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technique</a:t>
            </a:r>
            <a:endParaRPr lang="sk-SK" sz="2000" dirty="0" smtClean="0">
              <a:solidFill>
                <a:schemeClr val="tx1"/>
              </a:solidFill>
            </a:endParaRPr>
          </a:p>
          <a:p>
            <a:r>
              <a:rPr lang="sk-SK" sz="2000" dirty="0" smtClean="0">
                <a:solidFill>
                  <a:schemeClr val="tx1"/>
                </a:solidFill>
              </a:rPr>
              <a:t>C</a:t>
            </a:r>
            <a:r>
              <a:rPr lang="en-US" sz="2000" dirty="0" smtClean="0">
                <a:solidFill>
                  <a:schemeClr val="tx1"/>
                </a:solidFill>
              </a:rPr>
              <a:t>an </a:t>
            </a:r>
            <a:r>
              <a:rPr lang="en-US" sz="2000" dirty="0">
                <a:solidFill>
                  <a:schemeClr val="tx1"/>
                </a:solidFill>
              </a:rPr>
              <a:t>be applied to a broad range of materials and provides valuable quantitative and chemical state information from the surface of the material </a:t>
            </a:r>
            <a:endParaRPr lang="sk-SK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 </a:t>
            </a:r>
            <a:r>
              <a:rPr lang="sk-SK" sz="2000" dirty="0" smtClean="0">
                <a:solidFill>
                  <a:schemeClr val="tx1"/>
                </a:solidFill>
              </a:rPr>
              <a:t>I</a:t>
            </a:r>
            <a:r>
              <a:rPr lang="en-US" sz="2000" dirty="0" err="1" smtClean="0">
                <a:solidFill>
                  <a:schemeClr val="tx1"/>
                </a:solidFill>
              </a:rPr>
              <a:t>rradiates</a:t>
            </a:r>
            <a:r>
              <a:rPr lang="en-US" sz="2000" dirty="0" smtClean="0">
                <a:solidFill>
                  <a:schemeClr val="tx1"/>
                </a:solidFill>
              </a:rPr>
              <a:t> the sample surface with a soft (low energy) X-ray</a:t>
            </a:r>
            <a:endParaRPr lang="sk-SK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X-ray </a:t>
            </a:r>
            <a:r>
              <a:rPr lang="en-US" sz="2000" dirty="0">
                <a:solidFill>
                  <a:schemeClr val="tx1"/>
                </a:solidFill>
              </a:rPr>
              <a:t>excites the electrons of the sample atoms </a:t>
            </a:r>
            <a:endParaRPr lang="sk-SK" sz="2000" dirty="0" smtClean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if their binding energy is lower than the X-ray energy, they will be emitted from the parent atom as a </a:t>
            </a:r>
            <a:r>
              <a:rPr lang="en-US" sz="2000" dirty="0" smtClean="0">
                <a:solidFill>
                  <a:schemeClr val="tx1"/>
                </a:solidFill>
              </a:rPr>
              <a:t>photoelectron</a:t>
            </a:r>
            <a:endParaRPr lang="sk-SK" sz="2000" dirty="0" smtClean="0">
              <a:solidFill>
                <a:schemeClr val="tx1"/>
              </a:solidFill>
            </a:endParaRPr>
          </a:p>
          <a:p>
            <a:r>
              <a:rPr lang="sk-SK" sz="2000" dirty="0" err="1">
                <a:solidFill>
                  <a:schemeClr val="tx1"/>
                </a:solidFill>
              </a:rPr>
              <a:t>The</a:t>
            </a:r>
            <a:r>
              <a:rPr lang="sk-SK" sz="2000" dirty="0">
                <a:solidFill>
                  <a:schemeClr val="tx1"/>
                </a:solidFill>
              </a:rPr>
              <a:t> </a:t>
            </a:r>
            <a:r>
              <a:rPr lang="sk-SK" sz="2000" dirty="0" err="1">
                <a:solidFill>
                  <a:schemeClr val="tx1"/>
                </a:solidFill>
              </a:rPr>
              <a:t>kinetic</a:t>
            </a:r>
            <a:r>
              <a:rPr lang="sk-SK" sz="2000" dirty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energy</a:t>
            </a:r>
            <a:r>
              <a:rPr lang="sk-SK" sz="2000" dirty="0" smtClean="0">
                <a:solidFill>
                  <a:schemeClr val="tx1"/>
                </a:solidFill>
              </a:rPr>
              <a:t> of </a:t>
            </a:r>
            <a:r>
              <a:rPr lang="sk-SK" sz="2000" dirty="0" err="1" smtClean="0">
                <a:solidFill>
                  <a:schemeClr val="tx1"/>
                </a:solidFill>
              </a:rPr>
              <a:t>the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electron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is</a:t>
            </a:r>
            <a:r>
              <a:rPr lang="en-US" sz="2000" dirty="0">
                <a:solidFill>
                  <a:schemeClr val="tx1"/>
                </a:solidFill>
              </a:rPr>
              <a:t> the incident energy (1486 eV from the X-ray) minus the binding energy</a:t>
            </a:r>
            <a:endParaRPr lang="sk-SK" sz="2000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776" y="1551305"/>
            <a:ext cx="4611624" cy="2882265"/>
          </a:xfrm>
          <a:prstGeom prst="rect">
            <a:avLst/>
          </a:prstGeom>
        </p:spPr>
      </p:pic>
      <p:pic>
        <p:nvPicPr>
          <p:cNvPr id="2050" name="Picture 2" descr="ESCA - Seal Laborator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463" y="4641396"/>
            <a:ext cx="4286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14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ywcmatsci.yale.edu/sites/default/files/resize/images/XPS-1-500x29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2" y="1306285"/>
            <a:ext cx="7419160" cy="436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97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3532" y="366627"/>
            <a:ext cx="10353762" cy="970450"/>
          </a:xfrm>
        </p:spPr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Experiment 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795" y="1510380"/>
            <a:ext cx="10353762" cy="4058751"/>
          </a:xfrm>
        </p:spPr>
        <p:txBody>
          <a:bodyPr>
            <a:normAutofit/>
          </a:bodyPr>
          <a:lstStyle/>
          <a:p>
            <a:r>
              <a:rPr lang="sk-SK" sz="2000" dirty="0" smtClean="0">
                <a:solidFill>
                  <a:schemeClr val="tx1"/>
                </a:solidFill>
              </a:rPr>
              <a:t>3 </a:t>
            </a:r>
            <a:r>
              <a:rPr lang="sk-SK" sz="2000" dirty="0" err="1" smtClean="0">
                <a:solidFill>
                  <a:schemeClr val="tx1"/>
                </a:solidFill>
              </a:rPr>
              <a:t>types</a:t>
            </a:r>
            <a:r>
              <a:rPr lang="sk-SK" sz="2000" dirty="0" smtClean="0">
                <a:solidFill>
                  <a:schemeClr val="tx1"/>
                </a:solidFill>
              </a:rPr>
              <a:t> of </a:t>
            </a:r>
            <a:r>
              <a:rPr lang="sk-SK" sz="2000" dirty="0" err="1" smtClean="0">
                <a:solidFill>
                  <a:schemeClr val="tx1"/>
                </a:solidFill>
              </a:rPr>
              <a:t>multilayers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with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different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thicknesses</a:t>
            </a:r>
            <a:endParaRPr lang="sk-SK" sz="2000" dirty="0" smtClean="0">
              <a:solidFill>
                <a:schemeClr val="tx1"/>
              </a:solidFill>
            </a:endParaRPr>
          </a:p>
          <a:p>
            <a:r>
              <a:rPr lang="sk-SK" sz="2000" dirty="0" err="1" smtClean="0">
                <a:solidFill>
                  <a:schemeClr val="tx1"/>
                </a:solidFill>
              </a:rPr>
              <a:t>Synthesize</a:t>
            </a:r>
            <a:r>
              <a:rPr lang="sk-SK" sz="2000" dirty="0" smtClean="0">
                <a:solidFill>
                  <a:schemeClr val="tx1"/>
                </a:solidFill>
              </a:rPr>
              <a:t> by </a:t>
            </a:r>
            <a:r>
              <a:rPr lang="sk-SK" sz="2000" dirty="0" err="1" smtClean="0">
                <a:solidFill>
                  <a:schemeClr val="tx1"/>
                </a:solidFill>
              </a:rPr>
              <a:t>dipping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charged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silicon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wafers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into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solutions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sk-SK" sz="2000" dirty="0">
                <a:solidFill>
                  <a:schemeClr val="tx1"/>
                </a:solidFill>
              </a:rPr>
              <a:t> </a:t>
            </a:r>
            <a:r>
              <a:rPr lang="sk-SK" sz="2000" dirty="0" smtClean="0">
                <a:solidFill>
                  <a:schemeClr val="tx1"/>
                </a:solidFill>
              </a:rPr>
              <a:t>   of </a:t>
            </a:r>
            <a:r>
              <a:rPr lang="sk-SK" sz="2000" dirty="0" err="1" smtClean="0">
                <a:solidFill>
                  <a:schemeClr val="tx1"/>
                </a:solidFill>
              </a:rPr>
              <a:t>polyelectrolytes</a:t>
            </a:r>
            <a:r>
              <a:rPr lang="sk-SK" sz="2000" dirty="0" smtClean="0">
                <a:solidFill>
                  <a:schemeClr val="tx1"/>
                </a:solidFill>
              </a:rPr>
              <a:t> of </a:t>
            </a:r>
            <a:r>
              <a:rPr lang="sk-SK" sz="2000" dirty="0" err="1" smtClean="0">
                <a:solidFill>
                  <a:schemeClr val="tx1"/>
                </a:solidFill>
              </a:rPr>
              <a:t>opposite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charge</a:t>
            </a:r>
            <a:endParaRPr lang="sk-SK" sz="2000" dirty="0" smtClean="0">
              <a:solidFill>
                <a:schemeClr val="tx1"/>
              </a:solidFill>
            </a:endParaRPr>
          </a:p>
          <a:p>
            <a:endParaRPr lang="sk-SK" sz="2000" dirty="0" smtClean="0">
              <a:solidFill>
                <a:schemeClr val="tx1"/>
              </a:solidFill>
            </a:endParaRPr>
          </a:p>
          <a:p>
            <a:endParaRPr lang="sk-SK" sz="2000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851" y="3123157"/>
            <a:ext cx="3750946" cy="351449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5484" y="941704"/>
            <a:ext cx="3419475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6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67005" y="488026"/>
            <a:ext cx="4485731" cy="58453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457199" y="653143"/>
                <a:ext cx="6152606" cy="6173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sk-SK" b="1" dirty="0" err="1" smtClean="0"/>
                  <a:t>The</a:t>
                </a:r>
                <a:r>
                  <a:rPr lang="sk-SK" b="1" dirty="0" smtClean="0"/>
                  <a:t> </a:t>
                </a:r>
                <a:r>
                  <a:rPr lang="sk-SK" b="1" dirty="0" err="1" smtClean="0"/>
                  <a:t>positive</a:t>
                </a:r>
                <a:r>
                  <a:rPr lang="sk-SK" b="1" dirty="0" smtClean="0"/>
                  <a:t> </a:t>
                </a:r>
                <a:r>
                  <a:rPr lang="sk-SK" b="1" dirty="0" err="1" smtClean="0"/>
                  <a:t>secondary</a:t>
                </a:r>
                <a:r>
                  <a:rPr lang="sk-SK" b="1" dirty="0" smtClean="0"/>
                  <a:t> </a:t>
                </a:r>
                <a:r>
                  <a:rPr lang="sk-SK" b="1" dirty="0" err="1" smtClean="0"/>
                  <a:t>ion</a:t>
                </a:r>
                <a:r>
                  <a:rPr lang="sk-SK" b="1" dirty="0" smtClean="0"/>
                  <a:t> </a:t>
                </a:r>
                <a:r>
                  <a:rPr lang="sk-SK" b="1" dirty="0" err="1" smtClean="0"/>
                  <a:t>mass</a:t>
                </a:r>
                <a:r>
                  <a:rPr lang="sk-SK" b="1" dirty="0" smtClean="0"/>
                  <a:t> </a:t>
                </a:r>
                <a:r>
                  <a:rPr lang="sk-SK" b="1" dirty="0" err="1" smtClean="0"/>
                  <a:t>spectrum</a:t>
                </a:r>
                <a:endParaRPr lang="sk-SK" b="1" dirty="0" smtClean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sk-SK" sz="1600" dirty="0" err="1" smtClean="0"/>
                  <a:t>The</a:t>
                </a:r>
                <a:r>
                  <a:rPr lang="sk-SK" sz="1600" dirty="0" smtClean="0"/>
                  <a:t> most </a:t>
                </a:r>
                <a:r>
                  <a:rPr lang="sk-SK" sz="1600" dirty="0" err="1" smtClean="0"/>
                  <a:t>intense</a:t>
                </a:r>
                <a:r>
                  <a:rPr lang="sk-SK" sz="1600" dirty="0"/>
                  <a:t> </a:t>
                </a:r>
                <a:r>
                  <a:rPr lang="sk-SK" sz="1600" dirty="0" err="1" smtClean="0"/>
                  <a:t>peak</a:t>
                </a:r>
                <a:r>
                  <a:rPr lang="sk-SK" sz="1600" dirty="0" smtClean="0"/>
                  <a:t> in </a:t>
                </a:r>
                <a:r>
                  <a:rPr lang="sk-SK" sz="1600" dirty="0" err="1" smtClean="0"/>
                  <a:t>the</a:t>
                </a:r>
                <a:r>
                  <a:rPr lang="sk-SK" sz="1600" dirty="0" smtClean="0"/>
                  <a:t> </a:t>
                </a:r>
                <a:r>
                  <a:rPr lang="sk-SK" sz="1600" dirty="0" err="1" smtClean="0"/>
                  <a:t>spectrum</a:t>
                </a:r>
                <a:r>
                  <a:rPr lang="sk-SK" sz="1600" dirty="0" smtClean="0"/>
                  <a:t> </a:t>
                </a:r>
                <a:r>
                  <a:rPr lang="sk-SK" sz="1600" dirty="0" err="1" smtClean="0"/>
                  <a:t>corresponds</a:t>
                </a:r>
                <a:r>
                  <a:rPr lang="sk-SK" sz="1600" dirty="0" smtClean="0"/>
                  <a:t> to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k-SK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sk-SK" sz="1600" b="0" i="0" smtClean="0">
                            <a:latin typeface="Cambria Math" panose="02040503050406030204" pitchFamily="18" charset="0"/>
                          </a:rPr>
                          <m:t>Si</m:t>
                        </m:r>
                      </m:e>
                      <m:sup>
                        <m:r>
                          <a:rPr lang="sk-SK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sk-SK" sz="1600" dirty="0" smtClean="0"/>
                  <a:t> (28 D)</a:t>
                </a: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r>
                  <a:rPr lang="sk-SK" sz="1600" dirty="0" err="1" smtClean="0"/>
                  <a:t>Sillicon</a:t>
                </a:r>
                <a:r>
                  <a:rPr lang="sk-SK" sz="1600" dirty="0" smtClean="0"/>
                  <a:t> </a:t>
                </a:r>
                <a:r>
                  <a:rPr lang="sk-SK" sz="1600" dirty="0" err="1" smtClean="0"/>
                  <a:t>substrate</a:t>
                </a:r>
                <a:r>
                  <a:rPr lang="sk-SK" sz="1600" dirty="0" smtClean="0"/>
                  <a:t> </a:t>
                </a:r>
                <a:r>
                  <a:rPr lang="sk-SK" sz="1600" dirty="0" err="1" smtClean="0"/>
                  <a:t>is</a:t>
                </a:r>
                <a:r>
                  <a:rPr lang="sk-SK" sz="1600" dirty="0" smtClean="0"/>
                  <a:t> </a:t>
                </a:r>
                <a:r>
                  <a:rPr lang="sk-SK" sz="1600" dirty="0" err="1" smtClean="0"/>
                  <a:t>not</a:t>
                </a:r>
                <a:r>
                  <a:rPr lang="sk-SK" sz="1600" dirty="0" smtClean="0"/>
                  <a:t> </a:t>
                </a:r>
                <a:r>
                  <a:rPr lang="sk-SK" sz="1600" dirty="0" err="1" smtClean="0"/>
                  <a:t>completely</a:t>
                </a:r>
                <a:r>
                  <a:rPr lang="sk-SK" sz="1600" dirty="0" smtClean="0"/>
                  <a:t> </a:t>
                </a:r>
                <a:r>
                  <a:rPr lang="sk-SK" sz="1600" dirty="0" err="1" smtClean="0"/>
                  <a:t>covered</a:t>
                </a:r>
                <a:endParaRPr lang="sk-SK" sz="1600" dirty="0" smtClean="0"/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r>
                  <a:rPr lang="sk-SK" sz="1600" dirty="0" smtClean="0"/>
                  <a:t> </a:t>
                </a:r>
                <a:r>
                  <a:rPr lang="sk-SK" sz="1600" dirty="0" err="1" smtClean="0"/>
                  <a:t>The</a:t>
                </a:r>
                <a:r>
                  <a:rPr lang="sk-SK" sz="1600" dirty="0" smtClean="0"/>
                  <a:t> </a:t>
                </a:r>
                <a:r>
                  <a:rPr lang="sk-SK" sz="1600" dirty="0" err="1" smtClean="0"/>
                  <a:t>thickness</a:t>
                </a:r>
                <a:r>
                  <a:rPr lang="sk-SK" sz="1600" dirty="0" smtClean="0"/>
                  <a:t> of </a:t>
                </a:r>
                <a:r>
                  <a:rPr lang="sk-SK" sz="1600" dirty="0" err="1" smtClean="0"/>
                  <a:t>multilayer</a:t>
                </a:r>
                <a:r>
                  <a:rPr lang="sk-SK" sz="1600" dirty="0" smtClean="0"/>
                  <a:t> </a:t>
                </a:r>
                <a:r>
                  <a:rPr lang="sk-SK" sz="1600" dirty="0" err="1" smtClean="0"/>
                  <a:t>assembly</a:t>
                </a:r>
                <a:r>
                  <a:rPr lang="sk-SK" sz="1600" dirty="0" smtClean="0"/>
                  <a:t> </a:t>
                </a:r>
                <a:r>
                  <a:rPr lang="sk-SK" sz="1600" dirty="0" err="1" smtClean="0"/>
                  <a:t>is</a:t>
                </a:r>
                <a:r>
                  <a:rPr lang="sk-SK" sz="1600" dirty="0" smtClean="0"/>
                  <a:t> </a:t>
                </a:r>
                <a:r>
                  <a:rPr lang="sk-SK" sz="1600" dirty="0" err="1" smtClean="0"/>
                  <a:t>not</a:t>
                </a:r>
                <a:r>
                  <a:rPr lang="sk-SK" sz="1600" dirty="0" smtClean="0"/>
                  <a:t> </a:t>
                </a:r>
                <a:r>
                  <a:rPr lang="sk-SK" sz="1600" dirty="0" err="1" smtClean="0"/>
                  <a:t>sufficient</a:t>
                </a:r>
                <a:r>
                  <a:rPr lang="sk-SK" sz="1600" dirty="0" smtClean="0"/>
                  <a:t> to </a:t>
                </a:r>
                <a:r>
                  <a:rPr lang="sk-SK" sz="1600" dirty="0" err="1" smtClean="0"/>
                  <a:t>mask</a:t>
                </a:r>
                <a:r>
                  <a:rPr lang="sk-SK" sz="1600" dirty="0" smtClean="0"/>
                  <a:t> </a:t>
                </a:r>
                <a:r>
                  <a:rPr lang="sk-SK" sz="1600" dirty="0" err="1" smtClean="0"/>
                  <a:t>the</a:t>
                </a:r>
                <a:r>
                  <a:rPr lang="sk-SK" sz="1600" dirty="0" smtClean="0"/>
                  <a:t> </a:t>
                </a:r>
                <a:r>
                  <a:rPr lang="sk-SK" sz="1600" dirty="0" err="1" smtClean="0"/>
                  <a:t>substrate</a:t>
                </a:r>
                <a:r>
                  <a:rPr lang="sk-SK" sz="1600" dirty="0" smtClean="0"/>
                  <a:t> </a:t>
                </a:r>
                <a:r>
                  <a:rPr lang="sk-SK" sz="1600" dirty="0" err="1" smtClean="0"/>
                  <a:t>ion</a:t>
                </a:r>
                <a:r>
                  <a:rPr lang="sk-SK" sz="1600" dirty="0" smtClean="0"/>
                  <a:t> </a:t>
                </a:r>
                <a:r>
                  <a:rPr lang="sk-SK" sz="1600" dirty="0" err="1" smtClean="0"/>
                  <a:t>emission</a:t>
                </a:r>
                <a:endParaRPr lang="sk-SK" sz="1600" dirty="0" smtClean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sk-SK" sz="1600" dirty="0"/>
                  <a:t>2 </a:t>
                </a:r>
                <a:r>
                  <a:rPr lang="sk-SK" sz="1600" dirty="0" err="1" smtClean="0"/>
                  <a:t>main</a:t>
                </a:r>
                <a:r>
                  <a:rPr lang="sk-SK" sz="1600" dirty="0" smtClean="0"/>
                  <a:t> </a:t>
                </a:r>
                <a:r>
                  <a:rPr lang="sk-SK" sz="1600" dirty="0" err="1" smtClean="0"/>
                  <a:t>series</a:t>
                </a:r>
                <a:r>
                  <a:rPr lang="sk-SK" sz="1600" dirty="0" smtClean="0"/>
                  <a:t> of </a:t>
                </a:r>
                <a:r>
                  <a:rPr lang="sk-SK" sz="1600" dirty="0" err="1" smtClean="0"/>
                  <a:t>ions</a:t>
                </a:r>
                <a:r>
                  <a:rPr lang="sk-SK" sz="1600" dirty="0"/>
                  <a:t>:</a:t>
                </a:r>
                <a:r>
                  <a:rPr lang="sk-SK" sz="1600" dirty="0" smtClean="0"/>
                  <a:t> </a:t>
                </a:r>
                <a:endParaRPr lang="sk-SK" sz="1600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sk-SK" sz="1600" dirty="0" err="1" smtClean="0"/>
                  <a:t>Main</a:t>
                </a:r>
                <a:r>
                  <a:rPr lang="sk-SK" sz="1600" dirty="0" smtClean="0"/>
                  <a:t> </a:t>
                </a:r>
                <a:r>
                  <a:rPr lang="sk-SK" sz="1600" dirty="0" err="1" smtClean="0"/>
                  <a:t>chain</a:t>
                </a:r>
                <a:r>
                  <a:rPr lang="sk-SK" sz="1600" dirty="0" smtClean="0"/>
                  <a:t> ( </a:t>
                </a:r>
                <a:r>
                  <a:rPr lang="sk-SK" sz="1600" dirty="0"/>
                  <a:t>MC)- </a:t>
                </a:r>
                <a:r>
                  <a:rPr lang="sk-SK" sz="1600" dirty="0" smtClean="0"/>
                  <a:t> </a:t>
                </a:r>
                <a:r>
                  <a:rPr lang="sk-SK" sz="1600" dirty="0" err="1" smtClean="0"/>
                  <a:t>peaks</a:t>
                </a:r>
                <a:r>
                  <a:rPr lang="sk-SK" sz="1600" dirty="0" smtClean="0"/>
                  <a:t> of N (58 </a:t>
                </a:r>
                <a:r>
                  <a:rPr lang="sk-SK" sz="1600" dirty="0"/>
                  <a:t>D, 84 D, 98 D, 104 D, 120 D, 132 D</a:t>
                </a:r>
                <a:r>
                  <a:rPr lang="sk-SK" sz="1600" dirty="0" smtClean="0"/>
                  <a:t>)</a:t>
                </a:r>
                <a:endParaRPr lang="sk-SK" sz="1600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sk-SK" sz="1600" dirty="0" smtClean="0"/>
                  <a:t>Pedant </a:t>
                </a:r>
                <a:r>
                  <a:rPr lang="sk-SK" sz="1600" dirty="0" err="1" smtClean="0"/>
                  <a:t>group</a:t>
                </a:r>
                <a:r>
                  <a:rPr lang="sk-SK" sz="1600" dirty="0" smtClean="0"/>
                  <a:t> (PG</a:t>
                </a:r>
                <a:r>
                  <a:rPr lang="sk-SK" sz="1600" dirty="0"/>
                  <a:t>) – </a:t>
                </a:r>
                <a:r>
                  <a:rPr lang="sk-SK" sz="1600" dirty="0" err="1" smtClean="0"/>
                  <a:t>phenyl</a:t>
                </a:r>
                <a:r>
                  <a:rPr lang="sk-SK" sz="1600" dirty="0" smtClean="0"/>
                  <a:t> </a:t>
                </a:r>
                <a:r>
                  <a:rPr lang="sk-SK" sz="1600" dirty="0"/>
                  <a:t>( </a:t>
                </a:r>
                <a:r>
                  <a:rPr lang="sk-SK" sz="1600" dirty="0" err="1" smtClean="0"/>
                  <a:t>carbohydrate</a:t>
                </a:r>
                <a:r>
                  <a:rPr lang="sk-SK" sz="1600" dirty="0" smtClean="0"/>
                  <a:t>) (41 D, 55 D, 77 D)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sk-SK" sz="1600" dirty="0" smtClean="0"/>
              </a:p>
              <a:p>
                <a:r>
                  <a:rPr lang="sk-SK" b="1" dirty="0" err="1" smtClean="0"/>
                  <a:t>The</a:t>
                </a:r>
                <a:r>
                  <a:rPr lang="sk-SK" b="1" dirty="0" smtClean="0"/>
                  <a:t> </a:t>
                </a:r>
                <a:r>
                  <a:rPr lang="sk-SK" b="1" dirty="0" err="1" smtClean="0"/>
                  <a:t>negative</a:t>
                </a:r>
                <a:r>
                  <a:rPr lang="sk-SK" b="1" dirty="0" smtClean="0"/>
                  <a:t> </a:t>
                </a:r>
                <a:r>
                  <a:rPr lang="sk-SK" b="1" dirty="0" err="1" smtClean="0"/>
                  <a:t>secondary</a:t>
                </a:r>
                <a:r>
                  <a:rPr lang="sk-SK" b="1" dirty="0" smtClean="0"/>
                  <a:t> </a:t>
                </a:r>
                <a:r>
                  <a:rPr lang="sk-SK" b="1" dirty="0" err="1"/>
                  <a:t>ion</a:t>
                </a:r>
                <a:r>
                  <a:rPr lang="sk-SK" b="1" dirty="0"/>
                  <a:t> </a:t>
                </a:r>
                <a:r>
                  <a:rPr lang="sk-SK" b="1" dirty="0" err="1"/>
                  <a:t>mass</a:t>
                </a:r>
                <a:r>
                  <a:rPr lang="sk-SK" b="1" dirty="0"/>
                  <a:t> </a:t>
                </a:r>
                <a:r>
                  <a:rPr lang="sk-SK" b="1" dirty="0" err="1"/>
                  <a:t>spectrum</a:t>
                </a:r>
                <a:endParaRPr lang="sk-SK" b="1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sk-SK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sk-SK">
                            <a:latin typeface="Cambria Math" panose="02040503050406030204" pitchFamily="18" charset="0"/>
                          </a:rPr>
                          <m:t>Br</m:t>
                        </m:r>
                      </m:e>
                      <m:sup>
                        <m:r>
                          <a:rPr lang="sk-SK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sk-SK" dirty="0"/>
                  <a:t>( 2 </a:t>
                </a:r>
                <a:r>
                  <a:rPr lang="sk-SK" dirty="0" err="1" smtClean="0"/>
                  <a:t>isotopes</a:t>
                </a:r>
                <a:r>
                  <a:rPr lang="sk-SK" dirty="0" smtClean="0"/>
                  <a:t> </a:t>
                </a:r>
                <a:r>
                  <a:rPr lang="sk-SK" dirty="0"/>
                  <a:t>– 79 D, 80 D </a:t>
                </a:r>
                <a:r>
                  <a:rPr lang="sk-SK" b="1" dirty="0"/>
                  <a:t>) </a:t>
                </a:r>
                <a:r>
                  <a:rPr lang="sk-SK" dirty="0" err="1" smtClean="0"/>
                  <a:t>polyelectrolyte</a:t>
                </a:r>
                <a:r>
                  <a:rPr lang="sk-SK" dirty="0" smtClean="0"/>
                  <a:t> </a:t>
                </a:r>
                <a:r>
                  <a:rPr lang="sk-SK" i="1" dirty="0" smtClean="0"/>
                  <a:t>(1</a:t>
                </a:r>
                <a:r>
                  <a:rPr lang="sk-SK" i="1" dirty="0"/>
                  <a:t>)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sk-SK">
                            <a:latin typeface="Cambria Math" panose="02040503050406030204" pitchFamily="18" charset="0"/>
                          </a:rPr>
                          <m:t>SO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Sup>
                      <m:sSubSup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sk-SK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sk-SK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sk-SK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k-SK" dirty="0"/>
                  <a:t>(64 D, 80 D, 97 D)  </a:t>
                </a:r>
                <a:r>
                  <a:rPr lang="sk-SK" dirty="0" err="1" smtClean="0"/>
                  <a:t>from</a:t>
                </a:r>
                <a:r>
                  <a:rPr lang="sk-SK" dirty="0" smtClean="0"/>
                  <a:t> </a:t>
                </a:r>
                <a:r>
                  <a:rPr lang="sk-SK" dirty="0"/>
                  <a:t>PG </a:t>
                </a:r>
                <a:r>
                  <a:rPr lang="sk-SK" dirty="0" err="1" smtClean="0"/>
                  <a:t>polyelectrolyte</a:t>
                </a:r>
                <a:r>
                  <a:rPr lang="sk-SK" dirty="0" smtClean="0"/>
                  <a:t> </a:t>
                </a:r>
                <a:r>
                  <a:rPr lang="sk-SK" i="1" dirty="0"/>
                  <a:t>(</a:t>
                </a:r>
                <a:r>
                  <a:rPr lang="sk-SK" i="1" dirty="0" smtClean="0"/>
                  <a:t>7)</a:t>
                </a:r>
                <a:endParaRPr lang="sk-SK" sz="1600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sk-SK" dirty="0" smtClean="0"/>
              </a:p>
              <a:p>
                <a:pPr marL="285750" indent="-285750">
                  <a:buFontTx/>
                  <a:buChar char="-"/>
                </a:pPr>
                <a:endParaRPr lang="sk-SK" dirty="0" smtClean="0"/>
              </a:p>
              <a:p>
                <a:pPr marL="285750" indent="-285750">
                  <a:buFontTx/>
                  <a:buChar char="-"/>
                </a:pPr>
                <a:endParaRPr lang="sk-SK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653143"/>
                <a:ext cx="6152606" cy="6173037"/>
              </a:xfrm>
              <a:prstGeom prst="rect">
                <a:avLst/>
              </a:prstGeom>
              <a:blipFill>
                <a:blip r:embed="rId3"/>
                <a:stretch>
                  <a:fillRect l="-793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847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" y="2246810"/>
            <a:ext cx="6629294" cy="2788132"/>
          </a:xfrm>
          <a:prstGeom prst="rect">
            <a:avLst/>
          </a:prstGeom>
        </p:spPr>
      </p:pic>
      <p:pic>
        <p:nvPicPr>
          <p:cNvPr id="7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62504" y="208532"/>
            <a:ext cx="4890678" cy="637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9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řidlice">
  <a:themeElements>
    <a:clrScheme name="Břidlic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Břidlic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řidlic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TM02892315[[fn=Stébla]]</Template>
  <TotalTime>10398</TotalTime>
  <Words>462</Words>
  <Application>Microsoft Office PowerPoint</Application>
  <PresentationFormat>Širokoúhlá obrazovka</PresentationFormat>
  <Paragraphs>104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Calisto MT</vt:lpstr>
      <vt:lpstr>Cambria Math</vt:lpstr>
      <vt:lpstr>Trebuchet MS</vt:lpstr>
      <vt:lpstr>Wingdings 2</vt:lpstr>
      <vt:lpstr>HDOfficeLightV0</vt:lpstr>
      <vt:lpstr>1_HDOfficeLightV0</vt:lpstr>
      <vt:lpstr>Břidlice</vt:lpstr>
      <vt:lpstr>ToF-SIMS study of  alternate polyelectrolyte thin films</vt:lpstr>
      <vt:lpstr>Polyelectrolytes</vt:lpstr>
      <vt:lpstr>SIMS ( Secondary Ion Mass Spectrometry)</vt:lpstr>
      <vt:lpstr>ToF (Time of Flight) </vt:lpstr>
      <vt:lpstr>XPS (X-ray photoelectron spectroscopy)</vt:lpstr>
      <vt:lpstr>Prezentace aplikace PowerPoint</vt:lpstr>
      <vt:lpstr>Experiment </vt:lpstr>
      <vt:lpstr>Prezentace aplikace PowerPoint</vt:lpstr>
      <vt:lpstr>Prezentace aplikace PowerPoint</vt:lpstr>
      <vt:lpstr>The sensitivity of ToF-SIMS </vt:lpstr>
      <vt:lpstr>Prezentace aplikace PowerPoint</vt:lpstr>
      <vt:lpstr>Chemical mapping of the surface</vt:lpstr>
      <vt:lpstr>Effect of the multilayer build-up</vt:lpstr>
      <vt:lpstr>Information depth in SIMS</vt:lpstr>
      <vt:lpstr>Prezentace aplikace PowerPoint</vt:lpstr>
      <vt:lpstr>Prezentace aplikace PowerPoint</vt:lpstr>
      <vt:lpstr>Conclusion</vt:lpstr>
      <vt:lpstr>    THE END     Thank you for your attention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ToF-SIMS štúdia polyelektrolytových tenkých vrstiev</dc:title>
  <dc:creator>Toshiba</dc:creator>
  <cp:lastModifiedBy>Toshiba</cp:lastModifiedBy>
  <cp:revision>81</cp:revision>
  <dcterms:created xsi:type="dcterms:W3CDTF">2016-05-24T13:16:46Z</dcterms:created>
  <dcterms:modified xsi:type="dcterms:W3CDTF">2016-06-02T10:02:37Z</dcterms:modified>
</cp:coreProperties>
</file>