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61"/>
  </p:notesMasterIdLst>
  <p:sldIdLst>
    <p:sldId id="970" r:id="rId2"/>
    <p:sldId id="1095" r:id="rId3"/>
    <p:sldId id="1098" r:id="rId4"/>
    <p:sldId id="972" r:id="rId5"/>
    <p:sldId id="976" r:id="rId6"/>
    <p:sldId id="978" r:id="rId7"/>
    <p:sldId id="980" r:id="rId8"/>
    <p:sldId id="1027" r:id="rId9"/>
    <p:sldId id="1022" r:id="rId10"/>
    <p:sldId id="918" r:id="rId11"/>
    <p:sldId id="1111" r:id="rId12"/>
    <p:sldId id="1116" r:id="rId13"/>
    <p:sldId id="1127" r:id="rId14"/>
    <p:sldId id="1140" r:id="rId15"/>
    <p:sldId id="1142" r:id="rId16"/>
    <p:sldId id="1164" r:id="rId17"/>
    <p:sldId id="1167" r:id="rId18"/>
    <p:sldId id="1170" r:id="rId19"/>
    <p:sldId id="1173" r:id="rId20"/>
    <p:sldId id="1191" r:id="rId21"/>
    <p:sldId id="1194" r:id="rId22"/>
    <p:sldId id="1201" r:id="rId23"/>
    <p:sldId id="1206" r:id="rId24"/>
    <p:sldId id="1221" r:id="rId25"/>
    <p:sldId id="1224" r:id="rId26"/>
    <p:sldId id="1238" r:id="rId27"/>
    <p:sldId id="1253" r:id="rId28"/>
    <p:sldId id="1254" r:id="rId29"/>
    <p:sldId id="1273" r:id="rId30"/>
    <p:sldId id="1286" r:id="rId31"/>
    <p:sldId id="1295" r:id="rId32"/>
    <p:sldId id="1302" r:id="rId33"/>
    <p:sldId id="1010" r:id="rId34"/>
    <p:sldId id="1011" r:id="rId35"/>
    <p:sldId id="1012" r:id="rId36"/>
    <p:sldId id="1303" r:id="rId37"/>
    <p:sldId id="1013" r:id="rId38"/>
    <p:sldId id="1015" r:id="rId39"/>
    <p:sldId id="1086" r:id="rId40"/>
    <p:sldId id="1088" r:id="rId41"/>
    <p:sldId id="1091" r:id="rId42"/>
    <p:sldId id="1054" r:id="rId43"/>
    <p:sldId id="1057" r:id="rId44"/>
    <p:sldId id="1061" r:id="rId45"/>
    <p:sldId id="1064" r:id="rId46"/>
    <p:sldId id="1068" r:id="rId47"/>
    <p:sldId id="1072" r:id="rId48"/>
    <p:sldId id="1076" r:id="rId49"/>
    <p:sldId id="1077" r:id="rId50"/>
    <p:sldId id="1037" r:id="rId51"/>
    <p:sldId id="1038" r:id="rId52"/>
    <p:sldId id="1039" r:id="rId53"/>
    <p:sldId id="1040" r:id="rId54"/>
    <p:sldId id="1041" r:id="rId55"/>
    <p:sldId id="1042" r:id="rId56"/>
    <p:sldId id="1080" r:id="rId57"/>
    <p:sldId id="1046" r:id="rId58"/>
    <p:sldId id="1047" r:id="rId59"/>
    <p:sldId id="1048" r:id="rId60"/>
  </p:sldIdLst>
  <p:sldSz cx="9144000" cy="6858000" type="screen4x3"/>
  <p:notesSz cx="6781800" cy="992505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S Gothic" pitchFamily="49" charset="-128"/>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S Gothic" pitchFamily="49" charset="-128"/>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S Gothic" pitchFamily="49" charset="-128"/>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S Gothic" pitchFamily="49" charset="-128"/>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S Gothic" pitchFamily="49" charset="-128"/>
        <a:cs typeface="+mn-cs"/>
      </a:defRPr>
    </a:lvl5pPr>
    <a:lvl6pPr marL="2286000" algn="l" defTabSz="914400" rtl="0" eaLnBrk="1" latinLnBrk="0" hangingPunct="1">
      <a:defRPr kern="1200">
        <a:solidFill>
          <a:schemeClr val="bg1"/>
        </a:solidFill>
        <a:latin typeface="Arial" charset="0"/>
        <a:ea typeface="MS Gothic" pitchFamily="49" charset="-128"/>
        <a:cs typeface="+mn-cs"/>
      </a:defRPr>
    </a:lvl6pPr>
    <a:lvl7pPr marL="2743200" algn="l" defTabSz="914400" rtl="0" eaLnBrk="1" latinLnBrk="0" hangingPunct="1">
      <a:defRPr kern="1200">
        <a:solidFill>
          <a:schemeClr val="bg1"/>
        </a:solidFill>
        <a:latin typeface="Arial" charset="0"/>
        <a:ea typeface="MS Gothic" pitchFamily="49" charset="-128"/>
        <a:cs typeface="+mn-cs"/>
      </a:defRPr>
    </a:lvl7pPr>
    <a:lvl8pPr marL="3200400" algn="l" defTabSz="914400" rtl="0" eaLnBrk="1" latinLnBrk="0" hangingPunct="1">
      <a:defRPr kern="1200">
        <a:solidFill>
          <a:schemeClr val="bg1"/>
        </a:solidFill>
        <a:latin typeface="Arial" charset="0"/>
        <a:ea typeface="MS Gothic" pitchFamily="49" charset="-128"/>
        <a:cs typeface="+mn-cs"/>
      </a:defRPr>
    </a:lvl8pPr>
    <a:lvl9pPr marL="3657600" algn="l" defTabSz="914400" rtl="0" eaLnBrk="1" latinLnBrk="0" hangingPunct="1">
      <a:defRPr kern="1200">
        <a:solidFill>
          <a:schemeClr val="bg1"/>
        </a:solidFill>
        <a:latin typeface="Arial"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6600"/>
    <a:srgbClr val="FFFF66"/>
    <a:srgbClr val="FFFF00"/>
    <a:srgbClr val="993300"/>
    <a:srgbClr val="00CCFF"/>
    <a:srgbClr val="336699"/>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94679" autoAdjust="0"/>
  </p:normalViewPr>
  <p:slideViewPr>
    <p:cSldViewPr>
      <p:cViewPr>
        <p:scale>
          <a:sx n="66" d="100"/>
          <a:sy n="66" d="100"/>
        </p:scale>
        <p:origin x="-1506"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82" name="AutoShape 1"/>
          <p:cNvSpPr>
            <a:spLocks noChangeArrowheads="1"/>
          </p:cNvSpPr>
          <p:nvPr/>
        </p:nvSpPr>
        <p:spPr bwMode="auto">
          <a:xfrm>
            <a:off x="0" y="0"/>
            <a:ext cx="6781800" cy="9925050"/>
          </a:xfrm>
          <a:prstGeom prst="roundRect">
            <a:avLst>
              <a:gd name="adj" fmla="val 23"/>
            </a:avLst>
          </a:prstGeom>
          <a:solidFill>
            <a:srgbClr val="FFFFFF"/>
          </a:solidFill>
          <a:ln w="9360">
            <a:noFill/>
            <a:miter lim="800000"/>
            <a:headEnd/>
            <a:tailEnd/>
          </a:ln>
          <a:effectLst/>
        </p:spPr>
        <p:txBody>
          <a:bodyPr wrap="none" anchor="ctr"/>
          <a:lstStyle/>
          <a:p>
            <a:pPr>
              <a:defRPr/>
            </a:pPr>
            <a:endParaRPr lang="cs-CZ" altLang="cs-CZ">
              <a:latin typeface="Arial" pitchFamily="34" charset="0"/>
            </a:endParaRPr>
          </a:p>
        </p:txBody>
      </p:sp>
      <p:sp>
        <p:nvSpPr>
          <p:cNvPr id="327683" name="AutoShape 2"/>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327684" name="AutoShape 3"/>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327685" name="AutoShape 4"/>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327686" name="AutoShape 5"/>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327687" name="AutoShape 6"/>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327688" name="AutoShape 7"/>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327689" name="AutoShape 8"/>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327690" name="AutoShape 9"/>
          <p:cNvSpPr>
            <a:spLocks noChangeArrowheads="1"/>
          </p:cNvSpPr>
          <p:nvPr/>
        </p:nvSpPr>
        <p:spPr bwMode="auto">
          <a:xfrm>
            <a:off x="0" y="0"/>
            <a:ext cx="6781800" cy="9925050"/>
          </a:xfrm>
          <a:prstGeom prst="roundRect">
            <a:avLst>
              <a:gd name="adj" fmla="val 23"/>
            </a:avLst>
          </a:prstGeom>
          <a:solidFill>
            <a:srgbClr val="FFFFFF"/>
          </a:solidFill>
          <a:ln w="9525">
            <a:noFill/>
            <a:round/>
            <a:headEnd/>
            <a:tailEnd/>
          </a:ln>
          <a:effectLst/>
        </p:spPr>
        <p:txBody>
          <a:bodyPr wrap="none" anchor="ctr"/>
          <a:lstStyle/>
          <a:p>
            <a:pPr>
              <a:defRPr/>
            </a:pPr>
            <a:endParaRPr lang="cs-CZ" altLang="cs-CZ">
              <a:latin typeface="Arial" pitchFamily="34" charset="0"/>
            </a:endParaRPr>
          </a:p>
        </p:txBody>
      </p:sp>
      <p:sp>
        <p:nvSpPr>
          <p:cNvPr id="2058" name="Rectangle 10"/>
          <p:cNvSpPr>
            <a:spLocks noGrp="1" noChangeArrowheads="1"/>
          </p:cNvSpPr>
          <p:nvPr>
            <p:ph type="hdr"/>
          </p:nvPr>
        </p:nvSpPr>
        <p:spPr bwMode="auto">
          <a:xfrm>
            <a:off x="0" y="0"/>
            <a:ext cx="2924175" cy="482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Arial" charset="0"/>
              </a:defRPr>
            </a:lvl1pPr>
          </a:lstStyle>
          <a:p>
            <a:pPr>
              <a:defRPr/>
            </a:pPr>
            <a:endParaRPr lang="cs-CZ"/>
          </a:p>
        </p:txBody>
      </p:sp>
      <p:sp>
        <p:nvSpPr>
          <p:cNvPr id="2059" name="Rectangle 11"/>
          <p:cNvSpPr>
            <a:spLocks noGrp="1" noChangeArrowheads="1"/>
          </p:cNvSpPr>
          <p:nvPr>
            <p:ph type="dt"/>
          </p:nvPr>
        </p:nvSpPr>
        <p:spPr bwMode="auto">
          <a:xfrm>
            <a:off x="3841750" y="0"/>
            <a:ext cx="2924175" cy="482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Arial" charset="0"/>
              </a:defRPr>
            </a:lvl1pPr>
          </a:lstStyle>
          <a:p>
            <a:pPr>
              <a:defRPr/>
            </a:pPr>
            <a:endParaRPr lang="cs-CZ"/>
          </a:p>
        </p:txBody>
      </p:sp>
      <p:sp>
        <p:nvSpPr>
          <p:cNvPr id="327693" name="Rectangle 12"/>
          <p:cNvSpPr>
            <a:spLocks noGrp="1" noChangeArrowheads="1"/>
          </p:cNvSpPr>
          <p:nvPr>
            <p:ph type="sldImg"/>
          </p:nvPr>
        </p:nvSpPr>
        <p:spPr bwMode="auto">
          <a:xfrm>
            <a:off x="909638" y="744538"/>
            <a:ext cx="4949825" cy="3708400"/>
          </a:xfrm>
          <a:prstGeom prst="rect">
            <a:avLst/>
          </a:prstGeom>
          <a:noFill/>
          <a:ln w="9525">
            <a:noFill/>
            <a:round/>
            <a:headEnd/>
            <a:tailEnd/>
          </a:ln>
        </p:spPr>
      </p:sp>
      <p:sp>
        <p:nvSpPr>
          <p:cNvPr id="2061" name="Rectangle 13"/>
          <p:cNvSpPr>
            <a:spLocks noGrp="1" noChangeArrowheads="1"/>
          </p:cNvSpPr>
          <p:nvPr>
            <p:ph type="body"/>
          </p:nvPr>
        </p:nvSpPr>
        <p:spPr bwMode="auto">
          <a:xfrm>
            <a:off x="677863" y="4714875"/>
            <a:ext cx="5411787" cy="445293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endParaRPr lang="cs-CZ" noProof="0" smtClean="0"/>
          </a:p>
        </p:txBody>
      </p:sp>
      <p:sp>
        <p:nvSpPr>
          <p:cNvPr id="2062" name="Rectangle 14"/>
          <p:cNvSpPr>
            <a:spLocks noGrp="1" noChangeArrowheads="1"/>
          </p:cNvSpPr>
          <p:nvPr>
            <p:ph type="ftr"/>
          </p:nvPr>
        </p:nvSpPr>
        <p:spPr bwMode="auto">
          <a:xfrm>
            <a:off x="0" y="9426575"/>
            <a:ext cx="2924175" cy="482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Arial" charset="0"/>
              </a:defRPr>
            </a:lvl1pPr>
          </a:lstStyle>
          <a:p>
            <a:pPr>
              <a:defRPr/>
            </a:pPr>
            <a:endParaRPr lang="cs-CZ"/>
          </a:p>
        </p:txBody>
      </p:sp>
      <p:sp>
        <p:nvSpPr>
          <p:cNvPr id="2063" name="Rectangle 15"/>
          <p:cNvSpPr>
            <a:spLocks noGrp="1" noChangeArrowheads="1"/>
          </p:cNvSpPr>
          <p:nvPr>
            <p:ph type="sldNum"/>
          </p:nvPr>
        </p:nvSpPr>
        <p:spPr bwMode="auto">
          <a:xfrm>
            <a:off x="3841750" y="9426575"/>
            <a:ext cx="2924175" cy="482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Arial" charset="0"/>
              </a:defRPr>
            </a:lvl1pPr>
          </a:lstStyle>
          <a:p>
            <a:pPr>
              <a:defRPr/>
            </a:pPr>
            <a:fld id="{C49A98F1-0A79-4DAE-9BAA-5028D32F8B4A}"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0754"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AC8ABAC-ECF7-412F-A61C-07A4A7CB469B}"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cs-CZ" altLang="cs-CZ" sz="1200">
              <a:solidFill>
                <a:srgbClr val="000000"/>
              </a:solidFill>
            </a:endParaRPr>
          </a:p>
        </p:txBody>
      </p:sp>
      <p:sp>
        <p:nvSpPr>
          <p:cNvPr id="330755"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30756"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15"/>
          <p:cNvSpPr>
            <a:spLocks noGrp="1" noChangeArrowheads="1"/>
          </p:cNvSpPr>
          <p:nvPr>
            <p:ph type="sldNum" sz="quarter"/>
          </p:nvPr>
        </p:nvSpPr>
        <p:spPr>
          <a:noFill/>
          <a:ln>
            <a:round/>
            <a:headEnd/>
            <a:tailEnd/>
          </a:ln>
        </p:spPr>
        <p:txBody>
          <a:bodyPr/>
          <a:lstStyle/>
          <a:p>
            <a:fld id="{347C9CE2-DD84-49F8-97AC-50BF675AEA3D}" type="slidenum">
              <a:rPr lang="cs-CZ" altLang="cs-CZ" smtClean="0"/>
              <a:pPr/>
              <a:t>10</a:t>
            </a:fld>
            <a:endParaRPr lang="cs-CZ" altLang="cs-CZ" smtClean="0"/>
          </a:p>
        </p:txBody>
      </p:sp>
      <p:sp>
        <p:nvSpPr>
          <p:cNvPr id="366595"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66596"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380930" name="Group 1"/>
          <p:cNvGrpSpPr>
            <a:grpSpLocks/>
          </p:cNvGrpSpPr>
          <p:nvPr/>
        </p:nvGrpSpPr>
        <p:grpSpPr bwMode="auto">
          <a:xfrm>
            <a:off x="992188" y="754063"/>
            <a:ext cx="4794250" cy="3721100"/>
            <a:chOff x="697" y="512"/>
            <a:chExt cx="3366" cy="2525"/>
          </a:xfrm>
        </p:grpSpPr>
        <p:sp>
          <p:nvSpPr>
            <p:cNvPr id="38093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380931"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387074" name="Group 1"/>
          <p:cNvGrpSpPr>
            <a:grpSpLocks/>
          </p:cNvGrpSpPr>
          <p:nvPr/>
        </p:nvGrpSpPr>
        <p:grpSpPr bwMode="auto">
          <a:xfrm>
            <a:off x="992188" y="754063"/>
            <a:ext cx="4794250" cy="3721100"/>
            <a:chOff x="697" y="512"/>
            <a:chExt cx="3366" cy="2525"/>
          </a:xfrm>
        </p:grpSpPr>
        <p:sp>
          <p:nvSpPr>
            <p:cNvPr id="38707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387075"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399362" name="Group 1"/>
          <p:cNvGrpSpPr>
            <a:grpSpLocks/>
          </p:cNvGrpSpPr>
          <p:nvPr/>
        </p:nvGrpSpPr>
        <p:grpSpPr bwMode="auto">
          <a:xfrm>
            <a:off x="992188" y="754063"/>
            <a:ext cx="4794250" cy="3721100"/>
            <a:chOff x="697" y="512"/>
            <a:chExt cx="3366" cy="2525"/>
          </a:xfrm>
        </p:grpSpPr>
        <p:sp>
          <p:nvSpPr>
            <p:cNvPr id="39936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39936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13698" name="Group 1"/>
          <p:cNvGrpSpPr>
            <a:grpSpLocks/>
          </p:cNvGrpSpPr>
          <p:nvPr/>
        </p:nvGrpSpPr>
        <p:grpSpPr bwMode="auto">
          <a:xfrm>
            <a:off x="992188" y="754063"/>
            <a:ext cx="4794250" cy="3721100"/>
            <a:chOff x="697" y="512"/>
            <a:chExt cx="3366" cy="2525"/>
          </a:xfrm>
        </p:grpSpPr>
        <p:sp>
          <p:nvSpPr>
            <p:cNvPr id="41370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1369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20866" name="Group 1"/>
          <p:cNvGrpSpPr>
            <a:grpSpLocks/>
          </p:cNvGrpSpPr>
          <p:nvPr/>
        </p:nvGrpSpPr>
        <p:grpSpPr bwMode="auto">
          <a:xfrm>
            <a:off x="992188" y="754063"/>
            <a:ext cx="4794250" cy="3721100"/>
            <a:chOff x="697" y="512"/>
            <a:chExt cx="3366" cy="2525"/>
          </a:xfrm>
        </p:grpSpPr>
        <p:sp>
          <p:nvSpPr>
            <p:cNvPr id="420868"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20867"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31106" name="Group 1"/>
          <p:cNvGrpSpPr>
            <a:grpSpLocks/>
          </p:cNvGrpSpPr>
          <p:nvPr/>
        </p:nvGrpSpPr>
        <p:grpSpPr bwMode="auto">
          <a:xfrm>
            <a:off x="992188" y="754063"/>
            <a:ext cx="4794250" cy="3721100"/>
            <a:chOff x="697" y="512"/>
            <a:chExt cx="3366" cy="2525"/>
          </a:xfrm>
        </p:grpSpPr>
        <p:sp>
          <p:nvSpPr>
            <p:cNvPr id="431108"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31107"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35202" name="Group 1"/>
          <p:cNvGrpSpPr>
            <a:grpSpLocks/>
          </p:cNvGrpSpPr>
          <p:nvPr/>
        </p:nvGrpSpPr>
        <p:grpSpPr bwMode="auto">
          <a:xfrm>
            <a:off x="992188" y="754063"/>
            <a:ext cx="4794250" cy="3721100"/>
            <a:chOff x="697" y="512"/>
            <a:chExt cx="3366" cy="2525"/>
          </a:xfrm>
        </p:grpSpPr>
        <p:sp>
          <p:nvSpPr>
            <p:cNvPr id="43520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3520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39298" name="Group 1"/>
          <p:cNvGrpSpPr>
            <a:grpSpLocks/>
          </p:cNvGrpSpPr>
          <p:nvPr/>
        </p:nvGrpSpPr>
        <p:grpSpPr bwMode="auto">
          <a:xfrm>
            <a:off x="992188" y="754063"/>
            <a:ext cx="4794250" cy="3721100"/>
            <a:chOff x="697" y="512"/>
            <a:chExt cx="3366" cy="2525"/>
          </a:xfrm>
        </p:grpSpPr>
        <p:sp>
          <p:nvSpPr>
            <p:cNvPr id="43930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3929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49538" name="Group 1"/>
          <p:cNvGrpSpPr>
            <a:grpSpLocks/>
          </p:cNvGrpSpPr>
          <p:nvPr/>
        </p:nvGrpSpPr>
        <p:grpSpPr bwMode="auto">
          <a:xfrm>
            <a:off x="992188" y="754063"/>
            <a:ext cx="4794250" cy="3721100"/>
            <a:chOff x="697" y="512"/>
            <a:chExt cx="3366" cy="2525"/>
          </a:xfrm>
        </p:grpSpPr>
        <p:sp>
          <p:nvSpPr>
            <p:cNvPr id="44954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4953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7B1C691-522D-4977-8A51-226B146244DF}"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cs-CZ" altLang="cs-CZ" sz="1200">
              <a:solidFill>
                <a:srgbClr val="000000"/>
              </a:solidFill>
            </a:endParaRPr>
          </a:p>
        </p:txBody>
      </p:sp>
      <p:sp>
        <p:nvSpPr>
          <p:cNvPr id="335875"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35876"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61826" name="Group 1"/>
          <p:cNvGrpSpPr>
            <a:grpSpLocks/>
          </p:cNvGrpSpPr>
          <p:nvPr/>
        </p:nvGrpSpPr>
        <p:grpSpPr bwMode="auto">
          <a:xfrm>
            <a:off x="992188" y="754063"/>
            <a:ext cx="4794250" cy="3721100"/>
            <a:chOff x="697" y="512"/>
            <a:chExt cx="3366" cy="2525"/>
          </a:xfrm>
        </p:grpSpPr>
        <p:sp>
          <p:nvSpPr>
            <p:cNvPr id="461828"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61827"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65922" name="Group 1"/>
          <p:cNvGrpSpPr>
            <a:grpSpLocks/>
          </p:cNvGrpSpPr>
          <p:nvPr/>
        </p:nvGrpSpPr>
        <p:grpSpPr bwMode="auto">
          <a:xfrm>
            <a:off x="992188" y="754063"/>
            <a:ext cx="4794250" cy="3721100"/>
            <a:chOff x="697" y="512"/>
            <a:chExt cx="3366" cy="2525"/>
          </a:xfrm>
        </p:grpSpPr>
        <p:sp>
          <p:nvSpPr>
            <p:cNvPr id="46592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6592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74114" name="Group 1"/>
          <p:cNvGrpSpPr>
            <a:grpSpLocks/>
          </p:cNvGrpSpPr>
          <p:nvPr/>
        </p:nvGrpSpPr>
        <p:grpSpPr bwMode="auto">
          <a:xfrm>
            <a:off x="992188" y="754063"/>
            <a:ext cx="4794250" cy="3721100"/>
            <a:chOff x="697" y="512"/>
            <a:chExt cx="3366" cy="2525"/>
          </a:xfrm>
        </p:grpSpPr>
        <p:sp>
          <p:nvSpPr>
            <p:cNvPr id="47411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74115"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80258" name="Group 1"/>
          <p:cNvGrpSpPr>
            <a:grpSpLocks/>
          </p:cNvGrpSpPr>
          <p:nvPr/>
        </p:nvGrpSpPr>
        <p:grpSpPr bwMode="auto">
          <a:xfrm>
            <a:off x="992188" y="754063"/>
            <a:ext cx="4794250" cy="3721100"/>
            <a:chOff x="697" y="512"/>
            <a:chExt cx="3366" cy="2525"/>
          </a:xfrm>
        </p:grpSpPr>
        <p:sp>
          <p:nvSpPr>
            <p:cNvPr id="48026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8025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96642" name="Group 1"/>
          <p:cNvGrpSpPr>
            <a:grpSpLocks/>
          </p:cNvGrpSpPr>
          <p:nvPr/>
        </p:nvGrpSpPr>
        <p:grpSpPr bwMode="auto">
          <a:xfrm>
            <a:off x="992188" y="754063"/>
            <a:ext cx="4794250" cy="3721100"/>
            <a:chOff x="697" y="512"/>
            <a:chExt cx="3366" cy="2525"/>
          </a:xfrm>
        </p:grpSpPr>
        <p:sp>
          <p:nvSpPr>
            <p:cNvPr id="49664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49664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04834" name="Group 1"/>
          <p:cNvGrpSpPr>
            <a:grpSpLocks/>
          </p:cNvGrpSpPr>
          <p:nvPr/>
        </p:nvGrpSpPr>
        <p:grpSpPr bwMode="auto">
          <a:xfrm>
            <a:off x="992188" y="754063"/>
            <a:ext cx="4794250" cy="3721100"/>
            <a:chOff x="697" y="512"/>
            <a:chExt cx="3366" cy="2525"/>
          </a:xfrm>
        </p:grpSpPr>
        <p:sp>
          <p:nvSpPr>
            <p:cNvPr id="50483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04835"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17122" name="Group 1"/>
          <p:cNvGrpSpPr>
            <a:grpSpLocks/>
          </p:cNvGrpSpPr>
          <p:nvPr/>
        </p:nvGrpSpPr>
        <p:grpSpPr bwMode="auto">
          <a:xfrm>
            <a:off x="992188" y="754063"/>
            <a:ext cx="4794250" cy="3721100"/>
            <a:chOff x="697" y="512"/>
            <a:chExt cx="3366" cy="2525"/>
          </a:xfrm>
        </p:grpSpPr>
        <p:sp>
          <p:nvSpPr>
            <p:cNvPr id="51712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1712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27362" name="Group 1"/>
          <p:cNvGrpSpPr>
            <a:grpSpLocks/>
          </p:cNvGrpSpPr>
          <p:nvPr/>
        </p:nvGrpSpPr>
        <p:grpSpPr bwMode="auto">
          <a:xfrm>
            <a:off x="992188" y="754063"/>
            <a:ext cx="4794250" cy="3721100"/>
            <a:chOff x="697" y="512"/>
            <a:chExt cx="3366" cy="2525"/>
          </a:xfrm>
        </p:grpSpPr>
        <p:sp>
          <p:nvSpPr>
            <p:cNvPr id="52736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2736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37602" name="Group 1"/>
          <p:cNvGrpSpPr>
            <a:grpSpLocks/>
          </p:cNvGrpSpPr>
          <p:nvPr/>
        </p:nvGrpSpPr>
        <p:grpSpPr bwMode="auto">
          <a:xfrm>
            <a:off x="992188" y="754063"/>
            <a:ext cx="4794250" cy="3721100"/>
            <a:chOff x="697" y="512"/>
            <a:chExt cx="3366" cy="2525"/>
          </a:xfrm>
        </p:grpSpPr>
        <p:sp>
          <p:nvSpPr>
            <p:cNvPr id="53760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3760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47842" name="Group 1"/>
          <p:cNvGrpSpPr>
            <a:grpSpLocks/>
          </p:cNvGrpSpPr>
          <p:nvPr/>
        </p:nvGrpSpPr>
        <p:grpSpPr bwMode="auto">
          <a:xfrm>
            <a:off x="992188" y="754063"/>
            <a:ext cx="4794250" cy="3721100"/>
            <a:chOff x="697" y="512"/>
            <a:chExt cx="3366" cy="2525"/>
          </a:xfrm>
        </p:grpSpPr>
        <p:sp>
          <p:nvSpPr>
            <p:cNvPr id="54784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4784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4387CDB-13BB-4A18-B714-C649E68928F5}"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cs-CZ" altLang="cs-CZ" sz="1200">
              <a:solidFill>
                <a:srgbClr val="000000"/>
              </a:solidFill>
            </a:endParaRPr>
          </a:p>
        </p:txBody>
      </p:sp>
      <p:sp>
        <p:nvSpPr>
          <p:cNvPr id="338947"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38948"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62178" name="Group 1"/>
          <p:cNvGrpSpPr>
            <a:grpSpLocks/>
          </p:cNvGrpSpPr>
          <p:nvPr/>
        </p:nvGrpSpPr>
        <p:grpSpPr bwMode="auto">
          <a:xfrm>
            <a:off x="992188" y="754063"/>
            <a:ext cx="4794250" cy="3721100"/>
            <a:chOff x="697" y="512"/>
            <a:chExt cx="3366" cy="2525"/>
          </a:xfrm>
        </p:grpSpPr>
        <p:sp>
          <p:nvSpPr>
            <p:cNvPr id="56218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6217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72418" name="Group 1"/>
          <p:cNvGrpSpPr>
            <a:grpSpLocks/>
          </p:cNvGrpSpPr>
          <p:nvPr/>
        </p:nvGrpSpPr>
        <p:grpSpPr bwMode="auto">
          <a:xfrm>
            <a:off x="992188" y="754063"/>
            <a:ext cx="4794250" cy="3721100"/>
            <a:chOff x="697" y="512"/>
            <a:chExt cx="3366" cy="2525"/>
          </a:xfrm>
        </p:grpSpPr>
        <p:sp>
          <p:nvSpPr>
            <p:cNvPr id="57242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7241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80610" name="Group 1"/>
          <p:cNvGrpSpPr>
            <a:grpSpLocks/>
          </p:cNvGrpSpPr>
          <p:nvPr/>
        </p:nvGrpSpPr>
        <p:grpSpPr bwMode="auto">
          <a:xfrm>
            <a:off x="992188" y="754063"/>
            <a:ext cx="4794250" cy="3721100"/>
            <a:chOff x="697" y="512"/>
            <a:chExt cx="3366" cy="2525"/>
          </a:xfrm>
        </p:grpSpPr>
        <p:sp>
          <p:nvSpPr>
            <p:cNvPr id="58061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80611"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81634" name="Group 1"/>
          <p:cNvGrpSpPr>
            <a:grpSpLocks/>
          </p:cNvGrpSpPr>
          <p:nvPr/>
        </p:nvGrpSpPr>
        <p:grpSpPr bwMode="auto">
          <a:xfrm>
            <a:off x="992188" y="754063"/>
            <a:ext cx="4794250" cy="3721100"/>
            <a:chOff x="697" y="512"/>
            <a:chExt cx="3366" cy="2525"/>
          </a:xfrm>
        </p:grpSpPr>
        <p:sp>
          <p:nvSpPr>
            <p:cNvPr id="58163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81635"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82658" name="Group 1"/>
          <p:cNvGrpSpPr>
            <a:grpSpLocks/>
          </p:cNvGrpSpPr>
          <p:nvPr/>
        </p:nvGrpSpPr>
        <p:grpSpPr bwMode="auto">
          <a:xfrm>
            <a:off x="992188" y="754063"/>
            <a:ext cx="4794250" cy="3721100"/>
            <a:chOff x="697" y="512"/>
            <a:chExt cx="3366" cy="2525"/>
          </a:xfrm>
        </p:grpSpPr>
        <p:sp>
          <p:nvSpPr>
            <p:cNvPr id="58266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8265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83682" name="Group 1"/>
          <p:cNvGrpSpPr>
            <a:grpSpLocks/>
          </p:cNvGrpSpPr>
          <p:nvPr/>
        </p:nvGrpSpPr>
        <p:grpSpPr bwMode="auto">
          <a:xfrm>
            <a:off x="992188" y="754063"/>
            <a:ext cx="4794250" cy="3721100"/>
            <a:chOff x="697" y="512"/>
            <a:chExt cx="3366" cy="2525"/>
          </a:xfrm>
        </p:grpSpPr>
        <p:sp>
          <p:nvSpPr>
            <p:cNvPr id="58368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8368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84706" name="Group 1"/>
          <p:cNvGrpSpPr>
            <a:grpSpLocks/>
          </p:cNvGrpSpPr>
          <p:nvPr/>
        </p:nvGrpSpPr>
        <p:grpSpPr bwMode="auto">
          <a:xfrm>
            <a:off x="992188" y="754063"/>
            <a:ext cx="4794250" cy="3721100"/>
            <a:chOff x="697" y="512"/>
            <a:chExt cx="3366" cy="2525"/>
          </a:xfrm>
        </p:grpSpPr>
        <p:sp>
          <p:nvSpPr>
            <p:cNvPr id="584708"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84707"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85730" name="Group 1"/>
          <p:cNvGrpSpPr>
            <a:grpSpLocks/>
          </p:cNvGrpSpPr>
          <p:nvPr/>
        </p:nvGrpSpPr>
        <p:grpSpPr bwMode="auto">
          <a:xfrm>
            <a:off x="992188" y="754063"/>
            <a:ext cx="4794250" cy="3721100"/>
            <a:chOff x="697" y="512"/>
            <a:chExt cx="3366" cy="2525"/>
          </a:xfrm>
        </p:grpSpPr>
        <p:sp>
          <p:nvSpPr>
            <p:cNvPr id="58573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85731"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6754" name="Rectangle 15"/>
          <p:cNvSpPr>
            <a:spLocks noGrp="1" noChangeArrowheads="1"/>
          </p:cNvSpPr>
          <p:nvPr>
            <p:ph type="sldNum" sz="quarter"/>
          </p:nvPr>
        </p:nvSpPr>
        <p:spPr>
          <a:noFill/>
          <a:ln>
            <a:round/>
            <a:headEnd/>
            <a:tailEnd/>
          </a:ln>
        </p:spPr>
        <p:txBody>
          <a:bodyPr/>
          <a:lstStyle/>
          <a:p>
            <a:fld id="{2879ED5F-0738-4559-A9FA-9DC0EA88E047}" type="slidenum">
              <a:rPr lang="cs-CZ" altLang="cs-CZ" smtClean="0"/>
              <a:pPr/>
              <a:t>38</a:t>
            </a:fld>
            <a:endParaRPr lang="cs-CZ" altLang="cs-CZ" smtClean="0"/>
          </a:p>
        </p:txBody>
      </p:sp>
      <p:sp>
        <p:nvSpPr>
          <p:cNvPr id="586755"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586756" name="Rectangle 3"/>
          <p:cNvSpPr>
            <a:spLocks noGrp="1"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90850" name="Group 1"/>
          <p:cNvGrpSpPr>
            <a:grpSpLocks/>
          </p:cNvGrpSpPr>
          <p:nvPr/>
        </p:nvGrpSpPr>
        <p:grpSpPr bwMode="auto">
          <a:xfrm>
            <a:off x="992188" y="754063"/>
            <a:ext cx="4794250" cy="3721100"/>
            <a:chOff x="697" y="512"/>
            <a:chExt cx="3366" cy="2525"/>
          </a:xfrm>
        </p:grpSpPr>
        <p:sp>
          <p:nvSpPr>
            <p:cNvPr id="59085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90851"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2018"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8235617-7798-4418-90CE-E14EBCB87BD6}"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cs-CZ" altLang="cs-CZ" sz="1200">
              <a:solidFill>
                <a:srgbClr val="000000"/>
              </a:solidFill>
            </a:endParaRPr>
          </a:p>
        </p:txBody>
      </p:sp>
      <p:sp>
        <p:nvSpPr>
          <p:cNvPr id="342019"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42020"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93922" name="Group 1"/>
          <p:cNvGrpSpPr>
            <a:grpSpLocks/>
          </p:cNvGrpSpPr>
          <p:nvPr/>
        </p:nvGrpSpPr>
        <p:grpSpPr bwMode="auto">
          <a:xfrm>
            <a:off x="992188" y="754063"/>
            <a:ext cx="4794250" cy="3721100"/>
            <a:chOff x="697" y="512"/>
            <a:chExt cx="3366" cy="2525"/>
          </a:xfrm>
        </p:grpSpPr>
        <p:sp>
          <p:nvSpPr>
            <p:cNvPr id="59392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9392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98018" name="Group 1"/>
          <p:cNvGrpSpPr>
            <a:grpSpLocks/>
          </p:cNvGrpSpPr>
          <p:nvPr/>
        </p:nvGrpSpPr>
        <p:grpSpPr bwMode="auto">
          <a:xfrm>
            <a:off x="992188" y="754063"/>
            <a:ext cx="4794250" cy="3721100"/>
            <a:chOff x="697" y="512"/>
            <a:chExt cx="3366" cy="2525"/>
          </a:xfrm>
        </p:grpSpPr>
        <p:sp>
          <p:nvSpPr>
            <p:cNvPr id="59802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59801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04162" name="Group 1"/>
          <p:cNvGrpSpPr>
            <a:grpSpLocks/>
          </p:cNvGrpSpPr>
          <p:nvPr/>
        </p:nvGrpSpPr>
        <p:grpSpPr bwMode="auto">
          <a:xfrm>
            <a:off x="992188" y="754063"/>
            <a:ext cx="4794250" cy="3721100"/>
            <a:chOff x="697" y="512"/>
            <a:chExt cx="3366" cy="2525"/>
          </a:xfrm>
        </p:grpSpPr>
        <p:sp>
          <p:nvSpPr>
            <p:cNvPr id="60416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04163"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08258" name="Group 1"/>
          <p:cNvGrpSpPr>
            <a:grpSpLocks/>
          </p:cNvGrpSpPr>
          <p:nvPr/>
        </p:nvGrpSpPr>
        <p:grpSpPr bwMode="auto">
          <a:xfrm>
            <a:off x="992188" y="754063"/>
            <a:ext cx="4794250" cy="3721100"/>
            <a:chOff x="697" y="512"/>
            <a:chExt cx="3366" cy="2525"/>
          </a:xfrm>
        </p:grpSpPr>
        <p:sp>
          <p:nvSpPr>
            <p:cNvPr id="60826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0825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13378" name="Group 1"/>
          <p:cNvGrpSpPr>
            <a:grpSpLocks/>
          </p:cNvGrpSpPr>
          <p:nvPr/>
        </p:nvGrpSpPr>
        <p:grpSpPr bwMode="auto">
          <a:xfrm>
            <a:off x="992188" y="754063"/>
            <a:ext cx="4794250" cy="3721100"/>
            <a:chOff x="697" y="512"/>
            <a:chExt cx="3366" cy="2525"/>
          </a:xfrm>
        </p:grpSpPr>
        <p:sp>
          <p:nvSpPr>
            <p:cNvPr id="61338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13379"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17474" name="Group 1"/>
          <p:cNvGrpSpPr>
            <a:grpSpLocks/>
          </p:cNvGrpSpPr>
          <p:nvPr/>
        </p:nvGrpSpPr>
        <p:grpSpPr bwMode="auto">
          <a:xfrm>
            <a:off x="992188" y="754063"/>
            <a:ext cx="4794250" cy="3721100"/>
            <a:chOff x="697" y="512"/>
            <a:chExt cx="3366" cy="2525"/>
          </a:xfrm>
        </p:grpSpPr>
        <p:sp>
          <p:nvSpPr>
            <p:cNvPr id="61747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17475"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21570" name="Group 1"/>
          <p:cNvGrpSpPr>
            <a:grpSpLocks/>
          </p:cNvGrpSpPr>
          <p:nvPr/>
        </p:nvGrpSpPr>
        <p:grpSpPr bwMode="auto">
          <a:xfrm>
            <a:off x="992188" y="754063"/>
            <a:ext cx="4794250" cy="3721100"/>
            <a:chOff x="697" y="512"/>
            <a:chExt cx="3366" cy="2525"/>
          </a:xfrm>
        </p:grpSpPr>
        <p:sp>
          <p:nvSpPr>
            <p:cNvPr id="62157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21571" name="Rectangle 3"/>
          <p:cNvSpPr>
            <a:spLocks noGrp="1" noChangeArrowheads="1"/>
          </p:cNvSpPr>
          <p:nvPr>
            <p:ph type="body"/>
          </p:nvPr>
        </p:nvSpPr>
        <p:spPr>
          <a:xfrm>
            <a:off x="677863" y="4714875"/>
            <a:ext cx="5408612" cy="4449763"/>
          </a:xfrm>
          <a:noFill/>
        </p:spPr>
        <p:txBody>
          <a:bodyPr wrap="none" anchor="ctr"/>
          <a:lstStyle/>
          <a:p>
            <a:endParaRPr lang="cs-CZ" altLang="cs-CZ"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26690" name="Group 1"/>
          <p:cNvGrpSpPr>
            <a:grpSpLocks/>
          </p:cNvGrpSpPr>
          <p:nvPr/>
        </p:nvGrpSpPr>
        <p:grpSpPr bwMode="auto">
          <a:xfrm>
            <a:off x="992188" y="754063"/>
            <a:ext cx="4794250" cy="3721100"/>
            <a:chOff x="697" y="512"/>
            <a:chExt cx="3366" cy="2525"/>
          </a:xfrm>
        </p:grpSpPr>
        <p:sp>
          <p:nvSpPr>
            <p:cNvPr id="62669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26691"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0786" name="Group 1"/>
          <p:cNvGrpSpPr>
            <a:grpSpLocks/>
          </p:cNvGrpSpPr>
          <p:nvPr/>
        </p:nvGrpSpPr>
        <p:grpSpPr bwMode="auto">
          <a:xfrm>
            <a:off x="992188" y="754063"/>
            <a:ext cx="4794250" cy="3721100"/>
            <a:chOff x="697" y="512"/>
            <a:chExt cx="3366" cy="2525"/>
          </a:xfrm>
        </p:grpSpPr>
        <p:sp>
          <p:nvSpPr>
            <p:cNvPr id="630788"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0787"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2834" name="Group 1"/>
          <p:cNvGrpSpPr>
            <a:grpSpLocks/>
          </p:cNvGrpSpPr>
          <p:nvPr/>
        </p:nvGrpSpPr>
        <p:grpSpPr bwMode="auto">
          <a:xfrm>
            <a:off x="992188" y="754063"/>
            <a:ext cx="4794250" cy="3721100"/>
            <a:chOff x="697" y="512"/>
            <a:chExt cx="3366" cy="2525"/>
          </a:xfrm>
        </p:grpSpPr>
        <p:sp>
          <p:nvSpPr>
            <p:cNvPr id="63283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2835"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B71BDCB-9C64-4193-B365-EB3A1A645B1E}"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cs-CZ" altLang="cs-CZ" sz="1200">
              <a:solidFill>
                <a:srgbClr val="000000"/>
              </a:solidFill>
            </a:endParaRPr>
          </a:p>
        </p:txBody>
      </p:sp>
      <p:sp>
        <p:nvSpPr>
          <p:cNvPr id="347139"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47140"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3858" name="Group 1"/>
          <p:cNvGrpSpPr>
            <a:grpSpLocks/>
          </p:cNvGrpSpPr>
          <p:nvPr/>
        </p:nvGrpSpPr>
        <p:grpSpPr bwMode="auto">
          <a:xfrm>
            <a:off x="992188" y="754063"/>
            <a:ext cx="4794250" cy="3721100"/>
            <a:chOff x="697" y="512"/>
            <a:chExt cx="3366" cy="2525"/>
          </a:xfrm>
        </p:grpSpPr>
        <p:sp>
          <p:nvSpPr>
            <p:cNvPr id="63386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3859"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4882" name="Group 1"/>
          <p:cNvGrpSpPr>
            <a:grpSpLocks/>
          </p:cNvGrpSpPr>
          <p:nvPr/>
        </p:nvGrpSpPr>
        <p:grpSpPr bwMode="auto">
          <a:xfrm>
            <a:off x="992188" y="754063"/>
            <a:ext cx="4794250" cy="3721100"/>
            <a:chOff x="697" y="512"/>
            <a:chExt cx="3366" cy="2525"/>
          </a:xfrm>
        </p:grpSpPr>
        <p:sp>
          <p:nvSpPr>
            <p:cNvPr id="63488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4883"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5906" name="Group 1"/>
          <p:cNvGrpSpPr>
            <a:grpSpLocks/>
          </p:cNvGrpSpPr>
          <p:nvPr/>
        </p:nvGrpSpPr>
        <p:grpSpPr bwMode="auto">
          <a:xfrm>
            <a:off x="992188" y="754063"/>
            <a:ext cx="4794250" cy="3721100"/>
            <a:chOff x="697" y="512"/>
            <a:chExt cx="3366" cy="2525"/>
          </a:xfrm>
        </p:grpSpPr>
        <p:sp>
          <p:nvSpPr>
            <p:cNvPr id="635908"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5907"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6930" name="Group 1"/>
          <p:cNvGrpSpPr>
            <a:grpSpLocks/>
          </p:cNvGrpSpPr>
          <p:nvPr/>
        </p:nvGrpSpPr>
        <p:grpSpPr bwMode="auto">
          <a:xfrm>
            <a:off x="992188" y="754063"/>
            <a:ext cx="4794250" cy="3721100"/>
            <a:chOff x="697" y="512"/>
            <a:chExt cx="3366" cy="2525"/>
          </a:xfrm>
        </p:grpSpPr>
        <p:sp>
          <p:nvSpPr>
            <p:cNvPr id="63693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6931"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7954" name="Group 1"/>
          <p:cNvGrpSpPr>
            <a:grpSpLocks/>
          </p:cNvGrpSpPr>
          <p:nvPr/>
        </p:nvGrpSpPr>
        <p:grpSpPr bwMode="auto">
          <a:xfrm>
            <a:off x="992188" y="754063"/>
            <a:ext cx="4794250" cy="3721100"/>
            <a:chOff x="697" y="512"/>
            <a:chExt cx="3366" cy="2525"/>
          </a:xfrm>
        </p:grpSpPr>
        <p:sp>
          <p:nvSpPr>
            <p:cNvPr id="63795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7955"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8978" name="Group 1"/>
          <p:cNvGrpSpPr>
            <a:grpSpLocks/>
          </p:cNvGrpSpPr>
          <p:nvPr/>
        </p:nvGrpSpPr>
        <p:grpSpPr bwMode="auto">
          <a:xfrm>
            <a:off x="992188" y="754063"/>
            <a:ext cx="4794250" cy="3721100"/>
            <a:chOff x="697" y="512"/>
            <a:chExt cx="3366" cy="2525"/>
          </a:xfrm>
        </p:grpSpPr>
        <p:sp>
          <p:nvSpPr>
            <p:cNvPr id="638980"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38979"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43074" name="Group 1"/>
          <p:cNvGrpSpPr>
            <a:grpSpLocks/>
          </p:cNvGrpSpPr>
          <p:nvPr/>
        </p:nvGrpSpPr>
        <p:grpSpPr bwMode="auto">
          <a:xfrm>
            <a:off x="992188" y="754063"/>
            <a:ext cx="4794250" cy="3721100"/>
            <a:chOff x="697" y="512"/>
            <a:chExt cx="3366" cy="2525"/>
          </a:xfrm>
        </p:grpSpPr>
        <p:sp>
          <p:nvSpPr>
            <p:cNvPr id="643076"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43075"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45122" name="Group 1"/>
          <p:cNvGrpSpPr>
            <a:grpSpLocks/>
          </p:cNvGrpSpPr>
          <p:nvPr/>
        </p:nvGrpSpPr>
        <p:grpSpPr bwMode="auto">
          <a:xfrm>
            <a:off x="992188" y="754063"/>
            <a:ext cx="4794250" cy="3721100"/>
            <a:chOff x="697" y="512"/>
            <a:chExt cx="3366" cy="2525"/>
          </a:xfrm>
        </p:grpSpPr>
        <p:sp>
          <p:nvSpPr>
            <p:cNvPr id="645124"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45123"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46146" name="Group 1"/>
          <p:cNvGrpSpPr>
            <a:grpSpLocks/>
          </p:cNvGrpSpPr>
          <p:nvPr/>
        </p:nvGrpSpPr>
        <p:grpSpPr bwMode="auto">
          <a:xfrm>
            <a:off x="992188" y="754063"/>
            <a:ext cx="4794250" cy="3721100"/>
            <a:chOff x="697" y="512"/>
            <a:chExt cx="3366" cy="2525"/>
          </a:xfrm>
        </p:grpSpPr>
        <p:sp>
          <p:nvSpPr>
            <p:cNvPr id="646148"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46147"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47170" name="Group 1"/>
          <p:cNvGrpSpPr>
            <a:grpSpLocks/>
          </p:cNvGrpSpPr>
          <p:nvPr/>
        </p:nvGrpSpPr>
        <p:grpSpPr bwMode="auto">
          <a:xfrm>
            <a:off x="992188" y="754063"/>
            <a:ext cx="4794250" cy="3721100"/>
            <a:chOff x="697" y="512"/>
            <a:chExt cx="3366" cy="2525"/>
          </a:xfrm>
        </p:grpSpPr>
        <p:sp>
          <p:nvSpPr>
            <p:cNvPr id="647172" name="Freeform 2"/>
            <p:cNvSpPr>
              <a:spLocks noChangeArrowheads="1"/>
            </p:cNvSpPr>
            <p:nvPr/>
          </p:nvSpPr>
          <p:spPr bwMode="auto">
            <a:xfrm>
              <a:off x="697" y="512"/>
              <a:ext cx="3367" cy="2526"/>
            </a:xfrm>
            <a:custGeom>
              <a:avLst/>
              <a:gdLst>
                <a:gd name="T0" fmla="*/ 0 w 14848"/>
                <a:gd name="T1" fmla="*/ 0 h 11141"/>
                <a:gd name="T2" fmla="*/ 0 w 14848"/>
                <a:gd name="T3" fmla="*/ 0 h 11141"/>
                <a:gd name="T4" fmla="*/ 0 w 14848"/>
                <a:gd name="T5" fmla="*/ 0 h 11141"/>
                <a:gd name="T6" fmla="*/ 0 w 14848"/>
                <a:gd name="T7" fmla="*/ 0 h 11141"/>
                <a:gd name="T8" fmla="*/ 0 w 14848"/>
                <a:gd name="T9" fmla="*/ 0 h 11141"/>
                <a:gd name="T10" fmla="*/ 0 60000 65536"/>
                <a:gd name="T11" fmla="*/ 0 60000 65536"/>
                <a:gd name="T12" fmla="*/ 0 60000 65536"/>
                <a:gd name="T13" fmla="*/ 0 60000 65536"/>
                <a:gd name="T14" fmla="*/ 0 60000 65536"/>
                <a:gd name="T15" fmla="*/ 0 w 14848"/>
                <a:gd name="T16" fmla="*/ 0 h 11141"/>
                <a:gd name="T17" fmla="*/ 14848 w 14848"/>
                <a:gd name="T18" fmla="*/ 11141 h 11141"/>
              </a:gdLst>
              <a:ahLst/>
              <a:cxnLst>
                <a:cxn ang="T10">
                  <a:pos x="T0" y="T1"/>
                </a:cxn>
                <a:cxn ang="T11">
                  <a:pos x="T2" y="T3"/>
                </a:cxn>
                <a:cxn ang="T12">
                  <a:pos x="T4" y="T5"/>
                </a:cxn>
                <a:cxn ang="T13">
                  <a:pos x="T6" y="T7"/>
                </a:cxn>
                <a:cxn ang="T14">
                  <a:pos x="T8" y="T9"/>
                </a:cxn>
              </a:cxnLst>
              <a:rect l="T15" t="T16" r="T17" b="T18"/>
              <a:pathLst>
                <a:path w="14848" h="11141">
                  <a:moveTo>
                    <a:pt x="0" y="0"/>
                  </a:moveTo>
                  <a:lnTo>
                    <a:pt x="14847" y="0"/>
                  </a:lnTo>
                  <a:lnTo>
                    <a:pt x="14847" y="11140"/>
                  </a:lnTo>
                  <a:lnTo>
                    <a:pt x="0" y="11140"/>
                  </a:lnTo>
                  <a:lnTo>
                    <a:pt x="0" y="0"/>
                  </a:lnTo>
                </a:path>
              </a:pathLst>
            </a:custGeom>
            <a:solidFill>
              <a:srgbClr val="FFFFFF"/>
            </a:solidFill>
            <a:ln w="9360">
              <a:solidFill>
                <a:srgbClr val="000000"/>
              </a:solidFill>
              <a:miter lim="800000"/>
              <a:headEnd/>
              <a:tailEnd/>
            </a:ln>
          </p:spPr>
          <p:txBody>
            <a:bodyPr wrap="none" anchor="ctr"/>
            <a:lstStyle/>
            <a:p>
              <a:endParaRPr lang="cs-CZ"/>
            </a:p>
          </p:txBody>
        </p:sp>
      </p:grpSp>
      <p:sp>
        <p:nvSpPr>
          <p:cNvPr id="647171" name="Rectangle 3"/>
          <p:cNvSpPr>
            <a:spLocks noGrp="1" noChangeArrowheads="1"/>
          </p:cNvSpPr>
          <p:nvPr>
            <p:ph type="body"/>
          </p:nvPr>
        </p:nvSpPr>
        <p:spPr>
          <a:xfrm>
            <a:off x="677863" y="4714875"/>
            <a:ext cx="5410200" cy="4451350"/>
          </a:xfrm>
          <a:noFill/>
        </p:spPr>
        <p:txBody>
          <a:bodyPr wrap="none" anchor="ctr"/>
          <a:lstStyle/>
          <a:p>
            <a:endParaRPr lang="cs-CZ" alt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B1CBC5A-FF45-4C5E-8063-7BFA7316C334}"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a:t>
            </a:fld>
            <a:endParaRPr lang="cs-CZ" altLang="cs-CZ" sz="1200">
              <a:solidFill>
                <a:srgbClr val="000000"/>
              </a:solidFill>
            </a:endParaRPr>
          </a:p>
        </p:txBody>
      </p:sp>
      <p:sp>
        <p:nvSpPr>
          <p:cNvPr id="351235"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51236"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4306"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778DD88-663A-4EBE-AD7D-D05804DBFAD5}"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7</a:t>
            </a:fld>
            <a:endParaRPr lang="cs-CZ" altLang="cs-CZ" sz="1200">
              <a:solidFill>
                <a:srgbClr val="000000"/>
              </a:solidFill>
            </a:endParaRPr>
          </a:p>
        </p:txBody>
      </p:sp>
      <p:sp>
        <p:nvSpPr>
          <p:cNvPr id="354307"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54308"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02"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7CA236D-7C8A-4331-A629-E0D827807046}"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cs-CZ" altLang="cs-CZ" sz="1200">
              <a:solidFill>
                <a:srgbClr val="000000"/>
              </a:solidFill>
            </a:endParaRPr>
          </a:p>
        </p:txBody>
      </p:sp>
      <p:sp>
        <p:nvSpPr>
          <p:cNvPr id="358403"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58404"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15"/>
          <p:cNvSpPr txBox="1">
            <a:spLocks noGrp="1" noChangeArrowheads="1"/>
          </p:cNvSpPr>
          <p:nvPr/>
        </p:nvSpPr>
        <p:spPr bwMode="auto">
          <a:xfrm>
            <a:off x="3841750" y="9426575"/>
            <a:ext cx="2924175" cy="482600"/>
          </a:xfrm>
          <a:prstGeom prst="rect">
            <a:avLst/>
          </a:prstGeom>
          <a:noFill/>
          <a:ln w="9525">
            <a:noFill/>
            <a:round/>
            <a:headEnd/>
            <a:tailEnd/>
          </a:ln>
        </p:spPr>
        <p:txBody>
          <a:bodyPr anchor="b"/>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6C70749-4770-43E4-B5F9-1C11C2E63B62}" type="slidenum">
              <a:rPr lang="cs-CZ" altLang="cs-CZ" sz="12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cs-CZ" altLang="cs-CZ" sz="1200">
              <a:solidFill>
                <a:srgbClr val="000000"/>
              </a:solidFill>
            </a:endParaRPr>
          </a:p>
        </p:txBody>
      </p:sp>
      <p:sp>
        <p:nvSpPr>
          <p:cNvPr id="365571" name="Text Box 2"/>
          <p:cNvSpPr txBox="1">
            <a:spLocks noChangeArrowheads="1"/>
          </p:cNvSpPr>
          <p:nvPr/>
        </p:nvSpPr>
        <p:spPr bwMode="auto">
          <a:xfrm>
            <a:off x="909638" y="744538"/>
            <a:ext cx="4964112" cy="3722687"/>
          </a:xfrm>
          <a:prstGeom prst="rect">
            <a:avLst/>
          </a:prstGeom>
          <a:solidFill>
            <a:srgbClr val="FFFFFF"/>
          </a:solidFill>
          <a:ln w="9360">
            <a:solidFill>
              <a:srgbClr val="000000"/>
            </a:solidFill>
            <a:miter lim="800000"/>
            <a:headEnd/>
            <a:tailEnd/>
          </a:ln>
        </p:spPr>
        <p:txBody>
          <a:bodyPr wrap="none" anchor="ctr"/>
          <a:lstStyle/>
          <a:p>
            <a:endParaRPr lang="cs-CZ" altLang="cs-CZ"/>
          </a:p>
        </p:txBody>
      </p:sp>
      <p:sp>
        <p:nvSpPr>
          <p:cNvPr id="365572" name="Rectangle 3"/>
          <p:cNvSpPr>
            <a:spLocks noChangeArrowheads="1"/>
          </p:cNvSpPr>
          <p:nvPr>
            <p:ph type="body"/>
          </p:nvPr>
        </p:nvSpPr>
        <p:spPr>
          <a:xfrm>
            <a:off x="677863" y="4714875"/>
            <a:ext cx="5413375" cy="4546600"/>
          </a:xfrm>
          <a:noFill/>
        </p:spPr>
        <p:txBody>
          <a:bodyPr wrap="none" anchor="ctr"/>
          <a:lstStyle/>
          <a:p>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Přímá spojnice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Přímá spojnice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Přímá spojnice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Přímá spojnice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Přímá spojnice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Přímá spojnice 25"/>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Obdélník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ál 27"/>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ál 28"/>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ál 29"/>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ál 30"/>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ál 31"/>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Nadpis 7"/>
          <p:cNvSpPr>
            <a:spLocks noGrp="1"/>
          </p:cNvSpPr>
          <p:nvPr>
            <p:ph type="ctrTitle"/>
          </p:nvPr>
        </p:nvSpPr>
        <p:spPr>
          <a:xfrm>
            <a:off x="2286000" y="3124200"/>
            <a:ext cx="6172200" cy="1894362"/>
          </a:xfrm>
        </p:spPr>
        <p:txBody>
          <a:bodyPr/>
          <a:lstStyle>
            <a:lvl1pPr>
              <a:defRPr b="1"/>
            </a:lvl1pPr>
          </a:lstStyle>
          <a:p>
            <a:r>
              <a:rPr lang="cs-CZ" smtClean="0"/>
              <a:t>Kliknutím lze upravit styl.</a:t>
            </a:r>
            <a:endParaRPr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a:p>
        </p:txBody>
      </p:sp>
      <p:sp>
        <p:nvSpPr>
          <p:cNvPr id="22" name="Zástupný symbol pro datum 27"/>
          <p:cNvSpPr>
            <a:spLocks noGrp="1"/>
          </p:cNvSpPr>
          <p:nvPr>
            <p:ph type="dt" sz="half" idx="10"/>
          </p:nvPr>
        </p:nvSpPr>
        <p:spPr bwMode="auto">
          <a:xfrm rot="5400000">
            <a:off x="7764463" y="1174750"/>
            <a:ext cx="2286000" cy="381000"/>
          </a:xfrm>
        </p:spPr>
        <p:txBody>
          <a:bodyPr/>
          <a:lstStyle>
            <a:lvl1pPr>
              <a:defRPr/>
            </a:lvl1pPr>
          </a:lstStyle>
          <a:p>
            <a:pPr>
              <a:defRPr/>
            </a:pPr>
            <a:endParaRPr lang="cs-CZ"/>
          </a:p>
        </p:txBody>
      </p:sp>
      <p:sp>
        <p:nvSpPr>
          <p:cNvPr id="23" name="Zástupný symbol pro zápatí 16"/>
          <p:cNvSpPr>
            <a:spLocks noGrp="1"/>
          </p:cNvSpPr>
          <p:nvPr>
            <p:ph type="ftr" sz="quarter" idx="11"/>
          </p:nvPr>
        </p:nvSpPr>
        <p:spPr bwMode="auto">
          <a:xfrm rot="5400000">
            <a:off x="7077076" y="4181475"/>
            <a:ext cx="3657600" cy="384175"/>
          </a:xfrm>
        </p:spPr>
        <p:txBody>
          <a:bodyPr/>
          <a:lstStyle>
            <a:lvl1pPr>
              <a:defRPr/>
            </a:lvl1pPr>
          </a:lstStyle>
          <a:p>
            <a:pPr>
              <a:defRPr/>
            </a:pPr>
            <a:endParaRPr lang="cs-CZ"/>
          </a:p>
        </p:txBody>
      </p:sp>
      <p:sp>
        <p:nvSpPr>
          <p:cNvPr id="24" name="Zástupný symbol pro číslo snímku 28"/>
          <p:cNvSpPr>
            <a:spLocks noGrp="1"/>
          </p:cNvSpPr>
          <p:nvPr>
            <p:ph type="sldNum" sz="quarter" idx="12"/>
          </p:nvPr>
        </p:nvSpPr>
        <p:spPr bwMode="auto">
          <a:xfrm>
            <a:off x="1325563" y="4929188"/>
            <a:ext cx="609600" cy="517525"/>
          </a:xfrm>
        </p:spPr>
        <p:txBody>
          <a:bodyPr/>
          <a:lstStyle>
            <a:lvl1pPr>
              <a:defRPr/>
            </a:lvl1pPr>
          </a:lstStyle>
          <a:p>
            <a:pPr>
              <a:defRPr/>
            </a:pPr>
            <a:fld id="{723945C4-AD5C-4FA8-A5C4-D0653E148A4D}"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23063376-E4A3-4E43-B1B0-2F831D67D8B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72AF5000-FACB-4EC9-A912-23FD6B77DAC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457200" y="1600200"/>
            <a:ext cx="7467600" cy="487375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6"/>
          <p:cNvSpPr>
            <a:spLocks noGrp="1"/>
          </p:cNvSpPr>
          <p:nvPr>
            <p:ph type="dt" sz="half" idx="10"/>
          </p:nvPr>
        </p:nvSpPr>
        <p:spPr/>
        <p:txBody>
          <a:bodyPr rtlCol="0"/>
          <a:lstStyle>
            <a:lvl1pPr>
              <a:defRPr/>
            </a:lvl1pPr>
          </a:lstStyle>
          <a:p>
            <a:pPr>
              <a:defRPr/>
            </a:pPr>
            <a:endParaRPr lang="cs-CZ"/>
          </a:p>
        </p:txBody>
      </p:sp>
      <p:sp>
        <p:nvSpPr>
          <p:cNvPr id="5" name="Zástupný symbol pro číslo snímku 8"/>
          <p:cNvSpPr>
            <a:spLocks noGrp="1"/>
          </p:cNvSpPr>
          <p:nvPr>
            <p:ph type="sldNum" sz="quarter" idx="11"/>
          </p:nvPr>
        </p:nvSpPr>
        <p:spPr/>
        <p:txBody>
          <a:bodyPr rtlCol="0"/>
          <a:lstStyle>
            <a:lvl1pPr>
              <a:defRPr/>
            </a:lvl1pPr>
          </a:lstStyle>
          <a:p>
            <a:pPr>
              <a:defRPr/>
            </a:pPr>
            <a:fld id="{B3F8B0DB-465A-48EE-8F7F-D0A0E40D5645}" type="slidenum">
              <a:rPr lang="cs-CZ"/>
              <a:pPr>
                <a:defRPr/>
              </a:pPr>
              <a:t>‹#›</a:t>
            </a:fld>
            <a:endParaRPr lang="cs-CZ"/>
          </a:p>
        </p:txBody>
      </p:sp>
      <p:sp>
        <p:nvSpPr>
          <p:cNvPr id="6" name="Zástupný symbol pro zápatí 9"/>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Obdélník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Přímá spojnice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Přímá spojnice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Přímá spojnice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Přímá spojnice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Přímá spojnice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Obdélník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ál 26"/>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ál 27"/>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ál 2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ál 29"/>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ál 30"/>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Přímá spojnice 31"/>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lang="cs-CZ" smtClean="0"/>
              <a:t>Kliknutím lze upravit styl.</a:t>
            </a:r>
            <a:endParaRPr lang="en-US"/>
          </a:p>
        </p:txBody>
      </p:sp>
      <p:sp>
        <p:nvSpPr>
          <p:cNvPr id="3" name="Zástupný symbol pro text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20" name="Zástupný symbol pro datum 3"/>
          <p:cNvSpPr>
            <a:spLocks noGrp="1"/>
          </p:cNvSpPr>
          <p:nvPr>
            <p:ph type="dt" sz="half" idx="10"/>
          </p:nvPr>
        </p:nvSpPr>
        <p:spPr bwMode="auto">
          <a:xfrm rot="5400000">
            <a:off x="7762875" y="1169988"/>
            <a:ext cx="2286000" cy="381000"/>
          </a:xfrm>
        </p:spPr>
        <p:txBody>
          <a:bodyPr/>
          <a:lstStyle>
            <a:lvl1pPr>
              <a:defRPr/>
            </a:lvl1pPr>
          </a:lstStyle>
          <a:p>
            <a:pPr>
              <a:defRPr/>
            </a:pPr>
            <a:endParaRPr lang="cs-CZ"/>
          </a:p>
        </p:txBody>
      </p:sp>
      <p:sp>
        <p:nvSpPr>
          <p:cNvPr id="21" name="Zástupný symbol pro zápatí 4"/>
          <p:cNvSpPr>
            <a:spLocks noGrp="1"/>
          </p:cNvSpPr>
          <p:nvPr>
            <p:ph type="ftr" sz="quarter" idx="11"/>
          </p:nvPr>
        </p:nvSpPr>
        <p:spPr bwMode="auto">
          <a:xfrm rot="5400000">
            <a:off x="7077076" y="4178300"/>
            <a:ext cx="3657600" cy="384175"/>
          </a:xfrm>
        </p:spPr>
        <p:txBody>
          <a:bodyPr/>
          <a:lstStyle>
            <a:lvl1pPr>
              <a:defRPr/>
            </a:lvl1pPr>
          </a:lstStyle>
          <a:p>
            <a:pPr>
              <a:defRPr/>
            </a:pPr>
            <a:endParaRPr lang="cs-CZ"/>
          </a:p>
        </p:txBody>
      </p:sp>
      <p:sp>
        <p:nvSpPr>
          <p:cNvPr id="22" name="Zástupný symbol pro číslo snímku 5"/>
          <p:cNvSpPr>
            <a:spLocks noGrp="1"/>
          </p:cNvSpPr>
          <p:nvPr>
            <p:ph type="sldNum" sz="quarter" idx="12"/>
          </p:nvPr>
        </p:nvSpPr>
        <p:spPr bwMode="auto">
          <a:xfrm>
            <a:off x="1339850" y="4929188"/>
            <a:ext cx="609600" cy="517525"/>
          </a:xfrm>
        </p:spPr>
        <p:txBody>
          <a:bodyPr/>
          <a:lstStyle>
            <a:lvl1pPr>
              <a:defRPr/>
            </a:lvl1pPr>
          </a:lstStyle>
          <a:p>
            <a:pPr>
              <a:defRPr/>
            </a:pPr>
            <a:fld id="{0812797B-4761-4A11-9BB2-17C4CC719C54}"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457200" y="1600200"/>
            <a:ext cx="365760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270248" y="1600200"/>
            <a:ext cx="365760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DC32CE18-319F-4A44-B804-0B9BCC388367}"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lstStyle>
            <a:lvl1pPr>
              <a:defRPr/>
            </a:lvl1pPr>
          </a:lstStyle>
          <a:p>
            <a:r>
              <a:rPr lang="cs-CZ" smtClean="0"/>
              <a:t>Kliknutím lze upravit styl.</a:t>
            </a:r>
            <a:endParaRPr lang="en-US"/>
          </a:p>
        </p:txBody>
      </p:sp>
      <p:sp>
        <p:nvSpPr>
          <p:cNvPr id="11" name="Zástupný symbol pro obsah 10"/>
          <p:cNvSpPr>
            <a:spLocks noGrp="1"/>
          </p:cNvSpPr>
          <p:nvPr>
            <p:ph sz="quarter" idx="2"/>
          </p:nvPr>
        </p:nvSpPr>
        <p:spPr>
          <a:xfrm>
            <a:off x="457200" y="2362200"/>
            <a:ext cx="36576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4371975" y="2362200"/>
            <a:ext cx="36576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smtClean="0"/>
              <a:t>Kliknutím lze upravit styly předlohy textu.</a:t>
            </a:r>
          </a:p>
        </p:txBody>
      </p:sp>
      <p:sp>
        <p:nvSpPr>
          <p:cNvPr id="7" name="Zástupný symbol pro datum 13"/>
          <p:cNvSpPr>
            <a:spLocks noGrp="1"/>
          </p:cNvSpPr>
          <p:nvPr>
            <p:ph type="dt" sz="half" idx="10"/>
          </p:nvPr>
        </p:nvSpPr>
        <p:spPr/>
        <p:txBody>
          <a:bodyPr/>
          <a:lstStyle>
            <a:lvl1pPr>
              <a:defRPr/>
            </a:lvl1pPr>
          </a:lstStyle>
          <a:p>
            <a:pPr>
              <a:defRPr/>
            </a:pPr>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46BA0C18-C0AD-49EA-8DA4-B6191EBC70A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5"/>
          <p:cNvSpPr>
            <a:spLocks noGrp="1"/>
          </p:cNvSpPr>
          <p:nvPr>
            <p:ph type="dt" sz="half" idx="10"/>
          </p:nvPr>
        </p:nvSpPr>
        <p:spPr/>
        <p:txBody>
          <a:bodyPr rtlCol="0"/>
          <a:lstStyle>
            <a:lvl1pPr>
              <a:defRPr/>
            </a:lvl1pPr>
          </a:lstStyle>
          <a:p>
            <a:pPr>
              <a:defRPr/>
            </a:pPr>
            <a:endParaRPr lang="cs-CZ"/>
          </a:p>
        </p:txBody>
      </p:sp>
      <p:sp>
        <p:nvSpPr>
          <p:cNvPr id="4" name="Zástupný symbol pro číslo snímku 6"/>
          <p:cNvSpPr>
            <a:spLocks noGrp="1"/>
          </p:cNvSpPr>
          <p:nvPr>
            <p:ph type="sldNum" sz="quarter" idx="11"/>
          </p:nvPr>
        </p:nvSpPr>
        <p:spPr/>
        <p:txBody>
          <a:bodyPr rtlCol="0"/>
          <a:lstStyle>
            <a:lvl1pPr>
              <a:defRPr/>
            </a:lvl1pPr>
          </a:lstStyle>
          <a:p>
            <a:pPr>
              <a:defRPr/>
            </a:pPr>
            <a:fld id="{4479116F-0070-4D1C-B5A4-A944D3E8836D}" type="slidenum">
              <a:rPr lang="cs-CZ"/>
              <a:pPr>
                <a:defRPr/>
              </a:pPr>
              <a:t>‹#›</a:t>
            </a:fld>
            <a:endParaRPr lang="cs-CZ"/>
          </a:p>
        </p:txBody>
      </p:sp>
      <p:sp>
        <p:nvSpPr>
          <p:cNvPr id="5" name="Zástupný symbol pro zápatí 7"/>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BB4CAC7E-8794-4EF2-B93B-BF768BAC5DF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nice 12"/>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Přímá spojnice 14"/>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Přímá spojnice 17"/>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cs-CZ">
              <a:latin typeface="Arial" pitchFamily="34" charset="0"/>
            </a:endParaRPr>
          </a:p>
        </p:txBody>
      </p:sp>
      <p:sp>
        <p:nvSpPr>
          <p:cNvPr id="8" name="Přímá spojnice 1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cs-CZ">
              <a:latin typeface="Arial" pitchFamily="34" charset="0"/>
            </a:endParaRPr>
          </a:p>
        </p:txBody>
      </p:sp>
      <p:sp>
        <p:nvSpPr>
          <p:cNvPr id="9" name="Obdélník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Přímá spojnice 2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cs-CZ">
              <a:latin typeface="Arial" pitchFamily="34" charset="0"/>
            </a:endParaRPr>
          </a:p>
        </p:txBody>
      </p:sp>
      <p:sp>
        <p:nvSpPr>
          <p:cNvPr id="11" name="Ovál 2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Nadpis 1"/>
          <p:cNvSpPr>
            <a:spLocks noGrp="1"/>
          </p:cNvSpPr>
          <p:nvPr>
            <p:ph type="title"/>
          </p:nvPr>
        </p:nvSpPr>
        <p:spPr>
          <a:xfrm rot="5400000">
            <a:off x="3371850" y="3200400"/>
            <a:ext cx="6309360" cy="457200"/>
          </a:xfrm>
        </p:spPr>
        <p:txBody>
          <a:bodyPr/>
          <a:lstStyle>
            <a:lvl1pPr algn="l">
              <a:buNone/>
              <a:defRPr sz="2000" b="1" cap="small" baseline="0"/>
            </a:lvl1pPr>
          </a:lstStyle>
          <a:p>
            <a:r>
              <a:rPr lang="cs-CZ" smtClean="0"/>
              <a:t>Kliknutím lze upravit styl.</a:t>
            </a:r>
            <a:endParaRPr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18" name="Zástupný symbol pro obsah 17"/>
          <p:cNvSpPr>
            <a:spLocks noGrp="1"/>
          </p:cNvSpPr>
          <p:nvPr>
            <p:ph sz="quarter" idx="1"/>
          </p:nvPr>
        </p:nvSpPr>
        <p:spPr>
          <a:xfrm>
            <a:off x="304800" y="274320"/>
            <a:ext cx="5638800" cy="632764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datum 20"/>
          <p:cNvSpPr>
            <a:spLocks noGrp="1"/>
          </p:cNvSpPr>
          <p:nvPr>
            <p:ph type="dt" sz="half" idx="10"/>
          </p:nvPr>
        </p:nvSpPr>
        <p:spPr/>
        <p:txBody>
          <a:bodyPr rtlCol="0"/>
          <a:lstStyle>
            <a:lvl1pPr>
              <a:defRPr/>
            </a:lvl1pPr>
          </a:lstStyle>
          <a:p>
            <a:pPr>
              <a:defRPr/>
            </a:pPr>
            <a:endParaRPr lang="cs-CZ"/>
          </a:p>
        </p:txBody>
      </p:sp>
      <p:sp>
        <p:nvSpPr>
          <p:cNvPr id="13" name="Zástupný symbol pro číslo snímku 21"/>
          <p:cNvSpPr>
            <a:spLocks noGrp="1"/>
          </p:cNvSpPr>
          <p:nvPr>
            <p:ph type="sldNum" sz="quarter" idx="11"/>
          </p:nvPr>
        </p:nvSpPr>
        <p:spPr/>
        <p:txBody>
          <a:bodyPr rtlCol="0"/>
          <a:lstStyle>
            <a:lvl1pPr>
              <a:defRPr/>
            </a:lvl1pPr>
          </a:lstStyle>
          <a:p>
            <a:pPr>
              <a:defRPr/>
            </a:pPr>
            <a:fld id="{94986456-8989-4916-B298-8F78C83080F0}" type="slidenum">
              <a:rPr lang="cs-CZ"/>
              <a:pPr>
                <a:defRPr/>
              </a:pPr>
              <a:t>‹#›</a:t>
            </a:fld>
            <a:endParaRPr lang="cs-CZ"/>
          </a:p>
        </p:txBody>
      </p:sp>
      <p:sp>
        <p:nvSpPr>
          <p:cNvPr id="14" name="Zástupný symbol pro zápatí 22"/>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nice 12"/>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ál 14"/>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Přímá spojnice 17"/>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pPr>
              <a:defRPr/>
            </a:pPr>
            <a:endParaRPr lang="cs-CZ">
              <a:latin typeface="Arial" pitchFamily="34" charset="0"/>
            </a:endParaRPr>
          </a:p>
        </p:txBody>
      </p:sp>
      <p:sp>
        <p:nvSpPr>
          <p:cNvPr id="8" name="Obdélník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Přímá spojnice 1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cs-CZ">
              <a:latin typeface="Arial" pitchFamily="34" charset="0"/>
            </a:endParaRPr>
          </a:p>
        </p:txBody>
      </p:sp>
      <p:sp>
        <p:nvSpPr>
          <p:cNvPr id="10" name="Přímá spojnice 1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Přímá spojnice 23"/>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cs-CZ">
              <a:latin typeface="Arial" pitchFamily="34" charset="0"/>
            </a:endParaRPr>
          </a:p>
        </p:txBody>
      </p:sp>
      <p:sp>
        <p:nvSpPr>
          <p:cNvPr id="2" name="Nadpis 1"/>
          <p:cNvSpPr>
            <a:spLocks noGrp="1"/>
          </p:cNvSpPr>
          <p:nvPr>
            <p:ph type="title"/>
          </p:nvPr>
        </p:nvSpPr>
        <p:spPr>
          <a:xfrm rot="5400000">
            <a:off x="3350133" y="3200400"/>
            <a:ext cx="6309360" cy="457200"/>
          </a:xfrm>
        </p:spPr>
        <p:txBody>
          <a:bodyPr/>
          <a:lstStyle>
            <a:lvl1pPr algn="l">
              <a:buNone/>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cs-CZ" noProof="0" smtClean="0"/>
              <a:t>Kliknutím na ikonu přidáte obrázek.</a:t>
            </a:r>
            <a:endParaRPr lang="en-US" noProof="0"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cs-CZ" smtClean="0"/>
              <a:t>Kliknutím lze upravit styly předlohy textu.</a:t>
            </a:r>
          </a:p>
        </p:txBody>
      </p:sp>
      <p:sp>
        <p:nvSpPr>
          <p:cNvPr id="12" name="Zástupný symbol pro datum 16"/>
          <p:cNvSpPr>
            <a:spLocks noGrp="1"/>
          </p:cNvSpPr>
          <p:nvPr>
            <p:ph type="dt" sz="half" idx="10"/>
          </p:nvPr>
        </p:nvSpPr>
        <p:spPr/>
        <p:txBody>
          <a:bodyPr rtlCol="0"/>
          <a:lstStyle>
            <a:lvl1pPr>
              <a:defRPr/>
            </a:lvl1pPr>
          </a:lstStyle>
          <a:p>
            <a:pPr>
              <a:defRPr/>
            </a:pPr>
            <a:endParaRPr lang="cs-CZ"/>
          </a:p>
        </p:txBody>
      </p:sp>
      <p:sp>
        <p:nvSpPr>
          <p:cNvPr id="13" name="Zástupný symbol pro číslo snímku 17"/>
          <p:cNvSpPr>
            <a:spLocks noGrp="1"/>
          </p:cNvSpPr>
          <p:nvPr>
            <p:ph type="sldNum" sz="quarter" idx="11"/>
          </p:nvPr>
        </p:nvSpPr>
        <p:spPr/>
        <p:txBody>
          <a:bodyPr rtlCol="0"/>
          <a:lstStyle>
            <a:lvl1pPr>
              <a:defRPr/>
            </a:lvl1pPr>
          </a:lstStyle>
          <a:p>
            <a:pPr>
              <a:defRPr/>
            </a:pPr>
            <a:fld id="{A8507074-4DB5-46A1-AAB2-C8C3F2F92F80}" type="slidenum">
              <a:rPr lang="cs-CZ"/>
              <a:pPr>
                <a:defRPr/>
              </a:pPr>
              <a:t>‹#›</a:t>
            </a:fld>
            <a:endParaRPr lang="cs-CZ"/>
          </a:p>
        </p:txBody>
      </p:sp>
      <p:sp>
        <p:nvSpPr>
          <p:cNvPr id="14" name="Zástupný symbol pro zápatí 20"/>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lang="cs-CZ" smtClean="0"/>
              <a:t>Kliknutím lze upravit styl.</a:t>
            </a:r>
            <a:endParaRPr lang="en-US"/>
          </a:p>
        </p:txBody>
      </p:sp>
      <p:sp>
        <p:nvSpPr>
          <p:cNvPr id="1028" name="Zástupný symbol pro text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14" name="Zástupný symbol pro datum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endParaRPr lang="cs-CZ"/>
          </a:p>
        </p:txBody>
      </p:sp>
      <p:sp>
        <p:nvSpPr>
          <p:cNvPr id="3" name="Zástupný symbol pro zápatí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charset="0"/>
              </a:defRPr>
            </a:lvl1pPr>
          </a:lstStyle>
          <a:p>
            <a:pPr>
              <a:defRPr/>
            </a:pPr>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Přímá spojnice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cs-CZ">
              <a:latin typeface="Arial" pitchFamily="34" charset="0"/>
            </a:endParaRPr>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Přímá spojnice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cs-CZ">
              <a:latin typeface="Arial" pitchFamily="34" charset="0"/>
            </a:endParaRPr>
          </a:p>
        </p:txBody>
      </p:sp>
      <p:sp>
        <p:nvSpPr>
          <p:cNvPr id="12" name="Ová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Zástupný symbol pro číslo snímku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latin typeface="Arial" charset="0"/>
              </a:defRPr>
            </a:lvl1pPr>
          </a:lstStyle>
          <a:p>
            <a:pPr>
              <a:defRPr/>
            </a:pPr>
            <a:fld id="{8FDC7592-ECC5-44E1-8DFA-80FC56BA0D1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386" r:id="rId1"/>
    <p:sldLayoutId id="2147484387" r:id="rId2"/>
    <p:sldLayoutId id="2147484388" r:id="rId3"/>
    <p:sldLayoutId id="2147484381" r:id="rId4"/>
    <p:sldLayoutId id="2147484382" r:id="rId5"/>
    <p:sldLayoutId id="2147484389" r:id="rId6"/>
    <p:sldLayoutId id="2147484383" r:id="rId7"/>
    <p:sldLayoutId id="2147484390" r:id="rId8"/>
    <p:sldLayoutId id="2147484391" r:id="rId9"/>
    <p:sldLayoutId id="2147484384" r:id="rId10"/>
    <p:sldLayoutId id="2147484385"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82AE00"/>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8DFAA"/>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BB9B5"/>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eaLnBrk="1" hangingPunct="1">
              <a:buFont typeface="Wingdings" pitchFamily="2" charset="2"/>
              <a:buNone/>
              <a:defRPr/>
            </a:pPr>
            <a:r>
              <a:rPr lang="cs-CZ" altLang="cs-CZ" dirty="0" smtClean="0"/>
              <a:t>Pedagogická diagnostika</a:t>
            </a:r>
          </a:p>
          <a:p>
            <a:pPr eaLnBrk="1" hangingPunct="1">
              <a:defRPr/>
            </a:pPr>
            <a:r>
              <a:rPr lang="cs-CZ" dirty="0"/>
              <a:t>Pedagogická diagnostika je „vědecká disciplína zabývající se teorií a metodologií diagnostikování v edukačním prostředí“ (Průcha 2000 s. 132</a:t>
            </a:r>
            <a:r>
              <a:rPr lang="cs-CZ" dirty="0" smtClean="0"/>
              <a:t>)</a:t>
            </a:r>
          </a:p>
          <a:p>
            <a:pPr eaLnBrk="1" hangingPunct="1">
              <a:defRPr/>
            </a:pPr>
            <a:r>
              <a:rPr lang="cs-CZ" dirty="0"/>
              <a:t>Pedagogická diagnostika je tedy oblast, která se zabývá nejen samotnými metodami hodnocení žáků, ale také příslušným výzkumem a teorií v této oblasti. </a:t>
            </a:r>
            <a:endParaRPr lang="cs-CZ" dirty="0" smtClean="0"/>
          </a:p>
          <a:p>
            <a:pPr eaLnBrk="1" hangingPunct="1">
              <a:defRPr/>
            </a:pPr>
            <a:r>
              <a:rPr lang="cs-CZ" dirty="0" smtClean="0"/>
              <a:t>Předmětem </a:t>
            </a:r>
            <a:r>
              <a:rPr lang="cs-CZ" dirty="0"/>
              <a:t>hodnocení je nejčastěji </a:t>
            </a:r>
            <a:r>
              <a:rPr lang="cs-CZ" u="sng" dirty="0">
                <a:solidFill>
                  <a:srgbClr val="FF0000"/>
                </a:solidFill>
              </a:rPr>
              <a:t>úroveň vědomostí a dovedností žáků</a:t>
            </a:r>
            <a:r>
              <a:rPr lang="cs-CZ" dirty="0">
                <a:solidFill>
                  <a:srgbClr val="FF0000"/>
                </a:solidFill>
              </a:rPr>
              <a:t> </a:t>
            </a:r>
            <a:r>
              <a:rPr lang="cs-CZ" dirty="0"/>
              <a:t>– do jaké míry odpovídají stanoveným výukovým (popř. vzdělávacím) cílům.</a:t>
            </a:r>
            <a:endParaRPr lang="cs-CZ" altLang="cs-CZ"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b="1" smtClean="0">
                <a:solidFill>
                  <a:schemeClr val="tx1"/>
                </a:solidFill>
              </a:rPr>
              <a:t>Literatura</a:t>
            </a:r>
          </a:p>
        </p:txBody>
      </p:sp>
      <p:sp>
        <p:nvSpPr>
          <p:cNvPr id="46083" name="Rectangle 3"/>
          <p:cNvSpPr>
            <a:spLocks noGrp="1" noChangeArrowheads="1"/>
          </p:cNvSpPr>
          <p:nvPr>
            <p:ph type="body" idx="1"/>
          </p:nvPr>
        </p:nvSpPr>
        <p:spPr>
          <a:xfrm>
            <a:off x="457200" y="1600200"/>
            <a:ext cx="8229600" cy="4525963"/>
          </a:xfrm>
        </p:spPr>
        <p:txBody>
          <a:bodyPr/>
          <a:lstStyle/>
          <a:p>
            <a:pPr marL="328613" indent="-328613" eaLnBrk="1" hangingPunct="1">
              <a:lnSpc>
                <a:spcPct val="87000"/>
              </a:lnSpc>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CHRÁSKA, M. </a:t>
            </a:r>
            <a:r>
              <a:rPr lang="cs-CZ" altLang="cs-CZ" i="1" smtClean="0"/>
              <a:t>Didaktické testy</a:t>
            </a:r>
            <a:r>
              <a:rPr lang="cs-CZ" altLang="cs-CZ" smtClean="0"/>
              <a:t>. Brno : Paido, 1999. ISBN 80-85931-68-0.</a:t>
            </a:r>
          </a:p>
          <a:p>
            <a:pPr marL="328613" indent="-328613" eaLnBrk="1" hangingPunct="1">
              <a:lnSpc>
                <a:spcPct val="90000"/>
              </a:lnSpc>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KALHOUS, Z., OBST, O. a kol. </a:t>
            </a:r>
            <a:r>
              <a:rPr lang="cs-CZ" altLang="cs-CZ" i="1" smtClean="0"/>
              <a:t>Školní didaktika</a:t>
            </a:r>
            <a:r>
              <a:rPr lang="cs-CZ" altLang="cs-CZ" smtClean="0"/>
              <a:t>. Praha : Portál, 2002. ISBN 80-7178-253-X.</a:t>
            </a:r>
          </a:p>
          <a:p>
            <a:pPr marL="328613" indent="-328613" eaLnBrk="1" hangingPunct="1">
              <a:lnSpc>
                <a:spcPct val="90000"/>
              </a:lnSpc>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PRŮCHA, J.; WALTEROVÁ, E.; MAREŠ, J. </a:t>
            </a:r>
            <a:r>
              <a:rPr lang="cs-CZ" altLang="cs-CZ" i="1" smtClean="0"/>
              <a:t>Pedagogický slovník</a:t>
            </a:r>
            <a:r>
              <a:rPr lang="cs-CZ" altLang="cs-CZ" smtClean="0"/>
              <a:t>. Praha : Portál, 2003.  ISBN 80-7178-772-8.</a:t>
            </a:r>
          </a:p>
          <a:p>
            <a:pPr marL="328613" indent="-328613" eaLnBrk="1" hangingPunct="1">
              <a:lnSpc>
                <a:spcPct val="90000"/>
              </a:lnSpc>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SKALKOVÁ, J. </a:t>
            </a:r>
            <a:r>
              <a:rPr lang="cs-CZ" altLang="cs-CZ" i="1" smtClean="0"/>
              <a:t>Obecná didaktika</a:t>
            </a:r>
            <a:r>
              <a:rPr lang="cs-CZ" altLang="cs-CZ" smtClean="0"/>
              <a:t>. Praha : Grada, 2007. ISBN 978-80-247-1821-7.</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A</a:t>
            </a:r>
            <a:endParaRPr lang="en-GB" altLang="cs-CZ" sz="3300" smtClean="0">
              <a:solidFill>
                <a:schemeClr val="tx1"/>
              </a:solidFill>
            </a:endParaRPr>
          </a:p>
        </p:txBody>
      </p:sp>
      <p:sp>
        <p:nvSpPr>
          <p:cNvPr id="60419" name="Rectangle 2"/>
          <p:cNvSpPr>
            <a:spLocks noGrp="1" noChangeArrowheads="1"/>
          </p:cNvSpPr>
          <p:nvPr>
            <p:ph type="body" idx="1"/>
          </p:nvPr>
        </p:nvSpPr>
        <p:spPr>
          <a:xfrm>
            <a:off x="395288" y="1484313"/>
            <a:ext cx="8218487" cy="4986337"/>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ADHD = Attention deficit hyperactivity disorder (porucha pozornosti provázená hyperaktivitou)</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ADD = porucha pozornosti bez hyperaktivity</a:t>
            </a:r>
            <a:endParaRPr lang="cs-CZ" altLang="cs-CZ" sz="2000" smtClean="0"/>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adolescence = věkové období mezi dětstvím a dospělostí (dospívání)</a:t>
            </a:r>
            <a:endParaRPr lang="cs-CZ" altLang="cs-CZ" sz="2000" smtClean="0"/>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afektivita = schopnost člověka reagovat na události pocity, city, emocemi; citovost</a:t>
            </a:r>
            <a:endParaRPr lang="cs-CZ" altLang="cs-CZ" sz="2000" smtClean="0"/>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C00000"/>
                </a:solidFill>
              </a:rPr>
              <a:t>antipedagogika = směr, jehož představitelé kritizují současnou školu jako instituci, v níž je prý ničena lidská přirozenost, je zde všudypřítomné násilí, děti jsou zotročovány (např. klasifikací); představitelé žádají „osvobození dítěte“, „neusměrňovanou výchovu“</a:t>
            </a:r>
            <a:endParaRPr lang="cs-CZ" altLang="cs-CZ" sz="2000" smtClean="0">
              <a:solidFill>
                <a:srgbClr val="C00000"/>
              </a:solidFill>
            </a:endParaRP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apercepce = účelově zaměřené vnímání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asociace = vztah, spojení mezi dvěma či více duševními obsahy, jako jsou vjemy, představy, pojmy, jednoduché city</a:t>
            </a:r>
            <a:r>
              <a:rPr lang="cs-CZ" altLang="cs-CZ" sz="2000" smtClean="0"/>
              <a:t> </a:t>
            </a:r>
            <a:r>
              <a:rPr lang="cs-CZ" altLang="cs-CZ" sz="2000" smtClean="0">
                <a:solidFill>
                  <a:srgbClr val="C00000"/>
                </a:solidFill>
              </a:rPr>
              <a:t>(Freud se pomocí asociací pokoušel přelstít nevědomí)</a:t>
            </a:r>
            <a:endParaRPr lang="en-GB" altLang="cs-CZ" sz="2000" smtClean="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A</a:t>
            </a:r>
            <a:endParaRPr lang="en-GB" altLang="cs-CZ" sz="3300" smtClean="0">
              <a:solidFill>
                <a:schemeClr val="tx1"/>
              </a:solidFill>
            </a:endParaRPr>
          </a:p>
        </p:txBody>
      </p:sp>
      <p:sp>
        <p:nvSpPr>
          <p:cNvPr id="66563" name="Rectangle 2"/>
          <p:cNvSpPr>
            <a:spLocks noGrp="1" noChangeArrowheads="1"/>
          </p:cNvSpPr>
          <p:nvPr>
            <p:ph type="body" idx="1"/>
          </p:nvPr>
        </p:nvSpPr>
        <p:spPr>
          <a:xfrm>
            <a:off x="436563" y="1633538"/>
            <a:ext cx="8218487" cy="1776412"/>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autentické učení = učení v situacích, umožňujících osvojování poznatků a dovedností v  podmínkách, blížících se co nejvíce </a:t>
            </a:r>
            <a:r>
              <a:rPr lang="en-GB" altLang="cs-CZ" sz="2000" u="sng" smtClean="0"/>
              <a:t>praxi</a:t>
            </a:r>
            <a:r>
              <a:rPr lang="en-GB" altLang="cs-CZ" sz="2000" smtClean="0"/>
              <a:t>, v reálné situaci (např. ve SOŠ,SOU, umělecké školy   aj.)</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auditivní = sluchový</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autoregulace učení = řízení sebe samého při učení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B, C, Č</a:t>
            </a:r>
            <a:endParaRPr lang="en-GB" altLang="cs-CZ" sz="3300" smtClean="0">
              <a:solidFill>
                <a:schemeClr val="tx1"/>
              </a:solidFill>
            </a:endParaRPr>
          </a:p>
        </p:txBody>
      </p:sp>
      <p:sp>
        <p:nvSpPr>
          <p:cNvPr id="78851" name="Rectangle 2"/>
          <p:cNvSpPr>
            <a:spLocks noGrp="1" noChangeArrowheads="1"/>
          </p:cNvSpPr>
          <p:nvPr>
            <p:ph type="body" idx="1"/>
          </p:nvPr>
        </p:nvSpPr>
        <p:spPr>
          <a:xfrm>
            <a:off x="395288" y="1412875"/>
            <a:ext cx="8218487" cy="5500688"/>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C00000"/>
                </a:solidFill>
              </a:rPr>
              <a:t>Bloomova taxonomie cílů = hierarchicky uspořádaný systém poznávacích cílů výuky (1. znalosti, 2. porozumění, 3. aplikace, 4. analýzy, 5. syntéza, 6. hodnotící posouzení).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C00000"/>
                </a:solidFill>
              </a:rPr>
              <a:t>brainstorming = „bouření mozků“; jedna z technik, rozvíjející tvořivé myšlení např. při  skupinovém řešení problému.    1.fáze – spontánní produkování nápadů bez omezování či kritiky</a:t>
            </a:r>
            <a:r>
              <a:rPr lang="cs-CZ" altLang="cs-CZ" sz="2000" smtClean="0">
                <a:solidFill>
                  <a:srgbClr val="C00000"/>
                </a:solidFill>
              </a:rPr>
              <a:t>; </a:t>
            </a:r>
            <a:r>
              <a:rPr lang="en-GB" altLang="cs-CZ" sz="2000" smtClean="0">
                <a:solidFill>
                  <a:srgbClr val="C00000"/>
                </a:solidFill>
              </a:rPr>
              <a:t>2.fáze - jejich analýza, výběr nejlepších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C00000"/>
                </a:solidFill>
              </a:rPr>
              <a:t>burnout efekt = vyhasínání, vyhoření; vyčerpání fyzických i psychických sil, ztráta zájmu o práci; příčiny: stres, časová náročnost povolání, přemíra úkolů k plnění apod.</a:t>
            </a:r>
            <a:endParaRPr lang="cs-CZ" altLang="cs-CZ" sz="2000" smtClean="0">
              <a:solidFill>
                <a:srgbClr val="C00000"/>
              </a:solidFill>
            </a:endParaRP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C00000"/>
                </a:solidFill>
              </a:rPr>
              <a:t>cíl výuky =  očekávaný výsledek, čeho chce učitel dosáhnout</a:t>
            </a:r>
            <a:r>
              <a:rPr lang="cs-CZ" altLang="cs-CZ" sz="2000" smtClean="0">
                <a:solidFill>
                  <a:srgbClr val="C00000"/>
                </a:solidFill>
              </a:rPr>
              <a:t> (známe i výukové cíle psychomotorické a afektivní)</a:t>
            </a:r>
            <a:endParaRPr lang="en-GB" altLang="cs-CZ" sz="2000" smtClean="0">
              <a:solidFill>
                <a:srgbClr val="C00000"/>
              </a:solidFill>
            </a:endParaRP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cílové standardy = požadavky, formulované ve vzdělávacím programu, které musí být v určitém předmětu či složce vzdělávání splněny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C00000"/>
                </a:solidFill>
              </a:rPr>
              <a:t>činnostní učení = žák není pasivním příjemcem, jedná, koná, je aktivní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D</a:t>
            </a:r>
            <a:endParaRPr lang="en-GB" altLang="cs-CZ" sz="3300" smtClean="0">
              <a:solidFill>
                <a:schemeClr val="tx1"/>
              </a:solidFill>
            </a:endParaRPr>
          </a:p>
        </p:txBody>
      </p:sp>
      <p:sp>
        <p:nvSpPr>
          <p:cNvPr id="93187" name="Rectangle 2"/>
          <p:cNvSpPr>
            <a:spLocks noGrp="1" noChangeArrowheads="1"/>
          </p:cNvSpPr>
          <p:nvPr>
            <p:ph type="body" idx="1"/>
          </p:nvPr>
        </p:nvSpPr>
        <p:spPr>
          <a:xfrm>
            <a:off x="395288" y="1412875"/>
            <a:ext cx="8218487" cy="4551363"/>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d</a:t>
            </a:r>
            <a:r>
              <a:rPr lang="en-GB" altLang="cs-CZ" sz="2000" smtClean="0">
                <a:solidFill>
                  <a:srgbClr val="C00000"/>
                </a:solidFill>
              </a:rPr>
              <a:t>eprivace = psychický stav, kdy nejsou uspokojovány základní potřeby člověka (biologické, sociální)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descholarizace = názor, že vzdělávání může být zajištěno  bez instituce školy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deviace = vybočení, odklonění, odchylka (sexuální, sociální)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FF0000"/>
                </a:solidFill>
              </a:rPr>
              <a:t>diagnostika  =  věd. disciplina; posloupnost činností, vedoucích k diagnóze</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t>diagnóza =  stav (jeho proměnlivost), výsledek diagnostiky; autodiagnostika =   diagnostikování sama sebe („Jaký jsem já?“)</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FF0000"/>
                </a:solidFill>
              </a:rPr>
              <a:t>dialogická metoda sokratovská =  prezentace přesně formulovaných otázek učitele žákům,  kteří jsou jimi vedeni k vytváření vlastních, logicky vyvozovaných  poznatků</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000" smtClean="0">
                <a:solidFill>
                  <a:srgbClr val="FF0000"/>
                </a:solidFill>
              </a:rPr>
              <a:t>didaktika = pedagogická disciplína – teorie vyučování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D</a:t>
            </a:r>
            <a:endParaRPr lang="en-GB" altLang="cs-CZ" sz="3300" smtClean="0">
              <a:solidFill>
                <a:schemeClr val="tx1"/>
              </a:solidFill>
            </a:endParaRPr>
          </a:p>
        </p:txBody>
      </p:sp>
      <p:sp>
        <p:nvSpPr>
          <p:cNvPr id="4099" name="Rectangle 2"/>
          <p:cNvSpPr>
            <a:spLocks noGrp="1" noChangeArrowheads="1"/>
          </p:cNvSpPr>
          <p:nvPr>
            <p:ph type="body" idx="1"/>
          </p:nvPr>
        </p:nvSpPr>
        <p:spPr>
          <a:xfrm>
            <a:off x="395288" y="1412875"/>
            <a:ext cx="8218487" cy="4999038"/>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distanční vzdělávání = forma studia zprostředkovaného médii (PC, internet aj.)</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dovednost = způsobilost člověka k provádění určité činnosti, je osvojována učením a výcvikem,</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diverzifikace = rozlišování, rozčlenění, rozrůzňování </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dysfunkce = neúplně, špatně, deformovaně vyvinutá funkce:</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a:t>
            </a:r>
            <a:r>
              <a:rPr lang="cs-CZ" sz="2000" dirty="0" err="1" smtClean="0">
                <a:solidFill>
                  <a:srgbClr val="C00000"/>
                </a:solidFill>
              </a:rPr>
              <a:t>dysgnózie</a:t>
            </a:r>
            <a:r>
              <a:rPr lang="cs-CZ" sz="2000" dirty="0" smtClean="0">
                <a:solidFill>
                  <a:srgbClr val="C00000"/>
                </a:solidFill>
              </a:rPr>
              <a:t> = porucha vnímání (percepce)</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dysgrafie = porucha schopnosti psát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dyskalkulie = porucha matematických schopností</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dyslexie = porucha, projevující se při čtení</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dysortografie = porucha pravopisu</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dyspraxie = motorická neobratnost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	</a:t>
            </a:r>
            <a:r>
              <a:rPr lang="cs-CZ" sz="2000" dirty="0" smtClean="0"/>
              <a:t>-    </a:t>
            </a:r>
            <a:r>
              <a:rPr lang="cs-CZ" sz="2000" dirty="0" smtClean="0">
                <a:solidFill>
                  <a:srgbClr val="C00000"/>
                </a:solidFill>
              </a:rPr>
              <a:t>dysfázie = narušený vývoj řeči, který se projevuje neschopností nebo sníženou schopností verbálně komunikovat   aj.</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E</a:t>
            </a:r>
            <a:endParaRPr lang="en-GB" altLang="cs-CZ" sz="3300" smtClean="0">
              <a:solidFill>
                <a:schemeClr val="tx1"/>
              </a:solidFill>
            </a:endParaRPr>
          </a:p>
        </p:txBody>
      </p:sp>
      <p:sp>
        <p:nvSpPr>
          <p:cNvPr id="110595" name="Rectangle 2"/>
          <p:cNvSpPr>
            <a:spLocks noGrp="1" noChangeArrowheads="1"/>
          </p:cNvSpPr>
          <p:nvPr>
            <p:ph type="body" idx="1"/>
          </p:nvPr>
        </p:nvSpPr>
        <p:spPr>
          <a:xfrm>
            <a:off x="395288" y="1412875"/>
            <a:ext cx="8218487" cy="4049713"/>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edukace = ve filozofii výchovy proces celkové výchovy, vztahující se na člověka (z lat. educatio = vychovávání); v obecné pedagogice a didaktice   - synonymum pro  výchovně-vzdělávací proces, vzdělávání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e-lerning = samostatný vzdělávací postup pomocí internetu</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emoce = cit, psychický stav, subjektivní prožívání vztahu k někomu či něčemu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erudice = hluboké a mnohostranné vzdělání v některé oblasti lidského poznání, podložené zkušenostmi, praxí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extrospekce = metoda pozorování jiných lidí, často za pomoci přístrojů, umožňujících reprodukci pozorovaného, s cílem odhalit psychologickou podstatu pozorovaného chování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F</a:t>
            </a:r>
            <a:endParaRPr lang="en-GB" altLang="cs-CZ" sz="3300" smtClean="0">
              <a:solidFill>
                <a:schemeClr val="tx1"/>
              </a:solidFill>
            </a:endParaRPr>
          </a:p>
        </p:txBody>
      </p:sp>
      <p:sp>
        <p:nvSpPr>
          <p:cNvPr id="4099" name="Rectangle 2"/>
          <p:cNvSpPr>
            <a:spLocks noGrp="1" noChangeArrowheads="1"/>
          </p:cNvSpPr>
          <p:nvPr>
            <p:ph type="body" idx="1"/>
          </p:nvPr>
        </p:nvSpPr>
        <p:spPr>
          <a:xfrm>
            <a:off x="395288" y="1412875"/>
            <a:ext cx="8218487" cy="2468563"/>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formy výuky = způsoby organizace výuky, rozlišování podle různých kritérií, např.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	</a:t>
            </a:r>
            <a:r>
              <a:rPr lang="cs-CZ" sz="2000" dirty="0" smtClean="0"/>
              <a:t>- podle uspořádání žáků – frontální , partnerské a skupinové vyučování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	</a:t>
            </a:r>
            <a:r>
              <a:rPr lang="cs-CZ" sz="2000" dirty="0" smtClean="0"/>
              <a:t>- podle rozdělení rolí – kooperativní, individuální výuka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	</a:t>
            </a:r>
            <a:r>
              <a:rPr lang="cs-CZ" sz="2000" dirty="0" smtClean="0"/>
              <a:t>- podle času -  základní formou je zpravidla vyučovací hodina</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fylogeneze = vznik a vývoj rodu, druhu (</a:t>
            </a:r>
            <a:r>
              <a:rPr lang="cs-CZ" sz="2000" dirty="0" err="1" smtClean="0"/>
              <a:t>např.člověka</a:t>
            </a:r>
            <a:r>
              <a:rPr lang="cs-CZ" sz="2000" dirty="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dirty="0" smtClean="0">
                <a:solidFill>
                  <a:schemeClr val="tx1"/>
                </a:solidFill>
              </a:rPr>
              <a:t>Pojmy H</a:t>
            </a:r>
            <a:endParaRPr lang="en-GB" altLang="cs-CZ" sz="3300" dirty="0" smtClean="0">
              <a:solidFill>
                <a:schemeClr val="tx1"/>
              </a:solidFill>
            </a:endParaRPr>
          </a:p>
        </p:txBody>
      </p:sp>
      <p:sp>
        <p:nvSpPr>
          <p:cNvPr id="4099" name="Rectangle 2"/>
          <p:cNvSpPr>
            <a:spLocks noGrp="1" noChangeArrowheads="1"/>
          </p:cNvSpPr>
          <p:nvPr>
            <p:ph type="body" idx="1"/>
          </p:nvPr>
        </p:nvSpPr>
        <p:spPr>
          <a:xfrm>
            <a:off x="395288" y="1412875"/>
            <a:ext cx="8218487" cy="4949825"/>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heuristická činnost = způsob řešení problémů („objevování“), odhalování, poznávání apod.)</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hodnocení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  formativní = hodnocení průběžné,   zpětnovazební, informace o aktuálním  stavu vědomostí    a  dovedností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    kriteriální   = jak žák splnil určité  (kritérium), nesrovnává se  s jinými</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    normativní  = hodnocení jednotlivých  žáků ve vztahu k výkonům ostatních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    diagnostické = zaměřené na odhalení učebních obtíží (překrývá se     s formativním)</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    </a:t>
            </a:r>
            <a:r>
              <a:rPr lang="cs-CZ" sz="2000" dirty="0" err="1" smtClean="0"/>
              <a:t>sumativní</a:t>
            </a:r>
            <a:r>
              <a:rPr lang="cs-CZ" sz="2000" dirty="0" smtClean="0"/>
              <a:t>   = hodnocení výsledků, konečný přehled o stavu    vědomostí a dovedností (finální)</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cs-CZ" sz="20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I</a:t>
            </a:r>
            <a:endParaRPr lang="en-GB" altLang="cs-CZ" sz="3300" smtClean="0">
              <a:solidFill>
                <a:schemeClr val="tx1"/>
              </a:solidFill>
            </a:endParaRPr>
          </a:p>
        </p:txBody>
      </p:sp>
      <p:sp>
        <p:nvSpPr>
          <p:cNvPr id="129027" name="Rectangle 2"/>
          <p:cNvSpPr>
            <a:spLocks noGrp="1" noChangeArrowheads="1"/>
          </p:cNvSpPr>
          <p:nvPr>
            <p:ph type="body" idx="1"/>
          </p:nvPr>
        </p:nvSpPr>
        <p:spPr>
          <a:xfrm>
            <a:off x="395288" y="1412875"/>
            <a:ext cx="8218487" cy="4241800"/>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inteligence = obtížně definovatelný pojem, např.schopnost člověka myslet a </a:t>
            </a:r>
            <a:r>
              <a:rPr lang="cs-CZ" altLang="cs-CZ" sz="2000" u="sng" smtClean="0">
                <a:solidFill>
                  <a:srgbClr val="C00000"/>
                </a:solidFill>
              </a:rPr>
              <a:t>nalézat řešení problémů</a:t>
            </a:r>
            <a:r>
              <a:rPr lang="cs-CZ" altLang="cs-CZ" sz="2000" smtClean="0">
                <a:solidFill>
                  <a:srgbClr val="C00000"/>
                </a:solidFill>
              </a:rPr>
              <a:t>; rozlišujeme inteligenci obecnou, ve speciálních oblastech (např. matematická), praktická (v rukodělných činnostech);  lze ji měřit (IQ)</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interakce = vzájemné působení jedinců, skupin; úzce spojena s komunikací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interiorizace = zvnitřňování,  začleňování (přijetí) myšlenek, postojů, hodnot, sociálních norem do psychiky jednotlivce</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introspekce = činnost, při níž člověk zkoumá sebe sama, své prožitky, myšlenky, způsob  uvažování, svůj vnitřní svět</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intuice = způsob, jímž člověk něco pochopí nebo něčemu porozumí přímo, v krátkém okamžiku, aniž záležitost vědomě promýšlí (poznání vnuknutím)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eaLnBrk="1" hangingPunct="1">
              <a:buFont typeface="Wingdings" pitchFamily="2" charset="2"/>
              <a:buNone/>
              <a:defRPr/>
            </a:pPr>
            <a:r>
              <a:rPr lang="cs-CZ" altLang="cs-CZ" dirty="0" smtClean="0"/>
              <a:t>Pedagogická diagnostika</a:t>
            </a:r>
          </a:p>
          <a:p>
            <a:pPr>
              <a:defRPr/>
            </a:pPr>
            <a:r>
              <a:rPr lang="cs-CZ" dirty="0"/>
              <a:t>diagnostika sociálních vztahů (sociální normy, mezilidské vztahy, hierarchie vztahů ve třídě, soc. klima třídy aj.)</a:t>
            </a:r>
          </a:p>
          <a:p>
            <a:pPr>
              <a:defRPr/>
            </a:pPr>
            <a:r>
              <a:rPr lang="cs-CZ" dirty="0"/>
              <a:t>diagnostika hodnotové orientace žáků</a:t>
            </a:r>
          </a:p>
          <a:p>
            <a:pPr>
              <a:defRPr/>
            </a:pPr>
            <a:r>
              <a:rPr lang="cs-CZ" dirty="0">
                <a:solidFill>
                  <a:schemeClr val="bg1">
                    <a:lumMod val="50000"/>
                  </a:schemeClr>
                </a:solidFill>
              </a:rPr>
              <a:t>diagnostika sebepojetí žáků</a:t>
            </a:r>
          </a:p>
          <a:p>
            <a:pPr>
              <a:defRPr/>
            </a:pPr>
            <a:r>
              <a:rPr lang="cs-CZ" dirty="0">
                <a:solidFill>
                  <a:schemeClr val="bg1">
                    <a:lumMod val="50000"/>
                  </a:schemeClr>
                </a:solidFill>
              </a:rPr>
              <a:t>diagnostika zájmů žáků</a:t>
            </a:r>
          </a:p>
          <a:p>
            <a:pPr>
              <a:defRPr/>
            </a:pPr>
            <a:r>
              <a:rPr lang="cs-CZ" dirty="0">
                <a:solidFill>
                  <a:schemeClr val="bg1">
                    <a:lumMod val="50000"/>
                  </a:schemeClr>
                </a:solidFill>
              </a:rPr>
              <a:t>diagnostika vztahu žáků k </a:t>
            </a:r>
            <a:r>
              <a:rPr lang="cs-CZ" dirty="0" smtClean="0">
                <a:solidFill>
                  <a:schemeClr val="bg1">
                    <a:lumMod val="50000"/>
                  </a:schemeClr>
                </a:solidFill>
              </a:rPr>
              <a:t>předmětu</a:t>
            </a:r>
            <a:endParaRPr lang="cs-CZ" dirty="0">
              <a:solidFill>
                <a:schemeClr val="bg1">
                  <a:lumMod val="50000"/>
                </a:schemeClr>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K</a:t>
            </a:r>
            <a:endParaRPr lang="en-GB" altLang="cs-CZ" sz="3300" smtClean="0">
              <a:solidFill>
                <a:schemeClr val="tx1"/>
              </a:solidFill>
            </a:endParaRPr>
          </a:p>
        </p:txBody>
      </p:sp>
      <p:sp>
        <p:nvSpPr>
          <p:cNvPr id="141315" name="Rectangle 2"/>
          <p:cNvSpPr>
            <a:spLocks noGrp="1" noChangeArrowheads="1"/>
          </p:cNvSpPr>
          <p:nvPr>
            <p:ph type="body" idx="1"/>
          </p:nvPr>
        </p:nvSpPr>
        <p:spPr>
          <a:xfrm>
            <a:off x="395288" y="1412875"/>
            <a:ext cx="8218487" cy="5335588"/>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klíčové kompetence učitele = </a:t>
            </a:r>
            <a:r>
              <a:rPr lang="cs-CZ" altLang="cs-CZ" sz="2000" u="sng" smtClean="0">
                <a:solidFill>
                  <a:srgbClr val="C00000"/>
                </a:solidFill>
              </a:rPr>
              <a:t>soubor profesních dovedností a dispozic, </a:t>
            </a:r>
            <a:r>
              <a:rPr lang="cs-CZ" altLang="cs-CZ" sz="2000" smtClean="0">
                <a:solidFill>
                  <a:srgbClr val="C00000"/>
                </a:solidFill>
              </a:rPr>
              <a:t>kterými má být vybaven učitel, aby mohl efektivně vykonávat své povolání; obvykle – kompetence osobnostní a kompetence profesní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klíčové kompetence žáka = </a:t>
            </a:r>
            <a:r>
              <a:rPr lang="cs-CZ" altLang="cs-CZ" sz="2000" u="sng" smtClean="0">
                <a:solidFill>
                  <a:srgbClr val="C00000"/>
                </a:solidFill>
              </a:rPr>
              <a:t>soubor požadavků na vzdělání</a:t>
            </a:r>
            <a:r>
              <a:rPr lang="cs-CZ" altLang="cs-CZ" sz="2000" smtClean="0">
                <a:solidFill>
                  <a:srgbClr val="C00000"/>
                </a:solidFill>
              </a:rPr>
              <a:t>, zahrnující podstatné vědomosti, dovednosti a schopnosti (postoje)</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klima školy = kvalita </a:t>
            </a:r>
            <a:r>
              <a:rPr lang="cs-CZ" altLang="cs-CZ" sz="2000" u="sng" smtClean="0">
                <a:solidFill>
                  <a:srgbClr val="C00000"/>
                </a:solidFill>
              </a:rPr>
              <a:t>interpersonálních vztahů a sociálních procesů</a:t>
            </a:r>
            <a:r>
              <a:rPr lang="cs-CZ" altLang="cs-CZ" sz="2000" smtClean="0">
                <a:solidFill>
                  <a:srgbClr val="C00000"/>
                </a:solidFill>
              </a:rPr>
              <a:t>, které fungují v dané škole, tak, jak to vnímají, prožívají a hodnotí učitelé, žáci, příp. zaměstnanci</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klima třídy = </a:t>
            </a:r>
            <a:r>
              <a:rPr lang="cs-CZ" altLang="cs-CZ" sz="2000" u="sng" smtClean="0">
                <a:solidFill>
                  <a:srgbClr val="C00000"/>
                </a:solidFill>
              </a:rPr>
              <a:t>dlouhodobější sociálně emocionální naladění, zobecněné postoje a vztahy</a:t>
            </a:r>
            <a:r>
              <a:rPr lang="cs-CZ" altLang="cs-CZ" sz="2000" smtClean="0">
                <a:solidFill>
                  <a:srgbClr val="C00000"/>
                </a:solidFill>
              </a:rPr>
              <a:t>, emocionální odpovědi žáků třídy na události ve třídě (součást klimatu školy)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kmenové učivo = základní učivo, klíčové okruhy poznatků, obsahové jádro základního vzdělání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koedukace = společné vzdělávání žáků obou pohlaví ve společných třídách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K</a:t>
            </a:r>
            <a:endParaRPr lang="en-GB" altLang="cs-CZ" sz="3300" smtClean="0">
              <a:solidFill>
                <a:schemeClr val="tx1"/>
              </a:solidFill>
            </a:endParaRPr>
          </a:p>
        </p:txBody>
      </p:sp>
      <p:sp>
        <p:nvSpPr>
          <p:cNvPr id="4099" name="Rectangle 2"/>
          <p:cNvSpPr>
            <a:spLocks noGrp="1" noChangeArrowheads="1"/>
          </p:cNvSpPr>
          <p:nvPr>
            <p:ph type="body" idx="1"/>
          </p:nvPr>
        </p:nvSpPr>
        <p:spPr>
          <a:xfrm>
            <a:off x="395288" y="1412875"/>
            <a:ext cx="8218487" cy="4921250"/>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kognitivní proces = poznávací proces; soubor procesů, jimiž člověk poznává sebe sama a  okolní svět; tvoří podstatu učení</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Komunikace</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verbální = slovní sdělování</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solidFill>
                  <a:srgbClr val="C00000"/>
                </a:solidFill>
              </a:rPr>
              <a:t>	</a:t>
            </a:r>
            <a:r>
              <a:rPr lang="cs-CZ" sz="2000" dirty="0" smtClean="0">
                <a:solidFill>
                  <a:srgbClr val="C00000"/>
                </a:solidFill>
              </a:rPr>
              <a:t>- nonverbální = mimoslovní sdělování ;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a:t>
            </a:r>
            <a:r>
              <a:rPr lang="cs-CZ" sz="2000" dirty="0">
                <a:solidFill>
                  <a:srgbClr val="C00000"/>
                </a:solidFill>
              </a:rPr>
              <a:t> </a:t>
            </a:r>
            <a:r>
              <a:rPr lang="cs-CZ" sz="2000" dirty="0" smtClean="0">
                <a:solidFill>
                  <a:srgbClr val="C00000"/>
                </a:solidFill>
              </a:rPr>
              <a:t>sdělování fyzickými postoji, konfigurace částí těla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 </a:t>
            </a:r>
            <a:r>
              <a:rPr lang="cs-CZ" sz="2000" dirty="0" err="1" smtClean="0">
                <a:solidFill>
                  <a:srgbClr val="C00000"/>
                </a:solidFill>
              </a:rPr>
              <a:t>gestika</a:t>
            </a:r>
            <a:r>
              <a:rPr lang="cs-CZ" sz="2000" dirty="0" smtClean="0">
                <a:solidFill>
                  <a:srgbClr val="C00000"/>
                </a:solidFill>
              </a:rPr>
              <a:t> = sdělování kulturně normalizovanými výrazy, pohyby a postoji</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 </a:t>
            </a:r>
            <a:r>
              <a:rPr lang="cs-CZ" sz="2000" dirty="0" err="1" smtClean="0">
                <a:solidFill>
                  <a:srgbClr val="C00000"/>
                </a:solidFill>
              </a:rPr>
              <a:t>proxemika</a:t>
            </a:r>
            <a:r>
              <a:rPr lang="cs-CZ" sz="2000" dirty="0" smtClean="0">
                <a:solidFill>
                  <a:srgbClr val="C00000"/>
                </a:solidFill>
              </a:rPr>
              <a:t> = oddálení, přiblížení se (fyzická vzdálenost)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 </a:t>
            </a:r>
            <a:r>
              <a:rPr lang="cs-CZ" sz="2000" dirty="0" err="1" smtClean="0">
                <a:solidFill>
                  <a:srgbClr val="C00000"/>
                </a:solidFill>
              </a:rPr>
              <a:t>haptika</a:t>
            </a:r>
            <a:r>
              <a:rPr lang="cs-CZ" sz="2000" dirty="0" smtClean="0">
                <a:solidFill>
                  <a:srgbClr val="C00000"/>
                </a:solidFill>
              </a:rPr>
              <a:t> = bezprostřední tělesný dotyk (podání ruky, pohlazení apod.)</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a:t>
            </a:r>
            <a:r>
              <a:rPr lang="cs-CZ" sz="2000" dirty="0">
                <a:solidFill>
                  <a:srgbClr val="C00000"/>
                </a:solidFill>
              </a:rPr>
              <a:t> </a:t>
            </a:r>
            <a:r>
              <a:rPr lang="cs-CZ" sz="2000" dirty="0" smtClean="0">
                <a:solidFill>
                  <a:srgbClr val="C00000"/>
                </a:solidFill>
              </a:rPr>
              <a:t>řeč mimiky a celkový výraz tváře = výrazy obličeje – strach, úzkost, radost, rozčilení, údiv apod.)</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 řeč očí : jeden z nejdůležitějších komunikačních kanálů</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K</a:t>
            </a:r>
            <a:endParaRPr lang="en-GB" altLang="cs-CZ" sz="3300" smtClean="0">
              <a:solidFill>
                <a:schemeClr val="tx1"/>
              </a:solidFill>
            </a:endParaRPr>
          </a:p>
        </p:txBody>
      </p:sp>
      <p:sp>
        <p:nvSpPr>
          <p:cNvPr id="4099" name="Rectangle 2"/>
          <p:cNvSpPr>
            <a:spLocks noGrp="1" noChangeArrowheads="1"/>
          </p:cNvSpPr>
          <p:nvPr>
            <p:ph type="body" idx="1"/>
          </p:nvPr>
        </p:nvSpPr>
        <p:spPr>
          <a:xfrm>
            <a:off x="395288" y="1412875"/>
            <a:ext cx="8218487" cy="4022725"/>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konvergence vzdělávacích systémů = sbližování struktury vzdělávacích systémů v různých zemích; vzniká z potřeby mezinárodní srovnatelnosti úrovně vzdělání a kvalifikace</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FF0000"/>
                </a:solidFill>
              </a:rPr>
              <a:t>kreativita = tvořivost, schopnost – duševní procesy vedoucí k nápadům, řešením apod., jež jsou jedinečné a neotřelé</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krystalická inteligence = založená na poznávacích procesech získaných učením, formuje se výchovou, vzděláním a praxí; může se rozvíjet i v dospělosti</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a:t>
            </a:r>
            <a:r>
              <a:rPr lang="cs-CZ" sz="2000" dirty="0" smtClean="0">
                <a:solidFill>
                  <a:srgbClr val="C00000"/>
                </a:solidFill>
              </a:rPr>
              <a:t>kurikulum  =  1. vzdělávací program, plán</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2. průběh studia a jeho obsah</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                           3.obsah veškeré zkušenosti, kterou žáci získávají ve škole a  v činnostech, ke škole se vztahujících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K</a:t>
            </a:r>
            <a:endParaRPr lang="en-GB" altLang="cs-CZ" sz="3300" smtClean="0">
              <a:solidFill>
                <a:schemeClr val="tx1"/>
              </a:solidFill>
            </a:endParaRPr>
          </a:p>
        </p:txBody>
      </p:sp>
      <p:sp>
        <p:nvSpPr>
          <p:cNvPr id="437251" name="Rectangle 2"/>
          <p:cNvSpPr>
            <a:spLocks noGrp="1" noChangeArrowheads="1"/>
          </p:cNvSpPr>
          <p:nvPr>
            <p:ph type="body" idx="1"/>
          </p:nvPr>
        </p:nvSpPr>
        <p:spPr>
          <a:xfrm>
            <a:off x="395288" y="1412875"/>
            <a:ext cx="8218487" cy="4241800"/>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000" dirty="0" smtClean="0"/>
              <a:t>kurikulum rámcové = typ dokumentu pro základní a střední školy, v němž se vymezují </a:t>
            </a:r>
            <a:r>
              <a:rPr lang="cs-CZ" altLang="cs-CZ" sz="2000" u="sng" dirty="0" smtClean="0"/>
              <a:t>cíle a obsah vzdělávání nikoliv pro jednotlivé předměty, ale pro  širší oblasti</a:t>
            </a:r>
            <a:r>
              <a:rPr lang="cs-CZ" altLang="cs-CZ" sz="2000" dirty="0" smtClean="0"/>
              <a:t>, např. „Člověk a společnost“, „Jazyk a komunikace“ aj. </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000" dirty="0" smtClean="0">
                <a:solidFill>
                  <a:srgbClr val="C00000"/>
                </a:solidFill>
              </a:rPr>
              <a:t>kurikulum skryté = zkušenosti žáků v reálném životě školy, které nejsou postižitelné ve vzdělávacích programech (hodnoty, postoje, klima třídy, vzory chování aj.)</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000" dirty="0" smtClean="0"/>
              <a:t>kurikulum základní = standard pro zpracovávání vzdělávacích programů      jednotlivých oborů vzdělávání; dokument, stanovující obecné   požadavky státu, na jehož základě mohou školy vytvořit svá školní    kurikula, přizpůsobená specifice   školy a regionu</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000" dirty="0" smtClean="0"/>
              <a:t>kurikulum zamýšlené   -  plánované</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000" dirty="0"/>
              <a:t>	</a:t>
            </a:r>
            <a:r>
              <a:rPr lang="cs-CZ" altLang="cs-CZ" sz="2000" dirty="0" smtClean="0"/>
              <a:t>                           		-  realizované - probíhá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L, M</a:t>
            </a:r>
            <a:endParaRPr lang="en-GB" altLang="cs-CZ" sz="3300" smtClean="0">
              <a:solidFill>
                <a:schemeClr val="tx1"/>
              </a:solidFill>
            </a:endParaRPr>
          </a:p>
        </p:txBody>
      </p:sp>
      <p:sp>
        <p:nvSpPr>
          <p:cNvPr id="176131" name="Rectangle 2"/>
          <p:cNvSpPr>
            <a:spLocks noGrp="1" noChangeArrowheads="1"/>
          </p:cNvSpPr>
          <p:nvPr>
            <p:ph type="body" idx="1"/>
          </p:nvPr>
        </p:nvSpPr>
        <p:spPr>
          <a:xfrm>
            <a:off x="395288" y="1412875"/>
            <a:ext cx="8218487" cy="5245100"/>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LMD = lehká mozková dysfunkce, starší označení  pro poruchy učení a chování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longitudinální = dlouhodobý, podélný</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memorování = učení se nazpaměť, úmyslné zapamatování, cvičení paměti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mentální = duševní, myšlenkový</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mentální retardace = trvalé snížení intelektuálních  schopností, jehož příčinou je organické poškození mozku (zaostávání vývoje  rozumových schopností)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mnemotechnika = hledání asociací, které by usnadnily zapamatování (např. šetři se osle = 6378 –  poloměr zeměkoule;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motivace = souhrn vnitřních i vnějších faktorů, které aktivují, vzbuzují, dodávají energii lidskému jednání a prožívání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myšlení  divergentní = tvořivé, tvůrčí, proces, kdy postupujeme různými cestami k několika odlišným řešení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N, O</a:t>
            </a:r>
            <a:endParaRPr lang="en-GB" altLang="cs-CZ" sz="3300" smtClean="0">
              <a:solidFill>
                <a:schemeClr val="tx1"/>
              </a:solidFill>
            </a:endParaRPr>
          </a:p>
        </p:txBody>
      </p:sp>
      <p:sp>
        <p:nvSpPr>
          <p:cNvPr id="184323" name="Rectangle 2"/>
          <p:cNvSpPr>
            <a:spLocks noGrp="1" noChangeArrowheads="1"/>
          </p:cNvSpPr>
          <p:nvPr>
            <p:ph type="body" idx="1"/>
          </p:nvPr>
        </p:nvSpPr>
        <p:spPr>
          <a:xfrm>
            <a:off x="395288" y="1412875"/>
            <a:ext cx="8218487" cy="3060700"/>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návyk =  opakováním získaný sklon k vykonávání určitého úkonu, činnosti</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observační učení = sociální učení, které probíhá nápodobou chování jiného jedince nebo modelu</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ontogeneze  =  proces tělesného a duševního vývoje jedince v průběhu jeho života (od početí po smrt)</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otevřené vyučování = pedagogická koncepce; usiluje o „otevírání školy dítěti“ podle jeho zájmů a schopností, i „otevírání školy navenek“ (kontakty s mimoškolním prostředím)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dirty="0" smtClean="0">
                <a:solidFill>
                  <a:schemeClr val="tx1"/>
                </a:solidFill>
              </a:rPr>
              <a:t>Pojmy P</a:t>
            </a:r>
            <a:endParaRPr lang="en-GB" altLang="cs-CZ" sz="3300" dirty="0" smtClean="0">
              <a:solidFill>
                <a:schemeClr val="tx1"/>
              </a:solidFill>
            </a:endParaRPr>
          </a:p>
        </p:txBody>
      </p:sp>
      <p:sp>
        <p:nvSpPr>
          <p:cNvPr id="196611" name="Rectangle 2"/>
          <p:cNvSpPr>
            <a:spLocks noGrp="1" noChangeArrowheads="1"/>
          </p:cNvSpPr>
          <p:nvPr>
            <p:ph type="body" idx="1"/>
          </p:nvPr>
        </p:nvSpPr>
        <p:spPr>
          <a:xfrm>
            <a:off x="395288" y="1412875"/>
            <a:ext cx="8218487" cy="5038725"/>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pedagogická diagnostika = vědecká disciplína zabývající se otázkami diagnostikování subjektů v edukačním prostředí (převážně školním)</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pedagogická evaluace = zjišťování, porovnávání a vysvětlování dat, charakterizujících stav,  kvalitu, efektivnost práce škol   (hodnocení)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pedagogická psychologie = bývá často považována za disciplínu psychologie; zkoumá otázky výchovně vzdělávací praxe z psychologického hlediska; např. analyzuje průběh, podmínky  a výsledky výchovy a vyučování, zkoumá člověka, jeho činnosti, učení a formování osobnosti, sleduje žáky a výchovné pracovníky v jejich vzájemných vztazích apod.</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pedagogika = věda, zabývající se vzděláváním a výchovou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pedeutologie = termín, označující „nauku o učiteli“ (teorie učitelské profese)</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percepce = vnímání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P</a:t>
            </a:r>
            <a:endParaRPr lang="en-GB" altLang="cs-CZ" sz="3300" smtClean="0">
              <a:solidFill>
                <a:schemeClr val="tx1"/>
              </a:solidFill>
            </a:endParaRPr>
          </a:p>
        </p:txBody>
      </p:sp>
      <p:sp>
        <p:nvSpPr>
          <p:cNvPr id="4099" name="Rectangle 2"/>
          <p:cNvSpPr>
            <a:spLocks noGrp="1" noChangeArrowheads="1"/>
          </p:cNvSpPr>
          <p:nvPr>
            <p:ph type="body" idx="1"/>
          </p:nvPr>
        </p:nvSpPr>
        <p:spPr>
          <a:xfrm>
            <a:off x="395288" y="1412875"/>
            <a:ext cx="8218487" cy="4471988"/>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PISA = mezinárodní program pro hodnocení žáků je realizován organizací OECD</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porozumění  = schopnost jedince: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	</a:t>
            </a:r>
            <a:r>
              <a:rPr lang="cs-CZ" sz="2000" dirty="0" smtClean="0"/>
              <a:t>                        1. pochopit význam sdělení (učiva)</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2. zpracovat jej  do smysluplné (zadané) podoby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3. využít zpracovaný obsah (umět použít)</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C00000"/>
                </a:solidFill>
              </a:rPr>
              <a:t>portfolio =  soubor různých produktů žáka (písemných, výtvarných apod.), které dokumentují jeho práci a vývoj za určité období (např. po dobu návštěvy školy)</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pozornost = psychický proces, který značí soustředěnost duševní činnosti žáka po určitou dobu na jeden objekt, jev, činnost apod.</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propedeutika  =  průprava, příprava ke studiu určitého oboru ve formě úvodního  kurzu</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P</a:t>
            </a:r>
            <a:endParaRPr lang="en-GB" altLang="cs-CZ" sz="3300" smtClean="0">
              <a:solidFill>
                <a:schemeClr val="tx1"/>
              </a:solidFill>
            </a:endParaRPr>
          </a:p>
        </p:txBody>
      </p:sp>
      <p:sp>
        <p:nvSpPr>
          <p:cNvPr id="217091" name="Rectangle 2"/>
          <p:cNvSpPr>
            <a:spLocks noGrp="1" noChangeArrowheads="1"/>
          </p:cNvSpPr>
          <p:nvPr>
            <p:ph type="body" idx="1"/>
          </p:nvPr>
        </p:nvSpPr>
        <p:spPr>
          <a:xfrm>
            <a:off x="395288" y="1412875"/>
            <a:ext cx="8218487" cy="5232400"/>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přidaná hodnota (ve vzdělání) = ukazatel, jenž porovnává školy (třídy) na základě úrovně prospěchu žáků při vstupu na určitou školu s „kvalitou“ žáků  při opuštění  školy (třídy)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psychodidaktika = nová interdisciplinární teorie propojující přístupy a poznatky obecné didaktiky, psychologie učení, kognitivní psychologie vědění a další; prosazuje, aby vzdělávací procesy byly vysvětlovány také z psychologických zřetelů</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psychologie = patří k vědám o člověku, je hraničním oborem mezi přírodovědnými  a společenskými obory; postupně se rozčlenila na mnoho disciplín; pro pedagogiku jsou důležité např. psychologie učení, psychologie osobnosti, pedagogická psychologie aj.</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psychohygiena =  duševní hygiena, zabývá se prevencí psychických poruch a duševních nemocí  a vytvářením optimálních podmínek pro správné fungování psychiky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psychoterapie = léčení psychosomatických a duševních nemocí psychologickými prostředky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R</a:t>
            </a:r>
            <a:endParaRPr lang="en-GB" altLang="cs-CZ" sz="3300" smtClean="0">
              <a:solidFill>
                <a:schemeClr val="tx1"/>
              </a:solidFill>
            </a:endParaRPr>
          </a:p>
        </p:txBody>
      </p:sp>
      <p:sp>
        <p:nvSpPr>
          <p:cNvPr id="227331" name="Rectangle 2"/>
          <p:cNvSpPr>
            <a:spLocks noGrp="1" noChangeArrowheads="1"/>
          </p:cNvSpPr>
          <p:nvPr>
            <p:ph type="body" idx="1"/>
          </p:nvPr>
        </p:nvSpPr>
        <p:spPr>
          <a:xfrm>
            <a:off x="395288" y="1412875"/>
            <a:ext cx="8218487" cy="4937125"/>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rámcový vzdělávací program = dokument pro určitý stupeň vzdělávání (např. základní); vymezuje uceleně pojetí  vzdělávání, cíle a oblasti; na jeho základě si školy vytvářejí školní vzdělávací programy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reformní pedagogika = souhrnné označení pro různé teoretické koncepce a praktické snahy vytvářející modely alternativní školy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reliabilita = jedna ze základních kategorií charakterizujících kvalitu měření pedagogicko-psychologických jevů; vyjadřuje pomocí statistických metod tyto vlastnosti naměřených výsledků: stabilitu, spolehlivost, předpověditelnost, stálost a přesnost, nepřítomnost náhodných chyb</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respondent = osoba odpovídající na otázky dotazníku nebo rozhovoru</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retardace = zpomalení, zpoždění vývoje jedince (např. intelektové, tělesné)</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eaLnBrk="1" hangingPunct="1">
              <a:buFont typeface="Wingdings" pitchFamily="2" charset="2"/>
              <a:buNone/>
              <a:defRPr/>
            </a:pPr>
            <a:r>
              <a:rPr lang="cs-CZ" altLang="cs-CZ" dirty="0" smtClean="0"/>
              <a:t>Pedagogická diagnostika</a:t>
            </a:r>
          </a:p>
          <a:p>
            <a:pPr>
              <a:defRPr/>
            </a:pPr>
            <a:r>
              <a:rPr lang="cs-CZ" dirty="0" smtClean="0"/>
              <a:t>diagnostika </a:t>
            </a:r>
            <a:r>
              <a:rPr lang="cs-CZ" dirty="0"/>
              <a:t>perspektivní orientace (vyrovnávání se s vlastní budoucností, má souvislost i s volbou povolání</a:t>
            </a:r>
            <a:r>
              <a:rPr lang="cs-CZ" dirty="0" smtClean="0"/>
              <a:t>)</a:t>
            </a:r>
          </a:p>
          <a:p>
            <a:pPr>
              <a:defRPr/>
            </a:pPr>
            <a:r>
              <a:rPr lang="cs-CZ" dirty="0" smtClean="0">
                <a:solidFill>
                  <a:schemeClr val="bg1">
                    <a:lumMod val="50000"/>
                  </a:schemeClr>
                </a:solidFill>
              </a:rPr>
              <a:t>diagnostika žákova pojetí učiva (souvisí s psychodidaktikou a diagnostikou </a:t>
            </a:r>
            <a:r>
              <a:rPr lang="cs-CZ" dirty="0" err="1" smtClean="0">
                <a:solidFill>
                  <a:schemeClr val="bg1">
                    <a:lumMod val="50000"/>
                  </a:schemeClr>
                </a:solidFill>
              </a:rPr>
              <a:t>prekonceptů</a:t>
            </a:r>
            <a:r>
              <a:rPr lang="cs-CZ" dirty="0" smtClean="0">
                <a:solidFill>
                  <a:schemeClr val="bg1">
                    <a:lumMod val="50000"/>
                  </a:schemeClr>
                </a:solidFill>
              </a:rPr>
              <a:t> – překonávání spontánních forem poznání)</a:t>
            </a:r>
          </a:p>
          <a:p>
            <a:pPr>
              <a:defRPr/>
            </a:pPr>
            <a:r>
              <a:rPr lang="cs-CZ" dirty="0" smtClean="0">
                <a:solidFill>
                  <a:schemeClr val="bg1">
                    <a:lumMod val="50000"/>
                  </a:schemeClr>
                </a:solidFill>
              </a:rPr>
              <a:t>diagnostika učebního stylu žáků</a:t>
            </a:r>
          </a:p>
          <a:p>
            <a:pPr>
              <a:defRPr/>
            </a:pPr>
            <a:r>
              <a:rPr lang="cs-CZ" u="sng" dirty="0" smtClean="0">
                <a:solidFill>
                  <a:srgbClr val="FF6600"/>
                </a:solidFill>
              </a:rPr>
              <a:t>diagnostika vzdělávacích výsledků žáků</a:t>
            </a:r>
          </a:p>
          <a:p>
            <a:pPr eaLnBrk="1" hangingPunct="1">
              <a:defRPr/>
            </a:pPr>
            <a:endParaRPr lang="cs-CZ" altLang="cs-CZ"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dirty="0" smtClean="0">
                <a:solidFill>
                  <a:schemeClr val="tx1"/>
                </a:solidFill>
              </a:rPr>
              <a:t>Pojmy S</a:t>
            </a:r>
            <a:endParaRPr lang="en-GB" altLang="cs-CZ" sz="3300" dirty="0" smtClean="0">
              <a:solidFill>
                <a:schemeClr val="tx1"/>
              </a:solidFill>
            </a:endParaRPr>
          </a:p>
        </p:txBody>
      </p:sp>
      <p:sp>
        <p:nvSpPr>
          <p:cNvPr id="241667" name="Rectangle 2"/>
          <p:cNvSpPr>
            <a:spLocks noGrp="1" noChangeArrowheads="1"/>
          </p:cNvSpPr>
          <p:nvPr>
            <p:ph type="body" idx="1"/>
          </p:nvPr>
        </p:nvSpPr>
        <p:spPr>
          <a:xfrm>
            <a:off x="395288" y="1412875"/>
            <a:ext cx="8218487" cy="4846638"/>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seberealizace = plné uplatnění a rozvinutí schopností i dovedností člověka</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sebereflexe = zamýšlení se jedince nad sebou samým, ohlédnutí se zpět za svými činy,  zhodnotit sebe sama a rozhodnout se, co a jak změnit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schopnosti = předpoklady k úspěšnému vykonávání určité činnosti</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signifikantní učení = učení osobně významné pro toho, kdo se  učí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simulační hra = hra, které modeluje profesionální či životní situace</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socializace = celoživotní proces, v jehož průběhu si jedinec osvojuje specificky lidské normy chování, jednání a začleňuje se tak do společnosti; realizuje se zpravidla sociálním učením</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sociální pedagogika = disciplína  pedagogiky zabývající se problémy výchovného působení  na rizikové  a sociálně znevýhodněné skupiny mládeže a dospělých.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S</a:t>
            </a:r>
            <a:endParaRPr lang="en-GB" altLang="cs-CZ" sz="3300" smtClean="0">
              <a:solidFill>
                <a:schemeClr val="tx1"/>
              </a:solidFill>
            </a:endParaRPr>
          </a:p>
        </p:txBody>
      </p:sp>
      <p:sp>
        <p:nvSpPr>
          <p:cNvPr id="251907" name="Rectangle 2"/>
          <p:cNvSpPr>
            <a:spLocks noGrp="1" noChangeArrowheads="1"/>
          </p:cNvSpPr>
          <p:nvPr>
            <p:ph type="body" idx="1"/>
          </p:nvPr>
        </p:nvSpPr>
        <p:spPr>
          <a:xfrm>
            <a:off x="395288" y="1412875"/>
            <a:ext cx="8218487" cy="4049713"/>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sociální role = chování, které sociální skupina očekává od každého svého člena</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sociální učení = učení, které se uskutečňuje  v sociálních podmínkách, v interakci  s jinými lidmi</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speciální pedagogika = zabývá se teorií a praxí rozvoje, výchovy a vzdělávání jedinců postižených různými nedostatky tělesnými, smyslovými, duševními nebo poruchami chování</a:t>
            </a:r>
            <a:r>
              <a:rPr lang="cs-CZ" altLang="cs-CZ" sz="2000" smtClean="0"/>
              <a:t>.</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srovnávací (komparativní) pedagogika = vědní disciplína zabývající se srovnáváním vzdělávacích systémů ve dvou nebo více zemích</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Standard středoškolského odborného vzdělávání = dokument schválený  MŠMT, základní kurikulum středoškolského odborného vzdělávání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S, Š</a:t>
            </a:r>
            <a:endParaRPr lang="en-GB" altLang="cs-CZ" sz="3300" smtClean="0">
              <a:solidFill>
                <a:schemeClr val="tx1"/>
              </a:solidFill>
            </a:endParaRPr>
          </a:p>
        </p:txBody>
      </p:sp>
      <p:sp>
        <p:nvSpPr>
          <p:cNvPr id="260099" name="Rectangle 2"/>
          <p:cNvSpPr>
            <a:spLocks noGrp="1" noChangeArrowheads="1"/>
          </p:cNvSpPr>
          <p:nvPr>
            <p:ph type="body" idx="1"/>
          </p:nvPr>
        </p:nvSpPr>
        <p:spPr>
          <a:xfrm>
            <a:off x="395288" y="1412875"/>
            <a:ext cx="8218487" cy="3948113"/>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styl učení = postupy při učení, které jedinec používá v určitém období života, vznikají na vrozeném základě, rozvíjejí se působením vnějších i vnitřních vlivů</a:t>
            </a:r>
            <a:r>
              <a:rPr lang="cs-CZ" altLang="cs-CZ" sz="2000" smtClean="0"/>
              <a:t>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sugestopedie = metoda učení, která pracuje na úrovni vědomí a podvědomí; využívá kapacitu mozku ke globálnímu učení; do učení zapojuje obě hemisféry; nové informace jsou vnímány všemi smysly; odstraňuje strach z neúspěchu v učení a respektuje individuální učební styly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C00000"/>
                </a:solidFill>
              </a:rPr>
              <a:t>školní didaktika = didaktická teorie, zaměřená na problematiku vyučování a učení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školní fobie = specifický, dlouhodobý, intenzivní a racionálními důvody nevysvětlitelný strach žáka ze školy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T, U</a:t>
            </a:r>
            <a:endParaRPr lang="en-GB" altLang="cs-CZ" sz="3300" smtClean="0">
              <a:solidFill>
                <a:schemeClr val="tx1"/>
              </a:solidFill>
            </a:endParaRPr>
          </a:p>
        </p:txBody>
      </p:sp>
      <p:sp>
        <p:nvSpPr>
          <p:cNvPr id="4099" name="Rectangle 2"/>
          <p:cNvSpPr>
            <a:spLocks noGrp="1" noChangeArrowheads="1"/>
          </p:cNvSpPr>
          <p:nvPr>
            <p:ph type="body" idx="1"/>
          </p:nvPr>
        </p:nvSpPr>
        <p:spPr>
          <a:xfrm>
            <a:off x="395288" y="1268413"/>
            <a:ext cx="8218487" cy="5437187"/>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transfer učení = přenos při učení; využití zkušeností v podobných činnostech</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1.	pozitivní  - minulá zkušenost usnadňuje zapamatování nového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2.	negativní - minulá zkušenost komplikuje zapamatování       nového</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a:t>
            </a:r>
            <a:r>
              <a:rPr lang="cs-CZ" sz="2000" dirty="0" smtClean="0">
                <a:solidFill>
                  <a:srgbClr val="C00000"/>
                </a:solidFill>
              </a:rPr>
              <a:t>učební modul = kratší, relativně nezávislý a uzavřený celek učiva</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učení = neexistuje všeobecně přijímaná definice; existují desítky teorií, druhů; poněkud zjednodušeně hovoříme  o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	</a:t>
            </a:r>
            <a:r>
              <a:rPr lang="cs-CZ" sz="2000" dirty="0" smtClean="0"/>
              <a:t>a)  učení v širším smyslu = obohacování člověka o poznatky, které vyvolávají trvalejší změny v prožívání a chování (neustále obohacované zkušenosti – kladné i záporné, žádoucí i nežádoucí, probíhá celý  život)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	</a:t>
            </a:r>
            <a:r>
              <a:rPr lang="cs-CZ" sz="2000" dirty="0" smtClean="0"/>
              <a:t>b) v užším slova smyslu = osvojování vědomostí, dovedností a návyků, rozvoj schopností  (podle různých kritérií široká škála druhů učení, např. mechanické, logické, verbální, motorické, senzorické, řešením problémů, záměrné apod.)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V</a:t>
            </a:r>
            <a:endParaRPr lang="en-GB" altLang="cs-CZ" sz="3300" smtClean="0">
              <a:solidFill>
                <a:schemeClr val="tx1"/>
              </a:solidFill>
            </a:endParaRPr>
          </a:p>
        </p:txBody>
      </p:sp>
      <p:sp>
        <p:nvSpPr>
          <p:cNvPr id="4099" name="Rectangle 2"/>
          <p:cNvSpPr>
            <a:spLocks noGrp="1" noChangeArrowheads="1"/>
          </p:cNvSpPr>
          <p:nvPr>
            <p:ph type="body" idx="1"/>
          </p:nvPr>
        </p:nvSpPr>
        <p:spPr>
          <a:xfrm>
            <a:off x="395288" y="1268413"/>
            <a:ext cx="8218487" cy="5589587"/>
          </a:xfrm>
        </p:spPr>
        <p:txBody>
          <a:bodyPr>
            <a:spAutoFit/>
          </a:bodyPr>
          <a:lstStyle/>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FF0000"/>
                </a:solidFill>
              </a:rPr>
              <a:t>validita = platnost; ověření, zda test či jiná metoda zjišťuje skutečně to, co zjišťovat má (validní = silný, platný)</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FF0000"/>
                </a:solidFill>
              </a:rPr>
              <a:t>vědomost = osvojené poznatky, tj. zapamatované informace včetně pochopení vztahu mezi nimi (pojmy, pravidla, zákony, vzorce aj.), základ rozumových operací</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verbalismus = nadměrné užívání slov, mnohomluvnost</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verbální interakce = slovní vzájemné působení lidí</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verifikace =  prokazování správnosti (pravdivost) určité koncepce, závěrů,   doporučení</a:t>
            </a: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solidFill>
                  <a:srgbClr val="FF0000"/>
                </a:solidFill>
              </a:rPr>
              <a:t>vizuální  =  zrakový</a:t>
            </a:r>
            <a:endParaRPr lang="cs-CZ" sz="2000" dirty="0">
              <a:solidFill>
                <a:srgbClr val="FF0000"/>
              </a:solidFill>
            </a:endParaRPr>
          </a:p>
          <a:p>
            <a:pPr>
              <a:lnSpc>
                <a:spcPct val="96000"/>
              </a:lnSpc>
              <a:buFont typeface="Arial" pitchFamily="34"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vstupní determinanty edukačního procesu (jeho úspěšnosti):</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1.	charakteristiky žáků (</a:t>
            </a:r>
            <a:r>
              <a:rPr lang="cs-CZ" sz="2000" dirty="0" err="1" smtClean="0"/>
              <a:t>schopnosti,postoje</a:t>
            </a:r>
            <a:r>
              <a:rPr lang="cs-CZ" sz="2000" dirty="0" smtClean="0"/>
              <a:t>, zájem, nadání apod.)</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2.	charakteristiky učitelů (osobnostní, profesní)</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3.	charakteristiky konstruktů (program, čas, učebnice…)</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4.	charakteristiky škol (vybavenost, profilace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V</a:t>
            </a:r>
            <a:endParaRPr lang="en-GB" altLang="cs-CZ" sz="3300" smtClean="0">
              <a:solidFill>
                <a:schemeClr val="tx1"/>
              </a:solidFill>
            </a:endParaRPr>
          </a:p>
        </p:txBody>
      </p:sp>
      <p:sp>
        <p:nvSpPr>
          <p:cNvPr id="263171" name="Rectangle 2"/>
          <p:cNvSpPr>
            <a:spLocks noGrp="1" noChangeArrowheads="1"/>
          </p:cNvSpPr>
          <p:nvPr>
            <p:ph type="body" idx="1"/>
          </p:nvPr>
        </p:nvSpPr>
        <p:spPr>
          <a:xfrm>
            <a:off x="395288" y="1268413"/>
            <a:ext cx="8218487" cy="3354387"/>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výklad = způsob prezentace didaktické informace; hlavní  úkol – vysvětlení učiva  žákům</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vyučování = druh lidské činnosti spočívající v interakci učitele a žáků; základem je záměrné působení na žáky, aby u nich docházelo k učení </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vyučování transmisivní = poznání = předávání (učitel ví, žák neví)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vyučování konstruktivní  = poznání = výstavba vlastního poznání (učitel vytváří podmínky pro to, aby každý žák mohl dosáhnout co nejvyšší úrovně rozvoje</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výuka = vyučování (činnost učitele) + učení (činnost žáků)</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V</a:t>
            </a:r>
            <a:endParaRPr lang="en-GB" altLang="cs-CZ" sz="3300" smtClean="0">
              <a:solidFill>
                <a:schemeClr val="tx1"/>
              </a:solidFill>
            </a:endParaRPr>
          </a:p>
        </p:txBody>
      </p:sp>
      <p:sp>
        <p:nvSpPr>
          <p:cNvPr id="264195" name="Rectangle 2"/>
          <p:cNvSpPr>
            <a:spLocks noGrp="1" noChangeArrowheads="1"/>
          </p:cNvSpPr>
          <p:nvPr>
            <p:ph type="body" idx="1"/>
          </p:nvPr>
        </p:nvSpPr>
        <p:spPr>
          <a:xfrm>
            <a:off x="395288" y="1268413"/>
            <a:ext cx="8218487" cy="5437187"/>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výukové metody – postup, cesta, způsob vyučování; různá klasifikace, např.:</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1. podle fází vyučovacího procesu (utváření, upevňování, prověřování vědomostí)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2. podle způsobu prezentace (slovní, názorové, praktické)</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3. podle způsobu interakce mezi učitelem a studenty  (frontální, skupinové, individuální)</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výukový software = počítačový program, který umožňuje, aby systém člověk – počítač plnil didaktické funkce</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vzdělávací cíle = vyjadřují záměry vzdělávání a účely, k nimž má vzdělávání směřovat, jsou formulovány obecně v národním kurikulu a specificky pro jednotlivé vzdělávací programy, jednotlivé úrovně vzdělávání a vyučovací předměty</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vzdělávací standardy = konkrétně vymezené, obligatorní požadavky, které musí splnit žáci v určitých ročnících či stupních školy (vědomosti, dovednosti, příp. postoje a  hodnoty)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smtClean="0">
                <a:solidFill>
                  <a:schemeClr val="tx1"/>
                </a:solidFill>
              </a:rPr>
              <a:t>Pojmy Z</a:t>
            </a:r>
            <a:endParaRPr lang="en-GB" altLang="cs-CZ" sz="3300" smtClean="0">
              <a:solidFill>
                <a:schemeClr val="tx1"/>
              </a:solidFill>
            </a:endParaRPr>
          </a:p>
        </p:txBody>
      </p:sp>
      <p:sp>
        <p:nvSpPr>
          <p:cNvPr id="265219" name="Rectangle 2"/>
          <p:cNvSpPr>
            <a:spLocks noGrp="1" noChangeArrowheads="1"/>
          </p:cNvSpPr>
          <p:nvPr>
            <p:ph type="body" idx="1"/>
          </p:nvPr>
        </p:nvSpPr>
        <p:spPr>
          <a:xfrm>
            <a:off x="395288" y="1268413"/>
            <a:ext cx="8218487" cy="3652837"/>
          </a:xfrm>
        </p:spPr>
        <p:txBody>
          <a:bodyPr>
            <a:spAutoFit/>
          </a:bodyPr>
          <a:lstStyle/>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zátěž  školní = souvisí se školní prací; jde o interakci mezi školními požadavky na žáka (např. pracovní úkoly, povinnosti) a  předpoklady žáka  (např. vrozené vlastnosti, dispozice, odolnost aj.) se s nimi vyrovnat.</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zátěž psychosociální = plyne ze svízelných sociálních vztahů či situací (např. zesilující pocit nejistoty, neschopnost přizpůsobit se novým situacím, pocit ohrožení       ap.)</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zlozvyk = hovorový výraz pro záporný návyk</a:t>
            </a:r>
          </a:p>
          <a:p>
            <a:pPr>
              <a:lnSpc>
                <a:spcPct val="96000"/>
              </a:lnSpc>
              <a:buFont typeface="Arial" charset="0"/>
              <a:buChar char="•"/>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solidFill>
                  <a:srgbClr val="FF0000"/>
                </a:solidFill>
              </a:rPr>
              <a:t>zpětná vazba = důležitý prvek řízení, informace o stavu, výsledcích určité činnosti, jež  umožní její zkvalitnění; je součástí formativního hodnocení.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b="1" smtClean="0">
                <a:solidFill>
                  <a:schemeClr val="tx1"/>
                </a:solidFill>
              </a:rPr>
              <a:t>Pojmy</a:t>
            </a:r>
          </a:p>
        </p:txBody>
      </p:sp>
      <p:sp>
        <p:nvSpPr>
          <p:cNvPr id="266243" name="Rectangle 3"/>
          <p:cNvSpPr>
            <a:spLocks noGrp="1" noChangeArrowheads="1"/>
          </p:cNvSpPr>
          <p:nvPr>
            <p:ph type="body" idx="1"/>
          </p:nvPr>
        </p:nvSpPr>
        <p:spPr>
          <a:xfrm>
            <a:off x="457200" y="1600200"/>
            <a:ext cx="8229600" cy="4525963"/>
          </a:xfrm>
        </p:spPr>
        <p:txBody>
          <a:bodyPr/>
          <a:lstStyle/>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Vybral a zpracoval: Jaromír Hališka</a:t>
            </a:r>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Upravil: Zdeněk Hromádka</a:t>
            </a:r>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endParaRPr lang="cs-CZ" altLang="cs-CZ" smtClean="0"/>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Literatura:</a:t>
            </a:r>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Hartl, P.; Hartlová, H. </a:t>
            </a:r>
            <a:r>
              <a:rPr lang="cs-CZ" altLang="cs-CZ" i="1" smtClean="0"/>
              <a:t>Psychologický slovník</a:t>
            </a:r>
            <a:r>
              <a:rPr lang="cs-CZ" altLang="cs-CZ" smtClean="0"/>
              <a:t>, Praha : Portál 2000</a:t>
            </a:r>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Průcha, J.: </a:t>
            </a:r>
            <a:r>
              <a:rPr lang="cs-CZ" altLang="cs-CZ" i="1" smtClean="0"/>
              <a:t>Moderní pedagogika</a:t>
            </a:r>
            <a:r>
              <a:rPr lang="cs-CZ" altLang="cs-CZ" smtClean="0"/>
              <a:t>, Praha : Portál : 2002</a:t>
            </a:r>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smtClean="0"/>
              <a:t>Průcha, J.; Walterová, E.; Mareš  J. </a:t>
            </a:r>
            <a:r>
              <a:rPr lang="cs-CZ" altLang="cs-CZ" i="1" smtClean="0"/>
              <a:t>Pedagogický slovník</a:t>
            </a:r>
            <a:r>
              <a:rPr lang="cs-CZ" altLang="cs-CZ" smtClean="0"/>
              <a:t>, Praha : Portál, 2001.</a:t>
            </a:r>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r>
              <a:rPr lang="cs-CZ" altLang="cs-CZ" i="1" smtClean="0"/>
              <a:t>Standardy</a:t>
            </a:r>
          </a:p>
          <a:p>
            <a:pPr marL="0" indent="0" eaLnBrk="1" hangingPunct="1">
              <a:lnSpc>
                <a:spcPct val="87000"/>
              </a:lnSpc>
              <a:buFont typeface="Wingdings" pitchFamily="2" charset="2"/>
              <a:buNone/>
              <a:tabLst>
                <a:tab pos="328613" algn="l"/>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3800" algn="l"/>
                <a:tab pos="6723063" algn="l"/>
                <a:tab pos="7172325" algn="l"/>
                <a:tab pos="7621588" algn="l"/>
                <a:tab pos="8070850" algn="l"/>
                <a:tab pos="8520113" algn="l"/>
                <a:tab pos="8969375" algn="l"/>
              </a:tabLst>
            </a:pPr>
            <a:endParaRPr lang="cs-CZ" alt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dirty="0" smtClean="0">
                <a:solidFill>
                  <a:schemeClr val="tx1"/>
                </a:solidFill>
              </a:rPr>
              <a:t>Didaktická analýza učiva</a:t>
            </a:r>
            <a:endParaRPr lang="en-GB" altLang="cs-CZ" sz="3300" dirty="0" smtClean="0">
              <a:solidFill>
                <a:schemeClr val="tx1"/>
              </a:solidFill>
            </a:endParaRPr>
          </a:p>
        </p:txBody>
      </p:sp>
      <p:sp>
        <p:nvSpPr>
          <p:cNvPr id="270339" name="Rectangle 2"/>
          <p:cNvSpPr>
            <a:spLocks noGrp="1" noChangeArrowheads="1"/>
          </p:cNvSpPr>
          <p:nvPr>
            <p:ph type="body" idx="1"/>
          </p:nvPr>
        </p:nvSpPr>
        <p:spPr>
          <a:xfrm>
            <a:off x="436563" y="1579563"/>
            <a:ext cx="8218487" cy="4164012"/>
          </a:xfrm>
        </p:spPr>
        <p:txBody>
          <a:bodyPr>
            <a:spAutoFit/>
          </a:bodyPr>
          <a:lstStyle/>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Didaktická analýza učiva je proces, který se obvykle uplatňuje při přípravě na vyučování. Vyžaduje určitý stupeň pedagogické odbornosti, ale pokud se chceme na vyučování připravovat opravdu poctivě, měla by být didaktická analýza učiva součástí tohoto procesu.</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Při didaktické analýze učiva vykoná učitel rozbor obsahu a vybírá z něj konkrétní prvky, které bude vhodně zvolenou formou (didaktická stylizace) interpretovat edukantům. </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Nezbytnou podmínkou ovšem je skvělá orientace v obsahu – učitel musí být expert, který obsahu dokonale rozumí. </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smtClean="0"/>
              <a:t>Neustále ovšem platí, že proces didaktické analýzy je podřízen vzdělávacím cílům a výsledná forma respektuje logickou pojmovou strukturu učiva.</a:t>
            </a:r>
            <a:endParaRPr lang="cs-CZ" altLang="cs-CZ" sz="2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a:buFont typeface="Wingdings" pitchFamily="2" charset="2"/>
              <a:buNone/>
              <a:defRPr/>
            </a:pPr>
            <a:r>
              <a:rPr lang="cs-CZ" b="1" dirty="0"/>
              <a:t>Funkce diagnostiky vzdělávacích výsledků žáků</a:t>
            </a:r>
            <a:endParaRPr lang="cs-CZ" dirty="0"/>
          </a:p>
          <a:p>
            <a:pPr marL="0" indent="0">
              <a:buFont typeface="Wingdings" pitchFamily="2" charset="2"/>
              <a:buNone/>
              <a:defRPr/>
            </a:pPr>
            <a:r>
              <a:rPr lang="cs-CZ" dirty="0" smtClean="0"/>
              <a:t>Správné </a:t>
            </a:r>
            <a:r>
              <a:rPr lang="cs-CZ" dirty="0"/>
              <a:t>hodnocení žáků je důležité pro učitele, žáky, i rodiče žáků. Splňuje následující funkce</a:t>
            </a:r>
            <a:r>
              <a:rPr lang="cs-CZ" dirty="0" smtClean="0"/>
              <a:t>:</a:t>
            </a:r>
            <a:r>
              <a:rPr lang="cs-CZ" dirty="0"/>
              <a:t> </a:t>
            </a:r>
          </a:p>
          <a:p>
            <a:pPr>
              <a:defRPr/>
            </a:pPr>
            <a:r>
              <a:rPr lang="cs-CZ" dirty="0"/>
              <a:t>Informuje žáka (a také rodiče žáka) o stavu jeho vědomostí, dovedností (i chování)</a:t>
            </a:r>
          </a:p>
          <a:p>
            <a:pPr>
              <a:defRPr/>
            </a:pPr>
            <a:r>
              <a:rPr lang="cs-CZ" dirty="0"/>
              <a:t>Motivuje žáka (klasifikace je jednou z metod vnější motivace)</a:t>
            </a:r>
          </a:p>
          <a:p>
            <a:pPr>
              <a:defRPr/>
            </a:pPr>
            <a:r>
              <a:rPr lang="cs-CZ" dirty="0"/>
              <a:t>Učitel prostřednictvím hodnocení zjišťuje, do jaké míry je způsob jím řízeného vyučovacího procesu v souladu se stanovenými výukovými a vzdělávacími cíli </a:t>
            </a:r>
          </a:p>
          <a:p>
            <a:pPr eaLnBrk="1" hangingPunct="1">
              <a:defRPr/>
            </a:pPr>
            <a:endParaRPr lang="cs-CZ" altLang="cs-CZ"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dirty="0">
                <a:solidFill>
                  <a:schemeClr val="tx1"/>
                </a:solidFill>
              </a:rPr>
              <a:t>Didaktická analýza učiva</a:t>
            </a:r>
            <a:endParaRPr lang="en-GB" altLang="cs-CZ" sz="3300" dirty="0" smtClean="0">
              <a:solidFill>
                <a:schemeClr val="tx1"/>
              </a:solidFill>
            </a:endParaRPr>
          </a:p>
        </p:txBody>
      </p:sp>
      <p:sp>
        <p:nvSpPr>
          <p:cNvPr id="273411" name="Rectangle 2"/>
          <p:cNvSpPr>
            <a:spLocks noGrp="1" noChangeArrowheads="1"/>
          </p:cNvSpPr>
          <p:nvPr>
            <p:ph type="body" idx="1"/>
          </p:nvPr>
        </p:nvSpPr>
        <p:spPr>
          <a:xfrm>
            <a:off x="436563" y="1579563"/>
            <a:ext cx="8218487" cy="4264025"/>
          </a:xfrm>
        </p:spPr>
        <p:txBody>
          <a:bodyPr>
            <a:spAutoFit/>
          </a:bodyPr>
          <a:lstStyle/>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200" smtClean="0"/>
              <a:t>Pojmová analýza – reflektuje požadavek „dobré orientace v základním učivu“ (někdy také nazýváme fundamentální učivo – učivo, na kterém se staví v dalších výukových obdobích)</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200" smtClean="0"/>
              <a:t>Operační analýza – rozbor těch činností (aktivit, úloh, apod.), které je nezbytné realizovat (ze strany žáků i učitelů), aby se dosáhlo cíle </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cs-CZ" altLang="cs-CZ" sz="2000" b="1" smtClean="0"/>
              <a:t>Analýza z hlediska mezipředmětových vztahů</a:t>
            </a:r>
            <a:r>
              <a:rPr lang="cs-CZ" altLang="cs-CZ" sz="2000" smtClean="0"/>
              <a:t> – ta klade na učitele poměrně značné nároky. Předpokládá skvělou orientaci učitele jak ve </a:t>
            </a:r>
            <a:r>
              <a:rPr lang="cs-CZ" altLang="cs-CZ" sz="2000" u="sng" smtClean="0"/>
              <a:t>vertikálním uspořádání učiva </a:t>
            </a:r>
            <a:r>
              <a:rPr lang="cs-CZ" altLang="cs-CZ" sz="2000" smtClean="0"/>
              <a:t>(časová návaznost jednotlivých témat v rámci daného předmětu), tak orientaci v tzv. </a:t>
            </a:r>
            <a:r>
              <a:rPr lang="cs-CZ" altLang="cs-CZ" sz="2000" u="sng" smtClean="0"/>
              <a:t>horizontálním uspořádání učiva</a:t>
            </a:r>
            <a:r>
              <a:rPr lang="cs-CZ" altLang="cs-CZ" sz="2000" smtClean="0"/>
              <a:t> (tedy uspořádání souvisejícího učiva v rámci jednotlivých předmětů - řada předmětů spolu obsahově souvisí – vzájemně se doplňují nebo dokonce na sebe navazují).</a:t>
            </a:r>
            <a:endParaRPr lang="cs-CZ" altLang="cs-CZ" sz="2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3300" dirty="0">
                <a:solidFill>
                  <a:schemeClr val="tx1"/>
                </a:solidFill>
              </a:rPr>
              <a:t>Didaktická analýza učiva</a:t>
            </a:r>
            <a:endParaRPr lang="en-GB" altLang="cs-CZ" sz="3300" dirty="0" smtClean="0">
              <a:solidFill>
                <a:schemeClr val="tx1"/>
              </a:solidFill>
            </a:endParaRPr>
          </a:p>
        </p:txBody>
      </p:sp>
      <p:sp>
        <p:nvSpPr>
          <p:cNvPr id="463875" name="Rectangle 2"/>
          <p:cNvSpPr>
            <a:spLocks noGrp="1" noChangeArrowheads="1"/>
          </p:cNvSpPr>
          <p:nvPr>
            <p:ph type="body" idx="1"/>
          </p:nvPr>
        </p:nvSpPr>
        <p:spPr>
          <a:xfrm>
            <a:off x="436563" y="1579563"/>
            <a:ext cx="8218487" cy="4903787"/>
          </a:xfrm>
        </p:spPr>
        <p:txBody>
          <a:bodyPr>
            <a:spAutoFit/>
          </a:bodyPr>
          <a:lstStyle/>
          <a:p>
            <a:pPr marL="0" indent="0">
              <a:lnSpc>
                <a:spcPct val="96000"/>
              </a:lnSpc>
              <a:buSzPct val="75000"/>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200" dirty="0" smtClean="0">
                <a:solidFill>
                  <a:schemeClr val="accent3"/>
                </a:solidFill>
              </a:rPr>
              <a:t>Učebnice:</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Jak ukazují výzkumy (podle Kalhous, Obst 2002 s. 143), jsou učebnice (tedy jejich dostupnost a kvalita) významným faktorem kvality vzdělávání. Ukazuje se dokonce, že zlepšení učebnic má na vzdělávací výsledky žáků zásadnější dopad než vzdělávání učitelů.</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Nedá se říci, že by práce s učebnicí obecně v hodinách dominovala procesu vyučování, ale často bývá zásadní oporou učitele při přípravě na vyučování</a:t>
            </a:r>
            <a:r>
              <a:rPr lang="cs-CZ" sz="2000" dirty="0" smtClean="0"/>
              <a:t>.</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a:t>Učebnice můžeme rozdělit do následujících kategorií:</a:t>
            </a:r>
          </a:p>
          <a:p>
            <a:pPr marL="0" indent="0">
              <a:lnSpc>
                <a:spcPct val="96000"/>
              </a:lnSpc>
              <a:buSzPct val="75000"/>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Učebnice </a:t>
            </a:r>
            <a:r>
              <a:rPr lang="cs-CZ" sz="2000" dirty="0"/>
              <a:t>(zaměřené na osvojování učiva)</a:t>
            </a:r>
          </a:p>
          <a:p>
            <a:pPr marL="0" indent="0">
              <a:lnSpc>
                <a:spcPct val="96000"/>
              </a:lnSpc>
              <a:buSzPct val="75000"/>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Cvičebnice </a:t>
            </a:r>
            <a:r>
              <a:rPr lang="cs-CZ" sz="2000" dirty="0"/>
              <a:t>(pracovní sešity určené k procvičování)</a:t>
            </a:r>
          </a:p>
          <a:p>
            <a:pPr marL="0" indent="0">
              <a:lnSpc>
                <a:spcPct val="96000"/>
              </a:lnSpc>
              <a:buSzPct val="75000"/>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000" dirty="0" smtClean="0"/>
              <a:t>- Čítanky </a:t>
            </a:r>
            <a:r>
              <a:rPr lang="cs-CZ" sz="2000" dirty="0"/>
              <a:t>(texty)</a:t>
            </a:r>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cs-CZ" sz="2000" dirty="0"/>
          </a:p>
          <a:p>
            <a:pPr>
              <a:lnSpc>
                <a:spcPct val="96000"/>
              </a:lnSpc>
              <a:buSzPct val="75000"/>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cs-CZ"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TESTY V PEDAGOGICKÉM VÝZKUMU</a:t>
            </a:r>
          </a:p>
        </p:txBody>
      </p:sp>
      <p:sp>
        <p:nvSpPr>
          <p:cNvPr id="283651" name="Rectangle 2"/>
          <p:cNvSpPr>
            <a:spLocks noGrp="1" noChangeArrowheads="1"/>
          </p:cNvSpPr>
          <p:nvPr>
            <p:ph type="body" idx="1"/>
          </p:nvPr>
        </p:nvSpPr>
        <p:spPr>
          <a:xfrm>
            <a:off x="436563" y="1633538"/>
            <a:ext cx="8218487" cy="4610100"/>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pojem test: zkouška, úkol</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tři hlavní kategorie: testy schopností, testy osobnosti a </a:t>
            </a:r>
            <a:r>
              <a:rPr lang="en-GB" altLang="cs-CZ" sz="2200" u="sng" smtClean="0"/>
              <a:t>testy výkonu</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 testy schopností: testy předpokladů, dispozic; nejznámější jsou testy inteligence (obecná schopnosdt orientovat se v problémových situacích)</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 testy osobností: měří temperament, zaměření motivace, charakterové vlastnosti, atd</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 testy výkonu: měří výkonnost jedince v určitých oblastech; nejznámější a nejdůležitější testy výkonu jsou </a:t>
            </a:r>
            <a:r>
              <a:rPr lang="en-GB" altLang="cs-CZ" sz="2200" u="sng" smtClean="0"/>
              <a:t>testy didaktické</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podle Chráska 2007 s. 184</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endParaRPr lang="en-GB" altLang="cs-CZ" sz="2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Didaktické testy</a:t>
            </a:r>
          </a:p>
        </p:txBody>
      </p:sp>
      <p:sp>
        <p:nvSpPr>
          <p:cNvPr id="287747" name="Rectangle 2"/>
          <p:cNvSpPr>
            <a:spLocks noGrp="1" noChangeArrowheads="1"/>
          </p:cNvSpPr>
          <p:nvPr>
            <p:ph type="body" idx="1"/>
          </p:nvPr>
        </p:nvSpPr>
        <p:spPr>
          <a:xfrm>
            <a:off x="436563" y="1633538"/>
            <a:ext cx="8218487" cy="3652837"/>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nástroj systematického měření výsledků výuky</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v pedagogických výzkumech se setkáváme s různými druhy didaktických testů:</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u="sng" smtClean="0"/>
              <a:t>test rychlosti </a:t>
            </a:r>
            <a:r>
              <a:rPr lang="en-GB" altLang="cs-CZ" sz="2200" smtClean="0"/>
              <a:t>- měří, jakou rychlostí je žák schopen řešit testové úlohy</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u="sng" smtClean="0"/>
              <a:t>test úrovně</a:t>
            </a:r>
            <a:r>
              <a:rPr lang="en-GB" altLang="cs-CZ" sz="2200" smtClean="0"/>
              <a:t> - výkon je dán pouze úrovní vědomostí (někdy se objevuje časový limit i v testech úrovně - otázky by měly být řazeny tak, aby na začátku byly lehké a obtížné na konci - slabý žák pak přeruší práci u úlohy, kterou by stejně stěží zvládl)</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Standardizované didaktické testy</a:t>
            </a:r>
          </a:p>
        </p:txBody>
      </p:sp>
      <p:sp>
        <p:nvSpPr>
          <p:cNvPr id="292867" name="Rectangle 2"/>
          <p:cNvSpPr>
            <a:spLocks noGrp="1" noChangeArrowheads="1"/>
          </p:cNvSpPr>
          <p:nvPr>
            <p:ph type="body" idx="1"/>
          </p:nvPr>
        </p:nvSpPr>
        <p:spPr>
          <a:xfrm>
            <a:off x="436563" y="1633538"/>
            <a:ext cx="8218487" cy="4795837"/>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standardizovaný test se připravuje profesionálně, je důkladně ověřován - jsou známy jeho základní vlastnosti (jsou zpravidla vydávány specializovanými institucemi)</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součástí standardizovaného testu je testová příručka (manuál s vlastnostmi testu) a norma pro hodnocení (standard)</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Nestandardizované didaktické testy - nebyly provedeny všechny procedury standardizace testu (např. neproběhlo testování na větším počtu žáků). U těchto testů nejsou známy jejich vlastnosti - neexistuje standard (běžné testy, které si připravují učitelé)</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kvazistandardizivané testy - testy připravované důkladněji, ale nebyla u nich provedena komplexní standardizace</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podle Chráska 2007 s. 186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dirty="0" err="1" smtClean="0">
                <a:solidFill>
                  <a:schemeClr val="tx1"/>
                </a:solidFill>
              </a:rPr>
              <a:t>Druhy</a:t>
            </a:r>
            <a:r>
              <a:rPr lang="en-GB" altLang="cs-CZ" sz="3300" dirty="0" smtClean="0">
                <a:solidFill>
                  <a:schemeClr val="tx1"/>
                </a:solidFill>
              </a:rPr>
              <a:t> </a:t>
            </a:r>
            <a:r>
              <a:rPr lang="en-GB" altLang="cs-CZ" sz="3300" dirty="0" err="1" smtClean="0">
                <a:solidFill>
                  <a:schemeClr val="tx1"/>
                </a:solidFill>
              </a:rPr>
              <a:t>testů</a:t>
            </a:r>
            <a:endParaRPr lang="en-GB" altLang="cs-CZ" sz="3300" dirty="0" smtClean="0">
              <a:solidFill>
                <a:schemeClr val="tx1"/>
              </a:solidFill>
            </a:endParaRPr>
          </a:p>
        </p:txBody>
      </p:sp>
      <p:sp>
        <p:nvSpPr>
          <p:cNvPr id="296963" name="Rectangle 2"/>
          <p:cNvSpPr>
            <a:spLocks noGrp="1" noChangeArrowheads="1"/>
          </p:cNvSpPr>
          <p:nvPr>
            <p:ph type="body" idx="1"/>
          </p:nvPr>
        </p:nvSpPr>
        <p:spPr>
          <a:xfrm>
            <a:off x="436563" y="1633538"/>
            <a:ext cx="8218487" cy="3754437"/>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a:t>
            </a:r>
            <a:r>
              <a:rPr lang="en-GB" altLang="cs-CZ" sz="2200" u="sng" smtClean="0"/>
              <a:t>monotematické</a:t>
            </a:r>
            <a:r>
              <a:rPr lang="en-GB" altLang="cs-CZ" sz="2200" smtClean="0"/>
              <a:t> a </a:t>
            </a:r>
            <a:r>
              <a:rPr lang="en-GB" altLang="cs-CZ" sz="2200" u="sng" smtClean="0"/>
              <a:t>polytematické</a:t>
            </a:r>
            <a:r>
              <a:rPr lang="en-GB" altLang="cs-CZ" sz="2200" smtClean="0"/>
              <a:t> (podle množství prověřovaných celků)</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a:t>
            </a:r>
            <a:r>
              <a:rPr lang="en-GB" altLang="cs-CZ" sz="2200" u="sng" smtClean="0"/>
              <a:t>objektivně skórované</a:t>
            </a:r>
            <a:r>
              <a:rPr lang="en-GB" altLang="cs-CZ" sz="2200" smtClean="0"/>
              <a:t> - lze objektivně rozhodnout, zda byly řešeny správně či nikoli (někdy může opravovat i stroj)</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a:t>
            </a:r>
            <a:r>
              <a:rPr lang="en-GB" altLang="cs-CZ" sz="2200" u="sng" smtClean="0"/>
              <a:t>subjektivně hodnocené</a:t>
            </a:r>
            <a:r>
              <a:rPr lang="en-GB" altLang="cs-CZ" sz="2200" smtClean="0"/>
              <a:t> (esej testy) - nelze stanovit objektivní pravidla pro hodnocení; široké otevřené úlohy - rozsáhlé odpovědi (jsou užitečné, ale nedají se objektivně skórovat)</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podle Chráska 2007 s. 186 - 188</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endParaRPr lang="en-GB" altLang="cs-CZ" sz="2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dirty="0" err="1" smtClean="0">
                <a:solidFill>
                  <a:schemeClr val="tx1"/>
                </a:solidFill>
              </a:rPr>
              <a:t>Konstrukce</a:t>
            </a:r>
            <a:r>
              <a:rPr lang="en-GB" altLang="cs-CZ" sz="3300" dirty="0" smtClean="0">
                <a:solidFill>
                  <a:schemeClr val="tx1"/>
                </a:solidFill>
              </a:rPr>
              <a:t> </a:t>
            </a:r>
            <a:r>
              <a:rPr lang="en-GB" altLang="cs-CZ" sz="3300" dirty="0" err="1" smtClean="0">
                <a:solidFill>
                  <a:schemeClr val="tx1"/>
                </a:solidFill>
              </a:rPr>
              <a:t>testů</a:t>
            </a:r>
            <a:endParaRPr lang="en-GB" altLang="cs-CZ" sz="3300" dirty="0" smtClean="0">
              <a:solidFill>
                <a:schemeClr val="tx1"/>
              </a:solidFill>
            </a:endParaRPr>
          </a:p>
        </p:txBody>
      </p:sp>
      <p:sp>
        <p:nvSpPr>
          <p:cNvPr id="463875" name="Rectangle 2"/>
          <p:cNvSpPr>
            <a:spLocks noGrp="1" noChangeArrowheads="1"/>
          </p:cNvSpPr>
          <p:nvPr>
            <p:ph type="body" idx="1"/>
          </p:nvPr>
        </p:nvSpPr>
        <p:spPr>
          <a:xfrm>
            <a:off x="436563" y="1579563"/>
            <a:ext cx="8218487" cy="5257800"/>
          </a:xfrm>
        </p:spPr>
        <p:txBody>
          <a:bodyPr>
            <a:spAutoFit/>
          </a:bodyPr>
          <a:lstStyle/>
          <a:p>
            <a:pPr>
              <a:lnSpc>
                <a:spcPct val="96000"/>
              </a:lnSpc>
              <a:buSzPct val="100000"/>
              <a:buFont typeface="Courier New" panose="02070309020205020404" pitchFamily="49" charset="0"/>
              <a:buChar char="o"/>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200" dirty="0" smtClean="0">
                <a:solidFill>
                  <a:schemeClr val="accent3"/>
                </a:solidFill>
              </a:rPr>
              <a:t>Didaktická analýza učiva</a:t>
            </a:r>
          </a:p>
          <a:p>
            <a:pPr>
              <a:lnSpc>
                <a:spcPct val="96000"/>
              </a:lnSpc>
              <a:buSzPct val="100000"/>
              <a:buFont typeface="Courier New" panose="02070309020205020404" pitchFamily="49" charset="0"/>
              <a:buChar char="o"/>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konstrukci</a:t>
            </a:r>
            <a:r>
              <a:rPr lang="en-GB" altLang="cs-CZ" sz="2200" dirty="0" smtClean="0"/>
              <a:t> </a:t>
            </a:r>
            <a:r>
              <a:rPr lang="en-GB" altLang="cs-CZ" sz="2200" dirty="0" err="1" smtClean="0"/>
              <a:t>nezačínáme</a:t>
            </a:r>
            <a:r>
              <a:rPr lang="en-GB" altLang="cs-CZ" sz="2200" dirty="0" smtClean="0"/>
              <a:t> </a:t>
            </a:r>
            <a:r>
              <a:rPr lang="en-GB" altLang="cs-CZ" sz="2200" dirty="0" err="1" smtClean="0"/>
              <a:t>navrhováním</a:t>
            </a:r>
            <a:r>
              <a:rPr lang="en-GB" altLang="cs-CZ" sz="2200" dirty="0" smtClean="0"/>
              <a:t> </a:t>
            </a:r>
            <a:r>
              <a:rPr lang="en-GB" altLang="cs-CZ" sz="2200" dirty="0" err="1" smtClean="0"/>
              <a:t>úloh</a:t>
            </a:r>
            <a:endParaRPr lang="en-GB" altLang="cs-CZ" sz="2200" dirty="0" smtClean="0"/>
          </a:p>
          <a:p>
            <a:pPr>
              <a:lnSpc>
                <a:spcPct val="96000"/>
              </a:lnSpc>
              <a:buSzPct val="100000"/>
              <a:buFont typeface="Courier New" panose="02070309020205020404" pitchFamily="49" charset="0"/>
              <a:buChar char="o"/>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prvním</a:t>
            </a:r>
            <a:r>
              <a:rPr lang="en-GB" altLang="cs-CZ" sz="2200" dirty="0" smtClean="0"/>
              <a:t> </a:t>
            </a:r>
            <a:r>
              <a:rPr lang="en-GB" altLang="cs-CZ" sz="2200" dirty="0" err="1" smtClean="0"/>
              <a:t>krokem</a:t>
            </a:r>
            <a:r>
              <a:rPr lang="en-GB" altLang="cs-CZ" sz="2200" dirty="0" smtClean="0"/>
              <a:t> je </a:t>
            </a:r>
            <a:r>
              <a:rPr lang="en-GB" altLang="cs-CZ" sz="2200" dirty="0" err="1" smtClean="0"/>
              <a:t>rozhodnutí</a:t>
            </a:r>
            <a:r>
              <a:rPr lang="en-GB" altLang="cs-CZ" sz="2200" dirty="0" smtClean="0"/>
              <a:t>, k </a:t>
            </a:r>
            <a:r>
              <a:rPr lang="en-GB" altLang="cs-CZ" sz="2200" dirty="0" err="1" smtClean="0"/>
              <a:t>jakému</a:t>
            </a:r>
            <a:r>
              <a:rPr lang="en-GB" altLang="cs-CZ" sz="2200" dirty="0" smtClean="0"/>
              <a:t> </a:t>
            </a:r>
            <a:r>
              <a:rPr lang="en-GB" altLang="cs-CZ" sz="2200" dirty="0" err="1" smtClean="0"/>
              <a:t>účelu</a:t>
            </a:r>
            <a:r>
              <a:rPr lang="en-GB" altLang="cs-CZ" sz="2200" dirty="0" smtClean="0"/>
              <a:t> </a:t>
            </a:r>
            <a:r>
              <a:rPr lang="en-GB" altLang="cs-CZ" sz="2200" dirty="0" err="1" smtClean="0"/>
              <a:t>má</a:t>
            </a:r>
            <a:r>
              <a:rPr lang="en-GB" altLang="cs-CZ" sz="2200" dirty="0" smtClean="0"/>
              <a:t> test </a:t>
            </a:r>
            <a:r>
              <a:rPr lang="en-GB" altLang="cs-CZ" sz="2200" dirty="0" err="1" smtClean="0"/>
              <a:t>sloužit</a:t>
            </a:r>
            <a:endParaRPr lang="en-GB" altLang="cs-CZ" sz="2200" dirty="0" smtClean="0"/>
          </a:p>
          <a:p>
            <a:pPr>
              <a:lnSpc>
                <a:spcPct val="96000"/>
              </a:lnSpc>
              <a:buSzPct val="100000"/>
              <a:buFont typeface="Courier New" panose="02070309020205020404" pitchFamily="49" charset="0"/>
              <a:buChar char="o"/>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dalším</a:t>
            </a:r>
            <a:r>
              <a:rPr lang="en-GB" altLang="cs-CZ" sz="2200" dirty="0" smtClean="0"/>
              <a:t> </a:t>
            </a:r>
            <a:r>
              <a:rPr lang="en-GB" altLang="cs-CZ" sz="2200" dirty="0" err="1" smtClean="0"/>
              <a:t>krokem</a:t>
            </a:r>
            <a:r>
              <a:rPr lang="en-GB" altLang="cs-CZ" sz="2200" dirty="0" smtClean="0"/>
              <a:t> je </a:t>
            </a:r>
            <a:r>
              <a:rPr lang="en-GB" altLang="cs-CZ" sz="2200" dirty="0" err="1" smtClean="0"/>
              <a:t>stanovení</a:t>
            </a:r>
            <a:r>
              <a:rPr lang="en-GB" altLang="cs-CZ" sz="2200" dirty="0" smtClean="0"/>
              <a:t> </a:t>
            </a:r>
            <a:r>
              <a:rPr lang="en-GB" altLang="cs-CZ" sz="2200" dirty="0" err="1" smtClean="0"/>
              <a:t>obsahu</a:t>
            </a:r>
            <a:r>
              <a:rPr lang="en-GB" altLang="cs-CZ" sz="2200" dirty="0" smtClean="0"/>
              <a:t>, </a:t>
            </a:r>
            <a:r>
              <a:rPr lang="en-GB" altLang="cs-CZ" sz="2200" dirty="0" err="1" smtClean="0"/>
              <a:t>který</a:t>
            </a:r>
            <a:r>
              <a:rPr lang="en-GB" altLang="cs-CZ" sz="2200" dirty="0" smtClean="0"/>
              <a:t> se </a:t>
            </a:r>
            <a:r>
              <a:rPr lang="en-GB" altLang="cs-CZ" sz="2200" dirty="0" err="1" smtClean="0"/>
              <a:t>má</a:t>
            </a:r>
            <a:r>
              <a:rPr lang="en-GB" altLang="cs-CZ" sz="2200" dirty="0" smtClean="0"/>
              <a:t> </a:t>
            </a:r>
            <a:r>
              <a:rPr lang="en-GB" altLang="cs-CZ" sz="2200" dirty="0" err="1" smtClean="0"/>
              <a:t>zkoušet</a:t>
            </a:r>
            <a:r>
              <a:rPr lang="en-GB" altLang="cs-CZ" sz="2200" dirty="0" smtClean="0"/>
              <a:t> (</a:t>
            </a:r>
            <a:r>
              <a:rPr lang="en-GB" altLang="cs-CZ" sz="2200" dirty="0" err="1" smtClean="0"/>
              <a:t>učivo</a:t>
            </a:r>
            <a:r>
              <a:rPr lang="en-GB" altLang="cs-CZ" sz="2200" dirty="0" smtClean="0"/>
              <a:t> se </a:t>
            </a:r>
            <a:r>
              <a:rPr lang="en-GB" altLang="cs-CZ" sz="2200" dirty="0" err="1" smtClean="0"/>
              <a:t>rozčlení</a:t>
            </a:r>
            <a:r>
              <a:rPr lang="en-GB" altLang="cs-CZ" sz="2200" dirty="0" smtClean="0"/>
              <a:t> </a:t>
            </a:r>
            <a:r>
              <a:rPr lang="en-GB" altLang="cs-CZ" sz="2200" dirty="0" err="1" smtClean="0"/>
              <a:t>na</a:t>
            </a:r>
            <a:r>
              <a:rPr lang="en-GB" altLang="cs-CZ" sz="2200" dirty="0" smtClean="0"/>
              <a:t> </a:t>
            </a:r>
            <a:r>
              <a:rPr lang="en-GB" altLang="cs-CZ" sz="2200" dirty="0" err="1" smtClean="0"/>
              <a:t>fakta</a:t>
            </a:r>
            <a:r>
              <a:rPr lang="en-GB" altLang="cs-CZ" sz="2200" dirty="0" smtClean="0"/>
              <a:t>, </a:t>
            </a:r>
            <a:r>
              <a:rPr lang="en-GB" altLang="cs-CZ" sz="2200" dirty="0" err="1" smtClean="0"/>
              <a:t>pojmy</a:t>
            </a:r>
            <a:r>
              <a:rPr lang="en-GB" altLang="cs-CZ" sz="2200" dirty="0" smtClean="0"/>
              <a:t>, </a:t>
            </a:r>
            <a:r>
              <a:rPr lang="en-GB" altLang="cs-CZ" sz="2200" dirty="0" err="1" smtClean="0"/>
              <a:t>vztahy</a:t>
            </a:r>
            <a:r>
              <a:rPr lang="en-GB" altLang="cs-CZ" sz="2200" dirty="0" smtClean="0"/>
              <a:t>, </a:t>
            </a:r>
            <a:r>
              <a:rPr lang="en-GB" altLang="cs-CZ" sz="2200" dirty="0" err="1" smtClean="0"/>
              <a:t>definice</a:t>
            </a:r>
            <a:r>
              <a:rPr lang="en-GB" altLang="cs-CZ" sz="2200" dirty="0" smtClean="0"/>
              <a:t>, </a:t>
            </a:r>
            <a:r>
              <a:rPr lang="en-GB" altLang="cs-CZ" sz="2200" dirty="0" err="1" smtClean="0"/>
              <a:t>apod</a:t>
            </a:r>
            <a:r>
              <a:rPr lang="en-GB" altLang="cs-CZ" sz="2200" dirty="0" smtClean="0"/>
              <a:t>., </a:t>
            </a:r>
            <a:r>
              <a:rPr lang="en-GB" altLang="cs-CZ" sz="2200" dirty="0" err="1" smtClean="0"/>
              <a:t>každému</a:t>
            </a:r>
            <a:r>
              <a:rPr lang="en-GB" altLang="cs-CZ" sz="2200" dirty="0" smtClean="0"/>
              <a:t> </a:t>
            </a:r>
            <a:r>
              <a:rPr lang="en-GB" altLang="cs-CZ" sz="2200" dirty="0" err="1" smtClean="0"/>
              <a:t>prvku</a:t>
            </a:r>
            <a:r>
              <a:rPr lang="en-GB" altLang="cs-CZ" sz="2200" dirty="0" smtClean="0"/>
              <a:t> se </a:t>
            </a:r>
            <a:r>
              <a:rPr lang="en-GB" altLang="cs-CZ" sz="2200" dirty="0" err="1" smtClean="0"/>
              <a:t>se</a:t>
            </a:r>
            <a:r>
              <a:rPr lang="en-GB" altLang="cs-CZ" sz="2200" dirty="0" smtClean="0"/>
              <a:t> </a:t>
            </a:r>
            <a:r>
              <a:rPr lang="en-GB" altLang="cs-CZ" sz="2200" dirty="0" err="1" smtClean="0"/>
              <a:t>stanový</a:t>
            </a:r>
            <a:r>
              <a:rPr lang="en-GB" altLang="cs-CZ" sz="2200" dirty="0" smtClean="0"/>
              <a:t> </a:t>
            </a:r>
            <a:r>
              <a:rPr lang="en-GB" altLang="cs-CZ" sz="2200" dirty="0" err="1" smtClean="0"/>
              <a:t>určitý</a:t>
            </a:r>
            <a:r>
              <a:rPr lang="en-GB" altLang="cs-CZ" sz="2200" dirty="0" smtClean="0"/>
              <a:t> </a:t>
            </a:r>
            <a:r>
              <a:rPr lang="en-GB" altLang="cs-CZ" sz="2200" dirty="0" err="1" smtClean="0"/>
              <a:t>počet</a:t>
            </a:r>
            <a:r>
              <a:rPr lang="en-GB" altLang="cs-CZ" sz="2200" dirty="0" smtClean="0"/>
              <a:t> </a:t>
            </a:r>
            <a:r>
              <a:rPr lang="en-GB" altLang="cs-CZ" sz="2200" dirty="0" err="1" smtClean="0"/>
              <a:t>úloh</a:t>
            </a:r>
            <a:r>
              <a:rPr lang="en-GB" altLang="cs-CZ" sz="2200" dirty="0" smtClean="0"/>
              <a:t>)</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cs-CZ"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Výše</a:t>
            </a:r>
            <a:r>
              <a:rPr lang="en-GB" altLang="cs-CZ" sz="2200" dirty="0" smtClean="0"/>
              <a:t> </a:t>
            </a:r>
            <a:r>
              <a:rPr lang="en-GB" altLang="cs-CZ" sz="2200" dirty="0" err="1" smtClean="0"/>
              <a:t>uveden</a:t>
            </a:r>
            <a:r>
              <a:rPr lang="en-GB" altLang="cs-CZ" sz="2200" dirty="0" smtClean="0"/>
              <a:t> </a:t>
            </a:r>
            <a:r>
              <a:rPr lang="en-GB" altLang="cs-CZ" sz="2200" dirty="0" err="1" smtClean="0"/>
              <a:t>informace</a:t>
            </a:r>
            <a:r>
              <a:rPr lang="en-GB" altLang="cs-CZ" sz="2200" dirty="0" smtClean="0"/>
              <a:t> </a:t>
            </a:r>
            <a:r>
              <a:rPr lang="en-GB" altLang="cs-CZ" sz="2200" dirty="0" err="1" smtClean="0"/>
              <a:t>i</a:t>
            </a:r>
            <a:r>
              <a:rPr lang="en-GB" altLang="cs-CZ" sz="2200" dirty="0" smtClean="0"/>
              <a:t> </a:t>
            </a:r>
            <a:r>
              <a:rPr lang="en-GB" altLang="cs-CZ" sz="2200" dirty="0" err="1" smtClean="0"/>
              <a:t>příklady</a:t>
            </a:r>
            <a:r>
              <a:rPr lang="en-GB" altLang="cs-CZ" sz="2200" dirty="0" smtClean="0"/>
              <a:t> </a:t>
            </a:r>
            <a:r>
              <a:rPr lang="en-GB" altLang="cs-CZ" sz="2200" dirty="0" err="1" smtClean="0"/>
              <a:t>byly</a:t>
            </a:r>
            <a:r>
              <a:rPr lang="en-GB" altLang="cs-CZ" sz="2200" dirty="0" smtClean="0"/>
              <a:t> </a:t>
            </a:r>
            <a:r>
              <a:rPr lang="en-GB" altLang="cs-CZ" sz="2200" dirty="0" err="1" smtClean="0"/>
              <a:t>čerpány</a:t>
            </a:r>
            <a:r>
              <a:rPr lang="en-GB" altLang="cs-CZ" sz="2200" dirty="0" smtClean="0"/>
              <a:t> z </a:t>
            </a:r>
            <a:r>
              <a:rPr lang="en-GB" altLang="cs-CZ" sz="2200" dirty="0" err="1" smtClean="0"/>
              <a:t>publikace</a:t>
            </a:r>
            <a:r>
              <a:rPr lang="en-GB" altLang="cs-CZ" sz="2200" dirty="0" smtClean="0"/>
              <a:t>:</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CHRÁSKA, M. </a:t>
            </a:r>
            <a:r>
              <a:rPr lang="en-GB" altLang="cs-CZ" sz="2200" i="1" dirty="0" err="1" smtClean="0"/>
              <a:t>Metody</a:t>
            </a:r>
            <a:r>
              <a:rPr lang="en-GB" altLang="cs-CZ" sz="2200" i="1" dirty="0" smtClean="0"/>
              <a:t> </a:t>
            </a:r>
            <a:r>
              <a:rPr lang="en-GB" altLang="cs-CZ" sz="2200" i="1" dirty="0" err="1" smtClean="0"/>
              <a:t>pedagogického</a:t>
            </a:r>
            <a:r>
              <a:rPr lang="en-GB" altLang="cs-CZ" sz="2200" i="1" dirty="0" smtClean="0"/>
              <a:t> </a:t>
            </a:r>
            <a:r>
              <a:rPr lang="en-GB" altLang="cs-CZ" sz="2200" i="1" dirty="0" err="1" smtClean="0"/>
              <a:t>výzkumu</a:t>
            </a:r>
            <a:r>
              <a:rPr lang="en-GB" altLang="cs-CZ" sz="2200" dirty="0" smtClean="0"/>
              <a:t>. </a:t>
            </a:r>
            <a:r>
              <a:rPr lang="en-GB" altLang="cs-CZ" sz="2200" dirty="0" err="1" smtClean="0"/>
              <a:t>Praha</a:t>
            </a:r>
            <a:r>
              <a:rPr lang="en-GB" altLang="cs-CZ" sz="2200" dirty="0" smtClean="0"/>
              <a:t> : </a:t>
            </a:r>
            <a:r>
              <a:rPr lang="en-GB" altLang="cs-CZ" sz="2200" dirty="0" err="1" smtClean="0"/>
              <a:t>Grada</a:t>
            </a:r>
            <a:r>
              <a:rPr lang="en-GB" altLang="cs-CZ" sz="2200" dirty="0" smtClean="0"/>
              <a:t>, 2007. ISBN 978-80-247-1369-4.</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Podrobnosti</a:t>
            </a:r>
            <a:r>
              <a:rPr lang="en-GB" altLang="cs-CZ" sz="2200" dirty="0" smtClean="0"/>
              <a:t> o </a:t>
            </a:r>
            <a:r>
              <a:rPr lang="en-GB" altLang="cs-CZ" sz="2200" dirty="0" err="1" smtClean="0"/>
              <a:t>odborném</a:t>
            </a:r>
            <a:r>
              <a:rPr lang="en-GB" altLang="cs-CZ" sz="2200" dirty="0" smtClean="0"/>
              <a:t> </a:t>
            </a:r>
            <a:r>
              <a:rPr lang="en-GB" altLang="cs-CZ" sz="2200" dirty="0" err="1" smtClean="0"/>
              <a:t>sestavovování</a:t>
            </a:r>
            <a:r>
              <a:rPr lang="en-GB" altLang="cs-CZ" sz="2200" dirty="0" smtClean="0"/>
              <a:t> a </a:t>
            </a:r>
            <a:r>
              <a:rPr lang="en-GB" altLang="cs-CZ" sz="2200" dirty="0" err="1" smtClean="0"/>
              <a:t>standardizování</a:t>
            </a:r>
            <a:r>
              <a:rPr lang="en-GB" altLang="cs-CZ" sz="2200" dirty="0" smtClean="0"/>
              <a:t> </a:t>
            </a:r>
            <a:r>
              <a:rPr lang="en-GB" altLang="cs-CZ" sz="2200" dirty="0" err="1" smtClean="0"/>
              <a:t>didaktických</a:t>
            </a:r>
            <a:r>
              <a:rPr lang="en-GB" altLang="cs-CZ" sz="2200" dirty="0" smtClean="0"/>
              <a:t> </a:t>
            </a:r>
            <a:r>
              <a:rPr lang="en-GB" altLang="cs-CZ" sz="2200" dirty="0" err="1" smtClean="0"/>
              <a:t>testů</a:t>
            </a:r>
            <a:r>
              <a:rPr lang="en-GB" altLang="cs-CZ" sz="2200" dirty="0" smtClean="0"/>
              <a:t> v:</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CHRÁSKA, M. </a:t>
            </a:r>
            <a:r>
              <a:rPr lang="en-GB" altLang="cs-CZ" sz="2200" i="1" dirty="0" err="1" smtClean="0"/>
              <a:t>Didaktické</a:t>
            </a:r>
            <a:r>
              <a:rPr lang="en-GB" altLang="cs-CZ" sz="2200" i="1" dirty="0" smtClean="0"/>
              <a:t> testy</a:t>
            </a:r>
            <a:r>
              <a:rPr lang="en-GB" altLang="cs-CZ" sz="2200" dirty="0" smtClean="0"/>
              <a:t>. Brno : </a:t>
            </a:r>
            <a:r>
              <a:rPr lang="en-GB" altLang="cs-CZ" sz="2200" dirty="0" err="1" smtClean="0"/>
              <a:t>Paido</a:t>
            </a:r>
            <a:r>
              <a:rPr lang="en-GB" altLang="cs-CZ" sz="2200" dirty="0" smtClean="0"/>
              <a:t>, 1999. ISBN 80-85931-68-0.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Druhy testů</a:t>
            </a:r>
          </a:p>
        </p:txBody>
      </p:sp>
      <p:sp>
        <p:nvSpPr>
          <p:cNvPr id="306179" name="Rectangle 2"/>
          <p:cNvSpPr>
            <a:spLocks noGrp="1" noChangeArrowheads="1"/>
          </p:cNvSpPr>
          <p:nvPr>
            <p:ph type="body" idx="1"/>
          </p:nvPr>
        </p:nvSpPr>
        <p:spPr>
          <a:xfrm>
            <a:off x="436563" y="1633538"/>
            <a:ext cx="8218487" cy="4079875"/>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kognitivní: měří se úroveň (kvalita) poznání</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psychomotorické: např. test psaní na stroji</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výsledků výuky: co se žáci naučili (tyto testy převažují)</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studijních předpokladů (aptitude tests): měří úroveň nejobecnějších charakteristik jedince, které jsou potřebné k dalšímu studiu na vyšší typ školy (konstrukce těchto testů je podstatně náročnější než testů výsledků výuky, vyžaduje odbornou kvalifikaci)</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testy relativního výkonu (rozlišující testy): výkon se posuzuje vzhledem ke zkoumané populaci (nikoli vzhledem ke splněným úlohám)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310275" name="Rectangle 2"/>
          <p:cNvSpPr>
            <a:spLocks noGrp="1" noChangeArrowheads="1"/>
          </p:cNvSpPr>
          <p:nvPr>
            <p:ph type="body" idx="1"/>
          </p:nvPr>
        </p:nvSpPr>
        <p:spPr>
          <a:xfrm>
            <a:off x="436563" y="1633538"/>
            <a:ext cx="8218487" cy="3976687"/>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testová úloha - úkol nebo problém obsažený v testu</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dělíme na otevřené a uzavřené (dichotomické, s výběrem odpovědí přiřazovací a uspořádávací)</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otevřené široké ukázky: např.: „Význam Karla Hynka Máchy pro českou poezii.“; “Navrhněte postup, kterým je možno určit hustotu neznámé kapaliny“</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otevřené úlohy se stručnou odpovědí: může se požadovat uvedení čísla, značky, symbolu, vzorce, slova, krátké věty atd. např.: „Co je jednotkou elektrického napětí?“; „Hlavním městem Německa je? ................“ Formulujte Archimedův zákon: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66947" name="Rectangle 2"/>
          <p:cNvSpPr>
            <a:spLocks noGrp="1" noChangeArrowheads="1"/>
          </p:cNvSpPr>
          <p:nvPr>
            <p:ph type="body" idx="1"/>
          </p:nvPr>
        </p:nvSpPr>
        <p:spPr>
          <a:xfrm>
            <a:off x="436563" y="1633538"/>
            <a:ext cx="8218487" cy="3479800"/>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úlohy</a:t>
            </a:r>
            <a:r>
              <a:rPr lang="en-GB" altLang="cs-CZ" sz="2200" dirty="0" smtClean="0"/>
              <a:t> s </a:t>
            </a:r>
            <a:r>
              <a:rPr lang="en-GB" altLang="cs-CZ" sz="2200" dirty="0" err="1" smtClean="0"/>
              <a:t>výběrem</a:t>
            </a:r>
            <a:r>
              <a:rPr lang="en-GB" altLang="cs-CZ" sz="2200" dirty="0" smtClean="0"/>
              <a:t> </a:t>
            </a:r>
            <a:r>
              <a:rPr lang="en-GB" altLang="cs-CZ" sz="2200" dirty="0" err="1" smtClean="0"/>
              <a:t>odpovědí</a:t>
            </a:r>
            <a:r>
              <a:rPr lang="en-GB" altLang="cs-CZ" sz="2200" dirty="0" smtClean="0"/>
              <a:t> (</a:t>
            </a:r>
            <a:r>
              <a:rPr lang="en-GB" altLang="cs-CZ" sz="2200" dirty="0" err="1" smtClean="0"/>
              <a:t>polytomické</a:t>
            </a:r>
            <a:r>
              <a:rPr lang="en-GB" altLang="cs-CZ" sz="2200" dirty="0" smtClean="0"/>
              <a:t>): </a:t>
            </a:r>
            <a:r>
              <a:rPr lang="en-GB" altLang="cs-CZ" sz="2200" dirty="0" err="1" smtClean="0"/>
              <a:t>vybírá</a:t>
            </a:r>
            <a:r>
              <a:rPr lang="en-GB" altLang="cs-CZ" sz="2200" dirty="0" smtClean="0"/>
              <a:t> se z </a:t>
            </a:r>
            <a:r>
              <a:rPr lang="en-GB" altLang="cs-CZ" sz="2200" dirty="0" err="1" smtClean="0"/>
              <a:t>několika</a:t>
            </a:r>
            <a:r>
              <a:rPr lang="en-GB" altLang="cs-CZ" sz="2200" dirty="0" smtClean="0"/>
              <a:t> </a:t>
            </a:r>
            <a:r>
              <a:rPr lang="en-GB" altLang="cs-CZ" sz="2200" dirty="0" err="1" smtClean="0"/>
              <a:t>nabídnutých</a:t>
            </a:r>
            <a:r>
              <a:rPr lang="en-GB" altLang="cs-CZ" sz="2200" dirty="0" smtClean="0"/>
              <a:t> </a:t>
            </a:r>
            <a:r>
              <a:rPr lang="en-GB" altLang="cs-CZ" sz="2200" dirty="0" err="1" smtClean="0"/>
              <a:t>alternativ</a:t>
            </a:r>
            <a:r>
              <a:rPr lang="en-GB" altLang="cs-CZ" sz="2200" dirty="0" smtClean="0"/>
              <a:t> </a:t>
            </a:r>
            <a:r>
              <a:rPr lang="en-GB" altLang="cs-CZ" sz="2200" dirty="0" err="1" smtClean="0"/>
              <a:t>správná</a:t>
            </a:r>
            <a:r>
              <a:rPr lang="en-GB" altLang="cs-CZ" sz="2200" dirty="0" smtClean="0"/>
              <a:t> </a:t>
            </a:r>
            <a:r>
              <a:rPr lang="en-GB" altLang="cs-CZ" sz="2200" dirty="0" err="1" smtClean="0"/>
              <a:t>odpověď</a:t>
            </a:r>
            <a:endParaRPr lang="en-GB" altLang="cs-CZ" sz="2200" dirty="0" smtClean="0"/>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úlohy</a:t>
            </a:r>
            <a:r>
              <a:rPr lang="en-GB" altLang="cs-CZ" sz="2200" dirty="0" smtClean="0"/>
              <a:t> </a:t>
            </a:r>
            <a:r>
              <a:rPr lang="en-GB" altLang="cs-CZ" sz="2200" dirty="0" err="1" smtClean="0"/>
              <a:t>typu</a:t>
            </a:r>
            <a:r>
              <a:rPr lang="en-GB" altLang="cs-CZ" sz="2200" dirty="0" smtClean="0"/>
              <a:t> „</a:t>
            </a:r>
            <a:r>
              <a:rPr lang="en-GB" altLang="cs-CZ" sz="2200" dirty="0" err="1" smtClean="0"/>
              <a:t>jedna</a:t>
            </a:r>
            <a:r>
              <a:rPr lang="en-GB" altLang="cs-CZ" sz="2200" dirty="0" smtClean="0"/>
              <a:t> </a:t>
            </a:r>
            <a:r>
              <a:rPr lang="en-GB" altLang="cs-CZ" sz="2200" dirty="0" err="1" smtClean="0"/>
              <a:t>správná</a:t>
            </a:r>
            <a:r>
              <a:rPr lang="en-GB" altLang="cs-CZ" sz="2200" dirty="0" smtClean="0"/>
              <a:t> </a:t>
            </a:r>
            <a:r>
              <a:rPr lang="en-GB" altLang="cs-CZ" sz="2200" dirty="0" err="1" smtClean="0"/>
              <a:t>odpověď</a:t>
            </a:r>
            <a:r>
              <a:rPr lang="en-GB" altLang="cs-CZ" sz="2200" dirty="0" smtClean="0"/>
              <a:t>“: </a:t>
            </a:r>
            <a:r>
              <a:rPr lang="en-GB" altLang="cs-CZ" sz="2200" dirty="0" err="1" smtClean="0"/>
              <a:t>např</a:t>
            </a:r>
            <a:r>
              <a:rPr lang="en-GB" altLang="cs-CZ" sz="2200" dirty="0" smtClean="0"/>
              <a:t>.: „</a:t>
            </a:r>
            <a:r>
              <a:rPr lang="en-GB" altLang="cs-CZ" sz="2200" u="sng" dirty="0" err="1" smtClean="0"/>
              <a:t>Cesta</a:t>
            </a:r>
            <a:r>
              <a:rPr lang="en-GB" altLang="cs-CZ" sz="2200" dirty="0" smtClean="0"/>
              <a:t> </a:t>
            </a:r>
            <a:r>
              <a:rPr lang="en-GB" altLang="cs-CZ" sz="2200" dirty="0" err="1" smtClean="0"/>
              <a:t>vlakem</a:t>
            </a:r>
            <a:r>
              <a:rPr lang="en-GB" altLang="cs-CZ" sz="2200" dirty="0" smtClean="0"/>
              <a:t> </a:t>
            </a:r>
            <a:r>
              <a:rPr lang="en-GB" altLang="cs-CZ" sz="2200" dirty="0" err="1" smtClean="0"/>
              <a:t>nám</a:t>
            </a:r>
            <a:r>
              <a:rPr lang="en-GB" altLang="cs-CZ" sz="2200" dirty="0" smtClean="0"/>
              <a:t> </a:t>
            </a:r>
            <a:r>
              <a:rPr lang="en-GB" altLang="cs-CZ" sz="2200" dirty="0" err="1" smtClean="0"/>
              <a:t>velmi</a:t>
            </a:r>
            <a:r>
              <a:rPr lang="en-GB" altLang="cs-CZ" sz="2200" dirty="0" smtClean="0"/>
              <a:t> </a:t>
            </a:r>
            <a:r>
              <a:rPr lang="en-GB" altLang="cs-CZ" sz="2200" dirty="0" err="1" smtClean="0"/>
              <a:t>rychle</a:t>
            </a:r>
            <a:r>
              <a:rPr lang="en-GB" altLang="cs-CZ" sz="2200" dirty="0" smtClean="0"/>
              <a:t> </a:t>
            </a:r>
            <a:r>
              <a:rPr lang="en-GB" altLang="cs-CZ" sz="2200" dirty="0" err="1" smtClean="0"/>
              <a:t>uběhla</a:t>
            </a:r>
            <a:r>
              <a:rPr lang="en-GB" altLang="cs-CZ" sz="2200" dirty="0" smtClean="0"/>
              <a:t>.“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podtržený</a:t>
            </a:r>
            <a:r>
              <a:rPr lang="en-GB" altLang="cs-CZ" sz="2200" dirty="0" smtClean="0"/>
              <a:t> </a:t>
            </a:r>
            <a:r>
              <a:rPr lang="en-GB" altLang="cs-CZ" sz="2200" dirty="0" err="1" smtClean="0"/>
              <a:t>větný</a:t>
            </a:r>
            <a:r>
              <a:rPr lang="en-GB" altLang="cs-CZ" sz="2200" dirty="0" smtClean="0"/>
              <a:t> </a:t>
            </a:r>
            <a:r>
              <a:rPr lang="en-GB" altLang="cs-CZ" sz="2200" dirty="0" err="1" smtClean="0"/>
              <a:t>člen</a:t>
            </a:r>
            <a:r>
              <a:rPr lang="en-GB" altLang="cs-CZ" sz="2200" dirty="0" smtClean="0"/>
              <a:t> je:</a:t>
            </a:r>
            <a:endParaRPr lang="cs-CZ"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a) </a:t>
            </a:r>
            <a:r>
              <a:rPr lang="en-GB" altLang="cs-CZ" sz="2200" dirty="0" err="1" smtClean="0"/>
              <a:t>podmět</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b) </a:t>
            </a:r>
            <a:r>
              <a:rPr lang="en-GB" altLang="cs-CZ" sz="2200" dirty="0" err="1" smtClean="0"/>
              <a:t>předmět</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c) </a:t>
            </a:r>
            <a:r>
              <a:rPr lang="en-GB" altLang="cs-CZ" sz="2200" dirty="0" err="1" smtClean="0"/>
              <a:t>přívlastek</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d) </a:t>
            </a:r>
            <a:r>
              <a:rPr lang="en-GB" altLang="cs-CZ" sz="2200" dirty="0" err="1" smtClean="0"/>
              <a:t>příslovečné</a:t>
            </a:r>
            <a:r>
              <a:rPr lang="en-GB" altLang="cs-CZ" sz="2200" dirty="0" smtClean="0"/>
              <a:t> </a:t>
            </a:r>
            <a:r>
              <a:rPr lang="en-GB" altLang="cs-CZ" sz="2200" dirty="0" err="1" smtClean="0"/>
              <a:t>určení</a:t>
            </a:r>
            <a:endParaRPr lang="en-GB"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a:buFont typeface="Wingdings" pitchFamily="2" charset="2"/>
              <a:buNone/>
              <a:defRPr/>
            </a:pPr>
            <a:r>
              <a:rPr lang="cs-CZ" sz="2000" b="1" dirty="0"/>
              <a:t>Příklady druhů pedagogické diagnostiky </a:t>
            </a:r>
            <a:r>
              <a:rPr lang="cs-CZ" sz="2000" b="1" dirty="0" smtClean="0"/>
              <a:t>žáků</a:t>
            </a:r>
            <a:endParaRPr lang="cs-CZ" sz="2000" dirty="0"/>
          </a:p>
          <a:p>
            <a:pPr>
              <a:defRPr/>
            </a:pPr>
            <a:r>
              <a:rPr lang="cs-CZ" sz="2000" dirty="0"/>
              <a:t>Systematické pozorování: Učitel má často možnost v průběhu měsíců i let pozorovat žáka – jeho vývoj, změny v jeho chování, jeho individuální potřeby, sklony, zájmy, estetické vnímání, talent. </a:t>
            </a:r>
            <a:endParaRPr lang="cs-CZ" sz="2000" dirty="0" smtClean="0"/>
          </a:p>
          <a:p>
            <a:pPr>
              <a:defRPr/>
            </a:pPr>
            <a:r>
              <a:rPr lang="cs-CZ" sz="2000" dirty="0" smtClean="0"/>
              <a:t>Ústní </a:t>
            </a:r>
            <a:r>
              <a:rPr lang="cs-CZ" sz="2000" dirty="0"/>
              <a:t>zkoušky: specifická forma rozhovoru (orientační nebo klasifikační); žáci se při ústní zkoušce učí také správně se vyjadřovat a formulovat odpovědi a také veřejně </a:t>
            </a:r>
            <a:r>
              <a:rPr lang="cs-CZ" sz="2000" dirty="0" smtClean="0"/>
              <a:t>vystupovat.</a:t>
            </a:r>
          </a:p>
          <a:p>
            <a:pPr>
              <a:defRPr/>
            </a:pPr>
            <a:r>
              <a:rPr lang="cs-CZ" sz="2000" dirty="0" smtClean="0"/>
              <a:t>Hodnocení </a:t>
            </a:r>
            <a:r>
              <a:rPr lang="cs-CZ" sz="2000" dirty="0"/>
              <a:t>složitých výkonů žáků: Např. hodnocení slohových prací, hodnocení v rámci projektového </a:t>
            </a:r>
            <a:r>
              <a:rPr lang="cs-CZ" sz="2000" dirty="0" smtClean="0"/>
              <a:t>vyučování, aj. </a:t>
            </a:r>
          </a:p>
          <a:p>
            <a:pPr>
              <a:defRPr/>
            </a:pPr>
            <a:r>
              <a:rPr lang="cs-CZ" sz="2000" dirty="0" smtClean="0"/>
              <a:t>Didaktické testy: Prostřednictvím didaktických testů se pokoušíme objektivně měřit výsledky vzdělávání.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67971" name="Rectangle 2"/>
          <p:cNvSpPr>
            <a:spLocks noGrp="1" noChangeArrowheads="1"/>
          </p:cNvSpPr>
          <p:nvPr>
            <p:ph type="body" idx="1"/>
          </p:nvPr>
        </p:nvSpPr>
        <p:spPr>
          <a:xfrm>
            <a:off x="436563" y="1633538"/>
            <a:ext cx="8218487" cy="3532187"/>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úlohy</a:t>
            </a:r>
            <a:r>
              <a:rPr lang="en-GB" altLang="cs-CZ" sz="2200" dirty="0" smtClean="0"/>
              <a:t> </a:t>
            </a:r>
            <a:r>
              <a:rPr lang="en-GB" altLang="cs-CZ" sz="2200" dirty="0" err="1" smtClean="0"/>
              <a:t>typu</a:t>
            </a:r>
            <a:r>
              <a:rPr lang="en-GB" altLang="cs-CZ" sz="2200" dirty="0" smtClean="0"/>
              <a:t> „</a:t>
            </a:r>
            <a:r>
              <a:rPr lang="en-GB" altLang="cs-CZ" sz="2200" dirty="0" err="1" smtClean="0"/>
              <a:t>jedna</a:t>
            </a:r>
            <a:r>
              <a:rPr lang="en-GB" altLang="cs-CZ" sz="2200" dirty="0" smtClean="0"/>
              <a:t> </a:t>
            </a:r>
            <a:r>
              <a:rPr lang="en-GB" altLang="cs-CZ" sz="2200" dirty="0" err="1" smtClean="0"/>
              <a:t>nejpřesnější</a:t>
            </a:r>
            <a:r>
              <a:rPr lang="en-GB" altLang="cs-CZ" sz="2200" dirty="0" smtClean="0"/>
              <a:t> </a:t>
            </a:r>
            <a:r>
              <a:rPr lang="en-GB" altLang="cs-CZ" sz="2200" dirty="0" err="1" smtClean="0"/>
              <a:t>odpověď</a:t>
            </a:r>
            <a:r>
              <a:rPr lang="en-GB" altLang="cs-CZ" sz="2200" dirty="0" smtClean="0"/>
              <a:t>“: </a:t>
            </a:r>
            <a:r>
              <a:rPr lang="en-GB" altLang="cs-CZ" sz="2200" dirty="0" err="1" smtClean="0"/>
              <a:t>např</a:t>
            </a:r>
            <a:r>
              <a:rPr lang="en-GB" altLang="cs-CZ" sz="2200" dirty="0" smtClean="0"/>
              <a:t>.: „</a:t>
            </a:r>
            <a:r>
              <a:rPr lang="en-GB" altLang="cs-CZ" sz="2200" dirty="0" err="1" smtClean="0"/>
              <a:t>Které</a:t>
            </a:r>
            <a:r>
              <a:rPr lang="en-GB" altLang="cs-CZ" sz="2200" dirty="0" smtClean="0"/>
              <a:t> z </a:t>
            </a:r>
            <a:r>
              <a:rPr lang="en-GB" altLang="cs-CZ" sz="2200" dirty="0" err="1" smtClean="0"/>
              <a:t>následujících</a:t>
            </a:r>
            <a:r>
              <a:rPr lang="en-GB" altLang="cs-CZ" sz="2200" dirty="0" smtClean="0"/>
              <a:t> </a:t>
            </a:r>
            <a:r>
              <a:rPr lang="en-GB" altLang="cs-CZ" sz="2200" dirty="0" err="1" smtClean="0"/>
              <a:t>tvrzení</a:t>
            </a:r>
            <a:r>
              <a:rPr lang="en-GB" altLang="cs-CZ" sz="2200" dirty="0" smtClean="0"/>
              <a:t> </a:t>
            </a:r>
            <a:r>
              <a:rPr lang="en-GB" altLang="cs-CZ" sz="2200" dirty="0" err="1" smtClean="0"/>
              <a:t>nejlépe</a:t>
            </a:r>
            <a:r>
              <a:rPr lang="cs-CZ" altLang="cs-CZ" sz="2200" dirty="0" smtClean="0"/>
              <a:t> </a:t>
            </a:r>
            <a:r>
              <a:rPr lang="en-GB" altLang="cs-CZ" sz="2200" dirty="0" err="1" smtClean="0"/>
              <a:t>odpovídá</a:t>
            </a:r>
            <a:r>
              <a:rPr lang="en-GB" altLang="cs-CZ" sz="2200" dirty="0" smtClean="0"/>
              <a:t> </a:t>
            </a:r>
            <a:r>
              <a:rPr lang="en-GB" altLang="cs-CZ" sz="2200" dirty="0" err="1" smtClean="0"/>
              <a:t>na</a:t>
            </a:r>
            <a:r>
              <a:rPr lang="en-GB" altLang="cs-CZ" sz="2200" dirty="0" smtClean="0"/>
              <a:t> </a:t>
            </a:r>
            <a:r>
              <a:rPr lang="en-GB" altLang="cs-CZ" sz="2200" dirty="0" err="1" smtClean="0"/>
              <a:t>otázku</a:t>
            </a:r>
            <a:r>
              <a:rPr lang="en-GB" altLang="cs-CZ" sz="2200" dirty="0" smtClean="0"/>
              <a:t> “Co je </a:t>
            </a:r>
            <a:r>
              <a:rPr lang="en-GB" altLang="cs-CZ" sz="2200" dirty="0" err="1" smtClean="0"/>
              <a:t>chemický</a:t>
            </a:r>
            <a:r>
              <a:rPr lang="en-GB" altLang="cs-CZ" sz="2200" dirty="0" smtClean="0"/>
              <a:t> </a:t>
            </a:r>
            <a:r>
              <a:rPr lang="en-GB" altLang="cs-CZ" sz="2200" dirty="0" err="1" smtClean="0"/>
              <a:t>prvek</a:t>
            </a:r>
            <a:r>
              <a:rPr lang="en-GB" altLang="cs-CZ" sz="2200" dirty="0" smtClean="0"/>
              <a:t>?“ </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a) </a:t>
            </a:r>
            <a:r>
              <a:rPr lang="en-GB" altLang="cs-CZ" sz="2200" dirty="0" err="1" smtClean="0"/>
              <a:t>Prvek</a:t>
            </a:r>
            <a:r>
              <a:rPr lang="en-GB" altLang="cs-CZ" sz="2200" dirty="0" smtClean="0"/>
              <a:t> je </a:t>
            </a:r>
            <a:r>
              <a:rPr lang="en-GB" altLang="cs-CZ" sz="2200" dirty="0" err="1" smtClean="0"/>
              <a:t>látka</a:t>
            </a:r>
            <a:r>
              <a:rPr lang="en-GB" altLang="cs-CZ" sz="2200" dirty="0" smtClean="0"/>
              <a:t>, </a:t>
            </a:r>
            <a:r>
              <a:rPr lang="en-GB" altLang="cs-CZ" sz="2200" dirty="0" err="1" smtClean="0"/>
              <a:t>která</a:t>
            </a:r>
            <a:r>
              <a:rPr lang="en-GB" altLang="cs-CZ" sz="2200" dirty="0" smtClean="0"/>
              <a:t> se </a:t>
            </a:r>
            <a:r>
              <a:rPr lang="cs-CZ" altLang="cs-CZ" sz="2200" dirty="0" smtClean="0"/>
              <a:t>s</a:t>
            </a:r>
            <a:r>
              <a:rPr lang="en-GB" altLang="cs-CZ" sz="2200" dirty="0" err="1" smtClean="0"/>
              <a:t>kládá</a:t>
            </a:r>
            <a:r>
              <a:rPr lang="en-GB" altLang="cs-CZ" sz="2200" dirty="0" smtClean="0"/>
              <a:t> z </a:t>
            </a:r>
            <a:r>
              <a:rPr lang="en-GB" altLang="cs-CZ" sz="2200" dirty="0" err="1" smtClean="0"/>
              <a:t>atomů</a:t>
            </a:r>
            <a:r>
              <a:rPr lang="en-GB" altLang="cs-CZ" sz="2200" dirty="0" smtClean="0"/>
              <a:t> </a:t>
            </a:r>
            <a:r>
              <a:rPr lang="en-GB" altLang="cs-CZ" sz="2200" dirty="0" err="1" smtClean="0"/>
              <a:t>stejného</a:t>
            </a:r>
            <a:r>
              <a:rPr lang="en-GB" altLang="cs-CZ" sz="2200" dirty="0" smtClean="0"/>
              <a:t> </a:t>
            </a:r>
            <a:r>
              <a:rPr lang="en-GB" altLang="cs-CZ" sz="2200" dirty="0" err="1" smtClean="0"/>
              <a:t>druhu</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b) </a:t>
            </a:r>
            <a:r>
              <a:rPr lang="en-GB" altLang="cs-CZ" sz="2200" dirty="0" err="1" smtClean="0"/>
              <a:t>Prvek</a:t>
            </a:r>
            <a:r>
              <a:rPr lang="en-GB" altLang="cs-CZ" sz="2200" dirty="0" smtClean="0"/>
              <a:t> je </a:t>
            </a:r>
            <a:r>
              <a:rPr lang="en-GB" altLang="cs-CZ" sz="2200" dirty="0" err="1" smtClean="0"/>
              <a:t>látka</a:t>
            </a:r>
            <a:r>
              <a:rPr lang="en-GB" altLang="cs-CZ" sz="2200" dirty="0" smtClean="0"/>
              <a:t>, </a:t>
            </a:r>
            <a:r>
              <a:rPr lang="en-GB" altLang="cs-CZ" sz="2200" dirty="0" err="1" smtClean="0"/>
              <a:t>kterou</a:t>
            </a:r>
            <a:r>
              <a:rPr lang="en-GB" altLang="cs-CZ" sz="2200" dirty="0" smtClean="0"/>
              <a:t> </a:t>
            </a:r>
            <a:r>
              <a:rPr lang="en-GB" altLang="cs-CZ" sz="2200" dirty="0" err="1" smtClean="0"/>
              <a:t>již</a:t>
            </a:r>
            <a:r>
              <a:rPr lang="en-GB" altLang="cs-CZ" sz="2200" dirty="0" smtClean="0"/>
              <a:t> </a:t>
            </a:r>
            <a:r>
              <a:rPr lang="en-GB" altLang="cs-CZ" sz="2200" dirty="0" err="1" smtClean="0"/>
              <a:t>dále</a:t>
            </a:r>
            <a:r>
              <a:rPr lang="en-GB" altLang="cs-CZ" sz="2200" dirty="0" smtClean="0"/>
              <a:t> </a:t>
            </a:r>
            <a:r>
              <a:rPr lang="en-GB" altLang="cs-CZ" sz="2200" dirty="0" err="1" smtClean="0"/>
              <a:t>nelze</a:t>
            </a:r>
            <a:r>
              <a:rPr lang="en-GB" altLang="cs-CZ" sz="2200" dirty="0" smtClean="0"/>
              <a:t> </a:t>
            </a:r>
            <a:r>
              <a:rPr lang="en-GB" altLang="cs-CZ" sz="2200" dirty="0" err="1" smtClean="0"/>
              <a:t>měnit</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c) </a:t>
            </a:r>
            <a:r>
              <a:rPr lang="en-GB" altLang="cs-CZ" sz="2200" dirty="0" err="1" smtClean="0"/>
              <a:t>Prvek</a:t>
            </a:r>
            <a:r>
              <a:rPr lang="en-GB" altLang="cs-CZ" sz="2200" dirty="0" smtClean="0"/>
              <a:t> je </a:t>
            </a:r>
            <a:r>
              <a:rPr lang="en-GB" altLang="cs-CZ" sz="2200" dirty="0" err="1" smtClean="0"/>
              <a:t>látka</a:t>
            </a:r>
            <a:r>
              <a:rPr lang="en-GB" altLang="cs-CZ" sz="2200" dirty="0" smtClean="0"/>
              <a:t>, </a:t>
            </a:r>
            <a:r>
              <a:rPr lang="en-GB" altLang="cs-CZ" sz="2200" dirty="0" err="1" smtClean="0"/>
              <a:t>složená</a:t>
            </a:r>
            <a:r>
              <a:rPr lang="en-GB" altLang="cs-CZ" sz="2200" dirty="0" smtClean="0"/>
              <a:t> z </a:t>
            </a:r>
            <a:r>
              <a:rPr lang="en-GB" altLang="cs-CZ" sz="2200" dirty="0" err="1" smtClean="0"/>
              <a:t>atomů</a:t>
            </a:r>
            <a:r>
              <a:rPr lang="en-GB" altLang="cs-CZ" sz="2200" dirty="0" smtClean="0"/>
              <a:t>, </a:t>
            </a:r>
            <a:r>
              <a:rPr lang="en-GB" altLang="cs-CZ" sz="2200" dirty="0" err="1" smtClean="0"/>
              <a:t>které</a:t>
            </a:r>
            <a:r>
              <a:rPr lang="en-GB" altLang="cs-CZ" sz="2200" dirty="0" smtClean="0"/>
              <a:t> </a:t>
            </a:r>
            <a:r>
              <a:rPr lang="en-GB" altLang="cs-CZ" sz="2200" dirty="0" err="1" smtClean="0"/>
              <a:t>mají</a:t>
            </a:r>
            <a:r>
              <a:rPr lang="en-GB" altLang="cs-CZ" sz="2200" dirty="0" smtClean="0"/>
              <a:t> </a:t>
            </a:r>
            <a:r>
              <a:rPr lang="en-GB" altLang="cs-CZ" sz="2200" dirty="0" err="1" smtClean="0"/>
              <a:t>stejné</a:t>
            </a:r>
            <a:r>
              <a:rPr lang="en-GB" altLang="cs-CZ" sz="2200" dirty="0" smtClean="0"/>
              <a:t> </a:t>
            </a:r>
            <a:r>
              <a:rPr lang="en-GB" altLang="cs-CZ" sz="2200" dirty="0" err="1" smtClean="0"/>
              <a:t>protonové</a:t>
            </a:r>
            <a:r>
              <a:rPr lang="en-GB" altLang="cs-CZ" sz="2200" dirty="0" smtClean="0"/>
              <a:t> </a:t>
            </a:r>
            <a:r>
              <a:rPr lang="en-GB" altLang="cs-CZ" sz="2200" dirty="0" err="1" smtClean="0"/>
              <a:t>číslo</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d) </a:t>
            </a:r>
            <a:r>
              <a:rPr lang="en-GB" altLang="cs-CZ" sz="2200" dirty="0" err="1" smtClean="0"/>
              <a:t>Žádné</a:t>
            </a:r>
            <a:r>
              <a:rPr lang="en-GB" altLang="cs-CZ" sz="2200" dirty="0" smtClean="0"/>
              <a:t> z </a:t>
            </a:r>
            <a:r>
              <a:rPr lang="en-GB" altLang="cs-CZ" sz="2200" dirty="0" err="1" smtClean="0"/>
              <a:t>předchozích</a:t>
            </a:r>
            <a:r>
              <a:rPr lang="en-GB" altLang="cs-CZ" sz="2200" dirty="0" smtClean="0"/>
              <a:t> </a:t>
            </a:r>
            <a:r>
              <a:rPr lang="en-GB" altLang="cs-CZ" sz="2200" dirty="0" err="1" smtClean="0"/>
              <a:t>tvrzení</a:t>
            </a:r>
            <a:r>
              <a:rPr lang="en-GB" altLang="cs-CZ" sz="2200" dirty="0" smtClean="0"/>
              <a:t> </a:t>
            </a:r>
            <a:r>
              <a:rPr lang="en-GB" altLang="cs-CZ" sz="2200" dirty="0" err="1" smtClean="0"/>
              <a:t>není</a:t>
            </a:r>
            <a:r>
              <a:rPr lang="en-GB" altLang="cs-CZ" sz="2200" dirty="0" smtClean="0"/>
              <a:t> </a:t>
            </a:r>
            <a:r>
              <a:rPr lang="en-GB" altLang="cs-CZ" sz="2200" dirty="0" err="1" smtClean="0"/>
              <a:t>správné</a:t>
            </a:r>
            <a:endParaRPr lang="en-GB"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68995" name="Rectangle 2"/>
          <p:cNvSpPr>
            <a:spLocks noGrp="1" noChangeArrowheads="1"/>
          </p:cNvSpPr>
          <p:nvPr>
            <p:ph type="body" idx="1"/>
          </p:nvPr>
        </p:nvSpPr>
        <p:spPr>
          <a:xfrm>
            <a:off x="436563" y="1633538"/>
            <a:ext cx="8218487" cy="2752725"/>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úlohy</a:t>
            </a:r>
            <a:r>
              <a:rPr lang="en-GB" altLang="cs-CZ" sz="2200" dirty="0" smtClean="0"/>
              <a:t> </a:t>
            </a:r>
            <a:r>
              <a:rPr lang="en-GB" altLang="cs-CZ" sz="2200" dirty="0" err="1" smtClean="0"/>
              <a:t>typu</a:t>
            </a:r>
            <a:r>
              <a:rPr lang="en-GB" altLang="cs-CZ" sz="2200" dirty="0" smtClean="0"/>
              <a:t> „</a:t>
            </a:r>
            <a:r>
              <a:rPr lang="en-GB" altLang="cs-CZ" sz="2200" dirty="0" err="1" smtClean="0"/>
              <a:t>jedna</a:t>
            </a:r>
            <a:r>
              <a:rPr lang="en-GB" altLang="cs-CZ" sz="2200" dirty="0" smtClean="0"/>
              <a:t> </a:t>
            </a:r>
            <a:r>
              <a:rPr lang="en-GB" altLang="cs-CZ" sz="2200" dirty="0" err="1" smtClean="0"/>
              <a:t>nesprávná</a:t>
            </a:r>
            <a:r>
              <a:rPr lang="en-GB" altLang="cs-CZ" sz="2200" dirty="0" smtClean="0"/>
              <a:t> </a:t>
            </a:r>
            <a:r>
              <a:rPr lang="en-GB" altLang="cs-CZ" sz="2200" dirty="0" err="1" smtClean="0"/>
              <a:t>odpověď</a:t>
            </a:r>
            <a:r>
              <a:rPr lang="en-GB" altLang="cs-CZ" sz="2200" dirty="0" smtClean="0"/>
              <a:t>“: </a:t>
            </a:r>
            <a:r>
              <a:rPr lang="en-GB" altLang="cs-CZ" sz="2200" dirty="0" err="1" smtClean="0"/>
              <a:t>např</a:t>
            </a:r>
            <a:r>
              <a:rPr lang="en-GB" altLang="cs-CZ" sz="2200" dirty="0" smtClean="0"/>
              <a:t>.: „</a:t>
            </a:r>
            <a:r>
              <a:rPr lang="en-GB" altLang="cs-CZ" sz="2200" dirty="0" err="1" smtClean="0"/>
              <a:t>Který</a:t>
            </a:r>
            <a:r>
              <a:rPr lang="en-GB" altLang="cs-CZ" sz="2200" dirty="0" smtClean="0"/>
              <a:t> z </a:t>
            </a:r>
            <a:r>
              <a:rPr lang="en-GB" altLang="cs-CZ" sz="2200" dirty="0" err="1" smtClean="0"/>
              <a:t>následujících</a:t>
            </a:r>
            <a:r>
              <a:rPr lang="en-GB" altLang="cs-CZ" sz="2200" dirty="0" smtClean="0"/>
              <a:t> </a:t>
            </a:r>
            <a:r>
              <a:rPr lang="en-GB" altLang="cs-CZ" sz="2200" dirty="0" err="1" smtClean="0"/>
              <a:t>dějů</a:t>
            </a:r>
            <a:r>
              <a:rPr lang="en-GB" altLang="cs-CZ" sz="2200" dirty="0" smtClean="0"/>
              <a:t> </a:t>
            </a:r>
            <a:r>
              <a:rPr lang="en-GB" altLang="cs-CZ" sz="2200" dirty="0" err="1" smtClean="0"/>
              <a:t>není</a:t>
            </a:r>
            <a:r>
              <a:rPr lang="en-GB" altLang="cs-CZ" sz="2200" dirty="0" smtClean="0"/>
              <a:t> </a:t>
            </a:r>
            <a:r>
              <a:rPr lang="en-GB" altLang="cs-CZ" sz="2200" dirty="0" err="1" smtClean="0"/>
              <a:t>formou</a:t>
            </a:r>
            <a:r>
              <a:rPr lang="en-GB" altLang="cs-CZ" sz="2200" dirty="0" smtClean="0"/>
              <a:t> </a:t>
            </a:r>
            <a:r>
              <a:rPr lang="en-GB" altLang="cs-CZ" sz="2200" dirty="0" err="1" smtClean="0"/>
              <a:t>oxidačního</a:t>
            </a:r>
            <a:r>
              <a:rPr lang="en-GB" altLang="cs-CZ" sz="2200" dirty="0" smtClean="0"/>
              <a:t> </a:t>
            </a:r>
            <a:r>
              <a:rPr lang="en-GB" altLang="cs-CZ" sz="2200" dirty="0" err="1" smtClean="0"/>
              <a:t>procesu</a:t>
            </a:r>
            <a:r>
              <a:rPr lang="en-GB" altLang="cs-CZ" sz="2200" dirty="0" smtClean="0"/>
              <a:t>?“</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a) </a:t>
            </a:r>
            <a:r>
              <a:rPr lang="en-GB" altLang="cs-CZ" sz="2200" dirty="0" err="1" smtClean="0"/>
              <a:t>dýchání</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b) </a:t>
            </a:r>
            <a:r>
              <a:rPr lang="en-GB" altLang="cs-CZ" sz="2200" dirty="0" err="1" smtClean="0"/>
              <a:t>hnití</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c) </a:t>
            </a:r>
            <a:r>
              <a:rPr lang="en-GB" altLang="cs-CZ" sz="2200" dirty="0" err="1" smtClean="0"/>
              <a:t>destilace</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d) </a:t>
            </a:r>
            <a:r>
              <a:rPr lang="en-GB" altLang="cs-CZ" sz="2200" dirty="0" err="1" smtClean="0"/>
              <a:t>rezivění</a:t>
            </a:r>
            <a:endParaRPr lang="en-GB"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70019" name="Rectangle 2"/>
          <p:cNvSpPr>
            <a:spLocks noGrp="1" noChangeArrowheads="1"/>
          </p:cNvSpPr>
          <p:nvPr>
            <p:ph type="body" idx="1"/>
          </p:nvPr>
        </p:nvSpPr>
        <p:spPr>
          <a:xfrm>
            <a:off x="436563" y="1633538"/>
            <a:ext cx="8218487" cy="3154362"/>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úlohy</a:t>
            </a:r>
            <a:r>
              <a:rPr lang="en-GB" altLang="cs-CZ" sz="2200" dirty="0" smtClean="0"/>
              <a:t> </a:t>
            </a:r>
            <a:r>
              <a:rPr lang="en-GB" altLang="cs-CZ" sz="2200" dirty="0" err="1" smtClean="0"/>
              <a:t>typu</a:t>
            </a:r>
            <a:r>
              <a:rPr lang="en-GB" altLang="cs-CZ" sz="2200" dirty="0" smtClean="0"/>
              <a:t> „</a:t>
            </a:r>
            <a:r>
              <a:rPr lang="en-GB" altLang="cs-CZ" sz="2200" dirty="0" err="1" smtClean="0"/>
              <a:t>vícenásobná</a:t>
            </a:r>
            <a:r>
              <a:rPr lang="en-GB" altLang="cs-CZ" sz="2200" dirty="0" smtClean="0"/>
              <a:t> </a:t>
            </a:r>
            <a:r>
              <a:rPr lang="en-GB" altLang="cs-CZ" sz="2200" dirty="0" err="1" smtClean="0"/>
              <a:t>odpověď</a:t>
            </a:r>
            <a:r>
              <a:rPr lang="en-GB" altLang="cs-CZ" sz="2200" dirty="0" smtClean="0"/>
              <a:t>“: </a:t>
            </a:r>
            <a:r>
              <a:rPr lang="en-GB" altLang="cs-CZ" sz="2200" dirty="0" err="1" smtClean="0"/>
              <a:t>např</a:t>
            </a:r>
            <a:r>
              <a:rPr lang="en-GB" altLang="cs-CZ" sz="2200" dirty="0" smtClean="0"/>
              <a:t>.: „</a:t>
            </a:r>
            <a:r>
              <a:rPr lang="en-GB" altLang="cs-CZ" sz="2200" dirty="0" err="1" smtClean="0"/>
              <a:t>Kterými</a:t>
            </a:r>
            <a:r>
              <a:rPr lang="en-GB" altLang="cs-CZ" sz="2200" dirty="0" smtClean="0"/>
              <a:t> </a:t>
            </a:r>
            <a:r>
              <a:rPr lang="en-GB" altLang="cs-CZ" sz="2200" dirty="0" err="1" smtClean="0"/>
              <a:t>státy</a:t>
            </a:r>
            <a:r>
              <a:rPr lang="en-GB" altLang="cs-CZ" sz="2200" dirty="0" smtClean="0"/>
              <a:t> </a:t>
            </a:r>
            <a:r>
              <a:rPr lang="en-GB" altLang="cs-CZ" sz="2200" dirty="0" err="1" smtClean="0"/>
              <a:t>protéká</a:t>
            </a:r>
            <a:r>
              <a:rPr lang="en-GB" altLang="cs-CZ" sz="2200" dirty="0" smtClean="0"/>
              <a:t> (</a:t>
            </a:r>
            <a:r>
              <a:rPr lang="en-GB" altLang="cs-CZ" sz="2200" dirty="0" err="1" smtClean="0"/>
              <a:t>nebo</a:t>
            </a:r>
            <a:r>
              <a:rPr lang="en-GB" altLang="cs-CZ" sz="2200" dirty="0" smtClean="0"/>
              <a:t> </a:t>
            </a:r>
            <a:r>
              <a:rPr lang="en-GB" altLang="cs-CZ" sz="2200" dirty="0" err="1" smtClean="0"/>
              <a:t>kterých</a:t>
            </a:r>
            <a:r>
              <a:rPr lang="en-GB" altLang="cs-CZ" sz="2200" dirty="0" smtClean="0"/>
              <a:t> se </a:t>
            </a:r>
            <a:r>
              <a:rPr lang="en-GB" altLang="cs-CZ" sz="2200" dirty="0" err="1" smtClean="0"/>
              <a:t>alespoň</a:t>
            </a:r>
            <a:r>
              <a:rPr lang="en-GB" altLang="cs-CZ" sz="2200" dirty="0" smtClean="0"/>
              <a:t> </a:t>
            </a:r>
            <a:r>
              <a:rPr lang="en-GB" altLang="cs-CZ" sz="2200" dirty="0" err="1" smtClean="0"/>
              <a:t>dotýká</a:t>
            </a:r>
            <a:r>
              <a:rPr lang="en-GB" altLang="cs-CZ" sz="2200" dirty="0" smtClean="0"/>
              <a:t>) </a:t>
            </a:r>
            <a:r>
              <a:rPr lang="en-GB" altLang="cs-CZ" sz="2200" dirty="0" err="1" smtClean="0"/>
              <a:t>řeka</a:t>
            </a:r>
            <a:r>
              <a:rPr lang="en-GB" altLang="cs-CZ" sz="2200" dirty="0" smtClean="0"/>
              <a:t> Odra“</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a) </a:t>
            </a:r>
            <a:r>
              <a:rPr lang="en-GB" altLang="cs-CZ" sz="2200" dirty="0" err="1" smtClean="0"/>
              <a:t>Německo</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b) </a:t>
            </a:r>
            <a:r>
              <a:rPr lang="en-GB" altLang="cs-CZ" sz="2200" dirty="0" err="1" smtClean="0"/>
              <a:t>Rusko</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c) </a:t>
            </a:r>
            <a:r>
              <a:rPr lang="en-GB" altLang="cs-CZ" sz="2200" dirty="0" err="1" smtClean="0"/>
              <a:t>Česká</a:t>
            </a:r>
            <a:r>
              <a:rPr lang="en-GB" altLang="cs-CZ" sz="2200" dirty="0" smtClean="0"/>
              <a:t> </a:t>
            </a:r>
            <a:r>
              <a:rPr lang="en-GB" altLang="cs-CZ" sz="2200" dirty="0" err="1" smtClean="0"/>
              <a:t>republika</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d) </a:t>
            </a:r>
            <a:r>
              <a:rPr lang="en-GB" altLang="cs-CZ" sz="2200" dirty="0" err="1" smtClean="0"/>
              <a:t>Slovensko</a:t>
            </a:r>
            <a:endParaRPr lang="en-GB" altLang="cs-CZ" sz="2200" dirty="0" smtClean="0"/>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e) </a:t>
            </a:r>
            <a:r>
              <a:rPr lang="en-GB" altLang="cs-CZ" sz="2200" dirty="0" err="1" smtClean="0"/>
              <a:t>Polsko</a:t>
            </a:r>
            <a:endParaRPr lang="en-GB"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71043" name="Rectangle 2"/>
          <p:cNvSpPr>
            <a:spLocks noGrp="1" noChangeArrowheads="1"/>
          </p:cNvSpPr>
          <p:nvPr>
            <p:ph type="body" idx="1"/>
          </p:nvPr>
        </p:nvSpPr>
        <p:spPr>
          <a:xfrm>
            <a:off x="436563" y="1633538"/>
            <a:ext cx="8218487" cy="2352675"/>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a:t>
            </a:r>
            <a:r>
              <a:rPr lang="en-GB" altLang="cs-CZ" sz="2200" dirty="0" err="1" smtClean="0"/>
              <a:t>Situační</a:t>
            </a:r>
            <a:r>
              <a:rPr lang="en-GB" altLang="cs-CZ" sz="2200" dirty="0" smtClean="0"/>
              <a:t> </a:t>
            </a:r>
            <a:r>
              <a:rPr lang="en-GB" altLang="cs-CZ" sz="2200" dirty="0" err="1" smtClean="0"/>
              <a:t>úlohy</a:t>
            </a:r>
            <a:r>
              <a:rPr lang="en-GB" altLang="cs-CZ" sz="2200" dirty="0" smtClean="0"/>
              <a:t>“: </a:t>
            </a:r>
            <a:r>
              <a:rPr lang="en-GB" altLang="cs-CZ" sz="2200" dirty="0" err="1" smtClean="0"/>
              <a:t>např</a:t>
            </a:r>
            <a:r>
              <a:rPr lang="en-GB" altLang="cs-CZ" sz="2200" dirty="0" smtClean="0"/>
              <a:t>.: „Na </a:t>
            </a:r>
            <a:r>
              <a:rPr lang="en-GB" altLang="cs-CZ" sz="2200" dirty="0" err="1" smtClean="0"/>
              <a:t>místo</a:t>
            </a:r>
            <a:r>
              <a:rPr lang="en-GB" altLang="cs-CZ" sz="2200" dirty="0" smtClean="0"/>
              <a:t> </a:t>
            </a:r>
            <a:r>
              <a:rPr lang="en-GB" altLang="cs-CZ" sz="2200" dirty="0" err="1" smtClean="0"/>
              <a:t>označené</a:t>
            </a:r>
            <a:r>
              <a:rPr lang="en-GB" altLang="cs-CZ" sz="2200" dirty="0" smtClean="0"/>
              <a:t> </a:t>
            </a:r>
            <a:r>
              <a:rPr lang="en-GB" altLang="cs-CZ" sz="2200" dirty="0" err="1" smtClean="0"/>
              <a:t>hvězdičkou</a:t>
            </a:r>
            <a:r>
              <a:rPr lang="en-GB" altLang="cs-CZ" sz="2200" dirty="0" smtClean="0"/>
              <a:t> </a:t>
            </a:r>
            <a:r>
              <a:rPr lang="en-GB" altLang="cs-CZ" sz="2200" dirty="0" err="1" smtClean="0"/>
              <a:t>napište</a:t>
            </a:r>
            <a:r>
              <a:rPr lang="en-GB" altLang="cs-CZ" sz="2200" dirty="0" smtClean="0"/>
              <a:t> </a:t>
            </a:r>
            <a:r>
              <a:rPr lang="en-GB" altLang="cs-CZ" sz="2200" dirty="0" err="1" smtClean="0"/>
              <a:t>takovou</a:t>
            </a:r>
            <a:r>
              <a:rPr lang="en-GB" altLang="cs-CZ" sz="2200" dirty="0" smtClean="0"/>
              <a:t> </a:t>
            </a:r>
            <a:r>
              <a:rPr lang="en-GB" altLang="cs-CZ" sz="2200" dirty="0" err="1" smtClean="0"/>
              <a:t>číslici</a:t>
            </a:r>
            <a:r>
              <a:rPr lang="en-GB" altLang="cs-CZ" sz="2200" dirty="0" smtClean="0"/>
              <a:t>, </a:t>
            </a:r>
            <a:r>
              <a:rPr lang="en-GB" altLang="cs-CZ" sz="2200" dirty="0" err="1" smtClean="0"/>
              <a:t>aby</a:t>
            </a:r>
            <a:r>
              <a:rPr lang="en-GB" altLang="cs-CZ" sz="2200" dirty="0" smtClean="0"/>
              <a:t> </a:t>
            </a:r>
            <a:r>
              <a:rPr lang="en-GB" altLang="cs-CZ" sz="2200" dirty="0" err="1" smtClean="0"/>
              <a:t>výsledné</a:t>
            </a:r>
            <a:r>
              <a:rPr lang="en-GB" altLang="cs-CZ" sz="2200" dirty="0" smtClean="0"/>
              <a:t> </a:t>
            </a:r>
            <a:r>
              <a:rPr lang="en-GB" altLang="cs-CZ" sz="2200" dirty="0" err="1" smtClean="0"/>
              <a:t>šesticiferné</a:t>
            </a:r>
            <a:r>
              <a:rPr lang="en-GB" altLang="cs-CZ" sz="2200" dirty="0" smtClean="0"/>
              <a:t> </a:t>
            </a:r>
            <a:r>
              <a:rPr lang="en-GB" altLang="cs-CZ" sz="2200" dirty="0" err="1" smtClean="0"/>
              <a:t>číslo</a:t>
            </a:r>
            <a:r>
              <a:rPr lang="en-GB" altLang="cs-CZ" sz="2200" dirty="0" smtClean="0"/>
              <a:t> </a:t>
            </a:r>
            <a:r>
              <a:rPr lang="en-GB" altLang="cs-CZ" sz="2200" dirty="0" err="1" smtClean="0"/>
              <a:t>bylo</a:t>
            </a:r>
            <a:r>
              <a:rPr lang="en-GB" altLang="cs-CZ" sz="2200" dirty="0" smtClean="0"/>
              <a:t> </a:t>
            </a:r>
            <a:r>
              <a:rPr lang="en-GB" altLang="cs-CZ" sz="2200" dirty="0" err="1" smtClean="0"/>
              <a:t>dělitelné</a:t>
            </a:r>
            <a:r>
              <a:rPr lang="en-GB" altLang="cs-CZ" sz="2200" dirty="0" smtClean="0"/>
              <a:t> </a:t>
            </a:r>
            <a:r>
              <a:rPr lang="en-GB" altLang="cs-CZ" sz="2200" dirty="0" err="1" smtClean="0"/>
              <a:t>třemi</a:t>
            </a:r>
            <a:r>
              <a:rPr lang="en-GB" altLang="cs-CZ" sz="2200" dirty="0" smtClean="0"/>
              <a: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58*72</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72067" name="Rectangle 2"/>
          <p:cNvSpPr>
            <a:spLocks noGrp="1" noChangeArrowheads="1"/>
          </p:cNvSpPr>
          <p:nvPr>
            <p:ph type="body" idx="1"/>
          </p:nvPr>
        </p:nvSpPr>
        <p:spPr>
          <a:xfrm>
            <a:off x="436563" y="1633538"/>
            <a:ext cx="8218487" cy="3556000"/>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a:t>
            </a:r>
            <a:r>
              <a:rPr lang="en-GB" altLang="cs-CZ" sz="2200" dirty="0" err="1" smtClean="0"/>
              <a:t>přiřazovací</a:t>
            </a:r>
            <a:r>
              <a:rPr lang="en-GB" altLang="cs-CZ" sz="2200" dirty="0" smtClean="0"/>
              <a:t> </a:t>
            </a:r>
            <a:r>
              <a:rPr lang="en-GB" altLang="cs-CZ" sz="2200" dirty="0" err="1" smtClean="0"/>
              <a:t>úlohy</a:t>
            </a:r>
            <a:r>
              <a:rPr lang="en-GB" altLang="cs-CZ" sz="2200" dirty="0" smtClean="0"/>
              <a:t>“: </a:t>
            </a:r>
            <a:r>
              <a:rPr lang="en-GB" altLang="cs-CZ" sz="2200" dirty="0" err="1" smtClean="0"/>
              <a:t>např</a:t>
            </a:r>
            <a:r>
              <a:rPr lang="en-GB" altLang="cs-CZ" sz="2200" dirty="0" smtClean="0"/>
              <a:t>.: „K </a:t>
            </a:r>
            <a:r>
              <a:rPr lang="en-GB" altLang="cs-CZ" sz="2200" dirty="0" err="1" smtClean="0"/>
              <a:t>názvům</a:t>
            </a:r>
            <a:r>
              <a:rPr lang="en-GB" altLang="cs-CZ" sz="2200" dirty="0" smtClean="0"/>
              <a:t> </a:t>
            </a:r>
            <a:r>
              <a:rPr lang="en-GB" altLang="cs-CZ" sz="2200" dirty="0" err="1" smtClean="0"/>
              <a:t>států</a:t>
            </a:r>
            <a:r>
              <a:rPr lang="en-GB" altLang="cs-CZ" sz="2200" dirty="0" smtClean="0"/>
              <a:t> v </a:t>
            </a:r>
            <a:r>
              <a:rPr lang="en-GB" altLang="cs-CZ" sz="2200" dirty="0" err="1" smtClean="0"/>
              <a:t>levém</a:t>
            </a:r>
            <a:r>
              <a:rPr lang="en-GB" altLang="cs-CZ" sz="2200" dirty="0" smtClean="0"/>
              <a:t> </a:t>
            </a:r>
            <a:r>
              <a:rPr lang="en-GB" altLang="cs-CZ" sz="2200" dirty="0" err="1" smtClean="0"/>
              <a:t>sloupci</a:t>
            </a:r>
            <a:r>
              <a:rPr lang="en-GB" altLang="cs-CZ" sz="2200" dirty="0" smtClean="0"/>
              <a:t> </a:t>
            </a:r>
            <a:r>
              <a:rPr lang="en-GB" altLang="cs-CZ" sz="2200" dirty="0" err="1" smtClean="0"/>
              <a:t>přiřaďte</a:t>
            </a:r>
            <a:r>
              <a:rPr lang="en-GB" altLang="cs-CZ" sz="2200" dirty="0" smtClean="0"/>
              <a:t> </a:t>
            </a:r>
            <a:r>
              <a:rPr lang="en-GB" altLang="cs-CZ" sz="2200" dirty="0" err="1" smtClean="0"/>
              <a:t>názvy</a:t>
            </a:r>
            <a:r>
              <a:rPr lang="en-GB" altLang="cs-CZ" sz="2200" dirty="0" smtClean="0"/>
              <a:t> </a:t>
            </a:r>
            <a:r>
              <a:rPr lang="en-GB" altLang="cs-CZ" sz="2200" dirty="0" err="1" smtClean="0"/>
              <a:t>jejich</a:t>
            </a:r>
            <a:r>
              <a:rPr lang="en-GB" altLang="cs-CZ" sz="2200" dirty="0" smtClean="0"/>
              <a:t> </a:t>
            </a:r>
            <a:r>
              <a:rPr lang="en-GB" altLang="cs-CZ" sz="2200" dirty="0" err="1" smtClean="0"/>
              <a:t>hlavních</a:t>
            </a:r>
            <a:r>
              <a:rPr lang="en-GB" altLang="cs-CZ" sz="2200" dirty="0" smtClean="0"/>
              <a:t> </a:t>
            </a:r>
            <a:r>
              <a:rPr lang="en-GB" altLang="cs-CZ" sz="2200" dirty="0" err="1" smtClean="0"/>
              <a:t>měst</a:t>
            </a:r>
            <a:r>
              <a:rPr lang="en-GB" altLang="cs-CZ" sz="2200" dirty="0" smtClean="0"/>
              <a:t> v </a:t>
            </a:r>
            <a:r>
              <a:rPr lang="en-GB" altLang="cs-CZ" sz="2200" dirty="0" err="1" smtClean="0"/>
              <a:t>pravém</a:t>
            </a:r>
            <a:r>
              <a:rPr lang="en-GB" altLang="cs-CZ" sz="2200" dirty="0" smtClean="0"/>
              <a:t> </a:t>
            </a:r>
            <a:r>
              <a:rPr lang="en-GB" altLang="cs-CZ" sz="2200" dirty="0" err="1" smtClean="0"/>
              <a:t>sloupci</a:t>
            </a:r>
            <a:r>
              <a:rPr lang="en-GB" altLang="cs-CZ" sz="2200" dirty="0" smtClean="0"/>
              <a: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Švýcarsko</a:t>
            </a:r>
            <a:r>
              <a:rPr lang="en-GB" altLang="cs-CZ" sz="2200" dirty="0" smtClean="0"/>
              <a:t>		 	A Dublin			F Reykjavik</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Norsko</a:t>
            </a:r>
            <a:r>
              <a:rPr lang="en-GB" altLang="cs-CZ" sz="2200" dirty="0" smtClean="0"/>
              <a:t>				B Oslo			G Helsinki</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Island				</a:t>
            </a:r>
            <a:r>
              <a:rPr lang="cs-CZ" altLang="cs-CZ" sz="2200" dirty="0" smtClean="0"/>
              <a:t>	</a:t>
            </a:r>
            <a:r>
              <a:rPr lang="en-GB" altLang="cs-CZ" sz="2200" dirty="0" smtClean="0"/>
              <a:t>C Bonn</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Nizozemsko</a:t>
            </a:r>
            <a:r>
              <a:rPr lang="en-GB" altLang="cs-CZ" sz="2200" dirty="0" smtClean="0"/>
              <a:t>			D Bern</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Finsko</a:t>
            </a:r>
            <a:r>
              <a:rPr lang="en-GB" altLang="cs-CZ" sz="2200" dirty="0" smtClean="0"/>
              <a:t>				E Amsterdam</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73091" name="Rectangle 2"/>
          <p:cNvSpPr>
            <a:spLocks noGrp="1" noChangeArrowheads="1"/>
          </p:cNvSpPr>
          <p:nvPr>
            <p:ph type="body" idx="1"/>
          </p:nvPr>
        </p:nvSpPr>
        <p:spPr>
          <a:xfrm>
            <a:off x="436563" y="1633538"/>
            <a:ext cx="8218487" cy="3154362"/>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a:t>
            </a:r>
            <a:r>
              <a:rPr lang="en-GB" altLang="cs-CZ" sz="2200" dirty="0" err="1" smtClean="0"/>
              <a:t>Uspořádávací</a:t>
            </a:r>
            <a:r>
              <a:rPr lang="en-GB" altLang="cs-CZ" sz="2200" dirty="0" smtClean="0"/>
              <a:t> </a:t>
            </a:r>
            <a:r>
              <a:rPr lang="en-GB" altLang="cs-CZ" sz="2200" dirty="0" err="1" smtClean="0"/>
              <a:t>úlohy</a:t>
            </a:r>
            <a:r>
              <a:rPr lang="en-GB" altLang="cs-CZ" sz="2200" dirty="0" smtClean="0"/>
              <a:t>“: </a:t>
            </a:r>
            <a:r>
              <a:rPr lang="en-GB" altLang="cs-CZ" sz="2200" dirty="0" err="1" smtClean="0"/>
              <a:t>např</a:t>
            </a:r>
            <a:r>
              <a:rPr lang="en-GB" altLang="cs-CZ" sz="2200" dirty="0" smtClean="0"/>
              <a:t>.: „</a:t>
            </a:r>
            <a:r>
              <a:rPr lang="en-GB" altLang="cs-CZ" sz="2200" dirty="0" err="1" smtClean="0"/>
              <a:t>Uspořádejte</a:t>
            </a:r>
            <a:r>
              <a:rPr lang="en-GB" altLang="cs-CZ" sz="2200" dirty="0" smtClean="0"/>
              <a:t> </a:t>
            </a:r>
            <a:r>
              <a:rPr lang="en-GB" altLang="cs-CZ" sz="2200" dirty="0" err="1" smtClean="0"/>
              <a:t>města</a:t>
            </a:r>
            <a:r>
              <a:rPr lang="en-GB" altLang="cs-CZ" sz="2200" dirty="0" smtClean="0"/>
              <a:t> </a:t>
            </a:r>
            <a:r>
              <a:rPr lang="en-GB" altLang="cs-CZ" sz="2200" dirty="0" err="1" smtClean="0"/>
              <a:t>podle</a:t>
            </a:r>
            <a:r>
              <a:rPr lang="en-GB" altLang="cs-CZ" sz="2200" dirty="0" smtClean="0"/>
              <a:t> </a:t>
            </a:r>
            <a:r>
              <a:rPr lang="en-GB" altLang="cs-CZ" sz="2200" dirty="0" err="1" smtClean="0"/>
              <a:t>počtu</a:t>
            </a:r>
            <a:r>
              <a:rPr lang="en-GB" altLang="cs-CZ" sz="2200" dirty="0" smtClean="0"/>
              <a:t> </a:t>
            </a:r>
            <a:r>
              <a:rPr lang="en-GB" altLang="cs-CZ" sz="2200" dirty="0" err="1" smtClean="0"/>
              <a:t>obyvatel</a:t>
            </a:r>
            <a:r>
              <a:rPr lang="en-GB" altLang="cs-CZ" sz="2200" dirty="0" smtClean="0"/>
              <a: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Londýn</a:t>
            </a:r>
            <a:r>
              <a:rPr lang="en-GB" altLang="cs-CZ" sz="2200" dirty="0" smtClean="0"/>
              <a:t>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Tokio</a:t>
            </a:r>
            <a:r>
              <a:rPr lang="en-GB" altLang="cs-CZ" sz="2200" dirty="0" smtClean="0"/>
              <a:t>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Káhira</a:t>
            </a:r>
            <a:r>
              <a:rPr lang="en-GB" altLang="cs-CZ" sz="2200" dirty="0" smtClean="0"/>
              <a:t>		</a:t>
            </a:r>
            <a:r>
              <a:rPr lang="cs-CZ" altLang="cs-CZ" sz="2200" dirty="0" smtClean="0"/>
              <a:t>	</a:t>
            </a:r>
            <a:r>
              <a:rPr lang="en-GB" altLang="cs-CZ" sz="2200" dirty="0" smtClean="0"/>
              <a: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New York	</a:t>
            </a:r>
            <a:r>
              <a:rPr lang="cs-CZ" altLang="cs-CZ" sz="2200" dirty="0" smtClean="0"/>
              <a:t>	</a:t>
            </a:r>
            <a:r>
              <a:rPr lang="en-GB" altLang="cs-CZ" sz="2200" dirty="0" smtClean="0"/>
              <a: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Sao Paulo	....</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Sydney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475139" name="Rectangle 2"/>
          <p:cNvSpPr>
            <a:spLocks noGrp="1" noChangeArrowheads="1"/>
          </p:cNvSpPr>
          <p:nvPr>
            <p:ph type="body" idx="1"/>
          </p:nvPr>
        </p:nvSpPr>
        <p:spPr>
          <a:xfrm>
            <a:off x="436563" y="1633538"/>
            <a:ext cx="8218487" cy="5157787"/>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U </a:t>
            </a:r>
            <a:r>
              <a:rPr lang="en-GB" altLang="cs-CZ" sz="2200" dirty="0" err="1" smtClean="0"/>
              <a:t>úloh</a:t>
            </a:r>
            <a:r>
              <a:rPr lang="en-GB" altLang="cs-CZ" sz="2200" dirty="0" smtClean="0"/>
              <a:t> s </a:t>
            </a:r>
            <a:r>
              <a:rPr lang="en-GB" altLang="cs-CZ" sz="2200" dirty="0" err="1" smtClean="0"/>
              <a:t>výběrem</a:t>
            </a:r>
            <a:r>
              <a:rPr lang="en-GB" altLang="cs-CZ" sz="2200" dirty="0" smtClean="0"/>
              <a:t> </a:t>
            </a:r>
            <a:r>
              <a:rPr lang="en-GB" altLang="cs-CZ" sz="2200" dirty="0" err="1" smtClean="0"/>
              <a:t>odpovědí</a:t>
            </a:r>
            <a:r>
              <a:rPr lang="en-GB" altLang="cs-CZ" sz="2200" dirty="0" smtClean="0"/>
              <a:t> </a:t>
            </a:r>
            <a:r>
              <a:rPr lang="en-GB" altLang="cs-CZ" sz="2200" dirty="0" err="1" smtClean="0"/>
              <a:t>vždy</a:t>
            </a:r>
            <a:r>
              <a:rPr lang="en-GB" altLang="cs-CZ" sz="2200" dirty="0" smtClean="0"/>
              <a:t> </a:t>
            </a:r>
            <a:r>
              <a:rPr lang="en-GB" altLang="cs-CZ" sz="2200" dirty="0" err="1" smtClean="0"/>
              <a:t>existuje</a:t>
            </a:r>
            <a:r>
              <a:rPr lang="en-GB" altLang="cs-CZ" sz="2200" dirty="0" smtClean="0"/>
              <a:t> </a:t>
            </a:r>
            <a:r>
              <a:rPr lang="en-GB" altLang="cs-CZ" sz="2200" dirty="0" err="1" smtClean="0"/>
              <a:t>pravděpodobnost</a:t>
            </a:r>
            <a:r>
              <a:rPr lang="en-GB" altLang="cs-CZ" sz="2200" dirty="0" smtClean="0"/>
              <a:t>, </a:t>
            </a:r>
            <a:r>
              <a:rPr lang="en-GB" altLang="cs-CZ" sz="2200" dirty="0" err="1" smtClean="0"/>
              <a:t>že</a:t>
            </a:r>
            <a:r>
              <a:rPr lang="en-GB" altLang="cs-CZ" sz="2200" dirty="0" smtClean="0"/>
              <a:t> </a:t>
            </a:r>
            <a:r>
              <a:rPr lang="en-GB" altLang="cs-CZ" sz="2200" dirty="0" err="1" smtClean="0"/>
              <a:t>testovaná</a:t>
            </a:r>
            <a:r>
              <a:rPr lang="en-GB" altLang="cs-CZ" sz="2200" dirty="0" smtClean="0"/>
              <a:t> </a:t>
            </a:r>
            <a:r>
              <a:rPr lang="en-GB" altLang="cs-CZ" sz="2200" dirty="0" err="1" smtClean="0"/>
              <a:t>osoba</a:t>
            </a:r>
            <a:r>
              <a:rPr lang="en-GB" altLang="cs-CZ" sz="2200" dirty="0" smtClean="0"/>
              <a:t> </a:t>
            </a:r>
            <a:r>
              <a:rPr lang="en-GB" altLang="cs-CZ" sz="2200" dirty="0" err="1" smtClean="0"/>
              <a:t>zvolí</a:t>
            </a:r>
            <a:r>
              <a:rPr lang="en-GB" altLang="cs-CZ" sz="2200" dirty="0" smtClean="0"/>
              <a:t> </a:t>
            </a:r>
            <a:r>
              <a:rPr lang="en-GB" altLang="cs-CZ" sz="2200" dirty="0" err="1" smtClean="0"/>
              <a:t>správnou</a:t>
            </a:r>
            <a:r>
              <a:rPr lang="en-GB" altLang="cs-CZ" sz="2200" dirty="0" smtClean="0"/>
              <a:t> </a:t>
            </a:r>
            <a:r>
              <a:rPr lang="en-GB" altLang="cs-CZ" sz="2200" dirty="0" err="1" smtClean="0"/>
              <a:t>odpověď</a:t>
            </a:r>
            <a:r>
              <a:rPr lang="en-GB" altLang="cs-CZ" sz="2200" dirty="0" smtClean="0"/>
              <a:t> </a:t>
            </a:r>
            <a:r>
              <a:rPr lang="en-GB" altLang="cs-CZ" sz="2200" dirty="0" err="1" smtClean="0"/>
              <a:t>náhodně</a:t>
            </a:r>
            <a:r>
              <a:rPr lang="en-GB" altLang="cs-CZ" sz="2200" dirty="0" smtClean="0"/>
              <a:t>. Toto </a:t>
            </a:r>
            <a:r>
              <a:rPr lang="en-GB" altLang="cs-CZ" sz="2200" dirty="0" err="1" smtClean="0"/>
              <a:t>nebezpečí</a:t>
            </a:r>
            <a:r>
              <a:rPr lang="en-GB" altLang="cs-CZ" sz="2200" dirty="0" smtClean="0"/>
              <a:t> se </a:t>
            </a:r>
            <a:r>
              <a:rPr lang="en-GB" altLang="cs-CZ" sz="2200" dirty="0" err="1" smtClean="0"/>
              <a:t>snižuje</a:t>
            </a:r>
            <a:r>
              <a:rPr lang="en-GB" altLang="cs-CZ" sz="2200" dirty="0" smtClean="0"/>
              <a:t> s </a:t>
            </a:r>
            <a:r>
              <a:rPr lang="en-GB" altLang="cs-CZ" sz="2200" dirty="0" err="1" smtClean="0"/>
              <a:t>rostoucím</a:t>
            </a:r>
            <a:r>
              <a:rPr lang="en-GB" altLang="cs-CZ" sz="2200" dirty="0" smtClean="0"/>
              <a:t> </a:t>
            </a:r>
            <a:r>
              <a:rPr lang="en-GB" altLang="cs-CZ" sz="2200" dirty="0" err="1" smtClean="0"/>
              <a:t>počtem</a:t>
            </a:r>
            <a:r>
              <a:rPr lang="en-GB" altLang="cs-CZ" sz="2200" dirty="0" smtClean="0"/>
              <a:t> </a:t>
            </a:r>
            <a:r>
              <a:rPr lang="en-GB" altLang="cs-CZ" sz="2200" dirty="0" err="1" smtClean="0"/>
              <a:t>nabízených</a:t>
            </a:r>
            <a:r>
              <a:rPr lang="en-GB" altLang="cs-CZ" sz="2200" dirty="0" smtClean="0"/>
              <a:t> </a:t>
            </a:r>
            <a:r>
              <a:rPr lang="en-GB" altLang="cs-CZ" sz="2200" dirty="0" err="1" smtClean="0"/>
              <a:t>odpovědí</a:t>
            </a:r>
            <a:r>
              <a:rPr lang="en-GB" altLang="cs-CZ" sz="2200" dirty="0" smtClean="0"/>
              <a:t> (</a:t>
            </a:r>
            <a:r>
              <a:rPr lang="en-GB" altLang="cs-CZ" sz="2200" dirty="0" err="1" smtClean="0"/>
              <a:t>optimální</a:t>
            </a:r>
            <a:r>
              <a:rPr lang="en-GB" altLang="cs-CZ" sz="2200" dirty="0" smtClean="0"/>
              <a:t> </a:t>
            </a:r>
            <a:r>
              <a:rPr lang="en-GB" altLang="cs-CZ" sz="2200" dirty="0" err="1" smtClean="0"/>
              <a:t>počet</a:t>
            </a:r>
            <a:r>
              <a:rPr lang="en-GB" altLang="cs-CZ" sz="2200" dirty="0" smtClean="0"/>
              <a:t> 4 - 5, </a:t>
            </a:r>
            <a:r>
              <a:rPr lang="en-GB" altLang="cs-CZ" sz="2200" dirty="0" err="1" smtClean="0"/>
              <a:t>praxe</a:t>
            </a:r>
            <a:r>
              <a:rPr lang="en-GB" altLang="cs-CZ" sz="2200" dirty="0" smtClean="0"/>
              <a:t> se </a:t>
            </a:r>
            <a:r>
              <a:rPr lang="en-GB" altLang="cs-CZ" sz="2200" dirty="0" err="1" smtClean="0"/>
              <a:t>sustálila</a:t>
            </a:r>
            <a:r>
              <a:rPr lang="en-GB" altLang="cs-CZ" sz="2200" dirty="0" smtClean="0"/>
              <a:t> </a:t>
            </a:r>
            <a:r>
              <a:rPr lang="en-GB" altLang="cs-CZ" sz="2200" dirty="0" err="1" smtClean="0"/>
              <a:t>na</a:t>
            </a:r>
            <a:r>
              <a:rPr lang="en-GB" altLang="cs-CZ" sz="2200" dirty="0" smtClean="0"/>
              <a:t> 4)</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korekce</a:t>
            </a:r>
            <a:r>
              <a:rPr lang="en-GB" altLang="cs-CZ" sz="2200" dirty="0" smtClean="0"/>
              <a:t> </a:t>
            </a:r>
            <a:r>
              <a:rPr lang="en-GB" altLang="cs-CZ" sz="2200" dirty="0" err="1" smtClean="0"/>
              <a:t>na</a:t>
            </a:r>
            <a:r>
              <a:rPr lang="en-GB" altLang="cs-CZ" sz="2200" dirty="0" smtClean="0"/>
              <a:t> </a:t>
            </a:r>
            <a:r>
              <a:rPr lang="en-GB" altLang="cs-CZ" sz="2200" dirty="0" err="1" smtClean="0"/>
              <a:t>hádání</a:t>
            </a:r>
            <a:r>
              <a:rPr lang="en-GB" altLang="cs-CZ" sz="2200" dirty="0" smtClean="0"/>
              <a:t> (u </a:t>
            </a:r>
            <a:r>
              <a:rPr lang="en-GB" altLang="cs-CZ" sz="2200" dirty="0" err="1" smtClean="0"/>
              <a:t>otázek</a:t>
            </a:r>
            <a:r>
              <a:rPr lang="en-GB" altLang="cs-CZ" sz="2200" dirty="0" smtClean="0"/>
              <a:t> s </a:t>
            </a:r>
            <a:r>
              <a:rPr lang="en-GB" altLang="cs-CZ" sz="2200" dirty="0" err="1" smtClean="0"/>
              <a:t>dvěm</a:t>
            </a:r>
            <a:r>
              <a:rPr lang="cs-CZ" altLang="cs-CZ" sz="2200" dirty="0" smtClean="0"/>
              <a:t>a</a:t>
            </a:r>
            <a:r>
              <a:rPr lang="en-GB" altLang="cs-CZ" sz="2200" dirty="0" smtClean="0"/>
              <a:t> </a:t>
            </a:r>
            <a:r>
              <a:rPr lang="en-GB" altLang="cs-CZ" sz="2200" dirty="0" err="1" smtClean="0"/>
              <a:t>nebo</a:t>
            </a:r>
            <a:r>
              <a:rPr lang="en-GB" altLang="cs-CZ" sz="2200" dirty="0" smtClean="0"/>
              <a:t> </a:t>
            </a:r>
            <a:r>
              <a:rPr lang="en-GB" altLang="cs-CZ" sz="2200" dirty="0" err="1" smtClean="0"/>
              <a:t>třemi</a:t>
            </a:r>
            <a:r>
              <a:rPr lang="en-GB" altLang="cs-CZ" sz="2200" dirty="0" smtClean="0"/>
              <a:t> </a:t>
            </a:r>
            <a:r>
              <a:rPr lang="en-GB" altLang="cs-CZ" sz="2200" dirty="0" err="1" smtClean="0"/>
              <a:t>variantami</a:t>
            </a:r>
            <a:r>
              <a:rPr lang="en-GB" altLang="cs-CZ" sz="2200" dirty="0" smtClean="0"/>
              <a:t>) - </a:t>
            </a:r>
            <a:r>
              <a:rPr lang="en-GB" altLang="cs-CZ" sz="2200" dirty="0" err="1" smtClean="0"/>
              <a:t>přisoudí</a:t>
            </a:r>
            <a:r>
              <a:rPr lang="en-GB" altLang="cs-CZ" sz="2200" dirty="0" smtClean="0"/>
              <a:t> se </a:t>
            </a:r>
            <a:r>
              <a:rPr lang="en-GB" altLang="cs-CZ" sz="2200" dirty="0" err="1" smtClean="0"/>
              <a:t>žákovi</a:t>
            </a:r>
            <a:r>
              <a:rPr lang="en-GB" altLang="cs-CZ" sz="2200" dirty="0" smtClean="0"/>
              <a:t> </a:t>
            </a:r>
            <a:r>
              <a:rPr lang="en-GB" altLang="cs-CZ" sz="2200" dirty="0" err="1" smtClean="0"/>
              <a:t>počet</a:t>
            </a:r>
            <a:r>
              <a:rPr lang="en-GB" altLang="cs-CZ" sz="2200" dirty="0" smtClean="0"/>
              <a:t> </a:t>
            </a:r>
            <a:r>
              <a:rPr lang="en-GB" altLang="cs-CZ" sz="2200" dirty="0" err="1" smtClean="0"/>
              <a:t>bodů</a:t>
            </a:r>
            <a:r>
              <a:rPr lang="en-GB" altLang="cs-CZ" sz="2200" dirty="0" smtClean="0"/>
              <a:t> </a:t>
            </a:r>
            <a:r>
              <a:rPr lang="en-GB" altLang="cs-CZ" sz="2200" dirty="0" err="1" smtClean="0"/>
              <a:t>podle</a:t>
            </a:r>
            <a:r>
              <a:rPr lang="en-GB" altLang="cs-CZ" sz="2200" dirty="0" smtClean="0"/>
              <a:t> </a:t>
            </a:r>
            <a:r>
              <a:rPr lang="en-GB" altLang="cs-CZ" sz="2200" dirty="0" err="1" smtClean="0"/>
              <a:t>toho</a:t>
            </a:r>
            <a:r>
              <a:rPr lang="en-GB" altLang="cs-CZ" sz="2200" dirty="0" smtClean="0"/>
              <a:t>, </a:t>
            </a:r>
            <a:r>
              <a:rPr lang="en-GB" altLang="cs-CZ" sz="2200" dirty="0" err="1" smtClean="0"/>
              <a:t>kolika</a:t>
            </a:r>
            <a:r>
              <a:rPr lang="en-GB" altLang="cs-CZ" sz="2200" dirty="0" smtClean="0"/>
              <a:t> </a:t>
            </a:r>
            <a:r>
              <a:rPr lang="en-GB" altLang="cs-CZ" sz="2200" dirty="0" err="1" smtClean="0"/>
              <a:t>chyb</a:t>
            </a:r>
            <a:r>
              <a:rPr lang="en-GB" altLang="cs-CZ" sz="2200" dirty="0" smtClean="0"/>
              <a:t> se </a:t>
            </a:r>
            <a:r>
              <a:rPr lang="en-GB" altLang="cs-CZ" sz="2200" dirty="0" err="1" smtClean="0"/>
              <a:t>dopustil</a:t>
            </a:r>
            <a:r>
              <a:rPr lang="en-GB" altLang="cs-CZ" sz="2200" dirty="0" smtClean="0"/>
              <a:t> (</a:t>
            </a:r>
            <a:r>
              <a:rPr lang="en-GB" altLang="cs-CZ" sz="2200" dirty="0" err="1" smtClean="0"/>
              <a:t>vychází</a:t>
            </a:r>
            <a:r>
              <a:rPr lang="en-GB" altLang="cs-CZ" sz="2200" dirty="0" smtClean="0"/>
              <a:t> se z </a:t>
            </a:r>
            <a:r>
              <a:rPr lang="en-GB" altLang="cs-CZ" sz="2200" dirty="0" err="1" smtClean="0"/>
              <a:t>toho</a:t>
            </a:r>
            <a:r>
              <a:rPr lang="en-GB" altLang="cs-CZ" sz="2200" dirty="0" smtClean="0"/>
              <a:t>, </a:t>
            </a:r>
            <a:r>
              <a:rPr lang="en-GB" altLang="cs-CZ" sz="2200" dirty="0" err="1" smtClean="0"/>
              <a:t>že</a:t>
            </a:r>
            <a:r>
              <a:rPr lang="en-GB" altLang="cs-CZ" sz="2200" dirty="0" smtClean="0"/>
              <a:t> </a:t>
            </a:r>
            <a:r>
              <a:rPr lang="en-GB" altLang="cs-CZ" sz="2200" dirty="0" err="1" smtClean="0"/>
              <a:t>žák</a:t>
            </a:r>
            <a:r>
              <a:rPr lang="en-GB" altLang="cs-CZ" sz="2200" dirty="0" smtClean="0"/>
              <a:t>, </a:t>
            </a:r>
            <a:r>
              <a:rPr lang="en-GB" altLang="cs-CZ" sz="2200" dirty="0" err="1" smtClean="0"/>
              <a:t>který</a:t>
            </a:r>
            <a:r>
              <a:rPr lang="en-GB" altLang="cs-CZ" sz="2200" dirty="0" smtClean="0"/>
              <a:t> </a:t>
            </a:r>
            <a:r>
              <a:rPr lang="en-GB" altLang="cs-CZ" sz="2200" dirty="0" err="1" smtClean="0"/>
              <a:t>hádá</a:t>
            </a:r>
            <a:r>
              <a:rPr lang="en-GB" altLang="cs-CZ" sz="2200" dirty="0" smtClean="0"/>
              <a:t> se </a:t>
            </a:r>
            <a:r>
              <a:rPr lang="en-GB" altLang="cs-CZ" sz="2200" dirty="0" err="1" smtClean="0"/>
              <a:t>dopouští</a:t>
            </a:r>
            <a:r>
              <a:rPr lang="en-GB" altLang="cs-CZ" sz="2200" dirty="0" smtClean="0"/>
              <a:t> </a:t>
            </a:r>
            <a:r>
              <a:rPr lang="en-GB" altLang="cs-CZ" sz="2200" dirty="0" err="1" smtClean="0"/>
              <a:t>častěji</a:t>
            </a:r>
            <a:r>
              <a:rPr lang="en-GB" altLang="cs-CZ" sz="2200" dirty="0" smtClean="0"/>
              <a:t> </a:t>
            </a:r>
            <a:r>
              <a:rPr lang="en-GB" altLang="cs-CZ" sz="2200" dirty="0" err="1" smtClean="0"/>
              <a:t>chyb</a:t>
            </a:r>
            <a:r>
              <a:rPr lang="en-GB" altLang="cs-CZ" sz="2200" dirty="0" smtClean="0"/>
              <a:t> </a:t>
            </a:r>
            <a:r>
              <a:rPr lang="en-GB" altLang="cs-CZ" sz="2200" dirty="0" err="1" smtClean="0"/>
              <a:t>než</a:t>
            </a:r>
            <a:r>
              <a:rPr lang="en-GB" altLang="cs-CZ" sz="2200" dirty="0" smtClean="0"/>
              <a:t> ten, </a:t>
            </a:r>
            <a:r>
              <a:rPr lang="en-GB" altLang="cs-CZ" sz="2200" dirty="0" err="1" smtClean="0"/>
              <a:t>kdo</a:t>
            </a:r>
            <a:r>
              <a:rPr lang="en-GB" altLang="cs-CZ" sz="2200" dirty="0" smtClean="0"/>
              <a:t> </a:t>
            </a:r>
            <a:r>
              <a:rPr lang="en-GB" altLang="cs-CZ" sz="2200" dirty="0" err="1" smtClean="0"/>
              <a:t>úlohy</a:t>
            </a:r>
            <a:r>
              <a:rPr lang="en-GB" altLang="cs-CZ" sz="2200" dirty="0" smtClean="0"/>
              <a:t> </a:t>
            </a:r>
            <a:r>
              <a:rPr lang="en-GB" altLang="cs-CZ" sz="2200" dirty="0" err="1" smtClean="0"/>
              <a:t>skutečně</a:t>
            </a:r>
            <a:r>
              <a:rPr lang="en-GB" altLang="cs-CZ" sz="2200" dirty="0" smtClean="0"/>
              <a:t> </a:t>
            </a:r>
            <a:r>
              <a:rPr lang="en-GB" altLang="cs-CZ" sz="2200" dirty="0" err="1" smtClean="0"/>
              <a:t>řeší</a:t>
            </a:r>
            <a:r>
              <a:rPr lang="en-GB" altLang="cs-CZ" sz="2200" dirty="0" smtClean="0"/>
              <a:t>)</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err="1" smtClean="0"/>
              <a:t>korekce</a:t>
            </a:r>
            <a:r>
              <a:rPr lang="en-GB" altLang="cs-CZ" sz="2200" dirty="0" smtClean="0"/>
              <a:t> se </a:t>
            </a:r>
            <a:r>
              <a:rPr lang="en-GB" altLang="cs-CZ" sz="2200" dirty="0" err="1" smtClean="0"/>
              <a:t>provádí</a:t>
            </a:r>
            <a:r>
              <a:rPr lang="en-GB" altLang="cs-CZ" sz="2200" dirty="0" smtClean="0"/>
              <a:t> </a:t>
            </a:r>
            <a:r>
              <a:rPr lang="en-GB" altLang="cs-CZ" sz="2200" dirty="0" err="1" smtClean="0"/>
              <a:t>podle</a:t>
            </a:r>
            <a:r>
              <a:rPr lang="en-GB" altLang="cs-CZ" sz="2200" dirty="0" smtClean="0"/>
              <a:t> </a:t>
            </a:r>
            <a:r>
              <a:rPr lang="en-GB" altLang="cs-CZ" sz="2200" dirty="0" err="1" smtClean="0"/>
              <a:t>vzorce</a:t>
            </a:r>
            <a:r>
              <a:rPr lang="en-GB" altLang="cs-CZ" sz="2200" dirty="0" smtClean="0"/>
              <a:t>:</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altLang="cs-CZ" sz="2200" dirty="0" smtClean="0"/>
              <a:t>	</a:t>
            </a:r>
            <a:r>
              <a:rPr lang="en-GB" altLang="cs-CZ" sz="2200" dirty="0" smtClean="0"/>
              <a:t>S</a:t>
            </a:r>
            <a:r>
              <a:rPr lang="en-GB" altLang="cs-CZ" sz="2200" baseline="-33000" dirty="0" smtClean="0"/>
              <a:t>o</a:t>
            </a:r>
            <a:r>
              <a:rPr lang="en-GB" altLang="cs-CZ" sz="2200" dirty="0" smtClean="0"/>
              <a:t> = S</a:t>
            </a:r>
            <a:r>
              <a:rPr lang="en-GB" altLang="cs-CZ" sz="2200" baseline="-33000" dirty="0" smtClean="0"/>
              <a:t>n</a:t>
            </a:r>
            <a:r>
              <a:rPr lang="en-GB" altLang="cs-CZ" sz="2200" dirty="0" smtClean="0"/>
              <a:t> - n / (y - 1)</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en-GB" altLang="cs-CZ" sz="2200" dirty="0" smtClean="0"/>
              <a:t>S</a:t>
            </a:r>
            <a:r>
              <a:rPr lang="en-GB" altLang="cs-CZ" sz="2200" baseline="-33000" dirty="0" smtClean="0"/>
              <a:t>o</a:t>
            </a:r>
            <a:r>
              <a:rPr lang="en-GB" altLang="cs-CZ" sz="2200" dirty="0" smtClean="0"/>
              <a:t> - </a:t>
            </a:r>
            <a:r>
              <a:rPr lang="en-GB" altLang="cs-CZ" sz="2200" dirty="0" err="1" smtClean="0"/>
              <a:t>opravené</a:t>
            </a:r>
            <a:r>
              <a:rPr lang="en-GB" altLang="cs-CZ" sz="2200" dirty="0" smtClean="0"/>
              <a:t> </a:t>
            </a:r>
            <a:r>
              <a:rPr lang="en-GB" altLang="cs-CZ" sz="2200" dirty="0" err="1" smtClean="0"/>
              <a:t>skóre</a:t>
            </a:r>
            <a:r>
              <a:rPr lang="en-GB" altLang="cs-CZ" sz="2200" dirty="0" smtClean="0"/>
              <a:t>; S</a:t>
            </a:r>
            <a:r>
              <a:rPr lang="en-GB" altLang="cs-CZ" sz="2200" baseline="-33000" dirty="0" smtClean="0"/>
              <a:t>n</a:t>
            </a:r>
            <a:r>
              <a:rPr lang="en-GB" altLang="cs-CZ" sz="2200" dirty="0" smtClean="0"/>
              <a:t> - </a:t>
            </a:r>
            <a:r>
              <a:rPr lang="en-GB" altLang="cs-CZ" sz="2200" dirty="0" err="1" smtClean="0"/>
              <a:t>neopravené</a:t>
            </a:r>
            <a:r>
              <a:rPr lang="en-GB" altLang="cs-CZ" sz="2200" dirty="0" smtClean="0"/>
              <a:t> </a:t>
            </a:r>
            <a:r>
              <a:rPr lang="en-GB" altLang="cs-CZ" sz="2200" dirty="0" err="1" smtClean="0"/>
              <a:t>skóre</a:t>
            </a:r>
            <a:r>
              <a:rPr lang="en-GB" altLang="cs-CZ" sz="2200" dirty="0" smtClean="0"/>
              <a:t>; n - </a:t>
            </a:r>
            <a:r>
              <a:rPr lang="en-GB" altLang="cs-CZ" sz="2200" dirty="0" err="1" smtClean="0"/>
              <a:t>počet</a:t>
            </a:r>
            <a:r>
              <a:rPr lang="en-GB" altLang="cs-CZ" sz="2200" dirty="0" smtClean="0"/>
              <a:t> </a:t>
            </a:r>
            <a:r>
              <a:rPr lang="en-GB" altLang="cs-CZ" sz="2200" dirty="0" err="1" smtClean="0"/>
              <a:t>nesprávných</a:t>
            </a:r>
            <a:r>
              <a:rPr lang="en-GB" altLang="cs-CZ" sz="2200" dirty="0" smtClean="0"/>
              <a:t> </a:t>
            </a:r>
            <a:r>
              <a:rPr lang="en-GB" altLang="cs-CZ" sz="2200" dirty="0" err="1" smtClean="0"/>
              <a:t>odpovědí</a:t>
            </a:r>
            <a:r>
              <a:rPr lang="en-GB" altLang="cs-CZ" sz="2200" dirty="0" smtClean="0"/>
              <a:t>; y je </a:t>
            </a:r>
            <a:r>
              <a:rPr lang="en-GB" altLang="cs-CZ" sz="2200" dirty="0" err="1" smtClean="0"/>
              <a:t>počet</a:t>
            </a:r>
            <a:r>
              <a:rPr lang="en-GB" altLang="cs-CZ" sz="2200" dirty="0" smtClean="0"/>
              <a:t> </a:t>
            </a:r>
            <a:r>
              <a:rPr lang="en-GB" altLang="cs-CZ" sz="2200" dirty="0" err="1" smtClean="0"/>
              <a:t>nabídnutých</a:t>
            </a:r>
            <a:r>
              <a:rPr lang="en-GB" altLang="cs-CZ" sz="2200" dirty="0" smtClean="0"/>
              <a:t> </a:t>
            </a:r>
            <a:r>
              <a:rPr lang="en-GB" altLang="cs-CZ" sz="2200" dirty="0" err="1" smtClean="0"/>
              <a:t>odpovědí</a:t>
            </a:r>
            <a:r>
              <a:rPr lang="en-GB" altLang="cs-CZ" sz="2200" dirty="0" smtClean="0"/>
              <a:t> v </a:t>
            </a:r>
            <a:r>
              <a:rPr lang="en-GB" altLang="cs-CZ" sz="2200" dirty="0" err="1" smtClean="0"/>
              <a:t>jedné</a:t>
            </a:r>
            <a:r>
              <a:rPr lang="en-GB" altLang="cs-CZ" sz="2200" dirty="0" smtClean="0"/>
              <a:t> </a:t>
            </a:r>
            <a:r>
              <a:rPr lang="en-GB" altLang="cs-CZ" sz="2200" dirty="0" err="1" smtClean="0"/>
              <a:t>úloze</a:t>
            </a:r>
            <a:endParaRPr lang="en-GB" altLang="cs-CZ" sz="2200" dirty="0" smtClean="0"/>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altLang="cs-CZ"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457200" y="585788"/>
            <a:ext cx="8216900" cy="5159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3300" smtClean="0">
                <a:solidFill>
                  <a:schemeClr val="tx1"/>
                </a:solidFill>
              </a:rPr>
              <a:t>Testové otázky</a:t>
            </a:r>
          </a:p>
        </p:txBody>
      </p:sp>
      <p:sp>
        <p:nvSpPr>
          <p:cNvPr id="324611" name="Rectangle 2"/>
          <p:cNvSpPr>
            <a:spLocks noGrp="1" noChangeArrowheads="1"/>
          </p:cNvSpPr>
          <p:nvPr>
            <p:ph type="body" idx="1"/>
          </p:nvPr>
        </p:nvSpPr>
        <p:spPr>
          <a:xfrm>
            <a:off x="436563" y="1468438"/>
            <a:ext cx="8218487" cy="4454525"/>
          </a:xfrm>
        </p:spPr>
        <p:txBody>
          <a:bodyPr>
            <a:spAutoFit/>
          </a:bodyPr>
          <a:lstStyle/>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S</a:t>
            </a:r>
            <a:r>
              <a:rPr lang="en-GB" altLang="cs-CZ" sz="2200" baseline="-33000" smtClean="0"/>
              <a:t>o</a:t>
            </a:r>
            <a:r>
              <a:rPr lang="en-GB" altLang="cs-CZ" sz="2200" smtClean="0"/>
              <a:t> = S</a:t>
            </a:r>
            <a:r>
              <a:rPr lang="en-GB" altLang="cs-CZ" sz="2200" baseline="-33000" smtClean="0"/>
              <a:t>n</a:t>
            </a:r>
            <a:r>
              <a:rPr lang="en-GB" altLang="cs-CZ" sz="2200" smtClean="0"/>
              <a:t> - n / (y - 1)</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S</a:t>
            </a:r>
            <a:r>
              <a:rPr lang="en-GB" altLang="cs-CZ" sz="2200" baseline="-33000" smtClean="0"/>
              <a:t>o</a:t>
            </a:r>
            <a:r>
              <a:rPr lang="en-GB" altLang="cs-CZ" sz="2200" smtClean="0"/>
              <a:t> - opravené skóre; S</a:t>
            </a:r>
            <a:r>
              <a:rPr lang="en-GB" altLang="cs-CZ" sz="2200" baseline="-33000" smtClean="0"/>
              <a:t>n</a:t>
            </a:r>
            <a:r>
              <a:rPr lang="en-GB" altLang="cs-CZ" sz="2200" smtClean="0"/>
              <a:t> - neopravené skóre; n - počet nesprávných odpovědí; y je počet nabídnutých odpovědí v jedné úloze</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V didaktickém testu, který byl sestaven z 28 dichotomických úloh, určitý žák uvedl 16 správných odpovědí a 6 nesprávných odpovědí (v 6 úlohách neodpověděl). Jaké je opravené skóre?</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endParaRPr lang="en-GB" altLang="cs-CZ" sz="2200" smtClean="0"/>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So = 16 - 6 / (2 - 1) = 10</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r>
              <a:rPr lang="en-GB" altLang="cs-CZ" sz="2200" smtClean="0"/>
              <a:t>Žákovi přisoudíme (přestože odpověděl v 16ti úlohách správně) pouze 10 bodů.</a:t>
            </a:r>
          </a:p>
          <a:p>
            <a:pPr>
              <a:lnSpc>
                <a:spcPct val="96000"/>
              </a:lnSpc>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pPr>
            <a:endParaRPr lang="en-GB" altLang="cs-CZ" sz="22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457200" y="339725"/>
            <a:ext cx="8216900" cy="704850"/>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cs-CZ" altLang="cs-CZ" sz="2400" dirty="0" smtClean="0">
                <a:solidFill>
                  <a:schemeClr val="tx1"/>
                </a:solidFill>
              </a:rPr>
              <a:t>Příklad tabulky pro kvantitativní kritéria hodnocení žáků</a:t>
            </a:r>
            <a:endParaRPr lang="en-GB" altLang="cs-CZ" sz="2400" dirty="0" smtClean="0">
              <a:solidFill>
                <a:schemeClr val="tx1"/>
              </a:solidFill>
            </a:endParaRPr>
          </a:p>
        </p:txBody>
      </p:sp>
      <p:sp>
        <p:nvSpPr>
          <p:cNvPr id="29699" name="Rectangle 2"/>
          <p:cNvSpPr>
            <a:spLocks noGrp="1" noChangeArrowheads="1"/>
          </p:cNvSpPr>
          <p:nvPr>
            <p:ph type="body" idx="1"/>
          </p:nvPr>
        </p:nvSpPr>
        <p:spPr>
          <a:xfrm>
            <a:off x="436563" y="1633538"/>
            <a:ext cx="8218487" cy="2025650"/>
          </a:xfrm>
        </p:spPr>
        <p:txBody>
          <a:bodyPr>
            <a:spAutoFit/>
          </a:bodyPr>
          <a:lstStyle/>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200" dirty="0" smtClean="0"/>
              <a:t>Do 90%		1</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200" dirty="0" smtClean="0"/>
              <a:t>Do 75%		2</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200" dirty="0" smtClean="0"/>
              <a:t>Do 45%		3</a:t>
            </a:r>
          </a:p>
          <a:p>
            <a:pPr marL="0" indent="0">
              <a:lnSpc>
                <a:spcPct val="96000"/>
              </a:lnSpc>
              <a:buFont typeface="Wingdings" pitchFamily="2" charset="2"/>
              <a:buNone/>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r>
              <a:rPr lang="cs-CZ" sz="2200" dirty="0" smtClean="0"/>
              <a:t>Do 25%		4</a:t>
            </a:r>
          </a:p>
          <a:p>
            <a:pPr marL="457200" indent="-457200">
              <a:lnSpc>
                <a:spcPct val="96000"/>
              </a:lnSpc>
              <a:buFont typeface="Times New Roman" pitchFamily="18" charset="0"/>
              <a:buAutoNum type="arabicPlain"/>
              <a:tabLst>
                <a:tab pos="403225" algn="l"/>
                <a:tab pos="811213" algn="l"/>
                <a:tab pos="1219200" algn="l"/>
                <a:tab pos="1627188" algn="l"/>
                <a:tab pos="2033588" algn="l"/>
                <a:tab pos="2441575" algn="l"/>
                <a:tab pos="2849563" algn="l"/>
                <a:tab pos="3255963" algn="l"/>
                <a:tab pos="3663950" algn="l"/>
                <a:tab pos="4071938" algn="l"/>
                <a:tab pos="4478338" algn="l"/>
                <a:tab pos="4886325" algn="l"/>
                <a:tab pos="5294313" algn="l"/>
                <a:tab pos="5702300" algn="l"/>
                <a:tab pos="6108700" algn="l"/>
                <a:tab pos="6516688" algn="l"/>
                <a:tab pos="6924675" algn="l"/>
                <a:tab pos="7331075" algn="l"/>
                <a:tab pos="7739063" algn="l"/>
                <a:tab pos="8147050" algn="l"/>
              </a:tabLst>
              <a:defRPr/>
            </a:pPr>
            <a:endParaRPr lang="en-GB" sz="22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614363"/>
            <a:ext cx="8229600" cy="465137"/>
          </a:xfrm>
        </p:spPr>
        <p:txBody>
          <a:bodyPr>
            <a:spAutoFit/>
          </a:bodyPr>
          <a:lstStyle/>
          <a:p>
            <a:pPr>
              <a:lnSpc>
                <a:spcPct val="83000"/>
              </a:lnSpc>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defRPr/>
            </a:pPr>
            <a:r>
              <a:rPr lang="en-GB" altLang="cs-CZ" sz="2900" smtClean="0">
                <a:solidFill>
                  <a:schemeClr val="tx1"/>
                </a:solidFill>
              </a:rPr>
              <a:t>POUŽITÁ LITERATURA</a:t>
            </a:r>
          </a:p>
        </p:txBody>
      </p:sp>
      <p:sp>
        <p:nvSpPr>
          <p:cNvPr id="326659" name="Rectangle 2"/>
          <p:cNvSpPr>
            <a:spLocks noGrp="1" noChangeArrowheads="1"/>
          </p:cNvSpPr>
          <p:nvPr>
            <p:ph type="body" idx="1"/>
          </p:nvPr>
        </p:nvSpPr>
        <p:spPr>
          <a:xfrm>
            <a:off x="425450" y="1633538"/>
            <a:ext cx="8229600" cy="1422400"/>
          </a:xfrm>
        </p:spPr>
        <p:txBody>
          <a:bodyPr>
            <a:spAutoFit/>
          </a:bodyPr>
          <a:lstStyle/>
          <a:p>
            <a:pPr marL="360363" indent="-265113">
              <a:lnSpc>
                <a:spcPct val="83000"/>
              </a:lnSpc>
              <a:tabLst>
                <a:tab pos="388938" algn="l"/>
                <a:tab pos="796925" algn="l"/>
                <a:tab pos="1204913" algn="l"/>
                <a:tab pos="1611313" algn="l"/>
                <a:tab pos="2019300" algn="l"/>
                <a:tab pos="2427288" algn="l"/>
                <a:tab pos="2835275" algn="l"/>
                <a:tab pos="3241675" algn="l"/>
                <a:tab pos="3649663" algn="l"/>
                <a:tab pos="4057650" algn="l"/>
                <a:tab pos="4464050" algn="l"/>
                <a:tab pos="4872038" algn="l"/>
                <a:tab pos="5280025" algn="l"/>
                <a:tab pos="5688013" algn="l"/>
                <a:tab pos="6094413" algn="l"/>
                <a:tab pos="6502400" algn="l"/>
                <a:tab pos="6910388" algn="l"/>
                <a:tab pos="7316788" algn="l"/>
                <a:tab pos="7724775" algn="l"/>
                <a:tab pos="8132763" algn="l"/>
              </a:tabLst>
            </a:pPr>
            <a:r>
              <a:rPr lang="en-GB" altLang="cs-CZ" smtClean="0"/>
              <a:t>GAVORA, P. </a:t>
            </a:r>
            <a:r>
              <a:rPr lang="en-GB" altLang="cs-CZ" i="1" smtClean="0"/>
              <a:t>Úvod do pedagogického výzkumu</a:t>
            </a:r>
            <a:r>
              <a:rPr lang="en-GB" altLang="cs-CZ" smtClean="0"/>
              <a:t>. Brno : Paido, 2000. ISBN 80-85931-79-6.</a:t>
            </a:r>
          </a:p>
          <a:p>
            <a:pPr marL="360363" indent="-265113">
              <a:lnSpc>
                <a:spcPct val="83000"/>
              </a:lnSpc>
              <a:tabLst>
                <a:tab pos="388938" algn="l"/>
                <a:tab pos="796925" algn="l"/>
                <a:tab pos="1204913" algn="l"/>
                <a:tab pos="1611313" algn="l"/>
                <a:tab pos="2019300" algn="l"/>
                <a:tab pos="2427288" algn="l"/>
                <a:tab pos="2835275" algn="l"/>
                <a:tab pos="3241675" algn="l"/>
                <a:tab pos="3649663" algn="l"/>
                <a:tab pos="4057650" algn="l"/>
                <a:tab pos="4464050" algn="l"/>
                <a:tab pos="4872038" algn="l"/>
                <a:tab pos="5280025" algn="l"/>
                <a:tab pos="5688013" algn="l"/>
                <a:tab pos="6094413" algn="l"/>
                <a:tab pos="6502400" algn="l"/>
                <a:tab pos="6910388" algn="l"/>
                <a:tab pos="7316788" algn="l"/>
                <a:tab pos="7724775" algn="l"/>
                <a:tab pos="8132763" algn="l"/>
              </a:tabLst>
            </a:pPr>
            <a:r>
              <a:rPr lang="en-GB" altLang="cs-CZ" smtClean="0"/>
              <a:t>CHRÁSKA, M. </a:t>
            </a:r>
            <a:r>
              <a:rPr lang="en-GB" altLang="cs-CZ" i="1" smtClean="0"/>
              <a:t>Metody pedagogického výzkumu</a:t>
            </a:r>
            <a:r>
              <a:rPr lang="en-GB" altLang="cs-CZ" smtClean="0"/>
              <a:t>. Praha : Grada, 2007. 978-80-247-1369-4.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a:buFont typeface="Wingdings" pitchFamily="2" charset="2"/>
              <a:buNone/>
              <a:defRPr/>
            </a:pPr>
            <a:r>
              <a:rPr lang="cs-CZ" sz="2000" b="1" dirty="0"/>
              <a:t>Klasifikační metody a duševní hygiena zkoušky</a:t>
            </a:r>
            <a:endParaRPr lang="cs-CZ" sz="2000" dirty="0"/>
          </a:p>
          <a:p>
            <a:pPr marL="0" indent="0">
              <a:buFont typeface="Wingdings" pitchFamily="2" charset="2"/>
              <a:buNone/>
              <a:defRPr/>
            </a:pPr>
            <a:r>
              <a:rPr lang="cs-CZ" sz="2000" dirty="0" smtClean="0"/>
              <a:t>Dominují </a:t>
            </a:r>
            <a:r>
              <a:rPr lang="cs-CZ" sz="2000" dirty="0"/>
              <a:t>tři metody klasifikace žáků:</a:t>
            </a:r>
          </a:p>
          <a:p>
            <a:pPr>
              <a:defRPr/>
            </a:pPr>
            <a:r>
              <a:rPr lang="cs-CZ" sz="2000" dirty="0" smtClean="0"/>
              <a:t>klasifikace</a:t>
            </a:r>
            <a:r>
              <a:rPr lang="cs-CZ" sz="2000" dirty="0"/>
              <a:t>: Prostřednictvím známek na klasifikační </a:t>
            </a:r>
            <a:r>
              <a:rPr lang="cs-CZ" sz="2000" dirty="0" smtClean="0"/>
              <a:t>škále</a:t>
            </a:r>
          </a:p>
          <a:p>
            <a:pPr>
              <a:defRPr/>
            </a:pPr>
            <a:r>
              <a:rPr lang="cs-CZ" sz="2000" dirty="0" smtClean="0"/>
              <a:t>slovní </a:t>
            </a:r>
            <a:r>
              <a:rPr lang="cs-CZ" sz="2000" dirty="0"/>
              <a:t>hodnocení žáka: Často se objevuje v reformní pedagogice (např. </a:t>
            </a:r>
            <a:r>
              <a:rPr lang="cs-CZ" sz="2000" dirty="0"/>
              <a:t>Waldorfská škola). Očekává se, že může překonat nedostatky často (kvůli objektivitě) kritizovaného „známkování“. Pro učitele je to ovšem náročnější. </a:t>
            </a:r>
          </a:p>
          <a:p>
            <a:pPr>
              <a:defRPr/>
            </a:pPr>
            <a:r>
              <a:rPr lang="cs-CZ" sz="2000" dirty="0"/>
              <a:t>spojení „známkování“ a slovního hodnocení (využití výhod obou přístupů a eliminování nevýhod)</a:t>
            </a:r>
          </a:p>
          <a:p>
            <a:pPr marL="0" indent="0">
              <a:buFont typeface="Wingdings" pitchFamily="2" charset="2"/>
              <a:buNone/>
              <a:defRPr/>
            </a:pPr>
            <a:endParaRPr lang="cs-CZ" altLang="cs-CZ" sz="20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a:buFont typeface="Wingdings" pitchFamily="2" charset="2"/>
              <a:buNone/>
              <a:defRPr/>
            </a:pPr>
            <a:r>
              <a:rPr lang="cs-CZ" sz="2000" b="1" dirty="0"/>
              <a:t>Osobní portfolio žáka</a:t>
            </a:r>
            <a:endParaRPr lang="cs-CZ" sz="2000" dirty="0"/>
          </a:p>
          <a:p>
            <a:pPr>
              <a:defRPr/>
            </a:pPr>
            <a:r>
              <a:rPr lang="cs-CZ" sz="2000" dirty="0" smtClean="0"/>
              <a:t>Osobní </a:t>
            </a:r>
            <a:r>
              <a:rPr lang="cs-CZ" sz="2000" dirty="0"/>
              <a:t>portfoliem žáka rozumíme „soubor různých produktů žáka (písemné práce, výtvarné práce, laboratorní protokoly aj.), které dokumentují práci žáka a jeho vývoj za určité období“ (Průcha 2003 s. 170).</a:t>
            </a:r>
          </a:p>
          <a:p>
            <a:pPr>
              <a:defRPr/>
            </a:pPr>
            <a:r>
              <a:rPr lang="cs-CZ" sz="2000" dirty="0" smtClean="0"/>
              <a:t>Osobní </a:t>
            </a:r>
            <a:r>
              <a:rPr lang="cs-CZ" sz="2000" dirty="0"/>
              <a:t>portfolio žáka má mj. význam při komplexním hodnocení žáka.</a:t>
            </a:r>
          </a:p>
          <a:p>
            <a:pPr marL="0" indent="0">
              <a:buFont typeface="Wingdings" pitchFamily="2" charset="2"/>
              <a:buNone/>
              <a:defRPr/>
            </a:pPr>
            <a:endParaRPr lang="cs-CZ" altLang="cs-CZ" sz="20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smtClean="0">
                <a:solidFill>
                  <a:schemeClr val="tx1"/>
                </a:solidFill>
              </a:rPr>
              <a:t>Pedagogická </a:t>
            </a:r>
            <a:r>
              <a:rPr lang="cs-CZ" altLang="cs-CZ" sz="2800" b="1" dirty="0">
                <a:solidFill>
                  <a:schemeClr val="tx1"/>
                </a:solidFill>
              </a:rPr>
              <a:t>diagnostika a evaluace</a:t>
            </a:r>
            <a:endParaRPr lang="cs-CZ" altLang="cs-CZ" sz="2800" b="1" dirty="0" smtClean="0">
              <a:solidFill>
                <a:schemeClr val="tx1"/>
              </a:solidFill>
            </a:endParaRPr>
          </a:p>
        </p:txBody>
      </p:sp>
      <p:sp>
        <p:nvSpPr>
          <p:cNvPr id="395267" name="Rectangle 3"/>
          <p:cNvSpPr>
            <a:spLocks noGrp="1" noChangeArrowheads="1"/>
          </p:cNvSpPr>
          <p:nvPr>
            <p:ph type="body" idx="4294967295"/>
          </p:nvPr>
        </p:nvSpPr>
        <p:spPr/>
        <p:txBody>
          <a:bodyPr/>
          <a:lstStyle/>
          <a:p>
            <a:pPr marL="0" indent="0">
              <a:buFont typeface="Wingdings" pitchFamily="2" charset="2"/>
              <a:buNone/>
              <a:defRPr/>
            </a:pPr>
            <a:r>
              <a:rPr lang="cs-CZ" sz="2000" b="1" dirty="0" smtClean="0"/>
              <a:t>Pedagogická evaluace</a:t>
            </a:r>
            <a:endParaRPr lang="cs-CZ" sz="2000" dirty="0"/>
          </a:p>
          <a:p>
            <a:pPr>
              <a:defRPr/>
            </a:pPr>
            <a:r>
              <a:rPr lang="cs-CZ" sz="2000" dirty="0"/>
              <a:t>Zahrnuje hodnocení vzdělávacích procesů, hodnocení vzdělávacích projektů, hodnocení vzdělávacích výsledků, hodnocení učebnic aj.“ (Průcha, Walterová, Mareš 2003 s. 154 – Pedagogický slovník).</a:t>
            </a:r>
          </a:p>
          <a:p>
            <a:pPr>
              <a:defRPr/>
            </a:pPr>
            <a:r>
              <a:rPr lang="cs-CZ" altLang="cs-CZ" sz="2000" dirty="0" smtClean="0"/>
              <a:t>Vnitřní</a:t>
            </a:r>
          </a:p>
          <a:p>
            <a:pPr>
              <a:defRPr/>
            </a:pPr>
            <a:r>
              <a:rPr lang="cs-CZ" altLang="cs-CZ" sz="2000" dirty="0" smtClean="0"/>
              <a:t>Vnější </a:t>
            </a:r>
          </a:p>
          <a:p>
            <a:pPr marL="0" indent="0">
              <a:buFont typeface="Wingdings" pitchFamily="2" charset="2"/>
              <a:buNone/>
              <a:defRPr/>
            </a:pPr>
            <a:r>
              <a:rPr lang="cs-CZ" sz="2000" dirty="0"/>
              <a:t>ČŠI </a:t>
            </a:r>
            <a:r>
              <a:rPr lang="cs-CZ" sz="2000" dirty="0" smtClean="0"/>
              <a:t>(Česká školní inspekce, orgán </a:t>
            </a:r>
            <a:r>
              <a:rPr lang="cs-CZ" sz="2000" dirty="0"/>
              <a:t>MŠMT</a:t>
            </a:r>
            <a:r>
              <a:rPr lang="cs-CZ" sz="2000" dirty="0" smtClean="0"/>
              <a:t>)</a:t>
            </a:r>
          </a:p>
          <a:p>
            <a:pPr marL="0" indent="0">
              <a:buFont typeface="Wingdings" pitchFamily="2" charset="2"/>
              <a:buNone/>
              <a:defRPr/>
            </a:pPr>
            <a:r>
              <a:rPr lang="cs-CZ" altLang="cs-CZ" sz="2000" dirty="0" smtClean="0"/>
              <a:t>CERMAT (</a:t>
            </a:r>
            <a:r>
              <a:rPr lang="cs-CZ" sz="2000" dirty="0" smtClean="0"/>
              <a:t>Centrum </a:t>
            </a:r>
            <a:r>
              <a:rPr lang="cs-CZ" sz="2000" dirty="0"/>
              <a:t>pro zjišťování výsledků </a:t>
            </a:r>
            <a:r>
              <a:rPr lang="cs-CZ" sz="2000" dirty="0" smtClean="0"/>
              <a:t>vzdělávání)</a:t>
            </a:r>
            <a:endParaRPr lang="cs-CZ" altLang="cs-CZ" sz="2000" dirty="0" smtClean="0"/>
          </a:p>
          <a:p>
            <a:pPr marL="0" indent="0">
              <a:buFont typeface="Wingdings" pitchFamily="2" charset="2"/>
              <a:buNone/>
              <a:defRPr/>
            </a:pPr>
            <a:r>
              <a:rPr lang="cs-CZ" altLang="cs-CZ" sz="2000" dirty="0" smtClean="0"/>
              <a:t>VÚP (Výzkumný ústav pedagogický)</a:t>
            </a:r>
          </a:p>
          <a:p>
            <a:pPr marL="0" indent="0">
              <a:buFont typeface="Wingdings" pitchFamily="2" charset="2"/>
              <a:buNone/>
              <a:defRPr/>
            </a:pPr>
            <a:r>
              <a:rPr lang="cs-CZ" sz="2000" dirty="0"/>
              <a:t>NÚOV (</a:t>
            </a:r>
            <a:r>
              <a:rPr lang="cs-CZ" sz="2000" dirty="0" smtClean="0"/>
              <a:t>Národní </a:t>
            </a:r>
            <a:r>
              <a:rPr lang="cs-CZ" sz="2000" dirty="0"/>
              <a:t>ústav odborného </a:t>
            </a:r>
            <a:r>
              <a:rPr lang="cs-CZ" sz="2000" dirty="0" smtClean="0"/>
              <a:t>vzdělávání)</a:t>
            </a:r>
            <a:endParaRPr lang="cs-CZ" altLang="cs-CZ" sz="20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2800" b="1" dirty="0">
                <a:solidFill>
                  <a:prstClr val="black"/>
                </a:solidFill>
              </a:rPr>
              <a:t>Pedagogická diagnostika a evaluace</a:t>
            </a:r>
            <a:endParaRPr lang="cs-CZ" altLang="cs-CZ" sz="4000" b="1" dirty="0" smtClean="0">
              <a:solidFill>
                <a:srgbClr val="FFFF66"/>
              </a:solidFill>
            </a:endParaRPr>
          </a:p>
        </p:txBody>
      </p:sp>
      <p:sp>
        <p:nvSpPr>
          <p:cNvPr id="26627" name="Rectangle 3"/>
          <p:cNvSpPr>
            <a:spLocks noGrp="1" noChangeArrowheads="1"/>
          </p:cNvSpPr>
          <p:nvPr>
            <p:ph type="body" idx="4294967295"/>
          </p:nvPr>
        </p:nvSpPr>
        <p:spPr/>
        <p:txBody>
          <a:bodyPr/>
          <a:lstStyle/>
          <a:p>
            <a:pPr eaLnBrk="1" hangingPunct="1">
              <a:lnSpc>
                <a:spcPct val="80000"/>
              </a:lnSpc>
              <a:buSzPct val="100000"/>
              <a:buFont typeface="Courier New" panose="02070309020205020404" pitchFamily="49" charset="0"/>
              <a:buChar char="o"/>
              <a:defRPr/>
            </a:pPr>
            <a:endParaRPr lang="cs-CZ" sz="1800" dirty="0" smtClean="0"/>
          </a:p>
          <a:p>
            <a:pPr marL="0" indent="0" eaLnBrk="1" hangingPunct="1">
              <a:lnSpc>
                <a:spcPct val="80000"/>
              </a:lnSpc>
              <a:buSzPct val="100000"/>
              <a:buFont typeface="Wingdings" pitchFamily="2" charset="2"/>
              <a:buNone/>
              <a:defRPr/>
            </a:pPr>
            <a:r>
              <a:rPr lang="cs-CZ" sz="1800" dirty="0" smtClean="0"/>
              <a:t>Předmětem zkoumání pedagogické evaluace jsou následující oblasti:</a:t>
            </a:r>
          </a:p>
          <a:p>
            <a:pPr eaLnBrk="1" hangingPunct="1">
              <a:lnSpc>
                <a:spcPct val="80000"/>
              </a:lnSpc>
              <a:buSzPct val="100000"/>
              <a:buFont typeface="Courier New" panose="02070309020205020404" pitchFamily="49" charset="0"/>
              <a:buChar char="o"/>
              <a:defRPr/>
            </a:pPr>
            <a:r>
              <a:rPr lang="cs-CZ" sz="1800" dirty="0" smtClean="0"/>
              <a:t>Evaluace vzdělávacích potřeb: Hodnotí se, co potřebují subjekty vzdělávání.</a:t>
            </a:r>
          </a:p>
          <a:p>
            <a:pPr eaLnBrk="1" hangingPunct="1">
              <a:lnSpc>
                <a:spcPct val="80000"/>
              </a:lnSpc>
              <a:buSzPct val="100000"/>
              <a:buFont typeface="Courier New" panose="02070309020205020404" pitchFamily="49" charset="0"/>
              <a:buChar char="o"/>
              <a:defRPr/>
            </a:pPr>
            <a:r>
              <a:rPr lang="cs-CZ" sz="1800" dirty="0" smtClean="0"/>
              <a:t>Evaluace vzdělávacích programů: Analýzy vzdělávacích programů, projektů a plánů pro školní i mimoškolní vzdělávací zařízení</a:t>
            </a:r>
          </a:p>
          <a:p>
            <a:pPr eaLnBrk="1" hangingPunct="1">
              <a:lnSpc>
                <a:spcPct val="80000"/>
              </a:lnSpc>
              <a:buSzPct val="100000"/>
              <a:buFont typeface="Courier New" panose="02070309020205020404" pitchFamily="49" charset="0"/>
              <a:buChar char="o"/>
              <a:defRPr/>
            </a:pPr>
            <a:r>
              <a:rPr lang="cs-CZ" sz="1800" dirty="0" smtClean="0"/>
              <a:t>Evaluace edukačních prostředí: Hodnotí se hmotné prostředí (např. vybavení pomůckami, hygienické podmínky, estetická kritéria aj.) i psychosociální prostředí – např. třídní klima či klima školy</a:t>
            </a:r>
          </a:p>
          <a:p>
            <a:pPr eaLnBrk="1" hangingPunct="1">
              <a:lnSpc>
                <a:spcPct val="80000"/>
              </a:lnSpc>
              <a:buSzPct val="100000"/>
              <a:buFont typeface="Courier New" panose="02070309020205020404" pitchFamily="49" charset="0"/>
              <a:buChar char="o"/>
              <a:defRPr/>
            </a:pPr>
            <a:r>
              <a:rPr lang="cs-CZ" sz="1800" dirty="0" smtClean="0"/>
              <a:t>Evaluace výuky: Evaluace průběhu reálné výuky</a:t>
            </a:r>
          </a:p>
          <a:p>
            <a:pPr eaLnBrk="1" hangingPunct="1">
              <a:lnSpc>
                <a:spcPct val="80000"/>
              </a:lnSpc>
              <a:buSzPct val="100000"/>
              <a:buFont typeface="Courier New" panose="02070309020205020404" pitchFamily="49" charset="0"/>
              <a:buChar char="o"/>
              <a:defRPr/>
            </a:pPr>
            <a:r>
              <a:rPr lang="cs-CZ" sz="1800" dirty="0" smtClean="0"/>
              <a:t>Evaluace vzdělávacích výsledků: Srovnávání vědomostí a dovedností žáků</a:t>
            </a:r>
          </a:p>
          <a:p>
            <a:pPr eaLnBrk="1" hangingPunct="1">
              <a:lnSpc>
                <a:spcPct val="80000"/>
              </a:lnSpc>
              <a:buSzPct val="100000"/>
              <a:buFont typeface="Courier New" panose="02070309020205020404" pitchFamily="49" charset="0"/>
              <a:buChar char="o"/>
              <a:defRPr/>
            </a:pPr>
            <a:r>
              <a:rPr lang="cs-CZ" sz="1800" dirty="0" smtClean="0"/>
              <a:t>Evaluace na základě standardů: Hodnocení vzdělávacích výsledků prostřednictvím předem stanovených kritérií - seznamu výkonů, kterých by mělo být prostřednictvím vzdělávání dosahováno</a:t>
            </a:r>
          </a:p>
          <a:p>
            <a:pPr eaLnBrk="1" hangingPunct="1">
              <a:lnSpc>
                <a:spcPct val="80000"/>
              </a:lnSpc>
              <a:buSzPct val="100000"/>
              <a:buFont typeface="Courier New" panose="02070309020205020404" pitchFamily="49" charset="0"/>
              <a:buChar char="o"/>
              <a:defRPr/>
            </a:pPr>
            <a:r>
              <a:rPr lang="cs-CZ" sz="1800" dirty="0" smtClean="0"/>
              <a:t>Evaluace činnosti a produktivity škol (viz. výše Evaluace vnější)</a:t>
            </a:r>
          </a:p>
          <a:p>
            <a:pPr eaLnBrk="1" hangingPunct="1">
              <a:lnSpc>
                <a:spcPct val="80000"/>
              </a:lnSpc>
              <a:buSzPct val="100000"/>
              <a:buFont typeface="Courier New" panose="02070309020205020404" pitchFamily="49" charset="0"/>
              <a:buChar char="o"/>
              <a:defRPr/>
            </a:pPr>
            <a:endParaRPr lang="cs-CZ" sz="16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4755</TotalTime>
  <Words>4328</Words>
  <Application>Microsoft Office PowerPoint</Application>
  <PresentationFormat>Předvádění na obrazovce (4:3)</PresentationFormat>
  <Paragraphs>410</Paragraphs>
  <Slides>59</Slides>
  <Notes>59</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59</vt:i4>
      </vt:variant>
    </vt:vector>
  </HeadingPairs>
  <TitlesOfParts>
    <vt:vector size="67" baseType="lpstr">
      <vt:lpstr>Arial</vt:lpstr>
      <vt:lpstr>MS Gothic</vt:lpstr>
      <vt:lpstr>Times New Roman</vt:lpstr>
      <vt:lpstr>Century Schoolbook</vt:lpstr>
      <vt:lpstr>Wingdings</vt:lpstr>
      <vt:lpstr>Wingdings 2</vt:lpstr>
      <vt:lpstr>Courier New</vt:lpstr>
      <vt:lpstr>Arkýř</vt:lpstr>
      <vt:lpstr>Pedagogická diagnostika a evaluace</vt:lpstr>
      <vt:lpstr>Pedagogická diagnostika a evaluace</vt:lpstr>
      <vt:lpstr>Pedagogická diagnostika a evaluace</vt:lpstr>
      <vt:lpstr>Pedagogická diagnostika a evaluace</vt:lpstr>
      <vt:lpstr>Pedagogická diagnostika a evaluace</vt:lpstr>
      <vt:lpstr>Pedagogická diagnostika a evaluace</vt:lpstr>
      <vt:lpstr>Pedagogická diagnostika a evaluace</vt:lpstr>
      <vt:lpstr>Pedagogická diagnostika a evaluace</vt:lpstr>
      <vt:lpstr>Pedagogická diagnostika a evaluace</vt:lpstr>
      <vt:lpstr>Literatura</vt:lpstr>
      <vt:lpstr>Pojmy A</vt:lpstr>
      <vt:lpstr>Pojmy A</vt:lpstr>
      <vt:lpstr>Pojmy B, C, Č</vt:lpstr>
      <vt:lpstr>Pojmy D</vt:lpstr>
      <vt:lpstr>Pojmy D</vt:lpstr>
      <vt:lpstr>Pojmy E</vt:lpstr>
      <vt:lpstr>Pojmy F</vt:lpstr>
      <vt:lpstr>Pojmy H</vt:lpstr>
      <vt:lpstr>Pojmy I</vt:lpstr>
      <vt:lpstr>Pojmy K</vt:lpstr>
      <vt:lpstr>Pojmy K</vt:lpstr>
      <vt:lpstr>Pojmy K</vt:lpstr>
      <vt:lpstr>Pojmy K</vt:lpstr>
      <vt:lpstr>Pojmy L, M</vt:lpstr>
      <vt:lpstr>Pojmy N, O</vt:lpstr>
      <vt:lpstr>Pojmy P</vt:lpstr>
      <vt:lpstr>Pojmy P</vt:lpstr>
      <vt:lpstr>Pojmy P</vt:lpstr>
      <vt:lpstr>Pojmy R</vt:lpstr>
      <vt:lpstr>Pojmy S</vt:lpstr>
      <vt:lpstr>Pojmy S</vt:lpstr>
      <vt:lpstr>Pojmy S, Š</vt:lpstr>
      <vt:lpstr>Pojmy T, U</vt:lpstr>
      <vt:lpstr>Pojmy V</vt:lpstr>
      <vt:lpstr>Pojmy V</vt:lpstr>
      <vt:lpstr>Pojmy V</vt:lpstr>
      <vt:lpstr>Pojmy Z</vt:lpstr>
      <vt:lpstr>Pojmy</vt:lpstr>
      <vt:lpstr>Didaktická analýza učiva</vt:lpstr>
      <vt:lpstr>Didaktická analýza učiva</vt:lpstr>
      <vt:lpstr>Didaktická analýza učiva</vt:lpstr>
      <vt:lpstr>TESTY V PEDAGOGICKÉM VÝZKUMU</vt:lpstr>
      <vt:lpstr>Didaktické testy</vt:lpstr>
      <vt:lpstr>Standardizované didaktické testy</vt:lpstr>
      <vt:lpstr>Druhy testů</vt:lpstr>
      <vt:lpstr>Konstrukce testů</vt:lpstr>
      <vt:lpstr>Druhy testů</vt:lpstr>
      <vt:lpstr>Testové otázky</vt:lpstr>
      <vt:lpstr>Testové otázky</vt:lpstr>
      <vt:lpstr>Testové otázky</vt:lpstr>
      <vt:lpstr>Testové otázky</vt:lpstr>
      <vt:lpstr>Testové otázky</vt:lpstr>
      <vt:lpstr>Testové otázky</vt:lpstr>
      <vt:lpstr>Testové otázky</vt:lpstr>
      <vt:lpstr>Testové otázky</vt:lpstr>
      <vt:lpstr>Testové otázky</vt:lpstr>
      <vt:lpstr>Testové otázky</vt:lpstr>
      <vt:lpstr>Příklad tabulky pro kvantitativní kritéria hodnocení žáků</vt:lpstr>
      <vt:lpstr>POUŽITÁ 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Škola a vztahy s rodiči; třídní učitel; principy</dc:title>
  <dc:creator>Zdenal</dc:creator>
  <dc:description>Studijní materiál.</dc:description>
  <cp:lastModifiedBy>Zdenal</cp:lastModifiedBy>
  <cp:revision>253</cp:revision>
  <cp:lastPrinted>1601-01-01T00:00:00Z</cp:lastPrinted>
  <dcterms:created xsi:type="dcterms:W3CDTF">2008-02-26T08:58:38Z</dcterms:created>
  <dcterms:modified xsi:type="dcterms:W3CDTF">2016-05-09T16:31:13Z</dcterms:modified>
</cp:coreProperties>
</file>