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5" r:id="rId9"/>
    <p:sldId id="264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64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82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13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46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36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5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5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56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76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1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7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3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0450-BDFA-45BB-9259-55DC08DFA5E8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onlinelibrary.wiley.com/journal/10.1111/(ISSN)1365-26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journal/10.1111/(ISSN)1466-8238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hyperlink" Target="http://onlinelibrary.wiley.com/journal/10.1111/(ISSN)1472-4642" TargetMode="Externa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Biogeografie – cvičení jaro 2015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649118"/>
            <a:ext cx="7766936" cy="498614"/>
          </a:xfrm>
        </p:spPr>
        <p:txBody>
          <a:bodyPr/>
          <a:lstStyle/>
          <a:p>
            <a:r>
              <a:rPr lang="cs-CZ" dirty="0" smtClean="0"/>
              <a:t>Mgr. Petr Vybral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6093"/>
            <a:ext cx="8596668" cy="467527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LOMOLINO, M. V., RIEDLE, B. R.,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/>
              <a:t>BROWN, J. H. [</a:t>
            </a:r>
            <a:r>
              <a:rPr lang="cs-CZ" altLang="cs-CZ" dirty="0" err="1"/>
              <a:t>eds</a:t>
            </a:r>
            <a:r>
              <a:rPr lang="cs-CZ" altLang="cs-CZ" dirty="0"/>
              <a:t>.]: </a:t>
            </a:r>
            <a:r>
              <a:rPr lang="cs-CZ" altLang="cs-CZ" b="1" dirty="0" err="1"/>
              <a:t>Biogeography</a:t>
            </a:r>
            <a:r>
              <a:rPr lang="cs-CZ" altLang="cs-CZ" dirty="0"/>
              <a:t>. 3rd </a:t>
            </a:r>
            <a:r>
              <a:rPr lang="cs-CZ" altLang="cs-CZ" dirty="0" err="1"/>
              <a:t>edition</a:t>
            </a:r>
            <a:r>
              <a:rPr lang="cs-CZ" altLang="cs-CZ" dirty="0"/>
              <a:t>. </a:t>
            </a:r>
            <a:r>
              <a:rPr lang="cs-CZ" altLang="cs-CZ" dirty="0" err="1"/>
              <a:t>Sunderland</a:t>
            </a:r>
            <a:r>
              <a:rPr lang="cs-CZ" altLang="cs-CZ" dirty="0"/>
              <a:t>, </a:t>
            </a:r>
            <a:r>
              <a:rPr lang="cs-CZ" altLang="cs-CZ" dirty="0" err="1"/>
              <a:t>Mass</a:t>
            </a:r>
            <a:r>
              <a:rPr lang="cs-CZ" altLang="cs-CZ" dirty="0"/>
              <a:t>.: </a:t>
            </a:r>
            <a:r>
              <a:rPr lang="cs-CZ" altLang="cs-CZ" dirty="0" err="1"/>
              <a:t>Sinauer</a:t>
            </a:r>
            <a:r>
              <a:rPr lang="cs-CZ" altLang="cs-CZ" dirty="0"/>
              <a:t> </a:t>
            </a:r>
            <a:r>
              <a:rPr lang="cs-CZ" altLang="cs-CZ" dirty="0" err="1"/>
              <a:t>Associates</a:t>
            </a:r>
            <a:r>
              <a:rPr lang="cs-CZ" altLang="cs-CZ" dirty="0"/>
              <a:t>, 2006. </a:t>
            </a:r>
            <a:r>
              <a:rPr lang="cs-CZ" altLang="cs-CZ" dirty="0" err="1"/>
              <a:t>xiii</a:t>
            </a:r>
            <a:r>
              <a:rPr lang="cs-CZ" altLang="cs-CZ" dirty="0"/>
              <a:t>, 845.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MACDONALD</a:t>
            </a:r>
            <a:r>
              <a:rPr lang="en-US" altLang="cs-CZ" dirty="0"/>
              <a:t>, G. 2003: </a:t>
            </a:r>
            <a:r>
              <a:rPr lang="en-US" altLang="cs-CZ" b="1" dirty="0"/>
              <a:t>Biogeography – Space, Time and Life</a:t>
            </a:r>
            <a:r>
              <a:rPr lang="en-US" altLang="cs-CZ" dirty="0"/>
              <a:t>. John Wiley &amp; Sons, Inc. New York. ISBN 0-471-24193-8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cs-CZ" dirty="0"/>
              <a:t>BARRY COX, C. &amp; MOORE, P. D. [eds.]: </a:t>
            </a:r>
            <a:r>
              <a:rPr lang="en-US" altLang="cs-CZ" b="1" dirty="0"/>
              <a:t>Biogeography: an ecological and evolutionary approach</a:t>
            </a:r>
            <a:r>
              <a:rPr lang="en-US" altLang="cs-CZ" dirty="0"/>
              <a:t>. 7th edition. Oxford: Blackwell Science, 1999. ix, 298 s.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cs-CZ" dirty="0"/>
              <a:t>WHITTAKER, R. H. [ed.]: </a:t>
            </a:r>
            <a:r>
              <a:rPr lang="en-US" altLang="cs-CZ" b="1" dirty="0"/>
              <a:t>Island biogeography: ecology, evolution and conservation</a:t>
            </a:r>
            <a:r>
              <a:rPr lang="en-US" altLang="cs-CZ" dirty="0"/>
              <a:t>. Oxford: Oxford University Press, 1998. xi, 285 s.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BUCHAR, J.: </a:t>
            </a:r>
            <a:r>
              <a:rPr lang="cs-CZ" altLang="cs-CZ" b="1" dirty="0"/>
              <a:t>Zoogeografie</a:t>
            </a:r>
            <a:r>
              <a:rPr lang="cs-CZ" altLang="cs-CZ" dirty="0"/>
              <a:t>. SPN Praha 1983, 199 s.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HENDRYCH, R.: </a:t>
            </a:r>
            <a:r>
              <a:rPr lang="cs-CZ" altLang="cs-CZ" b="1" dirty="0"/>
              <a:t>Fytogeografie</a:t>
            </a:r>
            <a:r>
              <a:rPr lang="cs-CZ" altLang="cs-CZ" i="1" dirty="0"/>
              <a:t>, </a:t>
            </a:r>
            <a:r>
              <a:rPr lang="cs-CZ" altLang="cs-CZ" dirty="0"/>
              <a:t>SPN, Praha, 1984, 220s.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i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Horník, S.:</a:t>
            </a:r>
            <a:r>
              <a:rPr lang="cs-CZ" altLang="cs-CZ" i="1" dirty="0"/>
              <a:t> </a:t>
            </a:r>
            <a:r>
              <a:rPr lang="cs-CZ" altLang="cs-CZ" b="1" dirty="0"/>
              <a:t>Fyzická geografie. II</a:t>
            </a:r>
            <a:r>
              <a:rPr lang="cs-CZ" altLang="cs-CZ" dirty="0"/>
              <a:t>. 1. vyd. Státní pedagogické nakladatelství, Praha, 1986. 319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0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149" y="301128"/>
            <a:ext cx="8596668" cy="1320800"/>
          </a:xfrm>
        </p:spPr>
        <p:txBody>
          <a:bodyPr/>
          <a:lstStyle/>
          <a:p>
            <a:r>
              <a:rPr lang="cs-CZ" altLang="cs-CZ" b="1" dirty="0"/>
              <a:t>Výuková příručka </a:t>
            </a:r>
            <a:r>
              <a:rPr lang="cs-CZ" altLang="cs-CZ" b="1" dirty="0">
                <a:solidFill>
                  <a:srgbClr val="00B050"/>
                </a:solidFill>
              </a:rPr>
              <a:t>Bio</a:t>
            </a:r>
            <a:r>
              <a:rPr lang="cs-CZ" altLang="cs-CZ" b="1" dirty="0"/>
              <a:t>geografie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1200150"/>
            <a:ext cx="3560763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6838" y="6415585"/>
            <a:ext cx="845616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http://is.muni.cz/do/rect/el/estud/prif/ps13/biogeogr_2/web/pages/uvod.html</a:t>
            </a:r>
            <a:endParaRPr lang="cs-CZ" altLang="cs-CZ" b="1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79450" y="1341438"/>
            <a:ext cx="33162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Nejjednodušší cesta</a:t>
            </a:r>
            <a:r>
              <a:rPr lang="cs-CZ" altLang="cs-CZ" sz="2400" dirty="0">
                <a:latin typeface="Calibri" panose="020F0502020204030204" pitchFamily="34" charset="0"/>
              </a:rPr>
              <a:t>: 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		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vyhledat: „biogeografie </a:t>
            </a:r>
            <a:r>
              <a:rPr lang="cs-CZ" altLang="cs-CZ" sz="2000" dirty="0" err="1">
                <a:latin typeface="Calibri" panose="020F0502020204030204" pitchFamily="34" charset="0"/>
              </a:rPr>
              <a:t>muni</a:t>
            </a:r>
            <a:r>
              <a:rPr lang="cs-CZ" altLang="cs-CZ" sz="2000" dirty="0">
                <a:latin typeface="Calibri" panose="020F0502020204030204" pitchFamily="34" charset="0"/>
              </a:rPr>
              <a:t>“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2716213"/>
            <a:ext cx="8867775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86429"/>
            <a:ext cx="8596668" cy="4454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 err="1"/>
              <a:t>Ambros</a:t>
            </a:r>
            <a:r>
              <a:rPr lang="cs-CZ" cap="all" dirty="0"/>
              <a:t>, Z., </a:t>
            </a:r>
            <a:r>
              <a:rPr lang="cs-CZ" cap="all" dirty="0" err="1"/>
              <a:t>Štykar</a:t>
            </a:r>
            <a:r>
              <a:rPr lang="cs-CZ" cap="all" dirty="0"/>
              <a:t>, J.:</a:t>
            </a:r>
            <a:r>
              <a:rPr lang="cs-CZ" i="1" cap="all" dirty="0"/>
              <a:t> </a:t>
            </a:r>
            <a:r>
              <a:rPr lang="cs-CZ" b="1" dirty="0" err="1"/>
              <a:t>Geobiocenologie</a:t>
            </a:r>
            <a:r>
              <a:rPr lang="cs-CZ" dirty="0"/>
              <a:t>.</a:t>
            </a:r>
            <a:r>
              <a:rPr lang="cs-CZ" i="1" dirty="0"/>
              <a:t> </a:t>
            </a:r>
            <a:r>
              <a:rPr lang="cs-CZ" dirty="0"/>
              <a:t>1. vyd. Mendelova zemědělská a lesnická univerzita, Brno, 1999. 63 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Buček, A., Lacina, J</a:t>
            </a:r>
            <a:r>
              <a:rPr lang="cs-CZ" dirty="0"/>
              <a:t>.:</a:t>
            </a:r>
            <a:r>
              <a:rPr lang="cs-CZ" i="1" dirty="0"/>
              <a:t> </a:t>
            </a:r>
            <a:r>
              <a:rPr lang="cs-CZ" b="1" dirty="0" err="1"/>
              <a:t>Geobiocenologie</a:t>
            </a:r>
            <a:r>
              <a:rPr lang="cs-CZ" b="1" dirty="0"/>
              <a:t> II</a:t>
            </a:r>
            <a:r>
              <a:rPr lang="cs-CZ" i="1" dirty="0"/>
              <a:t>.</a:t>
            </a:r>
            <a:r>
              <a:rPr lang="cs-CZ" dirty="0"/>
              <a:t> 1. vyd. Mendelova zemědělská a lesnická univerzita, Brno, 1999. 240 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Culek, M </a:t>
            </a:r>
            <a:r>
              <a:rPr lang="en-US" dirty="0"/>
              <a:t>[ed.]</a:t>
            </a:r>
            <a:r>
              <a:rPr lang="cs-CZ" dirty="0"/>
              <a:t>: </a:t>
            </a:r>
            <a:r>
              <a:rPr lang="cs-CZ" b="1" dirty="0"/>
              <a:t>Biogeografické členění České republiky</a:t>
            </a:r>
            <a:r>
              <a:rPr lang="cs-CZ" dirty="0"/>
              <a:t>. ENIGMA, Praha,1996. 347 s.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Culek, M., </a:t>
            </a:r>
            <a:r>
              <a:rPr lang="en-US" cap="all" dirty="0"/>
              <a:t>[</a:t>
            </a:r>
            <a:r>
              <a:rPr lang="en-US" dirty="0"/>
              <a:t>ed</a:t>
            </a:r>
            <a:r>
              <a:rPr lang="en-US" cap="all" dirty="0"/>
              <a:t>.]</a:t>
            </a:r>
            <a:r>
              <a:rPr lang="cs-CZ" cap="all" dirty="0"/>
              <a:t>: </a:t>
            </a:r>
            <a:r>
              <a:rPr lang="cs-CZ" b="1" dirty="0"/>
              <a:t>Biogeografické členění České republiky. II. díl</a:t>
            </a:r>
            <a:r>
              <a:rPr lang="cs-CZ" i="1" dirty="0"/>
              <a:t>.</a:t>
            </a:r>
            <a:r>
              <a:rPr lang="cs-CZ" dirty="0"/>
              <a:t> 1. vyd. Agentura ochrany přírody a krajiny ČR, Praha, 2005. 589 s.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Míchal, I.: </a:t>
            </a:r>
            <a:r>
              <a:rPr lang="cs-CZ" b="1" dirty="0"/>
              <a:t>Ekologická stabilita</a:t>
            </a:r>
            <a:r>
              <a:rPr lang="cs-CZ" dirty="0"/>
              <a:t>. 1. vyd. </a:t>
            </a:r>
            <a:r>
              <a:rPr lang="cs-CZ" dirty="0" err="1"/>
              <a:t>Veronica</a:t>
            </a:r>
            <a:r>
              <a:rPr lang="cs-CZ" dirty="0"/>
              <a:t>, Brno. 1992. 243 s.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Slavík, B., Hejný, S. </a:t>
            </a:r>
            <a:r>
              <a:rPr lang="en-US" dirty="0"/>
              <a:t>[</a:t>
            </a:r>
            <a:r>
              <a:rPr lang="cs-CZ" dirty="0" err="1"/>
              <a:t>eds</a:t>
            </a:r>
            <a:r>
              <a:rPr lang="cs-CZ" dirty="0"/>
              <a:t>.</a:t>
            </a:r>
            <a:r>
              <a:rPr lang="en-US" dirty="0"/>
              <a:t>]</a:t>
            </a:r>
            <a:r>
              <a:rPr lang="cs-CZ" dirty="0"/>
              <a:t>:</a:t>
            </a:r>
            <a:r>
              <a:rPr lang="cs-CZ" i="1" dirty="0"/>
              <a:t> </a:t>
            </a:r>
            <a:r>
              <a:rPr lang="cs-CZ" b="1" dirty="0"/>
              <a:t>Květena České republiky</a:t>
            </a:r>
            <a:r>
              <a:rPr lang="cs-CZ" i="1" dirty="0"/>
              <a:t>.</a:t>
            </a:r>
            <a:r>
              <a:rPr lang="cs-CZ" dirty="0"/>
              <a:t>  2. vyd. Academia, Praha. 1997. 557 s. </a:t>
            </a:r>
            <a:endParaRPr lang="cs-CZ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b="1" u="sng" dirty="0" smtClean="0"/>
              <a:t>+ další si představíme během cvičení!</a:t>
            </a:r>
            <a:endParaRPr lang="cs-CZ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0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 	</a:t>
            </a:r>
            <a:endParaRPr lang="cs-CZ" dirty="0"/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25336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52888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44600"/>
            <a:ext cx="25209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4743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45125"/>
            <a:ext cx="414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6092825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92825"/>
            <a:ext cx="1895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4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Biogeografie na GÚ 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Přednášky: Dr. Culek (Dr. Divíšek)</a:t>
            </a:r>
          </a:p>
          <a:p>
            <a:pPr lvl="1"/>
            <a:r>
              <a:rPr lang="cs-CZ" dirty="0"/>
              <a:t>Na cvičení můžete mít v případě zájmu možnost rozebrat témata přednášek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Cvičení: Mgr. Vybral (Dr. Divíšek)</a:t>
            </a:r>
          </a:p>
          <a:p>
            <a:endParaRPr lang="cs-CZ" dirty="0"/>
          </a:p>
          <a:p>
            <a:r>
              <a:rPr lang="cs-CZ" dirty="0" smtClean="0"/>
              <a:t>Možnost konzultace: Dr. Culek, Dr. Divíšek, Mgr. Vybral</a:t>
            </a:r>
            <a:endParaRPr lang="cs-CZ" dirty="0"/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951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99991"/>
            <a:ext cx="8596668" cy="532114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Pár </a:t>
            </a:r>
            <a:r>
              <a:rPr lang="cs-CZ" dirty="0" smtClean="0"/>
              <a:t>prezentací cvičícího– cca 4</a:t>
            </a:r>
            <a:endParaRPr lang="cs-CZ" dirty="0" smtClean="0"/>
          </a:p>
          <a:p>
            <a:pPr lvl="1"/>
            <a:r>
              <a:rPr lang="cs-CZ" dirty="0" smtClean="0"/>
              <a:t>Vybraná témata (+/- témata z </a:t>
            </a:r>
            <a:r>
              <a:rPr lang="cs-CZ" dirty="0" err="1" smtClean="0"/>
              <a:t>biogeo</a:t>
            </a:r>
            <a:r>
              <a:rPr lang="cs-CZ" dirty="0" smtClean="0"/>
              <a:t> příručky)</a:t>
            </a:r>
          </a:p>
          <a:p>
            <a:r>
              <a:rPr lang="cs-CZ" dirty="0" smtClean="0"/>
              <a:t>Zvládnutí orientace v biogeografických a podobných členěních</a:t>
            </a:r>
          </a:p>
          <a:p>
            <a:r>
              <a:rPr lang="cs-CZ" dirty="0" smtClean="0"/>
              <a:t>Orientace ve „zdrojích biogeografických dat“</a:t>
            </a:r>
          </a:p>
          <a:p>
            <a:r>
              <a:rPr lang="cs-CZ" dirty="0" smtClean="0"/>
              <a:t>Exkurze – s prezentací vybraných geografických témat</a:t>
            </a:r>
          </a:p>
          <a:p>
            <a:pPr lvl="1"/>
            <a:r>
              <a:rPr lang="cs-CZ" dirty="0" smtClean="0"/>
              <a:t>Botanická zahrada – zimní (jarní) aspekt přírody</a:t>
            </a:r>
          </a:p>
          <a:p>
            <a:pPr lvl="1"/>
            <a:r>
              <a:rPr lang="cs-CZ" dirty="0" smtClean="0"/>
              <a:t>Kamenný vrch</a:t>
            </a:r>
          </a:p>
          <a:p>
            <a:pPr lvl="1"/>
            <a:r>
              <a:rPr lang="cs-CZ" dirty="0" smtClean="0"/>
              <a:t>Mniší hora/Černovický hájek/Rebešovický luh</a:t>
            </a:r>
          </a:p>
          <a:p>
            <a:pPr lvl="1"/>
            <a:r>
              <a:rPr lang="cs-CZ" dirty="0" smtClean="0"/>
              <a:t>?</a:t>
            </a:r>
            <a:endParaRPr lang="cs-CZ" dirty="0"/>
          </a:p>
          <a:p>
            <a:r>
              <a:rPr lang="cs-CZ" dirty="0" smtClean="0"/>
              <a:t>Seminární práce</a:t>
            </a:r>
          </a:p>
          <a:p>
            <a:pPr lvl="1"/>
            <a:r>
              <a:rPr lang="cs-CZ" dirty="0" smtClean="0"/>
              <a:t>2 části – viz </a:t>
            </a:r>
            <a:r>
              <a:rPr lang="cs-CZ" dirty="0" err="1" smtClean="0"/>
              <a:t>pdf</a:t>
            </a:r>
            <a:endParaRPr lang="cs-CZ" dirty="0"/>
          </a:p>
          <a:p>
            <a:r>
              <a:rPr lang="cs-CZ" dirty="0" err="1" smtClean="0"/>
              <a:t>Poznávačka</a:t>
            </a:r>
            <a:r>
              <a:rPr lang="cs-CZ" dirty="0" smtClean="0"/>
              <a:t> druhů</a:t>
            </a:r>
          </a:p>
          <a:p>
            <a:pPr lvl="1"/>
            <a:r>
              <a:rPr lang="cs-CZ" dirty="0" smtClean="0"/>
              <a:t>Fotografie + u</a:t>
            </a:r>
            <a:r>
              <a:rPr lang="cs-CZ" dirty="0" smtClean="0"/>
              <a:t>kázka </a:t>
            </a:r>
            <a:r>
              <a:rPr lang="cs-CZ" dirty="0" smtClean="0"/>
              <a:t>herbáře </a:t>
            </a:r>
            <a:r>
              <a:rPr lang="cs-CZ" dirty="0" smtClean="0"/>
              <a:t>+ </a:t>
            </a:r>
            <a:r>
              <a:rPr lang="cs-CZ" dirty="0" smtClean="0"/>
              <a:t>další</a:t>
            </a:r>
          </a:p>
          <a:p>
            <a:r>
              <a:rPr lang="cs-CZ" dirty="0" smtClean="0"/>
              <a:t>Případné další vybrané činnosti</a:t>
            </a:r>
          </a:p>
          <a:p>
            <a:r>
              <a:rPr lang="cs-CZ" dirty="0" smtClean="0"/>
              <a:t>1 cvičení pravděpodobně Dr. Divíšek – cca konec dubna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2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Docházka: </a:t>
            </a:r>
            <a:r>
              <a:rPr lang="cs-CZ" dirty="0" smtClean="0"/>
              <a:t>max. </a:t>
            </a:r>
            <a:r>
              <a:rPr lang="cs-CZ" dirty="0"/>
              <a:t>1</a:t>
            </a:r>
            <a:r>
              <a:rPr lang="cs-CZ" dirty="0" smtClean="0"/>
              <a:t> absence (v případě více absencí náhradní činnost)</a:t>
            </a:r>
          </a:p>
          <a:p>
            <a:r>
              <a:rPr lang="cs-CZ" dirty="0" smtClean="0"/>
              <a:t>Aktivita na cvičení</a:t>
            </a:r>
          </a:p>
          <a:p>
            <a:r>
              <a:rPr lang="cs-CZ" dirty="0" smtClean="0"/>
              <a:t>Aktivita na exkurzích!</a:t>
            </a:r>
          </a:p>
          <a:p>
            <a:r>
              <a:rPr lang="cs-CZ" dirty="0" smtClean="0"/>
              <a:t>Kvalitní seminární práce</a:t>
            </a:r>
          </a:p>
          <a:p>
            <a:r>
              <a:rPr lang="cs-CZ" dirty="0" smtClean="0"/>
              <a:t>Zvládnutí </a:t>
            </a:r>
            <a:r>
              <a:rPr lang="cs-CZ" dirty="0" err="1" smtClean="0"/>
              <a:t>poznávačky</a:t>
            </a:r>
            <a:r>
              <a:rPr lang="cs-CZ" dirty="0" smtClean="0"/>
              <a:t> druhů</a:t>
            </a:r>
          </a:p>
          <a:p>
            <a:r>
              <a:rPr lang="cs-CZ" dirty="0" smtClean="0"/>
              <a:t>Případné další dílčí úkoly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9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419" y="2945176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435" y="2923142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Díky za pozornost…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7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to ten Vybral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Cvičí a zajímá se o </a:t>
            </a:r>
            <a:r>
              <a:rPr lang="cs-CZ" dirty="0" err="1" smtClean="0"/>
              <a:t>Biogeo</a:t>
            </a:r>
            <a:endParaRPr lang="cs-CZ" dirty="0"/>
          </a:p>
          <a:p>
            <a:r>
              <a:rPr lang="cs-CZ" dirty="0" smtClean="0"/>
              <a:t>Dělá na Ph.D. cosi s hořcem (a to zejména v Beskydech)</a:t>
            </a:r>
          </a:p>
          <a:p>
            <a:r>
              <a:rPr lang="cs-CZ" dirty="0" smtClean="0"/>
              <a:t>Člověk, co rád odpoví na případné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Předcházející a navazující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Krajinná ekologie</a:t>
            </a:r>
            <a:r>
              <a:rPr lang="cs-CZ" altLang="cs-CZ" dirty="0"/>
              <a:t> (jaro, dr. Culek)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Ekologie a životní prostředí</a:t>
            </a:r>
            <a:r>
              <a:rPr lang="cs-CZ" altLang="cs-CZ" dirty="0"/>
              <a:t> (podzim, dr. Culek)</a:t>
            </a:r>
          </a:p>
          <a:p>
            <a:pPr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Vybrané kapitoly z biogeografie</a:t>
            </a:r>
            <a:r>
              <a:rPr lang="cs-CZ" altLang="cs-CZ" dirty="0"/>
              <a:t> (podzim, dr. Culek, dr. </a:t>
            </a:r>
            <a:r>
              <a:rPr lang="cs-CZ" altLang="cs-CZ" dirty="0" smtClean="0"/>
              <a:t>Divíšek, Mgr. Vybral ?)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předměty se kterými se biogeografie překrývá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Základy ekologie (podzim, doc. Zahrádková, doc. Hájek)</a:t>
            </a:r>
          </a:p>
          <a:p>
            <a:endParaRPr lang="cs-CZ" dirty="0"/>
          </a:p>
          <a:p>
            <a:r>
              <a:rPr lang="cs-CZ" dirty="0"/>
              <a:t>Biomy Země (doc. Hájek)</a:t>
            </a:r>
          </a:p>
          <a:p>
            <a:endParaRPr lang="cs-CZ" dirty="0"/>
          </a:p>
          <a:p>
            <a:r>
              <a:rPr lang="cs-CZ" dirty="0"/>
              <a:t>Ekologie společenstev a </a:t>
            </a:r>
            <a:r>
              <a:rPr lang="cs-CZ" dirty="0" err="1"/>
              <a:t>makroekologie</a:t>
            </a:r>
            <a:r>
              <a:rPr lang="cs-CZ" dirty="0"/>
              <a:t> (podzim, prof. Chytrý)</a:t>
            </a:r>
          </a:p>
          <a:p>
            <a:endParaRPr lang="cs-CZ" dirty="0"/>
          </a:p>
          <a:p>
            <a:r>
              <a:rPr lang="cs-CZ" dirty="0"/>
              <a:t>Fytogeografie (doc. Grulich)</a:t>
            </a:r>
          </a:p>
          <a:p>
            <a:endParaRPr lang="cs-CZ" dirty="0"/>
          </a:p>
          <a:p>
            <a:r>
              <a:rPr lang="cs-CZ" dirty="0"/>
              <a:t>Biogeografie pro zoology (podzim, dr. </a:t>
            </a:r>
            <a:r>
              <a:rPr lang="cs-CZ" dirty="0" err="1"/>
              <a:t>Reichard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Evoluční biologie (jaro, prof. </a:t>
            </a:r>
            <a:r>
              <a:rPr lang="cs-CZ" dirty="0" err="1"/>
              <a:t>Macholán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představit pod Biogeografií?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8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209551"/>
            <a:ext cx="8596668" cy="1320800"/>
          </a:xfrm>
        </p:spPr>
        <p:txBody>
          <a:bodyPr/>
          <a:lstStyle/>
          <a:p>
            <a:r>
              <a:rPr lang="pl-PL" dirty="0"/>
              <a:t>O čem to obvykle není?</a:t>
            </a:r>
            <a:endParaRPr lang="cs-CZ" dirty="0"/>
          </a:p>
        </p:txBody>
      </p:sp>
      <p:pic>
        <p:nvPicPr>
          <p:cNvPr id="10" name="Picture 2" descr="S7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300663"/>
            <a:ext cx="1168400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1727200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52513"/>
            <a:ext cx="20161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5373688"/>
            <a:ext cx="1439863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1196975"/>
            <a:ext cx="1736725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8075" y="3141663"/>
            <a:ext cx="1685925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Přímá spojovací šipka 11"/>
          <p:cNvCxnSpPr/>
          <p:nvPr/>
        </p:nvCxnSpPr>
        <p:spPr>
          <a:xfrm rot="16200000" flipH="1">
            <a:off x="1367631" y="2674144"/>
            <a:ext cx="1008063" cy="358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5"/>
          <p:cNvCxnSpPr/>
          <p:nvPr/>
        </p:nvCxnSpPr>
        <p:spPr>
          <a:xfrm flipV="1">
            <a:off x="2195513" y="5229225"/>
            <a:ext cx="792162" cy="360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7"/>
          <p:cNvCxnSpPr/>
          <p:nvPr/>
        </p:nvCxnSpPr>
        <p:spPr>
          <a:xfrm rot="5400000" flipH="1" flipV="1">
            <a:off x="4536281" y="4904582"/>
            <a:ext cx="1008063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0"/>
          <p:cNvCxnSpPr/>
          <p:nvPr/>
        </p:nvCxnSpPr>
        <p:spPr>
          <a:xfrm rot="5400000" flipH="1" flipV="1">
            <a:off x="7092950" y="5157788"/>
            <a:ext cx="863600" cy="863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2"/>
          <p:cNvCxnSpPr/>
          <p:nvPr/>
        </p:nvCxnSpPr>
        <p:spPr>
          <a:xfrm rot="10800000" flipV="1">
            <a:off x="6516688" y="3716338"/>
            <a:ext cx="1079500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4"/>
          <p:cNvCxnSpPr/>
          <p:nvPr/>
        </p:nvCxnSpPr>
        <p:spPr>
          <a:xfrm rot="10800000" flipV="1">
            <a:off x="5076825" y="2565400"/>
            <a:ext cx="86360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332" y="219075"/>
            <a:ext cx="8596668" cy="1320800"/>
          </a:xfrm>
        </p:spPr>
        <p:txBody>
          <a:bodyPr/>
          <a:lstStyle/>
          <a:p>
            <a:r>
              <a:rPr lang="pl-PL" dirty="0"/>
              <a:t>O čem to obvykle je?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2592387" cy="12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08050"/>
            <a:ext cx="2916238" cy="188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05038"/>
            <a:ext cx="244475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981075"/>
            <a:ext cx="2160587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445125"/>
            <a:ext cx="1619250" cy="114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141663"/>
            <a:ext cx="3130550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360988"/>
            <a:ext cx="4968875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3933825"/>
            <a:ext cx="5184775" cy="123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4788" y="4652963"/>
            <a:ext cx="2024062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1325" y="2852738"/>
            <a:ext cx="2352675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biogeografie vyvíjela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Od popisné vědy ke (koncepčnímu) testování </a:t>
            </a:r>
            <a:r>
              <a:rPr lang="cs-CZ" altLang="cs-CZ" dirty="0" smtClean="0"/>
              <a:t>hypotéz</a:t>
            </a:r>
          </a:p>
          <a:p>
            <a:pPr lvl="1"/>
            <a:r>
              <a:rPr lang="cs-CZ" altLang="cs-CZ" dirty="0" smtClean="0"/>
              <a:t>Od popisu nápadných druhů k vícerozměrné statistice…</a:t>
            </a:r>
          </a:p>
          <a:p>
            <a:pPr lvl="1"/>
            <a:r>
              <a:rPr lang="cs-CZ" altLang="cs-CZ" dirty="0" smtClean="0"/>
              <a:t>Znalost historie?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Nové metody současnosti – molekulárně-biologické, izotopová </a:t>
            </a:r>
            <a:r>
              <a:rPr lang="cs-CZ" altLang="cs-CZ" dirty="0" smtClean="0"/>
              <a:t>stanovení, </a:t>
            </a:r>
            <a:r>
              <a:rPr lang="cs-CZ" altLang="cs-CZ" dirty="0"/>
              <a:t>satelity</a:t>
            </a:r>
          </a:p>
          <a:p>
            <a:r>
              <a:rPr lang="cs-CZ" altLang="cs-CZ" dirty="0"/>
              <a:t>Počítače – zpracování obrovského množství dat, vícerozměrné statistické analýzy, GIS</a:t>
            </a:r>
          </a:p>
          <a:p>
            <a:r>
              <a:rPr lang="cs-CZ" altLang="cs-CZ" dirty="0"/>
              <a:t>Vliv environmentalismu a ochrany životního </a:t>
            </a:r>
            <a:r>
              <a:rPr lang="cs-CZ" altLang="cs-CZ" dirty="0" smtClean="0"/>
              <a:t>prostředí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5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biogeografie (pro geografy)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Proč je mezi biogeografy málo geografů?</a:t>
            </a:r>
          </a:p>
          <a:p>
            <a:r>
              <a:rPr lang="cs-CZ" dirty="0"/>
              <a:t>Konkurence biologů?</a:t>
            </a:r>
          </a:p>
          <a:p>
            <a:endParaRPr lang="cs-CZ" dirty="0"/>
          </a:p>
          <a:p>
            <a:r>
              <a:rPr lang="cs-CZ" dirty="0"/>
              <a:t>Geografie – interdisciplinární obor</a:t>
            </a:r>
          </a:p>
          <a:p>
            <a:r>
              <a:rPr lang="cs-CZ" dirty="0"/>
              <a:t>Biogeografie – biologie je vždy potřeba!</a:t>
            </a:r>
          </a:p>
          <a:p>
            <a:r>
              <a:rPr lang="cs-CZ" dirty="0"/>
              <a:t>Determinace druhů</a:t>
            </a:r>
          </a:p>
          <a:p>
            <a:r>
              <a:rPr lang="cs-CZ" dirty="0"/>
              <a:t>Znalost ekologických pravidel</a:t>
            </a:r>
          </a:p>
          <a:p>
            <a:r>
              <a:rPr lang="cs-CZ" dirty="0"/>
              <a:t>Znalost biologie druhů</a:t>
            </a:r>
          </a:p>
          <a:p>
            <a:endParaRPr lang="cs-CZ" dirty="0"/>
          </a:p>
          <a:p>
            <a:r>
              <a:rPr lang="cs-CZ" dirty="0"/>
              <a:t>Biogeografie – nemá smysl se hádat jestli je víc biologická nebo geografická!!!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804</Words>
  <Application>Microsoft Office PowerPoint</Application>
  <PresentationFormat>Širokoúhlá obrazovka</PresentationFormat>
  <Paragraphs>116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Faseta</vt:lpstr>
      <vt:lpstr>Biogeografie – cvičení jaro 2015</vt:lpstr>
      <vt:lpstr>Kdo je to ten Vybral</vt:lpstr>
      <vt:lpstr>Předcházející a navazující předměty</vt:lpstr>
      <vt:lpstr>Další předměty se kterými se biogeografie překrývá</vt:lpstr>
      <vt:lpstr>Co si představit pod Biogeografií?</vt:lpstr>
      <vt:lpstr>O čem to obvykle není?</vt:lpstr>
      <vt:lpstr>O čem to obvykle je?</vt:lpstr>
      <vt:lpstr>Jak se biogeografie vyvíjela</vt:lpstr>
      <vt:lpstr>Otázky biogeografie (pro geografy)</vt:lpstr>
      <vt:lpstr>Základní literatura</vt:lpstr>
      <vt:lpstr>Výuková příručka Biogeografie</vt:lpstr>
      <vt:lpstr>Doplňková literatura</vt:lpstr>
      <vt:lpstr>Časopisy  </vt:lpstr>
      <vt:lpstr>Co Biogeografie na GÚ MU?</vt:lpstr>
      <vt:lpstr>Náplň cvičení</vt:lpstr>
      <vt:lpstr>Zápočet</vt:lpstr>
      <vt:lpstr>Dotazy?</vt:lpstr>
      <vt:lpstr>Díky za pozornost…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Biogeografie – cvičení jaro 2015</dc:title>
  <dc:creator>Petr</dc:creator>
  <cp:lastModifiedBy>Petr Vybral</cp:lastModifiedBy>
  <cp:revision>12</cp:revision>
  <dcterms:created xsi:type="dcterms:W3CDTF">2015-02-22T22:15:50Z</dcterms:created>
  <dcterms:modified xsi:type="dcterms:W3CDTF">2016-02-22T16:22:14Z</dcterms:modified>
</cp:coreProperties>
</file>