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386" r:id="rId2"/>
    <p:sldId id="387" r:id="rId3"/>
    <p:sldId id="394" r:id="rId4"/>
    <p:sldId id="395" r:id="rId5"/>
    <p:sldId id="257" r:id="rId6"/>
    <p:sldId id="269" r:id="rId7"/>
    <p:sldId id="397" r:id="rId8"/>
    <p:sldId id="398" r:id="rId9"/>
    <p:sldId id="399" r:id="rId10"/>
    <p:sldId id="400" r:id="rId11"/>
    <p:sldId id="401" r:id="rId12"/>
    <p:sldId id="402" r:id="rId13"/>
    <p:sldId id="318" r:id="rId14"/>
    <p:sldId id="319" r:id="rId15"/>
    <p:sldId id="320" r:id="rId16"/>
    <p:sldId id="340" r:id="rId17"/>
    <p:sldId id="341" r:id="rId18"/>
    <p:sldId id="286" r:id="rId19"/>
    <p:sldId id="287" r:id="rId20"/>
    <p:sldId id="288" r:id="rId21"/>
    <p:sldId id="289" r:id="rId22"/>
    <p:sldId id="290" r:id="rId23"/>
    <p:sldId id="388" r:id="rId24"/>
    <p:sldId id="349" r:id="rId25"/>
    <p:sldId id="312" r:id="rId26"/>
    <p:sldId id="350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0" r:id="rId36"/>
    <p:sldId id="368" r:id="rId37"/>
    <p:sldId id="370" r:id="rId38"/>
    <p:sldId id="369" r:id="rId39"/>
    <p:sldId id="382" r:id="rId40"/>
    <p:sldId id="371" r:id="rId41"/>
    <p:sldId id="372" r:id="rId42"/>
    <p:sldId id="364" r:id="rId43"/>
    <p:sldId id="365" r:id="rId44"/>
    <p:sldId id="367" r:id="rId45"/>
    <p:sldId id="292" r:id="rId46"/>
    <p:sldId id="396" r:id="rId47"/>
    <p:sldId id="293" r:id="rId48"/>
    <p:sldId id="322" r:id="rId49"/>
    <p:sldId id="325" r:id="rId50"/>
    <p:sldId id="324" r:id="rId51"/>
    <p:sldId id="326" r:id="rId52"/>
    <p:sldId id="327" r:id="rId53"/>
    <p:sldId id="328" r:id="rId54"/>
    <p:sldId id="329" r:id="rId55"/>
    <p:sldId id="330" r:id="rId56"/>
    <p:sldId id="331" r:id="rId57"/>
    <p:sldId id="332" r:id="rId58"/>
    <p:sldId id="334" r:id="rId59"/>
    <p:sldId id="335" r:id="rId60"/>
    <p:sldId id="385" r:id="rId61"/>
    <p:sldId id="337" r:id="rId62"/>
    <p:sldId id="390" r:id="rId63"/>
    <p:sldId id="391" r:id="rId64"/>
    <p:sldId id="392" r:id="rId65"/>
    <p:sldId id="393" r:id="rId66"/>
    <p:sldId id="310" r:id="rId67"/>
    <p:sldId id="373" r:id="rId68"/>
    <p:sldId id="305" r:id="rId69"/>
    <p:sldId id="383" r:id="rId70"/>
    <p:sldId id="384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65" autoAdjust="0"/>
    <p:restoredTop sz="94660"/>
  </p:normalViewPr>
  <p:slideViewPr>
    <p:cSldViewPr>
      <p:cViewPr varScale="1">
        <p:scale>
          <a:sx n="70" d="100"/>
          <a:sy n="70" d="100"/>
        </p:scale>
        <p:origin x="-36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480B8-9857-4F3E-8097-8EC9E3C59355}" type="datetimeFigureOut">
              <a:rPr lang="en-GB" smtClean="0"/>
              <a:pPr/>
              <a:t>02/03/2016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2EBA0-EBDE-476B-8574-6E0846B840F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354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cs-CZ" smtClean="0"/>
              <a:pPr/>
              <a:t>5</a:t>
            </a:fld>
            <a:endParaRPr lang="cs-CZ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 mé práci je možné vymezit dva</a:t>
            </a:r>
            <a:r>
              <a:rPr lang="cs-CZ" baseline="0" dirty="0" smtClean="0"/>
              <a:t> základní směry výzkumu…</a:t>
            </a:r>
          </a:p>
          <a:p>
            <a:r>
              <a:rPr lang="cs-CZ" baseline="0" dirty="0" smtClean="0"/>
              <a:t>Explicitní definování jednotlivých kroků geomorfologické analýzy a její integrace v rámci </a:t>
            </a:r>
            <a:r>
              <a:rPr lang="cs-CZ" baseline="0" dirty="0" err="1" smtClean="0"/>
              <a:t>GmIS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2EBA0-EBDE-476B-8574-6E0846B840FB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844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Nejprve k metodické části práce –</a:t>
            </a:r>
            <a:r>
              <a:rPr lang="cs-CZ" baseline="0" dirty="0" smtClean="0"/>
              <a:t> konkrétně k </a:t>
            </a:r>
            <a:r>
              <a:rPr lang="cs-CZ" baseline="0" dirty="0" err="1" smtClean="0"/>
              <a:t>GmIS</a:t>
            </a:r>
            <a:r>
              <a:rPr lang="cs-CZ" baseline="0" dirty="0" smtClean="0"/>
              <a:t>… Ten je chápán jako…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2EBA0-EBDE-476B-8574-6E0846B840FB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664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We</a:t>
            </a:r>
            <a:r>
              <a:rPr lang="cs-CZ" dirty="0" smtClean="0"/>
              <a:t> just had to </a:t>
            </a:r>
            <a:r>
              <a:rPr lang="cs-CZ" dirty="0" err="1" smtClean="0"/>
              <a:t>verify</a:t>
            </a:r>
            <a:r>
              <a:rPr lang="cs-CZ" baseline="0" dirty="0" smtClean="0"/>
              <a:t> chronology </a:t>
            </a:r>
            <a:r>
              <a:rPr lang="cs-CZ" baseline="0" dirty="0" err="1" smtClean="0"/>
              <a:t>developed</a:t>
            </a:r>
            <a:r>
              <a:rPr lang="cs-CZ" baseline="0" dirty="0" smtClean="0"/>
              <a:t> by </a:t>
            </a:r>
            <a:r>
              <a:rPr lang="cs-CZ" baseline="0" dirty="0" err="1" smtClean="0"/>
              <a:t>Lukniš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0FF81-D03E-491F-A826-8D3449F69E1E}" type="slidenum">
              <a:rPr lang="cs-CZ" smtClean="0"/>
              <a:pPr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1427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4766-75DE-4DB1-830E-7DB9FB7A6E8E}" type="datetimeFigureOut">
              <a:rPr lang="en-GB" smtClean="0"/>
              <a:pPr/>
              <a:t>02/03/2016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ABBB-B4A9-493A-B93A-1D00AA462D2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401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4766-75DE-4DB1-830E-7DB9FB7A6E8E}" type="datetimeFigureOut">
              <a:rPr lang="en-GB" smtClean="0"/>
              <a:pPr/>
              <a:t>02/03/2016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ABBB-B4A9-493A-B93A-1D00AA462D2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916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4766-75DE-4DB1-830E-7DB9FB7A6E8E}" type="datetimeFigureOut">
              <a:rPr lang="en-GB" smtClean="0"/>
              <a:pPr/>
              <a:t>02/03/2016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ABBB-B4A9-493A-B93A-1D00AA462D2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259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bálka totoal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cs-CZ"/>
            </a:lvl1pPr>
            <a:extLst/>
          </a:lstStyle>
          <a:p>
            <a:r>
              <a:rPr kumimoji="0" lang="cs-CZ"/>
              <a:t>Kliknutím přidáte název fotoalba.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cs-CZ"/>
            </a:pPr>
            <a:endParaRPr kumimoji="0" lang="cs-CZ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cs-CZ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cs-CZ"/>
              <a:t>Kliknutím přidáte datum a další podrobnosti.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cs-CZ" smtClean="0"/>
              <a:t>Kliknutím na ikonu přidáte obrázek.</a:t>
            </a:r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cs-CZ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cs-CZ" sz="1200">
                <a:solidFill>
                  <a:schemeClr val="tx2"/>
                </a:solidFill>
              </a:rPr>
              <a:pPr/>
              <a:t>2.3.2016</a:t>
            </a:fld>
            <a:endParaRPr kumimoji="0" lang="cs-CZ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cs-CZ" sz="1200">
                <a:solidFill>
                  <a:schemeClr val="tx2"/>
                </a:solidFill>
              </a:rPr>
              <a:pPr algn="r"/>
              <a:t>‹#›</a:t>
            </a:fld>
            <a:endParaRPr kumimoji="0" lang="cs-CZ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cs-CZ"/>
          </a:p>
        </p:txBody>
      </p:sp>
    </p:spTree>
    <p:extLst>
      <p:ext uri="{BB962C8B-B14F-4D97-AF65-F5344CB8AC3E}">
        <p14:creationId xmlns:p14="http://schemas.microsoft.com/office/powerpoint/2010/main" val="293520924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4766-75DE-4DB1-830E-7DB9FB7A6E8E}" type="datetimeFigureOut">
              <a:rPr lang="en-GB" smtClean="0"/>
              <a:pPr/>
              <a:t>02/03/2016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ABBB-B4A9-493A-B93A-1D00AA462D2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100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4766-75DE-4DB1-830E-7DB9FB7A6E8E}" type="datetimeFigureOut">
              <a:rPr lang="en-GB" smtClean="0"/>
              <a:pPr/>
              <a:t>02/03/2016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ABBB-B4A9-493A-B93A-1D00AA462D2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258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4766-75DE-4DB1-830E-7DB9FB7A6E8E}" type="datetimeFigureOut">
              <a:rPr lang="en-GB" smtClean="0"/>
              <a:pPr/>
              <a:t>02/03/2016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ABBB-B4A9-493A-B93A-1D00AA462D2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563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4766-75DE-4DB1-830E-7DB9FB7A6E8E}" type="datetimeFigureOut">
              <a:rPr lang="en-GB" smtClean="0"/>
              <a:pPr/>
              <a:t>02/03/2016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ABBB-B4A9-493A-B93A-1D00AA462D2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83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4766-75DE-4DB1-830E-7DB9FB7A6E8E}" type="datetimeFigureOut">
              <a:rPr lang="en-GB" smtClean="0"/>
              <a:pPr/>
              <a:t>02/03/2016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ABBB-B4A9-493A-B93A-1D00AA462D2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384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4766-75DE-4DB1-830E-7DB9FB7A6E8E}" type="datetimeFigureOut">
              <a:rPr lang="en-GB" smtClean="0"/>
              <a:pPr/>
              <a:t>02/03/2016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ABBB-B4A9-493A-B93A-1D00AA462D2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742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4766-75DE-4DB1-830E-7DB9FB7A6E8E}" type="datetimeFigureOut">
              <a:rPr lang="en-GB" smtClean="0"/>
              <a:pPr/>
              <a:t>02/03/2016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ABBB-B4A9-493A-B93A-1D00AA462D2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71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4766-75DE-4DB1-830E-7DB9FB7A6E8E}" type="datetimeFigureOut">
              <a:rPr lang="en-GB" smtClean="0"/>
              <a:pPr/>
              <a:t>02/03/2016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ABBB-B4A9-493A-B93A-1D00AA462D2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794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E4766-75DE-4DB1-830E-7DB9FB7A6E8E}" type="datetimeFigureOut">
              <a:rPr lang="en-GB" smtClean="0"/>
              <a:pPr/>
              <a:t>02/03/2016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ABBB-B4A9-493A-B93A-1D00AA462D2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8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772400" cy="1470025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Pavel Mentlík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1560" y="1268760"/>
            <a:ext cx="8270726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Mgr. – FPE ZČU v Plzni (geografie, biologie) 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DP – (2000)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Kryogenní a </a:t>
            </a:r>
            <a:r>
              <a:rPr lang="cs-CZ" dirty="0" err="1" smtClean="0">
                <a:solidFill>
                  <a:srgbClr val="FFFF00"/>
                </a:solidFill>
              </a:rPr>
              <a:t>glacigenní</a:t>
            </a:r>
            <a:r>
              <a:rPr lang="cs-CZ" dirty="0" smtClean="0">
                <a:solidFill>
                  <a:srgbClr val="FFFF00"/>
                </a:solidFill>
              </a:rPr>
              <a:t> tvary povodí  Ostrého potoka (Šumava)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Ph.D. – (2006) nejprve Praha (2 roky), po dvou letech </a:t>
            </a:r>
            <a:r>
              <a:rPr lang="cs-CZ" dirty="0" err="1" smtClean="0">
                <a:solidFill>
                  <a:schemeClr val="bg1"/>
                </a:solidFill>
              </a:rPr>
              <a:t>PrF</a:t>
            </a:r>
            <a:r>
              <a:rPr lang="cs-CZ" dirty="0" smtClean="0">
                <a:solidFill>
                  <a:schemeClr val="bg1"/>
                </a:solidFill>
              </a:rPr>
              <a:t> Bratislava – prof. Minár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celkem 4 roky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Geomorfologická analýza a tvorba </a:t>
            </a:r>
            <a:r>
              <a:rPr lang="cs-CZ" dirty="0" err="1" smtClean="0">
                <a:solidFill>
                  <a:srgbClr val="FFFF00"/>
                </a:solidFill>
              </a:rPr>
              <a:t>GmIS</a:t>
            </a:r>
            <a:r>
              <a:rPr lang="cs-CZ" dirty="0" smtClean="0">
                <a:solidFill>
                  <a:srgbClr val="FFFF00"/>
                </a:solidFill>
              </a:rPr>
              <a:t> pro okolí </a:t>
            </a:r>
            <a:r>
              <a:rPr lang="cs-CZ" dirty="0" err="1" smtClean="0">
                <a:solidFill>
                  <a:srgbClr val="FFFF00"/>
                </a:solidFill>
              </a:rPr>
              <a:t>Prášilského</a:t>
            </a:r>
            <a:r>
              <a:rPr lang="cs-CZ" dirty="0" smtClean="0">
                <a:solidFill>
                  <a:srgbClr val="FFFF00"/>
                </a:solidFill>
              </a:rPr>
              <a:t> jezera a jezera Laka 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na Šumavě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doc. </a:t>
            </a:r>
            <a:r>
              <a:rPr lang="cs-CZ" dirty="0" err="1" smtClean="0">
                <a:solidFill>
                  <a:schemeClr val="bg1"/>
                </a:solidFill>
              </a:rPr>
              <a:t>PrF</a:t>
            </a:r>
            <a:r>
              <a:rPr lang="cs-CZ" dirty="0" smtClean="0">
                <a:solidFill>
                  <a:schemeClr val="bg1"/>
                </a:solidFill>
              </a:rPr>
              <a:t> Bratislava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Výzkum vývoje reliéfu vrcholových partií SZ Šumavy prostřednictvím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inovativních výzkumných metod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Projekty GAAV – juniorský a standardní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Od roku 2005 Vysoké Tatry – spolupráce prof. Minár, později Dr. Engel (UK Praha)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Dnes 2012-2016 GAČR (Pánek, Engel, Mentlík) </a:t>
            </a:r>
            <a:r>
              <a:rPr lang="cs-CZ" dirty="0" smtClean="0">
                <a:solidFill>
                  <a:srgbClr val="FF0000"/>
                </a:solidFill>
              </a:rPr>
              <a:t>- </a:t>
            </a:r>
            <a:r>
              <a:rPr lang="cs-CZ" b="1" dirty="0" smtClean="0">
                <a:solidFill>
                  <a:srgbClr val="FFFF00"/>
                </a:solidFill>
              </a:rPr>
              <a:t>Časoprostorová </a:t>
            </a:r>
            <a:r>
              <a:rPr lang="cs-CZ" b="1" dirty="0" err="1" smtClean="0">
                <a:solidFill>
                  <a:srgbClr val="FFFF00"/>
                </a:solidFill>
              </a:rPr>
              <a:t>variabilitia</a:t>
            </a:r>
            <a:r>
              <a:rPr lang="cs-CZ" b="1" dirty="0" smtClean="0">
                <a:solidFill>
                  <a:srgbClr val="FFFF00"/>
                </a:solidFill>
              </a:rPr>
              <a:t> hlubokých</a:t>
            </a:r>
          </a:p>
          <a:p>
            <a:r>
              <a:rPr lang="cs-CZ" b="1" dirty="0" smtClean="0">
                <a:solidFill>
                  <a:srgbClr val="FFFF00"/>
                </a:solidFill>
              </a:rPr>
              <a:t> svahových deformací v Tatrách (Západní Karpaty)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4896544" cy="689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188640"/>
            <a:ext cx="385192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Proces tvorby detailní geomorfologické mapy</a:t>
            </a:r>
          </a:p>
          <a:p>
            <a:endParaRPr lang="cs-CZ" dirty="0"/>
          </a:p>
          <a:p>
            <a:endParaRPr lang="cs-CZ" dirty="0" smtClean="0"/>
          </a:p>
          <a:p>
            <a:pPr algn="ctr"/>
            <a:r>
              <a:rPr lang="cs-CZ" sz="1600" dirty="0" smtClean="0">
                <a:solidFill>
                  <a:schemeClr val="bg2"/>
                </a:solidFill>
              </a:rPr>
              <a:t>Slučování EF podle převládajícího genetického procesu. Geneticky homogenní (</a:t>
            </a:r>
            <a:r>
              <a:rPr lang="cs-CZ" sz="1600" dirty="0" err="1" smtClean="0">
                <a:solidFill>
                  <a:schemeClr val="bg2"/>
                </a:solidFill>
              </a:rPr>
              <a:t>mikro</a:t>
            </a:r>
            <a:r>
              <a:rPr lang="cs-CZ" sz="1600" dirty="0" smtClean="0">
                <a:solidFill>
                  <a:schemeClr val="bg2"/>
                </a:solidFill>
              </a:rPr>
              <a:t> chory)  geomorfologické formy</a:t>
            </a:r>
          </a:p>
          <a:p>
            <a:pPr algn="ctr"/>
            <a:endParaRPr lang="cs-CZ" sz="1600" dirty="0" smtClean="0"/>
          </a:p>
          <a:p>
            <a:pPr algn="ctr"/>
            <a:endParaRPr lang="en-GB" sz="1600" dirty="0" smtClean="0"/>
          </a:p>
          <a:p>
            <a:pPr algn="ctr"/>
            <a:endParaRPr lang="en-GB" sz="1600" dirty="0" smtClean="0"/>
          </a:p>
          <a:p>
            <a:pPr algn="ctr"/>
            <a:r>
              <a:rPr lang="cs-CZ" sz="1600" dirty="0" smtClean="0">
                <a:solidFill>
                  <a:schemeClr val="bg2"/>
                </a:solidFill>
              </a:rPr>
              <a:t>Vymezení vůdčích forem (dominantní formy, na nichž vznikají mladší a menší formy závislé</a:t>
            </a:r>
            <a:endParaRPr lang="en-GB" sz="1600" dirty="0" smtClean="0">
              <a:solidFill>
                <a:schemeClr val="bg2"/>
              </a:solidFill>
            </a:endParaRPr>
          </a:p>
          <a:p>
            <a:pPr algn="ctr"/>
            <a:endParaRPr lang="en-GB" sz="1600" dirty="0" smtClean="0"/>
          </a:p>
          <a:p>
            <a:pPr algn="ctr"/>
            <a:endParaRPr lang="en-GB" sz="1600" dirty="0" smtClean="0"/>
          </a:p>
          <a:p>
            <a:pPr algn="ctr"/>
            <a:r>
              <a:rPr lang="cs-CZ" sz="1600" dirty="0" smtClean="0">
                <a:solidFill>
                  <a:schemeClr val="bg2"/>
                </a:solidFill>
              </a:rPr>
              <a:t>Definice vzniku a pozice forem (vůdčí a závislé)</a:t>
            </a:r>
          </a:p>
          <a:p>
            <a:pPr algn="ctr"/>
            <a:endParaRPr lang="cs-CZ" sz="1600" dirty="0" smtClean="0">
              <a:solidFill>
                <a:schemeClr val="bg2"/>
              </a:solidFill>
            </a:endParaRPr>
          </a:p>
          <a:p>
            <a:pPr algn="ctr"/>
            <a:r>
              <a:rPr lang="cs-CZ" sz="1600" b="1" dirty="0" err="1" smtClean="0">
                <a:solidFill>
                  <a:schemeClr val="bg2"/>
                </a:solidFill>
              </a:rPr>
              <a:t>Reliabilita</a:t>
            </a:r>
            <a:r>
              <a:rPr lang="cs-CZ" sz="1600" b="1" dirty="0" smtClean="0">
                <a:solidFill>
                  <a:schemeClr val="bg2"/>
                </a:solidFill>
              </a:rPr>
              <a:t> určení vzniku (vůdčího procesu) různá </a:t>
            </a:r>
          </a:p>
          <a:p>
            <a:pPr algn="ctr"/>
            <a:r>
              <a:rPr lang="cs-CZ" sz="1600" b="1" dirty="0" smtClean="0">
                <a:solidFill>
                  <a:schemeClr val="bg2"/>
                </a:solidFill>
              </a:rPr>
              <a:t>. </a:t>
            </a:r>
          </a:p>
          <a:p>
            <a:pPr algn="ctr"/>
            <a:r>
              <a:rPr lang="cs-CZ" sz="1600" b="1" dirty="0" smtClean="0">
                <a:solidFill>
                  <a:schemeClr val="bg2"/>
                </a:solidFill>
              </a:rPr>
              <a:t>Mapa vypovídající hodnoty  geneze forem</a:t>
            </a:r>
            <a:endParaRPr lang="en-GB" sz="1600" b="1" dirty="0" smtClean="0">
              <a:solidFill>
                <a:schemeClr val="bg2"/>
              </a:solidFill>
            </a:endParaRPr>
          </a:p>
          <a:p>
            <a:pPr algn="ctr"/>
            <a:endParaRPr lang="cs-CZ" sz="1600" dirty="0"/>
          </a:p>
          <a:p>
            <a:pPr algn="ctr"/>
            <a:endParaRPr lang="cs-CZ" sz="1600" dirty="0" smtClean="0"/>
          </a:p>
          <a:p>
            <a:endParaRPr lang="cs-CZ" sz="1600" dirty="0"/>
          </a:p>
          <a:p>
            <a:endParaRPr lang="en-GB" dirty="0"/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2051720" y="2204864"/>
            <a:ext cx="0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2051720" y="3573016"/>
            <a:ext cx="0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3923928" y="6525344"/>
            <a:ext cx="1584176" cy="332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bdélník 7"/>
          <p:cNvSpPr/>
          <p:nvPr/>
        </p:nvSpPr>
        <p:spPr>
          <a:xfrm>
            <a:off x="5518634" y="6237312"/>
            <a:ext cx="1584176" cy="332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03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22803"/>
              </p:ext>
            </p:extLst>
          </p:nvPr>
        </p:nvGraphicFramePr>
        <p:xfrm>
          <a:off x="143508" y="752041"/>
          <a:ext cx="8712968" cy="5779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1356"/>
                <a:gridCol w="4155968"/>
                <a:gridCol w="3515644"/>
              </a:tblGrid>
              <a:tr h="491658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</a:rPr>
                        <a:t>Level of reliability</a:t>
                      </a:r>
                      <a:endParaRPr lang="en-GB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288" marR="462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</a:rPr>
                        <a:t>Definition of reliability level</a:t>
                      </a:r>
                      <a:endParaRPr lang="en-GB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288" marR="462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</a:rPr>
                        <a:t>Specification of landforms</a:t>
                      </a:r>
                      <a:endParaRPr lang="en-GB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288" marR="46288" marT="0" marB="0"/>
                </a:tc>
              </a:tr>
              <a:tr h="73748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288" marR="462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Very uncertain: genesis stated according to general geomorphological context. Verification by other methods is not possible.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288" marR="462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Pleistocene and older forms, very large (~135,000 m</a:t>
                      </a:r>
                      <a:r>
                        <a:rPr lang="en-GB" sz="1200" baseline="30000" dirty="0">
                          <a:effectLst/>
                        </a:rPr>
                        <a:t>2</a:t>
                      </a:r>
                      <a:r>
                        <a:rPr lang="en-GB" sz="1200" dirty="0">
                          <a:effectLst/>
                        </a:rPr>
                        <a:t>) significantly polygenetic forms (e.g. pediment).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288" marR="46288" marT="0" marB="0"/>
                </a:tc>
              </a:tr>
              <a:tr h="73748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288" marR="462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Rather uncertain: the origin stated according to spatial relation with better defined landforms (mutual border with forms of level 3).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288" marR="462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Pleistocene forms, large (~40,000 m</a:t>
                      </a:r>
                      <a:r>
                        <a:rPr lang="en-GB" sz="1200" baseline="30000" dirty="0">
                          <a:effectLst/>
                        </a:rPr>
                        <a:t>2</a:t>
                      </a:r>
                      <a:r>
                        <a:rPr lang="en-GB" sz="1200" dirty="0">
                          <a:effectLst/>
                        </a:rPr>
                        <a:t>), polygenetic (e.g. erosional slopes, </a:t>
                      </a:r>
                      <a:r>
                        <a:rPr lang="en-GB" sz="1200" dirty="0" err="1">
                          <a:effectLst/>
                        </a:rPr>
                        <a:t>dellens</a:t>
                      </a:r>
                      <a:r>
                        <a:rPr lang="en-GB" sz="1200" dirty="0">
                          <a:effectLst/>
                        </a:rPr>
                        <a:t>).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288" marR="46288" marT="0" marB="0"/>
                </a:tc>
              </a:tr>
              <a:tr h="1238416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288" marR="462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Uncertain: spatial relation with forms of level 4 (mutual border). Verification of origin and development by other methods is limited. The form is suggested as a part of a previous geomorphic system. 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288" marR="462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Forms not older than last glacial maximum, middle size and small (~25,000 m</a:t>
                      </a:r>
                      <a:r>
                        <a:rPr lang="en-GB" sz="1200" baseline="30000" dirty="0">
                          <a:effectLst/>
                        </a:rPr>
                        <a:t>2</a:t>
                      </a:r>
                      <a:r>
                        <a:rPr lang="en-GB" sz="1200" dirty="0">
                          <a:effectLst/>
                        </a:rPr>
                        <a:t>), one predominating process (e.g. side of trough).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288" marR="46288" marT="0" marB="0"/>
                </a:tc>
              </a:tr>
              <a:tr h="98346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288" marR="462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Certain: origin and development is confirmed by exact methods. Alternative hypotheses of origin remain. The form is confirmed as a part of a previous geomorphic system.</a:t>
                      </a:r>
                      <a:endParaRPr lang="en-GB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288" marR="462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Not older than last glacial maximum, smaller forms (&gt;25,000 m</a:t>
                      </a:r>
                      <a:r>
                        <a:rPr lang="en-GB" sz="1200" baseline="30000" dirty="0">
                          <a:effectLst/>
                        </a:rPr>
                        <a:t>2</a:t>
                      </a:r>
                      <a:r>
                        <a:rPr lang="en-GB" sz="1200" dirty="0">
                          <a:effectLst/>
                        </a:rPr>
                        <a:t>), one predominating process (e.g. remnants of moraine).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288" marR="46288" marT="0" marB="0"/>
                </a:tc>
              </a:tr>
              <a:tr h="1229148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288" marR="462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Quite certain: more evidence confirms the origin of the form. An alternative hypothesis of the origin is unlikely. The form is confirmed as a part of a previous or present-day geomorphic system.</a:t>
                      </a:r>
                      <a:endParaRPr lang="en-GB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288" marR="462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Not older than last glacial maximum, usually smaller forms (&gt;25,000 m</a:t>
                      </a:r>
                      <a:r>
                        <a:rPr lang="en-GB" sz="1200" baseline="30000" dirty="0">
                          <a:effectLst/>
                        </a:rPr>
                        <a:t>2</a:t>
                      </a:r>
                      <a:r>
                        <a:rPr lang="en-GB" sz="1200" dirty="0">
                          <a:effectLst/>
                        </a:rPr>
                        <a:t>) one predominating process (e.g. recessional moraine or ravine).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288" marR="46288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5536" y="67252"/>
            <a:ext cx="82089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Kategorie pro tvorbu mapy vypovídající hodnoty geneze geomorfologických forem</a:t>
            </a:r>
            <a:r>
              <a:rPr kumimoji="0" lang="en-GB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GB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7312"/>
            <a:ext cx="3964891" cy="646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95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192" y="253536"/>
            <a:ext cx="8579296" cy="1143000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chemeClr val="bg2"/>
                </a:solidFill>
              </a:rPr>
              <a:t>Geomorfologie odpovídá na otázku: jak a kdy vznikly tvary reliéfu Země (geneze a čas)</a:t>
            </a:r>
            <a:endParaRPr lang="en-GB" sz="3600" dirty="0">
              <a:solidFill>
                <a:schemeClr val="bg2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C435-3B6C-4357-B2C4-A26924342985}" type="slidenum">
              <a:rPr lang="cs-CZ" smtClean="0"/>
              <a:pPr/>
              <a:t>13</a:t>
            </a:fld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4444741" cy="333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61" y="2273295"/>
            <a:ext cx="4444741" cy="333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ál 3"/>
          <p:cNvSpPr/>
          <p:nvPr/>
        </p:nvSpPr>
        <p:spPr>
          <a:xfrm>
            <a:off x="539552" y="3212976"/>
            <a:ext cx="3719609" cy="1104456"/>
          </a:xfrm>
          <a:custGeom>
            <a:avLst/>
            <a:gdLst>
              <a:gd name="connsiteX0" fmla="*/ 0 w 3456384"/>
              <a:gd name="connsiteY0" fmla="*/ 612068 h 1224136"/>
              <a:gd name="connsiteX1" fmla="*/ 1728192 w 3456384"/>
              <a:gd name="connsiteY1" fmla="*/ 0 h 1224136"/>
              <a:gd name="connsiteX2" fmla="*/ 3456384 w 3456384"/>
              <a:gd name="connsiteY2" fmla="*/ 612068 h 1224136"/>
              <a:gd name="connsiteX3" fmla="*/ 1728192 w 3456384"/>
              <a:gd name="connsiteY3" fmla="*/ 1224136 h 1224136"/>
              <a:gd name="connsiteX4" fmla="*/ 0 w 3456384"/>
              <a:gd name="connsiteY4" fmla="*/ 612068 h 1224136"/>
              <a:gd name="connsiteX0" fmla="*/ 0 w 3672953"/>
              <a:gd name="connsiteY0" fmla="*/ 1167437 h 1365717"/>
              <a:gd name="connsiteX1" fmla="*/ 1944761 w 3672953"/>
              <a:gd name="connsiteY1" fmla="*/ 13948 h 1365717"/>
              <a:gd name="connsiteX2" fmla="*/ 3672953 w 3672953"/>
              <a:gd name="connsiteY2" fmla="*/ 626016 h 1365717"/>
              <a:gd name="connsiteX3" fmla="*/ 1944761 w 3672953"/>
              <a:gd name="connsiteY3" fmla="*/ 1238084 h 1365717"/>
              <a:gd name="connsiteX4" fmla="*/ 0 w 3672953"/>
              <a:gd name="connsiteY4" fmla="*/ 1167437 h 1365717"/>
              <a:gd name="connsiteX0" fmla="*/ 10499 w 3683452"/>
              <a:gd name="connsiteY0" fmla="*/ 1155787 h 1300988"/>
              <a:gd name="connsiteX1" fmla="*/ 1293524 w 3683452"/>
              <a:gd name="connsiteY1" fmla="*/ 14330 h 1300988"/>
              <a:gd name="connsiteX2" fmla="*/ 3683452 w 3683452"/>
              <a:gd name="connsiteY2" fmla="*/ 614366 h 1300988"/>
              <a:gd name="connsiteX3" fmla="*/ 1955260 w 3683452"/>
              <a:gd name="connsiteY3" fmla="*/ 1226434 h 1300988"/>
              <a:gd name="connsiteX4" fmla="*/ 10499 w 3683452"/>
              <a:gd name="connsiteY4" fmla="*/ 1155787 h 1300988"/>
              <a:gd name="connsiteX0" fmla="*/ 8234 w 3681187"/>
              <a:gd name="connsiteY0" fmla="*/ 1155787 h 1210298"/>
              <a:gd name="connsiteX1" fmla="*/ 1291259 w 3681187"/>
              <a:gd name="connsiteY1" fmla="*/ 14330 h 1210298"/>
              <a:gd name="connsiteX2" fmla="*/ 3681187 w 3681187"/>
              <a:gd name="connsiteY2" fmla="*/ 614366 h 1210298"/>
              <a:gd name="connsiteX3" fmla="*/ 1868774 w 3681187"/>
              <a:gd name="connsiteY3" fmla="*/ 985803 h 1210298"/>
              <a:gd name="connsiteX4" fmla="*/ 8234 w 3681187"/>
              <a:gd name="connsiteY4" fmla="*/ 1155787 h 1210298"/>
              <a:gd name="connsiteX0" fmla="*/ 8234 w 3681187"/>
              <a:gd name="connsiteY0" fmla="*/ 1155787 h 1327840"/>
              <a:gd name="connsiteX1" fmla="*/ 1291259 w 3681187"/>
              <a:gd name="connsiteY1" fmla="*/ 14330 h 1327840"/>
              <a:gd name="connsiteX2" fmla="*/ 3681187 w 3681187"/>
              <a:gd name="connsiteY2" fmla="*/ 614366 h 1327840"/>
              <a:gd name="connsiteX3" fmla="*/ 1868774 w 3681187"/>
              <a:gd name="connsiteY3" fmla="*/ 985803 h 1327840"/>
              <a:gd name="connsiteX4" fmla="*/ 8234 w 3681187"/>
              <a:gd name="connsiteY4" fmla="*/ 1155787 h 1327840"/>
              <a:gd name="connsiteX0" fmla="*/ 8234 w 3701184"/>
              <a:gd name="connsiteY0" fmla="*/ 1151152 h 1323205"/>
              <a:gd name="connsiteX1" fmla="*/ 1291259 w 3701184"/>
              <a:gd name="connsiteY1" fmla="*/ 9695 h 1323205"/>
              <a:gd name="connsiteX2" fmla="*/ 3681187 w 3701184"/>
              <a:gd name="connsiteY2" fmla="*/ 609731 h 1323205"/>
              <a:gd name="connsiteX3" fmla="*/ 2404933 w 3701184"/>
              <a:gd name="connsiteY3" fmla="*/ 753838 h 1323205"/>
              <a:gd name="connsiteX4" fmla="*/ 1868774 w 3701184"/>
              <a:gd name="connsiteY4" fmla="*/ 981168 h 1323205"/>
              <a:gd name="connsiteX5" fmla="*/ 8234 w 3701184"/>
              <a:gd name="connsiteY5" fmla="*/ 1151152 h 1323205"/>
              <a:gd name="connsiteX0" fmla="*/ 8234 w 3705991"/>
              <a:gd name="connsiteY0" fmla="*/ 1151152 h 1198621"/>
              <a:gd name="connsiteX1" fmla="*/ 1291259 w 3705991"/>
              <a:gd name="connsiteY1" fmla="*/ 9695 h 1198621"/>
              <a:gd name="connsiteX2" fmla="*/ 3681187 w 3705991"/>
              <a:gd name="connsiteY2" fmla="*/ 609731 h 1198621"/>
              <a:gd name="connsiteX3" fmla="*/ 2657596 w 3705991"/>
              <a:gd name="connsiteY3" fmla="*/ 970406 h 1198621"/>
              <a:gd name="connsiteX4" fmla="*/ 1868774 w 3705991"/>
              <a:gd name="connsiteY4" fmla="*/ 981168 h 1198621"/>
              <a:gd name="connsiteX5" fmla="*/ 8234 w 3705991"/>
              <a:gd name="connsiteY5" fmla="*/ 1151152 h 1198621"/>
              <a:gd name="connsiteX0" fmla="*/ 4880 w 3702637"/>
              <a:gd name="connsiteY0" fmla="*/ 1151152 h 1256698"/>
              <a:gd name="connsiteX1" fmla="*/ 1287905 w 3702637"/>
              <a:gd name="connsiteY1" fmla="*/ 9695 h 1256698"/>
              <a:gd name="connsiteX2" fmla="*/ 3677833 w 3702637"/>
              <a:gd name="connsiteY2" fmla="*/ 609731 h 1256698"/>
              <a:gd name="connsiteX3" fmla="*/ 2654242 w 3702637"/>
              <a:gd name="connsiteY3" fmla="*/ 970406 h 1256698"/>
              <a:gd name="connsiteX4" fmla="*/ 1721041 w 3702637"/>
              <a:gd name="connsiteY4" fmla="*/ 1185705 h 1256698"/>
              <a:gd name="connsiteX5" fmla="*/ 4880 w 3702637"/>
              <a:gd name="connsiteY5" fmla="*/ 1151152 h 1256698"/>
              <a:gd name="connsiteX0" fmla="*/ 15024 w 3712781"/>
              <a:gd name="connsiteY0" fmla="*/ 1151152 h 1274502"/>
              <a:gd name="connsiteX1" fmla="*/ 1298049 w 3712781"/>
              <a:gd name="connsiteY1" fmla="*/ 9695 h 1274502"/>
              <a:gd name="connsiteX2" fmla="*/ 3687977 w 3712781"/>
              <a:gd name="connsiteY2" fmla="*/ 609731 h 1274502"/>
              <a:gd name="connsiteX3" fmla="*/ 2664386 w 3712781"/>
              <a:gd name="connsiteY3" fmla="*/ 970406 h 1274502"/>
              <a:gd name="connsiteX4" fmla="*/ 1731185 w 3712781"/>
              <a:gd name="connsiteY4" fmla="*/ 1185705 h 1274502"/>
              <a:gd name="connsiteX5" fmla="*/ 667143 w 3712781"/>
              <a:gd name="connsiteY5" fmla="*/ 1247131 h 1274502"/>
              <a:gd name="connsiteX6" fmla="*/ 15024 w 3712781"/>
              <a:gd name="connsiteY6" fmla="*/ 1151152 h 1274502"/>
              <a:gd name="connsiteX0" fmla="*/ 9627 w 3707384"/>
              <a:gd name="connsiteY0" fmla="*/ 1151152 h 1403701"/>
              <a:gd name="connsiteX1" fmla="*/ 1292652 w 3707384"/>
              <a:gd name="connsiteY1" fmla="*/ 9695 h 1403701"/>
              <a:gd name="connsiteX2" fmla="*/ 3682580 w 3707384"/>
              <a:gd name="connsiteY2" fmla="*/ 609731 h 1403701"/>
              <a:gd name="connsiteX3" fmla="*/ 2658989 w 3707384"/>
              <a:gd name="connsiteY3" fmla="*/ 970406 h 1403701"/>
              <a:gd name="connsiteX4" fmla="*/ 1725788 w 3707384"/>
              <a:gd name="connsiteY4" fmla="*/ 1185705 h 1403701"/>
              <a:gd name="connsiteX5" fmla="*/ 757999 w 3707384"/>
              <a:gd name="connsiteY5" fmla="*/ 1403542 h 1403701"/>
              <a:gd name="connsiteX6" fmla="*/ 9627 w 3707384"/>
              <a:gd name="connsiteY6" fmla="*/ 1151152 h 1403701"/>
              <a:gd name="connsiteX0" fmla="*/ 2146 w 3699903"/>
              <a:gd name="connsiteY0" fmla="*/ 916414 h 1168963"/>
              <a:gd name="connsiteX1" fmla="*/ 984382 w 3699903"/>
              <a:gd name="connsiteY1" fmla="*/ 15589 h 1168963"/>
              <a:gd name="connsiteX2" fmla="*/ 3675099 w 3699903"/>
              <a:gd name="connsiteY2" fmla="*/ 374993 h 1168963"/>
              <a:gd name="connsiteX3" fmla="*/ 2651508 w 3699903"/>
              <a:gd name="connsiteY3" fmla="*/ 735668 h 1168963"/>
              <a:gd name="connsiteX4" fmla="*/ 1718307 w 3699903"/>
              <a:gd name="connsiteY4" fmla="*/ 950967 h 1168963"/>
              <a:gd name="connsiteX5" fmla="*/ 750518 w 3699903"/>
              <a:gd name="connsiteY5" fmla="*/ 1168804 h 1168963"/>
              <a:gd name="connsiteX6" fmla="*/ 2146 w 3699903"/>
              <a:gd name="connsiteY6" fmla="*/ 916414 h 1168963"/>
              <a:gd name="connsiteX0" fmla="*/ 2146 w 3699903"/>
              <a:gd name="connsiteY0" fmla="*/ 916414 h 1168898"/>
              <a:gd name="connsiteX1" fmla="*/ 984382 w 3699903"/>
              <a:gd name="connsiteY1" fmla="*/ 15589 h 1168898"/>
              <a:gd name="connsiteX2" fmla="*/ 3675099 w 3699903"/>
              <a:gd name="connsiteY2" fmla="*/ 374993 h 1168898"/>
              <a:gd name="connsiteX3" fmla="*/ 2651508 w 3699903"/>
              <a:gd name="connsiteY3" fmla="*/ 735668 h 1168898"/>
              <a:gd name="connsiteX4" fmla="*/ 1670181 w 3699903"/>
              <a:gd name="connsiteY4" fmla="*/ 842683 h 1168898"/>
              <a:gd name="connsiteX5" fmla="*/ 750518 w 3699903"/>
              <a:gd name="connsiteY5" fmla="*/ 1168804 h 1168898"/>
              <a:gd name="connsiteX6" fmla="*/ 2146 w 3699903"/>
              <a:gd name="connsiteY6" fmla="*/ 916414 h 1168898"/>
              <a:gd name="connsiteX0" fmla="*/ 10008 w 3707765"/>
              <a:gd name="connsiteY0" fmla="*/ 859017 h 1111501"/>
              <a:gd name="connsiteX1" fmla="*/ 1305065 w 3707765"/>
              <a:gd name="connsiteY1" fmla="*/ 18350 h 1111501"/>
              <a:gd name="connsiteX2" fmla="*/ 3682961 w 3707765"/>
              <a:gd name="connsiteY2" fmla="*/ 317596 h 1111501"/>
              <a:gd name="connsiteX3" fmla="*/ 2659370 w 3707765"/>
              <a:gd name="connsiteY3" fmla="*/ 678271 h 1111501"/>
              <a:gd name="connsiteX4" fmla="*/ 1678043 w 3707765"/>
              <a:gd name="connsiteY4" fmla="*/ 785286 h 1111501"/>
              <a:gd name="connsiteX5" fmla="*/ 758380 w 3707765"/>
              <a:gd name="connsiteY5" fmla="*/ 1111407 h 1111501"/>
              <a:gd name="connsiteX6" fmla="*/ 10008 w 3707765"/>
              <a:gd name="connsiteY6" fmla="*/ 859017 h 1111501"/>
              <a:gd name="connsiteX0" fmla="*/ 9821 w 3719609"/>
              <a:gd name="connsiteY0" fmla="*/ 707565 h 1104428"/>
              <a:gd name="connsiteX1" fmla="*/ 1316909 w 3719609"/>
              <a:gd name="connsiteY1" fmla="*/ 11277 h 1104428"/>
              <a:gd name="connsiteX2" fmla="*/ 3694805 w 3719609"/>
              <a:gd name="connsiteY2" fmla="*/ 310523 h 1104428"/>
              <a:gd name="connsiteX3" fmla="*/ 2671214 w 3719609"/>
              <a:gd name="connsiteY3" fmla="*/ 671198 h 1104428"/>
              <a:gd name="connsiteX4" fmla="*/ 1689887 w 3719609"/>
              <a:gd name="connsiteY4" fmla="*/ 778213 h 1104428"/>
              <a:gd name="connsiteX5" fmla="*/ 770224 w 3719609"/>
              <a:gd name="connsiteY5" fmla="*/ 1104334 h 1104428"/>
              <a:gd name="connsiteX6" fmla="*/ 9821 w 3719609"/>
              <a:gd name="connsiteY6" fmla="*/ 707565 h 1104428"/>
              <a:gd name="connsiteX0" fmla="*/ 9821 w 3719609"/>
              <a:gd name="connsiteY0" fmla="*/ 707565 h 1104456"/>
              <a:gd name="connsiteX1" fmla="*/ 1316909 w 3719609"/>
              <a:gd name="connsiteY1" fmla="*/ 11277 h 1104456"/>
              <a:gd name="connsiteX2" fmla="*/ 3694805 w 3719609"/>
              <a:gd name="connsiteY2" fmla="*/ 310523 h 1104456"/>
              <a:gd name="connsiteX3" fmla="*/ 2671214 w 3719609"/>
              <a:gd name="connsiteY3" fmla="*/ 671198 h 1104456"/>
              <a:gd name="connsiteX4" fmla="*/ 1738013 w 3719609"/>
              <a:gd name="connsiteY4" fmla="*/ 838371 h 1104456"/>
              <a:gd name="connsiteX5" fmla="*/ 770224 w 3719609"/>
              <a:gd name="connsiteY5" fmla="*/ 1104334 h 1104456"/>
              <a:gd name="connsiteX6" fmla="*/ 9821 w 3719609"/>
              <a:gd name="connsiteY6" fmla="*/ 707565 h 110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9609" h="1104456">
                <a:moveTo>
                  <a:pt x="9821" y="707565"/>
                </a:moveTo>
                <a:cubicBezTo>
                  <a:pt x="100935" y="525389"/>
                  <a:pt x="702745" y="77451"/>
                  <a:pt x="1316909" y="11277"/>
                </a:cubicBezTo>
                <a:cubicBezTo>
                  <a:pt x="1931073" y="-54897"/>
                  <a:pt x="3509193" y="186499"/>
                  <a:pt x="3694805" y="310523"/>
                </a:cubicBezTo>
                <a:cubicBezTo>
                  <a:pt x="3880417" y="434547"/>
                  <a:pt x="2973283" y="609292"/>
                  <a:pt x="2671214" y="671198"/>
                </a:cubicBezTo>
                <a:cubicBezTo>
                  <a:pt x="2369145" y="733104"/>
                  <a:pt x="2054845" y="766182"/>
                  <a:pt x="1738013" y="838371"/>
                </a:cubicBezTo>
                <a:cubicBezTo>
                  <a:pt x="1421181" y="910560"/>
                  <a:pt x="1056251" y="1110093"/>
                  <a:pt x="770224" y="1104334"/>
                </a:cubicBezTo>
                <a:cubicBezTo>
                  <a:pt x="484197" y="1098575"/>
                  <a:pt x="-81293" y="889741"/>
                  <a:pt x="9821" y="707565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ál 3"/>
          <p:cNvSpPr/>
          <p:nvPr/>
        </p:nvSpPr>
        <p:spPr>
          <a:xfrm>
            <a:off x="6660232" y="3429000"/>
            <a:ext cx="2252118" cy="646922"/>
          </a:xfrm>
          <a:custGeom>
            <a:avLst/>
            <a:gdLst>
              <a:gd name="connsiteX0" fmla="*/ 0 w 3456384"/>
              <a:gd name="connsiteY0" fmla="*/ 612068 h 1224136"/>
              <a:gd name="connsiteX1" fmla="*/ 1728192 w 3456384"/>
              <a:gd name="connsiteY1" fmla="*/ 0 h 1224136"/>
              <a:gd name="connsiteX2" fmla="*/ 3456384 w 3456384"/>
              <a:gd name="connsiteY2" fmla="*/ 612068 h 1224136"/>
              <a:gd name="connsiteX3" fmla="*/ 1728192 w 3456384"/>
              <a:gd name="connsiteY3" fmla="*/ 1224136 h 1224136"/>
              <a:gd name="connsiteX4" fmla="*/ 0 w 3456384"/>
              <a:gd name="connsiteY4" fmla="*/ 612068 h 1224136"/>
              <a:gd name="connsiteX0" fmla="*/ 0 w 3672953"/>
              <a:gd name="connsiteY0" fmla="*/ 1167437 h 1365717"/>
              <a:gd name="connsiteX1" fmla="*/ 1944761 w 3672953"/>
              <a:gd name="connsiteY1" fmla="*/ 13948 h 1365717"/>
              <a:gd name="connsiteX2" fmla="*/ 3672953 w 3672953"/>
              <a:gd name="connsiteY2" fmla="*/ 626016 h 1365717"/>
              <a:gd name="connsiteX3" fmla="*/ 1944761 w 3672953"/>
              <a:gd name="connsiteY3" fmla="*/ 1238084 h 1365717"/>
              <a:gd name="connsiteX4" fmla="*/ 0 w 3672953"/>
              <a:gd name="connsiteY4" fmla="*/ 1167437 h 1365717"/>
              <a:gd name="connsiteX0" fmla="*/ 10499 w 3683452"/>
              <a:gd name="connsiteY0" fmla="*/ 1155787 h 1300988"/>
              <a:gd name="connsiteX1" fmla="*/ 1293524 w 3683452"/>
              <a:gd name="connsiteY1" fmla="*/ 14330 h 1300988"/>
              <a:gd name="connsiteX2" fmla="*/ 3683452 w 3683452"/>
              <a:gd name="connsiteY2" fmla="*/ 614366 h 1300988"/>
              <a:gd name="connsiteX3" fmla="*/ 1955260 w 3683452"/>
              <a:gd name="connsiteY3" fmla="*/ 1226434 h 1300988"/>
              <a:gd name="connsiteX4" fmla="*/ 10499 w 3683452"/>
              <a:gd name="connsiteY4" fmla="*/ 1155787 h 1300988"/>
              <a:gd name="connsiteX0" fmla="*/ 8234 w 3681187"/>
              <a:gd name="connsiteY0" fmla="*/ 1155787 h 1210298"/>
              <a:gd name="connsiteX1" fmla="*/ 1291259 w 3681187"/>
              <a:gd name="connsiteY1" fmla="*/ 14330 h 1210298"/>
              <a:gd name="connsiteX2" fmla="*/ 3681187 w 3681187"/>
              <a:gd name="connsiteY2" fmla="*/ 614366 h 1210298"/>
              <a:gd name="connsiteX3" fmla="*/ 1868774 w 3681187"/>
              <a:gd name="connsiteY3" fmla="*/ 985803 h 1210298"/>
              <a:gd name="connsiteX4" fmla="*/ 8234 w 3681187"/>
              <a:gd name="connsiteY4" fmla="*/ 1155787 h 1210298"/>
              <a:gd name="connsiteX0" fmla="*/ 8234 w 3681187"/>
              <a:gd name="connsiteY0" fmla="*/ 1155787 h 1327840"/>
              <a:gd name="connsiteX1" fmla="*/ 1291259 w 3681187"/>
              <a:gd name="connsiteY1" fmla="*/ 14330 h 1327840"/>
              <a:gd name="connsiteX2" fmla="*/ 3681187 w 3681187"/>
              <a:gd name="connsiteY2" fmla="*/ 614366 h 1327840"/>
              <a:gd name="connsiteX3" fmla="*/ 1868774 w 3681187"/>
              <a:gd name="connsiteY3" fmla="*/ 985803 h 1327840"/>
              <a:gd name="connsiteX4" fmla="*/ 8234 w 3681187"/>
              <a:gd name="connsiteY4" fmla="*/ 1155787 h 1327840"/>
              <a:gd name="connsiteX0" fmla="*/ 8234 w 3701184"/>
              <a:gd name="connsiteY0" fmla="*/ 1151152 h 1323205"/>
              <a:gd name="connsiteX1" fmla="*/ 1291259 w 3701184"/>
              <a:gd name="connsiteY1" fmla="*/ 9695 h 1323205"/>
              <a:gd name="connsiteX2" fmla="*/ 3681187 w 3701184"/>
              <a:gd name="connsiteY2" fmla="*/ 609731 h 1323205"/>
              <a:gd name="connsiteX3" fmla="*/ 2404933 w 3701184"/>
              <a:gd name="connsiteY3" fmla="*/ 753838 h 1323205"/>
              <a:gd name="connsiteX4" fmla="*/ 1868774 w 3701184"/>
              <a:gd name="connsiteY4" fmla="*/ 981168 h 1323205"/>
              <a:gd name="connsiteX5" fmla="*/ 8234 w 3701184"/>
              <a:gd name="connsiteY5" fmla="*/ 1151152 h 1323205"/>
              <a:gd name="connsiteX0" fmla="*/ 8234 w 3705991"/>
              <a:gd name="connsiteY0" fmla="*/ 1151152 h 1198621"/>
              <a:gd name="connsiteX1" fmla="*/ 1291259 w 3705991"/>
              <a:gd name="connsiteY1" fmla="*/ 9695 h 1198621"/>
              <a:gd name="connsiteX2" fmla="*/ 3681187 w 3705991"/>
              <a:gd name="connsiteY2" fmla="*/ 609731 h 1198621"/>
              <a:gd name="connsiteX3" fmla="*/ 2657596 w 3705991"/>
              <a:gd name="connsiteY3" fmla="*/ 970406 h 1198621"/>
              <a:gd name="connsiteX4" fmla="*/ 1868774 w 3705991"/>
              <a:gd name="connsiteY4" fmla="*/ 981168 h 1198621"/>
              <a:gd name="connsiteX5" fmla="*/ 8234 w 3705991"/>
              <a:gd name="connsiteY5" fmla="*/ 1151152 h 1198621"/>
              <a:gd name="connsiteX0" fmla="*/ 4880 w 3702637"/>
              <a:gd name="connsiteY0" fmla="*/ 1151152 h 1256698"/>
              <a:gd name="connsiteX1" fmla="*/ 1287905 w 3702637"/>
              <a:gd name="connsiteY1" fmla="*/ 9695 h 1256698"/>
              <a:gd name="connsiteX2" fmla="*/ 3677833 w 3702637"/>
              <a:gd name="connsiteY2" fmla="*/ 609731 h 1256698"/>
              <a:gd name="connsiteX3" fmla="*/ 2654242 w 3702637"/>
              <a:gd name="connsiteY3" fmla="*/ 970406 h 1256698"/>
              <a:gd name="connsiteX4" fmla="*/ 1721041 w 3702637"/>
              <a:gd name="connsiteY4" fmla="*/ 1185705 h 1256698"/>
              <a:gd name="connsiteX5" fmla="*/ 4880 w 3702637"/>
              <a:gd name="connsiteY5" fmla="*/ 1151152 h 1256698"/>
              <a:gd name="connsiteX0" fmla="*/ 15024 w 3712781"/>
              <a:gd name="connsiteY0" fmla="*/ 1151152 h 1274502"/>
              <a:gd name="connsiteX1" fmla="*/ 1298049 w 3712781"/>
              <a:gd name="connsiteY1" fmla="*/ 9695 h 1274502"/>
              <a:gd name="connsiteX2" fmla="*/ 3687977 w 3712781"/>
              <a:gd name="connsiteY2" fmla="*/ 609731 h 1274502"/>
              <a:gd name="connsiteX3" fmla="*/ 2664386 w 3712781"/>
              <a:gd name="connsiteY3" fmla="*/ 970406 h 1274502"/>
              <a:gd name="connsiteX4" fmla="*/ 1731185 w 3712781"/>
              <a:gd name="connsiteY4" fmla="*/ 1185705 h 1274502"/>
              <a:gd name="connsiteX5" fmla="*/ 667143 w 3712781"/>
              <a:gd name="connsiteY5" fmla="*/ 1247131 h 1274502"/>
              <a:gd name="connsiteX6" fmla="*/ 15024 w 3712781"/>
              <a:gd name="connsiteY6" fmla="*/ 1151152 h 1274502"/>
              <a:gd name="connsiteX0" fmla="*/ 9627 w 3707384"/>
              <a:gd name="connsiteY0" fmla="*/ 1151152 h 1403701"/>
              <a:gd name="connsiteX1" fmla="*/ 1292652 w 3707384"/>
              <a:gd name="connsiteY1" fmla="*/ 9695 h 1403701"/>
              <a:gd name="connsiteX2" fmla="*/ 3682580 w 3707384"/>
              <a:gd name="connsiteY2" fmla="*/ 609731 h 1403701"/>
              <a:gd name="connsiteX3" fmla="*/ 2658989 w 3707384"/>
              <a:gd name="connsiteY3" fmla="*/ 970406 h 1403701"/>
              <a:gd name="connsiteX4" fmla="*/ 1725788 w 3707384"/>
              <a:gd name="connsiteY4" fmla="*/ 1185705 h 1403701"/>
              <a:gd name="connsiteX5" fmla="*/ 757999 w 3707384"/>
              <a:gd name="connsiteY5" fmla="*/ 1403542 h 1403701"/>
              <a:gd name="connsiteX6" fmla="*/ 9627 w 3707384"/>
              <a:gd name="connsiteY6" fmla="*/ 1151152 h 1403701"/>
              <a:gd name="connsiteX0" fmla="*/ 2146 w 3699903"/>
              <a:gd name="connsiteY0" fmla="*/ 916414 h 1168963"/>
              <a:gd name="connsiteX1" fmla="*/ 984382 w 3699903"/>
              <a:gd name="connsiteY1" fmla="*/ 15589 h 1168963"/>
              <a:gd name="connsiteX2" fmla="*/ 3675099 w 3699903"/>
              <a:gd name="connsiteY2" fmla="*/ 374993 h 1168963"/>
              <a:gd name="connsiteX3" fmla="*/ 2651508 w 3699903"/>
              <a:gd name="connsiteY3" fmla="*/ 735668 h 1168963"/>
              <a:gd name="connsiteX4" fmla="*/ 1718307 w 3699903"/>
              <a:gd name="connsiteY4" fmla="*/ 950967 h 1168963"/>
              <a:gd name="connsiteX5" fmla="*/ 750518 w 3699903"/>
              <a:gd name="connsiteY5" fmla="*/ 1168804 h 1168963"/>
              <a:gd name="connsiteX6" fmla="*/ 2146 w 3699903"/>
              <a:gd name="connsiteY6" fmla="*/ 916414 h 1168963"/>
              <a:gd name="connsiteX0" fmla="*/ 2146 w 3699903"/>
              <a:gd name="connsiteY0" fmla="*/ 916414 h 1168898"/>
              <a:gd name="connsiteX1" fmla="*/ 984382 w 3699903"/>
              <a:gd name="connsiteY1" fmla="*/ 15589 h 1168898"/>
              <a:gd name="connsiteX2" fmla="*/ 3675099 w 3699903"/>
              <a:gd name="connsiteY2" fmla="*/ 374993 h 1168898"/>
              <a:gd name="connsiteX3" fmla="*/ 2651508 w 3699903"/>
              <a:gd name="connsiteY3" fmla="*/ 735668 h 1168898"/>
              <a:gd name="connsiteX4" fmla="*/ 1670181 w 3699903"/>
              <a:gd name="connsiteY4" fmla="*/ 842683 h 1168898"/>
              <a:gd name="connsiteX5" fmla="*/ 750518 w 3699903"/>
              <a:gd name="connsiteY5" fmla="*/ 1168804 h 1168898"/>
              <a:gd name="connsiteX6" fmla="*/ 2146 w 3699903"/>
              <a:gd name="connsiteY6" fmla="*/ 916414 h 1168898"/>
              <a:gd name="connsiteX0" fmla="*/ 10008 w 3707765"/>
              <a:gd name="connsiteY0" fmla="*/ 859017 h 1111501"/>
              <a:gd name="connsiteX1" fmla="*/ 1305065 w 3707765"/>
              <a:gd name="connsiteY1" fmla="*/ 18350 h 1111501"/>
              <a:gd name="connsiteX2" fmla="*/ 3682961 w 3707765"/>
              <a:gd name="connsiteY2" fmla="*/ 317596 h 1111501"/>
              <a:gd name="connsiteX3" fmla="*/ 2659370 w 3707765"/>
              <a:gd name="connsiteY3" fmla="*/ 678271 h 1111501"/>
              <a:gd name="connsiteX4" fmla="*/ 1678043 w 3707765"/>
              <a:gd name="connsiteY4" fmla="*/ 785286 h 1111501"/>
              <a:gd name="connsiteX5" fmla="*/ 758380 w 3707765"/>
              <a:gd name="connsiteY5" fmla="*/ 1111407 h 1111501"/>
              <a:gd name="connsiteX6" fmla="*/ 10008 w 3707765"/>
              <a:gd name="connsiteY6" fmla="*/ 859017 h 1111501"/>
              <a:gd name="connsiteX0" fmla="*/ 9821 w 3719609"/>
              <a:gd name="connsiteY0" fmla="*/ 707565 h 1104428"/>
              <a:gd name="connsiteX1" fmla="*/ 1316909 w 3719609"/>
              <a:gd name="connsiteY1" fmla="*/ 11277 h 1104428"/>
              <a:gd name="connsiteX2" fmla="*/ 3694805 w 3719609"/>
              <a:gd name="connsiteY2" fmla="*/ 310523 h 1104428"/>
              <a:gd name="connsiteX3" fmla="*/ 2671214 w 3719609"/>
              <a:gd name="connsiteY3" fmla="*/ 671198 h 1104428"/>
              <a:gd name="connsiteX4" fmla="*/ 1689887 w 3719609"/>
              <a:gd name="connsiteY4" fmla="*/ 778213 h 1104428"/>
              <a:gd name="connsiteX5" fmla="*/ 770224 w 3719609"/>
              <a:gd name="connsiteY5" fmla="*/ 1104334 h 1104428"/>
              <a:gd name="connsiteX6" fmla="*/ 9821 w 3719609"/>
              <a:gd name="connsiteY6" fmla="*/ 707565 h 1104428"/>
              <a:gd name="connsiteX0" fmla="*/ 9821 w 3719609"/>
              <a:gd name="connsiteY0" fmla="*/ 707565 h 1104456"/>
              <a:gd name="connsiteX1" fmla="*/ 1316909 w 3719609"/>
              <a:gd name="connsiteY1" fmla="*/ 11277 h 1104456"/>
              <a:gd name="connsiteX2" fmla="*/ 3694805 w 3719609"/>
              <a:gd name="connsiteY2" fmla="*/ 310523 h 1104456"/>
              <a:gd name="connsiteX3" fmla="*/ 2671214 w 3719609"/>
              <a:gd name="connsiteY3" fmla="*/ 671198 h 1104456"/>
              <a:gd name="connsiteX4" fmla="*/ 1738013 w 3719609"/>
              <a:gd name="connsiteY4" fmla="*/ 838371 h 1104456"/>
              <a:gd name="connsiteX5" fmla="*/ 770224 w 3719609"/>
              <a:gd name="connsiteY5" fmla="*/ 1104334 h 1104456"/>
              <a:gd name="connsiteX6" fmla="*/ 9821 w 3719609"/>
              <a:gd name="connsiteY6" fmla="*/ 707565 h 1104456"/>
              <a:gd name="connsiteX0" fmla="*/ 11806 w 3613310"/>
              <a:gd name="connsiteY0" fmla="*/ 359795 h 1093570"/>
              <a:gd name="connsiteX1" fmla="*/ 1210610 w 3613310"/>
              <a:gd name="connsiteY1" fmla="*/ 391 h 1093570"/>
              <a:gd name="connsiteX2" fmla="*/ 3588506 w 3613310"/>
              <a:gd name="connsiteY2" fmla="*/ 299637 h 1093570"/>
              <a:gd name="connsiteX3" fmla="*/ 2564915 w 3613310"/>
              <a:gd name="connsiteY3" fmla="*/ 660312 h 1093570"/>
              <a:gd name="connsiteX4" fmla="*/ 1631714 w 3613310"/>
              <a:gd name="connsiteY4" fmla="*/ 827485 h 1093570"/>
              <a:gd name="connsiteX5" fmla="*/ 663925 w 3613310"/>
              <a:gd name="connsiteY5" fmla="*/ 1093448 h 1093570"/>
              <a:gd name="connsiteX6" fmla="*/ 11806 w 3613310"/>
              <a:gd name="connsiteY6" fmla="*/ 359795 h 1093570"/>
              <a:gd name="connsiteX0" fmla="*/ 2806 w 3604310"/>
              <a:gd name="connsiteY0" fmla="*/ 359795 h 828622"/>
              <a:gd name="connsiteX1" fmla="*/ 1201610 w 3604310"/>
              <a:gd name="connsiteY1" fmla="*/ 391 h 828622"/>
              <a:gd name="connsiteX2" fmla="*/ 3579506 w 3604310"/>
              <a:gd name="connsiteY2" fmla="*/ 299637 h 828622"/>
              <a:gd name="connsiteX3" fmla="*/ 2555915 w 3604310"/>
              <a:gd name="connsiteY3" fmla="*/ 660312 h 828622"/>
              <a:gd name="connsiteX4" fmla="*/ 1622714 w 3604310"/>
              <a:gd name="connsiteY4" fmla="*/ 827485 h 828622"/>
              <a:gd name="connsiteX5" fmla="*/ 895557 w 3604310"/>
              <a:gd name="connsiteY5" fmla="*/ 576090 h 828622"/>
              <a:gd name="connsiteX6" fmla="*/ 2806 w 3604310"/>
              <a:gd name="connsiteY6" fmla="*/ 359795 h 828622"/>
              <a:gd name="connsiteX0" fmla="*/ 4408 w 3605912"/>
              <a:gd name="connsiteY0" fmla="*/ 162341 h 631168"/>
              <a:gd name="connsiteX1" fmla="*/ 1287434 w 3605912"/>
              <a:gd name="connsiteY1" fmla="*/ 7474 h 631168"/>
              <a:gd name="connsiteX2" fmla="*/ 3581108 w 3605912"/>
              <a:gd name="connsiteY2" fmla="*/ 102183 h 631168"/>
              <a:gd name="connsiteX3" fmla="*/ 2557517 w 3605912"/>
              <a:gd name="connsiteY3" fmla="*/ 462858 h 631168"/>
              <a:gd name="connsiteX4" fmla="*/ 1624316 w 3605912"/>
              <a:gd name="connsiteY4" fmla="*/ 630031 h 631168"/>
              <a:gd name="connsiteX5" fmla="*/ 897159 w 3605912"/>
              <a:gd name="connsiteY5" fmla="*/ 378636 h 631168"/>
              <a:gd name="connsiteX6" fmla="*/ 4408 w 3605912"/>
              <a:gd name="connsiteY6" fmla="*/ 162341 h 631168"/>
              <a:gd name="connsiteX0" fmla="*/ 4408 w 2642626"/>
              <a:gd name="connsiteY0" fmla="*/ 178142 h 646969"/>
              <a:gd name="connsiteX1" fmla="*/ 1287434 w 2642626"/>
              <a:gd name="connsiteY1" fmla="*/ 23275 h 646969"/>
              <a:gd name="connsiteX2" fmla="*/ 2089192 w 2642626"/>
              <a:gd name="connsiteY2" fmla="*/ 81889 h 646969"/>
              <a:gd name="connsiteX3" fmla="*/ 2557517 w 2642626"/>
              <a:gd name="connsiteY3" fmla="*/ 478659 h 646969"/>
              <a:gd name="connsiteX4" fmla="*/ 1624316 w 2642626"/>
              <a:gd name="connsiteY4" fmla="*/ 645832 h 646969"/>
              <a:gd name="connsiteX5" fmla="*/ 897159 w 2642626"/>
              <a:gd name="connsiteY5" fmla="*/ 394437 h 646969"/>
              <a:gd name="connsiteX6" fmla="*/ 4408 w 2642626"/>
              <a:gd name="connsiteY6" fmla="*/ 178142 h 646969"/>
              <a:gd name="connsiteX0" fmla="*/ 4408 w 2253915"/>
              <a:gd name="connsiteY0" fmla="*/ 178142 h 672386"/>
              <a:gd name="connsiteX1" fmla="*/ 1287434 w 2253915"/>
              <a:gd name="connsiteY1" fmla="*/ 23275 h 672386"/>
              <a:gd name="connsiteX2" fmla="*/ 2089192 w 2253915"/>
              <a:gd name="connsiteY2" fmla="*/ 81889 h 672386"/>
              <a:gd name="connsiteX3" fmla="*/ 2052191 w 2253915"/>
              <a:gd name="connsiteY3" fmla="*/ 623038 h 672386"/>
              <a:gd name="connsiteX4" fmla="*/ 1624316 w 2253915"/>
              <a:gd name="connsiteY4" fmla="*/ 645832 h 672386"/>
              <a:gd name="connsiteX5" fmla="*/ 897159 w 2253915"/>
              <a:gd name="connsiteY5" fmla="*/ 394437 h 672386"/>
              <a:gd name="connsiteX6" fmla="*/ 4408 w 2253915"/>
              <a:gd name="connsiteY6" fmla="*/ 178142 h 672386"/>
              <a:gd name="connsiteX0" fmla="*/ 3236 w 2252743"/>
              <a:gd name="connsiteY0" fmla="*/ 178142 h 666739"/>
              <a:gd name="connsiteX1" fmla="*/ 1286262 w 2252743"/>
              <a:gd name="connsiteY1" fmla="*/ 23275 h 666739"/>
              <a:gd name="connsiteX2" fmla="*/ 2088020 w 2252743"/>
              <a:gd name="connsiteY2" fmla="*/ 81889 h 666739"/>
              <a:gd name="connsiteX3" fmla="*/ 2051019 w 2252743"/>
              <a:gd name="connsiteY3" fmla="*/ 623038 h 666739"/>
              <a:gd name="connsiteX4" fmla="*/ 1623144 w 2252743"/>
              <a:gd name="connsiteY4" fmla="*/ 645832 h 666739"/>
              <a:gd name="connsiteX5" fmla="*/ 944113 w 2252743"/>
              <a:gd name="connsiteY5" fmla="*/ 478658 h 666739"/>
              <a:gd name="connsiteX6" fmla="*/ 3236 w 2252743"/>
              <a:gd name="connsiteY6" fmla="*/ 178142 h 666739"/>
              <a:gd name="connsiteX0" fmla="*/ 2291 w 2251798"/>
              <a:gd name="connsiteY0" fmla="*/ 178142 h 666739"/>
              <a:gd name="connsiteX1" fmla="*/ 1285317 w 2251798"/>
              <a:gd name="connsiteY1" fmla="*/ 23275 h 666739"/>
              <a:gd name="connsiteX2" fmla="*/ 2087075 w 2251798"/>
              <a:gd name="connsiteY2" fmla="*/ 81889 h 666739"/>
              <a:gd name="connsiteX3" fmla="*/ 2050074 w 2251798"/>
              <a:gd name="connsiteY3" fmla="*/ 623038 h 666739"/>
              <a:gd name="connsiteX4" fmla="*/ 1622199 w 2251798"/>
              <a:gd name="connsiteY4" fmla="*/ 645832 h 666739"/>
              <a:gd name="connsiteX5" fmla="*/ 2291 w 2251798"/>
              <a:gd name="connsiteY5" fmla="*/ 178142 h 666739"/>
              <a:gd name="connsiteX0" fmla="*/ 2611 w 2252118"/>
              <a:gd name="connsiteY0" fmla="*/ 178142 h 646922"/>
              <a:gd name="connsiteX1" fmla="*/ 1285637 w 2252118"/>
              <a:gd name="connsiteY1" fmla="*/ 23275 h 646922"/>
              <a:gd name="connsiteX2" fmla="*/ 2087395 w 2252118"/>
              <a:gd name="connsiteY2" fmla="*/ 81889 h 646922"/>
              <a:gd name="connsiteX3" fmla="*/ 2050394 w 2252118"/>
              <a:gd name="connsiteY3" fmla="*/ 623038 h 646922"/>
              <a:gd name="connsiteX4" fmla="*/ 1646582 w 2252118"/>
              <a:gd name="connsiteY4" fmla="*/ 585674 h 646922"/>
              <a:gd name="connsiteX5" fmla="*/ 2611 w 2252118"/>
              <a:gd name="connsiteY5" fmla="*/ 178142 h 646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2118" h="646922">
                <a:moveTo>
                  <a:pt x="2611" y="178142"/>
                </a:moveTo>
                <a:cubicBezTo>
                  <a:pt x="-57547" y="84409"/>
                  <a:pt x="938173" y="39317"/>
                  <a:pt x="1285637" y="23275"/>
                </a:cubicBezTo>
                <a:cubicBezTo>
                  <a:pt x="1633101" y="7233"/>
                  <a:pt x="1901783" y="-42135"/>
                  <a:pt x="2087395" y="81889"/>
                </a:cubicBezTo>
                <a:cubicBezTo>
                  <a:pt x="2273007" y="205913"/>
                  <a:pt x="2352463" y="561132"/>
                  <a:pt x="2050394" y="623038"/>
                </a:cubicBezTo>
                <a:cubicBezTo>
                  <a:pt x="1748325" y="684944"/>
                  <a:pt x="1831066" y="609737"/>
                  <a:pt x="1646582" y="585674"/>
                </a:cubicBezTo>
                <a:cubicBezTo>
                  <a:pt x="1305285" y="511525"/>
                  <a:pt x="62769" y="271875"/>
                  <a:pt x="2611" y="178142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ovéPole 6"/>
          <p:cNvSpPr txBox="1"/>
          <p:nvPr/>
        </p:nvSpPr>
        <p:spPr>
          <a:xfrm>
            <a:off x="231763" y="5657671"/>
            <a:ext cx="3997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Kar a moréna (Big Dog, </a:t>
            </a:r>
            <a:r>
              <a:rPr lang="cs-CZ" dirty="0" err="1" smtClean="0">
                <a:solidFill>
                  <a:srgbClr val="FFFF00"/>
                </a:solidFill>
              </a:rPr>
              <a:t>British</a:t>
            </a:r>
            <a:r>
              <a:rPr lang="cs-CZ" dirty="0" smtClean="0">
                <a:solidFill>
                  <a:srgbClr val="FFFF00"/>
                </a:solidFill>
              </a:rPr>
              <a:t> Columbia)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Takto mohla vypadat krajina v okolí Prášilského jezera (vpravo) před cca 14 tis. lety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564622" y="5729679"/>
            <a:ext cx="337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Kar a moréna (Prášilské jezero)  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95536" y="1484784"/>
            <a:ext cx="7915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Na topické a </a:t>
            </a:r>
            <a:r>
              <a:rPr lang="cs-CZ" dirty="0" err="1" smtClean="0">
                <a:solidFill>
                  <a:srgbClr val="FFFF00"/>
                </a:solidFill>
              </a:rPr>
              <a:t>chorické</a:t>
            </a:r>
            <a:r>
              <a:rPr lang="cs-CZ" dirty="0" smtClean="0">
                <a:solidFill>
                  <a:srgbClr val="FFFF00"/>
                </a:solidFill>
              </a:rPr>
              <a:t> úrovni opakující se formy – možné určit genezi a dobu vzniku.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Chápeme, jak funguje krajina… </a:t>
            </a:r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3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188103" y="3792268"/>
            <a:ext cx="6552728" cy="519412"/>
            <a:chOff x="179512" y="3212976"/>
            <a:chExt cx="6552728" cy="441340"/>
          </a:xfrm>
        </p:grpSpPr>
        <p:sp>
          <p:nvSpPr>
            <p:cNvPr id="3" name="Obdélník 2"/>
            <p:cNvSpPr/>
            <p:nvPr/>
          </p:nvSpPr>
          <p:spPr>
            <a:xfrm>
              <a:off x="179512" y="3212976"/>
              <a:ext cx="5077649" cy="4413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Šipka doprava 6"/>
            <p:cNvSpPr/>
            <p:nvPr/>
          </p:nvSpPr>
          <p:spPr>
            <a:xfrm>
              <a:off x="5508104" y="3212976"/>
              <a:ext cx="1224136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V jaké časové dimenzi se pohybujeme?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C435-3B6C-4357-B2C4-A26924342985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251520" y="1772816"/>
            <a:ext cx="8520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Změny přírodního prostředí 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smtClean="0">
                <a:solidFill>
                  <a:srgbClr val="FFFF00"/>
                </a:solidFill>
              </a:rPr>
              <a:t>(většinou provázené změnami klimatu) v různých prostorových  (globálních až lokálních) a časových  (od dávné geologické minulosti po současné změny) dimenzích.</a:t>
            </a:r>
          </a:p>
          <a:p>
            <a:r>
              <a:rPr lang="cs-CZ" b="1" dirty="0" smtClean="0">
                <a:solidFill>
                  <a:srgbClr val="FFFF00"/>
                </a:solidFill>
              </a:rPr>
              <a:t>Různé časové dimenze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06454" y="3356992"/>
            <a:ext cx="650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Změny v „dávné“ geologické minulosti – paleontologie 5V (globální)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51520" y="3861048"/>
            <a:ext cx="399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Změny v „nedávné“ geologické minulosti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88103" y="4592161"/>
            <a:ext cx="863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Změny v historické době (záznamy, měření): desítky až stovky let; lokální až regionální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14431" y="5373216"/>
            <a:ext cx="624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Změny současných </a:t>
            </a:r>
            <a:r>
              <a:rPr lang="cs-CZ" dirty="0" err="1" smtClean="0">
                <a:solidFill>
                  <a:schemeClr val="bg2"/>
                </a:solidFill>
              </a:rPr>
              <a:t>eko</a:t>
            </a:r>
            <a:r>
              <a:rPr lang="cs-CZ" dirty="0" smtClean="0">
                <a:solidFill>
                  <a:schemeClr val="bg2"/>
                </a:solidFill>
              </a:rPr>
              <a:t>- a </a:t>
            </a:r>
            <a:r>
              <a:rPr lang="cs-CZ" dirty="0" err="1" smtClean="0">
                <a:solidFill>
                  <a:schemeClr val="bg2"/>
                </a:solidFill>
              </a:rPr>
              <a:t>geosystémů</a:t>
            </a:r>
            <a:r>
              <a:rPr lang="cs-CZ" dirty="0" smtClean="0">
                <a:solidFill>
                  <a:schemeClr val="bg2"/>
                </a:solidFill>
              </a:rPr>
              <a:t>: roky, lokální až regionální </a:t>
            </a:r>
            <a:endParaRPr lang="en-GB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871208"/>
          </a:xfrm>
        </p:spPr>
        <p:txBody>
          <a:bodyPr>
            <a:noAutofit/>
          </a:bodyPr>
          <a:lstStyle/>
          <a:p>
            <a:pPr algn="ctr"/>
            <a:r>
              <a:rPr lang="cs-CZ" sz="2000" dirty="0" smtClean="0">
                <a:solidFill>
                  <a:srgbClr val="FFFF00"/>
                </a:solidFill>
              </a:rPr>
              <a:t>Environmentální změny v „nedávné“ (cca 2,6 milionu let)  geologické minulosti</a:t>
            </a:r>
            <a:br>
              <a:rPr lang="cs-CZ" sz="2000" dirty="0" smtClean="0">
                <a:solidFill>
                  <a:srgbClr val="FFFF00"/>
                </a:solidFill>
              </a:rPr>
            </a:br>
            <a:r>
              <a:rPr lang="cs-CZ" sz="2000" dirty="0" smtClean="0">
                <a:solidFill>
                  <a:srgbClr val="FFFF00"/>
                </a:solidFill>
              </a:rPr>
              <a:t>= změny v kvartéru (čtvrtohory)</a:t>
            </a:r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C435-3B6C-4357-B2C4-A26924342985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8" name="Zástupný symbol pro číslo snímku 4"/>
          <p:cNvSpPr txBox="1">
            <a:spLocks/>
          </p:cNvSpPr>
          <p:nvPr/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defPPr>
              <a:defRPr lang="cs-CZ"/>
            </a:defPPr>
            <a:lvl1pPr marL="0" algn="r" defTabSz="914400" rtl="0" eaLnBrk="1" latinLnBrk="0" hangingPunct="1">
              <a:defRPr kumimoji="0" sz="1600" kern="1200">
                <a:solidFill>
                  <a:schemeClr val="tx2">
                    <a:shade val="9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A1C435-3B6C-4357-B2C4-A26924342985}" type="slidenum">
              <a:rPr lang="cs-CZ" smtClean="0"/>
              <a:pPr/>
              <a:t>15</a:t>
            </a:fld>
            <a:endParaRPr lang="cs-CZ"/>
          </a:p>
        </p:txBody>
      </p:sp>
      <p:pic>
        <p:nvPicPr>
          <p:cNvPr id="10" name="Obrázek 9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58" y="1556792"/>
            <a:ext cx="5570162" cy="462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Pozdní glaciál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>
                <a:solidFill>
                  <a:srgbClr val="FFFF00"/>
                </a:solidFill>
              </a:rPr>
              <a:t>Konec poslední velké klimatické změny…</a:t>
            </a:r>
          </a:p>
          <a:p>
            <a:pPr>
              <a:buNone/>
            </a:pPr>
            <a:r>
              <a:rPr lang="cs-CZ" dirty="0" smtClean="0">
                <a:solidFill>
                  <a:schemeClr val="bg2"/>
                </a:solidFill>
              </a:rPr>
              <a:t>Navazuje na poslední glaciální maximum</a:t>
            </a:r>
          </a:p>
          <a:p>
            <a:pPr>
              <a:buNone/>
            </a:pPr>
            <a:r>
              <a:rPr lang="cs-CZ" dirty="0" smtClean="0">
                <a:solidFill>
                  <a:schemeClr val="bg2"/>
                </a:solidFill>
              </a:rPr>
              <a:t>19,5 </a:t>
            </a:r>
            <a:r>
              <a:rPr lang="cs-CZ" dirty="0" err="1" smtClean="0">
                <a:solidFill>
                  <a:schemeClr val="bg2"/>
                </a:solidFill>
              </a:rPr>
              <a:t>ky</a:t>
            </a:r>
            <a:r>
              <a:rPr lang="cs-CZ" dirty="0" smtClean="0">
                <a:solidFill>
                  <a:schemeClr val="bg2"/>
                </a:solidFill>
              </a:rPr>
              <a:t> zpět – výrazný vzestup hladiny světového oceánu</a:t>
            </a:r>
          </a:p>
          <a:p>
            <a:pPr>
              <a:buNone/>
            </a:pPr>
            <a:r>
              <a:rPr lang="cs-CZ" dirty="0" smtClean="0">
                <a:solidFill>
                  <a:schemeClr val="bg2"/>
                </a:solidFill>
              </a:rPr>
              <a:t>Končí posledním výrazným chladným obdobím (Mladším </a:t>
            </a:r>
            <a:r>
              <a:rPr lang="cs-CZ" dirty="0" err="1" smtClean="0">
                <a:solidFill>
                  <a:schemeClr val="bg2"/>
                </a:solidFill>
              </a:rPr>
              <a:t>dryasem</a:t>
            </a:r>
            <a:r>
              <a:rPr lang="cs-CZ" dirty="0" smtClean="0">
                <a:solidFill>
                  <a:schemeClr val="bg2"/>
                </a:solidFill>
              </a:rPr>
              <a:t>) resp. začátkem Holocénu</a:t>
            </a:r>
            <a:endParaRPr lang="cs-CZ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4000" dirty="0" smtClean="0">
                <a:solidFill>
                  <a:schemeClr val="bg2"/>
                </a:solidFill>
              </a:rPr>
              <a:t>Konec posledního výrazného chladného výkyvu – pozdní glaciál</a:t>
            </a:r>
          </a:p>
        </p:txBody>
      </p:sp>
      <p:pic>
        <p:nvPicPr>
          <p:cNvPr id="6656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2043191"/>
            <a:ext cx="8460432" cy="4814809"/>
          </a:xfrm>
          <a:noFill/>
        </p:spPr>
      </p:pic>
      <p:sp>
        <p:nvSpPr>
          <p:cNvPr id="8" name="TextovéPole 7"/>
          <p:cNvSpPr txBox="1"/>
          <p:nvPr/>
        </p:nvSpPr>
        <p:spPr>
          <a:xfrm>
            <a:off x="3275856" y="544522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c</a:t>
            </a:r>
            <a:r>
              <a:rPr lang="cs-CZ" dirty="0" smtClean="0"/>
              <a:t>. 14 700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796136" y="4581128"/>
            <a:ext cx="2445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c</a:t>
            </a:r>
            <a:r>
              <a:rPr lang="cs-CZ" dirty="0" smtClean="0"/>
              <a:t>. 14 100 (150 – 200 let)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868144" y="4221088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c</a:t>
            </a:r>
            <a:r>
              <a:rPr lang="cs-CZ" dirty="0" smtClean="0"/>
              <a:t>. 12,8 </a:t>
            </a:r>
            <a:r>
              <a:rPr lang="cs-CZ" dirty="0" err="1" smtClean="0"/>
              <a:t>kx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868144" y="3861048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c</a:t>
            </a:r>
            <a:r>
              <a:rPr lang="cs-CZ" dirty="0" smtClean="0"/>
              <a:t>. 11,5 </a:t>
            </a:r>
            <a:r>
              <a:rPr lang="cs-CZ" dirty="0" err="1" smtClean="0"/>
              <a:t>ky</a:t>
            </a:r>
            <a:endParaRPr lang="cs-CZ" dirty="0"/>
          </a:p>
        </p:txBody>
      </p:sp>
      <p:sp>
        <p:nvSpPr>
          <p:cNvPr id="12" name="Elipsa 11"/>
          <p:cNvSpPr/>
          <p:nvPr/>
        </p:nvSpPr>
        <p:spPr>
          <a:xfrm>
            <a:off x="3419872" y="3861048"/>
            <a:ext cx="2016224" cy="1656184"/>
          </a:xfrm>
          <a:prstGeom prst="ellipse">
            <a:avLst/>
          </a:prstGeom>
          <a:solidFill>
            <a:srgbClr val="FF0000">
              <a:alpha val="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03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5736" y="58614"/>
            <a:ext cx="4896544" cy="70609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Šumava 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876011"/>
            <a:ext cx="5371947" cy="598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292080" y="1772816"/>
            <a:ext cx="396672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Jihozápad ČM</a:t>
            </a:r>
          </a:p>
          <a:p>
            <a:endParaRPr lang="cs-CZ" dirty="0" smtClean="0">
              <a:solidFill>
                <a:schemeClr val="bg2"/>
              </a:solidFill>
            </a:endParaRPr>
          </a:p>
          <a:p>
            <a:r>
              <a:rPr lang="cs-CZ" dirty="0" smtClean="0">
                <a:solidFill>
                  <a:schemeClr val="bg2"/>
                </a:solidFill>
              </a:rPr>
              <a:t>Poměrně staré horniny – </a:t>
            </a:r>
            <a:r>
              <a:rPr lang="cs-CZ" dirty="0" err="1" smtClean="0">
                <a:solidFill>
                  <a:schemeClr val="bg2"/>
                </a:solidFill>
              </a:rPr>
              <a:t>moldanubikum</a:t>
            </a:r>
            <a:endParaRPr lang="cs-CZ" dirty="0" smtClean="0">
              <a:solidFill>
                <a:schemeClr val="bg2"/>
              </a:solidFill>
            </a:endParaRPr>
          </a:p>
          <a:p>
            <a:r>
              <a:rPr lang="cs-CZ" dirty="0" smtClean="0">
                <a:solidFill>
                  <a:schemeClr val="bg2"/>
                </a:solidFill>
              </a:rPr>
              <a:t> nad horninami Alpské</a:t>
            </a:r>
          </a:p>
          <a:p>
            <a:r>
              <a:rPr lang="cs-CZ" dirty="0" smtClean="0">
                <a:solidFill>
                  <a:schemeClr val="bg2"/>
                </a:solidFill>
              </a:rPr>
              <a:t>předhlubně</a:t>
            </a:r>
          </a:p>
          <a:p>
            <a:endParaRPr lang="cs-CZ" dirty="0" smtClean="0">
              <a:solidFill>
                <a:schemeClr val="bg2"/>
              </a:solidFill>
            </a:endParaRPr>
          </a:p>
          <a:p>
            <a:r>
              <a:rPr lang="cs-CZ" dirty="0" smtClean="0">
                <a:solidFill>
                  <a:schemeClr val="bg2"/>
                </a:solidFill>
              </a:rPr>
              <a:t>Významné </a:t>
            </a:r>
            <a:r>
              <a:rPr lang="cs-CZ" dirty="0" err="1" smtClean="0">
                <a:solidFill>
                  <a:schemeClr val="bg2"/>
                </a:solidFill>
              </a:rPr>
              <a:t>rozvodí</a:t>
            </a:r>
            <a:r>
              <a:rPr lang="cs-CZ" dirty="0" smtClean="0">
                <a:solidFill>
                  <a:schemeClr val="bg2"/>
                </a:solidFill>
              </a:rPr>
              <a:t> a po léta hranice </a:t>
            </a:r>
          </a:p>
          <a:p>
            <a:r>
              <a:rPr lang="cs-CZ" dirty="0" smtClean="0">
                <a:solidFill>
                  <a:schemeClr val="bg2"/>
                </a:solidFill>
              </a:rPr>
              <a:t>Českého království. </a:t>
            </a:r>
          </a:p>
          <a:p>
            <a:endParaRPr lang="cs-CZ" dirty="0" smtClean="0">
              <a:solidFill>
                <a:schemeClr val="bg2"/>
              </a:solidFill>
            </a:endParaRPr>
          </a:p>
          <a:p>
            <a:endParaRPr lang="cs-CZ" dirty="0" smtClean="0">
              <a:solidFill>
                <a:schemeClr val="bg2"/>
              </a:solidFill>
            </a:endParaRPr>
          </a:p>
          <a:p>
            <a:r>
              <a:rPr lang="cs-CZ" dirty="0" smtClean="0">
                <a:solidFill>
                  <a:schemeClr val="bg2"/>
                </a:solidFill>
              </a:rPr>
              <a:t>Poslední glaciál. Zejména oblasti jezer</a:t>
            </a:r>
          </a:p>
          <a:p>
            <a:r>
              <a:rPr lang="cs-CZ" dirty="0" smtClean="0">
                <a:solidFill>
                  <a:schemeClr val="bg2"/>
                </a:solidFill>
              </a:rPr>
              <a:t>zalednění…</a:t>
            </a:r>
          </a:p>
          <a:p>
            <a:endParaRPr lang="cs-CZ" dirty="0" smtClean="0">
              <a:solidFill>
                <a:schemeClr val="bg2"/>
              </a:solidFill>
            </a:endParaRPr>
          </a:p>
          <a:p>
            <a:r>
              <a:rPr lang="cs-CZ" dirty="0" smtClean="0">
                <a:solidFill>
                  <a:schemeClr val="bg2"/>
                </a:solidFill>
              </a:rPr>
              <a:t>5 + 3</a:t>
            </a:r>
          </a:p>
          <a:p>
            <a:r>
              <a:rPr lang="cs-CZ" dirty="0" smtClean="0">
                <a:solidFill>
                  <a:schemeClr val="bg2"/>
                </a:solidFill>
              </a:rPr>
              <a:t> </a:t>
            </a:r>
          </a:p>
          <a:p>
            <a:endParaRPr lang="cs-CZ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83568"/>
            <a:ext cx="6002750" cy="3374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-27384"/>
            <a:ext cx="4896544" cy="355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796136" y="1268760"/>
            <a:ext cx="3174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Severozápadní Šumava</a:t>
            </a:r>
          </a:p>
          <a:p>
            <a:r>
              <a:rPr lang="cs-CZ" dirty="0" smtClean="0">
                <a:solidFill>
                  <a:schemeClr val="bg2"/>
                </a:solidFill>
              </a:rPr>
              <a:t>nejvyšší vrchol,  tři hřbety (svor)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444208" y="3933056"/>
            <a:ext cx="2699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/>
                </a:solidFill>
              </a:rPr>
              <a:t>Centrální Šumava</a:t>
            </a:r>
          </a:p>
          <a:p>
            <a:r>
              <a:rPr lang="cs-CZ" dirty="0" smtClean="0">
                <a:solidFill>
                  <a:schemeClr val="bg2"/>
                </a:solidFill>
              </a:rPr>
              <a:t>Pláně – rašeliniště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516216" y="3140968"/>
            <a:ext cx="2091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Zalednění – vrcholy </a:t>
            </a:r>
          </a:p>
          <a:p>
            <a:r>
              <a:rPr lang="cs-CZ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nad 1300 m n. m.</a:t>
            </a:r>
            <a:endParaRPr lang="cs-CZ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Geografie na Fakultě pedagogické</a:t>
            </a:r>
            <a:br>
              <a:rPr lang="cs-CZ" dirty="0" smtClean="0">
                <a:solidFill>
                  <a:srgbClr val="FFFF00"/>
                </a:solidFill>
              </a:rPr>
            </a:br>
            <a:r>
              <a:rPr lang="cs-CZ" dirty="0" smtClean="0">
                <a:solidFill>
                  <a:srgbClr val="FFFF00"/>
                </a:solidFill>
              </a:rPr>
              <a:t>Západočeské univerzity v Plzni</a:t>
            </a:r>
            <a:br>
              <a:rPr lang="cs-CZ" dirty="0" smtClean="0">
                <a:solidFill>
                  <a:srgbClr val="FFFF00"/>
                </a:solidFill>
              </a:rPr>
            </a:b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smtClean="0">
                <a:solidFill>
                  <a:schemeClr val="bg1"/>
                </a:solidFill>
              </a:rPr>
              <a:t>Nejprve </a:t>
            </a:r>
            <a:r>
              <a:rPr lang="cs-CZ" dirty="0" smtClean="0">
                <a:solidFill>
                  <a:srgbClr val="FFFF00"/>
                </a:solidFill>
              </a:rPr>
              <a:t>Katedra geografie </a:t>
            </a:r>
            <a:r>
              <a:rPr lang="cs-CZ" dirty="0" smtClean="0">
                <a:solidFill>
                  <a:schemeClr val="bg1"/>
                </a:solidFill>
              </a:rPr>
              <a:t>zejména humánní a regionální? geografie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– 2012 odchod většiny pracovníků na Ekonomickou fakultu – humánní geografie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Fyzická geografie a oborová didaktika zůstala na FPE </a:t>
            </a:r>
          </a:p>
          <a:p>
            <a:pPr>
              <a:buNone/>
            </a:pPr>
            <a:r>
              <a:rPr lang="cs-CZ" dirty="0" smtClean="0">
                <a:solidFill>
                  <a:schemeClr val="bg1"/>
                </a:solidFill>
              </a:rPr>
              <a:t>– vznik </a:t>
            </a:r>
            <a:r>
              <a:rPr lang="cs-CZ" dirty="0" smtClean="0">
                <a:solidFill>
                  <a:srgbClr val="FFFF00"/>
                </a:solidFill>
              </a:rPr>
              <a:t>Centra biologie, </a:t>
            </a:r>
            <a:r>
              <a:rPr lang="cs-CZ" dirty="0" err="1" smtClean="0">
                <a:solidFill>
                  <a:srgbClr val="FFFF00"/>
                </a:solidFill>
              </a:rPr>
              <a:t>geověd</a:t>
            </a:r>
            <a:r>
              <a:rPr lang="cs-CZ" dirty="0" smtClean="0">
                <a:solidFill>
                  <a:srgbClr val="FFFF00"/>
                </a:solidFill>
              </a:rPr>
              <a:t> a </a:t>
            </a:r>
            <a:r>
              <a:rPr lang="cs-CZ" dirty="0" err="1" smtClean="0">
                <a:solidFill>
                  <a:srgbClr val="FFFF00"/>
                </a:solidFill>
              </a:rPr>
              <a:t>envigogiky</a:t>
            </a:r>
            <a:r>
              <a:rPr lang="cs-CZ" dirty="0" smtClean="0">
                <a:solidFill>
                  <a:srgbClr val="FFFF00"/>
                </a:solidFill>
              </a:rPr>
              <a:t> (environmentální výchovy) </a:t>
            </a:r>
          </a:p>
          <a:p>
            <a:pPr>
              <a:buNone/>
            </a:pPr>
            <a:endParaRPr lang="cs-CZ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cs-CZ" dirty="0" smtClean="0">
                <a:solidFill>
                  <a:srgbClr val="FFFF00"/>
                </a:solidFill>
              </a:rPr>
              <a:t>Projekt ESF NEXLIZ – Nová excelence lidských zdrojů – dvě </a:t>
            </a:r>
            <a:r>
              <a:rPr lang="cs-CZ" dirty="0" err="1" smtClean="0">
                <a:solidFill>
                  <a:srgbClr val="FFFF00"/>
                </a:solidFill>
              </a:rPr>
              <a:t>postdok</a:t>
            </a:r>
            <a:r>
              <a:rPr lang="cs-CZ" dirty="0" smtClean="0">
                <a:solidFill>
                  <a:srgbClr val="FFFF00"/>
                </a:solidFill>
              </a:rPr>
              <a:t> pozice 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Náplní je </a:t>
            </a:r>
            <a:r>
              <a:rPr lang="cs-CZ" dirty="0" smtClean="0">
                <a:solidFill>
                  <a:srgbClr val="FFFF00"/>
                </a:solidFill>
              </a:rPr>
              <a:t>fyzická geografie a zakládáme oborové didaktiky</a:t>
            </a:r>
          </a:p>
          <a:p>
            <a:pPr>
              <a:buNone/>
            </a:pPr>
            <a:endParaRPr lang="cs-CZ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cs-CZ" dirty="0" smtClean="0">
                <a:solidFill>
                  <a:srgbClr val="FFFF00"/>
                </a:solidFill>
              </a:rPr>
              <a:t>Mentlík</a:t>
            </a:r>
            <a:r>
              <a:rPr lang="cs-CZ" dirty="0" smtClean="0">
                <a:solidFill>
                  <a:schemeClr val="bg1"/>
                </a:solidFill>
              </a:rPr>
              <a:t>- zalednění Šumava, Tatry, oborové didaktiky</a:t>
            </a:r>
          </a:p>
          <a:p>
            <a:pPr>
              <a:buNone/>
            </a:pPr>
            <a:r>
              <a:rPr lang="cs-CZ" dirty="0" err="1" smtClean="0">
                <a:solidFill>
                  <a:srgbClr val="FFFF00"/>
                </a:solidFill>
              </a:rPr>
              <a:t>Vočadlová</a:t>
            </a:r>
            <a:r>
              <a:rPr lang="cs-CZ" dirty="0" smtClean="0">
                <a:solidFill>
                  <a:schemeClr val="bg1"/>
                </a:solidFill>
              </a:rPr>
              <a:t> – pozdní glaciál horských a podhorských oblastí (Černé a Čertovo jezero)</a:t>
            </a:r>
          </a:p>
          <a:p>
            <a:pPr>
              <a:buNone/>
            </a:pPr>
            <a:r>
              <a:rPr lang="cs-CZ" dirty="0" smtClean="0">
                <a:solidFill>
                  <a:srgbClr val="FFFF00"/>
                </a:solidFill>
              </a:rPr>
              <a:t>Stacke</a:t>
            </a:r>
            <a:r>
              <a:rPr lang="cs-CZ" dirty="0" smtClean="0">
                <a:solidFill>
                  <a:schemeClr val="bg1"/>
                </a:solidFill>
              </a:rPr>
              <a:t> – fluviální geomorfologie (Bečva) a vliv bobra na krajinu</a:t>
            </a:r>
          </a:p>
          <a:p>
            <a:pPr>
              <a:buNone/>
            </a:pPr>
            <a:r>
              <a:rPr lang="cs-CZ" dirty="0" err="1" smtClean="0">
                <a:solidFill>
                  <a:srgbClr val="FFFF00"/>
                </a:solidFill>
              </a:rPr>
              <a:t>Pluháčková</a:t>
            </a:r>
            <a:r>
              <a:rPr lang="cs-CZ" dirty="0" smtClean="0">
                <a:solidFill>
                  <a:schemeClr val="bg1"/>
                </a:solidFill>
              </a:rPr>
              <a:t> – zalednění Západních Tater a didaktická transformace výsledků</a:t>
            </a:r>
          </a:p>
          <a:p>
            <a:pPr>
              <a:buNone/>
            </a:pPr>
            <a:r>
              <a:rPr lang="cs-CZ" dirty="0" smtClean="0">
                <a:solidFill>
                  <a:srgbClr val="FFFF00"/>
                </a:solidFill>
              </a:rPr>
              <a:t>Rak</a:t>
            </a:r>
            <a:r>
              <a:rPr lang="cs-CZ" dirty="0" smtClean="0">
                <a:solidFill>
                  <a:schemeClr val="bg1"/>
                </a:solidFill>
              </a:rPr>
              <a:t> – Lidar v geomorfologii – testování geomorfologických hypotéz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5256584" cy="691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6732240" y="2276872"/>
            <a:ext cx="22551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Geologie 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Metamorfity</a:t>
            </a:r>
            <a:r>
              <a:rPr lang="cs-CZ" dirty="0" smtClean="0">
                <a:solidFill>
                  <a:schemeClr val="bg1"/>
                </a:solidFill>
              </a:rPr>
              <a:t> - elevace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Žuly - sníženiny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Reliéf na krystalických břidlicích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32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2816"/>
            <a:ext cx="8229600" cy="412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Skupina 15"/>
          <p:cNvGrpSpPr/>
          <p:nvPr/>
        </p:nvGrpSpPr>
        <p:grpSpPr>
          <a:xfrm>
            <a:off x="1691680" y="1196752"/>
            <a:ext cx="792088" cy="360040"/>
            <a:chOff x="1691680" y="1196752"/>
            <a:chExt cx="792088" cy="360040"/>
          </a:xfrm>
        </p:grpSpPr>
        <p:cxnSp>
          <p:nvCxnSpPr>
            <p:cNvPr id="11" name="Přímá spojovací čára 10"/>
            <p:cNvCxnSpPr/>
            <p:nvPr/>
          </p:nvCxnSpPr>
          <p:spPr>
            <a:xfrm>
              <a:off x="1835696" y="1196752"/>
              <a:ext cx="648072" cy="36004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ovací čára 11"/>
            <p:cNvCxnSpPr/>
            <p:nvPr/>
          </p:nvCxnSpPr>
          <p:spPr>
            <a:xfrm flipH="1">
              <a:off x="1691680" y="1196752"/>
              <a:ext cx="201622" cy="36004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Skupina 16"/>
          <p:cNvGrpSpPr/>
          <p:nvPr/>
        </p:nvGrpSpPr>
        <p:grpSpPr>
          <a:xfrm>
            <a:off x="2051720" y="3501008"/>
            <a:ext cx="792088" cy="360040"/>
            <a:chOff x="1691680" y="1196752"/>
            <a:chExt cx="792088" cy="360040"/>
          </a:xfrm>
        </p:grpSpPr>
        <p:cxnSp>
          <p:nvCxnSpPr>
            <p:cNvPr id="18" name="Přímá spojovací čára 17"/>
            <p:cNvCxnSpPr/>
            <p:nvPr/>
          </p:nvCxnSpPr>
          <p:spPr>
            <a:xfrm>
              <a:off x="1835696" y="1196752"/>
              <a:ext cx="648072" cy="36004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ovací čára 18"/>
            <p:cNvCxnSpPr/>
            <p:nvPr/>
          </p:nvCxnSpPr>
          <p:spPr>
            <a:xfrm flipH="1">
              <a:off x="1691680" y="1196752"/>
              <a:ext cx="201622" cy="36004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Reliéf na žulách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15757"/>
            <a:ext cx="8229600" cy="409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Struktura velmi úzce spjata s reliéfem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383" y="1600200"/>
            <a:ext cx="704923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Okolí </a:t>
            </a:r>
            <a:r>
              <a:rPr lang="cs-CZ" dirty="0" err="1" smtClean="0">
                <a:solidFill>
                  <a:schemeClr val="bg1"/>
                </a:solidFill>
              </a:rPr>
              <a:t>Prášilského</a:t>
            </a:r>
            <a:r>
              <a:rPr lang="cs-CZ" dirty="0" smtClean="0">
                <a:solidFill>
                  <a:schemeClr val="bg1"/>
                </a:solidFill>
              </a:rPr>
              <a:t> jezera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118" y="2128847"/>
            <a:ext cx="86106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4143372" y="3143248"/>
            <a:ext cx="1310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Karová </a:t>
            </a:r>
            <a:r>
              <a:rPr lang="cs-CZ" dirty="0" err="1" smtClean="0">
                <a:solidFill>
                  <a:srgbClr val="FF0000"/>
                </a:solidFill>
              </a:rPr>
              <a:t>sěna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928794" y="2857496"/>
            <a:ext cx="190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Výše položený kar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357686" y="2643182"/>
            <a:ext cx="2893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Deflační plošiny na hřbetech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611560" y="9087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</a:t>
            </a: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jezera Laka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95536" y="620688"/>
            <a:ext cx="8136904" cy="6048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sz="2700" dirty="0" smtClean="0">
                <a:solidFill>
                  <a:srgbClr val="FFFF00"/>
                </a:solidFill>
              </a:rPr>
              <a:t>Jak zkoumat vnitřní strukturu geomorfologických forem?</a:t>
            </a:r>
            <a:r>
              <a:rPr lang="cs-CZ" dirty="0">
                <a:solidFill>
                  <a:srgbClr val="FFFF00"/>
                </a:solidFill>
              </a:rPr>
              <a:t/>
            </a:r>
            <a:br>
              <a:rPr lang="cs-CZ" dirty="0">
                <a:solidFill>
                  <a:srgbClr val="FFFF00"/>
                </a:solidFill>
              </a:rPr>
            </a:b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467544" y="548680"/>
            <a:ext cx="7924800" cy="216024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Geofyzikální profilování – různé metody – </a:t>
            </a:r>
            <a:r>
              <a:rPr lang="cs-CZ" dirty="0" err="1" smtClean="0"/>
              <a:t>georadar</a:t>
            </a:r>
            <a:r>
              <a:rPr lang="cs-CZ" dirty="0" smtClean="0"/>
              <a:t>, refrakční seismika, elektrická odporová tomografie (ERT).</a:t>
            </a:r>
          </a:p>
          <a:p>
            <a:pPr marL="0" indent="0">
              <a:buNone/>
            </a:pPr>
            <a:r>
              <a:rPr lang="cs-CZ" dirty="0" smtClean="0"/>
              <a:t>Poskytuje údaje o vnitřní stavbě formy.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07967"/>
            <a:ext cx="280831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2780929"/>
            <a:ext cx="280831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916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-71462"/>
            <a:ext cx="8229600" cy="846158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Představení okolí </a:t>
            </a:r>
            <a:r>
              <a:rPr lang="cs-CZ" dirty="0" err="1" smtClean="0">
                <a:solidFill>
                  <a:schemeClr val="bg1"/>
                </a:solidFill>
              </a:rPr>
              <a:t>Prášilského</a:t>
            </a:r>
            <a:r>
              <a:rPr lang="cs-CZ" dirty="0" smtClean="0">
                <a:solidFill>
                  <a:schemeClr val="bg1"/>
                </a:solidFill>
              </a:rPr>
              <a:t> jezera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14356"/>
            <a:ext cx="6072230" cy="455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90" y="4917794"/>
            <a:ext cx="6286544" cy="1940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Přímá spojovací šipka 6"/>
          <p:cNvCxnSpPr/>
          <p:nvPr/>
        </p:nvCxnSpPr>
        <p:spPr>
          <a:xfrm rot="5400000">
            <a:off x="3323924" y="5357826"/>
            <a:ext cx="1857388" cy="1428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384" y="2117948"/>
            <a:ext cx="8288616" cy="474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6732240" y="980728"/>
            <a:ext cx="22161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Nejstarší zalednění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Severně od jezera – 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velké žulové bloky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(stupeň – ne výrazná 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Moréna)</a:t>
            </a:r>
            <a:endParaRPr lang="cs-CZ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6286545" cy="471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03528"/>
            <a:ext cx="6286544" cy="1940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Přímá spojovací šipka 5"/>
          <p:cNvCxnSpPr/>
          <p:nvPr/>
        </p:nvCxnSpPr>
        <p:spPr>
          <a:xfrm flipH="1">
            <a:off x="2339752" y="1988840"/>
            <a:ext cx="1082970" cy="387760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6948264" y="332656"/>
            <a:ext cx="17276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Morény u jezera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Vnější (výrazná)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Výška až 9 m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844824"/>
            <a:ext cx="8303568" cy="474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560406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Stará jímka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6143668" cy="460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4917794"/>
            <a:ext cx="6286544" cy="1940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Přímá spojovací šipka 6"/>
          <p:cNvCxnSpPr/>
          <p:nvPr/>
        </p:nvCxnSpPr>
        <p:spPr>
          <a:xfrm rot="5400000">
            <a:off x="1214414" y="4500570"/>
            <a:ext cx="1928826" cy="121444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9976" y="3286124"/>
            <a:ext cx="2024024" cy="151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027038"/>
            <a:ext cx="8447584" cy="483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6660232" y="836712"/>
            <a:ext cx="252735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Sníženina jižně od jezera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Přímo pod skalnatým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svahem Poledníku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Dříve opravdu „jímka“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nadlepšování  stavu vody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při splavování dřeva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(sypaná malá hráz)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Postup práce</a:t>
            </a:r>
            <a:br>
              <a:rPr lang="cs-CZ" dirty="0" smtClean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636912"/>
            <a:ext cx="8229600" cy="2913187"/>
          </a:xfrm>
        </p:spPr>
        <p:txBody>
          <a:bodyPr/>
          <a:lstStyle/>
          <a:p>
            <a:pPr>
              <a:buNone/>
            </a:pPr>
            <a:r>
              <a:rPr lang="cs-CZ" dirty="0" smtClean="0">
                <a:solidFill>
                  <a:schemeClr val="bg1"/>
                </a:solidFill>
              </a:rPr>
              <a:t>1) Geomorfologické mapování (elementární formy reliéfu)</a:t>
            </a:r>
          </a:p>
          <a:p>
            <a:pPr>
              <a:buNone/>
            </a:pPr>
            <a:r>
              <a:rPr lang="cs-CZ" dirty="0" smtClean="0">
                <a:solidFill>
                  <a:schemeClr val="bg1"/>
                </a:solidFill>
              </a:rPr>
              <a:t>2) Vznik (geneze) forem</a:t>
            </a:r>
          </a:p>
          <a:p>
            <a:pPr>
              <a:buNone/>
            </a:pPr>
            <a:r>
              <a:rPr lang="cs-CZ" dirty="0" smtClean="0">
                <a:solidFill>
                  <a:schemeClr val="bg1"/>
                </a:solidFill>
              </a:rPr>
              <a:t>3) Určit kdy vznikly - datování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28" y="32008"/>
            <a:ext cx="9087072" cy="681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45854" y="880030"/>
            <a:ext cx="6698672" cy="502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395859" y="476672"/>
            <a:ext cx="3533981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Loess</a:t>
            </a:r>
            <a:r>
              <a:rPr lang="cs-CZ" dirty="0" smtClean="0">
                <a:solidFill>
                  <a:srgbClr val="FF0000"/>
                </a:solidFill>
              </a:rPr>
              <a:t> – </a:t>
            </a:r>
            <a:r>
              <a:rPr lang="cs-CZ" b="1" dirty="0" err="1" smtClean="0">
                <a:solidFill>
                  <a:srgbClr val="FF0000"/>
                </a:solidFill>
              </a:rPr>
              <a:t>dated</a:t>
            </a:r>
            <a:r>
              <a:rPr lang="cs-CZ" b="1" dirty="0" smtClean="0">
                <a:solidFill>
                  <a:srgbClr val="FF0000"/>
                </a:solidFill>
              </a:rPr>
              <a:t> by OSL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20</a:t>
            </a:r>
            <a:r>
              <a:rPr lang="cs-CZ" dirty="0" smtClean="0">
                <a:solidFill>
                  <a:srgbClr val="FF0000"/>
                </a:solidFill>
              </a:rPr>
              <a:t>,</a:t>
            </a:r>
            <a:r>
              <a:rPr lang="en-GB" dirty="0" smtClean="0">
                <a:solidFill>
                  <a:srgbClr val="FF0000"/>
                </a:solidFill>
              </a:rPr>
              <a:t>740 </a:t>
            </a:r>
            <a:r>
              <a:rPr lang="en-GB" dirty="0">
                <a:solidFill>
                  <a:srgbClr val="FF0000"/>
                </a:solidFill>
              </a:rPr>
              <a:t>± 1900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err="1" smtClean="0">
                <a:solidFill>
                  <a:srgbClr val="FF0000"/>
                </a:solidFill>
              </a:rPr>
              <a:t>Current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relief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(</a:t>
            </a:r>
            <a:r>
              <a:rPr lang="cs-CZ" dirty="0" err="1" smtClean="0"/>
              <a:t>remodeled</a:t>
            </a:r>
            <a:r>
              <a:rPr lang="cs-CZ" dirty="0" smtClean="0"/>
              <a:t> </a:t>
            </a:r>
          </a:p>
          <a:p>
            <a:r>
              <a:rPr lang="cs-CZ" dirty="0"/>
              <a:t>b</a:t>
            </a:r>
            <a:r>
              <a:rPr lang="cs-CZ" dirty="0" smtClean="0"/>
              <a:t>y </a:t>
            </a:r>
            <a:r>
              <a:rPr lang="cs-CZ" dirty="0" err="1" smtClean="0"/>
              <a:t>fluvial</a:t>
            </a:r>
            <a:r>
              <a:rPr lang="cs-CZ" dirty="0" smtClean="0"/>
              <a:t> </a:t>
            </a:r>
            <a:r>
              <a:rPr lang="cs-CZ" dirty="0" err="1" smtClean="0"/>
              <a:t>processes</a:t>
            </a:r>
            <a:r>
              <a:rPr lang="cs-CZ" dirty="0" smtClean="0"/>
              <a:t>)</a:t>
            </a:r>
            <a:endParaRPr lang="en-GB" dirty="0"/>
          </a:p>
        </p:txBody>
      </p:sp>
      <p:sp>
        <p:nvSpPr>
          <p:cNvPr id="8" name="TextovéPole 7"/>
          <p:cNvSpPr txBox="1"/>
          <p:nvPr/>
        </p:nvSpPr>
        <p:spPr>
          <a:xfrm>
            <a:off x="5395859" y="4910288"/>
            <a:ext cx="3478453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Fluvial</a:t>
            </a:r>
            <a:r>
              <a:rPr lang="cs-CZ" dirty="0" smtClean="0"/>
              <a:t> </a:t>
            </a:r>
            <a:r>
              <a:rPr lang="cs-CZ" dirty="0" err="1" smtClean="0"/>
              <a:t>deposits</a:t>
            </a:r>
            <a:r>
              <a:rPr lang="cs-CZ" dirty="0" smtClean="0"/>
              <a:t> – </a:t>
            </a:r>
          </a:p>
          <a:p>
            <a:r>
              <a:rPr lang="cs-CZ" dirty="0" err="1" smtClean="0"/>
              <a:t>Coarse</a:t>
            </a:r>
            <a:r>
              <a:rPr lang="cs-CZ" dirty="0" smtClean="0"/>
              <a:t> sediment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braided</a:t>
            </a:r>
            <a:r>
              <a:rPr lang="cs-CZ" dirty="0" smtClean="0"/>
              <a:t> </a:t>
            </a:r>
            <a:r>
              <a:rPr lang="cs-CZ" dirty="0" err="1" smtClean="0"/>
              <a:t>streem</a:t>
            </a:r>
            <a:endParaRPr lang="en-GB" dirty="0"/>
          </a:p>
        </p:txBody>
      </p:sp>
      <p:sp>
        <p:nvSpPr>
          <p:cNvPr id="9" name="TextovéPole 8"/>
          <p:cNvSpPr txBox="1"/>
          <p:nvPr/>
        </p:nvSpPr>
        <p:spPr>
          <a:xfrm>
            <a:off x="5376835" y="3690036"/>
            <a:ext cx="369267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Loess</a:t>
            </a:r>
            <a:r>
              <a:rPr lang="cs-CZ" dirty="0" smtClean="0">
                <a:solidFill>
                  <a:srgbClr val="FF0000"/>
                </a:solidFill>
              </a:rPr>
              <a:t> – </a:t>
            </a:r>
            <a:r>
              <a:rPr lang="cs-CZ" dirty="0" err="1" smtClean="0">
                <a:solidFill>
                  <a:srgbClr val="FF0000"/>
                </a:solidFill>
              </a:rPr>
              <a:t>dated</a:t>
            </a:r>
            <a:r>
              <a:rPr lang="cs-CZ" dirty="0" smtClean="0">
                <a:solidFill>
                  <a:srgbClr val="FF0000"/>
                </a:solidFill>
              </a:rPr>
              <a:t> by OSL </a:t>
            </a:r>
            <a:r>
              <a:rPr lang="en-GB" dirty="0" smtClean="0">
                <a:solidFill>
                  <a:srgbClr val="FF0000"/>
                </a:solidFill>
              </a:rPr>
              <a:t>22</a:t>
            </a:r>
            <a:r>
              <a:rPr lang="cs-CZ" dirty="0" smtClean="0">
                <a:solidFill>
                  <a:srgbClr val="FF0000"/>
                </a:solidFill>
              </a:rPr>
              <a:t>,</a:t>
            </a:r>
            <a:r>
              <a:rPr lang="en-GB" dirty="0" smtClean="0">
                <a:solidFill>
                  <a:srgbClr val="FF0000"/>
                </a:solidFill>
              </a:rPr>
              <a:t>320  </a:t>
            </a:r>
            <a:r>
              <a:rPr lang="en-GB" dirty="0">
                <a:solidFill>
                  <a:srgbClr val="FF0000"/>
                </a:solidFill>
              </a:rPr>
              <a:t>± 2180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361571" y="2545104"/>
            <a:ext cx="2338782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Deposits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gelifluction</a:t>
            </a:r>
            <a:endParaRPr lang="en-GB" dirty="0"/>
          </a:p>
        </p:txBody>
      </p:sp>
      <p:cxnSp>
        <p:nvCxnSpPr>
          <p:cNvPr id="6" name="Přímá spojnice 5"/>
          <p:cNvCxnSpPr/>
          <p:nvPr/>
        </p:nvCxnSpPr>
        <p:spPr>
          <a:xfrm flipV="1">
            <a:off x="-107704" y="1776648"/>
            <a:ext cx="4873875" cy="720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V="1">
            <a:off x="-108520" y="3425976"/>
            <a:ext cx="4873875" cy="720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V="1">
            <a:off x="-64647" y="4059368"/>
            <a:ext cx="4873875" cy="7200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1984896" y="6196662"/>
            <a:ext cx="2102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Dr. Z. Engel (Prague)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tatry2 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204864"/>
            <a:ext cx="3995737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90435"/>
            <a:ext cx="3384376" cy="607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6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643813" cy="796925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cs-CZ" sz="2800" dirty="0" smtClean="0">
                <a:solidFill>
                  <a:schemeClr val="bg1"/>
                </a:solidFill>
              </a:rPr>
              <a:t>Schmidt </a:t>
            </a:r>
            <a:r>
              <a:rPr lang="cs-CZ" sz="2800" dirty="0" err="1" smtClean="0">
                <a:solidFill>
                  <a:schemeClr val="bg1"/>
                </a:solidFill>
              </a:rPr>
              <a:t>hammer</a:t>
            </a:r>
            <a:r>
              <a:rPr lang="cs-CZ" sz="2800" dirty="0" smtClean="0">
                <a:solidFill>
                  <a:schemeClr val="bg1"/>
                </a:solidFill>
              </a:rPr>
              <a:t> test – příklad relativního datování forem</a:t>
            </a:r>
          </a:p>
        </p:txBody>
      </p:sp>
      <p:cxnSp>
        <p:nvCxnSpPr>
          <p:cNvPr id="6" name="Přímá spojovací šipka 5"/>
          <p:cNvCxnSpPr/>
          <p:nvPr/>
        </p:nvCxnSpPr>
        <p:spPr>
          <a:xfrm flipH="1">
            <a:off x="2843808" y="1412776"/>
            <a:ext cx="1152128" cy="7200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 flipH="1">
            <a:off x="2339752" y="4653136"/>
            <a:ext cx="1152128" cy="7200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 flipH="1">
            <a:off x="1331640" y="3284984"/>
            <a:ext cx="1152128" cy="7200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H="1">
            <a:off x="1259632" y="2780928"/>
            <a:ext cx="1152128" cy="7200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H="1">
            <a:off x="1619672" y="5085184"/>
            <a:ext cx="1152128" cy="7200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Jak to mohlo být?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>Hypotéza (korelace na klimatické události v alpské oblasti)…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8546858"/>
              </p:ext>
            </p:extLst>
          </p:nvPr>
        </p:nvGraphicFramePr>
        <p:xfrm>
          <a:off x="323528" y="1844824"/>
          <a:ext cx="8482073" cy="452924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13679"/>
                <a:gridCol w="785378"/>
                <a:gridCol w="1413679"/>
                <a:gridCol w="471227"/>
                <a:gridCol w="1256603"/>
                <a:gridCol w="1256603"/>
                <a:gridCol w="942452"/>
                <a:gridCol w="942452"/>
              </a:tblGrid>
              <a:tr h="9045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Fáze deglaciace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Okolí Prášilského jezera (cal. </a:t>
                      </a:r>
                      <a:r>
                        <a:rPr lang="cs-CZ" sz="1000" baseline="30000">
                          <a:effectLst/>
                        </a:rPr>
                        <a:t>14</a:t>
                      </a:r>
                      <a:r>
                        <a:rPr lang="cs-CZ" sz="1000">
                          <a:effectLst/>
                        </a:rPr>
                        <a:t>C BP)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/>
                      </a:r>
                      <a:br>
                        <a:rPr lang="cs-CZ" sz="1000">
                          <a:effectLst/>
                        </a:rPr>
                      </a:br>
                      <a:r>
                        <a:rPr lang="cs-CZ" sz="1000">
                          <a:effectLst/>
                        </a:rPr>
                        <a:t>Typ glaciální aktivity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Alpská oblast (</a:t>
                      </a:r>
                      <a:r>
                        <a:rPr lang="cs-CZ" sz="1000" cap="small">
                          <a:effectLst/>
                        </a:rPr>
                        <a:t>Ivy-Ochs</a:t>
                      </a:r>
                      <a:r>
                        <a:rPr lang="cs-CZ" sz="1000">
                          <a:effectLst/>
                        </a:rPr>
                        <a:t> et al., 2008; </a:t>
                      </a:r>
                      <a:r>
                        <a:rPr lang="cs-CZ" sz="1000" cap="small">
                          <a:effectLst/>
                        </a:rPr>
                        <a:t>Preusser,</a:t>
                      </a:r>
                      <a:r>
                        <a:rPr lang="cs-CZ" sz="1000">
                          <a:effectLst/>
                        </a:rPr>
                        <a:t> 2004) (cal. </a:t>
                      </a:r>
                      <a:r>
                        <a:rPr lang="cs-CZ" sz="1000" baseline="30000">
                          <a:effectLst/>
                        </a:rPr>
                        <a:t>14</a:t>
                      </a:r>
                      <a:r>
                        <a:rPr lang="cs-CZ" sz="1000">
                          <a:effectLst/>
                        </a:rPr>
                        <a:t>C BP)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Severoatlantský region (</a:t>
                      </a:r>
                      <a:r>
                        <a:rPr lang="cs-CZ" sz="1000" cap="small">
                          <a:effectLst/>
                        </a:rPr>
                        <a:t>Björk</a:t>
                      </a:r>
                      <a:r>
                        <a:rPr lang="cs-CZ" sz="1000">
                          <a:effectLst/>
                        </a:rPr>
                        <a:t> et al., 1998)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52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Fáze Malého údolního ledovce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Malý údolní ledovec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>
                          <a:solidFill>
                            <a:schemeClr val="tx1"/>
                          </a:solidFill>
                          <a:effectLst/>
                        </a:rPr>
                        <a:t>LGM</a:t>
                      </a:r>
                      <a:endParaRPr lang="en-GB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Před 18–19 </a:t>
                      </a:r>
                      <a:r>
                        <a:rPr lang="cs-CZ" sz="1000" b="0" dirty="0" err="1">
                          <a:solidFill>
                            <a:schemeClr val="tx1"/>
                          </a:solidFill>
                          <a:effectLst/>
                        </a:rPr>
                        <a:t>ka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>
                          <a:solidFill>
                            <a:schemeClr val="tx1"/>
                          </a:solidFill>
                          <a:effectLst/>
                        </a:rPr>
                        <a:t>GS-2c</a:t>
                      </a:r>
                      <a:endParaRPr lang="en-GB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>
                          <a:solidFill>
                            <a:schemeClr val="tx1"/>
                          </a:solidFill>
                          <a:effectLst/>
                        </a:rPr>
                        <a:t>21 000–18 500</a:t>
                      </a:r>
                      <a:endParaRPr lang="en-GB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1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dirty="0" err="1">
                          <a:effectLst/>
                        </a:rPr>
                        <a:t>Ledovcový-skalní</a:t>
                      </a:r>
                      <a:r>
                        <a:rPr lang="cs-CZ" sz="1000" dirty="0">
                          <a:effectLst/>
                        </a:rPr>
                        <a:t> ledovec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en-GB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Ledovcový skalní ledovec 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Nejstarší </a:t>
                      </a:r>
                      <a:r>
                        <a:rPr lang="cs-CZ" sz="1000" b="0" dirty="0" err="1">
                          <a:solidFill>
                            <a:schemeClr val="tx1"/>
                          </a:solidFill>
                          <a:effectLst/>
                        </a:rPr>
                        <a:t>Dryas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Fáze časné deglaciace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18–17 </a:t>
                      </a:r>
                      <a:r>
                        <a:rPr lang="cs-CZ" sz="1000" b="0" dirty="0" err="1">
                          <a:solidFill>
                            <a:schemeClr val="tx1"/>
                          </a:solidFill>
                          <a:effectLst/>
                        </a:rPr>
                        <a:t>kyr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>
                          <a:solidFill>
                            <a:schemeClr val="tx1"/>
                          </a:solidFill>
                          <a:effectLst/>
                        </a:rPr>
                        <a:t>GS-2b</a:t>
                      </a:r>
                      <a:endParaRPr lang="en-GB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>
                          <a:solidFill>
                            <a:schemeClr val="tx1"/>
                          </a:solidFill>
                          <a:effectLst/>
                        </a:rPr>
                        <a:t>18 500–16 500</a:t>
                      </a:r>
                      <a:endParaRPr lang="en-GB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0304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Karová fáze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>
                          <a:solidFill>
                            <a:schemeClr val="tx1"/>
                          </a:solidFill>
                          <a:effectLst/>
                        </a:rPr>
                        <a:t>Před 14 kyr</a:t>
                      </a:r>
                      <a:endParaRPr lang="en-GB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>
                          <a:solidFill>
                            <a:schemeClr val="tx1"/>
                          </a:solidFill>
                          <a:effectLst/>
                        </a:rPr>
                        <a:t>Schodovitý karový ledovec. Ledovec ve Staré jímce</a:t>
                      </a:r>
                      <a:endParaRPr lang="en-GB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>
                          <a:solidFill>
                            <a:schemeClr val="tx1"/>
                          </a:solidFill>
                          <a:effectLst/>
                        </a:rPr>
                        <a:t>Gschnitz</a:t>
                      </a:r>
                      <a:endParaRPr lang="en-GB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16–17 </a:t>
                      </a:r>
                      <a:r>
                        <a:rPr lang="cs-CZ" sz="1000" b="0" dirty="0" err="1">
                          <a:solidFill>
                            <a:schemeClr val="tx1"/>
                          </a:solidFill>
                          <a:effectLst/>
                        </a:rPr>
                        <a:t>kyr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GS-2a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16 500–15 000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7538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>
                          <a:solidFill>
                            <a:schemeClr val="tx1"/>
                          </a:solidFill>
                          <a:effectLst/>
                        </a:rPr>
                        <a:t>Karový ledovec (ledovec pouze v nižším karu); zbytky ledovce ve Staré jímce</a:t>
                      </a:r>
                      <a:endParaRPr lang="en-GB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>
                          <a:solidFill>
                            <a:schemeClr val="tx1"/>
                          </a:solidFill>
                          <a:effectLst/>
                        </a:rPr>
                        <a:t>Clavadel nebo Daun</a:t>
                      </a:r>
                      <a:endParaRPr lang="en-GB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Před14,7 </a:t>
                      </a:r>
                      <a:r>
                        <a:rPr lang="cs-CZ" sz="1000" b="0" dirty="0" err="1">
                          <a:solidFill>
                            <a:schemeClr val="tx1"/>
                          </a:solidFill>
                          <a:effectLst/>
                        </a:rPr>
                        <a:t>kyr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6061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Paraglaciální fáze sensu stricto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>
                          <a:solidFill>
                            <a:schemeClr val="tx1"/>
                          </a:solidFill>
                          <a:effectLst/>
                        </a:rPr>
                        <a:t>~14 kyr</a:t>
                      </a:r>
                      <a:endParaRPr lang="en-GB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>
                          <a:solidFill>
                            <a:schemeClr val="tx1"/>
                          </a:solidFill>
                          <a:effectLst/>
                        </a:rPr>
                        <a:t>Svahové pohyby – zahrazení Staré jímky a vznik jezera</a:t>
                      </a:r>
                      <a:endParaRPr lang="en-GB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cs-CZ" sz="1000" b="0">
                          <a:solidFill>
                            <a:schemeClr val="tx1"/>
                          </a:solidFill>
                          <a:effectLst/>
                        </a:rPr>
                        <a:t>Bølling /Allerød</a:t>
                      </a:r>
                      <a:endParaRPr lang="en-GB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endParaRPr lang="en-GB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>
                          <a:solidFill>
                            <a:schemeClr val="tx1"/>
                          </a:solidFill>
                          <a:effectLst/>
                        </a:rPr>
                        <a:t>12,9–14,7 kyr</a:t>
                      </a:r>
                      <a:endParaRPr lang="en-GB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>
                          <a:solidFill>
                            <a:schemeClr val="tx1"/>
                          </a:solidFill>
                          <a:effectLst/>
                        </a:rPr>
                        <a:t>Gl-1</a:t>
                      </a:r>
                      <a:endParaRPr lang="en-GB" sz="12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15 000–13 000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045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Periglaciální procesy</a:t>
                      </a:r>
                      <a:endParaRPr lang="en-GB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~14–10 </a:t>
                      </a:r>
                      <a:r>
                        <a:rPr lang="cs-CZ" sz="1000" b="0" dirty="0" err="1">
                          <a:solidFill>
                            <a:schemeClr val="tx1"/>
                          </a:solidFill>
                          <a:effectLst/>
                        </a:rPr>
                        <a:t>kyr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Bez zalednění – vyšší aktivita svahových </a:t>
                      </a:r>
                      <a:r>
                        <a:rPr lang="cs-CZ" sz="1000" b="0" dirty="0" err="1">
                          <a:solidFill>
                            <a:schemeClr val="tx1"/>
                          </a:solidFill>
                          <a:effectLst/>
                        </a:rPr>
                        <a:t>geom</a:t>
                      </a: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. procesů (skalní řícení a </a:t>
                      </a:r>
                      <a:r>
                        <a:rPr lang="cs-CZ" sz="1000" b="0" dirty="0" err="1">
                          <a:solidFill>
                            <a:schemeClr val="tx1"/>
                          </a:solidFill>
                          <a:effectLst/>
                        </a:rPr>
                        <a:t>geliflukce</a:t>
                      </a: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Mladší </a:t>
                      </a:r>
                      <a:r>
                        <a:rPr lang="cs-CZ" sz="1000" b="0" dirty="0" err="1">
                          <a:solidFill>
                            <a:schemeClr val="tx1"/>
                          </a:solidFill>
                          <a:effectLst/>
                        </a:rPr>
                        <a:t>Dryas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vert="vert27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 dirty="0" err="1">
                          <a:solidFill>
                            <a:schemeClr val="tx1"/>
                          </a:solidFill>
                          <a:effectLst/>
                        </a:rPr>
                        <a:t>Egesen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&gt; 12,9 </a:t>
                      </a:r>
                      <a:r>
                        <a:rPr lang="cs-CZ" sz="1000" b="0" dirty="0" err="1">
                          <a:solidFill>
                            <a:schemeClr val="tx1"/>
                          </a:solidFill>
                          <a:effectLst/>
                        </a:rPr>
                        <a:t>kyr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GS1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b="0" dirty="0">
                          <a:solidFill>
                            <a:schemeClr val="tx1"/>
                          </a:solidFill>
                          <a:effectLst/>
                        </a:rPr>
                        <a:t>13 000–11 500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842" marR="6784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463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pPr eaLnBrk="1" hangingPunct="1"/>
            <a:r>
              <a:rPr lang="cs-CZ" dirty="0" smtClean="0">
                <a:solidFill>
                  <a:schemeClr val="bg1"/>
                </a:solidFill>
              </a:rPr>
              <a:t>Numerické datování: 14C datování</a:t>
            </a:r>
          </a:p>
        </p:txBody>
      </p:sp>
      <p:pic>
        <p:nvPicPr>
          <p:cNvPr id="47108" name="Picture 6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857232"/>
            <a:ext cx="67691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8596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Numerické datování: </a:t>
            </a:r>
            <a:r>
              <a:rPr kumimoji="0" lang="cs-CZ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Kosmogenní</a:t>
            </a:r>
            <a:r>
              <a:rPr kumimoji="0" lang="cs-CZ" sz="4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izotopy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sz="4000" dirty="0" smtClean="0">
                <a:solidFill>
                  <a:schemeClr val="bg1"/>
                </a:solidFill>
              </a:rPr>
              <a:t>Datování jezerních sedimentů ve Staré jímce</a:t>
            </a: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5372100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ipsa 3"/>
          <p:cNvSpPr/>
          <p:nvPr/>
        </p:nvSpPr>
        <p:spPr>
          <a:xfrm>
            <a:off x="1979712" y="5589240"/>
            <a:ext cx="1368152" cy="792088"/>
          </a:xfrm>
          <a:prstGeom prst="ellipse">
            <a:avLst/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17403"/>
            <a:ext cx="5010151" cy="604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9304" y="116632"/>
            <a:ext cx="6827391" cy="648072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Principy expozičního datování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C435-3B6C-4357-B2C4-A26924342985}" type="slidenum">
              <a:rPr lang="cs-CZ" smtClean="0"/>
              <a:pPr/>
              <a:t>34</a:t>
            </a:fld>
            <a:endParaRPr lang="cs-CZ"/>
          </a:p>
        </p:txBody>
      </p:sp>
      <p:grpSp>
        <p:nvGrpSpPr>
          <p:cNvPr id="6" name="Skupina 11"/>
          <p:cNvGrpSpPr/>
          <p:nvPr/>
        </p:nvGrpSpPr>
        <p:grpSpPr>
          <a:xfrm>
            <a:off x="611560" y="792490"/>
            <a:ext cx="8352928" cy="6065510"/>
            <a:chOff x="179512" y="840135"/>
            <a:chExt cx="8352928" cy="6065510"/>
          </a:xfrm>
        </p:grpSpPr>
        <p:pic>
          <p:nvPicPr>
            <p:cNvPr id="1026" name="Picture 2" descr="http://web2.ges.gla.ac.uk/~dfabel/CN_images/ANTARES_AM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840135"/>
              <a:ext cx="8352928" cy="6065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ovéPole 10"/>
            <p:cNvSpPr txBox="1"/>
            <p:nvPr/>
          </p:nvSpPr>
          <p:spPr>
            <a:xfrm>
              <a:off x="539551" y="6608385"/>
              <a:ext cx="67693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Převzato z: </a:t>
              </a:r>
              <a:r>
                <a:rPr lang="en-GB" sz="1200" b="1" dirty="0" smtClean="0">
                  <a:solidFill>
                    <a:schemeClr val="bg1"/>
                  </a:solidFill>
                </a:rPr>
                <a:t>Centre </a:t>
              </a:r>
              <a:r>
                <a:rPr lang="en-GB" sz="1200" b="1" dirty="0">
                  <a:solidFill>
                    <a:schemeClr val="bg1"/>
                  </a:solidFill>
                </a:rPr>
                <a:t>for </a:t>
              </a:r>
              <a:r>
                <a:rPr lang="en-GB" sz="1200" b="1" dirty="0" smtClean="0">
                  <a:solidFill>
                    <a:schemeClr val="bg1"/>
                  </a:solidFill>
                </a:rPr>
                <a:t>Geosciences</a:t>
              </a:r>
              <a:r>
                <a:rPr lang="cs-CZ" sz="1200" b="1" dirty="0" smtClean="0">
                  <a:solidFill>
                    <a:schemeClr val="bg1"/>
                  </a:solidFill>
                </a:rPr>
                <a:t> – University </a:t>
              </a:r>
              <a:r>
                <a:rPr lang="cs-CZ" sz="1200" b="1" dirty="0" err="1" smtClean="0">
                  <a:solidFill>
                    <a:schemeClr val="bg1"/>
                  </a:solidFill>
                </a:rPr>
                <a:t>of</a:t>
              </a:r>
              <a:r>
                <a:rPr lang="cs-CZ" sz="1200" b="1" dirty="0" smtClean="0">
                  <a:solidFill>
                    <a:schemeClr val="bg1"/>
                  </a:solidFill>
                </a:rPr>
                <a:t> Glasgow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341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Odebrání vzorků pro expoziční datování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840760" cy="521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2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05" y="55165"/>
            <a:ext cx="564522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2973" y="2996952"/>
            <a:ext cx="4077539" cy="361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6156176" y="404664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Prášily – 3 fáze zalednění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Doložené morénami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588224" y="1412776"/>
            <a:ext cx="8547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19,5 </a:t>
            </a:r>
            <a:r>
              <a:rPr lang="cs-CZ" dirty="0" err="1" smtClean="0">
                <a:solidFill>
                  <a:srgbClr val="FFFF00"/>
                </a:solidFill>
              </a:rPr>
              <a:t>ky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>
                <a:solidFill>
                  <a:srgbClr val="FFFF00"/>
                </a:solidFill>
              </a:rPr>
              <a:t>16 </a:t>
            </a:r>
            <a:r>
              <a:rPr lang="cs-CZ" dirty="0" err="1" smtClean="0">
                <a:solidFill>
                  <a:srgbClr val="FFFF00"/>
                </a:solidFill>
              </a:rPr>
              <a:t>ky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>
                <a:solidFill>
                  <a:srgbClr val="FFFF00"/>
                </a:solidFill>
              </a:rPr>
              <a:t>14 </a:t>
            </a:r>
            <a:r>
              <a:rPr lang="cs-CZ" dirty="0" err="1" smtClean="0">
                <a:solidFill>
                  <a:srgbClr val="FFFF00"/>
                </a:solidFill>
              </a:rPr>
              <a:t>ky</a:t>
            </a:r>
            <a:endParaRPr lang="cs-CZ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Zalednění okolí </a:t>
            </a:r>
            <a:r>
              <a:rPr lang="cs-CZ" dirty="0" err="1" smtClean="0">
                <a:solidFill>
                  <a:schemeClr val="bg1"/>
                </a:solidFill>
              </a:rPr>
              <a:t>Prášilského</a:t>
            </a:r>
            <a:r>
              <a:rPr lang="cs-CZ" dirty="0" smtClean="0">
                <a:solidFill>
                  <a:schemeClr val="bg1"/>
                </a:solidFill>
              </a:rPr>
              <a:t> jezera- syntéza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96232"/>
            <a:ext cx="8229600" cy="393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16 a 14 </a:t>
            </a:r>
            <a:r>
              <a:rPr lang="cs-CZ" dirty="0" err="1" smtClean="0">
                <a:solidFill>
                  <a:schemeClr val="bg1"/>
                </a:solidFill>
              </a:rPr>
              <a:t>ka</a:t>
            </a:r>
            <a:r>
              <a:rPr lang="cs-CZ" dirty="0" smtClean="0">
                <a:solidFill>
                  <a:schemeClr val="bg1"/>
                </a:solidFill>
              </a:rPr>
              <a:t> (Starší </a:t>
            </a:r>
            <a:r>
              <a:rPr lang="cs-CZ" dirty="0" err="1" smtClean="0">
                <a:solidFill>
                  <a:schemeClr val="bg1"/>
                </a:solidFill>
              </a:rPr>
              <a:t>Dryas</a:t>
            </a:r>
            <a:r>
              <a:rPr lang="cs-CZ" dirty="0" smtClean="0">
                <a:solidFill>
                  <a:schemeClr val="bg1"/>
                </a:solidFill>
              </a:rPr>
              <a:t>?)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7645" y="1600200"/>
            <a:ext cx="644870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70182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Proč větší ledovce v</a:t>
            </a:r>
            <a:r>
              <a:rPr lang="en-GB" dirty="0" smtClean="0">
                <a:solidFill>
                  <a:schemeClr val="bg1"/>
                </a:solidFill>
              </a:rPr>
              <a:t> OD</a:t>
            </a:r>
            <a:r>
              <a:rPr lang="cs-CZ" dirty="0" smtClean="0">
                <a:solidFill>
                  <a:schemeClr val="bg1"/>
                </a:solidFill>
              </a:rPr>
              <a:t> než 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>v YD</a:t>
            </a:r>
            <a:r>
              <a:rPr lang="en-GB" dirty="0" smtClean="0">
                <a:solidFill>
                  <a:schemeClr val="bg1"/>
                </a:solidFill>
              </a:rPr>
              <a:t>?</a:t>
            </a:r>
            <a:r>
              <a:rPr lang="cs-CZ" dirty="0" smtClean="0">
                <a:solidFill>
                  <a:schemeClr val="bg1"/>
                </a:solidFill>
              </a:rPr>
              <a:t/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>Bouřlivé západní větry posunuté více k S?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>Sucho?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6552728" cy="386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948264" y="3069355"/>
            <a:ext cx="757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Zámrz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875815" y="4077072"/>
            <a:ext cx="22681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Bouřlivé západní větry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Posun se zámrzem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Atlantiku</a:t>
            </a:r>
          </a:p>
          <a:p>
            <a:endParaRPr lang="en-GB" dirty="0"/>
          </a:p>
        </p:txBody>
      </p:sp>
      <p:cxnSp>
        <p:nvCxnSpPr>
          <p:cNvPr id="6" name="Přímá spojnice se šipkou 5"/>
          <p:cNvCxnSpPr>
            <a:stCxn id="4" idx="1"/>
          </p:cNvCxnSpPr>
          <p:nvPr/>
        </p:nvCxnSpPr>
        <p:spPr>
          <a:xfrm flipH="1">
            <a:off x="5580112" y="3254021"/>
            <a:ext cx="1368152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 flipV="1">
            <a:off x="5148064" y="4098089"/>
            <a:ext cx="1815988" cy="923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611560" y="6287308"/>
            <a:ext cx="4666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Brauer</a:t>
            </a:r>
            <a:r>
              <a:rPr lang="cs-CZ" dirty="0" smtClean="0">
                <a:solidFill>
                  <a:schemeClr val="bg1"/>
                </a:solidFill>
              </a:rPr>
              <a:t> et al. (2008)  and </a:t>
            </a:r>
            <a:r>
              <a:rPr lang="cs-CZ" dirty="0" err="1" smtClean="0">
                <a:solidFill>
                  <a:schemeClr val="bg1"/>
                </a:solidFill>
              </a:rPr>
              <a:t>also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Bakke</a:t>
            </a:r>
            <a:r>
              <a:rPr lang="cs-CZ" dirty="0" smtClean="0">
                <a:solidFill>
                  <a:schemeClr val="bg1"/>
                </a:solidFill>
              </a:rPr>
              <a:t> et al. (2009)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5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60648"/>
            <a:ext cx="6275040" cy="1143000"/>
          </a:xfrm>
        </p:spPr>
        <p:txBody>
          <a:bodyPr/>
          <a:lstStyle/>
          <a:p>
            <a:pPr algn="l"/>
            <a:r>
              <a:rPr lang="cs-CZ" dirty="0" smtClean="0">
                <a:solidFill>
                  <a:srgbClr val="FFFF00"/>
                </a:solidFill>
              </a:rPr>
              <a:t>Didaktický výzkum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535861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3075" y="188640"/>
            <a:ext cx="359092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216" y="1052736"/>
            <a:ext cx="4932784" cy="5549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40768"/>
            <a:ext cx="893035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Jezero Laka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00808"/>
            <a:ext cx="443457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6228184" y="2492896"/>
            <a:ext cx="9758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Dvě fáze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16 </a:t>
            </a:r>
            <a:r>
              <a:rPr lang="cs-CZ" dirty="0" err="1" smtClean="0">
                <a:solidFill>
                  <a:srgbClr val="FFFF00"/>
                </a:solidFill>
              </a:rPr>
              <a:t>ky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>
                <a:solidFill>
                  <a:srgbClr val="FFFF00"/>
                </a:solidFill>
              </a:rPr>
              <a:t>14 </a:t>
            </a:r>
            <a:r>
              <a:rPr lang="cs-CZ" dirty="0" err="1" smtClean="0">
                <a:solidFill>
                  <a:srgbClr val="FFFF00"/>
                </a:solidFill>
              </a:rPr>
              <a:t>ky</a:t>
            </a:r>
            <a:endParaRPr lang="cs-CZ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Dvě fáze – před 16 a 14 </a:t>
            </a:r>
            <a:r>
              <a:rPr lang="cs-CZ" dirty="0" err="1" smtClean="0">
                <a:solidFill>
                  <a:schemeClr val="bg1"/>
                </a:solidFill>
              </a:rPr>
              <a:t>ky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96322"/>
            <a:ext cx="8229600" cy="3933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Malé Javorské jezero (</a:t>
            </a:r>
            <a:r>
              <a:rPr lang="cs-CZ" dirty="0" err="1" smtClean="0">
                <a:solidFill>
                  <a:schemeClr val="bg1"/>
                </a:solidFill>
              </a:rPr>
              <a:t>Reuther</a:t>
            </a:r>
            <a:r>
              <a:rPr lang="cs-CZ" dirty="0" smtClean="0">
                <a:solidFill>
                  <a:schemeClr val="bg1"/>
                </a:solidFill>
              </a:rPr>
              <a:t> , 2007)</a:t>
            </a:r>
          </a:p>
        </p:txBody>
      </p:sp>
      <p:pic>
        <p:nvPicPr>
          <p:cNvPr id="419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28" y="1236468"/>
            <a:ext cx="5991415" cy="5621531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Přepočtená data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163923"/>
              </p:ext>
            </p:extLst>
          </p:nvPr>
        </p:nvGraphicFramePr>
        <p:xfrm>
          <a:off x="1187624" y="3429000"/>
          <a:ext cx="6984777" cy="1872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8259"/>
                <a:gridCol w="2328259"/>
                <a:gridCol w="2328259"/>
              </a:tblGrid>
              <a:tr h="374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Moraine 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Original age (ka)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Recalculated age (ka)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4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WIa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19.1 ± 2.0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24.1 ± 2.5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4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WIb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18.7 ± 1.9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23.6 ± 2.4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4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WII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17.3 ± 1.6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21.8 ± 2.0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4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WIII and WIV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15.5 ± 1.7</a:t>
                      </a:r>
                      <a:endParaRPr lang="cs-CZ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19.5 ± 2.1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3146" y="2276872"/>
            <a:ext cx="8970854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Recalculated </a:t>
            </a:r>
            <a:r>
              <a:rPr kumimoji="0" lang="en-GB" sz="20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10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Be exposure ages for moraines in the </a:t>
            </a:r>
            <a:r>
              <a:rPr kumimoji="0" lang="en-GB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Kleiner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Arbersee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valley. 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Moraine labels and original exposure ages after Reuther (2007)</a:t>
            </a: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(Mentlík </a:t>
            </a:r>
            <a:r>
              <a:rPr kumimoji="0" lang="cs-CZ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et</a:t>
            </a: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al</a:t>
            </a: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., 2013)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23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635317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123728" y="188640"/>
            <a:ext cx="4616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Datování jednotlivých fází zalednění na Šumavě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Elipsa 3"/>
          <p:cNvSpPr/>
          <p:nvPr/>
        </p:nvSpPr>
        <p:spPr>
          <a:xfrm>
            <a:off x="4283968" y="2780928"/>
            <a:ext cx="1080120" cy="1944216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578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796950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Syntéza + </a:t>
            </a:r>
            <a:r>
              <a:rPr lang="cs-CZ" dirty="0" err="1" smtClean="0">
                <a:solidFill>
                  <a:schemeClr val="bg1"/>
                </a:solidFill>
              </a:rPr>
              <a:t>Vočadlová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et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al</a:t>
            </a:r>
            <a:r>
              <a:rPr lang="cs-CZ" dirty="0" smtClean="0">
                <a:solidFill>
                  <a:schemeClr val="bg1"/>
                </a:solidFill>
              </a:rPr>
              <a:t>. 2015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73446"/>
            <a:ext cx="7488832" cy="517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>
                <a:solidFill>
                  <a:srgbClr val="FFFF00"/>
                </a:solidFill>
              </a:rPr>
              <a:t>Dva druhy „reakce“ na klimatické změny:</a:t>
            </a:r>
          </a:p>
          <a:p>
            <a:pPr>
              <a:buNone/>
            </a:pPr>
            <a:r>
              <a:rPr lang="cs-CZ" dirty="0" smtClean="0">
                <a:solidFill>
                  <a:srgbClr val="FFFF00"/>
                </a:solidFill>
              </a:rPr>
              <a:t>Velké kary – ledovce v LGM (několik fází) a v kratších obdobích pozdního glaciálu bez ledu.</a:t>
            </a:r>
          </a:p>
          <a:p>
            <a:pPr>
              <a:buNone/>
            </a:pPr>
            <a:r>
              <a:rPr lang="cs-CZ" dirty="0" smtClean="0">
                <a:solidFill>
                  <a:srgbClr val="FFFF00"/>
                </a:solidFill>
              </a:rPr>
              <a:t>Malé kary – ledovce v kratších obdobích pozdního glaciálu.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Nezaledněný „zbytek“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8487197" cy="47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Tatry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96752"/>
            <a:ext cx="7056783" cy="529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6660232" y="126876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2654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8242" name="Picture 2" descr="C:\Users\Pavel\AppData\Local\Temp\Rar$DIa0.016\figure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6768752" cy="6070116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5508104" y="6488668"/>
            <a:ext cx="179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Engel </a:t>
            </a:r>
            <a:r>
              <a:rPr lang="cs-CZ" dirty="0" err="1" smtClean="0">
                <a:solidFill>
                  <a:schemeClr val="bg1"/>
                </a:solidFill>
              </a:rPr>
              <a:t>et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al</a:t>
            </a:r>
            <a:r>
              <a:rPr lang="cs-CZ" dirty="0" smtClean="0">
                <a:solidFill>
                  <a:schemeClr val="bg1"/>
                </a:solidFill>
              </a:rPr>
              <a:t>., 2015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964942" y="1556792"/>
            <a:ext cx="2225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LGM – velmi výrazné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zalednění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Skandin</a:t>
            </a:r>
            <a:r>
              <a:rPr lang="cs-CZ" dirty="0" smtClean="0">
                <a:solidFill>
                  <a:schemeClr val="bg1"/>
                </a:solidFill>
              </a:rPr>
              <a:t>.  kont. A Alpy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/>
          </p:cNvSpPr>
          <p:nvPr>
            <p:ph type="body" sz="quarter" idx="10"/>
          </p:nvPr>
        </p:nvSpPr>
        <p:spPr>
          <a:xfrm>
            <a:off x="2123728" y="4869160"/>
            <a:ext cx="6386946" cy="1440160"/>
          </a:xfrm>
        </p:spPr>
        <p:txBody>
          <a:bodyPr/>
          <a:lstStyle/>
          <a:p>
            <a:r>
              <a:rPr lang="cs-CZ" sz="2400" dirty="0" smtClean="0">
                <a:solidFill>
                  <a:schemeClr val="bg1"/>
                </a:solidFill>
              </a:rPr>
              <a:t>doc. RNDr. Pavel Mentlík, PhD.</a:t>
            </a:r>
          </a:p>
          <a:p>
            <a:endParaRPr lang="cs-CZ" sz="2400" dirty="0" smtClean="0">
              <a:solidFill>
                <a:schemeClr val="bg1"/>
              </a:solidFill>
            </a:endParaRPr>
          </a:p>
          <a:p>
            <a:r>
              <a:rPr lang="cs-CZ" sz="2400" dirty="0" err="1" smtClean="0">
                <a:solidFill>
                  <a:schemeClr val="bg1"/>
                </a:solidFill>
              </a:rPr>
              <a:t>pment</a:t>
            </a:r>
            <a:r>
              <a:rPr lang="cs-CZ" sz="2400" dirty="0" smtClean="0">
                <a:solidFill>
                  <a:schemeClr val="bg1"/>
                </a:solidFill>
              </a:rPr>
              <a:t>@</a:t>
            </a:r>
            <a:r>
              <a:rPr lang="cs-CZ" sz="2400" dirty="0" err="1" smtClean="0">
                <a:solidFill>
                  <a:schemeClr val="bg1"/>
                </a:solidFill>
              </a:rPr>
              <a:t>cbg.zcu.cz</a:t>
            </a:r>
            <a:endParaRPr lang="cs-CZ" sz="2400" dirty="0" smtClean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4046" y="3140968"/>
            <a:ext cx="8298485" cy="1512168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Pozdní glaciál v horách a velehorách střední Evropy (Šumava, Tatry) – pohled </a:t>
            </a:r>
            <a:r>
              <a:rPr lang="cs-CZ" sz="3200" b="1" dirty="0" err="1" smtClean="0">
                <a:solidFill>
                  <a:srgbClr val="FFFF00"/>
                </a:solidFill>
              </a:rPr>
              <a:t>geomorfologa</a:t>
            </a:r>
            <a:endParaRPr lang="cs-CZ" sz="3200" dirty="0">
              <a:solidFill>
                <a:srgbClr val="FFFF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046" y="404664"/>
            <a:ext cx="86106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25451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Deglaciace Malé a Velké Studené doliny Vysoké Tatry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" y="2060848"/>
            <a:ext cx="9143700" cy="216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395536" y="4653136"/>
            <a:ext cx="3374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Výzkumy od 2004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Prof. Minár, Dr. Engel a doc. Pánek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CEREGE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229600" cy="631844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Karová část Malé Studené doliny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357298"/>
            <a:ext cx="6858048" cy="527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357297"/>
            <a:ext cx="2928926" cy="2196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Trogy</a:t>
            </a:r>
            <a:r>
              <a:rPr lang="cs-CZ" dirty="0" smtClean="0">
                <a:solidFill>
                  <a:schemeClr val="bg1"/>
                </a:solidFill>
              </a:rPr>
              <a:t> Malé a Velké Studené doliny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6424626" cy="4940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714620"/>
            <a:ext cx="2786050" cy="20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Oblast morén před Malou a Velkou Studenou dolinou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14422"/>
            <a:ext cx="6929486" cy="532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2571744"/>
            <a:ext cx="2738382" cy="205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3188" y="277206"/>
            <a:ext cx="8229600" cy="847538"/>
          </a:xfrm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Výsledky geomorfologických výzkumů umožňují určit jak dnes již zaniklý ledovec vypadal – jeho rozsah, mocnost…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Mentlík: Geomorfologie a environmentální změny v kvartéru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C435-3B6C-4357-B2C4-A26924342985}" type="slidenum">
              <a:rPr lang="cs-CZ" smtClean="0"/>
              <a:pPr/>
              <a:t>54</a:t>
            </a:fld>
            <a:endParaRPr lang="cs-CZ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339085"/>
            <a:ext cx="7704857" cy="422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>
            <a:off x="2195736" y="2996952"/>
            <a:ext cx="1656184" cy="7920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>
            <a:stCxn id="9" idx="1"/>
          </p:cNvCxnSpPr>
          <p:nvPr/>
        </p:nvCxnSpPr>
        <p:spPr>
          <a:xfrm flipH="1">
            <a:off x="3779912" y="2835855"/>
            <a:ext cx="2952328" cy="13132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1672996" y="2594412"/>
            <a:ext cx="1045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Trimline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732240" y="2512689"/>
            <a:ext cx="1936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Ledovcové ohlazy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713556" y="6196417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Lukniš</a:t>
            </a:r>
            <a:r>
              <a:rPr lang="cs-CZ" dirty="0" smtClean="0"/>
              <a:t>, </a:t>
            </a:r>
            <a:r>
              <a:rPr lang="cs-CZ" dirty="0"/>
              <a:t>1973</a:t>
            </a:r>
            <a:endParaRPr lang="en-GB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954029" y="1589359"/>
            <a:ext cx="6774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Kromě akumulačních forem (morény) - </a:t>
            </a:r>
            <a:r>
              <a:rPr lang="cs-CZ" dirty="0">
                <a:solidFill>
                  <a:schemeClr val="bg1"/>
                </a:solidFill>
              </a:rPr>
              <a:t>e</a:t>
            </a:r>
            <a:r>
              <a:rPr lang="cs-CZ" dirty="0" smtClean="0">
                <a:solidFill>
                  <a:schemeClr val="bg1"/>
                </a:solidFill>
              </a:rPr>
              <a:t>rozní </a:t>
            </a:r>
            <a:r>
              <a:rPr lang="cs-CZ" dirty="0">
                <a:solidFill>
                  <a:schemeClr val="bg1"/>
                </a:solidFill>
              </a:rPr>
              <a:t>formy </a:t>
            </a:r>
            <a:r>
              <a:rPr lang="cs-CZ" dirty="0" smtClean="0">
                <a:solidFill>
                  <a:schemeClr val="bg1"/>
                </a:solidFill>
              </a:rPr>
              <a:t>v horních částech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glaciálního systému – </a:t>
            </a:r>
            <a:r>
              <a:rPr lang="cs-CZ" dirty="0">
                <a:solidFill>
                  <a:schemeClr val="bg1"/>
                </a:solidFill>
              </a:rPr>
              <a:t>vymezení </a:t>
            </a:r>
            <a:r>
              <a:rPr lang="cs-CZ" dirty="0" smtClean="0">
                <a:solidFill>
                  <a:schemeClr val="bg1"/>
                </a:solidFill>
              </a:rPr>
              <a:t>mocnosti.</a:t>
            </a: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50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Jak to vypadá ve skutečnosti?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840632" y="6309320"/>
            <a:ext cx="4788768" cy="360040"/>
          </a:xfrm>
        </p:spPr>
        <p:txBody>
          <a:bodyPr/>
          <a:lstStyle/>
          <a:p>
            <a:r>
              <a:rPr lang="cs-CZ" dirty="0" smtClean="0"/>
              <a:t>Mentlík: Geomorfologie a environmentální změny v kvartéru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1C435-3B6C-4357-B2C4-A26924342985}" type="slidenum">
              <a:rPr lang="cs-CZ" smtClean="0"/>
              <a:pPr/>
              <a:t>55</a:t>
            </a:fld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026" y="1556792"/>
            <a:ext cx="489654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4574654" cy="325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 flipH="1">
            <a:off x="2267744" y="2636912"/>
            <a:ext cx="4361656" cy="122840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Volný tvar 14"/>
          <p:cNvSpPr/>
          <p:nvPr/>
        </p:nvSpPr>
        <p:spPr>
          <a:xfrm>
            <a:off x="5594684" y="2947596"/>
            <a:ext cx="2069432" cy="288899"/>
          </a:xfrm>
          <a:custGeom>
            <a:avLst/>
            <a:gdLst>
              <a:gd name="connsiteX0" fmla="*/ 0 w 2069432"/>
              <a:gd name="connsiteY0" fmla="*/ 115169 h 307675"/>
              <a:gd name="connsiteX1" fmla="*/ 72190 w 2069432"/>
              <a:gd name="connsiteY1" fmla="*/ 103138 h 307675"/>
              <a:gd name="connsiteX2" fmla="*/ 144379 w 2069432"/>
              <a:gd name="connsiteY2" fmla="*/ 79075 h 307675"/>
              <a:gd name="connsiteX3" fmla="*/ 312821 w 2069432"/>
              <a:gd name="connsiteY3" fmla="*/ 55012 h 307675"/>
              <a:gd name="connsiteX4" fmla="*/ 1191127 w 2069432"/>
              <a:gd name="connsiteY4" fmla="*/ 42980 h 307675"/>
              <a:gd name="connsiteX5" fmla="*/ 1431758 w 2069432"/>
              <a:gd name="connsiteY5" fmla="*/ 55012 h 307675"/>
              <a:gd name="connsiteX6" fmla="*/ 1503948 w 2069432"/>
              <a:gd name="connsiteY6" fmla="*/ 103138 h 307675"/>
              <a:gd name="connsiteX7" fmla="*/ 1540042 w 2069432"/>
              <a:gd name="connsiteY7" fmla="*/ 127201 h 307675"/>
              <a:gd name="connsiteX8" fmla="*/ 1660358 w 2069432"/>
              <a:gd name="connsiteY8" fmla="*/ 163296 h 307675"/>
              <a:gd name="connsiteX9" fmla="*/ 1696453 w 2069432"/>
              <a:gd name="connsiteY9" fmla="*/ 187359 h 307675"/>
              <a:gd name="connsiteX10" fmla="*/ 1732548 w 2069432"/>
              <a:gd name="connsiteY10" fmla="*/ 199391 h 307675"/>
              <a:gd name="connsiteX11" fmla="*/ 1828800 w 2069432"/>
              <a:gd name="connsiteY11" fmla="*/ 223454 h 307675"/>
              <a:gd name="connsiteX12" fmla="*/ 1973179 w 2069432"/>
              <a:gd name="connsiteY12" fmla="*/ 259548 h 307675"/>
              <a:gd name="connsiteX13" fmla="*/ 2069432 w 2069432"/>
              <a:gd name="connsiteY13" fmla="*/ 307675 h 307675"/>
              <a:gd name="connsiteX0" fmla="*/ 0 w 2069432"/>
              <a:gd name="connsiteY0" fmla="*/ 115169 h 307675"/>
              <a:gd name="connsiteX1" fmla="*/ 144379 w 2069432"/>
              <a:gd name="connsiteY1" fmla="*/ 79075 h 307675"/>
              <a:gd name="connsiteX2" fmla="*/ 312821 w 2069432"/>
              <a:gd name="connsiteY2" fmla="*/ 55012 h 307675"/>
              <a:gd name="connsiteX3" fmla="*/ 1191127 w 2069432"/>
              <a:gd name="connsiteY3" fmla="*/ 42980 h 307675"/>
              <a:gd name="connsiteX4" fmla="*/ 1431758 w 2069432"/>
              <a:gd name="connsiteY4" fmla="*/ 55012 h 307675"/>
              <a:gd name="connsiteX5" fmla="*/ 1503948 w 2069432"/>
              <a:gd name="connsiteY5" fmla="*/ 103138 h 307675"/>
              <a:gd name="connsiteX6" fmla="*/ 1540042 w 2069432"/>
              <a:gd name="connsiteY6" fmla="*/ 127201 h 307675"/>
              <a:gd name="connsiteX7" fmla="*/ 1660358 w 2069432"/>
              <a:gd name="connsiteY7" fmla="*/ 163296 h 307675"/>
              <a:gd name="connsiteX8" fmla="*/ 1696453 w 2069432"/>
              <a:gd name="connsiteY8" fmla="*/ 187359 h 307675"/>
              <a:gd name="connsiteX9" fmla="*/ 1732548 w 2069432"/>
              <a:gd name="connsiteY9" fmla="*/ 199391 h 307675"/>
              <a:gd name="connsiteX10" fmla="*/ 1828800 w 2069432"/>
              <a:gd name="connsiteY10" fmla="*/ 223454 h 307675"/>
              <a:gd name="connsiteX11" fmla="*/ 1973179 w 2069432"/>
              <a:gd name="connsiteY11" fmla="*/ 259548 h 307675"/>
              <a:gd name="connsiteX12" fmla="*/ 2069432 w 2069432"/>
              <a:gd name="connsiteY12" fmla="*/ 307675 h 307675"/>
              <a:gd name="connsiteX0" fmla="*/ 0 w 2069432"/>
              <a:gd name="connsiteY0" fmla="*/ 115169 h 307675"/>
              <a:gd name="connsiteX1" fmla="*/ 312821 w 2069432"/>
              <a:gd name="connsiteY1" fmla="*/ 55012 h 307675"/>
              <a:gd name="connsiteX2" fmla="*/ 1191127 w 2069432"/>
              <a:gd name="connsiteY2" fmla="*/ 42980 h 307675"/>
              <a:gd name="connsiteX3" fmla="*/ 1431758 w 2069432"/>
              <a:gd name="connsiteY3" fmla="*/ 55012 h 307675"/>
              <a:gd name="connsiteX4" fmla="*/ 1503948 w 2069432"/>
              <a:gd name="connsiteY4" fmla="*/ 103138 h 307675"/>
              <a:gd name="connsiteX5" fmla="*/ 1540042 w 2069432"/>
              <a:gd name="connsiteY5" fmla="*/ 127201 h 307675"/>
              <a:gd name="connsiteX6" fmla="*/ 1660358 w 2069432"/>
              <a:gd name="connsiteY6" fmla="*/ 163296 h 307675"/>
              <a:gd name="connsiteX7" fmla="*/ 1696453 w 2069432"/>
              <a:gd name="connsiteY7" fmla="*/ 187359 h 307675"/>
              <a:gd name="connsiteX8" fmla="*/ 1732548 w 2069432"/>
              <a:gd name="connsiteY8" fmla="*/ 199391 h 307675"/>
              <a:gd name="connsiteX9" fmla="*/ 1828800 w 2069432"/>
              <a:gd name="connsiteY9" fmla="*/ 223454 h 307675"/>
              <a:gd name="connsiteX10" fmla="*/ 1973179 w 2069432"/>
              <a:gd name="connsiteY10" fmla="*/ 259548 h 307675"/>
              <a:gd name="connsiteX11" fmla="*/ 2069432 w 2069432"/>
              <a:gd name="connsiteY11" fmla="*/ 307675 h 307675"/>
              <a:gd name="connsiteX0" fmla="*/ 0 w 2069432"/>
              <a:gd name="connsiteY0" fmla="*/ 96393 h 288899"/>
              <a:gd name="connsiteX1" fmla="*/ 312821 w 2069432"/>
              <a:gd name="connsiteY1" fmla="*/ 36236 h 288899"/>
              <a:gd name="connsiteX2" fmla="*/ 733927 w 2069432"/>
              <a:gd name="connsiteY2" fmla="*/ 141 h 288899"/>
              <a:gd name="connsiteX3" fmla="*/ 1191127 w 2069432"/>
              <a:gd name="connsiteY3" fmla="*/ 24204 h 288899"/>
              <a:gd name="connsiteX4" fmla="*/ 1431758 w 2069432"/>
              <a:gd name="connsiteY4" fmla="*/ 36236 h 288899"/>
              <a:gd name="connsiteX5" fmla="*/ 1503948 w 2069432"/>
              <a:gd name="connsiteY5" fmla="*/ 84362 h 288899"/>
              <a:gd name="connsiteX6" fmla="*/ 1540042 w 2069432"/>
              <a:gd name="connsiteY6" fmla="*/ 108425 h 288899"/>
              <a:gd name="connsiteX7" fmla="*/ 1660358 w 2069432"/>
              <a:gd name="connsiteY7" fmla="*/ 144520 h 288899"/>
              <a:gd name="connsiteX8" fmla="*/ 1696453 w 2069432"/>
              <a:gd name="connsiteY8" fmla="*/ 168583 h 288899"/>
              <a:gd name="connsiteX9" fmla="*/ 1732548 w 2069432"/>
              <a:gd name="connsiteY9" fmla="*/ 180615 h 288899"/>
              <a:gd name="connsiteX10" fmla="*/ 1828800 w 2069432"/>
              <a:gd name="connsiteY10" fmla="*/ 204678 h 288899"/>
              <a:gd name="connsiteX11" fmla="*/ 1973179 w 2069432"/>
              <a:gd name="connsiteY11" fmla="*/ 240772 h 288899"/>
              <a:gd name="connsiteX12" fmla="*/ 2069432 w 2069432"/>
              <a:gd name="connsiteY12" fmla="*/ 288899 h 288899"/>
              <a:gd name="connsiteX0" fmla="*/ 0 w 2069432"/>
              <a:gd name="connsiteY0" fmla="*/ 96393 h 288899"/>
              <a:gd name="connsiteX1" fmla="*/ 312821 w 2069432"/>
              <a:gd name="connsiteY1" fmla="*/ 36236 h 288899"/>
              <a:gd name="connsiteX2" fmla="*/ 733927 w 2069432"/>
              <a:gd name="connsiteY2" fmla="*/ 141 h 288899"/>
              <a:gd name="connsiteX3" fmla="*/ 1191127 w 2069432"/>
              <a:gd name="connsiteY3" fmla="*/ 24204 h 288899"/>
              <a:gd name="connsiteX4" fmla="*/ 1431758 w 2069432"/>
              <a:gd name="connsiteY4" fmla="*/ 36236 h 288899"/>
              <a:gd name="connsiteX5" fmla="*/ 1503948 w 2069432"/>
              <a:gd name="connsiteY5" fmla="*/ 84362 h 288899"/>
              <a:gd name="connsiteX6" fmla="*/ 1540042 w 2069432"/>
              <a:gd name="connsiteY6" fmla="*/ 108425 h 288899"/>
              <a:gd name="connsiteX7" fmla="*/ 1503948 w 2069432"/>
              <a:gd name="connsiteY7" fmla="*/ 84362 h 288899"/>
              <a:gd name="connsiteX8" fmla="*/ 1660358 w 2069432"/>
              <a:gd name="connsiteY8" fmla="*/ 144520 h 288899"/>
              <a:gd name="connsiteX9" fmla="*/ 1696453 w 2069432"/>
              <a:gd name="connsiteY9" fmla="*/ 168583 h 288899"/>
              <a:gd name="connsiteX10" fmla="*/ 1732548 w 2069432"/>
              <a:gd name="connsiteY10" fmla="*/ 180615 h 288899"/>
              <a:gd name="connsiteX11" fmla="*/ 1828800 w 2069432"/>
              <a:gd name="connsiteY11" fmla="*/ 204678 h 288899"/>
              <a:gd name="connsiteX12" fmla="*/ 1973179 w 2069432"/>
              <a:gd name="connsiteY12" fmla="*/ 240772 h 288899"/>
              <a:gd name="connsiteX13" fmla="*/ 2069432 w 2069432"/>
              <a:gd name="connsiteY13" fmla="*/ 288899 h 28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69432" h="288899">
                <a:moveTo>
                  <a:pt x="0" y="96393"/>
                </a:moveTo>
                <a:cubicBezTo>
                  <a:pt x="65171" y="83860"/>
                  <a:pt x="114300" y="48267"/>
                  <a:pt x="312821" y="36236"/>
                </a:cubicBezTo>
                <a:cubicBezTo>
                  <a:pt x="435142" y="20194"/>
                  <a:pt x="587543" y="2146"/>
                  <a:pt x="733927" y="141"/>
                </a:cubicBezTo>
                <a:cubicBezTo>
                  <a:pt x="880311" y="-1864"/>
                  <a:pt x="1074822" y="18188"/>
                  <a:pt x="1191127" y="24204"/>
                </a:cubicBezTo>
                <a:cubicBezTo>
                  <a:pt x="1271337" y="28215"/>
                  <a:pt x="1352068" y="26275"/>
                  <a:pt x="1431758" y="36236"/>
                </a:cubicBezTo>
                <a:cubicBezTo>
                  <a:pt x="1474869" y="41625"/>
                  <a:pt x="1476791" y="62636"/>
                  <a:pt x="1503948" y="84362"/>
                </a:cubicBezTo>
                <a:cubicBezTo>
                  <a:pt x="1515239" y="93395"/>
                  <a:pt x="1526751" y="102729"/>
                  <a:pt x="1540042" y="108425"/>
                </a:cubicBezTo>
                <a:cubicBezTo>
                  <a:pt x="1540042" y="108425"/>
                  <a:pt x="1483895" y="78346"/>
                  <a:pt x="1503948" y="84362"/>
                </a:cubicBezTo>
                <a:cubicBezTo>
                  <a:pt x="1524001" y="90378"/>
                  <a:pt x="1628274" y="130483"/>
                  <a:pt x="1660358" y="144520"/>
                </a:cubicBezTo>
                <a:cubicBezTo>
                  <a:pt x="1672390" y="152541"/>
                  <a:pt x="1683519" y="162116"/>
                  <a:pt x="1696453" y="168583"/>
                </a:cubicBezTo>
                <a:cubicBezTo>
                  <a:pt x="1707797" y="174255"/>
                  <a:pt x="1720312" y="177278"/>
                  <a:pt x="1732548" y="180615"/>
                </a:cubicBezTo>
                <a:cubicBezTo>
                  <a:pt x="1764454" y="189317"/>
                  <a:pt x="1797426" y="194220"/>
                  <a:pt x="1828800" y="204678"/>
                </a:cubicBezTo>
                <a:cubicBezTo>
                  <a:pt x="1924133" y="236455"/>
                  <a:pt x="1875970" y="224571"/>
                  <a:pt x="1973179" y="240772"/>
                </a:cubicBezTo>
                <a:cubicBezTo>
                  <a:pt x="2056130" y="268423"/>
                  <a:pt x="2027433" y="246900"/>
                  <a:pt x="2069432" y="288899"/>
                </a:cubicBezTo>
              </a:path>
            </a:pathLst>
          </a:custGeom>
          <a:noFill/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ovéPole 4"/>
          <p:cNvSpPr txBox="1"/>
          <p:nvPr/>
        </p:nvSpPr>
        <p:spPr>
          <a:xfrm>
            <a:off x="6815165" y="1693367"/>
            <a:ext cx="1503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Strelecká</a:t>
            </a:r>
            <a:r>
              <a:rPr lang="cs-CZ" dirty="0" smtClean="0"/>
              <a:t> </a:t>
            </a:r>
            <a:r>
              <a:rPr lang="cs-CZ" dirty="0" err="1" smtClean="0"/>
              <a:t>veža</a:t>
            </a:r>
            <a:endParaRPr lang="cs-CZ" dirty="0" smtClean="0"/>
          </a:p>
          <a:p>
            <a:r>
              <a:rPr lang="cs-CZ" dirty="0" err="1" smtClean="0"/>
              <a:t>Nunatak</a:t>
            </a:r>
            <a:endParaRPr lang="en-GB" dirty="0"/>
          </a:p>
        </p:txBody>
      </p:sp>
      <p:sp>
        <p:nvSpPr>
          <p:cNvPr id="6" name="TextovéPole 5"/>
          <p:cNvSpPr txBox="1"/>
          <p:nvPr/>
        </p:nvSpPr>
        <p:spPr>
          <a:xfrm>
            <a:off x="762332" y="4506398"/>
            <a:ext cx="1505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 smtClean="0"/>
              <a:t>Velká Studená</a:t>
            </a:r>
          </a:p>
          <a:p>
            <a:pPr algn="ctr"/>
            <a:r>
              <a:rPr lang="cs-CZ" sz="1600" dirty="0" smtClean="0"/>
              <a:t>dolina</a:t>
            </a:r>
            <a:endParaRPr lang="en-GB" sz="16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25186" y="1980129"/>
            <a:ext cx="2648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 smtClean="0">
                <a:solidFill>
                  <a:schemeClr val="bg1"/>
                </a:solidFill>
              </a:rPr>
              <a:t>Poslední ledovcové maximum</a:t>
            </a:r>
          </a:p>
          <a:p>
            <a:pPr algn="ctr"/>
            <a:r>
              <a:rPr lang="cs-CZ" sz="1600" dirty="0" smtClean="0">
                <a:solidFill>
                  <a:schemeClr val="bg1"/>
                </a:solidFill>
              </a:rPr>
              <a:t>ve Velké Studené dolině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655586" y="3079873"/>
            <a:ext cx="943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Trimline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819705" y="3430392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Ledovec</a:t>
            </a:r>
            <a:endParaRPr lang="en-GB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155695" y="2492896"/>
            <a:ext cx="1308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Periglaciální</a:t>
            </a:r>
            <a:endParaRPr lang="cs-CZ" dirty="0" smtClean="0"/>
          </a:p>
          <a:p>
            <a:r>
              <a:rPr lang="cs-CZ" dirty="0" smtClean="0"/>
              <a:t>vývoj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901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C:\Users\Pavel\AppData\Local\Temp\Rar$DIa0.077\figure_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8260188" cy="5472608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2987824" y="620688"/>
            <a:ext cx="2958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55 vzorků pro 10 </a:t>
            </a:r>
            <a:r>
              <a:rPr lang="cs-CZ" dirty="0" err="1" smtClean="0">
                <a:solidFill>
                  <a:schemeClr val="bg1"/>
                </a:solidFill>
              </a:rPr>
              <a:t>Be</a:t>
            </a:r>
            <a:r>
              <a:rPr lang="cs-CZ" dirty="0" smtClean="0">
                <a:solidFill>
                  <a:schemeClr val="bg1"/>
                </a:solidFill>
              </a:rPr>
              <a:t> datování 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9266" name="Picture 2" descr="C:\Users\Pavel\AppData\Local\Temp\Rar$DIa0.570\figure_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344" y="620688"/>
            <a:ext cx="8171312" cy="561662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32" y="836712"/>
            <a:ext cx="9132168" cy="522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49799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8559657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Osnova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5256584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cs-CZ" dirty="0" smtClean="0">
                <a:solidFill>
                  <a:srgbClr val="FFFF00"/>
                </a:solidFill>
              </a:rPr>
              <a:t>Úvod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FFFF00"/>
                </a:solidFill>
              </a:rPr>
              <a:t>2) Regionální studie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bg2"/>
                </a:solidFill>
              </a:rPr>
              <a:t>a) Pozdní glaciál na Šumavě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bg2"/>
                </a:solidFill>
              </a:rPr>
              <a:t>b) Pozdní glaciál ve Vysokých </a:t>
            </a:r>
            <a:r>
              <a:rPr lang="cs-CZ" dirty="0" err="1" smtClean="0">
                <a:solidFill>
                  <a:schemeClr val="bg2"/>
                </a:solidFill>
              </a:rPr>
              <a:t>Tarách</a:t>
            </a:r>
            <a:endParaRPr lang="cs-CZ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0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Malá moréna YD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28800"/>
            <a:ext cx="5981145" cy="499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1412776"/>
            <a:ext cx="8964488" cy="47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22 </a:t>
            </a:r>
            <a:r>
              <a:rPr lang="cs-CZ" dirty="0" err="1" smtClean="0">
                <a:solidFill>
                  <a:srgbClr val="FFFF00"/>
                </a:solidFill>
              </a:rPr>
              <a:t>ky</a:t>
            </a:r>
            <a:r>
              <a:rPr lang="cs-CZ" dirty="0" smtClean="0">
                <a:solidFill>
                  <a:srgbClr val="FFFF00"/>
                </a:solidFill>
              </a:rPr>
              <a:t>, LGM, </a:t>
            </a:r>
            <a:br>
              <a:rPr lang="cs-CZ" dirty="0" smtClean="0">
                <a:solidFill>
                  <a:srgbClr val="FFFF00"/>
                </a:solidFill>
              </a:rPr>
            </a:br>
            <a:r>
              <a:rPr lang="cs-CZ" dirty="0" smtClean="0">
                <a:solidFill>
                  <a:srgbClr val="FFFF00"/>
                </a:solidFill>
              </a:rPr>
              <a:t>970 m, 1,21 km</a:t>
            </a:r>
            <a:r>
              <a:rPr lang="cs-CZ" baseline="30000" dirty="0" smtClean="0">
                <a:solidFill>
                  <a:srgbClr val="FFFF00"/>
                </a:solidFill>
              </a:rPr>
              <a:t>3</a:t>
            </a:r>
            <a:r>
              <a:rPr lang="cs-CZ" dirty="0" smtClean="0">
                <a:solidFill>
                  <a:srgbClr val="FFFF00"/>
                </a:solidFill>
              </a:rPr>
              <a:t>, ELA 1640 m 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18193130" cy="964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rgbClr val="FFFF00"/>
                </a:solidFill>
              </a:rPr>
              <a:t>~20,5 </a:t>
            </a:r>
            <a:r>
              <a:rPr lang="cs-CZ" sz="3600" dirty="0" err="1" smtClean="0">
                <a:solidFill>
                  <a:srgbClr val="FFFF00"/>
                </a:solidFill>
              </a:rPr>
              <a:t>ky</a:t>
            </a:r>
            <a:r>
              <a:rPr lang="cs-CZ" sz="3600" dirty="0" smtClean="0">
                <a:solidFill>
                  <a:srgbClr val="FFFF00"/>
                </a:solidFill>
              </a:rPr>
              <a:t/>
            </a:r>
            <a:br>
              <a:rPr lang="cs-CZ" sz="3600" dirty="0" smtClean="0">
                <a:solidFill>
                  <a:srgbClr val="FFFF00"/>
                </a:solidFill>
              </a:rPr>
            </a:br>
            <a:r>
              <a:rPr lang="cs-CZ" sz="3600" dirty="0" smtClean="0">
                <a:solidFill>
                  <a:srgbClr val="FFFF00"/>
                </a:solidFill>
              </a:rPr>
              <a:t>1120 m, 0,92 km3, 76 % LGM, ELA 1720 m</a:t>
            </a:r>
            <a:endParaRPr lang="cs-CZ" sz="3600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96565" y="1628800"/>
            <a:ext cx="18193130" cy="964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35" y="-2791072"/>
            <a:ext cx="18193130" cy="964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0" y="0"/>
            <a:ext cx="10116616" cy="1700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23528" y="188640"/>
            <a:ext cx="946207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~15,5 </a:t>
            </a:r>
            <a:r>
              <a:rPr lang="cs-CZ" sz="2800" dirty="0" err="1" smtClean="0"/>
              <a:t>ky</a:t>
            </a:r>
            <a:endParaRPr lang="cs-CZ" sz="2800" dirty="0" smtClean="0"/>
          </a:p>
          <a:p>
            <a:pPr algn="ctr"/>
            <a:r>
              <a:rPr lang="cs-CZ" sz="2800" dirty="0" smtClean="0"/>
              <a:t>1680 m (MSD) a 1920 m (VSD), 0,06 km</a:t>
            </a:r>
            <a:r>
              <a:rPr lang="cs-CZ" sz="2800" baseline="30000" dirty="0" smtClean="0"/>
              <a:t>3</a:t>
            </a:r>
            <a:r>
              <a:rPr lang="cs-CZ" sz="2800" dirty="0" smtClean="0"/>
              <a:t>, 5 % LGM, ELA 2130 m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325544" y="-2791072"/>
            <a:ext cx="18193130" cy="964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-324544" y="-171400"/>
            <a:ext cx="10116616" cy="1700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-318078" y="0"/>
            <a:ext cx="946207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~12 </a:t>
            </a:r>
            <a:r>
              <a:rPr lang="cs-CZ" sz="2400" dirty="0" err="1" smtClean="0"/>
              <a:t>ky</a:t>
            </a:r>
            <a:endParaRPr lang="cs-CZ" sz="2400" dirty="0" smtClean="0"/>
          </a:p>
          <a:p>
            <a:pPr algn="ctr"/>
            <a:r>
              <a:rPr lang="cs-CZ" sz="2400" dirty="0" smtClean="0"/>
              <a:t>2110 m (MSD) a 2180 m (VSD), 0,01 km</a:t>
            </a:r>
            <a:r>
              <a:rPr lang="cs-CZ" sz="2400" baseline="30000" dirty="0" smtClean="0"/>
              <a:t>3</a:t>
            </a:r>
            <a:r>
              <a:rPr lang="cs-CZ" sz="2400" dirty="0" smtClean="0"/>
              <a:t>, 0,8 % LGM, ELA 2290 m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zitava.sk/zitava/fotogaleria/osobnosti/michal_luknis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6632"/>
            <a:ext cx="3275856" cy="486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3852"/>
            <a:ext cx="2267744" cy="689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30" y="3717032"/>
            <a:ext cx="7264676" cy="308085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2148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840612" y="135533"/>
            <a:ext cx="156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Prof. M. </a:t>
            </a:r>
            <a:r>
              <a:rPr lang="cs-CZ" dirty="0" err="1" smtClean="0"/>
              <a:t>Lukniš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843808" y="6309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789442" y="632469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před tis. lety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067761" y="3717032"/>
            <a:ext cx="74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ELA</a:t>
            </a:r>
          </a:p>
          <a:p>
            <a:r>
              <a:rPr lang="cs-CZ" sz="1400" dirty="0" smtClean="0"/>
              <a:t>m </a:t>
            </a:r>
            <a:r>
              <a:rPr lang="cs-CZ" sz="1400" dirty="0" err="1" smtClean="0"/>
              <a:t>a.s.l</a:t>
            </a:r>
            <a:r>
              <a:rPr lang="cs-CZ" sz="1400" dirty="0" smtClean="0"/>
              <a:t>. </a:t>
            </a:r>
            <a:endParaRPr lang="cs-CZ" sz="1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932040" y="3789040"/>
            <a:ext cx="367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Luknišovy</a:t>
            </a:r>
            <a:r>
              <a:rPr lang="cs-CZ" dirty="0" smtClean="0"/>
              <a:t> </a:t>
            </a:r>
            <a:r>
              <a:rPr lang="cs-CZ" dirty="0" err="1" smtClean="0"/>
              <a:t>stadiály</a:t>
            </a:r>
            <a:r>
              <a:rPr lang="cs-CZ" dirty="0" smtClean="0"/>
              <a:t> ve </a:t>
            </a:r>
            <a:r>
              <a:rPr lang="cs-CZ" dirty="0" err="1" smtClean="0"/>
              <a:t>Vyských</a:t>
            </a:r>
            <a:r>
              <a:rPr lang="cs-CZ" dirty="0" smtClean="0"/>
              <a:t> Tatrách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043130" y="3356992"/>
            <a:ext cx="3632338" cy="3600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4283968" y="4797152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~21 </a:t>
            </a:r>
            <a:r>
              <a:rPr lang="cs-CZ" dirty="0" err="1" smtClean="0"/>
              <a:t>ky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444208" y="4437112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~22 </a:t>
            </a:r>
            <a:r>
              <a:rPr lang="cs-CZ" dirty="0" err="1" smtClean="0"/>
              <a:t>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309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8964488" cy="4698793"/>
          </a:xfrm>
          <a:prstGeom prst="rect">
            <a:avLst/>
          </a:prstGeom>
          <a:noFill/>
          <a:ln w="25400" cmpd="sng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691680" y="692696"/>
            <a:ext cx="5779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Zalednění 15,5 </a:t>
            </a:r>
            <a:r>
              <a:rPr lang="cs-CZ" sz="2400" dirty="0" err="1" smtClean="0">
                <a:solidFill>
                  <a:schemeClr val="bg1"/>
                </a:solidFill>
              </a:rPr>
              <a:t>ky</a:t>
            </a:r>
            <a:r>
              <a:rPr lang="cs-CZ" sz="2400" dirty="0" smtClean="0">
                <a:solidFill>
                  <a:schemeClr val="bg1"/>
                </a:solidFill>
              </a:rPr>
              <a:t> a datovaná skalních řícení 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7" name="Oblouk 6"/>
          <p:cNvSpPr/>
          <p:nvPr/>
        </p:nvSpPr>
        <p:spPr>
          <a:xfrm flipV="1">
            <a:off x="1331640" y="5733256"/>
            <a:ext cx="2952328" cy="432048"/>
          </a:xfrm>
          <a:prstGeom prst="arc">
            <a:avLst>
              <a:gd name="adj1" fmla="val 10590732"/>
              <a:gd name="adj2" fmla="val 0"/>
            </a:avLst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427984" y="5733256"/>
            <a:ext cx="3476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~21 moréna (</a:t>
            </a:r>
            <a:r>
              <a:rPr lang="cs-CZ" sz="2400" b="1" dirty="0" err="1" smtClean="0">
                <a:solidFill>
                  <a:srgbClr val="FF0000"/>
                </a:solidFill>
              </a:rPr>
              <a:t>stadiál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Veža</a:t>
            </a:r>
            <a:r>
              <a:rPr lang="cs-CZ" sz="2400" b="1" dirty="0" smtClean="0">
                <a:solidFill>
                  <a:srgbClr val="FF0000"/>
                </a:solidFill>
              </a:rPr>
              <a:t>)</a:t>
            </a:r>
            <a:endParaRPr lang="cs-CZ" sz="2400" b="1" dirty="0">
              <a:solidFill>
                <a:srgbClr val="FF0000"/>
              </a:solidFill>
            </a:endParaRPr>
          </a:p>
        </p:txBody>
      </p:sp>
      <p:cxnSp>
        <p:nvCxnSpPr>
          <p:cNvPr id="10" name="Přímá spojovací šipka 9"/>
          <p:cNvCxnSpPr>
            <a:stCxn id="11" idx="1"/>
          </p:cNvCxnSpPr>
          <p:nvPr/>
        </p:nvCxnSpPr>
        <p:spPr>
          <a:xfrm flipH="1" flipV="1">
            <a:off x="3635896" y="5157193"/>
            <a:ext cx="504056" cy="868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139952" y="5013176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~20 ohlaz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Skalní laviny – fenomén </a:t>
            </a:r>
            <a:r>
              <a:rPr lang="cs-CZ" dirty="0" err="1" smtClean="0">
                <a:solidFill>
                  <a:schemeClr val="bg1"/>
                </a:solidFill>
              </a:rPr>
              <a:t>paraglaciální</a:t>
            </a:r>
            <a:r>
              <a:rPr lang="cs-CZ" dirty="0" smtClean="0">
                <a:solidFill>
                  <a:schemeClr val="bg1"/>
                </a:solidFill>
              </a:rPr>
              <a:t> fáze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02722"/>
            <a:ext cx="8229600" cy="3720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5436096" y="5805264"/>
            <a:ext cx="1988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(Pánek </a:t>
            </a:r>
            <a:r>
              <a:rPr lang="cs-CZ" dirty="0" err="1" smtClean="0">
                <a:solidFill>
                  <a:schemeClr val="bg1"/>
                </a:solidFill>
              </a:rPr>
              <a:t>et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al</a:t>
            </a:r>
            <a:r>
              <a:rPr lang="cs-CZ" dirty="0" smtClean="0">
                <a:solidFill>
                  <a:schemeClr val="bg1"/>
                </a:solidFill>
              </a:rPr>
              <a:t>., 2015)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7218" name="Picture 2" descr="C:\Users\Pavel\AppData\Local\Microsoft\Windows\Temporary Internet Files\Content.Outlook\1EN08M5T\figure_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756" y="332655"/>
            <a:ext cx="7404644" cy="6026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G</a:t>
            </a:r>
            <a:r>
              <a:rPr lang="cs-CZ" dirty="0" smtClean="0">
                <a:solidFill>
                  <a:schemeClr val="bg1"/>
                </a:solidFill>
              </a:rPr>
              <a:t>eo</a:t>
            </a:r>
            <a:r>
              <a:rPr lang="cs-CZ" dirty="0" smtClean="0">
                <a:solidFill>
                  <a:srgbClr val="FF0000"/>
                </a:solidFill>
              </a:rPr>
              <a:t>m</a:t>
            </a:r>
            <a:r>
              <a:rPr lang="cs-CZ" dirty="0" smtClean="0">
                <a:solidFill>
                  <a:schemeClr val="bg1"/>
                </a:solidFill>
              </a:rPr>
              <a:t>orfologický </a:t>
            </a:r>
            <a:r>
              <a:rPr lang="cs-CZ" dirty="0" smtClean="0">
                <a:solidFill>
                  <a:srgbClr val="FF0000"/>
                </a:solidFill>
              </a:rPr>
              <a:t>I</a:t>
            </a:r>
            <a:r>
              <a:rPr lang="cs-CZ" dirty="0" smtClean="0">
                <a:solidFill>
                  <a:schemeClr val="bg1"/>
                </a:solidFill>
              </a:rPr>
              <a:t>nformační </a:t>
            </a:r>
            <a:r>
              <a:rPr lang="cs-CZ" dirty="0" smtClean="0">
                <a:solidFill>
                  <a:srgbClr val="FF0000"/>
                </a:solidFill>
              </a:rPr>
              <a:t>S</a:t>
            </a:r>
            <a:r>
              <a:rPr lang="cs-CZ" dirty="0" smtClean="0">
                <a:solidFill>
                  <a:schemeClr val="bg1"/>
                </a:solidFill>
              </a:rPr>
              <a:t>ystém </a:t>
            </a:r>
            <a:r>
              <a:rPr lang="cs-CZ" dirty="0" smtClean="0">
                <a:solidFill>
                  <a:srgbClr val="FF0000"/>
                </a:solidFill>
              </a:rPr>
              <a:t>(</a:t>
            </a:r>
            <a:r>
              <a:rPr lang="cs-CZ" dirty="0" err="1" smtClean="0">
                <a:solidFill>
                  <a:srgbClr val="FF0000"/>
                </a:solidFill>
              </a:rPr>
              <a:t>GmIS</a:t>
            </a:r>
            <a:r>
              <a:rPr lang="cs-CZ" dirty="0" smtClean="0">
                <a:solidFill>
                  <a:srgbClr val="FF0000"/>
                </a:solidFill>
              </a:rPr>
              <a:t>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1249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800" dirty="0" err="1" smtClean="0">
                <a:solidFill>
                  <a:srgbClr val="FF0000"/>
                </a:solidFill>
              </a:rPr>
              <a:t>GmIS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smtClean="0">
                <a:solidFill>
                  <a:schemeClr val="bg1"/>
                </a:solidFill>
              </a:rPr>
              <a:t>= integrující prostředí vhodné k mapování georeliéfu a uzpůsobené pro následné geomorfologické analýzy a modelování.</a:t>
            </a:r>
          </a:p>
          <a:p>
            <a:pPr marL="0" indent="0">
              <a:buNone/>
            </a:pPr>
            <a:endParaRPr lang="cs-CZ" sz="2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Geomorfologické mapování = rozčlenění reliéfu na základě </a:t>
            </a:r>
            <a:r>
              <a:rPr lang="cs-CZ" sz="2800" dirty="0" smtClean="0">
                <a:solidFill>
                  <a:srgbClr val="FF0000"/>
                </a:solidFill>
              </a:rPr>
              <a:t>morfologie a morfometrie – </a:t>
            </a:r>
            <a:r>
              <a:rPr lang="cs-CZ" sz="2800" dirty="0" err="1" smtClean="0">
                <a:solidFill>
                  <a:srgbClr val="FF0000"/>
                </a:solidFill>
              </a:rPr>
              <a:t>morfogeze</a:t>
            </a:r>
            <a:r>
              <a:rPr lang="cs-CZ" sz="2800" dirty="0" smtClean="0">
                <a:solidFill>
                  <a:srgbClr val="FF0000"/>
                </a:solidFill>
              </a:rPr>
              <a:t>, </a:t>
            </a:r>
            <a:r>
              <a:rPr lang="cs-CZ" sz="2800" dirty="0" err="1" smtClean="0">
                <a:solidFill>
                  <a:srgbClr val="FF0000"/>
                </a:solidFill>
              </a:rPr>
              <a:t>morfochronologie</a:t>
            </a:r>
            <a:r>
              <a:rPr lang="cs-CZ" sz="2800" dirty="0" smtClean="0">
                <a:solidFill>
                  <a:srgbClr val="FF0000"/>
                </a:solidFill>
              </a:rPr>
              <a:t> a </a:t>
            </a:r>
            <a:r>
              <a:rPr lang="cs-CZ" sz="2800" dirty="0" err="1" smtClean="0">
                <a:solidFill>
                  <a:srgbClr val="FF0000"/>
                </a:solidFill>
              </a:rPr>
              <a:t>morfodynymiky</a:t>
            </a:r>
            <a:r>
              <a:rPr lang="cs-CZ" sz="2800" dirty="0" smtClean="0">
                <a:solidFill>
                  <a:srgbClr val="FF0000"/>
                </a:solidFill>
              </a:rPr>
              <a:t>…</a:t>
            </a:r>
          </a:p>
          <a:p>
            <a:pPr marL="0" indent="0">
              <a:buNone/>
            </a:pPr>
            <a:r>
              <a:rPr lang="cs-CZ" sz="2800" dirty="0" smtClean="0">
                <a:solidFill>
                  <a:srgbClr val="FF0000"/>
                </a:solidFill>
              </a:rPr>
              <a:t>– vrstva elementárních forem reliéfu – jádro </a:t>
            </a:r>
            <a:r>
              <a:rPr lang="cs-CZ" sz="2800" dirty="0" err="1" smtClean="0">
                <a:solidFill>
                  <a:srgbClr val="FF0000"/>
                </a:solidFill>
              </a:rPr>
              <a:t>GmIS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4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Srovnání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525963"/>
          </a:xfrm>
        </p:spPr>
        <p:txBody>
          <a:bodyPr/>
          <a:lstStyle/>
          <a:p>
            <a:pPr>
              <a:buNone/>
            </a:pPr>
            <a:r>
              <a:rPr lang="cs-CZ" dirty="0" smtClean="0">
                <a:solidFill>
                  <a:srgbClr val="FF0000"/>
                </a:solidFill>
              </a:rPr>
              <a:t>Šumava </a:t>
            </a:r>
          </a:p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LGM ELA 1000-1160 m</a:t>
            </a:r>
          </a:p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LGM „maximum“ 27-22</a:t>
            </a:r>
          </a:p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Fáze LG</a:t>
            </a:r>
          </a:p>
          <a:p>
            <a:pPr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~16 a ~14 – ne YG</a:t>
            </a:r>
          </a:p>
          <a:p>
            <a:pPr>
              <a:buNone/>
            </a:pPr>
            <a:r>
              <a:rPr lang="cs-CZ" sz="2800" dirty="0" err="1" smtClean="0">
                <a:solidFill>
                  <a:schemeClr val="bg1"/>
                </a:solidFill>
              </a:rPr>
              <a:t>Paraglaciální</a:t>
            </a:r>
            <a:r>
              <a:rPr lang="cs-CZ" sz="2800" dirty="0" smtClean="0">
                <a:solidFill>
                  <a:schemeClr val="bg1"/>
                </a:solidFill>
              </a:rPr>
              <a:t> mezi 19 a 16 (degradace permafrostu?)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572000" y="1628800"/>
            <a:ext cx="36827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Tatry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LGM ELA 1460-1700 m</a:t>
            </a:r>
          </a:p>
          <a:p>
            <a:pPr marL="342900" indent="-342900">
              <a:spcBef>
                <a:spcPct val="20000"/>
              </a:spcBef>
            </a:pPr>
            <a:r>
              <a:rPr lang="cs-CZ" sz="2800" dirty="0" smtClean="0">
                <a:solidFill>
                  <a:schemeClr val="bg1"/>
                </a:solidFill>
              </a:rPr>
              <a:t>LGM „maximum“ 26-20</a:t>
            </a:r>
          </a:p>
          <a:p>
            <a:pPr marL="342900" indent="-342900">
              <a:spcBef>
                <a:spcPct val="20000"/>
              </a:spcBef>
            </a:pPr>
            <a:r>
              <a:rPr lang="cs-CZ" sz="2800" dirty="0" smtClean="0">
                <a:solidFill>
                  <a:schemeClr val="bg1"/>
                </a:solidFill>
              </a:rPr>
              <a:t>Fáze LG</a:t>
            </a:r>
          </a:p>
          <a:p>
            <a:pPr marL="342900" indent="-342900">
              <a:spcBef>
                <a:spcPct val="20000"/>
              </a:spcBef>
            </a:pPr>
            <a:r>
              <a:rPr lang="cs-CZ" sz="2800" dirty="0" smtClean="0">
                <a:solidFill>
                  <a:schemeClr val="bg1"/>
                </a:solidFill>
              </a:rPr>
              <a:t>~15,5  a YD</a:t>
            </a:r>
          </a:p>
          <a:p>
            <a:pPr marL="342900" indent="-342900">
              <a:spcBef>
                <a:spcPct val="20000"/>
              </a:spcBef>
            </a:pPr>
            <a:r>
              <a:rPr lang="cs-CZ" sz="2800" dirty="0" err="1" smtClean="0">
                <a:solidFill>
                  <a:schemeClr val="bg1"/>
                </a:solidFill>
              </a:rPr>
              <a:t>Paraglaciální</a:t>
            </a:r>
            <a:r>
              <a:rPr lang="cs-CZ" sz="2800" dirty="0" smtClean="0">
                <a:solidFill>
                  <a:schemeClr val="bg1"/>
                </a:solidFill>
              </a:rPr>
              <a:t> od ~20 do ~15 (navazuje na deglaciaci)</a:t>
            </a:r>
          </a:p>
          <a:p>
            <a:pPr marL="342900" indent="-342900">
              <a:spcBef>
                <a:spcPct val="20000"/>
              </a:spcBef>
            </a:pPr>
            <a:r>
              <a:rPr lang="cs-CZ" sz="2800" dirty="0" smtClean="0">
                <a:solidFill>
                  <a:schemeClr val="bg1"/>
                </a:solidFill>
              </a:rPr>
              <a:t>Degradace horského permafrostu i později (konec YD – zvláště vrcholové partie)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FFFF00"/>
                </a:solidFill>
              </a:rPr>
              <a:t>Proč elementární formy reliéfu? (</a:t>
            </a:r>
            <a:r>
              <a:rPr lang="cs-CZ" sz="2400" cap="small" dirty="0" smtClean="0">
                <a:solidFill>
                  <a:srgbClr val="FFFF00"/>
                </a:solidFill>
              </a:rPr>
              <a:t>Minár and Evans, 2006</a:t>
            </a:r>
            <a:r>
              <a:rPr lang="cs-CZ" sz="2400" dirty="0" smtClean="0">
                <a:solidFill>
                  <a:srgbClr val="FFFF00"/>
                </a:solidFill>
              </a:rPr>
              <a:t>) </a:t>
            </a:r>
            <a:br>
              <a:rPr lang="cs-CZ" sz="2400" dirty="0" smtClean="0">
                <a:solidFill>
                  <a:srgbClr val="FFFF00"/>
                </a:solidFill>
              </a:rPr>
            </a:b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dirty="0">
              <a:solidFill>
                <a:schemeClr val="bg2"/>
              </a:solidFill>
            </a:endParaRPr>
          </a:p>
          <a:p>
            <a:pPr marL="400050" indent="-400050">
              <a:buAutoNum type="romanLcParenR"/>
            </a:pPr>
            <a:r>
              <a:rPr lang="cs-CZ" dirty="0" smtClean="0">
                <a:solidFill>
                  <a:schemeClr val="bg2"/>
                </a:solidFill>
              </a:rPr>
              <a:t>Elementární formy jsou segmenty vymezená uniformním způsobem (na základě morfometrie) a holisticky pokrývají zkoumané území;</a:t>
            </a:r>
            <a:endParaRPr lang="en-GB" dirty="0" smtClean="0">
              <a:solidFill>
                <a:schemeClr val="bg2"/>
              </a:solidFill>
            </a:endParaRPr>
          </a:p>
          <a:p>
            <a:pPr marL="400050" indent="-400050">
              <a:buAutoNum type="romanLcParenR"/>
            </a:pPr>
            <a:endParaRPr lang="en-GB" dirty="0" smtClean="0">
              <a:solidFill>
                <a:schemeClr val="bg2"/>
              </a:solidFill>
            </a:endParaRPr>
          </a:p>
          <a:p>
            <a:pPr marL="400050" indent="-400050">
              <a:buAutoNum type="romanLcParenR"/>
            </a:pPr>
            <a:r>
              <a:rPr lang="cs-CZ" dirty="0" smtClean="0">
                <a:solidFill>
                  <a:schemeClr val="bg2"/>
                </a:solidFill>
              </a:rPr>
              <a:t>Na rozdíl od tradičních částečně selektivních a diskrétních geomorfologických map spojitá vrstva EF umožňuje komplexní systematizaci reliéfu.</a:t>
            </a:r>
          </a:p>
          <a:p>
            <a:pPr marL="400050" indent="-400050">
              <a:buAutoNum type="romanLcParenR"/>
            </a:pPr>
            <a:endParaRPr lang="en-GB" dirty="0" smtClean="0">
              <a:solidFill>
                <a:schemeClr val="bg2"/>
              </a:solidFill>
            </a:endParaRPr>
          </a:p>
          <a:p>
            <a:pPr marL="400050" indent="-400050">
              <a:buAutoNum type="romanLcParenR"/>
            </a:pPr>
            <a:r>
              <a:rPr lang="cs-CZ" dirty="0" smtClean="0">
                <a:solidFill>
                  <a:schemeClr val="bg2"/>
                </a:solidFill>
              </a:rPr>
              <a:t>Rozsah a velikost složených forem (např. morénový val) je jasně vymezen spojováním EF.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FF0000"/>
                </a:solidFill>
              </a:rPr>
              <a:t>Vhodné pro tvorbu komplexních geomorfologických map, holistickou geomorfologickou analýzu v GIS (resp. </a:t>
            </a:r>
            <a:r>
              <a:rPr lang="cs-CZ" dirty="0" err="1" smtClean="0">
                <a:solidFill>
                  <a:srgbClr val="FF0000"/>
                </a:solidFill>
              </a:rPr>
              <a:t>GmIS</a:t>
            </a:r>
            <a:r>
              <a:rPr lang="cs-CZ" dirty="0" smtClean="0">
                <a:solidFill>
                  <a:srgbClr val="FF0000"/>
                </a:solidFill>
              </a:rPr>
              <a:t>)</a:t>
            </a: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 smtClean="0"/>
          </a:p>
          <a:p>
            <a:endParaRPr lang="cs-CZ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875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356" y="332656"/>
            <a:ext cx="4555140" cy="641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176356"/>
            <a:ext cx="428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sz="2000" dirty="0" smtClean="0">
                <a:solidFill>
                  <a:srgbClr val="FF0000"/>
                </a:solidFill>
              </a:rPr>
              <a:t>Vymezení EF a určení jejich geneze</a:t>
            </a:r>
          </a:p>
          <a:p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1159465" y="1556792"/>
            <a:ext cx="1249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chemeClr val="bg2"/>
                </a:solidFill>
              </a:rPr>
              <a:t>Protoformy</a:t>
            </a:r>
            <a:endParaRPr lang="en-GB" dirty="0">
              <a:solidFill>
                <a:schemeClr val="bg2"/>
              </a:solidFill>
            </a:endParaRP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1779378" y="2060848"/>
            <a:ext cx="0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159512" y="2665193"/>
            <a:ext cx="3468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2"/>
                </a:solidFill>
              </a:rPr>
              <a:t>Srovnání </a:t>
            </a:r>
            <a:r>
              <a:rPr lang="cs-CZ" dirty="0" err="1" smtClean="0">
                <a:solidFill>
                  <a:schemeClr val="bg2"/>
                </a:solidFill>
              </a:rPr>
              <a:t>protoforem</a:t>
            </a:r>
            <a:r>
              <a:rPr lang="cs-CZ" dirty="0" smtClean="0">
                <a:solidFill>
                  <a:schemeClr val="bg2"/>
                </a:solidFill>
              </a:rPr>
              <a:t> a ideálních EF</a:t>
            </a:r>
          </a:p>
          <a:p>
            <a:pPr algn="ctr"/>
            <a:r>
              <a:rPr lang="cs-CZ" dirty="0" smtClean="0">
                <a:solidFill>
                  <a:schemeClr val="bg2"/>
                </a:solidFill>
              </a:rPr>
              <a:t>(Minár and Evans, 2006)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-36512" y="3861048"/>
            <a:ext cx="4548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2"/>
                </a:solidFill>
              </a:rPr>
              <a:t>Terénní mapování</a:t>
            </a:r>
          </a:p>
          <a:p>
            <a:pPr algn="ctr"/>
            <a:r>
              <a:rPr lang="cs-CZ" dirty="0" smtClean="0">
                <a:solidFill>
                  <a:schemeClr val="bg2"/>
                </a:solidFill>
              </a:rPr>
              <a:t>Ověření hranic EF a </a:t>
            </a:r>
            <a:r>
              <a:rPr lang="cs-CZ" dirty="0" err="1" smtClean="0">
                <a:solidFill>
                  <a:schemeClr val="bg2"/>
                </a:solidFill>
              </a:rPr>
              <a:t>domapování</a:t>
            </a:r>
            <a:r>
              <a:rPr lang="cs-CZ" dirty="0" smtClean="0">
                <a:solidFill>
                  <a:schemeClr val="bg2"/>
                </a:solidFill>
              </a:rPr>
              <a:t> malých forem</a:t>
            </a:r>
            <a:endParaRPr lang="en-GB" dirty="0">
              <a:solidFill>
                <a:schemeClr val="bg2"/>
              </a:solidFill>
            </a:endParaRPr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1753567" y="3282423"/>
            <a:ext cx="0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796685" y="5455563"/>
            <a:ext cx="2690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2"/>
                </a:solidFill>
              </a:rPr>
              <a:t>Vznik a vývoj (chronologie)</a:t>
            </a:r>
          </a:p>
          <a:p>
            <a:pPr algn="ctr"/>
            <a:r>
              <a:rPr lang="cs-CZ" dirty="0" err="1" smtClean="0">
                <a:solidFill>
                  <a:schemeClr val="bg2"/>
                </a:solidFill>
              </a:rPr>
              <a:t>Multidisciplinární</a:t>
            </a:r>
            <a:r>
              <a:rPr lang="cs-CZ" dirty="0" smtClean="0">
                <a:solidFill>
                  <a:schemeClr val="bg2"/>
                </a:solidFill>
              </a:rPr>
              <a:t> výzkum</a:t>
            </a:r>
            <a:endParaRPr lang="en-GB" dirty="0">
              <a:solidFill>
                <a:schemeClr val="bg2"/>
              </a:solidFill>
            </a:endParaRP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1740582" y="4797152"/>
            <a:ext cx="0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05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2384</TotalTime>
  <Words>2030</Words>
  <Application>Microsoft Office PowerPoint</Application>
  <PresentationFormat>Předvádění na obrazovce (4:3)</PresentationFormat>
  <Paragraphs>374</Paragraphs>
  <Slides>70</Slides>
  <Notes>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70</vt:i4>
      </vt:variant>
    </vt:vector>
  </HeadingPairs>
  <TitlesOfParts>
    <vt:vector size="71" baseType="lpstr">
      <vt:lpstr>Motiv systému Office</vt:lpstr>
      <vt:lpstr>Pavel Mentlík</vt:lpstr>
      <vt:lpstr>Geografie na Fakultě pedagogické Západočeské univerzity v Plzni </vt:lpstr>
      <vt:lpstr>Prezentace aplikace PowerPoint</vt:lpstr>
      <vt:lpstr>Didaktický výzkum</vt:lpstr>
      <vt:lpstr>Pozdní glaciál v horách a velehorách střední Evropy (Šumava, Tatry) – pohled geomorfologa</vt:lpstr>
      <vt:lpstr>Osnova</vt:lpstr>
      <vt:lpstr>Geomorfologický Informační Systém (GmIS)</vt:lpstr>
      <vt:lpstr>Proč elementární formy reliéfu? (Minár and Evans, 2006)  </vt:lpstr>
      <vt:lpstr>Prezentace aplikace PowerPoint</vt:lpstr>
      <vt:lpstr>Prezentace aplikace PowerPoint</vt:lpstr>
      <vt:lpstr>Prezentace aplikace PowerPoint</vt:lpstr>
      <vt:lpstr>Prezentace aplikace PowerPoint</vt:lpstr>
      <vt:lpstr>Geomorfologie odpovídá na otázku: jak a kdy vznikly tvary reliéfu Země (geneze a čas)</vt:lpstr>
      <vt:lpstr>V jaké časové dimenzi se pohybujeme?</vt:lpstr>
      <vt:lpstr>Environmentální změny v „nedávné“ (cca 2,6 milionu let)  geologické minulosti = změny v kvartéru (čtvrtohory)</vt:lpstr>
      <vt:lpstr>Pozdní glaciál</vt:lpstr>
      <vt:lpstr>Konec posledního výrazného chladného výkyvu – pozdní glaciál</vt:lpstr>
      <vt:lpstr>Šumava </vt:lpstr>
      <vt:lpstr>Prezentace aplikace PowerPoint</vt:lpstr>
      <vt:lpstr>Prezentace aplikace PowerPoint</vt:lpstr>
      <vt:lpstr>Reliéf na krystalických břidlicích</vt:lpstr>
      <vt:lpstr>Reliéf na žulách</vt:lpstr>
      <vt:lpstr>Struktura velmi úzce spjata s reliéfem</vt:lpstr>
      <vt:lpstr>Okolí Prášilského jezera</vt:lpstr>
      <vt:lpstr> Jak zkoumat vnitřní strukturu geomorfologických forem? </vt:lpstr>
      <vt:lpstr>Představení okolí Prášilského jezera</vt:lpstr>
      <vt:lpstr>Prezentace aplikace PowerPoint</vt:lpstr>
      <vt:lpstr>Stará jímka</vt:lpstr>
      <vt:lpstr>Postup práce </vt:lpstr>
      <vt:lpstr>Schmidt hammer test – příklad relativního datování forem</vt:lpstr>
      <vt:lpstr>Jak to mohlo být? Hypotéza (korelace na klimatické události v alpské oblasti)…</vt:lpstr>
      <vt:lpstr>Numerické datování: 14C datování</vt:lpstr>
      <vt:lpstr>Datování jezerních sedimentů ve Staré jímce</vt:lpstr>
      <vt:lpstr>Principy expozičního datování</vt:lpstr>
      <vt:lpstr>Odebrání vzorků pro expoziční datování</vt:lpstr>
      <vt:lpstr>Prezentace aplikace PowerPoint</vt:lpstr>
      <vt:lpstr>Zalednění okolí Prášilského jezera- syntéza</vt:lpstr>
      <vt:lpstr>16 a 14 ka (Starší Dryas?)</vt:lpstr>
      <vt:lpstr>Proč větší ledovce v OD než  v YD? Bouřlivé západní větry posunuté více k S? Sucho?</vt:lpstr>
      <vt:lpstr>Jezero Laka</vt:lpstr>
      <vt:lpstr>Dvě fáze – před 16 a 14 ky</vt:lpstr>
      <vt:lpstr>Malé Javorské jezero (Reuther , 2007)</vt:lpstr>
      <vt:lpstr>Přepočtená data</vt:lpstr>
      <vt:lpstr>Prezentace aplikace PowerPoint</vt:lpstr>
      <vt:lpstr>Syntéza + Vočadlová, et al. 2015</vt:lpstr>
      <vt:lpstr>Prezentace aplikace PowerPoint</vt:lpstr>
      <vt:lpstr>Nezaledněný „zbytek“</vt:lpstr>
      <vt:lpstr>Tatry</vt:lpstr>
      <vt:lpstr>Prezentace aplikace PowerPoint</vt:lpstr>
      <vt:lpstr>Deglaciace Malé a Velké Studené doliny Vysoké Tatry</vt:lpstr>
      <vt:lpstr>Karová část Malé Studené doliny</vt:lpstr>
      <vt:lpstr>Trogy Malé a Velké Studené doliny</vt:lpstr>
      <vt:lpstr>Oblast morén před Malou a Velkou Studenou dolinou</vt:lpstr>
      <vt:lpstr>Výsledky geomorfologických výzkumů umožňují určit jak dnes již zaniklý ledovec vypadal – jeho rozsah, mocnost… </vt:lpstr>
      <vt:lpstr>Jak to vypadá ve skutečnosti?</vt:lpstr>
      <vt:lpstr>Prezentace aplikace PowerPoint</vt:lpstr>
      <vt:lpstr>Prezentace aplikace PowerPoint</vt:lpstr>
      <vt:lpstr>Prezentace aplikace PowerPoint</vt:lpstr>
      <vt:lpstr>Prezentace aplikace PowerPoint</vt:lpstr>
      <vt:lpstr>Malá moréna YD</vt:lpstr>
      <vt:lpstr>Prezentace aplikace PowerPoint</vt:lpstr>
      <vt:lpstr>22 ky, LGM,  970 m, 1,21 km3, ELA 1640 m </vt:lpstr>
      <vt:lpstr>~20,5 ky 1120 m, 0,92 km3, 76 % LGM, ELA 1720 m</vt:lpstr>
      <vt:lpstr>Prezentace aplikace PowerPoint</vt:lpstr>
      <vt:lpstr>Prezentace aplikace PowerPoint</vt:lpstr>
      <vt:lpstr>Prezentace aplikace PowerPoint</vt:lpstr>
      <vt:lpstr>Prezentace aplikace PowerPoint</vt:lpstr>
      <vt:lpstr>Skalní laviny – fenomén paraglaciální fáze</vt:lpstr>
      <vt:lpstr>Prezentace aplikace PowerPoint</vt:lpstr>
      <vt:lpstr>Srovnání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</dc:creator>
  <cp:lastModifiedBy>ucitel</cp:lastModifiedBy>
  <cp:revision>44</cp:revision>
  <dcterms:created xsi:type="dcterms:W3CDTF">2011-12-04T12:15:23Z</dcterms:created>
  <dcterms:modified xsi:type="dcterms:W3CDTF">2016-03-02T14:45:12Z</dcterms:modified>
</cp:coreProperties>
</file>