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302" r:id="rId4"/>
    <p:sldId id="304" r:id="rId5"/>
    <p:sldId id="305" r:id="rId6"/>
    <p:sldId id="306" r:id="rId7"/>
    <p:sldId id="307" r:id="rId8"/>
    <p:sldId id="309" r:id="rId9"/>
    <p:sldId id="310" r:id="rId10"/>
    <p:sldId id="308" r:id="rId11"/>
    <p:sldId id="311" r:id="rId12"/>
    <p:sldId id="312" r:id="rId13"/>
    <p:sldId id="313" r:id="rId14"/>
    <p:sldId id="314" r:id="rId15"/>
    <p:sldId id="315" r:id="rId16"/>
    <p:sldId id="317" r:id="rId17"/>
    <p:sldId id="316" r:id="rId18"/>
    <p:sldId id="318" r:id="rId19"/>
    <p:sldId id="319" r:id="rId20"/>
    <p:sldId id="322" r:id="rId21"/>
    <p:sldId id="323" r:id="rId22"/>
    <p:sldId id="324" r:id="rId23"/>
    <p:sldId id="325" r:id="rId24"/>
    <p:sldId id="326" r:id="rId25"/>
    <p:sldId id="334" r:id="rId26"/>
    <p:sldId id="329" r:id="rId27"/>
    <p:sldId id="332" r:id="rId28"/>
    <p:sldId id="331" r:id="rId29"/>
    <p:sldId id="333" r:id="rId30"/>
    <p:sldId id="335" r:id="rId31"/>
  </p:sldIdLst>
  <p:sldSz cx="9144000" cy="6858000" type="screen4x3"/>
  <p:notesSz cx="6805613" cy="99393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loň Bohac" initials="M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56" autoAdjust="0"/>
  </p:normalViewPr>
  <p:slideViewPr>
    <p:cSldViewPr>
      <p:cViewPr varScale="1">
        <p:scale>
          <a:sx n="117" d="100"/>
          <a:sy n="117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63B1D-599E-4BCE-A374-92263DE88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958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35D9B-B912-4B9B-B785-E9C06CBFBE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032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878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C62D-C8D8-4316-AABE-EDD186D6FF1E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ACF3-31AE-43C1-B77F-FB708EB3BBD9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2DA3-33DE-4C41-B2CF-6838C104B034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057C-18E9-4E49-9485-479A5DF16206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1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F8CF-B30D-4ED3-A830-AD1C4FA5D885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B2AE9-9B59-4265-A608-FD080101A710}" type="datetime1">
              <a:rPr lang="cs-CZ" smtClean="0"/>
              <a:t>04.04.2016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A402E-1BC5-457D-BE38-51364C7AE2EA}" type="datetime1">
              <a:rPr lang="cs-CZ" smtClean="0"/>
              <a:t>04.04.2016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199E-55AD-40D3-AE0C-1C1EB247650A}" type="datetime1">
              <a:rPr lang="cs-CZ" smtClean="0"/>
              <a:t>04.04.2016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7E6E3-7CA4-4C66-98DD-4EEA9A3D926E}" type="datetime1">
              <a:rPr lang="cs-CZ" smtClean="0"/>
              <a:t>04.04.2016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B0410-EDD2-4D82-95AC-ED66BF4C06B4}" type="datetime1">
              <a:rPr lang="cs-CZ" smtClean="0"/>
              <a:t>04.04.2016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34592-715A-403A-87DF-C8933DD6E0BB}" type="datetime1">
              <a:rPr lang="cs-CZ" smtClean="0"/>
              <a:t>04.04.2016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932C5-DB59-46EA-91C9-0072382490A5}" type="datetime1">
              <a:rPr lang="cs-CZ" smtClean="0"/>
              <a:t>04.04.2016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6AF91-0734-4E6B-9896-1BCAD5BDA0BF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Současné povodně</a:t>
            </a:r>
            <a:br>
              <a:rPr lang="cs-CZ" dirty="0" smtClean="0"/>
            </a:br>
            <a:r>
              <a:rPr lang="cs-CZ" dirty="0" smtClean="0"/>
              <a:t>a způsoby odvozování TPV</a:t>
            </a:r>
            <a:br>
              <a:rPr lang="cs-CZ" dirty="0" smtClean="0"/>
            </a:br>
            <a:r>
              <a:rPr lang="cs-CZ" dirty="0" smtClean="0"/>
              <a:t>v hydrologické praxi ČHMÚ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221088"/>
            <a:ext cx="6400800" cy="1343000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Fyzickogeografický</a:t>
            </a:r>
            <a:r>
              <a:rPr lang="cs-CZ" sz="2400" dirty="0" smtClean="0"/>
              <a:t> seminář</a:t>
            </a:r>
          </a:p>
          <a:p>
            <a:r>
              <a:rPr lang="cs-CZ" sz="2400" dirty="0" smtClean="0"/>
              <a:t>6. 4. 2016, Geografický ústav MU Brno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600690" y="5877272"/>
            <a:ext cx="1646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Tomáš Řehánek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22. – 23. 7. 1998, Rychnovsko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88535"/>
            <a:ext cx="612540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1477"/>
            <a:ext cx="3929057" cy="274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57200" y="126876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Bouřky s intenzivními srážkami, rozvodnění Dědiny, Bělé</a:t>
            </a:r>
          </a:p>
          <a:p>
            <a:r>
              <a:rPr lang="cs-CZ" sz="2400" dirty="0" smtClean="0"/>
              <a:t>6 obětí na životech, škody za 1,8 mld. Kč</a:t>
            </a:r>
            <a:endParaRPr lang="cs-CZ" sz="2400" dirty="0"/>
          </a:p>
        </p:txBody>
      </p:sp>
      <p:sp>
        <p:nvSpPr>
          <p:cNvPr id="9" name="Obdélník 8"/>
          <p:cNvSpPr/>
          <p:nvPr/>
        </p:nvSpPr>
        <p:spPr>
          <a:xfrm>
            <a:off x="179512" y="6021288"/>
            <a:ext cx="2603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Stržený most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na Dědině v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</a:rPr>
              <a:t>Cháborech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01" y="2060849"/>
            <a:ext cx="6669695" cy="469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6. – 16. 8. 2002, Čechy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446154"/>
          </a:xfrm>
        </p:spPr>
        <p:txBody>
          <a:bodyPr>
            <a:noAutofit/>
          </a:bodyPr>
          <a:lstStyle/>
          <a:p>
            <a:r>
              <a:rPr lang="cs-CZ" sz="2400" dirty="0" smtClean="0"/>
              <a:t>Vydatné regionální srážky</a:t>
            </a:r>
          </a:p>
          <a:p>
            <a:r>
              <a:rPr lang="cs-CZ" sz="2400" dirty="0" smtClean="0"/>
              <a:t>Přehodnocení Q</a:t>
            </a:r>
            <a:r>
              <a:rPr lang="cs-CZ" sz="2400" baseline="-25000" dirty="0" smtClean="0"/>
              <a:t>N </a:t>
            </a:r>
            <a:r>
              <a:rPr lang="cs-CZ" sz="2400" dirty="0" smtClean="0"/>
              <a:t>v povodí Vltavy</a:t>
            </a:r>
          </a:p>
          <a:p>
            <a:r>
              <a:rPr lang="cs-CZ" sz="2400" dirty="0" smtClean="0"/>
              <a:t>17 obětí na životech, škody za 73 mld. </a:t>
            </a:r>
            <a:r>
              <a:rPr lang="cs-CZ" sz="2400" dirty="0"/>
              <a:t>K</a:t>
            </a:r>
            <a:r>
              <a:rPr lang="cs-CZ" sz="2400" dirty="0" smtClean="0"/>
              <a:t>č</a:t>
            </a:r>
            <a:endParaRPr lang="cs-CZ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5125"/>
            <a:ext cx="23907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29623" y="6105968"/>
            <a:ext cx="1834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Rozliv Vltavy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v Praze na Kampě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26. 3. – 1. 4. 2006, ČR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446154"/>
          </a:xfrm>
        </p:spPr>
        <p:txBody>
          <a:bodyPr>
            <a:noAutofit/>
          </a:bodyPr>
          <a:lstStyle/>
          <a:p>
            <a:r>
              <a:rPr lang="cs-CZ" sz="2400" dirty="0" smtClean="0"/>
              <a:t>Tání sněhu, oteplení a déšť</a:t>
            </a:r>
          </a:p>
          <a:p>
            <a:r>
              <a:rPr lang="cs-CZ" sz="2400" dirty="0" smtClean="0"/>
              <a:t>Největší rozvodnění </a:t>
            </a:r>
            <a:r>
              <a:rPr lang="cs-CZ" sz="2400" dirty="0"/>
              <a:t>– Lužnice, </a:t>
            </a:r>
            <a:r>
              <a:rPr lang="cs-CZ" sz="2400" dirty="0" smtClean="0"/>
              <a:t>Sázava, </a:t>
            </a:r>
            <a:r>
              <a:rPr lang="cs-CZ" sz="2400" dirty="0"/>
              <a:t>Morava</a:t>
            </a:r>
            <a:r>
              <a:rPr lang="cs-CZ" sz="2400" dirty="0" smtClean="0"/>
              <a:t>, Dyje </a:t>
            </a:r>
          </a:p>
          <a:p>
            <a:r>
              <a:rPr lang="cs-CZ" sz="2400" dirty="0" smtClean="0"/>
              <a:t>9 obětí na životech, škody za 6 mld. </a:t>
            </a:r>
            <a:r>
              <a:rPr lang="cs-CZ" sz="2400" dirty="0"/>
              <a:t>K</a:t>
            </a:r>
            <a:r>
              <a:rPr lang="cs-CZ" sz="2400" dirty="0" smtClean="0"/>
              <a:t>č</a:t>
            </a:r>
            <a:endParaRPr lang="cs-CZ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/>
          <a:stretch/>
        </p:blipFill>
        <p:spPr bwMode="auto">
          <a:xfrm>
            <a:off x="179511" y="2708920"/>
            <a:ext cx="4134059" cy="404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065" y="2492896"/>
            <a:ext cx="55149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427985" y="6105969"/>
            <a:ext cx="1834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Rozvodněné Labe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v Děčíně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8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81730"/>
            <a:ext cx="5768634" cy="307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24. 6. – 4. 7. 2009, NJ, Jesenicko, J Čechy, Děčín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446154"/>
          </a:xfrm>
        </p:spPr>
        <p:txBody>
          <a:bodyPr>
            <a:noAutofit/>
          </a:bodyPr>
          <a:lstStyle/>
          <a:p>
            <a:r>
              <a:rPr lang="cs-CZ" sz="2400" dirty="0" smtClean="0"/>
              <a:t>Bouřky s prudkými lijáky</a:t>
            </a:r>
          </a:p>
          <a:p>
            <a:r>
              <a:rPr lang="cs-CZ" sz="2400" dirty="0" smtClean="0"/>
              <a:t>Prudké vzestupy drobnějších toků, extrémní kulminace</a:t>
            </a:r>
          </a:p>
          <a:p>
            <a:r>
              <a:rPr lang="cs-CZ" sz="2400" dirty="0" smtClean="0"/>
              <a:t>15 obětí na životech, škody za 8,5 mld. </a:t>
            </a:r>
            <a:r>
              <a:rPr lang="cs-CZ" sz="2400" dirty="0"/>
              <a:t>K</a:t>
            </a:r>
            <a:r>
              <a:rPr lang="cs-CZ" sz="2400" dirty="0" smtClean="0"/>
              <a:t>č</a:t>
            </a: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4211960" y="603687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Podemletý dům</a:t>
            </a:r>
          </a:p>
          <a:p>
            <a:pPr algn="just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oblíž Luhy v Jeseníku n. O.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9" name="Picture 3" descr="D:\FOTO\Priroda\Vodstvo\Extremy\2009\Cerven\Novojicinsko\Jeseník_260609_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0" r="7887"/>
          <a:stretch/>
        </p:blipFill>
        <p:spPr bwMode="auto">
          <a:xfrm>
            <a:off x="179513" y="2636912"/>
            <a:ext cx="3852182" cy="404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6. – 8. 8. 2010, Liberecko, Ústecko ( V. - Těšínsko)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446154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regionálních srážek a přívalových lijáků</a:t>
            </a:r>
          </a:p>
          <a:p>
            <a:r>
              <a:rPr lang="cs-CZ" sz="2400" dirty="0" smtClean="0"/>
              <a:t>Prudké rozvodnění </a:t>
            </a:r>
            <a:r>
              <a:rPr lang="cs-CZ" sz="2400" dirty="0" err="1" smtClean="0"/>
              <a:t>Smědé</a:t>
            </a:r>
            <a:r>
              <a:rPr lang="cs-CZ" sz="2400" dirty="0" smtClean="0"/>
              <a:t>, Kamenice, povodeň na Olši</a:t>
            </a:r>
          </a:p>
          <a:p>
            <a:r>
              <a:rPr lang="cs-CZ" sz="2400" dirty="0" smtClean="0"/>
              <a:t>5 obětí na životech, škody za 10 mld. </a:t>
            </a:r>
            <a:r>
              <a:rPr lang="cs-CZ" sz="2400" dirty="0"/>
              <a:t>K</a:t>
            </a:r>
            <a:r>
              <a:rPr lang="cs-CZ" sz="2400" dirty="0" smtClean="0"/>
              <a:t>č</a:t>
            </a:r>
            <a:endParaRPr lang="cs-CZ" sz="2400" dirty="0"/>
          </a:p>
        </p:txBody>
      </p:sp>
      <p:sp>
        <p:nvSpPr>
          <p:cNvPr id="8" name="Obdélník 7"/>
          <p:cNvSpPr/>
          <p:nvPr/>
        </p:nvSpPr>
        <p:spPr>
          <a:xfrm>
            <a:off x="1116202" y="6165304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Úhrn srážek za 7. 8. 2010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35" y="3011311"/>
            <a:ext cx="3959267" cy="269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753700" cy="34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5580416" y="5898188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Přelévání hráze VD Mlýnice v povodí Lužické Nisy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1</a:t>
            </a:r>
            <a:r>
              <a:rPr lang="cs-CZ" sz="3200" dirty="0" smtClean="0"/>
              <a:t>. – 2. 6. 2013, Čechy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446154"/>
          </a:xfrm>
        </p:spPr>
        <p:txBody>
          <a:bodyPr>
            <a:noAutofit/>
          </a:bodyPr>
          <a:lstStyle/>
          <a:p>
            <a:r>
              <a:rPr lang="cs-CZ" sz="2400" dirty="0" smtClean="0"/>
              <a:t>Kombinace regionálních srážek a lokálních přívalových dešťů</a:t>
            </a:r>
          </a:p>
          <a:p>
            <a:r>
              <a:rPr lang="cs-CZ" sz="2400" dirty="0" smtClean="0"/>
              <a:t>Druhá vlna 8. – 10. 6., třetí vlna 24. – 25. 6.</a:t>
            </a:r>
          </a:p>
          <a:p>
            <a:r>
              <a:rPr lang="cs-CZ" sz="2400" dirty="0" smtClean="0"/>
              <a:t>16 obětí na životech, škody za 15,4 mld. </a:t>
            </a:r>
            <a:r>
              <a:rPr lang="cs-CZ" sz="2400" dirty="0"/>
              <a:t>K</a:t>
            </a:r>
            <a:r>
              <a:rPr lang="cs-CZ" sz="2400" dirty="0" smtClean="0"/>
              <a:t>č</a:t>
            </a:r>
            <a:endParaRPr lang="cs-CZ" sz="2400" dirty="0"/>
          </a:p>
        </p:txBody>
      </p:sp>
      <p:sp>
        <p:nvSpPr>
          <p:cNvPr id="12" name="Obdélník 11"/>
          <p:cNvSpPr/>
          <p:nvPr/>
        </p:nvSpPr>
        <p:spPr>
          <a:xfrm>
            <a:off x="7164288" y="2996952"/>
            <a:ext cx="1830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Srovnání průtoků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na Vlavě v Praze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6" y="2492896"/>
            <a:ext cx="6768752" cy="42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3"/>
            <a:ext cx="4206266" cy="271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4) Povodňová vlna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3312368" cy="64807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Pozorované povodně</a:t>
            </a:r>
          </a:p>
        </p:txBody>
      </p:sp>
      <p:pic>
        <p:nvPicPr>
          <p:cNvPr id="5122" name="Picture 2" descr="D:\HYDROLOGIE\Velke_vody\Povodne\Povoden_2010\Obr_Kamenice_srovn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" y="1628800"/>
            <a:ext cx="5888037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92" y="4005064"/>
            <a:ext cx="4759083" cy="280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51520" y="5407774"/>
            <a:ext cx="1830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Srovnání povodní na Kamenici 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372200" y="3212976"/>
            <a:ext cx="1830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Srovnání povodní na Stonávce 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4) Povodňová vlna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3744416" cy="64807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Definice </a:t>
            </a:r>
            <a:r>
              <a:rPr lang="cs-CZ" sz="2400" dirty="0"/>
              <a:t>p</a:t>
            </a:r>
            <a:r>
              <a:rPr lang="cs-CZ" sz="2400" dirty="0" smtClean="0"/>
              <a:t>ovodňové vlny</a:t>
            </a:r>
          </a:p>
        </p:txBody>
      </p:sp>
      <p:pic>
        <p:nvPicPr>
          <p:cNvPr id="4098" name="Picture 2" descr="D:\HYDROLOGIE\Velke_vody\Obr_povodnova_vl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 bwMode="auto">
          <a:xfrm>
            <a:off x="1331640" y="1700808"/>
            <a:ext cx="6706741" cy="46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89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5) Teoretická povodňová vlna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64807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Schematizace pozorovaných povodní pro návrhové účely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963368" cy="379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5082406" cy="327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436096" y="2060848"/>
            <a:ext cx="26222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rgbClr val="FF0000"/>
                </a:solidFill>
              </a:rPr>
              <a:t>Určující parametry TPV:</a:t>
            </a:r>
          </a:p>
          <a:p>
            <a:pPr algn="just">
              <a:defRPr/>
            </a:pPr>
            <a:r>
              <a:rPr lang="cs-CZ" dirty="0" smtClean="0">
                <a:solidFill>
                  <a:srgbClr val="FF0000"/>
                </a:solidFill>
              </a:rPr>
              <a:t>1) Kulminace</a:t>
            </a:r>
          </a:p>
          <a:p>
            <a:pPr algn="just">
              <a:defRPr/>
            </a:pPr>
            <a:r>
              <a:rPr lang="cs-CZ" dirty="0" smtClean="0">
                <a:solidFill>
                  <a:srgbClr val="FF0000"/>
                </a:solidFill>
              </a:rPr>
              <a:t>2) Tvar</a:t>
            </a:r>
          </a:p>
          <a:p>
            <a:pPr algn="just">
              <a:defRPr/>
            </a:pPr>
            <a:r>
              <a:rPr lang="cs-CZ" dirty="0" smtClean="0">
                <a:solidFill>
                  <a:srgbClr val="FF0000"/>
                </a:solidFill>
              </a:rPr>
              <a:t>3) Objem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pozorovaných PV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3" y="1628800"/>
            <a:ext cx="26860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83" y="2122300"/>
            <a:ext cx="39814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0" y="3717032"/>
            <a:ext cx="4230018" cy="30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1"/>
            <a:ext cx="4217660" cy="30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880012" y="278092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Korelační analýza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pozorovaných povodní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Osnova prezentace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628800"/>
            <a:ext cx="4248472" cy="432048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Úvod – Co je povodeň?</a:t>
            </a:r>
          </a:p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Informace o povodních</a:t>
            </a:r>
          </a:p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Nedávné povodně v ČR</a:t>
            </a:r>
          </a:p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Povodňová vlna</a:t>
            </a:r>
          </a:p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Teoretická povodňová vlna</a:t>
            </a:r>
          </a:p>
          <a:p>
            <a:pPr marL="514350" indent="-514350">
              <a:buFont typeface="+mj-lt"/>
              <a:buAutoNum type="arabicParenR"/>
            </a:pPr>
            <a:r>
              <a:rPr lang="cs-CZ" sz="2400" dirty="0" smtClean="0"/>
              <a:t>Příklady odvození TPV</a:t>
            </a:r>
          </a:p>
          <a:p>
            <a:pPr marL="1080000" lvl="1" indent="-514350">
              <a:buFont typeface="+mj-lt"/>
              <a:buAutoNum type="alphaLcParenR"/>
            </a:pPr>
            <a:r>
              <a:rPr lang="cs-CZ" sz="2000" dirty="0" smtClean="0"/>
              <a:t>Statistický přístup</a:t>
            </a:r>
          </a:p>
          <a:p>
            <a:pPr marL="1080000" lvl="1" indent="-514350">
              <a:buFont typeface="+mj-lt"/>
              <a:buAutoNum type="alphaLcParenR"/>
            </a:pPr>
            <a:r>
              <a:rPr lang="cs-CZ" sz="2000" dirty="0" smtClean="0"/>
              <a:t>Deterministický přístup</a:t>
            </a:r>
          </a:p>
          <a:p>
            <a:pPr marL="432000" lvl="1" indent="-457200">
              <a:buFont typeface="+mj-lt"/>
              <a:buAutoNum type="arabicParenR" startAt="7"/>
            </a:pPr>
            <a:r>
              <a:rPr lang="cs-CZ" sz="2400" dirty="0" smtClean="0"/>
              <a:t> Závěry – doporučení</a:t>
            </a:r>
          </a:p>
        </p:txBody>
      </p:sp>
      <p:pic>
        <p:nvPicPr>
          <p:cNvPr id="1026" name="Picture 2" descr="D:\17055829_4_iy2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4"/>
          <a:stretch/>
        </p:blipFill>
        <p:spPr bwMode="auto">
          <a:xfrm>
            <a:off x="4800600" y="1604814"/>
            <a:ext cx="3978796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pozorovaných PV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04864"/>
            <a:ext cx="5211763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43" y="2204864"/>
            <a:ext cx="496252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Šipka ve tvaru U 10"/>
          <p:cNvSpPr/>
          <p:nvPr/>
        </p:nvSpPr>
        <p:spPr>
          <a:xfrm>
            <a:off x="3203848" y="1916832"/>
            <a:ext cx="1800200" cy="216024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699792" y="6093296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Schematizace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</a:rPr>
              <a:t>hydrogramů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pozorovaných PV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433836" cy="41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999"/>
            <a:ext cx="4767907" cy="323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5868144" y="2881029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Vkreslení dalších TPV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podmíněných pravděpodobností </a:t>
            </a:r>
            <a:r>
              <a:rPr lang="cs-CZ" sz="2400" dirty="0" err="1" smtClean="0"/>
              <a:t>ppW</a:t>
            </a:r>
            <a:endParaRPr lang="cs-CZ" sz="2400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5148064" y="2564904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Analýza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</a:rPr>
              <a:t>sezonality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 průtoků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- Moravice/Sl.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arta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5" name="Picture 5" descr="D:\HYDROLOGIE\Studie\ppW\VD_Slezska_Harta\Vystupy_PVPodm\Qkulm_s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4267"/>
            <a:ext cx="460851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HYDROLOGIE\Studie\ppW\VD_Slezska_Harta\Vystupy_PVPodm\R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599148" cy="32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3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podmíněných pravděpodobností </a:t>
            </a:r>
            <a:r>
              <a:rPr lang="cs-CZ" sz="2400" dirty="0" err="1" smtClean="0"/>
              <a:t>ppW</a:t>
            </a:r>
            <a:endParaRPr lang="cs-CZ" sz="2400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4716016" y="206084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Odvození TPV s objemem</a:t>
            </a:r>
          </a:p>
          <a:p>
            <a:pPr algn="just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z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volené pravděpodobnosti překročení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7" name="Picture 3" descr="D:\HYDROLOGIE\Studie\ppW\VD_Slezska_Harta\Vystupy_PVPodm\TPV_Z_pp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615" y="2936340"/>
            <a:ext cx="4566154" cy="32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HYDROLOGIE\Studie\ppW\VD_Slezska_Harta\Vystupy_PVPodm\Regrese_L_v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35556"/>
            <a:ext cx="296495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HYDROLOGIE\Studie\ppW\VD_Slezska_Harta\Vystupy_PVPodm\Rezidua_Z_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2" y="4065674"/>
            <a:ext cx="29718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400" dirty="0" smtClean="0"/>
              <a:t>Statistický přístup – využití podmíněných pravděpodobností </a:t>
            </a:r>
            <a:r>
              <a:rPr lang="cs-CZ" sz="2400" dirty="0" err="1" smtClean="0"/>
              <a:t>ppW</a:t>
            </a:r>
            <a:endParaRPr lang="cs-CZ" sz="2400" dirty="0" smtClean="0"/>
          </a:p>
        </p:txBody>
      </p:sp>
      <p:sp>
        <p:nvSpPr>
          <p:cNvPr id="11" name="Obdélník 10"/>
          <p:cNvSpPr/>
          <p:nvPr/>
        </p:nvSpPr>
        <p:spPr>
          <a:xfrm>
            <a:off x="5004048" y="2780928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Příklady výsledných TPV s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</a:rPr>
              <a:t>ppW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55480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509409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09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cs-CZ" sz="2400" dirty="0" smtClean="0"/>
              <a:t>Deterministický přístup – malá nepozorovaná povodí</a:t>
            </a:r>
          </a:p>
        </p:txBody>
      </p:sp>
      <p:pic>
        <p:nvPicPr>
          <p:cNvPr id="7170" name="Picture 2" descr="D:\DOKUMENTY\CHMU\NH\Metodicke_pokyny\TPV\Revize_2014\Bohuslavi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3" r="26160"/>
          <a:stretch/>
        </p:blipFill>
        <p:spPr bwMode="auto">
          <a:xfrm>
            <a:off x="539552" y="1844824"/>
            <a:ext cx="3445329" cy="44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31169"/>
            <a:ext cx="46767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111203" y="2326197"/>
            <a:ext cx="4734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Plocha povodí:  </a:t>
            </a:r>
            <a:r>
              <a:rPr lang="cs-CZ" dirty="0"/>
              <a:t>1.041 km2</a:t>
            </a:r>
          </a:p>
          <a:p>
            <a:r>
              <a:rPr lang="cs-CZ" dirty="0"/>
              <a:t>Průměrná </a:t>
            </a:r>
            <a:r>
              <a:rPr lang="cs-CZ" dirty="0" err="1" smtClean="0"/>
              <a:t>nadm</a:t>
            </a:r>
            <a:r>
              <a:rPr lang="cs-CZ" dirty="0" smtClean="0"/>
              <a:t>. </a:t>
            </a:r>
            <a:r>
              <a:rPr lang="cs-CZ" dirty="0"/>
              <a:t>výška povodí:  271 m n. m.</a:t>
            </a:r>
          </a:p>
          <a:p>
            <a:r>
              <a:rPr lang="cs-CZ" dirty="0"/>
              <a:t>Průměrný sklon povodí:  0.06425 </a:t>
            </a:r>
          </a:p>
          <a:p>
            <a:r>
              <a:rPr lang="cs-CZ" dirty="0"/>
              <a:t>Délka údolnice:  1648 m</a:t>
            </a:r>
          </a:p>
          <a:p>
            <a:r>
              <a:rPr lang="cs-CZ" dirty="0"/>
              <a:t>Sklon údolnice:  0.02246 </a:t>
            </a:r>
          </a:p>
          <a:p>
            <a:r>
              <a:rPr lang="cs-CZ" dirty="0"/>
              <a:t>Tvar povodí:  </a:t>
            </a:r>
            <a:r>
              <a:rPr lang="cs-CZ" dirty="0" smtClean="0"/>
              <a:t>0.38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111203" y="4078903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Průměrná srážka:  </a:t>
            </a:r>
            <a:r>
              <a:rPr lang="cs-CZ" dirty="0"/>
              <a:t>94.1 mm</a:t>
            </a:r>
          </a:p>
          <a:p>
            <a:r>
              <a:rPr lang="cs-CZ" dirty="0"/>
              <a:t>Počáteční ztráta I_LOSS:  19.0 mm</a:t>
            </a:r>
          </a:p>
          <a:p>
            <a:r>
              <a:rPr lang="cs-CZ" dirty="0"/>
              <a:t>Průměrná hodnota CN:  72.7</a:t>
            </a:r>
          </a:p>
          <a:p>
            <a:r>
              <a:rPr lang="cs-CZ" dirty="0"/>
              <a:t>Doba koncentrace TC:  1.00 hod.</a:t>
            </a:r>
          </a:p>
          <a:p>
            <a:r>
              <a:rPr lang="cs-CZ" dirty="0"/>
              <a:t>TLAG:  0.60 hod.</a:t>
            </a:r>
          </a:p>
          <a:p>
            <a:r>
              <a:rPr lang="cs-CZ" dirty="0"/>
              <a:t>Transformační faktor R:  1.95 hod.</a:t>
            </a:r>
          </a:p>
        </p:txBody>
      </p:sp>
    </p:spTree>
    <p:extLst>
      <p:ext uri="{BB962C8B-B14F-4D97-AF65-F5344CB8AC3E}">
        <p14:creationId xmlns:p14="http://schemas.microsoft.com/office/powerpoint/2010/main" val="37842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cs-CZ" sz="2400" dirty="0" smtClean="0"/>
              <a:t>Deterministický přístup – malá nepozorovaná povodí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48627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46" y="3068960"/>
            <a:ext cx="5438551" cy="377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cs-CZ" sz="2400" dirty="0" smtClean="0"/>
              <a:t>Deterministický přístup – nedostatečné pozorování</a:t>
            </a:r>
          </a:p>
        </p:txBody>
      </p:sp>
      <p:pic>
        <p:nvPicPr>
          <p:cNvPr id="4099" name="Picture 3" descr="D:\HYDROLOGIE\Studie\TPV_100\VD_Brezova+Stanovice\Situace_Stanovi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5"/>
          <a:stretch/>
        </p:blipFill>
        <p:spPr bwMode="auto">
          <a:xfrm>
            <a:off x="107504" y="1651783"/>
            <a:ext cx="4857852" cy="344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34" y="3861048"/>
            <a:ext cx="4596791" cy="2904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390010" cy="190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267744" y="5229200"/>
            <a:ext cx="1852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Lomnický potok</a:t>
            </a:r>
          </a:p>
          <a:p>
            <a:pPr algn="just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ráz VD Stanovice</a:t>
            </a:r>
          </a:p>
        </p:txBody>
      </p:sp>
    </p:spTree>
    <p:extLst>
      <p:ext uri="{BB962C8B-B14F-4D97-AF65-F5344CB8AC3E}">
        <p14:creationId xmlns:p14="http://schemas.microsoft.com/office/powerpoint/2010/main" val="4336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cs-CZ" sz="2400" dirty="0" smtClean="0"/>
              <a:t>Deterministický přístup – nedostatečné pozorování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7" y="2420888"/>
            <a:ext cx="4456038" cy="278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420888"/>
            <a:ext cx="4483979" cy="278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Šipka ve tvaru U 12"/>
          <p:cNvSpPr/>
          <p:nvPr/>
        </p:nvSpPr>
        <p:spPr>
          <a:xfrm>
            <a:off x="3599891" y="2131081"/>
            <a:ext cx="1800200" cy="216024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Šipka ve tvaru U 13"/>
          <p:cNvSpPr/>
          <p:nvPr/>
        </p:nvSpPr>
        <p:spPr>
          <a:xfrm rot="10800000">
            <a:off x="3714405" y="5301208"/>
            <a:ext cx="1800200" cy="216024"/>
          </a:xfrm>
          <a:prstGeom prst="utur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412656" y="5805264"/>
            <a:ext cx="4174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Srovnání odvozené TPV s pozorovanými PV</a:t>
            </a:r>
          </a:p>
        </p:txBody>
      </p:sp>
    </p:spTree>
    <p:extLst>
      <p:ext uri="{BB962C8B-B14F-4D97-AF65-F5344CB8AC3E}">
        <p14:creationId xmlns:p14="http://schemas.microsoft.com/office/powerpoint/2010/main" val="10646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6</a:t>
            </a:r>
            <a:r>
              <a:rPr lang="cs-CZ" sz="3200" dirty="0" smtClean="0"/>
              <a:t>) Příklady odvození TPV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64807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cs-CZ" sz="2400" dirty="0" smtClean="0"/>
              <a:t>Deterministický přístup – nedostatečné pozorování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700808"/>
            <a:ext cx="5234951" cy="337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562771" y="2636912"/>
            <a:ext cx="3434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Příklady výsledných sezónních TPV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89370"/>
            <a:ext cx="5234951" cy="337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9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1) Co je povodeň?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8082" y="1268760"/>
            <a:ext cx="8229600" cy="471338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Náhle zvětšení průtoku a vodního stavu …</a:t>
            </a:r>
          </a:p>
          <a:p>
            <a:pPr marL="0" indent="0">
              <a:buNone/>
            </a:pPr>
            <a:r>
              <a:rPr lang="cs-CZ" sz="2400" dirty="0" smtClean="0"/>
              <a:t>	(ČSN 75 0110 Terminologie </a:t>
            </a:r>
            <a:r>
              <a:rPr lang="cs-CZ" sz="2400" dirty="0" smtClean="0"/>
              <a:t>hydrologie a hydrogeologie)</a:t>
            </a:r>
            <a:endParaRPr lang="cs-CZ" sz="2400" dirty="0" smtClean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23528" y="2492896"/>
            <a:ext cx="3754760" cy="36290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Příčiny povodní: </a:t>
            </a:r>
          </a:p>
          <a:p>
            <a:pPr lvl="1"/>
            <a:r>
              <a:rPr lang="cs-CZ" sz="2400" dirty="0" smtClean="0"/>
              <a:t>Led</a:t>
            </a:r>
          </a:p>
          <a:p>
            <a:pPr lvl="1"/>
            <a:r>
              <a:rPr lang="cs-CZ" sz="2400" dirty="0" smtClean="0"/>
              <a:t>Sníh</a:t>
            </a:r>
          </a:p>
          <a:p>
            <a:pPr lvl="1"/>
            <a:r>
              <a:rPr lang="cs-CZ" sz="2400" dirty="0" smtClean="0"/>
              <a:t>Déšť</a:t>
            </a:r>
          </a:p>
          <a:p>
            <a:pPr lvl="1"/>
            <a:r>
              <a:rPr lang="cs-CZ" sz="2400" dirty="0" smtClean="0"/>
              <a:t>Sníh + déšť</a:t>
            </a:r>
          </a:p>
          <a:p>
            <a:pPr lvl="1"/>
            <a:r>
              <a:rPr lang="cs-CZ" sz="2400" dirty="0" smtClean="0"/>
              <a:t>Zvláštní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300192" y="2492896"/>
            <a:ext cx="2768752" cy="28083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Typy povodní: </a:t>
            </a:r>
          </a:p>
          <a:p>
            <a:pPr lvl="1"/>
            <a:r>
              <a:rPr lang="cs-CZ" sz="2400" dirty="0" smtClean="0"/>
              <a:t>Zimní</a:t>
            </a:r>
          </a:p>
          <a:p>
            <a:pPr lvl="1"/>
            <a:r>
              <a:rPr lang="cs-CZ" sz="2400" dirty="0" smtClean="0"/>
              <a:t>Letní</a:t>
            </a:r>
          </a:p>
          <a:p>
            <a:pPr marL="972000" lvl="2"/>
            <a:r>
              <a:rPr lang="cs-CZ" dirty="0" smtClean="0"/>
              <a:t>Regionální</a:t>
            </a:r>
          </a:p>
          <a:p>
            <a:pPr marL="972000" lvl="2"/>
            <a:r>
              <a:rPr lang="cs-CZ" dirty="0" smtClean="0"/>
              <a:t>Přívalová</a:t>
            </a:r>
          </a:p>
          <a:p>
            <a:pPr lvl="1"/>
            <a:r>
              <a:rPr lang="cs-CZ" sz="2400" dirty="0" smtClean="0"/>
              <a:t>Zvláštní</a:t>
            </a:r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87" y="3161260"/>
            <a:ext cx="3920880" cy="293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6"/>
          <p:cNvSpPr>
            <a:spLocks noChangeArrowheads="1"/>
          </p:cNvSpPr>
          <p:nvPr/>
        </p:nvSpPr>
        <p:spPr bwMode="auto">
          <a:xfrm>
            <a:off x="2596899" y="6139845"/>
            <a:ext cx="4104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7F7F7F"/>
                </a:solidFill>
              </a:rPr>
              <a:t>Ledová bariéra na Bečvě v Teplicích (2012)</a:t>
            </a:r>
            <a:endParaRPr lang="cs-CZ" altLang="cs-CZ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7) Závěry - doporučení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060848"/>
            <a:ext cx="5328592" cy="2520280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Studium literárních pramenů</a:t>
            </a:r>
          </a:p>
          <a:p>
            <a:r>
              <a:rPr lang="cs-CZ" sz="2400" dirty="0"/>
              <a:t>Terénní průzkum lokality</a:t>
            </a:r>
          </a:p>
          <a:p>
            <a:r>
              <a:rPr lang="cs-CZ" sz="2400" dirty="0" smtClean="0"/>
              <a:t>Využití vodoměrných pozorování</a:t>
            </a:r>
          </a:p>
          <a:p>
            <a:r>
              <a:rPr lang="cs-CZ" sz="2400" dirty="0" smtClean="0"/>
              <a:t>Použití více přístupů odvození TPV</a:t>
            </a:r>
          </a:p>
          <a:p>
            <a:r>
              <a:rPr lang="cs-CZ" sz="2400" dirty="0" smtClean="0"/>
              <a:t>Srovnání s již vydanými TPV</a:t>
            </a:r>
          </a:p>
          <a:p>
            <a:r>
              <a:rPr lang="cs-CZ" sz="2400" dirty="0" smtClean="0"/>
              <a:t>Ohled na bezpečnost VH opatření</a:t>
            </a:r>
          </a:p>
          <a:p>
            <a:endParaRPr lang="cs-CZ" sz="24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07" y="1628800"/>
            <a:ext cx="3786697" cy="373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6"/>
          <p:cNvSpPr>
            <a:spLocks noChangeArrowheads="1"/>
          </p:cNvSpPr>
          <p:nvPr/>
        </p:nvSpPr>
        <p:spPr bwMode="auto">
          <a:xfrm>
            <a:off x="5053707" y="5517232"/>
            <a:ext cx="216024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 smtClean="0">
                <a:solidFill>
                  <a:srgbClr val="7F7F7F"/>
                </a:solidFill>
              </a:rPr>
              <a:t>Protržená přehrada</a:t>
            </a:r>
            <a:endParaRPr lang="cs-CZ" altLang="cs-CZ" dirty="0">
              <a:solidFill>
                <a:srgbClr val="7F7F7F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7F7F7F"/>
                </a:solidFill>
              </a:rPr>
              <a:t>na </a:t>
            </a:r>
            <a:r>
              <a:rPr lang="cs-CZ" altLang="cs-CZ" dirty="0" smtClean="0">
                <a:solidFill>
                  <a:srgbClr val="7F7F7F"/>
                </a:solidFill>
              </a:rPr>
              <a:t>Bílé Desné (1916)</a:t>
            </a:r>
            <a:endParaRPr lang="cs-CZ" altLang="cs-CZ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2) Informace o povodních</a:t>
            </a:r>
            <a:endParaRPr lang="cs-CZ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7563" r="22078" b="4499"/>
          <a:stretch/>
        </p:blipFill>
        <p:spPr bwMode="auto">
          <a:xfrm>
            <a:off x="107504" y="1196751"/>
            <a:ext cx="5662655" cy="540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464"/>
          <a:stretch/>
        </p:blipFill>
        <p:spPr bwMode="auto">
          <a:xfrm>
            <a:off x="5076056" y="1196142"/>
            <a:ext cx="3975628" cy="4188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5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2) Informace o povodních</a:t>
            </a:r>
            <a:endParaRPr lang="cs-CZ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6982" r="51326" b="39510"/>
          <a:stretch/>
        </p:blipFill>
        <p:spPr bwMode="auto">
          <a:xfrm>
            <a:off x="2667236" y="1234987"/>
            <a:ext cx="6375459" cy="434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4" r="56327" b="1923"/>
          <a:stretch/>
        </p:blipFill>
        <p:spPr bwMode="auto">
          <a:xfrm>
            <a:off x="99388" y="2185972"/>
            <a:ext cx="3672410" cy="463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3) Nedávné povodně v ČR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71338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V. 1996 Bruntálsko, Krnovsko</a:t>
            </a:r>
          </a:p>
          <a:p>
            <a:r>
              <a:rPr lang="cs-CZ" sz="2400" dirty="0" smtClean="0"/>
              <a:t>VII. 1997 Morava, Slezsko</a:t>
            </a:r>
          </a:p>
          <a:p>
            <a:r>
              <a:rPr lang="cs-CZ" sz="2400" dirty="0" smtClean="0"/>
              <a:t>VII. 1998 Rychnovsko</a:t>
            </a:r>
          </a:p>
          <a:p>
            <a:r>
              <a:rPr lang="cs-CZ" sz="2400" dirty="0" smtClean="0"/>
              <a:t>VIII. 2002 Čechy</a:t>
            </a:r>
          </a:p>
          <a:p>
            <a:r>
              <a:rPr lang="cs-CZ" sz="2400" dirty="0" smtClean="0"/>
              <a:t>III. 2006 ČR</a:t>
            </a:r>
          </a:p>
          <a:p>
            <a:r>
              <a:rPr lang="cs-CZ" sz="2400" dirty="0" smtClean="0"/>
              <a:t>VI. 2009 Novojičínsko, Jesenicko, </a:t>
            </a:r>
            <a:r>
              <a:rPr lang="cs-CZ" sz="2400" dirty="0" err="1" smtClean="0"/>
              <a:t>Prachaticko</a:t>
            </a:r>
            <a:r>
              <a:rPr lang="cs-CZ" sz="2400" dirty="0" smtClean="0"/>
              <a:t>, Děčínsko</a:t>
            </a:r>
          </a:p>
          <a:p>
            <a:r>
              <a:rPr lang="cs-CZ" sz="2400" dirty="0" smtClean="0"/>
              <a:t>VIII. 2010 Liberecko, Ústecko (V. - Těšínsko)</a:t>
            </a:r>
          </a:p>
          <a:p>
            <a:r>
              <a:rPr lang="cs-CZ" sz="2400" dirty="0" smtClean="0"/>
              <a:t>VI. 2013 Čechy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60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13. – 14. 5. 1996, Bruntálsko, Krnovsko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1296144"/>
          </a:xfrm>
        </p:spPr>
        <p:txBody>
          <a:bodyPr>
            <a:noAutofit/>
          </a:bodyPr>
          <a:lstStyle/>
          <a:p>
            <a:r>
              <a:rPr lang="cs-CZ" sz="2400" dirty="0" smtClean="0"/>
              <a:t>Intenzivní srážky, předchozí nasycení po tání sněhu, dešti</a:t>
            </a:r>
          </a:p>
          <a:p>
            <a:r>
              <a:rPr lang="cs-CZ" sz="2400" dirty="0" err="1" smtClean="0"/>
              <a:t>Zátoráček</a:t>
            </a:r>
            <a:r>
              <a:rPr lang="cs-CZ" sz="2400" dirty="0" smtClean="0"/>
              <a:t> – 14 m</a:t>
            </a:r>
            <a:r>
              <a:rPr lang="cs-CZ" sz="2400" baseline="30000" dirty="0" smtClean="0"/>
              <a:t>3</a:t>
            </a:r>
            <a:r>
              <a:rPr lang="cs-CZ" sz="2400" dirty="0" smtClean="0"/>
              <a:t>/s/km</a:t>
            </a:r>
            <a:r>
              <a:rPr lang="cs-CZ" sz="2400" baseline="30000" dirty="0" smtClean="0"/>
              <a:t>2</a:t>
            </a:r>
          </a:p>
          <a:p>
            <a:r>
              <a:rPr lang="cs-CZ" sz="2400" dirty="0" smtClean="0"/>
              <a:t>1 život, materiální </a:t>
            </a:r>
            <a:r>
              <a:rPr lang="cs-CZ" sz="2400" dirty="0"/>
              <a:t>škody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9512" y="2996951"/>
            <a:ext cx="2100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Poškození 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hráze</a:t>
            </a:r>
          </a:p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VD </a:t>
            </a:r>
            <a:r>
              <a:rPr lang="cs-CZ" dirty="0" err="1" smtClean="0">
                <a:solidFill>
                  <a:schemeClr val="bg1">
                    <a:lumMod val="50000"/>
                  </a:schemeClr>
                </a:solidFill>
              </a:rPr>
              <a:t>Pocheň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 na Čižině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2641"/>
            <a:ext cx="4760912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HYDROLOGIE\Velke_vody\Povodne\Povoden_1996\Obr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r="3528" b="3528"/>
          <a:stretch/>
        </p:blipFill>
        <p:spPr bwMode="auto">
          <a:xfrm>
            <a:off x="4177350" y="1700808"/>
            <a:ext cx="4776107" cy="370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:\Velke_vody\Povodne\Povoden_1997\Srazky\Srazky_4_az_8_7_19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562447"/>
            <a:ext cx="5976937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4. – 8. 7. 1997, Morava, Slezsko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0759"/>
            <a:ext cx="8496944" cy="1368152"/>
          </a:xfrm>
        </p:spPr>
        <p:txBody>
          <a:bodyPr>
            <a:noAutofit/>
          </a:bodyPr>
          <a:lstStyle/>
          <a:p>
            <a:r>
              <a:rPr lang="cs-CZ" sz="2400" dirty="0" smtClean="0"/>
              <a:t>Vydatné regionální srážky</a:t>
            </a:r>
          </a:p>
          <a:p>
            <a:r>
              <a:rPr lang="cs-CZ" sz="2400" dirty="0" smtClean="0"/>
              <a:t>Největší pozorovaná povodeň</a:t>
            </a:r>
          </a:p>
          <a:p>
            <a:r>
              <a:rPr lang="cs-CZ" sz="2400" dirty="0" smtClean="0"/>
              <a:t>Přehodnocení Q</a:t>
            </a:r>
            <a:r>
              <a:rPr lang="cs-CZ" sz="2400" baseline="-25000" dirty="0" smtClean="0"/>
              <a:t>N</a:t>
            </a:r>
            <a:endParaRPr lang="cs-CZ" sz="2400" baseline="-25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8130"/>
            <a:ext cx="5256584" cy="310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8309" y="2926685"/>
            <a:ext cx="1742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Průběh povodně</a:t>
            </a:r>
            <a:endParaRPr lang="cs-CZ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 povodí Odry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7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4. – 8. 7. 1997, Morava, Slezsko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496944" cy="748680"/>
          </a:xfrm>
        </p:spPr>
        <p:txBody>
          <a:bodyPr>
            <a:normAutofit/>
          </a:bodyPr>
          <a:lstStyle/>
          <a:p>
            <a:r>
              <a:rPr lang="cs-CZ" sz="2400" dirty="0"/>
              <a:t>50 obětí na </a:t>
            </a:r>
            <a:r>
              <a:rPr lang="cs-CZ" sz="2400" dirty="0" smtClean="0"/>
              <a:t>životech, škody za 63 mld. Kč </a:t>
            </a:r>
            <a:endParaRPr lang="cs-CZ" sz="2400" dirty="0"/>
          </a:p>
        </p:txBody>
      </p:sp>
      <p:pic>
        <p:nvPicPr>
          <p:cNvPr id="6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"/>
          <a:stretch/>
        </p:blipFill>
        <p:spPr bwMode="auto">
          <a:xfrm>
            <a:off x="179512" y="2060848"/>
            <a:ext cx="4500563" cy="31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6"/>
          <p:cNvSpPr>
            <a:spLocks noChangeArrowheads="1"/>
          </p:cNvSpPr>
          <p:nvPr/>
        </p:nvSpPr>
        <p:spPr bwMode="auto">
          <a:xfrm>
            <a:off x="179512" y="5445224"/>
            <a:ext cx="3308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F7F7F"/>
                </a:solidFill>
              </a:rPr>
              <a:t>Povodňové škody</a:t>
            </a:r>
          </a:p>
          <a:p>
            <a:pPr eaLnBrk="1" hangingPunct="1"/>
            <a:r>
              <a:rPr lang="cs-CZ" altLang="cs-CZ" dirty="0">
                <a:solidFill>
                  <a:srgbClr val="7F7F7F"/>
                </a:solidFill>
              </a:rPr>
              <a:t>na Bělé v Mikulovicích</a:t>
            </a:r>
          </a:p>
        </p:txBody>
      </p:sp>
      <p:sp>
        <p:nvSpPr>
          <p:cNvPr id="11" name="Obdélník 7"/>
          <p:cNvSpPr>
            <a:spLocks noChangeArrowheads="1"/>
          </p:cNvSpPr>
          <p:nvPr/>
        </p:nvSpPr>
        <p:spPr bwMode="auto">
          <a:xfrm>
            <a:off x="6791824" y="2348880"/>
            <a:ext cx="220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F7F7F"/>
                </a:solidFill>
              </a:rPr>
              <a:t>Zaplavená </a:t>
            </a:r>
            <a:r>
              <a:rPr lang="cs-CZ" altLang="cs-CZ" dirty="0" smtClean="0">
                <a:solidFill>
                  <a:srgbClr val="7F7F7F"/>
                </a:solidFill>
              </a:rPr>
              <a:t>Olomouc</a:t>
            </a:r>
            <a:endParaRPr lang="cs-CZ" altLang="cs-CZ" dirty="0">
              <a:solidFill>
                <a:srgbClr val="7F7F7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14" y="2852936"/>
            <a:ext cx="5213560" cy="388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839</Words>
  <Application>Microsoft Office PowerPoint</Application>
  <PresentationFormat>Předvádění na obrazovce (4:3)</PresentationFormat>
  <Paragraphs>161</Paragraphs>
  <Slides>30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sady Office</vt:lpstr>
      <vt:lpstr>Současné povodně a způsoby odvozování TPV v hydrologické praxi ČHMÚ</vt:lpstr>
      <vt:lpstr>Osnova prezentace</vt:lpstr>
      <vt:lpstr>1) Co je povodeň?</vt:lpstr>
      <vt:lpstr>2) Informace o povodních</vt:lpstr>
      <vt:lpstr>2) Informace o povodních</vt:lpstr>
      <vt:lpstr>3) Nedávné povodně v ČR</vt:lpstr>
      <vt:lpstr>13. – 14. 5. 1996, Bruntálsko, Krnovsko</vt:lpstr>
      <vt:lpstr>4. – 8. 7. 1997, Morava, Slezsko</vt:lpstr>
      <vt:lpstr>4. – 8. 7. 1997, Morava, Slezsko</vt:lpstr>
      <vt:lpstr>22. – 23. 7. 1998, Rychnovsko</vt:lpstr>
      <vt:lpstr>6. – 16. 8. 2002, Čechy</vt:lpstr>
      <vt:lpstr>26. 3. – 1. 4. 2006, ČR</vt:lpstr>
      <vt:lpstr>24. 6. – 4. 7. 2009, NJ, Jesenicko, J Čechy, Děčín</vt:lpstr>
      <vt:lpstr>6. – 8. 8. 2010, Liberecko, Ústecko ( V. - Těšínsko)</vt:lpstr>
      <vt:lpstr>1. – 2. 6. 2013, Čechy</vt:lpstr>
      <vt:lpstr>4) Povodňová vlna</vt:lpstr>
      <vt:lpstr>4) Povodňová vlna</vt:lpstr>
      <vt:lpstr>5) Teoretická povodňová vlna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6) Příklady odvození TPV</vt:lpstr>
      <vt:lpstr>7) Závěry - doporučení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Tomas Rehanek</dc:creator>
  <cp:lastModifiedBy>Tomas Rehanek</cp:lastModifiedBy>
  <cp:revision>265</cp:revision>
  <cp:lastPrinted>2015-01-19T10:38:07Z</cp:lastPrinted>
  <dcterms:created xsi:type="dcterms:W3CDTF">2013-01-30T10:11:43Z</dcterms:created>
  <dcterms:modified xsi:type="dcterms:W3CDTF">2016-04-04T09:52:39Z</dcterms:modified>
</cp:coreProperties>
</file>