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5" r:id="rId7"/>
    <p:sldId id="268" r:id="rId8"/>
    <p:sldId id="269" r:id="rId9"/>
    <p:sldId id="270" r:id="rId10"/>
    <p:sldId id="271" r:id="rId11"/>
    <p:sldId id="279" r:id="rId12"/>
    <p:sldId id="272" r:id="rId13"/>
    <p:sldId id="278" r:id="rId14"/>
    <p:sldId id="276" r:id="rId15"/>
    <p:sldId id="274" r:id="rId16"/>
    <p:sldId id="280" r:id="rId17"/>
    <p:sldId id="281" r:id="rId18"/>
    <p:sldId id="26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772E1-49F2-42A0-84B3-CD5C5680989B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7BF40-583F-45D3-BDB9-F2E9769C1B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sci.muni.cz</a:t>
            </a:r>
            <a:r>
              <a:rPr lang="cs-CZ" dirty="0" smtClean="0"/>
              <a:t>/</a:t>
            </a:r>
            <a:r>
              <a:rPr lang="cs-CZ" dirty="0" err="1" smtClean="0"/>
              <a:t>botany</a:t>
            </a:r>
            <a:r>
              <a:rPr lang="cs-CZ" dirty="0" smtClean="0"/>
              <a:t>/</a:t>
            </a:r>
            <a:r>
              <a:rPr lang="cs-CZ" dirty="0" err="1" smtClean="0"/>
              <a:t>mirecol</a:t>
            </a:r>
            <a:r>
              <a:rPr lang="cs-CZ" dirty="0" smtClean="0"/>
              <a:t>/</a:t>
            </a:r>
            <a:r>
              <a:rPr lang="cs-CZ" dirty="0" err="1" smtClean="0"/>
              <a:t>personnel.php</a:t>
            </a:r>
            <a:r>
              <a:rPr lang="cs-CZ" dirty="0" smtClean="0"/>
              <a:t>?</a:t>
            </a:r>
            <a:r>
              <a:rPr lang="cs-CZ" dirty="0" err="1" smtClean="0"/>
              <a:t>lang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&amp;p=394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sci.muni.cz</a:t>
            </a:r>
            <a:r>
              <a:rPr lang="cs-CZ" dirty="0" smtClean="0"/>
              <a:t>/</a:t>
            </a:r>
            <a:r>
              <a:rPr lang="cs-CZ" dirty="0" err="1" smtClean="0"/>
              <a:t>botany</a:t>
            </a:r>
            <a:r>
              <a:rPr lang="cs-CZ" dirty="0" smtClean="0"/>
              <a:t>/</a:t>
            </a:r>
            <a:r>
              <a:rPr lang="cs-CZ" dirty="0" err="1" smtClean="0"/>
              <a:t>mirecol</a:t>
            </a:r>
            <a:r>
              <a:rPr lang="cs-CZ" dirty="0" smtClean="0"/>
              <a:t>/</a:t>
            </a:r>
            <a:r>
              <a:rPr lang="cs-CZ" dirty="0" err="1" smtClean="0"/>
              <a:t>personnel.php</a:t>
            </a:r>
            <a:r>
              <a:rPr lang="cs-CZ" dirty="0" smtClean="0"/>
              <a:t>?</a:t>
            </a:r>
            <a:r>
              <a:rPr lang="cs-CZ" dirty="0" err="1" smtClean="0"/>
              <a:t>lang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&amp;p=445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BF40-583F-45D3-BDB9-F2E9769C1B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sci.muni.cz</a:t>
            </a:r>
            <a:r>
              <a:rPr lang="cs-CZ" dirty="0" smtClean="0"/>
              <a:t>/</a:t>
            </a:r>
            <a:r>
              <a:rPr lang="cs-CZ" dirty="0" err="1" smtClean="0"/>
              <a:t>botany</a:t>
            </a:r>
            <a:r>
              <a:rPr lang="cs-CZ" dirty="0" smtClean="0"/>
              <a:t>/</a:t>
            </a:r>
            <a:r>
              <a:rPr lang="cs-CZ" dirty="0" err="1" smtClean="0"/>
              <a:t>systemgr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?show=</a:t>
            </a:r>
            <a:r>
              <a:rPr lang="cs-CZ" dirty="0" err="1" smtClean="0"/>
              <a:t>people</a:t>
            </a:r>
            <a:r>
              <a:rPr lang="cs-CZ" dirty="0" smtClean="0"/>
              <a:t>&amp;res=1047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BF40-583F-45D3-BDB9-F2E9769C1B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http://files.herbar-do-skoly.webnode.cz/200000013-e58a9e681d/IMG_50100.jpg</a:t>
            </a:r>
          </a:p>
          <a:p>
            <a:r>
              <a:rPr lang="cs-CZ" dirty="0" smtClean="0"/>
              <a:t>https://www.dobrodej.cz/deploy/img/products/2087/lis_na_rostliny_2087.jpg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A2C9-E3E8-471E-BB71-4C05116EADF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ecoideaz.com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/2015/09/</a:t>
            </a:r>
            <a:r>
              <a:rPr lang="cs-CZ" dirty="0" err="1" smtClean="0"/>
              <a:t>Herbarium.jpg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kppapir.cz</a:t>
            </a:r>
            <a:r>
              <a:rPr lang="cs-CZ" dirty="0" smtClean="0"/>
              <a:t>/_</a:t>
            </a:r>
            <a:r>
              <a:rPr lang="cs-CZ" dirty="0" err="1" smtClean="0"/>
              <a:t>cms</a:t>
            </a:r>
            <a:r>
              <a:rPr lang="cs-CZ" dirty="0" smtClean="0"/>
              <a:t>/</a:t>
            </a:r>
            <a:r>
              <a:rPr lang="cs-CZ" dirty="0" err="1" smtClean="0"/>
              <a:t>gf</a:t>
            </a:r>
            <a:r>
              <a:rPr lang="cs-CZ" dirty="0" smtClean="0"/>
              <a:t>/</a:t>
            </a:r>
            <a:r>
              <a:rPr lang="cs-CZ" dirty="0" err="1" smtClean="0"/>
              <a:t>modules</a:t>
            </a:r>
            <a:r>
              <a:rPr lang="cs-CZ" dirty="0" smtClean="0"/>
              <a:t>/</a:t>
            </a:r>
            <a:r>
              <a:rPr lang="cs-CZ" dirty="0" err="1" smtClean="0"/>
              <a:t>catalogue</a:t>
            </a:r>
            <a:r>
              <a:rPr lang="cs-CZ" dirty="0" smtClean="0"/>
              <a:t>/loga/8439.jpg</a:t>
            </a:r>
          </a:p>
          <a:p>
            <a:r>
              <a:rPr lang="cs-CZ" dirty="0" smtClean="0"/>
              <a:t>http://i.</a:t>
            </a:r>
            <a:r>
              <a:rPr lang="cs-CZ" dirty="0" err="1" smtClean="0"/>
              <a:t>actva.cz</a:t>
            </a:r>
            <a:r>
              <a:rPr lang="cs-CZ" dirty="0" smtClean="0"/>
              <a:t>/i/1/1/0a9/50a9/600x450/kCxal9_600x450_f49ce98cf8119778.jpg</a:t>
            </a:r>
          </a:p>
          <a:p>
            <a:r>
              <a:rPr lang="cs-CZ" dirty="0" smtClean="0"/>
              <a:t>https://www.stejkr.cz/pic_zbozi/0125122.jpg</a:t>
            </a:r>
          </a:p>
          <a:p>
            <a:r>
              <a:rPr lang="cs-CZ" dirty="0" smtClean="0"/>
              <a:t>http://img2.hyperinzerce.cz/x-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inz</a:t>
            </a:r>
            <a:r>
              <a:rPr lang="cs-CZ" dirty="0" smtClean="0"/>
              <a:t>/6989/6989564-</a:t>
            </a:r>
            <a:r>
              <a:rPr lang="cs-CZ" dirty="0" err="1" smtClean="0"/>
              <a:t>herbar</a:t>
            </a:r>
            <a:r>
              <a:rPr lang="cs-CZ" dirty="0" smtClean="0"/>
              <a:t>-rostlin-</a:t>
            </a:r>
            <a:r>
              <a:rPr lang="cs-CZ" dirty="0" err="1" smtClean="0"/>
              <a:t>jizni</a:t>
            </a:r>
            <a:r>
              <a:rPr lang="cs-CZ" dirty="0" smtClean="0"/>
              <a:t>-</a:t>
            </a:r>
            <a:r>
              <a:rPr lang="cs-CZ" dirty="0" err="1" smtClean="0"/>
              <a:t>moravy</a:t>
            </a:r>
            <a:r>
              <a:rPr lang="cs-CZ" dirty="0" smtClean="0"/>
              <a:t>-3.jpg</a:t>
            </a:r>
          </a:p>
          <a:p>
            <a:r>
              <a:rPr lang="cs-CZ" dirty="0" smtClean="0"/>
              <a:t>http://img.mimishop.cz/s/ms/1032/1/0116/b5395768.jpg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zaakcniceny.cz</a:t>
            </a:r>
            <a:r>
              <a:rPr lang="cs-CZ" dirty="0" smtClean="0"/>
              <a:t>/</a:t>
            </a:r>
            <a:r>
              <a:rPr lang="cs-CZ" dirty="0" err="1" smtClean="0"/>
              <a:t>files</a:t>
            </a:r>
            <a:r>
              <a:rPr lang="cs-CZ" dirty="0" smtClean="0"/>
              <a:t>/</a:t>
            </a:r>
            <a:r>
              <a:rPr lang="cs-CZ" dirty="0" err="1" smtClean="0"/>
              <a:t>prod</a:t>
            </a:r>
            <a:r>
              <a:rPr lang="cs-CZ" dirty="0" smtClean="0"/>
              <a:t>_</a:t>
            </a:r>
            <a:r>
              <a:rPr lang="cs-CZ" dirty="0" err="1" smtClean="0"/>
              <a:t>images</a:t>
            </a:r>
            <a:r>
              <a:rPr lang="cs-CZ" dirty="0" smtClean="0"/>
              <a:t>/temp_</a:t>
            </a:r>
            <a:r>
              <a:rPr lang="cs-CZ" dirty="0" err="1" smtClean="0"/>
              <a:t>big</a:t>
            </a:r>
            <a:r>
              <a:rPr lang="cs-CZ" dirty="0" smtClean="0"/>
              <a:t>/sigma-desky-s-</a:t>
            </a:r>
            <a:r>
              <a:rPr lang="cs-CZ" dirty="0" err="1" smtClean="0"/>
              <a:t>rychlovazacem</a:t>
            </a:r>
            <a:r>
              <a:rPr lang="cs-CZ" dirty="0" smtClean="0"/>
              <a:t>-</a:t>
            </a:r>
            <a:r>
              <a:rPr lang="cs-CZ" dirty="0" err="1" smtClean="0"/>
              <a:t>pp.jpg</a:t>
            </a:r>
            <a:endParaRPr lang="cs-CZ" dirty="0" smtClean="0"/>
          </a:p>
          <a:p>
            <a:r>
              <a:rPr lang="cs-CZ" dirty="0" smtClean="0"/>
              <a:t>http://www.zelena-</a:t>
            </a:r>
            <a:r>
              <a:rPr lang="cs-CZ" dirty="0" err="1" smtClean="0"/>
              <a:t>kancelar.cz</a:t>
            </a:r>
            <a:r>
              <a:rPr lang="cs-CZ" dirty="0" smtClean="0"/>
              <a:t>/editor/image/</a:t>
            </a:r>
            <a:r>
              <a:rPr lang="cs-CZ" dirty="0" err="1" smtClean="0"/>
              <a:t>eshop</a:t>
            </a:r>
            <a:r>
              <a:rPr lang="cs-CZ" dirty="0" smtClean="0"/>
              <a:t>_</a:t>
            </a:r>
            <a:r>
              <a:rPr lang="cs-CZ" dirty="0" err="1" smtClean="0"/>
              <a:t>products</a:t>
            </a:r>
            <a:r>
              <a:rPr lang="cs-CZ" dirty="0" smtClean="0"/>
              <a:t>/232823_l.</a:t>
            </a:r>
            <a:r>
              <a:rPr lang="cs-CZ" dirty="0" err="1" smtClean="0"/>
              <a:t>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A2C9-E3E8-471E-BB71-4C05116EADF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http://herbar-do-skoly.webnode.cz/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A2C9-E3E8-471E-BB71-4C05116EADF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66FF66"/>
            </a:gs>
            <a:gs pos="19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843F-42C6-4D9A-A71F-43096B8BA8E3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ABA6-A074-40AF-B8C5-815738229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tanickafotogalerie.cz/napoveda/list_slozeny.php" TargetMode="External"/><Relationship Id="rId2" Type="http://schemas.openxmlformats.org/officeDocument/2006/relationships/hyperlink" Target="http://www.botanickafotogalerie.cz/napoveda/list_okraj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otanickafotogalerie.cz/napoveda/typ_kvetenstvi.php" TargetMode="External"/><Relationship Id="rId4" Type="http://schemas.openxmlformats.org/officeDocument/2006/relationships/hyperlink" Target="http://www.botanickafotogalerie.cz/napoveda/list_tvar.ph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1/jaro2017/Bi2030c/um/studenti_prezentace.pdf?studium=73685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alova.ad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mailto:simova39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1/jaro2017/Bi2030c/um/pokyny_pro_studenty_Bi2030c.pdf?studium=7368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muni.cz/~pvesely/vyuka/morfoherbar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Bi2030c Fylogeneze a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diverzita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vyšších rostlin – cvičení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 seminární skupina</a:t>
            </a:r>
          </a:p>
          <a:p>
            <a:r>
              <a:rPr lang="cs-CZ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úterý: 17</a:t>
            </a:r>
            <a:r>
              <a:rPr lang="cs-CZ" sz="2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</a:t>
            </a:r>
            <a:r>
              <a:rPr lang="cs-CZ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−18</a:t>
            </a:r>
            <a:r>
              <a:rPr lang="cs-CZ" sz="2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Scheda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itchFamily="34" charset="0"/>
              <a:buChar char="="/>
            </a:pPr>
            <a:r>
              <a:rPr lang="cs-CZ" dirty="0" smtClean="0"/>
              <a:t>herbářová etiketa</a:t>
            </a:r>
          </a:p>
          <a:p>
            <a:r>
              <a:rPr lang="cs-CZ" dirty="0" smtClean="0"/>
              <a:t>co musí obsahovat?</a:t>
            </a:r>
          </a:p>
          <a:p>
            <a:pPr lvl="1"/>
            <a:r>
              <a:rPr lang="cs-CZ" dirty="0" smtClean="0"/>
              <a:t>typ listového okraje, složeného listu, květenství nebo tvar jednoduchého listu</a:t>
            </a:r>
          </a:p>
          <a:p>
            <a:pPr lvl="1"/>
            <a:r>
              <a:rPr lang="cs-CZ" dirty="0" smtClean="0"/>
              <a:t>latinský (případně i český) název rostliny</a:t>
            </a:r>
          </a:p>
          <a:p>
            <a:pPr lvl="1"/>
            <a:r>
              <a:rPr lang="cs-CZ" dirty="0" smtClean="0"/>
              <a:t>datum a lokalita sběru</a:t>
            </a:r>
          </a:p>
          <a:p>
            <a:pPr lvl="1"/>
            <a:r>
              <a:rPr lang="cs-CZ" dirty="0" smtClean="0"/>
              <a:t>jméno sběratele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09" y="6444044"/>
            <a:ext cx="882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herbářová položka </a:t>
            </a:r>
            <a:r>
              <a:rPr lang="cs-CZ" dirty="0" smtClean="0">
                <a:solidFill>
                  <a:schemeClr val="bg1"/>
                </a:solidFill>
              </a:rPr>
              <a:t>= suchá vylisovaná rostlina připevněná k listu papíru a označená </a:t>
            </a:r>
            <a:r>
              <a:rPr lang="cs-CZ" dirty="0" err="1" smtClean="0">
                <a:solidFill>
                  <a:schemeClr val="bg1"/>
                </a:solidFill>
              </a:rPr>
              <a:t>schedou</a:t>
            </a:r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 descr="P2200224.JPG"/>
          <p:cNvPicPr>
            <a:picLocks noChangeAspect="1"/>
          </p:cNvPicPr>
          <p:nvPr/>
        </p:nvPicPr>
        <p:blipFill>
          <a:blip r:embed="rId2" cstate="print">
            <a:lum bright="10000" contrast="5000"/>
          </a:blip>
          <a:srcRect t="8890" b="8138"/>
          <a:stretch>
            <a:fillRect/>
          </a:stretch>
        </p:blipFill>
        <p:spPr>
          <a:xfrm rot="16200000">
            <a:off x="-828240" y="1196393"/>
            <a:ext cx="6480000" cy="4032448"/>
          </a:xfrm>
          <a:prstGeom prst="rect">
            <a:avLst/>
          </a:prstGeom>
        </p:spPr>
      </p:pic>
      <p:pic>
        <p:nvPicPr>
          <p:cNvPr id="5" name="Obrázek 4" descr="P2200228.JPG"/>
          <p:cNvPicPr>
            <a:picLocks noChangeAspect="1"/>
          </p:cNvPicPr>
          <p:nvPr/>
        </p:nvPicPr>
        <p:blipFill>
          <a:blip r:embed="rId3" cstate="print">
            <a:lum bright="10000" contrast="5000"/>
          </a:blip>
          <a:srcRect t="8890" b="8138"/>
          <a:stretch>
            <a:fillRect/>
          </a:stretch>
        </p:blipFill>
        <p:spPr>
          <a:xfrm rot="16200000">
            <a:off x="3492240" y="1196393"/>
            <a:ext cx="648000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2200230.JPG"/>
          <p:cNvPicPr>
            <a:picLocks noChangeAspect="1"/>
          </p:cNvPicPr>
          <p:nvPr/>
        </p:nvPicPr>
        <p:blipFill>
          <a:blip r:embed="rId2" cstate="print">
            <a:lum bright="15000" contrast="8000"/>
          </a:blip>
          <a:srcRect l="8263" t="17450" r="9838" b="4851"/>
          <a:stretch>
            <a:fillRect/>
          </a:stretch>
        </p:blipFill>
        <p:spPr>
          <a:xfrm>
            <a:off x="-180528" y="0"/>
            <a:ext cx="96382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2210217.JPG"/>
          <p:cNvPicPr>
            <a:picLocks noChangeAspect="1"/>
          </p:cNvPicPr>
          <p:nvPr/>
        </p:nvPicPr>
        <p:blipFill>
          <a:blip r:embed="rId2" cstate="print">
            <a:lum bright="16000" contrast="7000"/>
          </a:blip>
          <a:stretch>
            <a:fillRect/>
          </a:stretch>
        </p:blipFill>
        <p:spPr>
          <a:xfrm rot="16200000">
            <a:off x="3701992" y="774482"/>
            <a:ext cx="6384001" cy="4788000"/>
          </a:xfrm>
          <a:prstGeom prst="rect">
            <a:avLst/>
          </a:prstGeom>
        </p:spPr>
      </p:pic>
      <p:pic>
        <p:nvPicPr>
          <p:cNvPr id="2" name="Obrázek 1" descr="P2210216.JPG"/>
          <p:cNvPicPr>
            <a:picLocks noChangeAspect="1"/>
          </p:cNvPicPr>
          <p:nvPr/>
        </p:nvPicPr>
        <p:blipFill>
          <a:blip r:embed="rId3" cstate="print">
            <a:lum bright="12000" contrast="6000"/>
          </a:blip>
          <a:srcRect l="4442" t="4908" r="2299" b="5104"/>
          <a:stretch>
            <a:fillRect/>
          </a:stretch>
        </p:blipFill>
        <p:spPr>
          <a:xfrm rot="16200000">
            <a:off x="-923094" y="859199"/>
            <a:ext cx="6417165" cy="4644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4209" y="6444044"/>
            <a:ext cx="482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položky ze studentských morfologických herbářů</a:t>
            </a:r>
            <a:endParaRPr lang="cs-C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Morfologický herbář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maximálně 40 herbářových položek</a:t>
            </a:r>
          </a:p>
          <a:p>
            <a:pPr lvl="1"/>
            <a:r>
              <a:rPr lang="pl-PL" dirty="0" smtClean="0">
                <a:hlinkClick r:id="rId2"/>
              </a:rPr>
              <a:t>typy okraje listů</a:t>
            </a:r>
            <a:r>
              <a:rPr lang="pl-PL" dirty="0" smtClean="0"/>
              <a:t> (min. 5)</a:t>
            </a:r>
          </a:p>
          <a:p>
            <a:pPr lvl="1"/>
            <a:r>
              <a:rPr lang="cs-CZ" dirty="0" smtClean="0">
                <a:hlinkClick r:id="rId3"/>
              </a:rPr>
              <a:t>typy složených listů</a:t>
            </a:r>
            <a:r>
              <a:rPr lang="cs-CZ" dirty="0" smtClean="0"/>
              <a:t> (min. 5)</a:t>
            </a:r>
          </a:p>
          <a:p>
            <a:pPr lvl="1"/>
            <a:r>
              <a:rPr lang="cs-CZ" dirty="0" smtClean="0">
                <a:hlinkClick r:id="rId4"/>
              </a:rPr>
              <a:t>tvary listů jednoduchých</a:t>
            </a:r>
            <a:r>
              <a:rPr lang="cs-CZ" dirty="0" smtClean="0"/>
              <a:t> (min. 10)</a:t>
            </a:r>
          </a:p>
          <a:p>
            <a:pPr lvl="1"/>
            <a:r>
              <a:rPr lang="cs-CZ" dirty="0" smtClean="0">
                <a:hlinkClick r:id="rId5"/>
              </a:rPr>
              <a:t>typy květenství</a:t>
            </a:r>
            <a:r>
              <a:rPr lang="cs-CZ" dirty="0" smtClean="0"/>
              <a:t> (min. 10)</a:t>
            </a:r>
          </a:p>
          <a:p>
            <a:r>
              <a:rPr lang="cs-CZ" sz="2800" dirty="0" smtClean="0"/>
              <a:t>typy morfologických útvarů by se neměly v herbáři opakovat</a:t>
            </a:r>
          </a:p>
          <a:p>
            <a:r>
              <a:rPr lang="cs-CZ" sz="2800" dirty="0" smtClean="0"/>
              <a:t>u jedné herbářové položky lze popsat i více morfologických znaků, ALE nelze použít jeden rostlinný druh na demonstraci více alternativních vlastností</a:t>
            </a:r>
          </a:p>
          <a:p>
            <a:pPr lvl="1"/>
            <a:r>
              <a:rPr lang="cs-CZ" sz="2400" dirty="0" smtClean="0"/>
              <a:t>např. u listů </a:t>
            </a:r>
            <a:r>
              <a:rPr lang="cs-CZ" sz="2400" i="1" dirty="0" err="1" smtClean="0"/>
              <a:t>Aesculus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hippocastanum</a:t>
            </a:r>
            <a:r>
              <a:rPr lang="cs-CZ" sz="2400" dirty="0" smtClean="0"/>
              <a:t> − list pětičetný i sedmičetný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Konečná podoba herbáře…</a:t>
            </a:r>
            <a:endParaRPr lang="cs-CZ" b="1" dirty="0"/>
          </a:p>
        </p:txBody>
      </p:sp>
      <p:pic>
        <p:nvPicPr>
          <p:cNvPr id="3076" name="Picture 4" descr="http://www.kppapir.cz/_cms/gf/modules/catalogue/loga/8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1584176" cy="1584176"/>
          </a:xfrm>
          <a:prstGeom prst="rect">
            <a:avLst/>
          </a:prstGeom>
          <a:noFill/>
        </p:spPr>
      </p:pic>
      <p:pic>
        <p:nvPicPr>
          <p:cNvPr id="3078" name="Picture 6" descr="http://i.actva.cz/i/1/1/0a9/50a9/600x450/kCxal9_600x450_f49ce98cf8119778.jpg"/>
          <p:cNvPicPr>
            <a:picLocks noChangeAspect="1" noChangeArrowheads="1"/>
          </p:cNvPicPr>
          <p:nvPr/>
        </p:nvPicPr>
        <p:blipFill>
          <a:blip r:embed="rId4" cstate="print"/>
          <a:srcRect b="8911"/>
          <a:stretch>
            <a:fillRect/>
          </a:stretch>
        </p:blipFill>
        <p:spPr bwMode="auto">
          <a:xfrm>
            <a:off x="4740019" y="1268760"/>
            <a:ext cx="2424269" cy="1656184"/>
          </a:xfrm>
          <a:prstGeom prst="rect">
            <a:avLst/>
          </a:prstGeom>
          <a:noFill/>
        </p:spPr>
      </p:pic>
      <p:pic>
        <p:nvPicPr>
          <p:cNvPr id="3080" name="Picture 8" descr="https://www.stejkr.cz/pic_zbozi/0125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64856" y="2276872"/>
            <a:ext cx="2115656" cy="1532150"/>
          </a:xfrm>
          <a:prstGeom prst="rect">
            <a:avLst/>
          </a:prstGeom>
          <a:noFill/>
        </p:spPr>
      </p:pic>
      <p:pic>
        <p:nvPicPr>
          <p:cNvPr id="3082" name="Picture 10" descr="http://img2.hyperinzerce.cz/x-cz/inz/6989/6989564-herbar-rostlin-jizni-moravy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6" y="4257092"/>
            <a:ext cx="3203848" cy="2402887"/>
          </a:xfrm>
          <a:prstGeom prst="rect">
            <a:avLst/>
          </a:prstGeom>
          <a:noFill/>
        </p:spPr>
      </p:pic>
      <p:pic>
        <p:nvPicPr>
          <p:cNvPr id="3074" name="Picture 2" descr="http://www.ecoideaz.com/wp-content/uploads/2015/09/Herbari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3" y="1483721"/>
            <a:ext cx="3132291" cy="208929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491880" y="423328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Pokud je položka v </a:t>
            </a:r>
            <a:r>
              <a:rPr lang="cs-CZ" sz="2000" dirty="0" err="1" smtClean="0"/>
              <a:t>eurofolii</a:t>
            </a:r>
            <a:r>
              <a:rPr lang="cs-CZ" sz="2000" dirty="0" smtClean="0"/>
              <a:t>, měla by mít </a:t>
            </a:r>
            <a:r>
              <a:rPr lang="cs-CZ" sz="2000" dirty="0" err="1" smtClean="0"/>
              <a:t>schedu</a:t>
            </a:r>
            <a:r>
              <a:rPr lang="cs-CZ" sz="2000" dirty="0" smtClean="0"/>
              <a:t> u místa vkládání.</a:t>
            </a:r>
          </a:p>
        </p:txBody>
      </p:sp>
      <p:pic>
        <p:nvPicPr>
          <p:cNvPr id="3090" name="Picture 18" descr="http://www.zaakcniceny.cz/files/prod_images/temp_big/sigma-desky-s-rychlovazacem-p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085184"/>
            <a:ext cx="2314266" cy="1772816"/>
          </a:xfrm>
          <a:prstGeom prst="rect">
            <a:avLst/>
          </a:prstGeom>
          <a:noFill/>
        </p:spPr>
      </p:pic>
      <p:pic>
        <p:nvPicPr>
          <p:cNvPr id="3084" name="Picture 12" descr="http://img.mimishop.cz/s/ms/1032/1/0116/b5395768.jpg"/>
          <p:cNvPicPr>
            <a:picLocks noChangeAspect="1" noChangeArrowheads="1"/>
          </p:cNvPicPr>
          <p:nvPr/>
        </p:nvPicPr>
        <p:blipFill>
          <a:blip r:embed="rId9" cstate="print"/>
          <a:srcRect l="16800" t="9198" r="16001" b="11003"/>
          <a:stretch>
            <a:fillRect/>
          </a:stretch>
        </p:blipFill>
        <p:spPr bwMode="auto">
          <a:xfrm>
            <a:off x="3511150" y="5013176"/>
            <a:ext cx="1276874" cy="1516287"/>
          </a:xfrm>
          <a:prstGeom prst="rect">
            <a:avLst/>
          </a:prstGeom>
          <a:noFill/>
        </p:spPr>
      </p:pic>
      <p:pic>
        <p:nvPicPr>
          <p:cNvPr id="3092" name="Picture 20" descr="http://www.zelena-kancelar.cz/editor/image/eshop_products/232823_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6339" y="4797152"/>
            <a:ext cx="2047661" cy="170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Referát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914400" lvl="1" indent="-514350"/>
            <a:r>
              <a:rPr lang="cs-CZ" dirty="0" smtClean="0"/>
              <a:t>vzor viz IS, studijní materiály předmětu (studenti_prezentace)</a:t>
            </a:r>
          </a:p>
          <a:p>
            <a:pPr marL="269875" lvl="1" indent="0">
              <a:buNone/>
            </a:pPr>
            <a:r>
              <a:rPr lang="cs-CZ" sz="1900" dirty="0" smtClean="0">
                <a:hlinkClick r:id="rId2"/>
              </a:rPr>
              <a:t>https://is.muni.cz/auth/el/1431/jaro2017/Bi2030c/um/studenti_prezentace.pdf?studium=736858</a:t>
            </a:r>
            <a:endParaRPr lang="cs-CZ" sz="1900" dirty="0" smtClean="0"/>
          </a:p>
          <a:p>
            <a:pPr marL="269875" lvl="1" indent="0">
              <a:buNone/>
            </a:pPr>
            <a:endParaRPr lang="cs-CZ" sz="1900" dirty="0" smtClean="0"/>
          </a:p>
          <a:p>
            <a:pPr marL="914400" lvl="1" indent="-514350"/>
            <a:r>
              <a:rPr lang="cs-CZ" dirty="0" smtClean="0"/>
              <a:t>např.</a:t>
            </a:r>
          </a:p>
          <a:p>
            <a:pPr marL="1314450" lvl="2" indent="-514350"/>
            <a:r>
              <a:rPr lang="cs-CZ" i="1" dirty="0" err="1" smtClean="0"/>
              <a:t>Ranunculaceae</a:t>
            </a:r>
            <a:r>
              <a:rPr lang="cs-CZ" dirty="0" smtClean="0"/>
              <a:t> (pryskyřníkovité)</a:t>
            </a:r>
          </a:p>
          <a:p>
            <a:pPr marL="1314450" lvl="2" indent="-514350"/>
            <a:r>
              <a:rPr lang="cs-CZ" i="1" dirty="0" err="1" smtClean="0"/>
              <a:t>Betulaceae</a:t>
            </a:r>
            <a:r>
              <a:rPr lang="cs-CZ" dirty="0" smtClean="0"/>
              <a:t> (</a:t>
            </a:r>
            <a:r>
              <a:rPr lang="cs-CZ" dirty="0" err="1" smtClean="0"/>
              <a:t>břízovité</a:t>
            </a:r>
            <a:r>
              <a:rPr lang="cs-CZ" dirty="0" smtClean="0"/>
              <a:t>)</a:t>
            </a:r>
          </a:p>
          <a:p>
            <a:pPr marL="1314450" lvl="2" indent="-514350"/>
            <a:r>
              <a:rPr lang="cs-CZ" i="1" dirty="0" err="1" smtClean="0"/>
              <a:t>Primulaceae</a:t>
            </a:r>
            <a:r>
              <a:rPr lang="cs-CZ" dirty="0" smtClean="0"/>
              <a:t> (</a:t>
            </a:r>
            <a:r>
              <a:rPr lang="cs-CZ" dirty="0" err="1" smtClean="0"/>
              <a:t>prvosenkovité</a:t>
            </a:r>
            <a:r>
              <a:rPr lang="cs-CZ" dirty="0" smtClean="0"/>
              <a:t>)</a:t>
            </a:r>
          </a:p>
          <a:p>
            <a:pPr marL="1314450" lvl="2" indent="-514350"/>
            <a:r>
              <a:rPr lang="cs-CZ" i="1" dirty="0" err="1" smtClean="0"/>
              <a:t>Lamiaceae</a:t>
            </a:r>
            <a:r>
              <a:rPr lang="cs-CZ" dirty="0" smtClean="0"/>
              <a:t> (</a:t>
            </a:r>
            <a:r>
              <a:rPr lang="cs-CZ" dirty="0" err="1" smtClean="0"/>
              <a:t>hluchavkovité</a:t>
            </a:r>
            <a:r>
              <a:rPr lang="cs-CZ" dirty="0" smtClean="0"/>
              <a:t>)</a:t>
            </a:r>
          </a:p>
          <a:p>
            <a:pPr marL="1314450" lvl="2" indent="-514350"/>
            <a:r>
              <a:rPr lang="cs-CZ" i="1" dirty="0" err="1" smtClean="0"/>
              <a:t>Geraniaceae</a:t>
            </a:r>
            <a:r>
              <a:rPr lang="cs-CZ" dirty="0" smtClean="0"/>
              <a:t> (</a:t>
            </a:r>
            <a:r>
              <a:rPr lang="cs-CZ" dirty="0" err="1" smtClean="0"/>
              <a:t>kakostovité</a:t>
            </a:r>
            <a:r>
              <a:rPr lang="cs-CZ" dirty="0" smtClean="0"/>
              <a:t>)</a:t>
            </a:r>
          </a:p>
          <a:p>
            <a:pPr marL="1314450" lvl="2" indent="-514350"/>
            <a:r>
              <a:rPr lang="cs-CZ" i="1" dirty="0" err="1" smtClean="0"/>
              <a:t>Rosaceae</a:t>
            </a:r>
            <a:r>
              <a:rPr lang="cs-CZ" dirty="0" smtClean="0"/>
              <a:t> (růžovité)</a:t>
            </a:r>
          </a:p>
          <a:p>
            <a:pPr marL="1314450" lvl="2" indent="-514350"/>
            <a:r>
              <a:rPr lang="cs-CZ" i="1" dirty="0" err="1" smtClean="0"/>
              <a:t>Fabaceae</a:t>
            </a:r>
            <a:r>
              <a:rPr lang="cs-CZ" dirty="0" smtClean="0"/>
              <a:t> (bobovité)</a:t>
            </a:r>
          </a:p>
          <a:p>
            <a:pPr marL="1314450" lvl="2" indent="-514350"/>
            <a:r>
              <a:rPr lang="cs-CZ" i="1" dirty="0" err="1" smtClean="0"/>
              <a:t>Brassicaceae</a:t>
            </a:r>
            <a:r>
              <a:rPr lang="cs-CZ" dirty="0" smtClean="0"/>
              <a:t> (brukvovité)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herbar-do-skoly.webnode.cz/200000003-ba015bafc8/woman-rejecting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80512" cy="596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Laboratorní řád - výňatek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závady zjištěné před zahájením práce nebo v jejím průběhu student neprodleně hlásí vedoucímu cvičení</a:t>
            </a:r>
          </a:p>
          <a:p>
            <a:pPr lvl="1"/>
            <a:r>
              <a:rPr lang="cs-CZ" dirty="0" smtClean="0"/>
              <a:t>případné škody na zařízení a laboratorním vybavení musí student při hrubém porušení pracovní kázně uhradit</a:t>
            </a:r>
          </a:p>
          <a:p>
            <a:r>
              <a:rPr lang="cs-CZ" dirty="0" smtClean="0"/>
              <a:t>není dovoleno vynášet laboratorní pomůcky či chemikálie z laboratoře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Vyučující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Andrea </a:t>
            </a:r>
            <a:r>
              <a:rPr lang="cs-CZ" dirty="0" err="1" smtClean="0"/>
              <a:t>Gálová</a:t>
            </a:r>
            <a:endParaRPr lang="cs-CZ" dirty="0" smtClean="0"/>
          </a:p>
          <a:p>
            <a:pPr lvl="1"/>
            <a:r>
              <a:rPr lang="cs-CZ" dirty="0" smtClean="0"/>
              <a:t>1. ½ semestru</a:t>
            </a:r>
          </a:p>
          <a:p>
            <a:pPr lvl="1"/>
            <a:r>
              <a:rPr lang="cs-CZ" dirty="0" err="1" smtClean="0">
                <a:hlinkClick r:id="rId3"/>
              </a:rPr>
              <a:t>galova.ada</a:t>
            </a:r>
            <a:r>
              <a:rPr lang="cs-CZ" dirty="0" smtClean="0">
                <a:hlinkClick r:id="rId3"/>
              </a:rPr>
              <a:t>@</a:t>
            </a:r>
            <a:r>
              <a:rPr lang="cs-CZ" dirty="0" err="1" smtClean="0">
                <a:hlinkClick r:id="rId3"/>
              </a:rPr>
              <a:t>gmail.com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Anna Šímová</a:t>
            </a:r>
          </a:p>
          <a:p>
            <a:pPr lvl="1"/>
            <a:r>
              <a:rPr lang="cs-CZ" dirty="0" smtClean="0"/>
              <a:t>2. </a:t>
            </a:r>
            <a:r>
              <a:rPr lang="cs-CZ" dirty="0"/>
              <a:t>½ </a:t>
            </a:r>
            <a:r>
              <a:rPr lang="cs-CZ" dirty="0" smtClean="0"/>
              <a:t>semestru</a:t>
            </a:r>
          </a:p>
          <a:p>
            <a:pPr lvl="1"/>
            <a:r>
              <a:rPr lang="cs-CZ" dirty="0" smtClean="0">
                <a:hlinkClick r:id="rId4"/>
              </a:rPr>
              <a:t>simova39@</a:t>
            </a:r>
            <a:r>
              <a:rPr lang="cs-CZ" dirty="0" err="1" smtClean="0">
                <a:hlinkClick r:id="rId4"/>
              </a:rPr>
              <a:t>gmail.com</a:t>
            </a:r>
            <a:endParaRPr lang="cs-CZ" dirty="0" smtClean="0"/>
          </a:p>
          <a:p>
            <a:pPr lvl="1"/>
            <a:r>
              <a:rPr lang="cs-CZ" dirty="0" err="1" smtClean="0"/>
              <a:t>diplomárna</a:t>
            </a:r>
            <a:r>
              <a:rPr lang="cs-CZ" dirty="0" smtClean="0"/>
              <a:t>: A32/221</a:t>
            </a:r>
            <a:endParaRPr lang="cs-CZ" dirty="0"/>
          </a:p>
        </p:txBody>
      </p:sp>
      <p:pic>
        <p:nvPicPr>
          <p:cNvPr id="3074" name="Picture 2" descr="http://www.sci.muni.cz/botany/mirecol/personnel/gal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36984"/>
            <a:ext cx="1032000" cy="15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6" name="Picture 4" descr="http://www.sci.muni.cz/botany/mirecol/personnel/simo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221088"/>
            <a:ext cx="1032000" cy="15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 předmětu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21. 2. Úvodní hodina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28. 2. </a:t>
            </a:r>
            <a:r>
              <a:rPr lang="cs-CZ" dirty="0" err="1" smtClean="0"/>
              <a:t>Marchatiophyta</a:t>
            </a:r>
            <a:r>
              <a:rPr lang="cs-CZ" dirty="0" smtClean="0"/>
              <a:t>, </a:t>
            </a:r>
            <a:r>
              <a:rPr lang="cs-CZ" dirty="0" err="1" smtClean="0"/>
              <a:t>Bryophyta</a:t>
            </a: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7. 3. </a:t>
            </a:r>
            <a:r>
              <a:rPr lang="cs-CZ" dirty="0" err="1" smtClean="0"/>
              <a:t>Lycopodiophyta</a:t>
            </a: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14. 3. </a:t>
            </a:r>
            <a:r>
              <a:rPr lang="cs-CZ" dirty="0" err="1" smtClean="0"/>
              <a:t>Monilophyta</a:t>
            </a:r>
            <a:r>
              <a:rPr lang="cs-CZ" dirty="0" smtClean="0"/>
              <a:t> 1 (</a:t>
            </a:r>
            <a:r>
              <a:rPr lang="cs-CZ" i="1" dirty="0" err="1" smtClean="0"/>
              <a:t>Psilotum</a:t>
            </a:r>
            <a:r>
              <a:rPr lang="cs-CZ" dirty="0" smtClean="0"/>
              <a:t>, </a:t>
            </a:r>
            <a:r>
              <a:rPr lang="cs-CZ" i="1" dirty="0" err="1" smtClean="0"/>
              <a:t>Botrychium</a:t>
            </a:r>
            <a:r>
              <a:rPr lang="cs-CZ" dirty="0" smtClean="0"/>
              <a:t>, </a:t>
            </a:r>
            <a:r>
              <a:rPr lang="cs-CZ" i="1" dirty="0" err="1" smtClean="0"/>
              <a:t>Equisetum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21. 3. </a:t>
            </a:r>
            <a:r>
              <a:rPr lang="cs-CZ" dirty="0" err="1" smtClean="0"/>
              <a:t>Monilophyta</a:t>
            </a:r>
            <a:r>
              <a:rPr lang="cs-CZ" dirty="0" smtClean="0"/>
              <a:t> 2 (</a:t>
            </a:r>
            <a:r>
              <a:rPr lang="cs-CZ" i="1" dirty="0" err="1" smtClean="0"/>
              <a:t>Asplenium</a:t>
            </a:r>
            <a:r>
              <a:rPr lang="cs-CZ" dirty="0" smtClean="0"/>
              <a:t>, </a:t>
            </a:r>
            <a:r>
              <a:rPr lang="cs-CZ" i="1" dirty="0" err="1" smtClean="0"/>
              <a:t>Phyllitis</a:t>
            </a:r>
            <a:r>
              <a:rPr lang="cs-CZ" dirty="0" smtClean="0"/>
              <a:t>, </a:t>
            </a:r>
            <a:r>
              <a:rPr lang="cs-CZ" i="1" dirty="0" err="1" smtClean="0"/>
              <a:t>Matteuccia</a:t>
            </a:r>
            <a:r>
              <a:rPr lang="cs-CZ" dirty="0" smtClean="0"/>
              <a:t>, </a:t>
            </a:r>
            <a:r>
              <a:rPr lang="cs-CZ" i="1" dirty="0" err="1" smtClean="0"/>
              <a:t>Dryopteris</a:t>
            </a:r>
            <a:r>
              <a:rPr lang="cs-CZ" dirty="0" smtClean="0"/>
              <a:t>, </a:t>
            </a:r>
            <a:r>
              <a:rPr lang="cs-CZ" i="1" dirty="0" err="1" smtClean="0"/>
              <a:t>Polypodium</a:t>
            </a:r>
            <a:r>
              <a:rPr lang="cs-CZ" dirty="0" smtClean="0"/>
              <a:t>, </a:t>
            </a:r>
            <a:r>
              <a:rPr lang="cs-CZ" i="1" dirty="0" err="1" smtClean="0"/>
              <a:t>Marsilea</a:t>
            </a:r>
            <a:r>
              <a:rPr lang="cs-CZ" dirty="0" smtClean="0"/>
              <a:t>, </a:t>
            </a:r>
            <a:r>
              <a:rPr lang="cs-CZ" i="1" dirty="0" err="1" smtClean="0"/>
              <a:t>Salvinia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28. 3. </a:t>
            </a:r>
            <a:r>
              <a:rPr lang="cs-CZ" dirty="0" err="1" smtClean="0"/>
              <a:t>Cycadophyta</a:t>
            </a:r>
            <a:r>
              <a:rPr lang="cs-CZ" dirty="0" smtClean="0"/>
              <a:t>, </a:t>
            </a:r>
            <a:r>
              <a:rPr lang="cs-CZ" dirty="0" err="1" smtClean="0"/>
              <a:t>Gynkgophyta</a:t>
            </a:r>
            <a:r>
              <a:rPr lang="cs-CZ" dirty="0" smtClean="0"/>
              <a:t>, </a:t>
            </a:r>
            <a:r>
              <a:rPr lang="cs-CZ" dirty="0" err="1"/>
              <a:t>G</a:t>
            </a:r>
            <a:r>
              <a:rPr lang="cs-CZ" dirty="0" err="1" smtClean="0"/>
              <a:t>netophyta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 předmětu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5069160"/>
          </a:xfrm>
        </p:spPr>
        <p:txBody>
          <a:bodyPr>
            <a:normAutofit fontScale="92500" lnSpcReduction="20000"/>
          </a:bodyPr>
          <a:lstStyle/>
          <a:p>
            <a:pPr marL="719138" indent="-719138">
              <a:buFont typeface="+mj-lt"/>
              <a:buAutoNum type="arabicParenR" startAt="7"/>
            </a:pPr>
            <a:r>
              <a:rPr lang="cs-CZ" dirty="0" smtClean="0"/>
              <a:t>4. 4. </a:t>
            </a:r>
            <a:r>
              <a:rPr lang="cs-CZ" dirty="0" err="1" smtClean="0"/>
              <a:t>Pinales</a:t>
            </a:r>
            <a:endParaRPr lang="cs-CZ" dirty="0" smtClean="0"/>
          </a:p>
          <a:p>
            <a:pPr marL="719138" indent="-719138">
              <a:buFont typeface="+mj-lt"/>
              <a:buAutoNum type="arabicParenR" startAt="7"/>
            </a:pPr>
            <a:r>
              <a:rPr lang="cs-CZ" dirty="0" smtClean="0"/>
              <a:t>11. 4.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Amaryllidaceae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Ranunculaceae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Fumariaceae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Primulaceae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Violaceae</a:t>
            </a:r>
            <a:endParaRPr lang="cs-CZ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9138" indent="-719138">
              <a:buFont typeface="+mj-lt"/>
              <a:buAutoNum type="arabicParenR" startAt="7"/>
            </a:pPr>
            <a:r>
              <a:rPr lang="cs-CZ" dirty="0" smtClean="0"/>
              <a:t>18. 4. Pavel Veselý: exkurze do skleníků (duben), </a:t>
            </a:r>
            <a:r>
              <a:rPr lang="cs-CZ" u="sng" dirty="0" smtClean="0"/>
              <a:t>Kotlářská</a:t>
            </a:r>
            <a:endParaRPr lang="cs-CZ" i="1" u="sng" dirty="0" smtClean="0"/>
          </a:p>
          <a:p>
            <a:pPr marL="719138" indent="-719138">
              <a:buFont typeface="+mj-lt"/>
              <a:buAutoNum type="arabicParenR" startAt="7"/>
            </a:pPr>
            <a:r>
              <a:rPr lang="cs-CZ" dirty="0" smtClean="0"/>
              <a:t>25. 4.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Magnoliaceae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Brassicaceae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Lamiaceae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Boraginaceae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9138" indent="-719138">
              <a:buFont typeface="+mj-lt"/>
              <a:buAutoNum type="arabicParenR" startAt="7"/>
            </a:pPr>
            <a:r>
              <a:rPr lang="cs-CZ" dirty="0" smtClean="0"/>
              <a:t>2. 5.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Fabaceae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Betulaceae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Asteraceae</a:t>
            </a:r>
            <a:endParaRPr lang="cs-CZ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9138" indent="-719138">
              <a:buFont typeface="+mj-lt"/>
              <a:buAutoNum type="arabicParenR" startAt="7"/>
            </a:pPr>
            <a:r>
              <a:rPr lang="cs-CZ" dirty="0" smtClean="0"/>
              <a:t>9. 5.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Caryophyllaceae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Geraniaceae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Euphorbiaceae</a:t>
            </a:r>
            <a:endParaRPr lang="cs-CZ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9138" indent="-719138">
              <a:buFont typeface="+mj-lt"/>
              <a:buAutoNum type="arabicParenR" startAt="7"/>
            </a:pPr>
            <a:r>
              <a:rPr lang="cs-CZ" dirty="0" smtClean="0"/>
              <a:t>16. 5.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Poaceae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Cyperaceae</a:t>
            </a:r>
            <a:endParaRPr lang="cs-CZ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www.sci.muni.cz/botany/systemgr/images/people/vese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558" y="2601080"/>
            <a:ext cx="1206914" cy="15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084168" y="5921896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pořadí probíraných čeledí krytosemenných rostlin se může během semestru změnit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Zápočet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b="1" dirty="0" smtClean="0"/>
              <a:t>Docházka</a:t>
            </a:r>
          </a:p>
          <a:p>
            <a:pPr lvl="1"/>
            <a:r>
              <a:rPr lang="cs-CZ" dirty="0" smtClean="0"/>
              <a:t>max. </a:t>
            </a:r>
            <a:r>
              <a:rPr lang="cs-CZ" dirty="0" smtClean="0"/>
              <a:t>2 absence</a:t>
            </a:r>
          </a:p>
          <a:p>
            <a:pPr lvl="1"/>
            <a:r>
              <a:rPr lang="cs-CZ" dirty="0" smtClean="0"/>
              <a:t>3. absence: seminární práce</a:t>
            </a:r>
          </a:p>
          <a:p>
            <a:pPr lvl="1"/>
            <a:r>
              <a:rPr lang="cs-CZ" dirty="0" smtClean="0"/>
              <a:t>nahrazení absence v jiné seminární skupině ve stejném týdnu – domluva s vyučujícím vybrané seminární skupiny</a:t>
            </a:r>
          </a:p>
          <a:p>
            <a:pPr lvl="2"/>
            <a:r>
              <a:rPr lang="cs-CZ" dirty="0" smtClean="0"/>
              <a:t>rozpis vyučujících dle seminárních skupin viz IS, studijní materiály předmětu (pokyny_pro_studenty_Bi2030c)</a:t>
            </a:r>
          </a:p>
          <a:p>
            <a:pPr marL="269875" lvl="2" indent="0" defTabSz="269875">
              <a:buNone/>
            </a:pPr>
            <a:r>
              <a:rPr lang="cs-CZ" sz="2300" dirty="0" smtClean="0">
                <a:hlinkClick r:id="rId2"/>
              </a:rPr>
              <a:t>https://is.muni.cz/auth/el/1431/jaro2017/Bi2030c/um/pokyny_pro_studenty_Bi2030c.pdf?studium=736858</a:t>
            </a:r>
            <a:endParaRPr lang="cs-CZ" sz="2300" dirty="0" smtClean="0"/>
          </a:p>
          <a:p>
            <a:pPr marL="269875" lvl="2" indent="0" defTabSz="269875">
              <a:buNone/>
            </a:pPr>
            <a:endParaRPr lang="cs-CZ" sz="2300" dirty="0" smtClean="0"/>
          </a:p>
          <a:p>
            <a:pPr marL="514350" indent="-514350">
              <a:buFont typeface="+mj-lt"/>
              <a:buAutoNum type="arabicParenR"/>
            </a:pPr>
            <a:r>
              <a:rPr lang="cs-CZ" b="1" dirty="0" smtClean="0"/>
              <a:t>Protokoly</a:t>
            </a:r>
          </a:p>
          <a:p>
            <a:pPr lvl="1"/>
            <a:r>
              <a:rPr lang="cs-CZ" dirty="0" smtClean="0"/>
              <a:t>zadání rozdá na začátku hodiny vyučující</a:t>
            </a:r>
          </a:p>
          <a:p>
            <a:pPr lvl="1"/>
            <a:r>
              <a:rPr lang="cs-CZ" dirty="0" smtClean="0"/>
              <a:t>student podle nich vypracuje protokol, který na konci hodiny předloží ke kontrole</a:t>
            </a:r>
          </a:p>
          <a:p>
            <a:pPr lvl="2"/>
            <a:r>
              <a:rPr lang="cs-CZ" dirty="0" smtClean="0"/>
              <a:t>čisté papíry A4</a:t>
            </a:r>
          </a:p>
          <a:p>
            <a:pPr lvl="1"/>
            <a:r>
              <a:rPr lang="cs-CZ" dirty="0" smtClean="0"/>
              <a:t>neodevzdání </a:t>
            </a:r>
            <a:r>
              <a:rPr lang="pl-PL" dirty="0" smtClean="0"/>
              <a:t>protokolu </a:t>
            </a:r>
            <a:r>
              <a:rPr lang="pl-PL" dirty="0"/>
              <a:t>je hodnoceno jako neúčast na </a:t>
            </a:r>
            <a:r>
              <a:rPr lang="pl-PL" dirty="0" smtClean="0"/>
              <a:t>cvičení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Zápočet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cs-CZ" b="1" dirty="0" smtClean="0"/>
              <a:t>Morfologický</a:t>
            </a:r>
            <a:r>
              <a:rPr lang="cs-CZ" dirty="0" smtClean="0"/>
              <a:t> </a:t>
            </a:r>
            <a:r>
              <a:rPr lang="cs-CZ" b="1" dirty="0" smtClean="0"/>
              <a:t>herbář</a:t>
            </a:r>
          </a:p>
          <a:p>
            <a:pPr marL="914400" lvl="1" indent="-514350"/>
            <a:r>
              <a:rPr lang="cs-CZ" dirty="0" smtClean="0"/>
              <a:t>herbář odevzdat nejpozději do </a:t>
            </a:r>
            <a:r>
              <a:rPr lang="cs-CZ" b="1" u="sng" dirty="0" smtClean="0"/>
              <a:t>31. 5. 2017</a:t>
            </a:r>
          </a:p>
          <a:p>
            <a:pPr lvl="2">
              <a:buFont typeface="Calibri" pitchFamily="34" charset="0"/>
              <a:buChar char="→"/>
            </a:pPr>
            <a:r>
              <a:rPr lang="cs-CZ" dirty="0" smtClean="0"/>
              <a:t> Anna Šímová (A32/221)</a:t>
            </a:r>
          </a:p>
          <a:p>
            <a:pPr lvl="1"/>
            <a:r>
              <a:rPr lang="cs-CZ" dirty="0" smtClean="0"/>
              <a:t>základní informace: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sci.muni.cz</a:t>
            </a:r>
            <a:r>
              <a:rPr lang="cs-CZ" dirty="0" smtClean="0">
                <a:hlinkClick r:id="rId2"/>
              </a:rPr>
              <a:t>/~</a:t>
            </a:r>
            <a:r>
              <a:rPr lang="cs-CZ" dirty="0" err="1" smtClean="0">
                <a:hlinkClick r:id="rId2"/>
              </a:rPr>
              <a:t>pvesely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vyuka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morfoherbar.htm</a:t>
            </a:r>
            <a:endParaRPr lang="cs-CZ" dirty="0" smtClean="0"/>
          </a:p>
          <a:p>
            <a:pPr marL="914400" lvl="1" indent="-514350"/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09923"/>
            <a:ext cx="8229600" cy="1143000"/>
          </a:xfrm>
        </p:spPr>
        <p:txBody>
          <a:bodyPr/>
          <a:lstStyle/>
          <a:p>
            <a:r>
              <a:rPr lang="cs-CZ" b="1" dirty="0" smtClean="0"/>
              <a:t>Sběr rostlin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35485"/>
            <a:ext cx="8229600" cy="4525963"/>
          </a:xfrm>
        </p:spPr>
        <p:txBody>
          <a:bodyPr/>
          <a:lstStyle/>
          <a:p>
            <a:r>
              <a:rPr lang="cs-CZ" dirty="0" smtClean="0"/>
              <a:t>rostliny v terénu ukládat do igelitových sáčků, tašek nebo je rovnou zakládat mezi noviny a kartonové desky</a:t>
            </a:r>
          </a:p>
          <a:p>
            <a:r>
              <a:rPr lang="cs-CZ" dirty="0" smtClean="0"/>
              <a:t>NESBÍRAT rostliny chráněné zákonem a rostliny v chráněných územích</a:t>
            </a:r>
          </a:p>
          <a:p>
            <a:r>
              <a:rPr lang="cs-CZ" dirty="0" smtClean="0"/>
              <a:t>rostliny začít sušit a listovat co nejdříve →</a:t>
            </a:r>
          </a:p>
          <a:p>
            <a:endParaRPr lang="cs-CZ" dirty="0" smtClean="0"/>
          </a:p>
        </p:txBody>
      </p:sp>
      <p:pic>
        <p:nvPicPr>
          <p:cNvPr id="7170" name="Picture 2" descr="http://www.tiskatka.cz/4-4-large/smutny-smaj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84" y="4548261"/>
            <a:ext cx="540000" cy="5400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Jak vytvořit herbář?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Sušení a lisování rostlin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rostliny zakládat do novin nebo pijáků (savý materiál) a prokládat lepenkovými papíry</a:t>
            </a:r>
          </a:p>
          <a:p>
            <a:r>
              <a:rPr lang="cs-CZ" dirty="0" smtClean="0"/>
              <a:t>založené rostliny rovnoměrně zatížit pomocí knih nebo vložit do </a:t>
            </a:r>
            <a:r>
              <a:rPr lang="cs-CZ" dirty="0" smtClean="0"/>
              <a:t>lisu</a:t>
            </a:r>
          </a:p>
          <a:p>
            <a:r>
              <a:rPr lang="cs-CZ" dirty="0" smtClean="0"/>
              <a:t>rostliny pravidelně </a:t>
            </a:r>
            <a:r>
              <a:rPr lang="cs-CZ" dirty="0" smtClean="0"/>
              <a:t>překládat </a:t>
            </a:r>
            <a:r>
              <a:rPr lang="cs-CZ" sz="2800" dirty="0" smtClean="0"/>
              <a:t>(tj. vyměňovat vlhké noviny za suché)</a:t>
            </a:r>
            <a:endParaRPr lang="cs-CZ" dirty="0" smtClean="0"/>
          </a:p>
          <a:p>
            <a:pPr lvl="1"/>
            <a:r>
              <a:rPr lang="cs-CZ" dirty="0" smtClean="0"/>
              <a:t>hrbolaté </a:t>
            </a:r>
            <a:r>
              <a:rPr lang="cs-CZ" dirty="0" smtClean="0"/>
              <a:t>položky, plesnivé </a:t>
            </a:r>
            <a:r>
              <a:rPr lang="cs-CZ" dirty="0" smtClean="0"/>
              <a:t>položky</a:t>
            </a:r>
            <a:endParaRPr lang="cs-CZ" dirty="0"/>
          </a:p>
        </p:txBody>
      </p:sp>
      <p:pic>
        <p:nvPicPr>
          <p:cNvPr id="6" name="Picture 2" descr="http://www.tiskatka.cz/4-4-large/smutny-smaj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32" y="5697312"/>
            <a:ext cx="540000" cy="540000"/>
          </a:xfrm>
          <a:prstGeom prst="rect">
            <a:avLst/>
          </a:prstGeom>
          <a:noFill/>
        </p:spPr>
      </p:pic>
      <p:pic>
        <p:nvPicPr>
          <p:cNvPr id="1026" name="Picture 2" descr="http://files.herbar-do-skoly.webnode.cz/200000013-e58a9e681d/IMG_50100.jpg"/>
          <p:cNvPicPr>
            <a:picLocks noChangeAspect="1" noChangeArrowheads="1"/>
          </p:cNvPicPr>
          <p:nvPr/>
        </p:nvPicPr>
        <p:blipFill>
          <a:blip r:embed="rId4" cstate="print"/>
          <a:srcRect t="7424"/>
          <a:stretch>
            <a:fillRect/>
          </a:stretch>
        </p:blipFill>
        <p:spPr bwMode="auto">
          <a:xfrm>
            <a:off x="6516216" y="1340768"/>
            <a:ext cx="2627783" cy="2693766"/>
          </a:xfrm>
          <a:prstGeom prst="rect">
            <a:avLst/>
          </a:prstGeom>
          <a:noFill/>
        </p:spPr>
      </p:pic>
      <p:pic>
        <p:nvPicPr>
          <p:cNvPr id="1028" name="Picture 4" descr="https://www.dobrodej.cz/deploy/img/products/2087/lis_na_rostliny_2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3895" y="4121696"/>
            <a:ext cx="26401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Výroba herbářové položky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/>
              <a:t>podklad: rýsovací čtvrtky, kreslící čtvrtky apod. o min. velikosti A4</a:t>
            </a:r>
          </a:p>
          <a:p>
            <a:r>
              <a:rPr lang="cs-CZ" dirty="0" smtClean="0"/>
              <a:t>rostliny rovnoměrně rozmístit, aby se nepřekrývaly</a:t>
            </a:r>
          </a:p>
          <a:p>
            <a:r>
              <a:rPr lang="cs-CZ" dirty="0" smtClean="0"/>
              <a:t>připevnit je k podkladu bankovní lepící páskou, papírovými proužky (lepidlo Herkules, Klovatina) nebo přišít</a:t>
            </a:r>
          </a:p>
          <a:p>
            <a:r>
              <a:rPr lang="cs-CZ" dirty="0" smtClean="0"/>
              <a:t>NEPOUŽÍVAT izolepu</a:t>
            </a:r>
          </a:p>
          <a:p>
            <a:r>
              <a:rPr lang="cs-CZ" dirty="0" smtClean="0"/>
              <a:t>nalepit </a:t>
            </a:r>
            <a:r>
              <a:rPr lang="cs-CZ" dirty="0" err="1" smtClean="0"/>
              <a:t>schedu</a:t>
            </a:r>
            <a:r>
              <a:rPr lang="cs-CZ" dirty="0" smtClean="0"/>
              <a:t> →</a:t>
            </a:r>
            <a:endParaRPr lang="cs-CZ" dirty="0"/>
          </a:p>
        </p:txBody>
      </p:sp>
      <p:pic>
        <p:nvPicPr>
          <p:cNvPr id="4" name="Picture 2" descr="http://www.tiskatka.cz/4-4-large/smutny-smaj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84" y="5301208"/>
            <a:ext cx="540000" cy="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708</Words>
  <Application>Microsoft Office PowerPoint</Application>
  <PresentationFormat>Předvádění na obrazovce (4:3)</PresentationFormat>
  <Paragraphs>119</Paragraphs>
  <Slides>18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Bi2030c Fylogeneze a diverzita vyšších rostlin – cvičení</vt:lpstr>
      <vt:lpstr>Vyučující</vt:lpstr>
      <vt:lpstr>Osnova předmětu I</vt:lpstr>
      <vt:lpstr>Osnova předmětu II</vt:lpstr>
      <vt:lpstr>Zápočet I</vt:lpstr>
      <vt:lpstr>Zápočet II</vt:lpstr>
      <vt:lpstr>Sběr rostlin</vt:lpstr>
      <vt:lpstr>Sušení a lisování rostlin</vt:lpstr>
      <vt:lpstr>Výroba herbářové položky</vt:lpstr>
      <vt:lpstr>Scheda</vt:lpstr>
      <vt:lpstr>Snímek 11</vt:lpstr>
      <vt:lpstr>Snímek 12</vt:lpstr>
      <vt:lpstr>Snímek 13</vt:lpstr>
      <vt:lpstr>Morfologický herbář</vt:lpstr>
      <vt:lpstr>Konečná podoba herbáře…</vt:lpstr>
      <vt:lpstr>Referát</vt:lpstr>
      <vt:lpstr>Snímek 17</vt:lpstr>
      <vt:lpstr>Laboratorní řád - výňatek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Bi2030c Fylogeneze a diverzita vyšších rostlin – cvičení</dc:title>
  <dc:creator>Anna</dc:creator>
  <cp:lastModifiedBy>Anna</cp:lastModifiedBy>
  <cp:revision>35</cp:revision>
  <dcterms:created xsi:type="dcterms:W3CDTF">2017-02-20T11:58:26Z</dcterms:created>
  <dcterms:modified xsi:type="dcterms:W3CDTF">2017-03-07T11:39:04Z</dcterms:modified>
</cp:coreProperties>
</file>