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342" r:id="rId3"/>
    <p:sldId id="340" r:id="rId4"/>
    <p:sldId id="327" r:id="rId5"/>
    <p:sldId id="328" r:id="rId6"/>
    <p:sldId id="329" r:id="rId7"/>
    <p:sldId id="330" r:id="rId8"/>
    <p:sldId id="345" r:id="rId9"/>
    <p:sldId id="331" r:id="rId10"/>
    <p:sldId id="343" r:id="rId11"/>
    <p:sldId id="333" r:id="rId12"/>
    <p:sldId id="334" r:id="rId13"/>
    <p:sldId id="335" r:id="rId14"/>
    <p:sldId id="336" r:id="rId15"/>
    <p:sldId id="338" r:id="rId16"/>
    <p:sldId id="347" r:id="rId17"/>
  </p:sldIdLst>
  <p:sldSz cx="9144000" cy="6858000" type="screen4x3"/>
  <p:notesSz cx="6669088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cript MT Bold" panose="030406020406070809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00"/>
    <a:srgbClr val="000000"/>
    <a:srgbClr val="800000"/>
    <a:srgbClr val="008000"/>
    <a:srgbClr val="DDDDDD"/>
    <a:srgbClr val="CCECFF"/>
    <a:srgbClr val="CC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580" autoAdjust="0"/>
  </p:normalViewPr>
  <p:slideViewPr>
    <p:cSldViewPr>
      <p:cViewPr varScale="1">
        <p:scale>
          <a:sx n="110" d="100"/>
          <a:sy n="110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86E410-4C7D-4A6B-8E75-F9FB5B79B8A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8907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F5DFA5-7E51-493A-8CAC-49A5CD4F60D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1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mtClean="0"/>
              <a:t>Redukovaný gametofyt=uzavřený ve spoře</a:t>
            </a: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240EA0-B917-4CB9-AE2A-14D3989AC96B}" type="slidenum">
              <a:rPr lang="cs-CZ" altLang="cs-CZ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1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9DD1-DE83-4BA0-8249-6DE502E9B69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7478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63A24-4628-494C-A5EC-4469A92B5A9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338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3782-79A5-423E-A515-C44B628B59C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5099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C1A4-FC11-4AC4-8D57-4F0F67575CE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7493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3166-8D4D-425A-B7D3-FB5983EA5D1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541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FDA7-342B-4E30-A71B-4DC4CB4379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4319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C876-DD9A-49E1-A308-A2F0982D84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0150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F360-89CE-432C-9D71-7666EBC5A53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7410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E0DA-1313-4377-9FEC-6A7D92682C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0817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83D0-FDA0-4C7B-BCA0-FC88398544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2610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5A09-F267-4B4A-AB51-AA3374C8ED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56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1C95DB-B4AD-40ED-BF51-19251182107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lycopo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11"/>
            <a:ext cx="9144000" cy="60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1556792"/>
            <a:ext cx="5472608" cy="1773238"/>
          </a:xfrm>
          <a:solidFill>
            <a:srgbClr val="000000">
              <a:alpha val="38824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altLang="cs-CZ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Systém a evoluce vyšších rostlin</a:t>
            </a:r>
            <a:br>
              <a:rPr lang="cs-CZ" altLang="cs-CZ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16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altLang="cs-CZ" sz="16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4000" b="1" i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Lycopodiophyta</a:t>
            </a:r>
            <a:endParaRPr lang="cs-CZ" altLang="cs-CZ" sz="4000" b="1" i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0" y="6453336"/>
            <a:ext cx="331236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https://www.inoxia.co.uk/products/chemicals/organic/lycopodium-powder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4"/>
          <p:cNvSpPr>
            <a:spLocks noChangeArrowheads="1"/>
          </p:cNvSpPr>
          <p:nvPr/>
        </p:nvSpPr>
        <p:spPr bwMode="auto">
          <a:xfrm>
            <a:off x="320604" y="207193"/>
            <a:ext cx="4427984" cy="792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Lycopodiopsida</a:t>
            </a:r>
            <a:r>
              <a:rPr lang="cs-CZ" altLang="cs-CZ" sz="2400" i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altLang="cs-CZ" sz="2400" i="1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Lycopodium</a:t>
            </a:r>
            <a:r>
              <a:rPr lang="cs-CZ" altLang="cs-CZ" sz="20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clavatum</a:t>
            </a:r>
            <a:r>
              <a:rPr lang="cs-CZ" altLang="cs-CZ" sz="2000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plavuň vidlačka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0" y="822325"/>
            <a:ext cx="8911431" cy="6035675"/>
            <a:chOff x="0" y="822325"/>
            <a:chExt cx="8911431" cy="6035675"/>
          </a:xfrm>
        </p:grpSpPr>
        <p:pic>
          <p:nvPicPr>
            <p:cNvPr id="14338" name="Picture 4" descr="lycopo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822325"/>
              <a:ext cx="3538537" cy="603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Text Box 10"/>
            <p:cNvSpPr txBox="1">
              <a:spLocks noChangeArrowheads="1"/>
            </p:cNvSpPr>
            <p:nvPr/>
          </p:nvSpPr>
          <p:spPr bwMode="auto">
            <a:xfrm>
              <a:off x="1258590" y="1366342"/>
              <a:ext cx="187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triletní</a:t>
              </a:r>
              <a:r>
                <a:rPr lang="cs-CZ" altLang="cs-CZ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cs-CZ" altLang="cs-CZ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izospory</a:t>
              </a:r>
              <a:endPara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41" name="Line 7"/>
            <p:cNvSpPr>
              <a:spLocks noChangeShapeType="1"/>
            </p:cNvSpPr>
            <p:nvPr/>
          </p:nvSpPr>
          <p:spPr bwMode="auto">
            <a:xfrm>
              <a:off x="1258888" y="1700213"/>
              <a:ext cx="3313112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0" y="2205855"/>
              <a:ext cx="3486944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latin typeface="Calibri Light" panose="020F0302020204030204" pitchFamily="34" charset="0"/>
                  <a:cs typeface="Calibri Light" panose="020F0302020204030204" pitchFamily="34" charset="0"/>
                </a:rPr>
                <a:t>sporofyl</a:t>
              </a:r>
            </a:p>
          </p:txBody>
        </p:sp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>
              <a:off x="1317625" y="2551113"/>
              <a:ext cx="2303463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6247606" y="1713988"/>
              <a:ext cx="26638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výtrusnicový</a:t>
              </a:r>
              <a:r>
                <a:rPr lang="cs-CZ" altLang="cs-CZ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klas (</a:t>
              </a:r>
              <a:r>
                <a:rPr lang="cs-CZ" altLang="cs-CZ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strobillus</a:t>
              </a:r>
              <a:r>
                <a:rPr lang="cs-CZ" altLang="cs-CZ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</p:txBody>
        </p:sp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6084888" y="2076450"/>
              <a:ext cx="2735262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6265863" y="3429000"/>
              <a:ext cx="26273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latin typeface="Calibri Light" panose="020F0302020204030204" pitchFamily="34" charset="0"/>
                  <a:cs typeface="Calibri Light" panose="020F0302020204030204" pitchFamily="34" charset="0"/>
                </a:rPr>
                <a:t>izosporické sporangium</a:t>
              </a:r>
            </a:p>
          </p:txBody>
        </p:sp>
        <p:sp>
          <p:nvSpPr>
            <p:cNvPr id="14347" name="Line 13"/>
            <p:cNvSpPr>
              <a:spLocks noChangeShapeType="1"/>
            </p:cNvSpPr>
            <p:nvPr/>
          </p:nvSpPr>
          <p:spPr bwMode="auto">
            <a:xfrm>
              <a:off x="4500563" y="3789363"/>
              <a:ext cx="4333875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48" name="Text Box 6"/>
            <p:cNvSpPr txBox="1">
              <a:spLocks noChangeArrowheads="1"/>
            </p:cNvSpPr>
            <p:nvPr/>
          </p:nvSpPr>
          <p:spPr bwMode="auto">
            <a:xfrm>
              <a:off x="1258888" y="2924175"/>
              <a:ext cx="1439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latin typeface="Calibri Light" panose="020F0302020204030204" pitchFamily="34" charset="0"/>
                  <a:cs typeface="Calibri Light" panose="020F0302020204030204" pitchFamily="34" charset="0"/>
                </a:rPr>
                <a:t>trofofyl</a:t>
              </a:r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>
              <a:off x="1331913" y="3284538"/>
              <a:ext cx="1873250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50" name="Text Box 5"/>
            <p:cNvSpPr txBox="1">
              <a:spLocks noChangeArrowheads="1"/>
            </p:cNvSpPr>
            <p:nvPr/>
          </p:nvSpPr>
          <p:spPr bwMode="auto">
            <a:xfrm>
              <a:off x="250825" y="5300663"/>
              <a:ext cx="40671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latin typeface="Calibri Light" panose="020F0302020204030204" pitchFamily="34" charset="0"/>
                  <a:cs typeface="Calibri Light" panose="020F0302020204030204" pitchFamily="34" charset="0"/>
                </a:rPr>
                <a:t>dichotomické (vidličnaté) větvení</a:t>
              </a:r>
            </a:p>
          </p:txBody>
        </p:sp>
        <p:sp>
          <p:nvSpPr>
            <p:cNvPr id="14351" name="Line 17"/>
            <p:cNvSpPr>
              <a:spLocks noChangeShapeType="1"/>
            </p:cNvSpPr>
            <p:nvPr/>
          </p:nvSpPr>
          <p:spPr bwMode="auto">
            <a:xfrm>
              <a:off x="323850" y="5632450"/>
              <a:ext cx="4464050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  <a:ex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15942" y="1330304"/>
            <a:ext cx="5283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 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nás roztroušeně v </a:t>
            </a: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horských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oblastech, ohrožený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druh</a:t>
            </a: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95536" y="269047"/>
            <a:ext cx="3571875" cy="7651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Lycopodiopsida</a:t>
            </a:r>
            <a:r>
              <a:rPr lang="cs-CZ" altLang="cs-CZ" sz="2800" i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altLang="cs-CZ" sz="28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Huperzia</a:t>
            </a:r>
            <a:r>
              <a:rPr lang="cs-CZ" altLang="cs-CZ" sz="2000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selago</a:t>
            </a:r>
            <a:r>
              <a:rPr lang="cs-CZ" altLang="cs-CZ" sz="2000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cs-CZ" altLang="cs-CZ" sz="2000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vranec jedlový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95536" y="2060848"/>
            <a:ext cx="5867445" cy="4000170"/>
            <a:chOff x="395536" y="2060848"/>
            <a:chExt cx="5867445" cy="400017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383" y="2060848"/>
              <a:ext cx="2533024" cy="3873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825852" y="4530929"/>
              <a:ext cx="1437129" cy="356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</a:t>
              </a:r>
              <a:r>
                <a:rPr lang="cs-CZ" altLang="cs-CZ" sz="1800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rofosporofyly</a:t>
              </a:r>
              <a:endPara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953383" y="5853061"/>
              <a:ext cx="1027715" cy="20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www.mun.ca/biology</a:t>
              </a:r>
            </a:p>
          </p:txBody>
        </p:sp>
        <p:sp>
          <p:nvSpPr>
            <p:cNvPr id="15370" name="TextovéPole 9"/>
            <p:cNvSpPr txBox="1">
              <a:spLocks noChangeArrowheads="1"/>
            </p:cNvSpPr>
            <p:nvPr/>
          </p:nvSpPr>
          <p:spPr bwMode="auto">
            <a:xfrm>
              <a:off x="2010326" y="3775796"/>
              <a:ext cx="1448053" cy="35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Sporangia</a:t>
              </a:r>
            </a:p>
          </p:txBody>
        </p:sp>
        <p:sp>
          <p:nvSpPr>
            <p:cNvPr id="15372" name="Text Box 5"/>
            <p:cNvSpPr txBox="1">
              <a:spLocks noChangeArrowheads="1"/>
            </p:cNvSpPr>
            <p:nvPr/>
          </p:nvSpPr>
          <p:spPr bwMode="auto">
            <a:xfrm>
              <a:off x="395536" y="2947218"/>
              <a:ext cx="1836204" cy="3564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</a:t>
              </a:r>
              <a:r>
                <a:rPr lang="cs-CZ" altLang="cs-CZ" sz="18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padavé </a:t>
              </a:r>
              <a:r>
                <a:rPr lang="cs-CZ" altLang="cs-CZ" sz="1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pupeny</a:t>
              </a:r>
            </a:p>
          </p:txBody>
        </p:sp>
        <p:cxnSp>
          <p:nvCxnSpPr>
            <p:cNvPr id="3" name="Přímá spojnice 2"/>
            <p:cNvCxnSpPr/>
            <p:nvPr/>
          </p:nvCxnSpPr>
          <p:spPr bwMode="auto">
            <a:xfrm>
              <a:off x="3482841" y="4892406"/>
              <a:ext cx="2710719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 bwMode="auto">
            <a:xfrm>
              <a:off x="494099" y="3293777"/>
              <a:ext cx="2361248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TextovéPole 5"/>
            <p:cNvSpPr txBox="1"/>
            <p:nvPr/>
          </p:nvSpPr>
          <p:spPr>
            <a:xfrm>
              <a:off x="395536" y="3386210"/>
              <a:ext cx="1493880" cy="7129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cs-CZ"/>
              </a:defPPr>
              <a:lvl1pPr>
                <a:buFontTx/>
                <a:buNone/>
                <a:defRPr sz="1800"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9pPr>
            </a:lstStyle>
            <a:p>
              <a:r>
                <a:rPr lang="cs-CZ" sz="1400" dirty="0"/>
                <a:t>Slouží k vegetativnímu rozmnožování.</a:t>
              </a:r>
              <a:endParaRPr lang="en-US" sz="1400" dirty="0"/>
            </a:p>
          </p:txBody>
        </p:sp>
      </p:grpSp>
      <p:pic>
        <p:nvPicPr>
          <p:cNvPr id="6146" name="Picture 2" descr="Výsledek obrázku pro huperzia squar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86" y="4134186"/>
            <a:ext cx="2519064" cy="214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516216" y="384382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tropická </a:t>
            </a:r>
            <a:r>
              <a:rPr lang="cs-CZ" sz="14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Huperzia</a:t>
            </a:r>
            <a:r>
              <a:rPr lang="cs-CZ" sz="14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4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squarrosa</a:t>
            </a:r>
            <a:endParaRPr lang="en-US" sz="14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25313" y="6282020"/>
            <a:ext cx="18405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>
              <a:buFontTx/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9pPr>
          </a:lstStyle>
          <a:p>
            <a:r>
              <a:rPr lang="en-US" sz="800" dirty="0"/>
              <a:t>http://botany.cz/cs/huperzia-squarrosa/</a:t>
            </a:r>
          </a:p>
        </p:txBody>
      </p:sp>
      <p:pic>
        <p:nvPicPr>
          <p:cNvPr id="6150" name="Picture 6" descr="Výsledek obrázku pro huperzia sela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98" y="859457"/>
            <a:ext cx="2305066" cy="2305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485456" y="3164523"/>
            <a:ext cx="2002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>
              <a:buFontTx/>
              <a:buNone/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https://gobotany.newenglandwild.org/species/huperzia/selago/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0062" y="358676"/>
            <a:ext cx="4572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Selaginellopsida</a:t>
            </a:r>
            <a:endParaRPr lang="cs-CZ" altLang="cs-CZ" sz="28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Selaginella</a:t>
            </a:r>
            <a:r>
              <a:rPr lang="cs-CZ" altLang="cs-CZ" sz="2000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martensii</a:t>
            </a:r>
            <a:endParaRPr lang="cs-CZ" altLang="cs-CZ" sz="20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67556" y="1423768"/>
            <a:ext cx="2390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Mexiko, pěstovaný druh</a:t>
            </a:r>
          </a:p>
        </p:txBody>
      </p:sp>
      <p:pic>
        <p:nvPicPr>
          <p:cNvPr id="1639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92" y="976840"/>
            <a:ext cx="3188803" cy="251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ovéPole 3"/>
          <p:cNvSpPr txBox="1">
            <a:spLocks noChangeArrowheads="1"/>
          </p:cNvSpPr>
          <p:nvPr/>
        </p:nvSpPr>
        <p:spPr bwMode="auto">
          <a:xfrm>
            <a:off x="4892554" y="444162"/>
            <a:ext cx="339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upraveno podle http://www.biologydiscussion.com/pteridophytes/selaginella-habitat-reproduction-and-life-cycle/53199</a:t>
            </a:r>
            <a:endParaRPr lang="en-US" alt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394" name="TextovéPole 4"/>
          <p:cNvSpPr txBox="1">
            <a:spLocks noChangeArrowheads="1"/>
          </p:cNvSpPr>
          <p:nvPr/>
        </p:nvSpPr>
        <p:spPr bwMode="auto">
          <a:xfrm>
            <a:off x="567556" y="4405142"/>
            <a:ext cx="300268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https://pflanzenbestimmung.info/selaginella-martensii-variegata/</a:t>
            </a:r>
          </a:p>
        </p:txBody>
      </p:sp>
      <p:pic>
        <p:nvPicPr>
          <p:cNvPr id="16395" name="Picture 13" descr="Výsledek obrázku pro selaginell martens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6" y="1997382"/>
            <a:ext cx="3577088" cy="238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4378809" y="4037869"/>
            <a:ext cx="4685369" cy="2631367"/>
            <a:chOff x="4378809" y="4037869"/>
            <a:chExt cx="4685369" cy="2631367"/>
          </a:xfrm>
        </p:grpSpPr>
        <p:sp>
          <p:nvSpPr>
            <p:cNvPr id="16391" name="TextovéPole 1"/>
            <p:cNvSpPr txBox="1">
              <a:spLocks noChangeArrowheads="1"/>
            </p:cNvSpPr>
            <p:nvPr/>
          </p:nvSpPr>
          <p:spPr bwMode="auto">
            <a:xfrm>
              <a:off x="4716016" y="6453336"/>
              <a:ext cx="43481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http://nmnh.typepad.com/the_plant_press/2015/09/botanical-illustrator-returns-to-her-ferns.html</a:t>
              </a:r>
            </a:p>
          </p:txBody>
        </p:sp>
        <p:pic>
          <p:nvPicPr>
            <p:cNvPr id="16390" name="Picture 11" descr="Výsledek obrázku pro selaginella martensii branche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27"/>
            <a:stretch/>
          </p:blipFill>
          <p:spPr bwMode="auto">
            <a:xfrm>
              <a:off x="4773020" y="4037869"/>
              <a:ext cx="4071264" cy="2422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Text Box 5"/>
            <p:cNvSpPr txBox="1">
              <a:spLocks noChangeArrowheads="1"/>
            </p:cNvSpPr>
            <p:nvPr/>
          </p:nvSpPr>
          <p:spPr bwMode="auto">
            <a:xfrm>
              <a:off x="4378809" y="5703283"/>
              <a:ext cx="788421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cs-CZ"/>
              </a:defPPr>
              <a:lvl1pPr>
                <a:buFontTx/>
                <a:buNone/>
                <a:defRPr sz="1400">
                  <a:latin typeface="Calibri Light" panose="020F0302020204030204" pitchFamily="34" charset="0"/>
                  <a:cs typeface="Calibri Light" panose="020F03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Times New Roman" panose="02020603050405020304" pitchFamily="18" charset="0"/>
                </a:defRPr>
              </a:lvl9pPr>
            </a:lstStyle>
            <a:p>
              <a:r>
                <a:rPr lang="cs-CZ" altLang="cs-CZ" dirty="0"/>
                <a:t>b</a:t>
              </a:r>
              <a:r>
                <a:rPr lang="cs-CZ" altLang="cs-CZ" dirty="0" smtClean="0"/>
                <a:t>oční </a:t>
              </a:r>
              <a:endParaRPr lang="cs-CZ" altLang="cs-CZ" dirty="0"/>
            </a:p>
            <a:p>
              <a:r>
                <a:rPr lang="cs-CZ" altLang="cs-CZ" dirty="0" err="1"/>
                <a:t>trofofyly</a:t>
              </a:r>
              <a:endParaRPr lang="cs-CZ" altLang="cs-CZ" dirty="0"/>
            </a:p>
          </p:txBody>
        </p:sp>
        <p:sp>
          <p:nvSpPr>
            <p:cNvPr id="16388" name="Text Box 6"/>
            <p:cNvSpPr txBox="1">
              <a:spLocks noChangeArrowheads="1"/>
            </p:cNvSpPr>
            <p:nvPr/>
          </p:nvSpPr>
          <p:spPr bwMode="auto">
            <a:xfrm>
              <a:off x="6326716" y="4097822"/>
              <a:ext cx="963872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</a:t>
              </a:r>
              <a:r>
                <a:rPr lang="cs-CZ" altLang="cs-CZ" sz="1400" dirty="0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třední </a:t>
              </a:r>
              <a:endParaRPr lang="cs-CZ" altLang="cs-CZ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trofofyly</a:t>
              </a:r>
              <a:endParaRPr lang="cs-CZ" altLang="cs-CZ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 bwMode="auto">
            <a:xfrm>
              <a:off x="5801703" y="4621042"/>
              <a:ext cx="1218569" cy="0"/>
            </a:xfrm>
            <a:prstGeom prst="line">
              <a:avLst/>
            </a:prstGeom>
            <a:ln w="12700">
              <a:solidFill>
                <a:srgbClr val="FF0066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 bwMode="auto">
            <a:xfrm>
              <a:off x="4462778" y="6226503"/>
              <a:ext cx="1218569" cy="0"/>
            </a:xfrm>
            <a:prstGeom prst="line">
              <a:avLst/>
            </a:prstGeom>
            <a:ln w="12700">
              <a:solidFill>
                <a:srgbClr val="FF0066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48" y="4441098"/>
            <a:ext cx="2827352" cy="1934166"/>
          </a:xfrm>
          <a:prstGeom prst="rect">
            <a:avLst/>
          </a:prstGeom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0325" y="1846015"/>
            <a:ext cx="44937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Mexiko, suché horské lesy, pěstovaný druh</a:t>
            </a:r>
            <a:endParaRPr lang="cs-CZ" altLang="cs-CZ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0325" y="559467"/>
            <a:ext cx="4572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Selaginellopsida</a:t>
            </a:r>
            <a:endParaRPr lang="cs-CZ" altLang="cs-CZ" sz="28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Selaginella</a:t>
            </a:r>
            <a:r>
              <a:rPr lang="cs-CZ" altLang="cs-CZ" sz="2000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pallescens</a:t>
            </a:r>
            <a:endParaRPr lang="cs-CZ" altLang="cs-CZ" sz="20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2"/>
          <a:stretch/>
        </p:blipFill>
        <p:spPr>
          <a:xfrm>
            <a:off x="3863874" y="1119798"/>
            <a:ext cx="5044111" cy="2314148"/>
          </a:xfrm>
          <a:prstGeom prst="rect">
            <a:avLst/>
          </a:prstGeom>
        </p:spPr>
      </p:pic>
      <p:pic>
        <p:nvPicPr>
          <p:cNvPr id="5126" name="Picture 6" descr="Výsledek obrázku pro selaginella pallesc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Výsledek obrázku pro sporophyll selagine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61" y="4797152"/>
            <a:ext cx="2438393" cy="1626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78214" y="6375264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https://hiveminer.com/Tags/sporophyll/Interesting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70202" y="4489375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sz="1400" dirty="0" smtClean="0"/>
              <a:t>sporofyly </a:t>
            </a:r>
            <a:r>
              <a:rPr lang="cs-CZ" sz="1400" i="1" dirty="0" err="1" smtClean="0">
                <a:solidFill>
                  <a:srgbClr val="FF0066"/>
                </a:solidFill>
              </a:rPr>
              <a:t>Selaginella</a:t>
            </a:r>
            <a:r>
              <a:rPr lang="cs-CZ" sz="1400" i="1" dirty="0" smtClean="0">
                <a:solidFill>
                  <a:srgbClr val="FF0066"/>
                </a:solidFill>
              </a:rPr>
              <a:t> </a:t>
            </a:r>
            <a:r>
              <a:rPr lang="cs-CZ" sz="1400" i="1" dirty="0" err="1" smtClean="0">
                <a:solidFill>
                  <a:srgbClr val="FF0066"/>
                </a:solidFill>
              </a:rPr>
              <a:t>wallacei</a:t>
            </a:r>
            <a:endParaRPr lang="en-US" sz="1400" i="1" dirty="0">
              <a:solidFill>
                <a:srgbClr val="FF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54478" y="6375264"/>
            <a:ext cx="2689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podle </a:t>
            </a:r>
            <a:r>
              <a:rPr lang="cs-CZ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http://www.treccani.it/enciclopedia/selaginellacee/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Lepidodend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17" y="3059881"/>
            <a:ext cx="1872645" cy="34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95536" y="1406630"/>
            <a:ext cx="83058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285750">
              <a:spcBef>
                <a:spcPct val="20000"/>
              </a:spcBef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228600">
              <a:spcBef>
                <a:spcPct val="20000"/>
              </a:spcBef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17688" indent="-228600">
              <a:spcBef>
                <a:spcPct val="20000"/>
              </a:spcBef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5675" indent="-228600">
              <a:spcBef>
                <a:spcPct val="20000"/>
              </a:spcBef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2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972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4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fosilní, </a:t>
            </a:r>
            <a:r>
              <a:rPr lang="cs-CZ" altLang="cs-CZ" sz="16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stromovitý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vzrůst, kmeny až 40 m vysoké a 5 m silné, vidličnatě větvené v horní části</a:t>
            </a:r>
          </a:p>
          <a:p>
            <a:pPr>
              <a:spcBef>
                <a:spcPts val="600"/>
              </a:spcBef>
              <a:buClr>
                <a:srgbClr val="00CC00"/>
              </a:buClr>
            </a:pPr>
            <a:r>
              <a:rPr lang="cs-CZ" altLang="cs-CZ" sz="1600" dirty="0" err="1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trofofyly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čárkovité,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lingulátní</a:t>
            </a: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spirálovitě uspořádané, po jejich opadnutí zbyly na kmenu výrazné </a:t>
            </a:r>
            <a:r>
              <a:rPr lang="cs-CZ" altLang="cs-CZ" sz="16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kosočtverečné jizvy</a:t>
            </a:r>
          </a:p>
          <a:p>
            <a:pPr>
              <a:spcBef>
                <a:spcPts val="600"/>
              </a:spcBef>
              <a:buClr>
                <a:srgbClr val="00CC00"/>
              </a:buClr>
            </a:pPr>
            <a:r>
              <a:rPr lang="cs-CZ" altLang="cs-CZ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na konci větví krátké </a:t>
            </a:r>
            <a:r>
              <a:rPr lang="cs-CZ" altLang="cs-CZ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strobily</a:t>
            </a:r>
            <a:endParaRPr lang="cs-CZ" alt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436" name="Picture 5" descr="Lepidodendron-k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21" y="2949027"/>
            <a:ext cx="2527300" cy="371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528806" y="6604910"/>
            <a:ext cx="25668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http://www3.open.ac.uk/Earth-Sciences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43" y="2874169"/>
            <a:ext cx="2221241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4831154" y="3915131"/>
            <a:ext cx="8105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lingula</a:t>
            </a:r>
            <a:endParaRPr lang="cs-CZ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4831154" y="4257714"/>
            <a:ext cx="12074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cévní svazek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6339553" y="2561342"/>
            <a:ext cx="24236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4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jizvy na kmeni </a:t>
            </a:r>
            <a:r>
              <a:rPr lang="cs-CZ" altLang="en-US" sz="14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Lepidodendronu</a:t>
            </a:r>
            <a:endParaRPr lang="cs-CZ" altLang="en-US" sz="14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4205891" y="6194256"/>
            <a:ext cx="15121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Taylor</a:t>
            </a:r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al. 2009: </a:t>
            </a:r>
            <a:r>
              <a:rPr lang="cs-CZ" alt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Paleobotany</a:t>
            </a:r>
            <a:endParaRPr lang="cs-CZ" alt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0062" y="358676"/>
            <a:ext cx="4572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Isoëtopsida</a:t>
            </a:r>
            <a:endParaRPr lang="cs-CZ" altLang="cs-CZ" sz="28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Lepidodendron</a:t>
            </a:r>
            <a:endParaRPr lang="cs-CZ" altLang="cs-CZ" sz="20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01783" y="2370480"/>
            <a:ext cx="14813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Isoëtes</a:t>
            </a:r>
            <a:r>
              <a:rPr lang="cs-CZ" altLang="cs-CZ" sz="1600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6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lacustris</a:t>
            </a:r>
            <a:endParaRPr lang="cs-CZ" altLang="cs-CZ" sz="16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Černé jezero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20995" y="1288431"/>
            <a:ext cx="5559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ruhotně </a:t>
            </a: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vodní</a:t>
            </a:r>
          </a:p>
          <a:p>
            <a:pPr marL="285750" indent="-285750"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írné 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pásmo, u nás pouze </a:t>
            </a: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ledovcová jezera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na Šumavě</a:t>
            </a:r>
          </a:p>
        </p:txBody>
      </p:sp>
      <p:pic>
        <p:nvPicPr>
          <p:cNvPr id="21511" name="Picture 10" descr="http://www.botanickafotogalerie.cz/highslide/images/large/3/Iso%C3%ABtes_lacustr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3236"/>
            <a:ext cx="4382522" cy="29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ovéPole 1"/>
          <p:cNvSpPr txBox="1">
            <a:spLocks noChangeArrowheads="1"/>
          </p:cNvSpPr>
          <p:nvPr/>
        </p:nvSpPr>
        <p:spPr bwMode="auto">
          <a:xfrm>
            <a:off x="347744" y="5975291"/>
            <a:ext cx="17160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http://www.botanickafotogalerie.cz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062" y="358676"/>
            <a:ext cx="594414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Isoëtopsida</a:t>
            </a:r>
            <a:endParaRPr lang="cs-CZ" altLang="cs-CZ" sz="2800" i="1" dirty="0" smtClean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0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Isoëtes</a:t>
            </a:r>
            <a:endParaRPr lang="cs-CZ" altLang="cs-CZ" sz="20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2" descr="http://www.goldendelighthoney.com/tes/ISME3/Isoetes_melanospora_col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3236"/>
            <a:ext cx="3936073" cy="29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4932040" y="2332008"/>
            <a:ext cx="316835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1600" i="1" dirty="0" err="1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Isoëtes</a:t>
            </a:r>
            <a:r>
              <a:rPr lang="cs-CZ" altLang="en-US" sz="1600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melanospora</a:t>
            </a:r>
            <a:endParaRPr lang="cs-CZ" altLang="en-US" sz="16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jihovýchod Spojených států, </a:t>
            </a:r>
            <a:r>
              <a:rPr lang="cs-CZ" altLang="en-US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mělká jezírka</a:t>
            </a:r>
            <a:endParaRPr lang="en-US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4859883" y="5975291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ript MT Bold" panose="03040602040607080904" pitchFamily="66" charset="0"/>
              </a:defRPr>
            </a:lvl9pPr>
          </a:lstStyle>
          <a:p>
            <a:r>
              <a:rPr lang="en-US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http://www.goldendelighthoney.com/tes/ISME3/isme3_text.html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sidla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408514" cy="49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062" y="358676"/>
            <a:ext cx="594414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cs-CZ" altLang="cs-CZ" sz="2800" i="1" dirty="0" err="1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Isoëtopsida</a:t>
            </a:r>
            <a:endParaRPr lang="cs-CZ" altLang="cs-CZ" sz="2800" i="1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Isoëtes</a:t>
            </a:r>
            <a:r>
              <a:rPr lang="cs-CZ" altLang="cs-CZ" sz="20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lacustris</a:t>
            </a:r>
            <a:r>
              <a:rPr lang="cs-CZ" altLang="cs-CZ" sz="20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šídlatka jezerní </a:t>
            </a:r>
            <a:r>
              <a:rPr lang="cs-CZ" altLang="cs-CZ" sz="20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SPOROFYT</a:t>
            </a:r>
            <a:endParaRPr lang="cs-CZ" altLang="cs-CZ" sz="20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51920" y="6537055"/>
            <a:ext cx="36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upraveno podle</a:t>
            </a:r>
            <a:r>
              <a:rPr lang="en-US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://www.unioviedo.es/bos/Asignaturas/Botanica/Imagenes/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3"/>
          <p:cNvSpPr txBox="1">
            <a:spLocks noChangeArrowheads="1"/>
          </p:cNvSpPr>
          <p:nvPr/>
        </p:nvSpPr>
        <p:spPr bwMode="auto">
          <a:xfrm>
            <a:off x="1239838" y="143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123" name="Group 28"/>
          <p:cNvGrpSpPr>
            <a:grpSpLocks/>
          </p:cNvGrpSpPr>
          <p:nvPr/>
        </p:nvGrpSpPr>
        <p:grpSpPr bwMode="auto">
          <a:xfrm>
            <a:off x="3708400" y="1916113"/>
            <a:ext cx="4752975" cy="4008437"/>
            <a:chOff x="730" y="1117"/>
            <a:chExt cx="2994" cy="2525"/>
          </a:xfrm>
        </p:grpSpPr>
        <p:grpSp>
          <p:nvGrpSpPr>
            <p:cNvPr id="5127" name="Group 14"/>
            <p:cNvGrpSpPr>
              <a:grpSpLocks/>
            </p:cNvGrpSpPr>
            <p:nvPr/>
          </p:nvGrpSpPr>
          <p:grpSpPr bwMode="auto">
            <a:xfrm>
              <a:off x="730" y="1253"/>
              <a:ext cx="1361" cy="2340"/>
              <a:chOff x="839" y="768"/>
              <a:chExt cx="1361" cy="2340"/>
            </a:xfrm>
          </p:grpSpPr>
          <p:sp>
            <p:nvSpPr>
              <p:cNvPr id="5140" name="Line 4"/>
              <p:cNvSpPr>
                <a:spLocks noChangeShapeType="1"/>
              </p:cNvSpPr>
              <p:nvPr/>
            </p:nvSpPr>
            <p:spPr bwMode="auto">
              <a:xfrm flipV="1">
                <a:off x="839" y="768"/>
                <a:ext cx="1225" cy="1225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41" name="Line 5"/>
              <p:cNvSpPr>
                <a:spLocks noChangeShapeType="1"/>
              </p:cNvSpPr>
              <p:nvPr/>
            </p:nvSpPr>
            <p:spPr bwMode="auto">
              <a:xfrm>
                <a:off x="839" y="1975"/>
                <a:ext cx="1315" cy="1133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42" name="Line 6"/>
              <p:cNvSpPr>
                <a:spLocks noChangeShapeType="1"/>
              </p:cNvSpPr>
              <p:nvPr/>
            </p:nvSpPr>
            <p:spPr bwMode="auto">
              <a:xfrm flipV="1">
                <a:off x="1020" y="1131"/>
                <a:ext cx="998" cy="998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43" name="Line 7"/>
              <p:cNvSpPr>
                <a:spLocks noChangeShapeType="1"/>
              </p:cNvSpPr>
              <p:nvPr/>
            </p:nvSpPr>
            <p:spPr bwMode="auto">
              <a:xfrm>
                <a:off x="1837" y="1312"/>
                <a:ext cx="181" cy="136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44" name="Line 8"/>
              <p:cNvSpPr>
                <a:spLocks noChangeShapeType="1"/>
              </p:cNvSpPr>
              <p:nvPr/>
            </p:nvSpPr>
            <p:spPr bwMode="auto">
              <a:xfrm flipV="1">
                <a:off x="1338" y="1657"/>
                <a:ext cx="770" cy="771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45" name="Line 10"/>
              <p:cNvSpPr>
                <a:spLocks noChangeShapeType="1"/>
              </p:cNvSpPr>
              <p:nvPr/>
            </p:nvSpPr>
            <p:spPr bwMode="auto">
              <a:xfrm flipV="1">
                <a:off x="1565" y="1979"/>
                <a:ext cx="635" cy="635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46" name="Line 11"/>
              <p:cNvSpPr>
                <a:spLocks noChangeShapeType="1"/>
              </p:cNvSpPr>
              <p:nvPr/>
            </p:nvSpPr>
            <p:spPr bwMode="auto">
              <a:xfrm>
                <a:off x="1746" y="2428"/>
                <a:ext cx="408" cy="318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47" name="Line 13"/>
              <p:cNvSpPr>
                <a:spLocks noChangeShapeType="1"/>
              </p:cNvSpPr>
              <p:nvPr/>
            </p:nvSpPr>
            <p:spPr bwMode="auto">
              <a:xfrm>
                <a:off x="1973" y="2205"/>
                <a:ext cx="226" cy="181"/>
              </a:xfrm>
              <a:prstGeom prst="line">
                <a:avLst/>
              </a:prstGeom>
              <a:noFill/>
              <a:ln w="317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5128" name="Text Box 15"/>
            <p:cNvSpPr txBox="1">
              <a:spLocks noChangeArrowheads="1"/>
            </p:cNvSpPr>
            <p:nvPr/>
          </p:nvSpPr>
          <p:spPr bwMode="auto">
            <a:xfrm>
              <a:off x="2273" y="1117"/>
              <a:ext cx="9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Rhyniophyta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2257" y="1434"/>
              <a:ext cx="11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Zosterophyllophyta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30" name="Text Box 17"/>
            <p:cNvSpPr txBox="1">
              <a:spLocks noChangeArrowheads="1"/>
            </p:cNvSpPr>
            <p:nvPr/>
          </p:nvSpPr>
          <p:spPr bwMode="auto">
            <a:xfrm>
              <a:off x="2091" y="1706"/>
              <a:ext cx="16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Lycopodiophyta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31" name="Text Box 18"/>
            <p:cNvSpPr txBox="1">
              <a:spLocks noChangeArrowheads="1"/>
            </p:cNvSpPr>
            <p:nvPr/>
          </p:nvSpPr>
          <p:spPr bwMode="auto">
            <a:xfrm>
              <a:off x="2272" y="2024"/>
              <a:ext cx="8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 smtClean="0">
                  <a:latin typeface="Calibri Light" panose="020F0302020204030204" pitchFamily="34" charset="0"/>
                  <a:cs typeface="Calibri Light" panose="020F0302020204030204" pitchFamily="34" charset="0"/>
                </a:rPr>
                <a:t>Trimerophyta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32" name="Text Box 19"/>
            <p:cNvSpPr txBox="1">
              <a:spLocks noChangeArrowheads="1"/>
            </p:cNvSpPr>
            <p:nvPr/>
          </p:nvSpPr>
          <p:spPr bwMode="auto">
            <a:xfrm>
              <a:off x="2154" y="2341"/>
              <a:ext cx="9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Psilotopsida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33" name="Text Box 20"/>
            <p:cNvSpPr txBox="1">
              <a:spLocks noChangeArrowheads="1"/>
            </p:cNvSpPr>
            <p:nvPr/>
          </p:nvSpPr>
          <p:spPr bwMode="auto">
            <a:xfrm>
              <a:off x="2154" y="2704"/>
              <a:ext cx="9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Equisetopsida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34" name="Text Box 21"/>
            <p:cNvSpPr txBox="1">
              <a:spLocks noChangeArrowheads="1"/>
            </p:cNvSpPr>
            <p:nvPr/>
          </p:nvSpPr>
          <p:spPr bwMode="auto">
            <a:xfrm>
              <a:off x="2154" y="3067"/>
              <a:ext cx="14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Polypodiopsida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35" name="Text Box 22"/>
            <p:cNvSpPr txBox="1">
              <a:spLocks noChangeArrowheads="1"/>
            </p:cNvSpPr>
            <p:nvPr/>
          </p:nvSpPr>
          <p:spPr bwMode="auto">
            <a:xfrm>
              <a:off x="2154" y="3430"/>
              <a:ext cx="14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i="1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Spermatophyta</a:t>
              </a:r>
              <a:endParaRPr lang="cs-CZ" altLang="en-US" sz="16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456" y="1570"/>
              <a:ext cx="181" cy="19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400">
                  <a:solidFill>
                    <a:srgbClr val="FF006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5137" name="Text Box 25"/>
            <p:cNvSpPr txBox="1">
              <a:spLocks noChangeArrowheads="1"/>
            </p:cNvSpPr>
            <p:nvPr/>
          </p:nvSpPr>
          <p:spPr bwMode="auto">
            <a:xfrm>
              <a:off x="1456" y="1888"/>
              <a:ext cx="181" cy="19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400">
                  <a:solidFill>
                    <a:srgbClr val="FF006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5138" name="Text Box 26"/>
            <p:cNvSpPr txBox="1">
              <a:spLocks noChangeArrowheads="1"/>
            </p:cNvSpPr>
            <p:nvPr/>
          </p:nvSpPr>
          <p:spPr bwMode="auto">
            <a:xfrm>
              <a:off x="1002" y="2659"/>
              <a:ext cx="181" cy="19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400">
                  <a:solidFill>
                    <a:srgbClr val="FF006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60443" name="Text Box 27"/>
            <p:cNvSpPr txBox="1">
              <a:spLocks noChangeArrowheads="1"/>
            </p:cNvSpPr>
            <p:nvPr/>
          </p:nvSpPr>
          <p:spPr bwMode="auto">
            <a:xfrm>
              <a:off x="1501" y="2931"/>
              <a:ext cx="182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cs-CZ" altLang="en-US" sz="1400">
                  <a:solidFill>
                    <a:srgbClr val="FF0066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</a:t>
              </a:r>
            </a:p>
          </p:txBody>
        </p:sp>
      </p:grp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4854" y="447275"/>
            <a:ext cx="4308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Evoluční </a:t>
            </a:r>
            <a:r>
              <a:rPr lang="cs-CZ" altLang="cs-CZ" sz="36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vztahy</a:t>
            </a:r>
            <a:endParaRPr lang="cs-CZ" altLang="cs-CZ" sz="36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899592" y="1534536"/>
            <a:ext cx="16909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bezlisté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cs-CZ" alt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mikrofylní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cs-CZ" altLang="en-US" sz="16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megafylní</a:t>
            </a:r>
            <a:endParaRPr lang="cs-CZ" altLang="en-US" sz="1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Výsledek obrázku pro adiant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6"/>
          <a:stretch/>
        </p:blipFill>
        <p:spPr bwMode="auto">
          <a:xfrm>
            <a:off x="737518" y="5128599"/>
            <a:ext cx="1255759" cy="1255351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onilophy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7"/>
          <a:stretch/>
        </p:blipFill>
        <p:spPr bwMode="auto">
          <a:xfrm>
            <a:off x="737518" y="3658780"/>
            <a:ext cx="1223963" cy="122358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equiset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81" y="4345871"/>
            <a:ext cx="1242865" cy="1297551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875291" y="3059624"/>
            <a:ext cx="20875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b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cs-CZ" altLang="en-US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Monilophyta</a:t>
            </a:r>
            <a:endParaRPr lang="cs-CZ" altLang="en-US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2" name="Picture 8" descr="Výsledek obrázku pro zosterophyll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50" y="1761048"/>
            <a:ext cx="1083251" cy="1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rhy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46" y="881415"/>
            <a:ext cx="1749960" cy="9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rip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61" y="1911304"/>
            <a:ext cx="370703" cy="3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Výsledek obrázku pro rip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64" y="2401516"/>
            <a:ext cx="370703" cy="3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Výsledek obrázku pro rip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3330147"/>
            <a:ext cx="370703" cy="3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44444" y="432127"/>
            <a:ext cx="5796136" cy="692150"/>
          </a:xfrm>
          <a:noFill/>
        </p:spPr>
        <p:txBody>
          <a:bodyPr/>
          <a:lstStyle/>
          <a:p>
            <a:pPr algn="l" eaLnBrk="1" hangingPunct="1"/>
            <a:r>
              <a:rPr lang="cs-CZ" altLang="cs-CZ" sz="30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 </a:t>
            </a:r>
            <a:r>
              <a:rPr lang="cs-CZ" altLang="cs-CZ" sz="30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LYCOPODIOPHYTA</a:t>
            </a:r>
            <a:endParaRPr lang="cs-CZ" altLang="cs-CZ" sz="3000" dirty="0" smtClean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157" name="Picture 15" descr="Isoetes_melanosp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27102"/>
            <a:ext cx="2864250" cy="2148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7457716" y="3456177"/>
            <a:ext cx="1798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www.goldendelighthoney.com</a:t>
            </a:r>
            <a:r>
              <a:rPr lang="cs-CZ" altLang="en-US" sz="1000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6156176" y="971492"/>
            <a:ext cx="188602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Isoëtopsida</a:t>
            </a:r>
            <a:r>
              <a:rPr lang="cs-CZ" altLang="en-US" sz="16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šídlatky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866535" y="4661398"/>
            <a:ext cx="23387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http://www.taxateca.com/claselycopodiopsida.html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338594" y="2125205"/>
            <a:ext cx="220703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Lycopodiopsida</a:t>
            </a:r>
            <a:r>
              <a:rPr lang="cs-CZ" altLang="en-US" sz="16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plavuně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51" name="Text Box 33"/>
          <p:cNvSpPr txBox="1">
            <a:spLocks noChangeArrowheads="1"/>
          </p:cNvSpPr>
          <p:nvPr/>
        </p:nvSpPr>
        <p:spPr bwMode="auto">
          <a:xfrm>
            <a:off x="4787138" y="5861357"/>
            <a:ext cx="207364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http://stina.weststrand.se/research</a:t>
            </a:r>
            <a:r>
              <a:rPr lang="cs-CZ" altLang="en-US" sz="1000" dirty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</a:p>
        </p:txBody>
      </p:sp>
      <p:sp>
        <p:nvSpPr>
          <p:cNvPr id="6153" name="Text Box 35"/>
          <p:cNvSpPr txBox="1">
            <a:spLocks noChangeArrowheads="1"/>
          </p:cNvSpPr>
          <p:nvPr/>
        </p:nvSpPr>
        <p:spPr bwMode="auto">
          <a:xfrm>
            <a:off x="3520475" y="3329891"/>
            <a:ext cx="2303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Sellaginelopsida</a:t>
            </a:r>
            <a:r>
              <a:rPr lang="cs-CZ" altLang="en-US" sz="16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vranečky</a:t>
            </a:r>
            <a:endParaRPr lang="cs-CZ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Výsledek obrázku pro selagine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33" y="3718052"/>
            <a:ext cx="2880637" cy="2160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455884" y="932591"/>
            <a:ext cx="2608944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457200" indent="-457200" algn="l" eaLnBrk="1" hangingPunct="1">
              <a:buFont typeface="Wingdings" panose="05000000000000000000" pitchFamily="2" charset="2"/>
              <a:buChar char="§"/>
            </a:pPr>
            <a:r>
              <a:rPr lang="cs-CZ" altLang="cs-CZ" sz="3000" kern="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třídy</a:t>
            </a:r>
          </a:p>
        </p:txBody>
      </p:sp>
      <p:pic>
        <p:nvPicPr>
          <p:cNvPr id="3076" name="Picture 4" descr="Výsledek obrázku pro lycopodiopsi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9" y="2499122"/>
            <a:ext cx="2878116" cy="215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Obrázek 71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84414"/>
            <a:ext cx="6624359" cy="4223467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1120937"/>
            <a:ext cx="6480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867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46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zelené výtrusné rostliny</a:t>
            </a:r>
          </a:p>
          <a:p>
            <a:pPr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tělo: </a:t>
            </a:r>
            <a:r>
              <a:rPr lang="cs-CZ" altLang="cs-CZ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cormus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= kořeny, stonek, listy</a:t>
            </a:r>
          </a:p>
          <a:p>
            <a:pPr>
              <a:spcBef>
                <a:spcPct val="0"/>
              </a:spcBef>
              <a:buClr>
                <a:srgbClr val="00CC00"/>
              </a:buClr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 ontogenezi převládá </a:t>
            </a:r>
            <a:r>
              <a:rPr lang="cs-CZ" altLang="cs-CZ" sz="1800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sporofyt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59510"/>
            <a:ext cx="5796136" cy="692150"/>
          </a:xfrm>
          <a:noFill/>
        </p:spPr>
        <p:txBody>
          <a:bodyPr/>
          <a:lstStyle/>
          <a:p>
            <a:pPr algn="l" eaLnBrk="1" hangingPunct="1"/>
            <a:r>
              <a:rPr lang="cs-CZ" altLang="cs-CZ" sz="30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oddělení </a:t>
            </a:r>
            <a:r>
              <a:rPr lang="cs-CZ" altLang="cs-CZ" sz="3000" i="1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LYCOPODIOPHYTA</a:t>
            </a:r>
            <a:endParaRPr lang="cs-CZ" altLang="cs-CZ" sz="3000" dirty="0" smtClean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90" name="TextovéPole 7189"/>
          <p:cNvSpPr txBox="1"/>
          <p:nvPr/>
        </p:nvSpPr>
        <p:spPr>
          <a:xfrm>
            <a:off x="611560" y="234888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RODOZMĚNA</a:t>
            </a:r>
            <a:endParaRPr lang="en-US" sz="28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91" name="TextovéPole 7190"/>
          <p:cNvSpPr txBox="1"/>
          <p:nvPr/>
        </p:nvSpPr>
        <p:spPr>
          <a:xfrm>
            <a:off x="5868144" y="633860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upraveno podle Randy </a:t>
            </a:r>
            <a:r>
              <a:rPr lang="cs-CZ" sz="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Moore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Dennis </a:t>
            </a:r>
            <a:r>
              <a:rPr lang="cs-CZ" sz="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Clark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sz="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Darrel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Vodopich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Botany </a:t>
            </a:r>
            <a:r>
              <a:rPr lang="cs-CZ" sz="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Visual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Resource</a:t>
            </a:r>
            <a:r>
              <a:rPr lang="cs-CZ" sz="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Library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4143375" cy="1809750"/>
          </a:xfrm>
          <a:prstGeom prst="rect">
            <a:avLst/>
          </a:prstGeom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3763" y="260648"/>
            <a:ext cx="496924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Gametofyt (</a:t>
            </a:r>
            <a:r>
              <a:rPr lang="cs-CZ" altLang="cs-CZ" sz="2800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prothalium</a:t>
            </a:r>
            <a:r>
              <a:rPr lang="cs-CZ" altLang="cs-CZ" sz="28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altLang="cs-CZ" sz="2800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prokel</a:t>
            </a:r>
            <a:r>
              <a:rPr lang="cs-CZ" alt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cs-CZ" altLang="cs-CZ" sz="28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33763" y="543164"/>
            <a:ext cx="568801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5338" indent="-166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33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</a:t>
            </a:r>
            <a:r>
              <a:rPr lang="cs-CZ" altLang="cs-CZ" sz="2000" b="1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plavuní</a:t>
            </a:r>
            <a:endParaRPr lang="cs-CZ" altLang="cs-CZ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drobný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většinou </a:t>
            </a: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nezelený,</a:t>
            </a: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často s mykorhizou,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dlouhověký</a:t>
            </a: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 smtClean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oboupohlavný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(pohlavní orgány v horní části)</a:t>
            </a:r>
            <a:endParaRPr lang="cs-CZ" altLang="cs-CZ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</a:t>
            </a:r>
            <a:r>
              <a:rPr lang="cs-CZ" altLang="cs-CZ" sz="2000" b="1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vranečků, šídlatek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jednopohlavný 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redukovaný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uzavřený ve spoře, krátkověký</a:t>
            </a:r>
            <a:endParaRPr lang="cs-CZ" altLang="cs-CZ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204" name="Picture 15" descr="phlegmariu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38" y="2482849"/>
            <a:ext cx="2232025" cy="169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7642738" y="2507447"/>
            <a:ext cx="1241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http://www.bio.miami.edu/dana/226/226F09_19.html</a:t>
            </a:r>
          </a:p>
        </p:txBody>
      </p:sp>
      <p:pic>
        <p:nvPicPr>
          <p:cNvPr id="8206" name="Picture 17" descr="isoetes_fem_gametophy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63" y="4175124"/>
            <a:ext cx="1654106" cy="170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5622394" y="5876597"/>
            <a:ext cx="1763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samičí </a:t>
            </a:r>
            <a:r>
              <a:rPr lang="cs-CZ" altLang="en-US" sz="1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gametofyt </a:t>
            </a:r>
            <a:r>
              <a: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šídlatky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68" y="3933056"/>
            <a:ext cx="1660940" cy="282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75470" y="1405870"/>
            <a:ext cx="597693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779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59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939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019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5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16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735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30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cs-CZ" altLang="cs-CZ" sz="2000" b="1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stonek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nečlánkovaný, 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vidličnatě větvený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FF0000"/>
              </a:buClr>
              <a:buNone/>
            </a:pPr>
            <a:r>
              <a:rPr lang="cs-CZ" altLang="cs-CZ" sz="2000" b="1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listy</a:t>
            </a:r>
            <a:endParaRPr lang="cs-CZ" altLang="cs-CZ" sz="20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drobné </a:t>
            </a:r>
            <a:r>
              <a:rPr lang="cs-CZ" altLang="cs-CZ" sz="1800" dirty="0" err="1">
                <a:solidFill>
                  <a:srgbClr val="008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mikrofyly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většinou šroubovitě uspořádané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 err="1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trofofyly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asimilují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sporofyly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nesou nebo podpírají sporangia, často uspořádané do šištic (</a:t>
            </a:r>
            <a:r>
              <a:rPr lang="cs-CZ" altLang="cs-CZ" sz="1800" dirty="0" err="1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strobillus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 err="1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trofosporofyly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obě funkce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pajazýček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 err="1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lingula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cs-CZ" altLang="cs-CZ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vranečky, šídlatky)</a:t>
            </a: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emergenčního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původu, sací 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funkce při přijímání dešťové vody </a:t>
            </a:r>
            <a:r>
              <a:rPr lang="cs-CZ" alt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alt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6132513" y="1000092"/>
            <a:ext cx="2985741" cy="4575175"/>
            <a:chOff x="6132513" y="1000092"/>
            <a:chExt cx="2985741" cy="4575175"/>
          </a:xfrm>
        </p:grpSpPr>
        <p:pic>
          <p:nvPicPr>
            <p:cNvPr id="9220" name="Picture 7" descr="lingula_isoet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513" y="1000092"/>
              <a:ext cx="1631950" cy="457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 Box 8"/>
            <p:cNvSpPr txBox="1">
              <a:spLocks noChangeArrowheads="1"/>
            </p:cNvSpPr>
            <p:nvPr/>
          </p:nvSpPr>
          <p:spPr bwMode="auto">
            <a:xfrm>
              <a:off x="7678094" y="3981450"/>
              <a:ext cx="144016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400" i="1" dirty="0">
                  <a:solidFill>
                    <a:schemeClr val="accent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listová báze šídlatky se sporangiem a </a:t>
              </a:r>
              <a:r>
                <a:rPr lang="cs-CZ" altLang="en-US" sz="1400" i="1" dirty="0" err="1">
                  <a:solidFill>
                    <a:schemeClr val="accent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lingulou</a:t>
              </a:r>
              <a:endParaRPr lang="cs-CZ" altLang="en-US" sz="1400" i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22" name="Text Box 9"/>
            <p:cNvSpPr txBox="1">
              <a:spLocks noChangeArrowheads="1"/>
            </p:cNvSpPr>
            <p:nvPr/>
          </p:nvSpPr>
          <p:spPr bwMode="auto">
            <a:xfrm>
              <a:off x="7739063" y="3308350"/>
              <a:ext cx="1152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lingula</a:t>
              </a:r>
              <a:endParaRPr lang="cs-CZ" altLang="en-US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223" name="Line 10"/>
            <p:cNvSpPr>
              <a:spLocks noChangeShapeType="1"/>
            </p:cNvSpPr>
            <p:nvPr/>
          </p:nvSpPr>
          <p:spPr bwMode="auto">
            <a:xfrm>
              <a:off x="6948488" y="3644900"/>
              <a:ext cx="1584325" cy="0"/>
            </a:xfrm>
            <a:prstGeom prst="line">
              <a:avLst/>
            </a:prstGeom>
            <a:ln w="12700">
              <a:solidFill>
                <a:srgbClr val="FF0066"/>
              </a:solidFill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5470" y="474573"/>
            <a:ext cx="162441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Sporofyt</a:t>
            </a:r>
            <a:endParaRPr lang="cs-CZ" altLang="cs-CZ" sz="28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9310" y="754383"/>
            <a:ext cx="3925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sporangia</a:t>
            </a:r>
            <a:r>
              <a:rPr lang="cs-CZ" alt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jsou </a:t>
            </a:r>
            <a:r>
              <a:rPr lang="cs-CZ" altLang="cs-CZ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eusporangiátní</a:t>
            </a: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9310" y="1555716"/>
            <a:ext cx="381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1938" indent="-261938">
              <a:spcBef>
                <a:spcPct val="20000"/>
              </a:spcBef>
              <a:buChar char="•"/>
              <a:tabLst>
                <a:tab pos="2619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19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1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altLang="cs-CZ" sz="2000" b="1" dirty="0" err="1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izosporická</a:t>
            </a:r>
            <a:r>
              <a:rPr lang="cs-CZ" altLang="cs-CZ" sz="2000" b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ze spory vyrůstá oboupohlavný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gametofyt </a:t>
            </a:r>
            <a:r>
              <a:rPr lang="cs-CZ" altLang="cs-CZ" sz="1800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cs-CZ" altLang="cs-CZ" sz="18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plavuně</a:t>
            </a:r>
            <a:endParaRPr lang="cs-CZ" altLang="cs-CZ" sz="18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29741" y="1621970"/>
            <a:ext cx="46085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6575" indent="-274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176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567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2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0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972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4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heterosporická</a:t>
            </a:r>
            <a:r>
              <a:rPr lang="cs-CZ" altLang="cs-CZ" sz="2000" dirty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CC00"/>
              </a:buClr>
            </a:pPr>
            <a:r>
              <a:rPr lang="cs-CZ" altLang="cs-CZ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megasporangia</a:t>
            </a: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mikrosporangia;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= 2 typy spor, ze kterých vyrůstá samčí nebo samičí </a:t>
            </a:r>
            <a:r>
              <a:rPr lang="cs-CZ" alt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gametofyt</a:t>
            </a:r>
            <a:endParaRPr lang="cs-CZ" alt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…vranečky</a:t>
            </a:r>
            <a:r>
              <a:rPr lang="cs-CZ" altLang="cs-CZ" sz="1800" i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šídlatky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76829" y="267028"/>
            <a:ext cx="162441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solidFill>
                  <a:srgbClr val="00CC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Sporofyt</a:t>
            </a:r>
            <a:endParaRPr lang="cs-CZ" altLang="cs-CZ" sz="2800" dirty="0">
              <a:solidFill>
                <a:srgbClr val="00CC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/>
          <a:stretch/>
        </p:blipFill>
        <p:spPr>
          <a:xfrm>
            <a:off x="88650" y="2997179"/>
            <a:ext cx="4374550" cy="29389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32666" y="5865172"/>
            <a:ext cx="44832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upraveno podle </a:t>
            </a:r>
            <a:r>
              <a:rPr lang="en-US" sz="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http</a:t>
            </a:r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://www.biologydiscussion.com/botany/pteridophyta/reproduction-in-lycopodium-with-diagram/46159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60128" y="5865172"/>
            <a:ext cx="42462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cs-CZ" dirty="0" smtClean="0"/>
              <a:t>upraveno podle </a:t>
            </a:r>
            <a:r>
              <a:rPr lang="en-US" dirty="0" smtClean="0"/>
              <a:t>http</a:t>
            </a:r>
            <a:r>
              <a:rPr lang="en-US" dirty="0"/>
              <a:t>://www.biologydiscussion.com/plants/plant-physiology/list-of-28-pteridophytes-with-diagram/31905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41" y="3355334"/>
            <a:ext cx="4687729" cy="250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39552" y="1340768"/>
            <a:ext cx="4175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vznik z více iniciálních buněk</a:t>
            </a:r>
          </a:p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vícevrstevná stěna</a:t>
            </a:r>
          </a:p>
          <a:p>
            <a:pPr>
              <a:spcBef>
                <a:spcPct val="50000"/>
              </a:spcBef>
              <a:buClr>
                <a:srgbClr val="00CC00"/>
              </a:buClr>
            </a:pPr>
            <a:r>
              <a:rPr lang="cs-CZ" alt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velký, neustálený počet výtrusů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499992" y="5545313"/>
            <a:ext cx="316835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http://www.bio.miami.edu/dana/226/226F09_19.html</a:t>
            </a:r>
          </a:p>
        </p:txBody>
      </p:sp>
      <p:pic>
        <p:nvPicPr>
          <p:cNvPr id="11269" name="Picture 9" descr="eusporang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6265191" cy="254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4859" y="684858"/>
            <a:ext cx="338437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 dirty="0" err="1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eusporangiátní</a:t>
            </a:r>
            <a:r>
              <a:rPr lang="cs-CZ" altLang="cs-CZ" sz="2000" i="1" dirty="0" smtClean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sporangium</a:t>
            </a:r>
            <a:endParaRPr lang="cs-CZ" altLang="cs-CZ" sz="2000" i="1" dirty="0">
              <a:solidFill>
                <a:srgbClr val="FF006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65460"/>
              </p:ext>
            </p:extLst>
          </p:nvPr>
        </p:nvGraphicFramePr>
        <p:xfrm>
          <a:off x="179388" y="981075"/>
          <a:ext cx="8785225" cy="4000410"/>
        </p:xfrm>
        <a:graphic>
          <a:graphicData uri="http://schemas.openxmlformats.org/drawingml/2006/table">
            <a:tbl>
              <a:tblPr/>
              <a:tblGrid>
                <a:gridCol w="2852737"/>
                <a:gridCol w="2979738"/>
                <a:gridCol w="2952750"/>
              </a:tblGrid>
              <a:tr h="66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Lycopodiopsida</a:t>
                      </a:r>
                      <a:endParaRPr kumimoji="0" lang="cs-CZ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Selaginellopsida</a:t>
                      </a:r>
                      <a:endParaRPr kumimoji="0" lang="cs-CZ" sz="2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Isoëtopsida</a:t>
                      </a:r>
                      <a:endParaRPr kumimoji="0" lang="cs-CZ" sz="2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bez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linguly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lingula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lingula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izosporie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heterosporie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heterosporie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biciliátní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spermatozoidy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biciliátní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spermatozoidy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polyciliátní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spermatozoidy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samostatný gametofyt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redukovaný gametofyt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redukovaný gametofyt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kosmopolitní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malé areály, hlavně tropy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malé areály, recentní druhotně vodní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ript MT Bol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ript MT Bold" pitchFamily="66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468</Words>
  <Application>Microsoft Office PowerPoint</Application>
  <PresentationFormat>Předvádění na obrazovce (4:3)</PresentationFormat>
  <Paragraphs>164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Script MT Bold</vt:lpstr>
      <vt:lpstr>Times New Roman</vt:lpstr>
      <vt:lpstr>Wingdings</vt:lpstr>
      <vt:lpstr>Výchozí návrh</vt:lpstr>
      <vt:lpstr>Systém a evoluce vyšších rostlin  Lycopodiophyta</vt:lpstr>
      <vt:lpstr>Prezentace aplikace PowerPoint</vt:lpstr>
      <vt:lpstr>oddělení LYCOPODIOPHYTA</vt:lpstr>
      <vt:lpstr>oddělení LYCOPODIOPHYTA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Irenka</dc:creator>
  <cp:lastModifiedBy>Chudomelová Markéta</cp:lastModifiedBy>
  <cp:revision>183</cp:revision>
  <dcterms:created xsi:type="dcterms:W3CDTF">2005-10-12T17:12:33Z</dcterms:created>
  <dcterms:modified xsi:type="dcterms:W3CDTF">2017-03-07T15:36:19Z</dcterms:modified>
</cp:coreProperties>
</file>