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301" r:id="rId2"/>
    <p:sldId id="303" r:id="rId3"/>
    <p:sldId id="292" r:id="rId4"/>
    <p:sldId id="268" r:id="rId5"/>
    <p:sldId id="269" r:id="rId6"/>
    <p:sldId id="307" r:id="rId7"/>
    <p:sldId id="272" r:id="rId8"/>
    <p:sldId id="274" r:id="rId9"/>
    <p:sldId id="275" r:id="rId10"/>
    <p:sldId id="276" r:id="rId11"/>
    <p:sldId id="278" r:id="rId12"/>
    <p:sldId id="280" r:id="rId13"/>
    <p:sldId id="281" r:id="rId14"/>
    <p:sldId id="302" r:id="rId15"/>
    <p:sldId id="283" r:id="rId16"/>
    <p:sldId id="284" r:id="rId17"/>
    <p:sldId id="306" r:id="rId18"/>
    <p:sldId id="304" r:id="rId19"/>
    <p:sldId id="305" r:id="rId20"/>
  </p:sldIdLst>
  <p:sldSz cx="9144000" cy="6858000" type="screen4x3"/>
  <p:notesSz cx="6888163" cy="10020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0099"/>
    <a:srgbClr val="009900"/>
    <a:srgbClr val="66CCFF"/>
    <a:srgbClr val="CC3300"/>
    <a:srgbClr val="006600"/>
    <a:srgbClr val="008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3" autoAdjust="0"/>
    <p:restoredTop sz="94660"/>
  </p:normalViewPr>
  <p:slideViewPr>
    <p:cSldViewPr>
      <p:cViewPr varScale="1">
        <p:scale>
          <a:sx n="110" d="100"/>
          <a:sy n="110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A13E240-8278-4915-B811-640B282DC8B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8570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60329E-41F5-46E4-99DF-8FA9FB968C0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1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AD85D-6127-4187-B51B-5DF5466EC03C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1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51A7A1-FAC7-4BF6-A477-6D9CB8D6C6EE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5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4291C9-A1BA-4564-9A4C-4DCA1F1C36A6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2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BF3E0-1573-43E6-857A-A73A28473033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A66BB1-9FF2-4EE2-B172-0AE21E8EE6CC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5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967C9-AF50-45C5-82BB-196B65BCF406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AAC0F-031D-460A-B264-B68C6A321AA9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1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13B05-088A-4D15-A198-868FA8F4499D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5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45AAB-60D9-485F-B830-62E60F5230F5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8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ABF16A-62B0-43BD-9410-E9145CFB101B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5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AB88E-AC58-449A-AD65-BC26CA294631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2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8C5D-3013-4FC4-A77A-1D01C6BA21DF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2AE28-B9FC-4C13-89A0-0F3015C598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293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3C55-3760-470B-B728-D235256DD13A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08A3C-28F5-41A5-AF8B-0C20A618D2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15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BDE1-AD57-42E8-9BB5-EC19952183C3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B3A70-3902-4CBC-AF45-7223CD3FB7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8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9C5B-493A-4094-97AD-965AB390DE73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45CC5-BD13-4F8E-8692-6F88434527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44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10FF-2144-45C9-A4AE-490D46EE83BB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4CF2E-2D3B-4B25-8750-20AAFE7105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76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F8E6-D773-4532-A8D5-09AA8A8A72DF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521E9-D92D-494B-8EE4-BE3FC86FBA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97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DF2A-2F5A-4955-A901-D32F539AD61E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FBE36-0F4A-4ED2-9CAB-25DE4ADA2F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66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9182-01D1-4B13-ADC6-8614A44432BB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FB544-23B8-49E0-AF02-CE5CBB553C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40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6498-C542-4861-9DC9-2191C919EF79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C8124-9FF8-4B0B-B796-7322B26C6F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90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DC8C-EB51-4CDF-BE58-DBF16C777B18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EBA51-9BE7-482D-B3F6-3A01C09E67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74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743D-7967-44F1-828D-532684FB9533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EE023-33C5-4B5B-BE69-17FD212845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45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A4F579-DB12-45FA-8DA9-AE9955D476CD}" type="datetimeFigureOut">
              <a:rPr lang="cs-CZ" altLang="cs-CZ"/>
              <a:pPr>
                <a:defRPr/>
              </a:pPr>
              <a:t>28.03.2017</a:t>
            </a:fld>
            <a:endParaRPr lang="cs-CZ" altLang="cs-CZ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4422F9E-177C-42CF-BC7A-BD5F5C1F363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613" y="1628775"/>
            <a:ext cx="5472112" cy="1773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cs-CZ" sz="3200" b="1" kern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Systém a evoluce vyšších rostlin</a:t>
            </a:r>
            <a:r>
              <a:rPr lang="cs-CZ" altLang="cs-CZ" sz="32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altLang="cs-CZ" sz="32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16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altLang="cs-CZ" sz="1600" b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4000" b="1" i="1" kern="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nahosemenné I</a:t>
            </a:r>
            <a:endParaRPr lang="cs-CZ" altLang="cs-CZ" sz="4000" b="1" i="1" kern="0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25272" y="1365237"/>
            <a:ext cx="39017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Cycadaceae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megasporofyly v terminálních chocholech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větší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počet vajíček („primitivní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“) 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9552" y="480999"/>
            <a:ext cx="396044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Rozmnožování cykasů  </a:t>
            </a:r>
            <a:r>
              <a:rPr lang="cs-CZ" altLang="cs-CZ" sz="2800" b="1" dirty="0">
                <a:solidFill>
                  <a:srgbClr val="FF0000"/>
                </a:solidFill>
              </a:rPr>
              <a:t>♀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cs-CZ" altLang="cs-CZ" sz="2000" dirty="0" smtClean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8" name="Picture 4" descr="Výsledek obrázku pro cycas female 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9366"/>
            <a:ext cx="3616558" cy="27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983398" y="1311996"/>
            <a:ext cx="39810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eaLnBrk="1" hangingPunct="1">
              <a:buFont typeface="Wingdings" panose="05000000000000000000" pitchFamily="2" charset="2"/>
              <a:buNone/>
              <a:defRPr sz="2000" i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cs-CZ" altLang="cs-CZ" dirty="0" err="1"/>
              <a:t>Zamiaceae</a:t>
            </a:r>
            <a:endParaRPr lang="cs-CZ" altLang="cs-CZ" dirty="0"/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i="0" dirty="0">
                <a:solidFill>
                  <a:schemeClr val="tx1"/>
                </a:solidFill>
              </a:rPr>
              <a:t>megasporofyly v šišticích (</a:t>
            </a:r>
            <a:r>
              <a:rPr lang="cs-CZ" altLang="cs-CZ" sz="1600" i="0" dirty="0" err="1">
                <a:solidFill>
                  <a:schemeClr val="tx1"/>
                </a:solidFill>
              </a:rPr>
              <a:t>megastrobilech</a:t>
            </a:r>
            <a:r>
              <a:rPr lang="cs-CZ" altLang="cs-CZ" sz="1600" i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i="0" dirty="0">
                <a:solidFill>
                  <a:schemeClr val="tx1"/>
                </a:solidFill>
              </a:rPr>
              <a:t>vajíčka po 2 („pokročilé“)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10978" y="5800121"/>
            <a:ext cx="3312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http://thebiologyprimer.com/cycadopsida/</a:t>
            </a:r>
          </a:p>
        </p:txBody>
      </p:sp>
      <p:pic>
        <p:nvPicPr>
          <p:cNvPr id="6156" name="Picture 12" descr="Výsledek obrázku pro zamia fe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39569"/>
            <a:ext cx="4101172" cy="27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24" descr="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64" y="473460"/>
            <a:ext cx="1682642" cy="111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33491" y="5820970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http://www.arkive.org/cycad/zamia-angustifolia/image-G101717.html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96841" y="2223996"/>
            <a:ext cx="591719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cs-CZ" altLang="cs-CZ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rofofyly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kožovité, zpeřené, lístky čárkovité, naspod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podvinuté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egasporofyly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plstnaté, v horní části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zpeřené, nesou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4 až 8 vajíček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6" y="37391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Cycadophyta</a:t>
            </a:r>
            <a:endParaRPr lang="cs-CZ" altLang="cs-CZ" sz="20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Cycadaceae</a:t>
            </a:r>
            <a:endParaRPr lang="cs-CZ" altLang="cs-CZ" sz="20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513304"/>
            <a:ext cx="4023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Cycas</a:t>
            </a:r>
            <a:r>
              <a:rPr lang="cs-CZ" altLang="cs-CZ" sz="24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revoluta</a:t>
            </a:r>
            <a:r>
              <a:rPr lang="cs-CZ" altLang="cs-CZ" sz="24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(cykas japonský)</a:t>
            </a:r>
            <a:endParaRPr lang="cs-CZ" altLang="cs-CZ" sz="24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8" name="Picture 2" descr="Výsledek obrázku pro cycas revolu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284523" cy="24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1540" y="6072797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http://www.gardensonline.com.au/GardenShed/PlantFinder/Show_1435.aspx</a:t>
            </a:r>
          </a:p>
        </p:txBody>
      </p:sp>
      <p:pic>
        <p:nvPicPr>
          <p:cNvPr id="9220" name="Picture 4" descr="Cycas revoluta 9 female cone, fr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93549"/>
            <a:ext cx="2651770" cy="24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83968" y="6073987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http://plantlust.com/plants/6122/cycas-revoluta/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21184" b="10674"/>
          <a:stretch>
            <a:fillRect/>
          </a:stretch>
        </p:blipFill>
        <p:spPr bwMode="auto">
          <a:xfrm>
            <a:off x="7164288" y="3593549"/>
            <a:ext cx="1137730" cy="24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95536" y="2183410"/>
            <a:ext cx="7072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marL="285750" indent="-285750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cs-CZ" altLang="cs-CZ" dirty="0"/>
              <a:t>Megasporofyly plstnaté, nahoře kopinatě rozšířené, </a:t>
            </a:r>
            <a:r>
              <a:rPr lang="cs-CZ" altLang="cs-CZ" dirty="0" smtClean="0"/>
              <a:t>zubaté– </a:t>
            </a:r>
            <a:r>
              <a:rPr lang="cs-CZ" altLang="cs-CZ" dirty="0"/>
              <a:t>nesou 4 až 8 </a:t>
            </a:r>
            <a:r>
              <a:rPr lang="cs-CZ" altLang="cs-CZ" dirty="0" smtClean="0"/>
              <a:t>vajíček</a:t>
            </a:r>
            <a:endParaRPr lang="cs-CZ" altLang="cs-CZ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37391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Cycadophyta</a:t>
            </a:r>
            <a:endParaRPr lang="cs-CZ" altLang="cs-CZ" sz="20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Cycadaceae</a:t>
            </a:r>
            <a:endParaRPr lang="cs-CZ" altLang="cs-CZ" sz="20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1513304"/>
            <a:ext cx="3846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Cycas</a:t>
            </a:r>
            <a:r>
              <a:rPr lang="cs-CZ" altLang="cs-CZ" sz="24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circinalis</a:t>
            </a:r>
            <a:r>
              <a:rPr lang="cs-CZ" altLang="cs-CZ" sz="24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(cykas indický)</a:t>
            </a:r>
            <a:endParaRPr lang="cs-CZ" altLang="cs-CZ" sz="24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44" name="Picture 4" descr="Výsledek obrázku pro cycas circinalis fe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5256908" cy="35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27355" y="2282528"/>
            <a:ext cx="44024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marL="285750" indent="-285750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cs-CZ" altLang="cs-CZ" dirty="0"/>
              <a:t>Megasporofyly nesou 2 vajíčka (</a:t>
            </a:r>
            <a:r>
              <a:rPr lang="cs-CZ" altLang="cs-CZ" dirty="0" err="1" smtClean="0"/>
              <a:t>megasporangia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5536" y="37391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Cycadophyta</a:t>
            </a:r>
            <a:endParaRPr lang="cs-CZ" altLang="cs-CZ" sz="20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Zamiaceae</a:t>
            </a:r>
            <a:r>
              <a:rPr lang="cs-CZ" altLang="cs-CZ" sz="20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2000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zamiovité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altLang="cs-CZ" sz="2000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kejákovité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1513304"/>
            <a:ext cx="2972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Ceratozamia</a:t>
            </a:r>
            <a:r>
              <a:rPr lang="cs-CZ" altLang="cs-CZ" sz="24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mexicana</a:t>
            </a:r>
            <a:endParaRPr lang="cs-CZ" altLang="cs-CZ" sz="24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24" descr="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4969"/>
            <a:ext cx="2792476" cy="18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Výsledek obrázku pro zamia fe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9" y="305258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6076920"/>
            <a:ext cx="3239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http://www.plantsrescue.com/tag/cardboard-palm/</a:t>
            </a:r>
          </a:p>
        </p:txBody>
      </p:sp>
      <p:pic>
        <p:nvPicPr>
          <p:cNvPr id="11268" name="Picture 4" descr="Výsledek obrázku pro ceratozamia mexic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2563"/>
            <a:ext cx="2792476" cy="20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4542" y="60769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http://www.lundkvistpalmgarden.com/Cycads/Ceratozamia.html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twork by Zhao Shaoang, GINKGO TREE AND KINGFISHER, Made of ink and colour on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9" b="15117"/>
          <a:stretch>
            <a:fillRect/>
          </a:stretch>
        </p:blipFill>
        <p:spPr bwMode="auto">
          <a:xfrm>
            <a:off x="1907704" y="1462088"/>
            <a:ext cx="54292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1"/>
          <p:cNvSpPr txBox="1">
            <a:spLocks noChangeArrowheads="1"/>
          </p:cNvSpPr>
          <p:nvPr/>
        </p:nvSpPr>
        <p:spPr bwMode="auto">
          <a:xfrm>
            <a:off x="1835696" y="5278438"/>
            <a:ext cx="4537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https://www.mutualart.com/Artwork/GINKGO-TREE-AND-KINGFISHER/53DA3EA30EFF7631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752" y="830918"/>
            <a:ext cx="55959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Ginkgophyta</a:t>
            </a: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(jinany)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95536" y="1961927"/>
            <a:ext cx="577388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dvoudomý strom 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opadavé vějířovité listy s klínovitou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bází a vidličnatou žilnatinou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silné 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brachyblasty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(zkrácené větévky)</a:t>
            </a:r>
          </a:p>
          <a:p>
            <a:pPr eaLnBrk="1" hangingPunct="1">
              <a:spcBef>
                <a:spcPts val="1200"/>
              </a:spcBef>
              <a:spcAft>
                <a:spcPct val="150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pylová láčka obsahuje </a:t>
            </a:r>
            <a:r>
              <a:rPr lang="cs-CZ" altLang="cs-CZ" sz="1600" b="1" dirty="0" err="1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polyciliátní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spermatozoidy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95536" y="1362917"/>
            <a:ext cx="4274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Ginkgo </a:t>
            </a:r>
            <a:r>
              <a:rPr lang="cs-CZ" altLang="cs-CZ" sz="2400" i="1" dirty="0" err="1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biloba</a:t>
            </a:r>
            <a:r>
              <a:rPr lang="cs-CZ" altLang="cs-CZ" sz="2400" dirty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(jinan dvoulaločný)</a:t>
            </a:r>
            <a:endParaRPr lang="cs-CZ" altLang="cs-CZ" sz="24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6" y="37391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Ginkgophyta</a:t>
            </a: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(jinany)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Gingkoaceae</a:t>
            </a:r>
            <a:endParaRPr lang="cs-CZ" altLang="cs-CZ" sz="20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Výsledek obrázku pro twig gink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4031"/>
            <a:ext cx="4507991" cy="26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454503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https://www.ayurtimes.com/ginkgo-biloba/</a:t>
            </a:r>
          </a:p>
        </p:txBody>
      </p:sp>
      <p:pic>
        <p:nvPicPr>
          <p:cNvPr id="3076" name="Picture 4" descr="Výsledek obrázku pro ginkgo tre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74" y="3794031"/>
            <a:ext cx="1987520" cy="26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61441" y="6444058"/>
            <a:ext cx="221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http://www.havlis.cz/karta.php?kytkaid=582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95536" y="4077072"/>
            <a:ext cx="455847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 err="1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mikrosporofyly</a:t>
            </a:r>
            <a:endParaRPr lang="cs-CZ" altLang="cs-CZ" sz="20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brachyblastech v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jehnědovitých souborech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95536" y="1264741"/>
            <a:ext cx="51845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megasporofyly </a:t>
            </a:r>
            <a:endParaRPr lang="cs-CZ" altLang="cs-CZ" sz="2000" dirty="0" smtClean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stopkovité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nesou 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nahá vajíčka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obvykle jen 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jedno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se vyvíjí ve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velké kulovité 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semeno</a:t>
            </a: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připomínající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peckovici, další odumírá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575550" y="6527800"/>
            <a:ext cx="1533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http://www.gymnosperms.org/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8372" y="425118"/>
            <a:ext cx="55959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Ginkgophyta</a:t>
            </a: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(jinany)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48949" y="3236850"/>
            <a:ext cx="2308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http://blogs.nature.com/soapboxscience/2011/11/02/the-living-dinosaur</a:t>
            </a:r>
          </a:p>
        </p:txBody>
      </p:sp>
      <p:pic>
        <p:nvPicPr>
          <p:cNvPr id="2050" name="Picture 2" descr="Výsledek obrázku pro male cone gink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2483" r="11355" b="8852"/>
          <a:stretch/>
        </p:blipFill>
        <p:spPr bwMode="auto">
          <a:xfrm>
            <a:off x="5991474" y="1196752"/>
            <a:ext cx="2109557" cy="20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male cone gink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76" y="4050248"/>
            <a:ext cx="2672106" cy="20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61676" y="6097706"/>
            <a:ext cx="2639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https://www.studyblue.com/notes/note/n/last-botany-practical/deck/2747550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584" y="1700808"/>
            <a:ext cx="3888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zralá semena 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dužnatý obal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1600" b="1" dirty="0" err="1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sarcotesta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vnitřní tvrdá vrstva 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1600" b="1" dirty="0" err="1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sclerotesta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8372" y="425118"/>
            <a:ext cx="55959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Ginkgophyta</a:t>
            </a: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(jinany)</a:t>
            </a:r>
            <a:endParaRPr lang="cs-CZ" altLang="cs-CZ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0" name="Picture 6" descr="Výsledek obrázku pro fruit gink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8096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5661538"/>
            <a:ext cx="4362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http://www.washingtonpost.com/wp-srv/special/metro/urban-jungle/pages/101012.html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19621" y="5971120"/>
            <a:ext cx="106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sarcotesta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 bwMode="auto">
          <a:xfrm>
            <a:off x="2771800" y="5517232"/>
            <a:ext cx="0" cy="504056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6732240" y="3636608"/>
            <a:ext cx="1194832" cy="1513036"/>
            <a:chOff x="6516216" y="5264257"/>
            <a:chExt cx="1194832" cy="1513036"/>
          </a:xfrm>
        </p:grpSpPr>
        <p:sp>
          <p:nvSpPr>
            <p:cNvPr id="13" name="TextovéPole 12"/>
            <p:cNvSpPr txBox="1"/>
            <p:nvPr/>
          </p:nvSpPr>
          <p:spPr>
            <a:xfrm>
              <a:off x="6516216" y="5264257"/>
              <a:ext cx="1194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sclerotesta</a:t>
              </a:r>
              <a:endParaRPr lang="en-US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21" name="Přímá spojnice 20"/>
            <p:cNvCxnSpPr/>
            <p:nvPr/>
          </p:nvCxnSpPr>
          <p:spPr bwMode="auto">
            <a:xfrm>
              <a:off x="7261800" y="5539219"/>
              <a:ext cx="0" cy="1238074"/>
            </a:xfrm>
            <a:prstGeom prst="line">
              <a:avLst/>
            </a:prstGeom>
            <a:ln w="127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7" name="TextovéPole 26"/>
          <p:cNvSpPr txBox="1"/>
          <p:nvPr/>
        </p:nvSpPr>
        <p:spPr>
          <a:xfrm>
            <a:off x="7630615" y="391157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pražené semeno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Přímá spojnice 27"/>
          <p:cNvCxnSpPr/>
          <p:nvPr/>
        </p:nvCxnSpPr>
        <p:spPr bwMode="auto">
          <a:xfrm>
            <a:off x="8532440" y="4203957"/>
            <a:ext cx="0" cy="377171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>
            <a:off x="1043608" y="5149644"/>
            <a:ext cx="0" cy="504056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95891" y="561581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abortované</a:t>
            </a:r>
            <a:r>
              <a:rPr 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vajíčko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5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5536" y="1390176"/>
            <a:ext cx="6119813" cy="103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75000"/>
            </a:pP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jednodomé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 dvoudomé dřeviny nižšího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vzrůstu</a:t>
            </a:r>
            <a:endParaRPr lang="en-US" alt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 čeledi, 3 rody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83" y="3235011"/>
            <a:ext cx="2901950" cy="2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085483" y="5440224"/>
            <a:ext cx="189507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http://www.biolib.cz/IMG/GAL/18226.jpg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084168" y="2798600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Welwitschiaceae</a:t>
            </a:r>
            <a:endParaRPr lang="cs-CZ" altLang="en-US" sz="20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920197" y="2819085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Ephedra</a:t>
            </a:r>
            <a:r>
              <a:rPr lang="cs-CZ" altLang="en-US" sz="2000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ceae</a:t>
            </a:r>
            <a:endParaRPr lang="cs-CZ" altLang="en-US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8545" y="282136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Gnetaceae</a:t>
            </a:r>
            <a:endParaRPr lang="cs-CZ" altLang="en-US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54012" y="931124"/>
            <a:ext cx="347417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řád:</a:t>
            </a:r>
            <a:r>
              <a:rPr lang="cs-CZ" altLang="cs-CZ" sz="28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Gnetales</a:t>
            </a: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2000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liánovce</a:t>
            </a:r>
            <a:r>
              <a:rPr lang="cs-CZ" altLang="cs-CZ" sz="20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cs-CZ" sz="2000" i="1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338" name="Picture 2" descr="Výsledek obrázku pro gnet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5" y="3235011"/>
            <a:ext cx="2878410" cy="214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13088" y="5376548"/>
            <a:ext cx="2303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  <a:lvl6pPr>
              <a:defRPr>
                <a:cs typeface="+mn-cs"/>
              </a:defRPr>
            </a:lvl6pPr>
            <a:lvl7pPr>
              <a:defRPr>
                <a:cs typeface="+mn-cs"/>
              </a:defRPr>
            </a:lvl7pPr>
            <a:lvl8pPr>
              <a:defRPr>
                <a:cs typeface="+mn-cs"/>
              </a:defRPr>
            </a:lvl8pPr>
            <a:lvl9pPr>
              <a:defRPr>
                <a:cs typeface="+mn-cs"/>
              </a:defRPr>
            </a:lvl9pPr>
          </a:lstStyle>
          <a:p>
            <a:r>
              <a:rPr lang="en-US" dirty="0"/>
              <a:t>http://www.plantsystematics.org/imgs/dws/r/Gnetaceae_Gnetum_urens_26874.html</a:t>
            </a:r>
          </a:p>
        </p:txBody>
      </p:sp>
      <p:pic>
        <p:nvPicPr>
          <p:cNvPr id="14340" name="Picture 4" descr="Výsledek obrázku pro ephed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235012"/>
            <a:ext cx="2842481" cy="214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282518" y="5411474"/>
            <a:ext cx="248244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  <a:lvl6pPr>
              <a:defRPr>
                <a:cs typeface="+mn-cs"/>
              </a:defRPr>
            </a:lvl6pPr>
            <a:lvl7pPr>
              <a:defRPr>
                <a:cs typeface="+mn-cs"/>
              </a:defRPr>
            </a:lvl7pPr>
            <a:lvl8pPr>
              <a:defRPr>
                <a:cs typeface="+mn-cs"/>
              </a:defRPr>
            </a:lvl8pPr>
            <a:lvl9pPr>
              <a:defRPr>
                <a:cs typeface="+mn-cs"/>
              </a:defRPr>
            </a:lvl9pPr>
          </a:lstStyle>
          <a:p>
            <a:r>
              <a:rPr lang="en-US" dirty="0"/>
              <a:t>http://www.hlasek.com/ephedra_distachya_6552.html</a:t>
            </a:r>
          </a:p>
        </p:txBody>
      </p:sp>
    </p:spTree>
    <p:extLst>
      <p:ext uri="{BB962C8B-B14F-4D97-AF65-F5344CB8AC3E}">
        <p14:creationId xmlns:p14="http://schemas.microsoft.com/office/powerpoint/2010/main" val="183205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8946" y="2161542"/>
            <a:ext cx="5249118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nízký polokeř s opadavými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článkovanými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větévkami</a:t>
            </a: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vstřícné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alt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šupinovité listy</a:t>
            </a: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semena připomínají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plody tisu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nejbližší lokalita na jižním Slovensku</a:t>
            </a:r>
            <a:r>
              <a:rPr lang="en-US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obsahuje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alkaloid </a:t>
            </a:r>
            <a:r>
              <a:rPr lang="cs-CZ" alt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efedrin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spcBef>
                <a:spcPts val="8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32171" y="6319217"/>
            <a:ext cx="36084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700" dirty="0"/>
              <a:t>https://commons.wikimedia.org/wiki/File:Ephedra_distachya_(cones)_2011_1.jpg</a:t>
            </a:r>
          </a:p>
        </p:txBody>
      </p:sp>
      <p:pic>
        <p:nvPicPr>
          <p:cNvPr id="13316" name="Picture 4" descr="Výsledek obrázku pro ephe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67" y="3989950"/>
            <a:ext cx="2105236" cy="23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971600" y="5841738"/>
            <a:ext cx="217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http://www.theepochtimes.com/n3/2103035-how-diet-pills-sank-a-traditional-chinese-herb-for-sinus-problems/</a:t>
            </a:r>
          </a:p>
        </p:txBody>
      </p:sp>
      <p:pic>
        <p:nvPicPr>
          <p:cNvPr id="13318" name="Picture 6" descr="Výsledek obrázku pro ephedra distach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93560"/>
            <a:ext cx="3094894" cy="23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89895" y="414536"/>
            <a:ext cx="559593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řád: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Gnetales</a:t>
            </a:r>
            <a:r>
              <a:rPr lang="cs-CZ" altLang="cs-CZ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2400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liánovce</a:t>
            </a:r>
            <a:r>
              <a:rPr lang="cs-CZ" altLang="cs-CZ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čeleď: </a:t>
            </a:r>
            <a:r>
              <a:rPr lang="cs-CZ" altLang="cs-CZ" sz="20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Ephedraceae</a:t>
            </a:r>
            <a:r>
              <a:rPr lang="cs-CZ" altLang="cs-CZ" sz="20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altLang="cs-CZ" sz="1800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chvojníkovité</a:t>
            </a:r>
            <a:r>
              <a:rPr lang="cs-CZ" altLang="cs-CZ" sz="1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cs-CZ" sz="18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0166" y="1417209"/>
            <a:ext cx="4901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Ephedra</a:t>
            </a:r>
            <a:r>
              <a:rPr lang="cs-CZ" altLang="cs-CZ" sz="24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4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distachya</a:t>
            </a:r>
            <a:r>
              <a:rPr lang="cs-CZ" altLang="cs-CZ" sz="24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(chvojník </a:t>
            </a:r>
            <a:r>
              <a:rPr lang="cs-CZ" altLang="cs-CZ" sz="2400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dvouklasý</a:t>
            </a:r>
            <a:r>
              <a:rPr lang="cs-CZ" altLang="cs-CZ" sz="24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cs-CZ" sz="24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 bwMode="auto">
          <a:xfrm>
            <a:off x="1881577" y="5059057"/>
            <a:ext cx="1872208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881577" y="473230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listy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4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467544" y="1124744"/>
            <a:ext cx="5067214" cy="5308815"/>
            <a:chOff x="367518" y="484877"/>
            <a:chExt cx="5067214" cy="5308815"/>
          </a:xfrm>
        </p:grpSpPr>
        <p:sp>
          <p:nvSpPr>
            <p:cNvPr id="4099" name="Text Box 18"/>
            <p:cNvSpPr txBox="1">
              <a:spLocks noChangeArrowheads="1"/>
            </p:cNvSpPr>
            <p:nvPr/>
          </p:nvSpPr>
          <p:spPr bwMode="auto">
            <a:xfrm>
              <a:off x="3059832" y="4361930"/>
              <a:ext cx="19702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8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jehličnany</a:t>
              </a:r>
              <a:endParaRPr lang="cs-CZ" altLang="en-U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3059832" y="5424360"/>
              <a:ext cx="23749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cript MT Bold" panose="03040602040607080904" pitchFamily="66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cs-CZ" altLang="en-US" sz="18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krytosemenné</a:t>
              </a:r>
              <a:endParaRPr lang="cs-CZ" altLang="en-US" sz="1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05" name="Text Box 18"/>
            <p:cNvSpPr txBox="1">
              <a:spLocks noChangeArrowheads="1"/>
            </p:cNvSpPr>
            <p:nvPr/>
          </p:nvSpPr>
          <p:spPr bwMode="auto">
            <a:xfrm>
              <a:off x="3086999" y="2513772"/>
              <a:ext cx="1187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jinany</a:t>
              </a:r>
            </a:p>
          </p:txBody>
        </p:sp>
        <p:sp>
          <p:nvSpPr>
            <p:cNvPr id="4106" name="Text Box 18"/>
            <p:cNvSpPr txBox="1">
              <a:spLocks noChangeArrowheads="1"/>
            </p:cNvSpPr>
            <p:nvPr/>
          </p:nvSpPr>
          <p:spPr bwMode="auto">
            <a:xfrm>
              <a:off x="3059832" y="1385424"/>
              <a:ext cx="1187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cykasy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3059832" y="3237305"/>
              <a:ext cx="1439862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i="1" dirty="0" err="1">
                  <a:latin typeface="Calibri Light" panose="020F0302020204030204" pitchFamily="34" charset="0"/>
                  <a:cs typeface="Arial" charset="0"/>
                </a:rPr>
                <a:t>Gnetales</a:t>
              </a:r>
              <a:endParaRPr lang="cs-CZ" i="1" dirty="0">
                <a:latin typeface="Calibri Light" panose="020F0302020204030204" pitchFamily="34" charset="0"/>
                <a:cs typeface="Arial" charset="0"/>
              </a:endParaRPr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367518" y="736306"/>
              <a:ext cx="2650456" cy="4890087"/>
              <a:chOff x="697581" y="-76788"/>
              <a:chExt cx="2650456" cy="4890087"/>
            </a:xfrm>
          </p:grpSpPr>
          <p:sp>
            <p:nvSpPr>
              <p:cNvPr id="4113" name="Line 12"/>
              <p:cNvSpPr>
                <a:spLocks noChangeShapeType="1"/>
              </p:cNvSpPr>
              <p:nvPr/>
            </p:nvSpPr>
            <p:spPr bwMode="auto">
              <a:xfrm>
                <a:off x="714374" y="2409324"/>
                <a:ext cx="2633663" cy="2403975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Skupina 2"/>
              <p:cNvGrpSpPr/>
              <p:nvPr/>
            </p:nvGrpSpPr>
            <p:grpSpPr>
              <a:xfrm>
                <a:off x="2190271" y="2714124"/>
                <a:ext cx="1123365" cy="1053324"/>
                <a:chOff x="2190271" y="2714124"/>
                <a:chExt cx="1123365" cy="1053324"/>
              </a:xfrm>
            </p:grpSpPr>
            <p:sp>
              <p:nvSpPr>
                <p:cNvPr id="411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190271" y="2714124"/>
                  <a:ext cx="1123365" cy="1053324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707888" y="3285229"/>
                  <a:ext cx="604747" cy="471575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0" name="Line 11"/>
              <p:cNvSpPr>
                <a:spLocks noChangeShapeType="1"/>
              </p:cNvSpPr>
              <p:nvPr/>
            </p:nvSpPr>
            <p:spPr bwMode="auto">
              <a:xfrm flipV="1">
                <a:off x="697581" y="-76788"/>
                <a:ext cx="2615054" cy="2493308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V="1">
                <a:off x="1187624" y="842664"/>
                <a:ext cx="2126012" cy="1993457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H="1" flipV="1">
                <a:off x="2707888" y="1413769"/>
                <a:ext cx="604747" cy="471575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059832" y="484877"/>
              <a:ext cx="14398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8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kapraďorosty</a:t>
              </a:r>
              <a:endParaRPr lang="cs-CZ" altLang="en-U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211960" y="2359302"/>
            <a:ext cx="3272995" cy="3125738"/>
            <a:chOff x="5633726" y="518873"/>
            <a:chExt cx="3272995" cy="3125738"/>
          </a:xfrm>
        </p:grpSpPr>
        <p:sp>
          <p:nvSpPr>
            <p:cNvPr id="4100" name="Text Box 19"/>
            <p:cNvSpPr txBox="1">
              <a:spLocks noChangeArrowheads="1"/>
            </p:cNvSpPr>
            <p:nvPr/>
          </p:nvSpPr>
          <p:spPr bwMode="auto">
            <a:xfrm>
              <a:off x="7136041" y="1779680"/>
              <a:ext cx="17628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Welwitschiaceae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5633726" y="695680"/>
              <a:ext cx="1510117" cy="2779654"/>
              <a:chOff x="6156701" y="2606916"/>
              <a:chExt cx="1510117" cy="2779654"/>
            </a:xfrm>
          </p:grpSpPr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6156701" y="4008153"/>
                <a:ext cx="1510117" cy="13784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6864803" y="3909513"/>
                <a:ext cx="802015" cy="75201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 flipV="1">
                <a:off x="6157702" y="2606916"/>
                <a:ext cx="1509116" cy="141502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7143843" y="518873"/>
              <a:ext cx="176287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Ephedraceae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7143843" y="3306057"/>
              <a:ext cx="12152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Gnetaceae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6595714" y="6565141"/>
            <a:ext cx="2666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odle http://www.mobot.org/MOBOT/research/APweb/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251520" y="277979"/>
            <a:ext cx="624332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Evoluční vztahy nahosemenných</a:t>
            </a:r>
            <a:endParaRPr lang="cs-CZ" altLang="cs-CZ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3" name="Picture 37" descr="ephe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93" y="1703421"/>
            <a:ext cx="1100006" cy="1382403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8" descr="we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19" y="3122710"/>
            <a:ext cx="1500535" cy="1333352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6" descr="gne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60" y="4540560"/>
            <a:ext cx="1082698" cy="1442683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6491" y="1375029"/>
            <a:ext cx="76327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dřeviny 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stromy a keře, druhotně tloustnou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rostliny 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jednodomé i dvoudomé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nemají </a:t>
            </a:r>
            <a:r>
              <a:rPr lang="cs-CZ" alt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květy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jen </a:t>
            </a:r>
            <a:r>
              <a:rPr lang="en-US" alt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megasporofyly</a:t>
            </a:r>
            <a:r>
              <a:rPr lang="en-US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alt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mikrosporofyly</a:t>
            </a:r>
            <a:endParaRPr lang="cs-CZ" alt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vajíčka/semena </a:t>
            </a:r>
            <a:r>
              <a:rPr lang="cs-CZ" alt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nejsou uzavřena v plodolistech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největší 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rozvoj v druhohorách</a:t>
            </a:r>
          </a:p>
        </p:txBody>
      </p:sp>
      <p:pic>
        <p:nvPicPr>
          <p:cNvPr id="5124" name="Picture 10" descr="vajíčka_gymnospe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7032"/>
            <a:ext cx="5092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331913" y="5661025"/>
            <a:ext cx="1944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podle: http://www.seedbiology.de/images/pinussylvestris1.jpg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56491" y="579690"/>
            <a:ext cx="624332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Společné znaky</a:t>
            </a:r>
            <a:endParaRPr lang="cs-CZ" altLang="cs-CZ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0714" y="1340768"/>
            <a:ext cx="7633543" cy="376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74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954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34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11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8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25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83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40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převaha </a:t>
            </a:r>
            <a:r>
              <a:rPr lang="cs-CZ" alt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sporofytu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nad gametofytem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–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gametofyty se vyvíjí uvnitř spor</a:t>
            </a:r>
            <a:endParaRPr lang="cs-CZ" altLang="cs-CZ" sz="1800" b="1" dirty="0" smtClean="0">
              <a:solidFill>
                <a:srgbClr val="0000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1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heterosporie</a:t>
            </a:r>
            <a:endParaRPr lang="cs-CZ" alt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15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přeměna </a:t>
            </a:r>
            <a:r>
              <a:rPr lang="cs-CZ" alt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megasporangií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 dokonalejší </a:t>
            </a:r>
            <a:r>
              <a:rPr lang="cs-CZ" alt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vajíčka</a:t>
            </a:r>
            <a:r>
              <a:rPr lang="cs-CZ" altLang="cs-CZ" sz="2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 jedinou funkční </a:t>
            </a:r>
          </a:p>
          <a:p>
            <a:pPr eaLnBrk="1" hangingPunct="1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None/>
            </a:pP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cs-CZ" alt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megasporou</a:t>
            </a:r>
            <a:r>
              <a:rPr lang="en-US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kter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á neopouští </a:t>
            </a: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vajíčko</a:t>
            </a:r>
            <a:endParaRPr lang="cs-CZ" alt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vajíčka vyrůstají na bázi nebo okrajích plochých nebo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redukovaných </a:t>
            </a:r>
            <a:r>
              <a:rPr lang="cs-CZ" alt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semenných šupin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(megasporofylů)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nejsou dokonale chráněna, jsou „nahá“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dozrávají v semena s diploidním zárodkem a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haploidním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živným pletivem – endospermem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3568" y="548680"/>
            <a:ext cx="624332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Společné znaky</a:t>
            </a:r>
            <a:endParaRPr lang="cs-CZ" altLang="cs-CZ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gymnospermae_life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" y="730732"/>
            <a:ext cx="53752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gymns_polination_detail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3600450" cy="2455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51520" y="147350"/>
            <a:ext cx="624332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Životní cyklus nahosemenných</a:t>
            </a:r>
            <a:endParaRPr lang="cs-CZ" altLang="cs-CZ" sz="2800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973" y="648957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upraveno podle </a:t>
            </a:r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://www.mun.ca/biology/scarr/Gymnospermae.html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56301" y="508518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Cykasy a jinany mají ještě pohyblivé spermatické buňky s bičíky.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752" y="1124744"/>
            <a:ext cx="55959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Cycadophyta</a:t>
            </a: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(cykasy)</a:t>
            </a:r>
            <a:endParaRPr lang="cs-CZ" altLang="cs-CZ" sz="2000" i="1" dirty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75656" y="2132856"/>
            <a:ext cx="223224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buFont typeface="Times New Roman" panose="02020603050405020304" pitchFamily="18" charset="0"/>
              <a:buNone/>
              <a:defRPr sz="28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9pPr>
          </a:lstStyle>
          <a:p>
            <a:r>
              <a:rPr lang="cs-CZ" sz="2000" dirty="0"/>
              <a:t>čeleď: </a:t>
            </a:r>
            <a:r>
              <a:rPr lang="cs-CZ" sz="2000" i="1" dirty="0" err="1"/>
              <a:t>Cycadaceae</a:t>
            </a:r>
            <a:endParaRPr lang="en-US" sz="20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2132856"/>
            <a:ext cx="223224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cs-CZ"/>
            </a:defPPr>
            <a:lvl1pPr>
              <a:buFont typeface="Times New Roman" panose="02020603050405020304" pitchFamily="18" charset="0"/>
              <a:buNone/>
              <a:defRPr sz="28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9pPr>
          </a:lstStyle>
          <a:p>
            <a:r>
              <a:rPr lang="cs-CZ" sz="2000" dirty="0"/>
              <a:t>čeleď: </a:t>
            </a:r>
            <a:r>
              <a:rPr lang="cs-CZ" sz="2000" i="1" dirty="0" err="1" smtClean="0"/>
              <a:t>Zamiaceae</a:t>
            </a:r>
            <a:endParaRPr lang="en-US" sz="2000" dirty="0"/>
          </a:p>
        </p:txBody>
      </p:sp>
      <p:pic>
        <p:nvPicPr>
          <p:cNvPr id="12290" name="Picture 2" descr="Výsledek obrázku pro cycadace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60497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9572" y="5393557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http://www.gymnosperms.org/imgs/sv22/r/Cycadaceae_Cycas_media_36611.html</a:t>
            </a:r>
          </a:p>
        </p:txBody>
      </p:sp>
      <p:pic>
        <p:nvPicPr>
          <p:cNvPr id="12292" name="Picture 4" descr="Výsledek obrázku pro zamia c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497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16016" y="5407529"/>
            <a:ext cx="3970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http://www.palmtalk.org/forum/index.php?/topic/50123-zamia-pygmaea-in-garden/</a:t>
            </a:r>
          </a:p>
        </p:txBody>
      </p:sp>
    </p:spTree>
    <p:extLst>
      <p:ext uri="{BB962C8B-B14F-4D97-AF65-F5344CB8AC3E}">
        <p14:creationId xmlns:p14="http://schemas.microsoft.com/office/powerpoint/2010/main" val="198331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65593" y="1285452"/>
            <a:ext cx="7440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vzhledem připomínají palmy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kmen převážně nevětvený, nízký, tlustý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listy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nahloučeny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na vrcholu kmene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jednoduché nebo jednou až dvakrát zpeřené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 mládí podobně jako u kapradin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circinátně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svinuté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3632" y="373916"/>
            <a:ext cx="55959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Cycadophyta</a:t>
            </a: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(cykasy)</a:t>
            </a:r>
          </a:p>
        </p:txBody>
      </p:sp>
      <p:pic>
        <p:nvPicPr>
          <p:cNvPr id="5122" name="Picture 2" descr="Výsledek obrázku pro cycas 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8094"/>
            <a:ext cx="2641451" cy="28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20072" y="6381328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http://www.rgbstock.com/bigphoto/mC07dn2/Cycas+leaves</a:t>
            </a:r>
          </a:p>
        </p:txBody>
      </p:sp>
      <p:pic>
        <p:nvPicPr>
          <p:cNvPr id="5124" name="Picture 4" descr="Výsledek obrázku pro cycas tree hab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2" y="3428094"/>
            <a:ext cx="4308253" cy="28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46743" y="6299237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http://swbiodiversity.org/seinet/taxa/index.php?taxon=17200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23528" y="1242881"/>
            <a:ext cx="86406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>
              <a:spcBef>
                <a:spcPct val="20000"/>
              </a:spcBef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50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recentní jen 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dvoudomé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fosilní i oboupohlavné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mikrosporofyly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 megasporofyly sdruženy do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jednopohlavných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strobilů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0" eaLnBrk="1" hangingPunct="1">
              <a:spcBef>
                <a:spcPts val="1200"/>
              </a:spcBef>
              <a:buClr>
                <a:srgbClr val="FF0000"/>
              </a:buClr>
              <a:buSzPct val="75000"/>
              <a:buNone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ve tvaru šištic (</a:t>
            </a:r>
            <a:r>
              <a:rPr lang="cs-CZ" altLang="cs-CZ" sz="16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Zamiaceae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nebo terminálních 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chocholů (</a:t>
            </a:r>
            <a:r>
              <a:rPr lang="cs-CZ" altLang="cs-CZ" sz="16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Cycadaceae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ct val="150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zralá semena mají dužnatou vnější vrstvu	</a:t>
            </a:r>
          </a:p>
          <a:p>
            <a:pPr eaLnBrk="1" hangingPunct="1">
              <a:spcBef>
                <a:spcPts val="1200"/>
              </a:spcBef>
              <a:spcAft>
                <a:spcPct val="1500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b="1" dirty="0" err="1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polyciliátní</a:t>
            </a:r>
            <a:r>
              <a:rPr lang="cs-CZ" altLang="cs-CZ" sz="1600" b="1" dirty="0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b="1" dirty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spermatozoidy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5449888" y="6381750"/>
            <a:ext cx="157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>
                <a:solidFill>
                  <a:schemeClr val="bg1"/>
                </a:solidFill>
              </a:rPr>
              <a:t>Cycas taiwaniana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3632" y="373916"/>
            <a:ext cx="559593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oddělení:</a:t>
            </a:r>
            <a:r>
              <a:rPr lang="cs-CZ" altLang="cs-CZ" sz="2800" i="1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800" i="1" dirty="0" err="1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Cycadophyta</a:t>
            </a: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(cykasy)</a:t>
            </a:r>
          </a:p>
        </p:txBody>
      </p:sp>
      <p:pic>
        <p:nvPicPr>
          <p:cNvPr id="7170" name="Picture 2" descr="Výsledek obrázku pro cycas 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1" y="3655751"/>
            <a:ext cx="3318353" cy="275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cycas fr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47" y="4149080"/>
            <a:ext cx="2124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43248" y="6381750"/>
            <a:ext cx="3312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http://www.szdaily.com/content/2012-10/23/content_7313772.htm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13796" y="56616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https://www.dreamstime.com/stock-photo-sago-palm-latin-name-cycas-revoluta-fruit-image46606697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9552" y="480999"/>
            <a:ext cx="396044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800" dirty="0" smtClean="0">
                <a:solidFill>
                  <a:srgbClr val="33CC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Rozmnožování cykasů   </a:t>
            </a:r>
            <a:r>
              <a:rPr lang="cs-CZ" altLang="cs-CZ" sz="2800" dirty="0" smtClean="0">
                <a:solidFill>
                  <a:srgbClr val="00B0F0"/>
                </a:solidFill>
              </a:rPr>
              <a:t>♂</a:t>
            </a:r>
            <a:endParaRPr lang="cs-CZ" altLang="cs-CZ" sz="28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cs-CZ" altLang="cs-CZ" sz="2000" dirty="0" smtClean="0">
              <a:solidFill>
                <a:srgbClr val="33CC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1549851"/>
            <a:ext cx="598773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mikrosporofyly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 terminálních šišticích (</a:t>
            </a:r>
            <a:r>
              <a:rPr lang="cs-CZ" altLang="cs-CZ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mikrostrobilech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cs-CZ" altLang="cs-CZ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mikrosporofylech</a:t>
            </a: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větší počet mikrosporangií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212" name="Picture 20" descr="Výsledek obrázku pro cycas male 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7527"/>
            <a:ext cx="2071945" cy="27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Výsledek obrázku pro zamia male c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8145"/>
            <a:ext cx="3683457" cy="27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02523" y="2530651"/>
            <a:ext cx="204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Zamia</a:t>
            </a:r>
            <a:r>
              <a:rPr lang="cs-CZ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integrifolia</a:t>
            </a:r>
            <a:endParaRPr lang="en-US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61703" y="5677166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http://www.pacsoa.org.au/wiki/Zamia_integrifolia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43608" y="2534736"/>
            <a:ext cx="204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Cycas</a:t>
            </a:r>
            <a:r>
              <a:rPr lang="cs-CZ" sz="16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rumphii</a:t>
            </a:r>
            <a:endParaRPr lang="en-US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218" name="Picture 26" descr="Výsledek obrázku pro cycas male c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92" y="2699928"/>
            <a:ext cx="2014863" cy="1511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Související obráze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2155"/>
          <a:stretch/>
        </p:blipFill>
        <p:spPr bwMode="auto">
          <a:xfrm>
            <a:off x="6782592" y="4227573"/>
            <a:ext cx="2060896" cy="152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641</Words>
  <Application>Microsoft Office PowerPoint</Application>
  <PresentationFormat>Předvádění na obrazovce (4:3)</PresentationFormat>
  <Paragraphs>152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Times New Roman</vt:lpstr>
      <vt:lpstr>Wingdings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Hettenbergerova</dc:creator>
  <cp:lastModifiedBy>Chudomelová Markéta</cp:lastModifiedBy>
  <cp:revision>233</cp:revision>
  <cp:lastPrinted>2017-03-27T16:26:00Z</cp:lastPrinted>
  <dcterms:created xsi:type="dcterms:W3CDTF">2006-10-17T14:49:51Z</dcterms:created>
  <dcterms:modified xsi:type="dcterms:W3CDTF">2017-03-28T16:53:51Z</dcterms:modified>
</cp:coreProperties>
</file>