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4" d="100"/>
          <a:sy n="84" d="100"/>
        </p:scale>
        <p:origin x="109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6948426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7853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2561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4815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72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591814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73792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397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9" name="Shape 2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93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599" cy="27368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599" cy="1056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599" cy="26180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6"/>
            <a:ext cx="8520599" cy="1734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685800" y="1122362"/>
            <a:ext cx="7772400" cy="2387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623887" y="1709739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23887" y="4589464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29841" y="1681163"/>
            <a:ext cx="3868199" cy="823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2"/>
          </p:nvPr>
        </p:nvSpPr>
        <p:spPr>
          <a:xfrm>
            <a:off x="629841" y="2505075"/>
            <a:ext cx="3868199" cy="368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9" cy="823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9" cy="368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299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887391" y="987425"/>
            <a:ext cx="4629299" cy="487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299" cy="381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599" cy="1122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brázek s titulkem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299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8" name="Shape 108"/>
          <p:cNvSpPr>
            <a:spLocks noGrp="1"/>
          </p:cNvSpPr>
          <p:nvPr>
            <p:ph type="pic" idx="2"/>
          </p:nvPr>
        </p:nvSpPr>
        <p:spPr>
          <a:xfrm>
            <a:off x="3887391" y="987425"/>
            <a:ext cx="4629299" cy="487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299" cy="381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Nadpis a svislý 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 rot="5400000">
            <a:off x="2396399" y="57874"/>
            <a:ext cx="4351199" cy="788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Svislý nadpis a 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 rot="5400000">
            <a:off x="4623600" y="2285274"/>
            <a:ext cx="5811899" cy="19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 rot="5400000">
            <a:off x="623025" y="370675"/>
            <a:ext cx="5811899" cy="5800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899" cy="4555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899" cy="4555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7999" cy="100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7999" cy="4239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66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199" cy="1976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199" cy="1646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dk2"/>
                </a:solidFill>
              </a:rPr>
              <a:t>‹#›</a:t>
            </a:fld>
            <a:endParaRPr lang="en-GB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0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/>
        </p:nvSpPr>
        <p:spPr>
          <a:xfrm>
            <a:off x="487110" y="400050"/>
            <a:ext cx="8571300" cy="56235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</a:t>
            </a:r>
            <a:r>
              <a:rPr lang="en-GB" sz="2800" b="0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jednotl</a:t>
            </a:r>
            <a:r>
              <a:rPr lang="en-GB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GB" sz="2800" b="0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skupinách</a:t>
            </a:r>
            <a:r>
              <a:rPr lang="en-GB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0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maximálně</a:t>
            </a:r>
            <a:r>
              <a:rPr lang="en-GB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2800" b="0" i="0" u="sng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14-16 </a:t>
            </a:r>
            <a:r>
              <a:rPr lang="en-GB" sz="2800" b="0" i="0" u="sng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studentů</a:t>
            </a:r>
            <a:r>
              <a:rPr lang="en-GB" sz="2800" b="0" i="0" u="sng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-&gt; </a:t>
            </a:r>
            <a:r>
              <a:rPr lang="en-GB" sz="28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7-8</a:t>
            </a:r>
            <a:r>
              <a:rPr lang="en-GB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0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čeledí</a:t>
            </a:r>
            <a:r>
              <a:rPr lang="en-GB" sz="2800" b="0" i="0" u="sng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lang="cs-CZ" sz="2800" b="0" i="0" u="sng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cs-CZ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cs-CZ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Početnější skupiny: referáty ve dvojicích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cs-CZ" sz="20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Méně početnější skupiny: dvojice nebo jednotlivci</a:t>
            </a:r>
            <a:endParaRPr lang="en-GB" sz="2000" i="0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orientační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pořadí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 </a:t>
            </a:r>
            <a:r>
              <a:rPr lang="en-GB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rámci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výuky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(=</a:t>
            </a:r>
            <a:r>
              <a:rPr lang="en-GB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kolikátou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hodinu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jednotl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GB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témata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připadnou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8.      </a:t>
            </a:r>
            <a:r>
              <a:rPr lang="en-GB" sz="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Ranunculaceae</a:t>
            </a: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(+ </a:t>
            </a:r>
            <a:r>
              <a:rPr lang="en-GB" sz="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Violaceae</a:t>
            </a: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9.      </a:t>
            </a:r>
            <a:r>
              <a:rPr lang="en-GB" sz="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Betulaceae</a:t>
            </a: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</a:t>
            </a:r>
            <a:r>
              <a:rPr lang="en-GB" sz="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Primulaceae</a:t>
            </a:r>
            <a:endParaRPr lang="en-GB"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    </a:t>
            </a:r>
            <a:r>
              <a:rPr lang="en-GB" sz="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Lamiaceae</a:t>
            </a: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</a:t>
            </a:r>
            <a:r>
              <a:rPr lang="en-GB" sz="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Geraniaceae</a:t>
            </a: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11.    </a:t>
            </a:r>
            <a:r>
              <a:rPr lang="en-GB" sz="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Rosaceae</a:t>
            </a: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</a:t>
            </a:r>
            <a:r>
              <a:rPr lang="en-GB" sz="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Fabaceae</a:t>
            </a:r>
            <a:r>
              <a:rPr lang="en-GB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</a:t>
            </a:r>
            <a:r>
              <a:rPr lang="en-GB" sz="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Brassicaceae</a:t>
            </a:r>
            <a:endParaRPr lang="en-GB"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/>
        </p:nvSpPr>
        <p:spPr>
          <a:xfrm>
            <a:off x="760575" y="1025495"/>
            <a:ext cx="6161400" cy="397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80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Zdroje</a:t>
            </a:r>
            <a:r>
              <a:rPr lang="en-GB" sz="28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informací</a:t>
            </a:r>
            <a:r>
              <a:rPr lang="en-GB" sz="28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GB" sz="2800" u="sng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např</a:t>
            </a:r>
            <a:r>
              <a:rPr lang="en-GB" sz="28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.):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8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Materiály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k </a:t>
            </a:r>
            <a:r>
              <a:rPr lang="en-GB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přednášce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doporučené</a:t>
            </a: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4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učebnice</a:t>
            </a:r>
            <a:endParaRPr lang="en-GB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Wikipedia</a:t>
            </a:r>
            <a:r>
              <a:rPr lang="cs-CZ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(ale pozor ne všechno zde je nutně pravda)</a:t>
            </a:r>
            <a:endParaRPr lang="en-GB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kvetena.com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kvetenacr.cz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28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/>
        </p:nvSpPr>
        <p:spPr>
          <a:xfrm>
            <a:off x="468312" y="1125537"/>
            <a:ext cx="8229600" cy="1143000"/>
          </a:xfrm>
          <a:prstGeom prst="rect">
            <a:avLst/>
          </a:prstGeom>
          <a:solidFill>
            <a:schemeClr val="lt2">
              <a:alpha val="4980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GB" sz="4400" b="1" i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latinsky</a:t>
            </a:r>
            <a:r>
              <a:rPr lang="en-GB" sz="44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– česky</a:t>
            </a:r>
          </a:p>
        </p:txBody>
      </p:sp>
      <p:sp>
        <p:nvSpPr>
          <p:cNvPr id="140" name="Shape 140"/>
          <p:cNvSpPr/>
          <p:nvPr/>
        </p:nvSpPr>
        <p:spPr>
          <a:xfrm>
            <a:off x="611187" y="3716337"/>
            <a:ext cx="6678299" cy="1624799"/>
          </a:xfrm>
          <a:prstGeom prst="rect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0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Oddělení: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0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       Řád: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20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          Čeleď:</a:t>
            </a:r>
          </a:p>
        </p:txBody>
      </p:sp>
      <p:sp>
        <p:nvSpPr>
          <p:cNvPr id="141" name="Shape 141"/>
          <p:cNvSpPr/>
          <p:nvPr/>
        </p:nvSpPr>
        <p:spPr>
          <a:xfrm>
            <a:off x="8455025" y="6611938"/>
            <a:ext cx="689099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wmap.cz</a:t>
            </a:r>
          </a:p>
        </p:txBody>
      </p:sp>
      <p:sp>
        <p:nvSpPr>
          <p:cNvPr id="142" name="Shape 142"/>
          <p:cNvSpPr txBox="1"/>
          <p:nvPr/>
        </p:nvSpPr>
        <p:spPr>
          <a:xfrm>
            <a:off x="468312" y="756206"/>
            <a:ext cx="2085300" cy="369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čeledi: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466606" y="3347005"/>
            <a:ext cx="2780700" cy="369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Systematické zařazení: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/>
        </p:nvSpPr>
        <p:spPr>
          <a:xfrm rot="5400000">
            <a:off x="4320449" y="-3987075"/>
            <a:ext cx="503099" cy="9144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Shape 149"/>
          <p:cNvSpPr/>
          <p:nvPr/>
        </p:nvSpPr>
        <p:spPr>
          <a:xfrm>
            <a:off x="323850" y="0"/>
            <a:ext cx="503099" cy="6858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Shape 150"/>
          <p:cNvSpPr/>
          <p:nvPr/>
        </p:nvSpPr>
        <p:spPr>
          <a:xfrm>
            <a:off x="827087" y="4652962"/>
            <a:ext cx="11318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wihort.uwex.edu </a:t>
            </a:r>
          </a:p>
        </p:txBody>
      </p:sp>
      <p:sp>
        <p:nvSpPr>
          <p:cNvPr id="151" name="Shape 151"/>
          <p:cNvSpPr/>
          <p:nvPr/>
        </p:nvSpPr>
        <p:spPr>
          <a:xfrm>
            <a:off x="5211762" y="6424612"/>
            <a:ext cx="10160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semillista.com </a:t>
            </a:r>
          </a:p>
        </p:txBody>
      </p:sp>
      <p:sp>
        <p:nvSpPr>
          <p:cNvPr id="152" name="Shape 152"/>
          <p:cNvSpPr/>
          <p:nvPr/>
        </p:nvSpPr>
        <p:spPr>
          <a:xfrm>
            <a:off x="2922588" y="5489575"/>
            <a:ext cx="1578000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commons.wikimedia.org 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457200" y="-269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lang="en-GB" sz="3600" b="1" i="1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latinsky</a:t>
            </a:r>
            <a:r>
              <a:rPr lang="en-GB" sz="36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– česky</a:t>
            </a:r>
          </a:p>
        </p:txBody>
      </p:sp>
      <p:sp>
        <p:nvSpPr>
          <p:cNvPr id="154" name="Shape 154"/>
          <p:cNvSpPr/>
          <p:nvPr/>
        </p:nvSpPr>
        <p:spPr>
          <a:xfrm>
            <a:off x="1042987" y="908050"/>
            <a:ext cx="5184899" cy="394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Habitus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(jednoleté/víceleté) byliny, keře, stromy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Listy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(střídavé/vstřícné/v přízemní růžici/…)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palisty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(jednoduché celistvé, členěné, složené,…)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fylodia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…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Znak typický pro danou čeleď: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(odění stonků/listů, obsahové látky, symbióza,…)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Shape 155"/>
          <p:cNvSpPr/>
          <p:nvPr/>
        </p:nvSpPr>
        <p:spPr>
          <a:xfrm>
            <a:off x="3708400" y="6308725"/>
            <a:ext cx="1163699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quorumtech.com</a:t>
            </a:r>
          </a:p>
        </p:txBody>
      </p:sp>
      <p:pic>
        <p:nvPicPr>
          <p:cNvPr id="156" name="Shape 1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71355" y="1915317"/>
            <a:ext cx="2774399" cy="3535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Shape 157"/>
          <p:cNvSpPr txBox="1"/>
          <p:nvPr/>
        </p:nvSpPr>
        <p:spPr>
          <a:xfrm>
            <a:off x="5474319" y="1376987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Ilustrační obrázek zástupce čeledi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x="6990556" y="5498235"/>
            <a:ext cx="2014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www.zdrojobrazku.com</a:t>
            </a:r>
          </a:p>
        </p:txBody>
      </p:sp>
      <p:pic>
        <p:nvPicPr>
          <p:cNvPr id="159" name="Shape 15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65591" y="4452358"/>
            <a:ext cx="1643700" cy="2094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Shape 1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73180" y="4452358"/>
            <a:ext cx="1650000" cy="2102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Shape 161"/>
          <p:cNvSpPr txBox="1"/>
          <p:nvPr/>
        </p:nvSpPr>
        <p:spPr>
          <a:xfrm>
            <a:off x="921708" y="4187271"/>
            <a:ext cx="37614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Ilustrační obrázek (zástupce, detailní pohled…)</a:t>
            </a:r>
          </a:p>
        </p:txBody>
      </p:sp>
      <p:sp>
        <p:nvSpPr>
          <p:cNvPr id="162" name="Shape 162"/>
          <p:cNvSpPr txBox="1"/>
          <p:nvPr/>
        </p:nvSpPr>
        <p:spPr>
          <a:xfrm>
            <a:off x="874928" y="6538467"/>
            <a:ext cx="2014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www.zdrojobrazku.com</a:t>
            </a:r>
          </a:p>
        </p:txBody>
      </p:sp>
      <p:sp>
        <p:nvSpPr>
          <p:cNvPr id="163" name="Shape 163"/>
          <p:cNvSpPr txBox="1"/>
          <p:nvPr/>
        </p:nvSpPr>
        <p:spPr>
          <a:xfrm>
            <a:off x="5497835" y="1735141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sp>
        <p:nvSpPr>
          <p:cNvPr id="164" name="Shape 164"/>
          <p:cNvSpPr txBox="1"/>
          <p:nvPr/>
        </p:nvSpPr>
        <p:spPr>
          <a:xfrm>
            <a:off x="921708" y="6000948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sp>
        <p:nvSpPr>
          <p:cNvPr id="165" name="Shape 165"/>
          <p:cNvSpPr txBox="1"/>
          <p:nvPr/>
        </p:nvSpPr>
        <p:spPr>
          <a:xfrm>
            <a:off x="960891" y="6009001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Shape 1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36755" y="1906766"/>
            <a:ext cx="2766600" cy="4429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Shape 171"/>
          <p:cNvSpPr/>
          <p:nvPr/>
        </p:nvSpPr>
        <p:spPr>
          <a:xfrm rot="5400000">
            <a:off x="4320449" y="-3987075"/>
            <a:ext cx="503099" cy="9144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Shape 172"/>
          <p:cNvSpPr/>
          <p:nvPr/>
        </p:nvSpPr>
        <p:spPr>
          <a:xfrm>
            <a:off x="323850" y="0"/>
            <a:ext cx="503099" cy="6858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Shape 173"/>
          <p:cNvSpPr/>
          <p:nvPr/>
        </p:nvSpPr>
        <p:spPr>
          <a:xfrm>
            <a:off x="827087" y="4652962"/>
            <a:ext cx="11318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wihort.uwex.edu </a:t>
            </a:r>
          </a:p>
        </p:txBody>
      </p:sp>
      <p:sp>
        <p:nvSpPr>
          <p:cNvPr id="174" name="Shape 174"/>
          <p:cNvSpPr/>
          <p:nvPr/>
        </p:nvSpPr>
        <p:spPr>
          <a:xfrm>
            <a:off x="5211762" y="6424612"/>
            <a:ext cx="10160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semillista.com </a:t>
            </a:r>
          </a:p>
        </p:txBody>
      </p:sp>
      <p:sp>
        <p:nvSpPr>
          <p:cNvPr id="175" name="Shape 175"/>
          <p:cNvSpPr/>
          <p:nvPr/>
        </p:nvSpPr>
        <p:spPr>
          <a:xfrm>
            <a:off x="2922588" y="5489575"/>
            <a:ext cx="1578000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commons.wikimedia.org </a:t>
            </a:r>
          </a:p>
        </p:txBody>
      </p:sp>
      <p:sp>
        <p:nvSpPr>
          <p:cNvPr id="176" name="Shape 176"/>
          <p:cNvSpPr/>
          <p:nvPr/>
        </p:nvSpPr>
        <p:spPr>
          <a:xfrm>
            <a:off x="1042987" y="908050"/>
            <a:ext cx="4980900" cy="2031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Květenství vrcholičnatá/hroznovitá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listeny (chybí/přítomny – tvar,…)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Květy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jednopohlavné/oboupohlavné,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aktinomorfní/zygomorfní, cyklické/…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Květní obaly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nerozlišené/rozlišené:</a:t>
            </a: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kalich 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struktura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koruna 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struktura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5651450" y="4108596"/>
            <a:ext cx="774599" cy="369900"/>
          </a:xfrm>
          <a:prstGeom prst="rect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kalich</a:t>
            </a:r>
          </a:p>
        </p:txBody>
      </p:sp>
      <p:sp>
        <p:nvSpPr>
          <p:cNvPr id="178" name="Shape 178"/>
          <p:cNvSpPr txBox="1"/>
          <p:nvPr/>
        </p:nvSpPr>
        <p:spPr>
          <a:xfrm>
            <a:off x="7687664" y="1553825"/>
            <a:ext cx="890700" cy="369900"/>
          </a:xfrm>
          <a:prstGeom prst="rect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koruna</a:t>
            </a:r>
          </a:p>
        </p:txBody>
      </p:sp>
      <p:cxnSp>
        <p:nvCxnSpPr>
          <p:cNvPr id="179" name="Shape 179"/>
          <p:cNvCxnSpPr/>
          <p:nvPr/>
        </p:nvCxnSpPr>
        <p:spPr>
          <a:xfrm flipH="1">
            <a:off x="7609149" y="1999716"/>
            <a:ext cx="347400" cy="10929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80" name="Shape 180"/>
          <p:cNvCxnSpPr/>
          <p:nvPr/>
        </p:nvCxnSpPr>
        <p:spPr>
          <a:xfrm>
            <a:off x="6038800" y="4522598"/>
            <a:ext cx="1165199" cy="308699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181" name="Shape 181"/>
          <p:cNvCxnSpPr/>
          <p:nvPr/>
        </p:nvCxnSpPr>
        <p:spPr>
          <a:xfrm flipH="1">
            <a:off x="7790271" y="2027238"/>
            <a:ext cx="545999" cy="2288399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182" name="Shape 182"/>
          <p:cNvSpPr/>
          <p:nvPr/>
        </p:nvSpPr>
        <p:spPr>
          <a:xfrm>
            <a:off x="3203575" y="5876925"/>
            <a:ext cx="866699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sagittaria.cz</a:t>
            </a:r>
          </a:p>
        </p:txBody>
      </p:sp>
      <p:sp>
        <p:nvSpPr>
          <p:cNvPr id="183" name="Shape 183"/>
          <p:cNvSpPr/>
          <p:nvPr/>
        </p:nvSpPr>
        <p:spPr>
          <a:xfrm>
            <a:off x="7956550" y="5876925"/>
            <a:ext cx="957299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blocs.xtec.cat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457200" y="-269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lang="en-GB" sz="3600" b="1" i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latinsky</a:t>
            </a:r>
            <a:r>
              <a:rPr lang="en-GB" sz="36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– česky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936579" y="6387455"/>
            <a:ext cx="5071200" cy="369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Ilustrační obrázky stavby květenství/květu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x="7220114" y="6029869"/>
            <a:ext cx="2014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www.zdrojobrazku.com</a:t>
            </a:r>
          </a:p>
        </p:txBody>
      </p:sp>
      <p:sp>
        <p:nvSpPr>
          <p:cNvPr id="187" name="Shape 187"/>
          <p:cNvSpPr txBox="1"/>
          <p:nvPr/>
        </p:nvSpPr>
        <p:spPr>
          <a:xfrm>
            <a:off x="6098666" y="1573632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pic>
        <p:nvPicPr>
          <p:cNvPr id="188" name="Shape 18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802200" y="3269416"/>
            <a:ext cx="1710899" cy="27393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Shape 189"/>
          <p:cNvSpPr txBox="1"/>
          <p:nvPr/>
        </p:nvSpPr>
        <p:spPr>
          <a:xfrm>
            <a:off x="1316490" y="4332969"/>
            <a:ext cx="1595399" cy="369299"/>
          </a:xfrm>
          <a:prstGeom prst="rect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 květenství</a:t>
            </a:r>
          </a:p>
        </p:txBody>
      </p:sp>
      <p:sp>
        <p:nvSpPr>
          <p:cNvPr id="190" name="Shape 190"/>
          <p:cNvSpPr txBox="1"/>
          <p:nvPr/>
        </p:nvSpPr>
        <p:spPr>
          <a:xfrm>
            <a:off x="1755616" y="3370096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/>
        </p:nvSpPr>
        <p:spPr>
          <a:xfrm rot="5400000">
            <a:off x="4320449" y="-3987075"/>
            <a:ext cx="503099" cy="9144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Shape 196"/>
          <p:cNvSpPr/>
          <p:nvPr/>
        </p:nvSpPr>
        <p:spPr>
          <a:xfrm>
            <a:off x="323850" y="0"/>
            <a:ext cx="503099" cy="6858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Shape 197"/>
          <p:cNvSpPr/>
          <p:nvPr/>
        </p:nvSpPr>
        <p:spPr>
          <a:xfrm>
            <a:off x="827087" y="4652962"/>
            <a:ext cx="11318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wihort.uwex.edu </a:t>
            </a:r>
          </a:p>
        </p:txBody>
      </p:sp>
      <p:sp>
        <p:nvSpPr>
          <p:cNvPr id="198" name="Shape 198"/>
          <p:cNvSpPr/>
          <p:nvPr/>
        </p:nvSpPr>
        <p:spPr>
          <a:xfrm>
            <a:off x="5211762" y="6424612"/>
            <a:ext cx="10160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semillista.com </a:t>
            </a:r>
          </a:p>
        </p:txBody>
      </p:sp>
      <p:sp>
        <p:nvSpPr>
          <p:cNvPr id="199" name="Shape 199"/>
          <p:cNvSpPr/>
          <p:nvPr/>
        </p:nvSpPr>
        <p:spPr>
          <a:xfrm>
            <a:off x="2922588" y="5489575"/>
            <a:ext cx="1578000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commons.wikimedia.org </a:t>
            </a:r>
          </a:p>
        </p:txBody>
      </p:sp>
      <p:sp>
        <p:nvSpPr>
          <p:cNvPr id="200" name="Shape 200"/>
          <p:cNvSpPr/>
          <p:nvPr/>
        </p:nvSpPr>
        <p:spPr>
          <a:xfrm>
            <a:off x="1043002" y="908050"/>
            <a:ext cx="7319099" cy="1477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Tyčinky 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počet + uspořádání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Gyneceum cenokarpní/apokarpní,…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en-GB" sz="1800">
                <a:solidFill>
                  <a:schemeClr val="dk1"/>
                </a:solidFill>
              </a:rPr>
              <a:t> 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svrchní/spodní,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počet plodolistů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       </a:t>
            </a: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počet vajíček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Typy plodu…</a:t>
            </a:r>
          </a:p>
        </p:txBody>
      </p:sp>
      <p:sp>
        <p:nvSpPr>
          <p:cNvPr id="201" name="Shape 201"/>
          <p:cNvSpPr txBox="1"/>
          <p:nvPr/>
        </p:nvSpPr>
        <p:spPr>
          <a:xfrm>
            <a:off x="4880592" y="2452197"/>
            <a:ext cx="3702900" cy="646199"/>
          </a:xfrm>
          <a:prstGeom prst="rect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Jeden či více obrázků s příklady plodů typickými pro danou čeleď</a:t>
            </a:r>
          </a:p>
        </p:txBody>
      </p:sp>
      <p:sp>
        <p:nvSpPr>
          <p:cNvPr id="202" name="Shape 202"/>
          <p:cNvSpPr/>
          <p:nvPr/>
        </p:nvSpPr>
        <p:spPr>
          <a:xfrm>
            <a:off x="8172450" y="1412875"/>
            <a:ext cx="822300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wahlens.se</a:t>
            </a:r>
          </a:p>
        </p:txBody>
      </p:sp>
      <p:sp>
        <p:nvSpPr>
          <p:cNvPr id="203" name="Shape 203"/>
          <p:cNvSpPr txBox="1"/>
          <p:nvPr/>
        </p:nvSpPr>
        <p:spPr>
          <a:xfrm>
            <a:off x="2133775" y="2911975"/>
            <a:ext cx="1439999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kuleuven-kortrijk.be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3995737" y="4941887"/>
            <a:ext cx="863700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flickr.com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457200" y="-269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lang="en-GB" sz="3600" b="1" i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latinsky</a:t>
            </a:r>
            <a:r>
              <a:rPr lang="en-GB" sz="36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– česky</a:t>
            </a:r>
          </a:p>
        </p:txBody>
      </p:sp>
      <p:pic>
        <p:nvPicPr>
          <p:cNvPr id="206" name="Shape 20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80617" y="3494112"/>
            <a:ext cx="3702900" cy="2029200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Shape 207"/>
          <p:cNvSpPr txBox="1"/>
          <p:nvPr/>
        </p:nvSpPr>
        <p:spPr>
          <a:xfrm>
            <a:off x="4888535" y="3165341"/>
            <a:ext cx="13181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sp>
        <p:nvSpPr>
          <p:cNvPr id="208" name="Shape 208"/>
          <p:cNvSpPr txBox="1"/>
          <p:nvPr/>
        </p:nvSpPr>
        <p:spPr>
          <a:xfrm>
            <a:off x="900112" y="6392960"/>
            <a:ext cx="4858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každého obrázku uvést www.zdrojobrazku.com</a:t>
            </a:r>
          </a:p>
        </p:txBody>
      </p:sp>
      <p:sp>
        <p:nvSpPr>
          <p:cNvPr id="209" name="Shape 209"/>
          <p:cNvSpPr txBox="1"/>
          <p:nvPr/>
        </p:nvSpPr>
        <p:spPr>
          <a:xfrm>
            <a:off x="900112" y="2596256"/>
            <a:ext cx="3404999" cy="646199"/>
          </a:xfrm>
          <a:prstGeom prst="rect">
            <a:avLst/>
          </a:prstGeom>
          <a:solidFill>
            <a:schemeClr val="accent1">
              <a:alpha val="49803"/>
            </a:schemeClr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schéma květu pro danou čeleď 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 popisky</a:t>
            </a:r>
          </a:p>
        </p:txBody>
      </p:sp>
      <p:sp>
        <p:nvSpPr>
          <p:cNvPr id="210" name="Shape 210"/>
          <p:cNvSpPr txBox="1"/>
          <p:nvPr/>
        </p:nvSpPr>
        <p:spPr>
          <a:xfrm>
            <a:off x="900112" y="3157963"/>
            <a:ext cx="13181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pic>
        <p:nvPicPr>
          <p:cNvPr id="211" name="Shape 2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79967" y="3242460"/>
            <a:ext cx="2179499" cy="2179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Shape 2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64076" y="1334145"/>
            <a:ext cx="3654599" cy="4656899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Shape 217"/>
          <p:cNvSpPr/>
          <p:nvPr/>
        </p:nvSpPr>
        <p:spPr>
          <a:xfrm>
            <a:off x="323850" y="0"/>
            <a:ext cx="503099" cy="6858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Shape 218"/>
          <p:cNvSpPr/>
          <p:nvPr/>
        </p:nvSpPr>
        <p:spPr>
          <a:xfrm rot="5400000">
            <a:off x="4320449" y="-3987075"/>
            <a:ext cx="503099" cy="9144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Shape 219"/>
          <p:cNvSpPr/>
          <p:nvPr/>
        </p:nvSpPr>
        <p:spPr>
          <a:xfrm>
            <a:off x="3419475" y="5876925"/>
            <a:ext cx="1079400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de.academic.ru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x="457200" y="-269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lang="en-GB" sz="3600" b="1" i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latinsky</a:t>
            </a:r>
            <a:r>
              <a:rPr lang="en-GB" sz="36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– česky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769387" y="836612"/>
            <a:ext cx="7289400" cy="646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Obrázky významných zástupců čeledi – počet druhů není pevně dany, závisí také na velikosti a variabilitě konkrétní čeledi:</a:t>
            </a:r>
          </a:p>
        </p:txBody>
      </p:sp>
      <p:pic>
        <p:nvPicPr>
          <p:cNvPr id="222" name="Shape 2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0073" y="1527713"/>
            <a:ext cx="3654599" cy="4656899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Shape 223"/>
          <p:cNvSpPr txBox="1"/>
          <p:nvPr/>
        </p:nvSpPr>
        <p:spPr>
          <a:xfrm>
            <a:off x="960073" y="1401405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sp>
        <p:nvSpPr>
          <p:cNvPr id="224" name="Shape 224"/>
          <p:cNvSpPr txBox="1"/>
          <p:nvPr/>
        </p:nvSpPr>
        <p:spPr>
          <a:xfrm>
            <a:off x="5007148" y="1423775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sp>
        <p:nvSpPr>
          <p:cNvPr id="225" name="Shape 225"/>
          <p:cNvSpPr txBox="1"/>
          <p:nvPr/>
        </p:nvSpPr>
        <p:spPr>
          <a:xfrm>
            <a:off x="960073" y="5876925"/>
            <a:ext cx="2014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www.zdrojobrazku.com</a:t>
            </a:r>
          </a:p>
        </p:txBody>
      </p:sp>
      <p:sp>
        <p:nvSpPr>
          <p:cNvPr id="226" name="Shape 226"/>
          <p:cNvSpPr txBox="1"/>
          <p:nvPr/>
        </p:nvSpPr>
        <p:spPr>
          <a:xfrm>
            <a:off x="6862368" y="6055378"/>
            <a:ext cx="2014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www.zdrojobrazku.com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/>
          <p:nvPr/>
        </p:nvSpPr>
        <p:spPr>
          <a:xfrm>
            <a:off x="323850" y="0"/>
            <a:ext cx="503099" cy="6858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Shape 232"/>
          <p:cNvSpPr/>
          <p:nvPr/>
        </p:nvSpPr>
        <p:spPr>
          <a:xfrm rot="5400000">
            <a:off x="4320449" y="-3987075"/>
            <a:ext cx="503099" cy="9144000"/>
          </a:xfrm>
          <a:prstGeom prst="rect">
            <a:avLst/>
          </a:prstGeom>
          <a:solidFill>
            <a:srgbClr val="7BC9B3">
              <a:alpha val="39607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Shape 233"/>
          <p:cNvSpPr/>
          <p:nvPr/>
        </p:nvSpPr>
        <p:spPr>
          <a:xfrm>
            <a:off x="2484438" y="5084762"/>
            <a:ext cx="865199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sagittaria.cz</a:t>
            </a:r>
          </a:p>
        </p:txBody>
      </p:sp>
      <p:sp>
        <p:nvSpPr>
          <p:cNvPr id="234" name="Shape 234"/>
          <p:cNvSpPr/>
          <p:nvPr/>
        </p:nvSpPr>
        <p:spPr>
          <a:xfrm>
            <a:off x="5435600" y="6092825"/>
            <a:ext cx="1079400" cy="24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panoramio.com</a:t>
            </a:r>
          </a:p>
        </p:txBody>
      </p:sp>
      <p:pic>
        <p:nvPicPr>
          <p:cNvPr id="235" name="Shape 2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0073" y="1339850"/>
            <a:ext cx="2466900" cy="3143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Shape 2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73578" y="2490700"/>
            <a:ext cx="2466900" cy="3143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Shape 2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00630" y="1265150"/>
            <a:ext cx="2466900" cy="3143399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Shape 238"/>
          <p:cNvSpPr txBox="1"/>
          <p:nvPr/>
        </p:nvSpPr>
        <p:spPr>
          <a:xfrm>
            <a:off x="457200" y="-269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2"/>
              </a:buClr>
              <a:buSzPct val="25000"/>
              <a:buFont typeface="Calibri"/>
              <a:buNone/>
            </a:pPr>
            <a:r>
              <a:rPr lang="en-GB" sz="3600" b="1" i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latinsky</a:t>
            </a:r>
            <a:r>
              <a:rPr lang="en-GB" sz="3600" b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– česky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887348" y="1262911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sp>
        <p:nvSpPr>
          <p:cNvPr id="240" name="Shape 240"/>
          <p:cNvSpPr txBox="1"/>
          <p:nvPr/>
        </p:nvSpPr>
        <p:spPr>
          <a:xfrm>
            <a:off x="3751344" y="2074575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6113187" y="1116012"/>
            <a:ext cx="3368399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Název rostliny</a:t>
            </a:r>
          </a:p>
        </p:txBody>
      </p:sp>
      <p:sp>
        <p:nvSpPr>
          <p:cNvPr id="242" name="Shape 242"/>
          <p:cNvSpPr txBox="1"/>
          <p:nvPr/>
        </p:nvSpPr>
        <p:spPr>
          <a:xfrm>
            <a:off x="887348" y="4900017"/>
            <a:ext cx="2014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www.zdrojobrazku.com</a:t>
            </a:r>
          </a:p>
        </p:txBody>
      </p:sp>
      <p:sp>
        <p:nvSpPr>
          <p:cNvPr id="243" name="Shape 243"/>
          <p:cNvSpPr txBox="1"/>
          <p:nvPr/>
        </p:nvSpPr>
        <p:spPr>
          <a:xfrm>
            <a:off x="3426864" y="5709542"/>
            <a:ext cx="2014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www.zdrojobrazku.com</a:t>
            </a:r>
          </a:p>
        </p:txBody>
      </p:sp>
      <p:sp>
        <p:nvSpPr>
          <p:cNvPr id="244" name="Shape 244"/>
          <p:cNvSpPr txBox="1"/>
          <p:nvPr/>
        </p:nvSpPr>
        <p:spPr>
          <a:xfrm>
            <a:off x="6515100" y="4619494"/>
            <a:ext cx="2014200" cy="307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www.zdrojobrazku.com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319</Words>
  <Application>Microsoft Office PowerPoint</Application>
  <PresentationFormat>Předvádění na obrazovce (4:3)</PresentationFormat>
  <Paragraphs>103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simple-light-2</vt:lpstr>
      <vt:lpstr>Motiv Office</vt:lpstr>
      <vt:lpstr>Prezentace aplikace PowerPoint</vt:lpstr>
      <vt:lpstr>Prezentace aplikace PowerPoint</vt:lpstr>
      <vt:lpstr>Prezentace aplikace PowerPoint</vt:lpstr>
      <vt:lpstr>latinsky – česky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</dc:creator>
  <cp:lastModifiedBy>muni</cp:lastModifiedBy>
  <cp:revision>2</cp:revision>
  <dcterms:modified xsi:type="dcterms:W3CDTF">2017-02-09T08:28:33Z</dcterms:modified>
</cp:coreProperties>
</file>