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8" r:id="rId4"/>
    <p:sldId id="25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26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8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00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68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88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52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43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43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70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9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3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DC86A-4525-410C-85DC-F8E90F2EB69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0C1DD-1491-4B15-9F73-1DD2823B0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2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119063"/>
            <a:ext cx="77343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ovéPole 6"/>
          <p:cNvSpPr txBox="1">
            <a:spLocks noChangeArrowheads="1"/>
          </p:cNvSpPr>
          <p:nvPr/>
        </p:nvSpPr>
        <p:spPr bwMode="auto">
          <a:xfrm>
            <a:off x="639765" y="1304927"/>
            <a:ext cx="7521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5400"/>
              <a:t>OBECNÁ EMBRYOLOGIE 1 </a:t>
            </a:r>
          </a:p>
        </p:txBody>
      </p:sp>
      <p:sp>
        <p:nvSpPr>
          <p:cNvPr id="3076" name="Rectangle 5"/>
          <p:cNvSpPr>
            <a:spLocks/>
          </p:cNvSpPr>
          <p:nvPr/>
        </p:nvSpPr>
        <p:spPr bwMode="auto">
          <a:xfrm>
            <a:off x="746127" y="2547940"/>
            <a:ext cx="7554913" cy="412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Meióza. Vývoj gamet. Oplození. Rýhování.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Implantace. Změny v blastocystě v průběhu implantace.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Diferenciace </a:t>
            </a:r>
            <a:r>
              <a:rPr lang="cs-CZ" altLang="cs-CZ" sz="2400" dirty="0" err="1"/>
              <a:t>embryoblastu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Zárodečný terčík. Vývoj středního zárodečného listu a chordy, diferenciace embryonálního mezodermu. Vznik prvosegmentů. Další osové orgány zárodku.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Flexe zárodku (</a:t>
            </a:r>
            <a:r>
              <a:rPr lang="cs-CZ" altLang="cs-CZ" sz="2400" dirty="0" err="1"/>
              <a:t>odškrcení</a:t>
            </a:r>
            <a:r>
              <a:rPr lang="cs-CZ" altLang="cs-CZ" sz="2400" dirty="0"/>
              <a:t> zárodku od okolí). Vývoj pupečníku.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271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119063"/>
            <a:ext cx="77343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ovéPole 6"/>
          <p:cNvSpPr txBox="1">
            <a:spLocks noChangeArrowheads="1"/>
          </p:cNvSpPr>
          <p:nvPr/>
        </p:nvSpPr>
        <p:spPr bwMode="auto">
          <a:xfrm>
            <a:off x="639764" y="1304925"/>
            <a:ext cx="56625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4000" dirty="0"/>
              <a:t>GENERAL EMBRYOLOGY 1 </a:t>
            </a:r>
            <a:endParaRPr lang="cs-CZ" altLang="cs-CZ" sz="4000" dirty="0"/>
          </a:p>
        </p:txBody>
      </p:sp>
      <p:sp>
        <p:nvSpPr>
          <p:cNvPr id="3076" name="Rectangle 4"/>
          <p:cNvSpPr>
            <a:spLocks/>
          </p:cNvSpPr>
          <p:nvPr/>
        </p:nvSpPr>
        <p:spPr bwMode="auto">
          <a:xfrm>
            <a:off x="746127" y="2547940"/>
            <a:ext cx="7554913" cy="412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400" dirty="0" err="1"/>
              <a:t>Meiosis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Development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gamets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Fertilization</a:t>
            </a:r>
            <a:r>
              <a:rPr lang="cs-CZ" altLang="cs-CZ" sz="2400" dirty="0"/>
              <a:t>. </a:t>
            </a:r>
            <a:r>
              <a:rPr lang="cs-CZ" altLang="cs-CZ" sz="2400" dirty="0" err="1">
                <a:latin typeface="+mn-lt"/>
              </a:rPr>
              <a:t>Cleavage</a:t>
            </a:r>
            <a:r>
              <a:rPr lang="cs-CZ" altLang="cs-CZ" sz="2400" dirty="0">
                <a:latin typeface="+mn-lt"/>
              </a:rPr>
              <a:t>.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400" dirty="0" err="1"/>
              <a:t>Implantation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Changes</a:t>
            </a:r>
            <a:r>
              <a:rPr lang="cs-CZ" altLang="cs-CZ" sz="2400" dirty="0"/>
              <a:t> </a:t>
            </a:r>
            <a:r>
              <a:rPr lang="cs-CZ" altLang="cs-CZ" sz="2400" dirty="0"/>
              <a:t>in blastocyst </a:t>
            </a:r>
            <a:r>
              <a:rPr lang="cs-CZ" altLang="cs-CZ" sz="2400" dirty="0" err="1"/>
              <a:t>during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implantation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Differentiation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embryoblast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Germ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disc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Development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embryonic</a:t>
            </a:r>
            <a:r>
              <a:rPr lang="cs-CZ" altLang="cs-CZ" sz="2400" dirty="0"/>
              <a:t> mesoderm and </a:t>
            </a:r>
            <a:r>
              <a:rPr lang="cs-CZ" altLang="cs-CZ" sz="2400" dirty="0" err="1"/>
              <a:t>notochord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Somites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other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axial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organs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embryo.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Flexion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embryo. </a:t>
            </a:r>
            <a:r>
              <a:rPr lang="cs-CZ" altLang="cs-CZ" sz="2400" dirty="0" err="1"/>
              <a:t>Development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umbilical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cord</a:t>
            </a:r>
            <a:r>
              <a:rPr lang="cs-CZ" alt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5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119063"/>
            <a:ext cx="77343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ovéPole 6"/>
          <p:cNvSpPr txBox="1">
            <a:spLocks noChangeArrowheads="1"/>
          </p:cNvSpPr>
          <p:nvPr/>
        </p:nvSpPr>
        <p:spPr bwMode="auto">
          <a:xfrm>
            <a:off x="639765" y="1304925"/>
            <a:ext cx="56175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4000" dirty="0"/>
              <a:t>OBECNÁ EMBRYOLOGIE </a:t>
            </a:r>
            <a:r>
              <a:rPr lang="cs-CZ" altLang="cs-CZ" sz="4000" dirty="0"/>
              <a:t>2 </a:t>
            </a:r>
          </a:p>
        </p:txBody>
      </p:sp>
      <p:sp>
        <p:nvSpPr>
          <p:cNvPr id="3076" name="Rectangle 5"/>
          <p:cNvSpPr>
            <a:spLocks/>
          </p:cNvSpPr>
          <p:nvPr/>
        </p:nvSpPr>
        <p:spPr bwMode="auto">
          <a:xfrm>
            <a:off x="746127" y="2547940"/>
            <a:ext cx="8142501" cy="412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Vývoj </a:t>
            </a:r>
            <a:r>
              <a:rPr lang="cs-CZ" altLang="cs-CZ" sz="2400" dirty="0" err="1"/>
              <a:t>extraembryonálních</a:t>
            </a:r>
            <a:r>
              <a:rPr lang="cs-CZ" altLang="cs-CZ" sz="2400" dirty="0"/>
              <a:t> struktur - </a:t>
            </a:r>
            <a:r>
              <a:rPr lang="cs-CZ" altLang="cs-CZ" sz="2400" dirty="0" err="1"/>
              <a:t>extraembryonální</a:t>
            </a:r>
            <a:r>
              <a:rPr lang="cs-CZ" altLang="cs-CZ" sz="2400" dirty="0"/>
              <a:t> mezoderm, </a:t>
            </a:r>
            <a:r>
              <a:rPr lang="cs-CZ" altLang="cs-CZ" sz="2400" dirty="0" err="1"/>
              <a:t>extraembryonální</a:t>
            </a:r>
            <a:r>
              <a:rPr lang="cs-CZ" altLang="cs-CZ" sz="2400" dirty="0"/>
              <a:t> coelom, žloutkový váček, plodové obaly: amnion a chorion. 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Vývoj </a:t>
            </a:r>
            <a:r>
              <a:rPr lang="cs-CZ" altLang="cs-CZ" sz="2400" dirty="0"/>
              <a:t>placenty. Anomálie placenty a pupečníku.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Vícečetná těhotenství – uspořádání plodových obalů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Délka těhotenství, výpočet termínu porodu, </a:t>
            </a:r>
            <a:r>
              <a:rPr lang="cs-CZ" altLang="cs-CZ" sz="2400" dirty="0" err="1"/>
              <a:t>Hasseho</a:t>
            </a:r>
            <a:r>
              <a:rPr lang="cs-CZ" altLang="cs-CZ" sz="2400" dirty="0"/>
              <a:t> pravidlo.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Uložení plodu v děloze – </a:t>
            </a:r>
            <a:r>
              <a:rPr lang="cs-CZ" altLang="cs-CZ" sz="2400" dirty="0" err="1"/>
              <a:t>situs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positio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presentatio</a:t>
            </a:r>
            <a:r>
              <a:rPr lang="cs-CZ" altLang="cs-CZ" sz="2400" dirty="0"/>
              <a:t>, habitus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Znaky zralého plodu.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3416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84886" y="1054403"/>
            <a:ext cx="815546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1050" dirty="0">
              <a:latin typeface="Calibri" panose="020F0502020204030204" pitchFamily="34" charset="0"/>
            </a:endParaRPr>
          </a:p>
          <a:p>
            <a:r>
              <a:rPr lang="cs-CZ" sz="1050" dirty="0">
                <a:latin typeface="Calibri" panose="020F0502020204030204" pitchFamily="34" charset="0"/>
              </a:rPr>
              <a:t>                                                   </a:t>
            </a:r>
            <a:r>
              <a:rPr lang="cs-CZ" sz="4000" dirty="0">
                <a:latin typeface="Calibri" panose="020F0502020204030204" pitchFamily="34" charset="0"/>
              </a:rPr>
              <a:t>GENERAL EMBRYOLOGY 2 </a:t>
            </a:r>
          </a:p>
          <a:p>
            <a:r>
              <a:rPr lang="cs-CZ" sz="2800" dirty="0">
                <a:latin typeface="Arial" panose="020B0604020202020204" pitchFamily="34" charset="0"/>
              </a:rPr>
              <a:t>• </a:t>
            </a:r>
            <a:r>
              <a:rPr lang="cs-CZ" sz="2400" dirty="0" err="1">
                <a:latin typeface="Calibri" panose="020F0502020204030204" pitchFamily="34" charset="0"/>
              </a:rPr>
              <a:t>Development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of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extraembryonic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structures</a:t>
            </a:r>
            <a:r>
              <a:rPr lang="cs-CZ" sz="2400" dirty="0">
                <a:latin typeface="Calibri" panose="020F0502020204030204" pitchFamily="34" charset="0"/>
              </a:rPr>
              <a:t> – </a:t>
            </a:r>
            <a:r>
              <a:rPr lang="cs-CZ" sz="2400" dirty="0" err="1">
                <a:latin typeface="Calibri" panose="020F0502020204030204" pitchFamily="34" charset="0"/>
              </a:rPr>
              <a:t>extraembryonic</a:t>
            </a:r>
            <a:r>
              <a:rPr lang="cs-CZ" sz="2400" dirty="0">
                <a:latin typeface="Calibri" panose="020F0502020204030204" pitchFamily="34" charset="0"/>
              </a:rPr>
              <a:t> mesoderm, </a:t>
            </a:r>
            <a:r>
              <a:rPr lang="cs-CZ" sz="2400" dirty="0" err="1">
                <a:latin typeface="Calibri" panose="020F0502020204030204" pitchFamily="34" charset="0"/>
              </a:rPr>
              <a:t>extraembryonic</a:t>
            </a:r>
            <a:r>
              <a:rPr lang="cs-CZ" sz="2400" dirty="0">
                <a:latin typeface="Calibri" panose="020F0502020204030204" pitchFamily="34" charset="0"/>
              </a:rPr>
              <a:t> coelom, </a:t>
            </a:r>
            <a:r>
              <a:rPr lang="cs-CZ" sz="2400" dirty="0" err="1">
                <a:latin typeface="Calibri" panose="020F0502020204030204" pitchFamily="34" charset="0"/>
              </a:rPr>
              <a:t>yolk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sac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</a:rPr>
              <a:t>fetal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membranes</a:t>
            </a:r>
            <a:r>
              <a:rPr lang="cs-CZ" sz="2400" dirty="0">
                <a:latin typeface="Calibri" panose="020F0502020204030204" pitchFamily="34" charset="0"/>
              </a:rPr>
              <a:t>: amnion and chorion. </a:t>
            </a:r>
          </a:p>
          <a:p>
            <a:r>
              <a:rPr lang="cs-CZ" sz="2400" dirty="0">
                <a:latin typeface="Arial" panose="020B0604020202020204" pitchFamily="34" charset="0"/>
              </a:rPr>
              <a:t>• </a:t>
            </a:r>
            <a:r>
              <a:rPr lang="cs-CZ" sz="2400" dirty="0" err="1">
                <a:latin typeface="Calibri" panose="020F0502020204030204" pitchFamily="34" charset="0"/>
              </a:rPr>
              <a:t>Development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of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the</a:t>
            </a:r>
            <a:r>
              <a:rPr lang="cs-CZ" sz="2400" dirty="0">
                <a:latin typeface="Calibri" panose="020F0502020204030204" pitchFamily="34" charset="0"/>
              </a:rPr>
              <a:t> placenta. </a:t>
            </a:r>
            <a:r>
              <a:rPr lang="en-US" sz="2400" dirty="0">
                <a:latin typeface="Calibri" panose="020F0502020204030204" pitchFamily="34" charset="0"/>
              </a:rPr>
              <a:t>Anomalies of the placenta and umbilical cord. </a:t>
            </a:r>
          </a:p>
          <a:p>
            <a:r>
              <a:rPr lang="en-US" sz="2400" dirty="0">
                <a:latin typeface="Arial" panose="020B0604020202020204" pitchFamily="34" charset="0"/>
              </a:rPr>
              <a:t>• </a:t>
            </a:r>
            <a:r>
              <a:rPr lang="en-US" sz="2400" dirty="0">
                <a:latin typeface="Calibri" panose="020F0502020204030204" pitchFamily="34" charset="0"/>
              </a:rPr>
              <a:t>Multiple pregnancy – arrangement of fetal membranes. </a:t>
            </a:r>
          </a:p>
          <a:p>
            <a:r>
              <a:rPr lang="en-US" sz="2400" dirty="0">
                <a:latin typeface="Arial" panose="020B0604020202020204" pitchFamily="34" charset="0"/>
              </a:rPr>
              <a:t>• </a:t>
            </a:r>
            <a:r>
              <a:rPr lang="en-US" sz="2400" dirty="0">
                <a:latin typeface="Calibri" panose="020F0502020204030204" pitchFamily="34" charset="0"/>
              </a:rPr>
              <a:t>The length of pregnancy, calculation of delivery date. </a:t>
            </a:r>
          </a:p>
          <a:p>
            <a:r>
              <a:rPr lang="en-US" sz="2400" dirty="0">
                <a:latin typeface="Arial" panose="020B0604020202020204" pitchFamily="34" charset="0"/>
              </a:rPr>
              <a:t>• </a:t>
            </a:r>
            <a:r>
              <a:rPr lang="en-US" sz="2400" dirty="0">
                <a:latin typeface="Calibri" panose="020F0502020204030204" pitchFamily="34" charset="0"/>
              </a:rPr>
              <a:t>Fetus position in the uterus – situs, </a:t>
            </a:r>
            <a:r>
              <a:rPr lang="en-US" sz="2400" dirty="0" err="1">
                <a:latin typeface="Calibri" panose="020F0502020204030204" pitchFamily="34" charset="0"/>
              </a:rPr>
              <a:t>positio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presentatio</a:t>
            </a:r>
            <a:r>
              <a:rPr lang="en-US" sz="2400" dirty="0">
                <a:latin typeface="Calibri" panose="020F0502020204030204" pitchFamily="34" charset="0"/>
              </a:rPr>
              <a:t> and habitus. The length and weight of fetus during </a:t>
            </a:r>
            <a:r>
              <a:rPr lang="en-US" sz="2400" dirty="0" err="1">
                <a:latin typeface="Calibri" panose="020F0502020204030204" pitchFamily="34" charset="0"/>
              </a:rPr>
              <a:t>i.u</a:t>
            </a:r>
            <a:r>
              <a:rPr lang="en-US" sz="2400" dirty="0">
                <a:latin typeface="Calibri" panose="020F0502020204030204" pitchFamily="34" charset="0"/>
              </a:rPr>
              <a:t>. development. The rule of </a:t>
            </a:r>
            <a:r>
              <a:rPr lang="en-US" sz="2400" dirty="0" err="1">
                <a:latin typeface="Calibri" panose="020F0502020204030204" pitchFamily="34" charset="0"/>
              </a:rPr>
              <a:t>Haase</a:t>
            </a:r>
            <a:r>
              <a:rPr lang="en-US" sz="2400" dirty="0">
                <a:latin typeface="Calibri" panose="020F0502020204030204" pitchFamily="34" charset="0"/>
              </a:rPr>
              <a:t>. </a:t>
            </a:r>
          </a:p>
          <a:p>
            <a:r>
              <a:rPr lang="en-US" sz="2400" dirty="0">
                <a:latin typeface="Arial" panose="020B0604020202020204" pitchFamily="34" charset="0"/>
              </a:rPr>
              <a:t>• </a:t>
            </a:r>
            <a:r>
              <a:rPr lang="en-US" sz="2400" dirty="0">
                <a:latin typeface="Calibri" panose="020F0502020204030204" pitchFamily="34" charset="0"/>
              </a:rPr>
              <a:t>Mature and full-term fetus, marks of mature fetus. </a:t>
            </a:r>
          </a:p>
        </p:txBody>
      </p:sp>
      <p:pic>
        <p:nvPicPr>
          <p:cNvPr id="6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01" y="168490"/>
            <a:ext cx="77343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376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198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Mecová</dc:creator>
  <cp:lastModifiedBy>Irena Lauschová</cp:lastModifiedBy>
  <cp:revision>6</cp:revision>
  <dcterms:created xsi:type="dcterms:W3CDTF">2017-03-07T13:13:24Z</dcterms:created>
  <dcterms:modified xsi:type="dcterms:W3CDTF">2017-03-08T06:36:00Z</dcterms:modified>
</cp:coreProperties>
</file>